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trictFirstAndLastChars="0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38" r:id="rId2"/>
    <p:sldId id="309" r:id="rId3"/>
    <p:sldId id="332" r:id="rId4"/>
    <p:sldId id="328" r:id="rId5"/>
    <p:sldId id="330" r:id="rId6"/>
    <p:sldId id="258" r:id="rId7"/>
    <p:sldId id="265" r:id="rId8"/>
    <p:sldId id="339" r:id="rId9"/>
    <p:sldId id="337" r:id="rId10"/>
    <p:sldId id="289" r:id="rId11"/>
    <p:sldId id="340" r:id="rId12"/>
    <p:sldId id="341" r:id="rId13"/>
    <p:sldId id="342" r:id="rId14"/>
    <p:sldId id="343" r:id="rId15"/>
    <p:sldId id="344" r:id="rId16"/>
    <p:sldId id="346" r:id="rId17"/>
    <p:sldId id="347" r:id="rId18"/>
    <p:sldId id="348" r:id="rId19"/>
    <p:sldId id="350" r:id="rId20"/>
    <p:sldId id="349" r:id="rId21"/>
    <p:sldId id="351" r:id="rId22"/>
    <p:sldId id="352" r:id="rId23"/>
    <p:sldId id="353" r:id="rId24"/>
    <p:sldId id="354" r:id="rId25"/>
    <p:sldId id="357" r:id="rId26"/>
    <p:sldId id="358" r:id="rId27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 autoAdjust="0"/>
    <p:restoredTop sz="92987" autoAdjust="0"/>
  </p:normalViewPr>
  <p:slideViewPr>
    <p:cSldViewPr>
      <p:cViewPr varScale="1">
        <p:scale>
          <a:sx n="58" d="100"/>
          <a:sy n="58" d="100"/>
        </p:scale>
        <p:origin x="1040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648" y="5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7BA824FC-93D7-6C4C-B1AA-8837BF7D4E5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35638991-138D-CB40-B8B3-70A632103E2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14196C0D-6BAD-FD43-8D65-B7A2AB0D0417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8AD66ABD-7E18-3642-BA67-4EDC8F84A7A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fld id="{CFD865FE-F431-1741-B6D3-E8C21C2FB5B3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AFC6224C-33CF-8D4F-A9C5-59137D092A8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BBA776B9-1ED7-524D-BF52-79729E4DF82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8676" name="Rectangle 4">
            <a:extLst>
              <a:ext uri="{FF2B5EF4-FFF2-40B4-BE49-F238E27FC236}">
                <a16:creationId xmlns:a16="http://schemas.microsoft.com/office/drawing/2014/main" id="{2CCEE78C-8934-EB47-98B5-4AFFC50B8F45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>
            <a:extLst>
              <a:ext uri="{FF2B5EF4-FFF2-40B4-BE49-F238E27FC236}">
                <a16:creationId xmlns:a16="http://schemas.microsoft.com/office/drawing/2014/main" id="{C4A1269A-DA9D-E645-B1EB-9939DAA5DEC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19462" name="Rectangle 6">
            <a:extLst>
              <a:ext uri="{FF2B5EF4-FFF2-40B4-BE49-F238E27FC236}">
                <a16:creationId xmlns:a16="http://schemas.microsoft.com/office/drawing/2014/main" id="{72011CEA-6978-0E49-8512-9D74F778584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463" name="Rectangle 7">
            <a:extLst>
              <a:ext uri="{FF2B5EF4-FFF2-40B4-BE49-F238E27FC236}">
                <a16:creationId xmlns:a16="http://schemas.microsoft.com/office/drawing/2014/main" id="{65D57D33-6766-3D4F-A9A8-97F80E0307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C24342A-64F9-A244-9403-8796671001DC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01F5CF6-7398-374C-A692-EC36BD782B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13C740-2876-F544-B492-AC4484B96F51}" type="slidenum">
              <a:rPr lang="it-IT" altLang="it-IT" sz="1200"/>
              <a:pPr/>
              <a:t>2</a:t>
            </a:fld>
            <a:endParaRPr lang="it-IT" altLang="it-IT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256141FA-351D-8145-B685-1773EC8641C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C76BB190-2EB9-AE40-8E3F-1D67A64F84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A0EA1A73-373D-5643-99A8-D764792CED8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F1B0664-B80B-9249-8189-5D886C05A344}" type="slidenum">
              <a:rPr lang="it-IT" altLang="it-IT" sz="1200"/>
              <a:pPr/>
              <a:t>3</a:t>
            </a:fld>
            <a:endParaRPr lang="it-IT" altLang="it-IT" sz="1200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489D1ABB-6431-314E-AFB2-8126A8EEA51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2C959390-A041-814C-98FA-0729FD0962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6D481F77-C6CE-4649-A108-97C5806C00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39A655A-87E4-BB45-980C-3FEE82E77348}" type="slidenum">
              <a:rPr lang="it-IT" altLang="it-IT" sz="1200"/>
              <a:pPr/>
              <a:t>4</a:t>
            </a:fld>
            <a:endParaRPr lang="it-IT" altLang="it-IT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B5F3E50-39A1-6A47-AFFC-B36D482C39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1A5D6C75-73AA-9F49-A3AD-657B097B30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A4100B4B-6B1E-354B-8116-2D43F5D78B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9028845-5B60-F647-8841-F1ED58FC9D21}" type="slidenum">
              <a:rPr lang="it-IT" altLang="it-IT" sz="1200"/>
              <a:pPr/>
              <a:t>5</a:t>
            </a:fld>
            <a:endParaRPr lang="it-IT" altLang="it-IT" sz="1200"/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05D078A1-83E1-524F-99F5-36DE0ADCAD2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591AAA2-840C-8748-907E-65CF5AF122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53F06D20-C4DA-EB4B-BAA8-58D449CEAF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36E582F-74CA-0E4F-BA7C-63C71DF65505}" type="slidenum">
              <a:rPr lang="it-IT" altLang="it-IT" sz="1200"/>
              <a:pPr/>
              <a:t>6</a:t>
            </a:fld>
            <a:endParaRPr lang="it-IT" altLang="it-IT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804522EB-2D20-2E44-8499-3AEB2CA7F79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8941EBD4-FCBA-1A44-821B-1E47B9E53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C6D70C8B-16BD-3948-B2DB-00AB2AB9B9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FFE3CE1-B8CE-7247-B2F0-E03E32ED54B7}" type="slidenum">
              <a:rPr lang="it-IT" altLang="it-IT" sz="1200"/>
              <a:pPr/>
              <a:t>7</a:t>
            </a:fld>
            <a:endParaRPr lang="it-IT" altLang="it-IT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93CB1D40-8696-0F4B-8152-FF7FAED749E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9A699BFC-EAE9-BF43-BB1E-8A7CAF1750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BDE66580-36CE-6347-8642-F0D20E74B4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3D12394-0D4F-BE42-B90C-5846AC784AF4}" type="slidenum">
              <a:rPr lang="it-IT" altLang="it-IT" sz="1200"/>
              <a:pPr/>
              <a:t>9</a:t>
            </a:fld>
            <a:endParaRPr lang="it-IT" altLang="it-IT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6C0ACED-58E4-964D-8ECC-BC750B20245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74934D26-3C7E-8A46-B360-50AC13F176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AA36B876-73B8-4145-AFA8-4431F3BD9F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665C357-7120-E243-B2D8-45A5A9627B33}" type="slidenum">
              <a:rPr lang="it-IT" altLang="it-IT" sz="1200"/>
              <a:pPr/>
              <a:t>10</a:t>
            </a:fld>
            <a:endParaRPr lang="it-IT" altLang="it-IT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2906B993-C67D-794A-B2FE-C4778016762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A4AC6F92-8174-7840-AB67-827272831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9FFEA8A-B726-1A4F-854E-D210E4157A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7E200C2-F645-5D40-BD0A-20178A24F9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CBCC327-C503-D54F-B626-C4148AD7DE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8ED448-80BD-4F40-9097-0F469E0464D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559938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063708-FCEB-714A-B216-210A9B7ADA9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B1B3C32-0C96-244F-946C-766392EFEA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25EBC6B-0E01-D845-BEA7-8573CBBC57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498F6C-EE19-0447-A20F-C6017E67357B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663765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943A85-AE6D-F849-8F49-AC93B0A35AB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38AF3A6-0AC3-1049-935D-0C7E8879E3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F31D6B-01AD-764E-96A0-C04AF790F3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3A7FFE-784E-B141-88F8-E871EA41CE60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01163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94813A-0E92-484E-8771-721B02791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1464CEA-4F38-A544-93CB-2919FB0DDE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3DCDD1D-5459-D641-B1FD-8188876C23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3851F-0458-D54D-AD4D-F023C11A8AB3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166562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7EB4280-28E3-B64C-B60D-FD1286BF94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39B41A-2F14-AD47-874A-F756400F60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26F1A2-9E8E-9E4B-8863-2AD3EBB434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06D3BE-6BAF-3440-B7D5-4B9CE31B8A8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5216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544352-9F66-7843-9520-EB791E6B40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DA44B85-90EC-9F41-B54D-0C5CD2680F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07EBF3-A29A-7E47-B683-9A27E62A01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B97478-3D7A-7146-84F2-C4A8CD9CFEBD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39176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A2D5D6-34CE-224A-96FB-7F86742C4B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BEE51AB-1BD6-7548-8B2A-6B580D2D99D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E914B0C-9821-4B4A-AC27-DB766F78E6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D1E000-025F-BF4F-9F57-236590B873D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157092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A586C63-A412-9745-BE9E-CD38836E2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C4575D5-EC7F-C04D-A64F-060087A978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25C3109-9621-F648-856B-F6F8A5D915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102597-DE46-A748-B151-9AF5D37593A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26815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D0341A1-4627-CB4D-972B-842C7D44A3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F07E739-13DB-6A4F-8DD3-00D26DAAC71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544FD9-B285-9F4D-80A0-1A85AC0B44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FF207C-BEE2-8949-9D50-7DDF5F949F54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85385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77A2D9-A43D-BB40-B3A8-2BBE2629F6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DC18A4-8DC1-754D-9A77-03333280D6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A0763E-8756-304C-B576-E0865823B7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577C98-7893-3543-BE29-FA90752AF969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91773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C75B412-0249-DD4E-B675-911453E02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80A590-01D4-4D41-8535-4937D51C34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0E8922-0D01-4B47-8526-748E6DC58F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42B106-93B0-594D-BC13-7B2C88224901}" type="slidenum">
              <a:rPr lang="it-IT" altLang="it-IT"/>
              <a:pPr/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261390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7636329-81F8-764B-86C4-285E5DC318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A3AA1D6-B695-EC49-8AEB-4CAA4936F9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Click to edit Master text styles</a:t>
            </a:r>
          </a:p>
          <a:p>
            <a:pPr lvl="1"/>
            <a:r>
              <a:rPr lang="it-IT" altLang="it-IT"/>
              <a:t>Second level</a:t>
            </a:r>
          </a:p>
          <a:p>
            <a:pPr lvl="2"/>
            <a:r>
              <a:rPr lang="it-IT" altLang="it-IT"/>
              <a:t>Third level</a:t>
            </a:r>
          </a:p>
          <a:p>
            <a:pPr lvl="3"/>
            <a:r>
              <a:rPr lang="it-IT" altLang="it-IT"/>
              <a:t>Fourth level</a:t>
            </a:r>
          </a:p>
          <a:p>
            <a:pPr lvl="4"/>
            <a:r>
              <a:rPr lang="it-IT" altLang="it-IT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FC51B8C-809D-6046-9990-422675D4A72C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88FAAC2-A184-4A4C-806D-E839C4C17BB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9122632D-B382-4341-AC9C-9025467B045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19F6EEE-6332-6043-9AE5-F53A4F388FFF}" type="slidenum">
              <a:rPr lang="it-IT" altLang="it-IT"/>
              <a:pPr/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>
            <a:extLst>
              <a:ext uri="{FF2B5EF4-FFF2-40B4-BE49-F238E27FC236}">
                <a16:creationId xmlns:a16="http://schemas.microsoft.com/office/drawing/2014/main" id="{0B817B5D-54CE-004D-934B-E227A0AFE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/>
              <a:t>Protection and Security</a:t>
            </a:r>
          </a:p>
        </p:txBody>
      </p:sp>
      <p:sp>
        <p:nvSpPr>
          <p:cNvPr id="2051" name="Segnaposto contenuto 2">
            <a:extLst>
              <a:ext uri="{FF2B5EF4-FFF2-40B4-BE49-F238E27FC236}">
                <a16:creationId xmlns:a16="http://schemas.microsoft.com/office/drawing/2014/main" id="{3CABA623-D2AB-774A-86A8-8546225BD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400">
                <a:solidFill>
                  <a:srgbClr val="FF3300"/>
                </a:solidFill>
              </a:rPr>
              <a:t>Protection </a:t>
            </a:r>
            <a:r>
              <a:rPr lang="it-IT" altLang="it-IT" sz="2400"/>
              <a:t>is</a:t>
            </a:r>
            <a:r>
              <a:rPr lang="it-IT" altLang="it-IT" sz="2400">
                <a:solidFill>
                  <a:srgbClr val="FF3300"/>
                </a:solidFill>
              </a:rPr>
              <a:t> </a:t>
            </a:r>
            <a:r>
              <a:rPr lang="it-IT" altLang="it-IT" sz="2400"/>
              <a:t>any mechanism  for </a:t>
            </a:r>
            <a:r>
              <a:rPr lang="it-IT" altLang="it-IT" sz="2400" i="1"/>
              <a:t>controlling the access </a:t>
            </a:r>
            <a:r>
              <a:rPr lang="it-IT" altLang="it-IT" sz="2400"/>
              <a:t>of </a:t>
            </a:r>
            <a:r>
              <a:rPr lang="it-IT" altLang="it-IT" sz="2400" i="1"/>
              <a:t>processes to the resources of a computer system</a:t>
            </a:r>
            <a:r>
              <a:rPr lang="it-IT" altLang="it-IT" sz="2400"/>
              <a:t>. This mechanism must provide a means for specification of the control to be imposed and a means of enforcement.</a:t>
            </a:r>
          </a:p>
          <a:p>
            <a:endParaRPr lang="it-IT" altLang="it-IT" sz="2400"/>
          </a:p>
          <a:p>
            <a:pPr eaLnBrk="1" hangingPunct="1"/>
            <a:r>
              <a:rPr lang="it-IT" altLang="it-IT" sz="2400">
                <a:solidFill>
                  <a:srgbClr val="FF3300"/>
                </a:solidFill>
                <a:latin typeface="Arial" panose="020B0604020202020204" pitchFamily="34" charset="0"/>
              </a:rPr>
              <a:t> </a:t>
            </a:r>
            <a:r>
              <a:rPr lang="it-IT" altLang="it-IT" sz="2400">
                <a:solidFill>
                  <a:srgbClr val="FF3300"/>
                </a:solidFill>
              </a:rPr>
              <a:t>Security  </a:t>
            </a:r>
            <a:r>
              <a:rPr lang="it-IT" altLang="it-IT" sz="2400"/>
              <a:t>ensures </a:t>
            </a:r>
            <a:r>
              <a:rPr lang="it-IT" altLang="it-IT" sz="2400">
                <a:solidFill>
                  <a:srgbClr val="FF3300"/>
                </a:solidFill>
              </a:rPr>
              <a:t> </a:t>
            </a:r>
            <a:r>
              <a:rPr lang="it-IT" altLang="it-IT" sz="2400"/>
              <a:t>user </a:t>
            </a:r>
            <a:r>
              <a:rPr lang="it-IT" altLang="it-IT" sz="2400">
                <a:solidFill>
                  <a:srgbClr val="FF0000"/>
                </a:solidFill>
              </a:rPr>
              <a:t>authentication  </a:t>
            </a:r>
            <a:r>
              <a:rPr lang="it-IT" altLang="it-IT" sz="2400"/>
              <a:t>preventing</a:t>
            </a:r>
          </a:p>
          <a:p>
            <a:pPr eaLnBrk="1" hangingPunct="1">
              <a:buFontTx/>
              <a:buNone/>
            </a:pPr>
            <a:r>
              <a:rPr lang="it-IT" altLang="it-IT" sz="2400"/>
              <a:t>	 malicious destruction or alteration of the information stored in a computer system.</a:t>
            </a:r>
          </a:p>
          <a:p>
            <a:endParaRPr lang="it-IT" altLang="it-IT" sz="2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>
            <a:extLst>
              <a:ext uri="{FF2B5EF4-FFF2-40B4-BE49-F238E27FC236}">
                <a16:creationId xmlns:a16="http://schemas.microsoft.com/office/drawing/2014/main" id="{6BF80832-FB19-4349-90DD-9B3834250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193675"/>
            <a:ext cx="8550275" cy="532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2800" b="1">
                <a:latin typeface="Arial" panose="020B0604020202020204" pitchFamily="34" charset="0"/>
              </a:rPr>
              <a:t>Access matrix implementation </a:t>
            </a:r>
          </a:p>
          <a:p>
            <a:pPr algn="ctr" eaLnBrk="1" hangingPunct="1"/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:</a:t>
            </a:r>
          </a:p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	- Matrix dimension</a:t>
            </a:r>
          </a:p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	- Sparse matrix</a:t>
            </a:r>
          </a:p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Access Control List (ACL).</a:t>
            </a:r>
          </a:p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The matrix may be decomposed by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columns</a:t>
            </a:r>
            <a:r>
              <a:rPr lang="it-IT" altLang="it-IT">
                <a:latin typeface="Arial" panose="020B0604020202020204" pitchFamily="34" charset="0"/>
              </a:rPr>
              <a:t>: to each object an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access control list </a:t>
            </a:r>
            <a:r>
              <a:rPr lang="it-IT" altLang="it-IT">
                <a:latin typeface="Arial" panose="020B0604020202020204" pitchFamily="34" charset="0"/>
              </a:rPr>
              <a:t>is associated. It contains all the subjects that can access the object and the permitted access rigths.</a:t>
            </a:r>
          </a:p>
          <a:p>
            <a:pPr eaLnBrk="1" hangingPunct="1"/>
            <a:endParaRPr lang="it-IT" altLang="it-IT">
              <a:latin typeface="Arial" panose="020B0604020202020204" pitchFamily="34" charset="0"/>
            </a:endParaRPr>
          </a:p>
          <a:p>
            <a:pPr eaLnBrk="1" hangingPunct="1"/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Capability List</a:t>
            </a:r>
          </a:p>
          <a:p>
            <a:pPr eaLnBrk="1" hangingPunct="1"/>
            <a:r>
              <a:rPr lang="it-IT" altLang="it-IT">
                <a:latin typeface="Arial" panose="020B0604020202020204" pitchFamily="34" charset="0"/>
              </a:rPr>
              <a:t>The matrix is decomposed by rows: to each subject  is associated a list that contains the objects accessible  by the the subject and the relative access rights.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>
            <a:extLst>
              <a:ext uri="{FF2B5EF4-FFF2-40B4-BE49-F238E27FC236}">
                <a16:creationId xmlns:a16="http://schemas.microsoft.com/office/drawing/2014/main" id="{5C422D49-A700-D046-B2D4-07CC58D05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" y="188913"/>
            <a:ext cx="8756650" cy="6370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r>
              <a:rPr lang="it-IT" altLang="it-IT" sz="3200" b="1">
                <a:latin typeface="Arial" panose="020B0604020202020204" pitchFamily="34" charset="0"/>
              </a:rPr>
              <a:t>Access list</a:t>
            </a:r>
          </a:p>
          <a:p>
            <a:pPr algn="ctr" eaLnBrk="1" hangingPunct="1"/>
            <a:endParaRPr lang="it-IT" altLang="it-IT" sz="3200" b="1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t-IT" altLang="it-IT" sz="2000">
                <a:latin typeface="Arial" panose="020B0604020202020204" pitchFamily="34" charset="0"/>
              </a:rPr>
              <a:t>The access list for each object is represented by the set of informations</a:t>
            </a:r>
          </a:p>
          <a:p>
            <a:pPr eaLnBrk="1" hangingPunct="1">
              <a:buFontTx/>
              <a:buChar char="•"/>
            </a:pPr>
            <a:endParaRPr lang="it-IT" altLang="it-IT" sz="2000">
              <a:latin typeface="Arial" panose="020B0604020202020204" pitchFamily="34" charset="0"/>
            </a:endParaRPr>
          </a:p>
          <a:p>
            <a:pPr eaLnBrk="1" hangingPunct="1"/>
            <a:r>
              <a:rPr lang="it-IT" altLang="it-IT" sz="2000">
                <a:latin typeface="Arial" panose="020B0604020202020204" pitchFamily="34" charset="0"/>
              </a:rPr>
              <a:t>			</a:t>
            </a:r>
            <a:r>
              <a:rPr lang="it-IT" altLang="it-IT" sz="2000">
                <a:solidFill>
                  <a:srgbClr val="FF0000"/>
                </a:solidFill>
                <a:latin typeface="Arial" panose="020B0604020202020204" pitchFamily="34" charset="0"/>
              </a:rPr>
              <a:t>&lt;subject, set of rigts &gt;</a:t>
            </a:r>
          </a:p>
          <a:p>
            <a:pPr eaLnBrk="1" hangingPunct="1"/>
            <a:r>
              <a:rPr lang="it-IT" altLang="it-IT" sz="2000">
                <a:latin typeface="Arial" panose="020B0604020202020204" pitchFamily="34" charset="0"/>
              </a:rPr>
              <a:t>only for the subjects with a not empty set of rights for the object. </a:t>
            </a:r>
          </a:p>
          <a:p>
            <a:pPr eaLnBrk="1" hangingPunct="1"/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t-IT" altLang="it-IT" sz="2000">
                <a:latin typeface="Arial" panose="020B0604020202020204" pitchFamily="34" charset="0"/>
              </a:rPr>
              <a:t> When an operation M must be executed on an object Oj by the subject Si, the access list is examined looking for</a:t>
            </a:r>
          </a:p>
          <a:p>
            <a:pPr eaLnBrk="1" hangingPunct="1"/>
            <a:r>
              <a:rPr lang="it-IT" altLang="it-IT" sz="2000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it-IT" altLang="it-IT" sz="2000">
                <a:latin typeface="Arial" panose="020B0604020202020204" pitchFamily="34" charset="0"/>
              </a:rPr>
              <a:t>              	&lt;Si,Rk&gt; with M belonging to Rk</a:t>
            </a:r>
          </a:p>
          <a:p>
            <a:pPr eaLnBrk="1" hangingPunct="1"/>
            <a:endParaRPr lang="it-IT" altLang="it-IT" sz="2000">
              <a:latin typeface="Arial" panose="020B0604020202020204" pitchFamily="34" charset="0"/>
            </a:endParaRPr>
          </a:p>
          <a:p>
            <a:pPr eaLnBrk="1" hangingPunct="1"/>
            <a:r>
              <a:rPr lang="it-IT" altLang="it-IT" sz="2000">
                <a:latin typeface="Arial" panose="020B0604020202020204" pitchFamily="34" charset="0"/>
              </a:rPr>
              <a:t>If the condition is not satisfied, </a:t>
            </a:r>
            <a:r>
              <a:rPr lang="it-IT" altLang="it-IT" sz="2000" i="1">
                <a:latin typeface="Arial" panose="020B0604020202020204" pitchFamily="34" charset="0"/>
              </a:rPr>
              <a:t>a default list </a:t>
            </a:r>
            <a:r>
              <a:rPr lang="it-IT" altLang="it-IT" sz="2000">
                <a:latin typeface="Arial" panose="020B0604020202020204" pitchFamily="34" charset="0"/>
              </a:rPr>
              <a:t>is examined. If the answer is negative , a error codition occurs.</a:t>
            </a:r>
          </a:p>
          <a:p>
            <a:pPr eaLnBrk="1" hangingPunct="1"/>
            <a:endParaRPr lang="it-IT" altLang="it-IT" sz="2000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t-IT" altLang="it-IT" sz="2000">
                <a:latin typeface="Arial" panose="020B0604020202020204" pitchFamily="34" charset="0"/>
              </a:rPr>
              <a:t> The default list contains the access rigths that can be executed by every subject.</a:t>
            </a:r>
            <a:endParaRPr lang="it-IT" altLang="it-IT">
              <a:latin typeface="Arial" panose="020B0604020202020204" pitchFamily="34" charset="0"/>
            </a:endParaRPr>
          </a:p>
          <a:p>
            <a:endParaRPr lang="it-IT" altLang="it-IT" sz="2000"/>
          </a:p>
          <a:p>
            <a:pPr eaLnBrk="1" hangingPunct="1"/>
            <a:endParaRPr lang="it-IT" altLang="it-IT" sz="20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>
            <a:extLst>
              <a:ext uri="{FF2B5EF4-FFF2-40B4-BE49-F238E27FC236}">
                <a16:creationId xmlns:a16="http://schemas.microsoft.com/office/drawing/2014/main" id="{4B7CAC7D-25A6-D34E-99ED-87CA54202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422275"/>
            <a:ext cx="8382000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User groups 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SID(subject identifier) , GID (group identifier).  The ACL entry : 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r>
              <a:rPr lang="it-IT" altLang="it-IT">
                <a:latin typeface="Arial" panose="020B0604020202020204" pitchFamily="34" charset="0"/>
              </a:rPr>
              <a:t>		SID</a:t>
            </a:r>
            <a:r>
              <a:rPr lang="it-IT" altLang="it-IT" baseline="-25000">
                <a:latin typeface="Arial" panose="020B0604020202020204" pitchFamily="34" charset="0"/>
              </a:rPr>
              <a:t>1</a:t>
            </a:r>
            <a:r>
              <a:rPr lang="it-IT" altLang="it-IT">
                <a:latin typeface="Arial" panose="020B0604020202020204" pitchFamily="34" charset="0"/>
              </a:rPr>
              <a:t>, GID</a:t>
            </a:r>
            <a:r>
              <a:rPr lang="it-IT" altLang="it-IT" baseline="-25000">
                <a:latin typeface="Arial" panose="020B0604020202020204" pitchFamily="34" charset="0"/>
              </a:rPr>
              <a:t>1</a:t>
            </a:r>
            <a:r>
              <a:rPr lang="it-IT" altLang="it-IT">
                <a:latin typeface="Arial" panose="020B0604020202020204" pitchFamily="34" charset="0"/>
              </a:rPr>
              <a:t>: &lt; set of rigths&gt;</a:t>
            </a:r>
          </a:p>
          <a:p>
            <a:r>
              <a:rPr lang="it-IT" altLang="it-IT">
                <a:latin typeface="Arial" panose="020B0604020202020204" pitchFamily="34" charset="0"/>
              </a:rPr>
              <a:t>		SID</a:t>
            </a:r>
            <a:r>
              <a:rPr lang="it-IT" altLang="it-IT" baseline="-25000">
                <a:latin typeface="Arial" panose="020B0604020202020204" pitchFamily="34" charset="0"/>
              </a:rPr>
              <a:t>2</a:t>
            </a:r>
            <a:r>
              <a:rPr lang="it-IT" altLang="it-IT">
                <a:latin typeface="Arial" panose="020B0604020202020204" pitchFamily="34" charset="0"/>
              </a:rPr>
              <a:t>, GID</a:t>
            </a:r>
            <a:r>
              <a:rPr lang="it-IT" altLang="it-IT" baseline="-25000">
                <a:latin typeface="Arial" panose="020B0604020202020204" pitchFamily="34" charset="0"/>
              </a:rPr>
              <a:t>2</a:t>
            </a:r>
            <a:r>
              <a:rPr lang="it-IT" altLang="it-IT">
                <a:latin typeface="Arial" panose="020B0604020202020204" pitchFamily="34" charset="0"/>
              </a:rPr>
              <a:t>: &lt; set of rigths &gt;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Role concept</a:t>
            </a:r>
            <a:r>
              <a:rPr lang="it-IT" altLang="it-IT">
                <a:latin typeface="Arial" panose="020B0604020202020204" pitchFamily="34" charset="0"/>
              </a:rPr>
              <a:t>. A user can belong to different groups and then with different set of rigts. 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When the user access the object  he must specify the belonging group. </a:t>
            </a:r>
          </a:p>
          <a:p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FE8B546-03CD-704C-8D2A-3DB4C1B94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52400"/>
          </a:xfrm>
        </p:spPr>
        <p:txBody>
          <a:bodyPr/>
          <a:lstStyle/>
          <a:p>
            <a:r>
              <a:rPr lang="it-IT" altLang="it-IT" sz="3200" b="1">
                <a:latin typeface="Arial" panose="020B0604020202020204" pitchFamily="34" charset="0"/>
              </a:rPr>
              <a:t>CAPABILITY LIST</a:t>
            </a:r>
          </a:p>
        </p:txBody>
      </p:sp>
      <p:sp>
        <p:nvSpPr>
          <p:cNvPr id="14339" name="Text Box 3">
            <a:extLst>
              <a:ext uri="{FF2B5EF4-FFF2-40B4-BE49-F238E27FC236}">
                <a16:creationId xmlns:a16="http://schemas.microsoft.com/office/drawing/2014/main" id="{14EFE8E6-A155-6C4A-8CF1-6BF378B6B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125538"/>
            <a:ext cx="83058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87313" indent="-873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it-IT" altLang="it-IT"/>
              <a:t> The </a:t>
            </a:r>
            <a:r>
              <a:rPr lang="it-IT" altLang="it-IT">
                <a:solidFill>
                  <a:srgbClr val="FF0000"/>
                </a:solidFill>
              </a:rPr>
              <a:t>capability list</a:t>
            </a:r>
            <a:r>
              <a:rPr lang="it-IT" altLang="it-IT"/>
              <a:t>, for each subject, is the object list together with the allowed accesses  for each of them to which the subject can access.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 Every element of the list is named  </a:t>
            </a:r>
            <a:r>
              <a:rPr lang="it-IT" altLang="it-IT">
                <a:solidFill>
                  <a:srgbClr val="FF0000"/>
                </a:solidFill>
              </a:rPr>
              <a:t>capability.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 Every capability guarantees to the owner  some access rigts on an object.</a:t>
            </a:r>
          </a:p>
          <a:p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In order to execute an operation M on an object O it is necessary that : </a:t>
            </a:r>
          </a:p>
          <a:p>
            <a:pPr lvl="1"/>
            <a:r>
              <a:rPr lang="it-IT" altLang="it-IT"/>
              <a:t>- The subject can access the object</a:t>
            </a:r>
          </a:p>
          <a:p>
            <a:pPr lvl="1"/>
            <a:r>
              <a:rPr lang="it-IT" altLang="it-IT"/>
              <a:t>- M is one of allowed rigths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112">
            <a:extLst>
              <a:ext uri="{FF2B5EF4-FFF2-40B4-BE49-F238E27FC236}">
                <a16:creationId xmlns:a16="http://schemas.microsoft.com/office/drawing/2014/main" id="{D6B6A09C-C543-8A44-A3A8-6A2E491E03F2}"/>
              </a:ext>
            </a:extLst>
          </p:cNvPr>
          <p:cNvGrpSpPr>
            <a:grpSpLocks/>
          </p:cNvGrpSpPr>
          <p:nvPr/>
        </p:nvGrpSpPr>
        <p:grpSpPr bwMode="auto">
          <a:xfrm>
            <a:off x="1905000" y="914400"/>
            <a:ext cx="6400800" cy="762000"/>
            <a:chOff x="336" y="576"/>
            <a:chExt cx="4032" cy="480"/>
          </a:xfrm>
        </p:grpSpPr>
        <p:sp>
          <p:nvSpPr>
            <p:cNvPr id="15407" name="Rectangle 104">
              <a:extLst>
                <a:ext uri="{FF2B5EF4-FFF2-40B4-BE49-F238E27FC236}">
                  <a16:creationId xmlns:a16="http://schemas.microsoft.com/office/drawing/2014/main" id="{C3BB48E3-C079-6741-9DB8-60E68841B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576"/>
              <a:ext cx="4032" cy="480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endParaRPr lang="it-IT" altLang="it-IT"/>
            </a:p>
          </p:txBody>
        </p:sp>
        <p:sp>
          <p:nvSpPr>
            <p:cNvPr id="15408" name="Line 105">
              <a:extLst>
                <a:ext uri="{FF2B5EF4-FFF2-40B4-BE49-F238E27FC236}">
                  <a16:creationId xmlns:a16="http://schemas.microsoft.com/office/drawing/2014/main" id="{5EC2A377-DD0D-7249-891F-A8B8E20192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04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409" name="Line 106">
              <a:extLst>
                <a:ext uri="{FF2B5EF4-FFF2-40B4-BE49-F238E27FC236}">
                  <a16:creationId xmlns:a16="http://schemas.microsoft.com/office/drawing/2014/main" id="{145F605B-AB94-644E-83AE-F938711D5CC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360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410" name="Line 107">
              <a:extLst>
                <a:ext uri="{FF2B5EF4-FFF2-40B4-BE49-F238E27FC236}">
                  <a16:creationId xmlns:a16="http://schemas.microsoft.com/office/drawing/2014/main" id="{DB5BD684-401D-8D4B-9B42-1FF5F1546F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96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411" name="Line 108">
              <a:extLst>
                <a:ext uri="{FF2B5EF4-FFF2-40B4-BE49-F238E27FC236}">
                  <a16:creationId xmlns:a16="http://schemas.microsoft.com/office/drawing/2014/main" id="{02E68FEF-D2CC-F944-8061-ADFC6F0FFB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776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412" name="Line 109">
              <a:extLst>
                <a:ext uri="{FF2B5EF4-FFF2-40B4-BE49-F238E27FC236}">
                  <a16:creationId xmlns:a16="http://schemas.microsoft.com/office/drawing/2014/main" id="{41A99BF2-C396-AC48-8B49-A1F714BE60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16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413" name="Line 110">
              <a:extLst>
                <a:ext uri="{FF2B5EF4-FFF2-40B4-BE49-F238E27FC236}">
                  <a16:creationId xmlns:a16="http://schemas.microsoft.com/office/drawing/2014/main" id="{2BEA3B12-02EF-0041-A52C-A1ECBE44E53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32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5414" name="Line 111">
              <a:extLst>
                <a:ext uri="{FF2B5EF4-FFF2-40B4-BE49-F238E27FC236}">
                  <a16:creationId xmlns:a16="http://schemas.microsoft.com/office/drawing/2014/main" id="{5237C344-F558-9043-BEE2-EF3D967861D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576"/>
              <a:ext cx="0" cy="48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15363" name="Text Box 113">
            <a:extLst>
              <a:ext uri="{FF2B5EF4-FFF2-40B4-BE49-F238E27FC236}">
                <a16:creationId xmlns:a16="http://schemas.microsoft.com/office/drawing/2014/main" id="{8EB95214-ED89-0540-8781-417AE712D6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F1</a:t>
            </a:r>
          </a:p>
        </p:txBody>
      </p:sp>
      <p:sp>
        <p:nvSpPr>
          <p:cNvPr id="15364" name="Text Box 114">
            <a:extLst>
              <a:ext uri="{FF2B5EF4-FFF2-40B4-BE49-F238E27FC236}">
                <a16:creationId xmlns:a16="http://schemas.microsoft.com/office/drawing/2014/main" id="{2A44594D-2019-AD48-83C5-E262A9D62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F2</a:t>
            </a:r>
          </a:p>
        </p:txBody>
      </p:sp>
      <p:sp>
        <p:nvSpPr>
          <p:cNvPr id="15365" name="Text Box 115">
            <a:extLst>
              <a:ext uri="{FF2B5EF4-FFF2-40B4-BE49-F238E27FC236}">
                <a16:creationId xmlns:a16="http://schemas.microsoft.com/office/drawing/2014/main" id="{EC23214D-ACBF-9B4D-B4F1-152AAF9C9A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F3</a:t>
            </a:r>
          </a:p>
        </p:txBody>
      </p:sp>
      <p:sp>
        <p:nvSpPr>
          <p:cNvPr id="15366" name="Text Box 116">
            <a:extLst>
              <a:ext uri="{FF2B5EF4-FFF2-40B4-BE49-F238E27FC236}">
                <a16:creationId xmlns:a16="http://schemas.microsoft.com/office/drawing/2014/main" id="{7E1B1EE8-7FDF-214D-8AE8-8165336A0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F4</a:t>
            </a:r>
          </a:p>
        </p:txBody>
      </p:sp>
      <p:sp>
        <p:nvSpPr>
          <p:cNvPr id="15367" name="Text Box 117">
            <a:extLst>
              <a:ext uri="{FF2B5EF4-FFF2-40B4-BE49-F238E27FC236}">
                <a16:creationId xmlns:a16="http://schemas.microsoft.com/office/drawing/2014/main" id="{DC360B1A-E9DF-9E4E-9EDC-FF5430FEAD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F5</a:t>
            </a:r>
          </a:p>
        </p:txBody>
      </p:sp>
      <p:sp>
        <p:nvSpPr>
          <p:cNvPr id="15368" name="Text Box 118">
            <a:extLst>
              <a:ext uri="{FF2B5EF4-FFF2-40B4-BE49-F238E27FC236}">
                <a16:creationId xmlns:a16="http://schemas.microsoft.com/office/drawing/2014/main" id="{3803F8F1-B097-5A45-BFF5-2B6815F387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F6</a:t>
            </a:r>
          </a:p>
        </p:txBody>
      </p:sp>
      <p:sp>
        <p:nvSpPr>
          <p:cNvPr id="15369" name="Text Box 119">
            <a:extLst>
              <a:ext uri="{FF2B5EF4-FFF2-40B4-BE49-F238E27FC236}">
                <a16:creationId xmlns:a16="http://schemas.microsoft.com/office/drawing/2014/main" id="{5915C965-1019-5449-93AC-353AA1F50E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PR1</a:t>
            </a:r>
          </a:p>
        </p:txBody>
      </p:sp>
      <p:sp>
        <p:nvSpPr>
          <p:cNvPr id="15370" name="Text Box 120">
            <a:extLst>
              <a:ext uri="{FF2B5EF4-FFF2-40B4-BE49-F238E27FC236}">
                <a16:creationId xmlns:a16="http://schemas.microsoft.com/office/drawing/2014/main" id="{2C6B90FC-C1B0-D747-AE9A-1371AB44A0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4572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PR2</a:t>
            </a:r>
          </a:p>
        </p:txBody>
      </p:sp>
      <p:sp>
        <p:nvSpPr>
          <p:cNvPr id="15371" name="Text Box 121">
            <a:extLst>
              <a:ext uri="{FF2B5EF4-FFF2-40B4-BE49-F238E27FC236}">
                <a16:creationId xmlns:a16="http://schemas.microsoft.com/office/drawing/2014/main" id="{0DB7E0E5-B1AC-AF4A-80FA-4D82B97F46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0668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-</a:t>
            </a:r>
          </a:p>
        </p:txBody>
      </p:sp>
      <p:sp>
        <p:nvSpPr>
          <p:cNvPr id="15372" name="Text Box 122">
            <a:extLst>
              <a:ext uri="{FF2B5EF4-FFF2-40B4-BE49-F238E27FC236}">
                <a16:creationId xmlns:a16="http://schemas.microsoft.com/office/drawing/2014/main" id="{7D0E9B89-D4E1-E143-916E-7D6BFE571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066800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-</a:t>
            </a:r>
          </a:p>
        </p:txBody>
      </p:sp>
      <p:sp>
        <p:nvSpPr>
          <p:cNvPr id="15373" name="Text Box 123">
            <a:extLst>
              <a:ext uri="{FF2B5EF4-FFF2-40B4-BE49-F238E27FC236}">
                <a16:creationId xmlns:a16="http://schemas.microsoft.com/office/drawing/2014/main" id="{09831BD6-FD8E-9F42-BD83-5E545E6F7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1127125"/>
            <a:ext cx="762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R</a:t>
            </a:r>
          </a:p>
        </p:txBody>
      </p:sp>
      <p:sp>
        <p:nvSpPr>
          <p:cNvPr id="15374" name="Text Box 124">
            <a:extLst>
              <a:ext uri="{FF2B5EF4-FFF2-40B4-BE49-F238E27FC236}">
                <a16:creationId xmlns:a16="http://schemas.microsoft.com/office/drawing/2014/main" id="{413E6E3E-246D-A946-AA51-F429C42964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1127125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RWE</a:t>
            </a:r>
          </a:p>
        </p:txBody>
      </p:sp>
      <p:sp>
        <p:nvSpPr>
          <p:cNvPr id="15375" name="Text Box 125">
            <a:extLst>
              <a:ext uri="{FF2B5EF4-FFF2-40B4-BE49-F238E27FC236}">
                <a16:creationId xmlns:a16="http://schemas.microsoft.com/office/drawing/2014/main" id="{1AE5C829-1B01-4943-BE4E-E856361A7B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1127125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RW</a:t>
            </a:r>
          </a:p>
        </p:txBody>
      </p:sp>
      <p:sp>
        <p:nvSpPr>
          <p:cNvPr id="15376" name="Text Box 126">
            <a:extLst>
              <a:ext uri="{FF2B5EF4-FFF2-40B4-BE49-F238E27FC236}">
                <a16:creationId xmlns:a16="http://schemas.microsoft.com/office/drawing/2014/main" id="{125CE1FD-F2C5-3B49-8AA1-80BC7E7F7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10668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-</a:t>
            </a:r>
          </a:p>
        </p:txBody>
      </p:sp>
      <p:sp>
        <p:nvSpPr>
          <p:cNvPr id="15377" name="Text Box 127">
            <a:extLst>
              <a:ext uri="{FF2B5EF4-FFF2-40B4-BE49-F238E27FC236}">
                <a16:creationId xmlns:a16="http://schemas.microsoft.com/office/drawing/2014/main" id="{320616E5-35AC-924A-A416-A41BC8E5E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7600" y="10668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-</a:t>
            </a:r>
          </a:p>
        </p:txBody>
      </p:sp>
      <p:sp>
        <p:nvSpPr>
          <p:cNvPr id="15378" name="Text Box 128">
            <a:extLst>
              <a:ext uri="{FF2B5EF4-FFF2-40B4-BE49-F238E27FC236}">
                <a16:creationId xmlns:a16="http://schemas.microsoft.com/office/drawing/2014/main" id="{CCC5382B-F89D-A84B-B66B-654B4FB025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143000"/>
            <a:ext cx="838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/>
              <a:t>W</a:t>
            </a:r>
          </a:p>
        </p:txBody>
      </p:sp>
      <p:sp>
        <p:nvSpPr>
          <p:cNvPr id="15379" name="Text Box 129">
            <a:extLst>
              <a:ext uri="{FF2B5EF4-FFF2-40B4-BE49-F238E27FC236}">
                <a16:creationId xmlns:a16="http://schemas.microsoft.com/office/drawing/2014/main" id="{62F85759-5CEF-7E4B-9983-FDEE33073E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1066800"/>
            <a:ext cx="1828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 b="1"/>
              <a:t>subject</a:t>
            </a:r>
          </a:p>
        </p:txBody>
      </p:sp>
      <p:graphicFrame>
        <p:nvGraphicFramePr>
          <p:cNvPr id="40187" name="Group 251">
            <a:extLst>
              <a:ext uri="{FF2B5EF4-FFF2-40B4-BE49-F238E27FC236}">
                <a16:creationId xmlns:a16="http://schemas.microsoft.com/office/drawing/2014/main" id="{CA3BB3C9-2E4D-5148-A3ED-8AF60267EA16}"/>
              </a:ext>
            </a:extLst>
          </p:cNvPr>
          <p:cNvGraphicFramePr>
            <a:graphicFrameLocks noGrp="1"/>
          </p:cNvGraphicFramePr>
          <p:nvPr/>
        </p:nvGraphicFramePr>
        <p:xfrm>
          <a:off x="2057400" y="2651125"/>
          <a:ext cx="6096000" cy="2895600"/>
        </p:xfrm>
        <a:graphic>
          <a:graphicData uri="http://schemas.openxmlformats.org/drawingml/2006/table">
            <a:tbl>
              <a:tblPr/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15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Pointer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F3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59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RWX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Pointer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F4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1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File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Pointer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F5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Printer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Pointer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to</a:t>
                      </a: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it-IT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printer</a:t>
                      </a:r>
                      <a:endParaRPr kumimoji="0" lang="it-IT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lg" len="lg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402" name="Group 256">
            <a:extLst>
              <a:ext uri="{FF2B5EF4-FFF2-40B4-BE49-F238E27FC236}">
                <a16:creationId xmlns:a16="http://schemas.microsoft.com/office/drawing/2014/main" id="{0C1A7211-A498-A043-97EC-CB2D865CE26F}"/>
              </a:ext>
            </a:extLst>
          </p:cNvPr>
          <p:cNvGrpSpPr>
            <a:grpSpLocks/>
          </p:cNvGrpSpPr>
          <p:nvPr/>
        </p:nvGrpSpPr>
        <p:grpSpPr bwMode="auto">
          <a:xfrm>
            <a:off x="2057400" y="2117725"/>
            <a:ext cx="6019800" cy="396875"/>
            <a:chOff x="912" y="1296"/>
            <a:chExt cx="3792" cy="250"/>
          </a:xfrm>
        </p:grpSpPr>
        <p:sp>
          <p:nvSpPr>
            <p:cNvPr id="15404" name="Text Box 252">
              <a:extLst>
                <a:ext uri="{FF2B5EF4-FFF2-40B4-BE49-F238E27FC236}">
                  <a16:creationId xmlns:a16="http://schemas.microsoft.com/office/drawing/2014/main" id="{BD4ABB18-F350-8643-BEAC-36C5637919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296"/>
              <a:ext cx="12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it-IT" altLang="it-IT" sz="2000" b="1"/>
                <a:t>Type</a:t>
              </a:r>
            </a:p>
          </p:txBody>
        </p:sp>
        <p:sp>
          <p:nvSpPr>
            <p:cNvPr id="15405" name="Text Box 254">
              <a:extLst>
                <a:ext uri="{FF2B5EF4-FFF2-40B4-BE49-F238E27FC236}">
                  <a16:creationId xmlns:a16="http://schemas.microsoft.com/office/drawing/2014/main" id="{CC62E1D0-1187-8F40-A5CC-5F7DEF61E5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08" y="1296"/>
              <a:ext cx="12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it-IT" altLang="it-IT" sz="2000" b="1"/>
                <a:t>rigths</a:t>
              </a:r>
            </a:p>
          </p:txBody>
        </p:sp>
        <p:sp>
          <p:nvSpPr>
            <p:cNvPr id="15406" name="Text Box 255">
              <a:extLst>
                <a:ext uri="{FF2B5EF4-FFF2-40B4-BE49-F238E27FC236}">
                  <a16:creationId xmlns:a16="http://schemas.microsoft.com/office/drawing/2014/main" id="{4DC2EB25-EC58-9148-AC03-62D1A1AEAEC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04" y="1296"/>
              <a:ext cx="120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it-IT" altLang="it-IT" sz="2000" b="1"/>
                <a:t>object</a:t>
              </a:r>
            </a:p>
          </p:txBody>
        </p:sp>
      </p:grpSp>
      <p:sp>
        <p:nvSpPr>
          <p:cNvPr id="15403" name="Text Box 257">
            <a:extLst>
              <a:ext uri="{FF2B5EF4-FFF2-40B4-BE49-F238E27FC236}">
                <a16:creationId xmlns:a16="http://schemas.microsoft.com/office/drawing/2014/main" id="{9808A732-91EB-864C-83E8-07A9E6E6E0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927725"/>
            <a:ext cx="5791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2000" b="1"/>
              <a:t>capability list for the subject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>
            <a:extLst>
              <a:ext uri="{FF2B5EF4-FFF2-40B4-BE49-F238E27FC236}">
                <a16:creationId xmlns:a16="http://schemas.microsoft.com/office/drawing/2014/main" id="{108EEF25-1B9F-594C-99EB-76B5EE269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28600"/>
            <a:ext cx="8534400" cy="649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5263" indent="-195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t-IT" altLang="it-IT" sz="3200" b="1">
                <a:latin typeface="Arial" panose="020B0604020202020204" pitchFamily="34" charset="0"/>
              </a:rPr>
              <a:t>Comparison</a:t>
            </a:r>
          </a:p>
          <a:p>
            <a:r>
              <a:rPr lang="it-IT" altLang="it-IT">
                <a:latin typeface="Arial" panose="020B0604020202020204" pitchFamily="34" charset="0"/>
              </a:rPr>
              <a:t>A protection system realized using only one of two methods,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ACL</a:t>
            </a:r>
            <a:r>
              <a:rPr lang="it-IT" altLang="it-IT">
                <a:latin typeface="Arial" panose="020B0604020202020204" pitchFamily="34" charset="0"/>
              </a:rPr>
              <a:t> or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capability list, </a:t>
            </a:r>
            <a:r>
              <a:rPr lang="it-IT" altLang="it-IT">
                <a:latin typeface="Arial" panose="020B0604020202020204" pitchFamily="34" charset="0"/>
              </a:rPr>
              <a:t>normally presents efficency problems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 b="1">
                <a:solidFill>
                  <a:srgbClr val="FF0000"/>
                </a:solidFill>
                <a:latin typeface="Arial" panose="020B0604020202020204" pitchFamily="34" charset="0"/>
              </a:rPr>
              <a:t>ACL</a:t>
            </a:r>
            <a:r>
              <a:rPr lang="it-IT" altLang="it-IT">
                <a:latin typeface="Arial" panose="020B0604020202020204" pitchFamily="34" charset="0"/>
              </a:rPr>
              <a:t>. The information about the access rigths owned  by a subject is  dispersed in the various ACL relative to the system objects.</a:t>
            </a:r>
          </a:p>
          <a:p>
            <a:r>
              <a:rPr lang="it-IT" altLang="it-IT">
                <a:latin typeface="Arial" panose="020B0604020202020204" pitchFamily="34" charset="0"/>
              </a:rPr>
              <a:t>  </a:t>
            </a:r>
            <a:r>
              <a:rPr lang="it-IT" altLang="it-IT" i="1">
                <a:latin typeface="Arial" panose="020B0604020202020204" pitchFamily="34" charset="0"/>
              </a:rPr>
              <a:t>every access to the same object by a subject implies a search in the list.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 b="1">
                <a:solidFill>
                  <a:srgbClr val="FF0000"/>
                </a:solidFill>
                <a:latin typeface="Arial" panose="020B0604020202020204" pitchFamily="34" charset="0"/>
              </a:rPr>
              <a:t>Capability list</a:t>
            </a:r>
            <a:r>
              <a:rPr lang="it-IT" altLang="it-IT">
                <a:latin typeface="Arial" panose="020B0604020202020204" pitchFamily="34" charset="0"/>
              </a:rPr>
              <a:t>. In order to remove an object, whose access rights belong to more subjects, it is necessary to search in all the relative capability lists. 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Adopted solution: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Utilization of a  </a:t>
            </a:r>
            <a:r>
              <a:rPr lang="it-IT" altLang="it-IT" b="1">
                <a:solidFill>
                  <a:srgbClr val="FF0000"/>
                </a:solidFill>
                <a:latin typeface="Arial" panose="020B0604020202020204" pitchFamily="34" charset="0"/>
              </a:rPr>
              <a:t>combination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of the two methods.</a:t>
            </a:r>
          </a:p>
          <a:p>
            <a:endParaRPr lang="it-IT" altLang="it-IT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>
            <a:extLst>
              <a:ext uri="{FF2B5EF4-FFF2-40B4-BE49-F238E27FC236}">
                <a16:creationId xmlns:a16="http://schemas.microsoft.com/office/drawing/2014/main" id="{AED29C8C-2FD1-8641-B2E5-A0D45321B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79406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 b="1">
                <a:latin typeface="Arial" panose="020B0604020202020204" pitchFamily="34" charset="0"/>
              </a:rPr>
              <a:t>Example: Unix O.S</a:t>
            </a:r>
            <a:endParaRPr lang="it-IT" altLang="it-IT">
              <a:latin typeface="Arial" panose="020B0604020202020204" pitchFamily="34" charset="0"/>
            </a:endParaRPr>
          </a:p>
          <a:p>
            <a:endParaRPr lang="it-IT" altLang="it-IT">
              <a:latin typeface="Arial" panose="020B0604020202020204" pitchFamily="34" charset="0"/>
            </a:endParaRPr>
          </a:p>
          <a:p>
            <a:r>
              <a:rPr lang="it-IT" altLang="it-IT">
                <a:latin typeface="Arial" panose="020B0604020202020204" pitchFamily="34" charset="0"/>
              </a:rPr>
              <a:t>	fd=open(&lt;nome file&gt;, &lt; access rigths &gt;)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ACL</a:t>
            </a:r>
            <a:r>
              <a:rPr lang="it-IT" altLang="it-IT">
                <a:latin typeface="Arial" panose="020B0604020202020204" pitchFamily="34" charset="0"/>
              </a:rPr>
              <a:t>: the access is allowed?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If the answer is positive a new entry is created in the </a:t>
            </a:r>
            <a:r>
              <a:rPr lang="it-IT" altLang="it-IT" i="1">
                <a:latin typeface="Arial" panose="020B0604020202020204" pitchFamily="34" charset="0"/>
              </a:rPr>
              <a:t>open files table </a:t>
            </a:r>
            <a:r>
              <a:rPr lang="it-IT" altLang="it-IT">
                <a:latin typeface="Arial" panose="020B0604020202020204" pitchFamily="34" charset="0"/>
              </a:rPr>
              <a:t>associated to the  process, constituted by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fd and the access rights (capabilty).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 b="1">
                <a:latin typeface="Arial" panose="020B0604020202020204" pitchFamily="34" charset="0"/>
              </a:rPr>
              <a:t>fd </a:t>
            </a:r>
            <a:r>
              <a:rPr lang="it-IT" altLang="it-IT">
                <a:latin typeface="Arial" panose="020B0604020202020204" pitchFamily="34" charset="0"/>
              </a:rPr>
              <a:t>is returned to the process (</a:t>
            </a:r>
            <a:r>
              <a:rPr lang="it-IT" altLang="it-IT" i="1">
                <a:latin typeface="Arial" panose="020B0604020202020204" pitchFamily="34" charset="0"/>
              </a:rPr>
              <a:t>i-node</a:t>
            </a:r>
            <a:r>
              <a:rPr lang="it-IT" altLang="it-IT">
                <a:latin typeface="Arial" panose="020B0604020202020204" pitchFamily="34" charset="0"/>
              </a:rPr>
              <a:t> corrisponding to the new open file).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All the next operations on the file are executed by using </a:t>
            </a:r>
            <a:r>
              <a:rPr lang="it-IT" altLang="it-IT" b="1">
                <a:latin typeface="Arial" panose="020B0604020202020204" pitchFamily="34" charset="0"/>
              </a:rPr>
              <a:t>fd</a:t>
            </a:r>
            <a:r>
              <a:rPr lang="it-IT" altLang="it-IT">
                <a:latin typeface="Arial" panose="020B0604020202020204" pitchFamily="34" charset="0"/>
              </a:rPr>
              <a:t> and verifiyng that the access rigths are allowed.</a:t>
            </a:r>
            <a:endParaRPr lang="it-IT" altLang="it-IT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>
            <a:extLst>
              <a:ext uri="{FF2B5EF4-FFF2-40B4-BE49-F238E27FC236}">
                <a16:creationId xmlns:a16="http://schemas.microsoft.com/office/drawing/2014/main" id="{05299B8C-AF28-7942-8A62-73113E1D8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498475"/>
            <a:ext cx="8397875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/>
              <a:t>			</a:t>
            </a:r>
            <a:r>
              <a:rPr lang="it-IT" altLang="it-IT" b="1">
                <a:latin typeface="Arial" panose="020B0604020202020204" pitchFamily="34" charset="0"/>
              </a:rPr>
              <a:t>Multilevel security</a:t>
            </a:r>
          </a:p>
          <a:p>
            <a:pPr eaLnBrk="1" hangingPunct="1"/>
            <a:endParaRPr lang="it-IT" altLang="it-IT" b="1"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t-IT" altLang="it-IT"/>
              <a:t> </a:t>
            </a:r>
            <a:r>
              <a:rPr lang="it-IT" altLang="it-IT">
                <a:latin typeface="Arial" panose="020B0604020202020204" pitchFamily="34" charset="0"/>
              </a:rPr>
              <a:t>The majority of the operating systems allow single users to define users that can read or write their files and their objects. </a:t>
            </a:r>
          </a:p>
          <a:p>
            <a:pPr eaLnBrk="1" hangingPunct="1"/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(Discretionary Access Control, DAC).</a:t>
            </a:r>
          </a:p>
          <a:p>
            <a:pPr eaLnBrk="1" hangingPunct="1"/>
            <a:endParaRPr lang="it-IT" altLang="it-IT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In some environments a more stringent security is required (commonly found in military,hospitals, companies..). Rules are defined relatively the possibilty to have access to informations and these rules </a:t>
            </a:r>
            <a:r>
              <a:rPr lang="it-IT" altLang="it-IT" i="1">
                <a:latin typeface="Arial" panose="020B0604020202020204" pitchFamily="34" charset="0"/>
              </a:rPr>
              <a:t>cannot be modified without special permissions. </a:t>
            </a:r>
          </a:p>
          <a:p>
            <a:pPr eaLnBrk="1" hangingPunct="1"/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(Mandatory Access Control, MAC)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>
            <a:extLst>
              <a:ext uri="{FF2B5EF4-FFF2-40B4-BE49-F238E27FC236}">
                <a16:creationId xmlns:a16="http://schemas.microsoft.com/office/drawing/2014/main" id="{0DEDA2C7-381C-3742-A020-DA6C49EC6C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71438"/>
            <a:ext cx="8229600" cy="4894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endParaRPr lang="it-IT" altLang="it-IT">
              <a:latin typeface="Arial" panose="020B0604020202020204" pitchFamily="34" charset="0"/>
            </a:endParaRP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 b="1">
                <a:latin typeface="Arial" panose="020B0604020202020204" pitchFamily="34" charset="0"/>
              </a:rPr>
              <a:t>Bell-La Padula Model</a:t>
            </a:r>
            <a:endParaRPr lang="it-IT" altLang="it-IT">
              <a:latin typeface="Arial" panose="020B0604020202020204" pitchFamily="34" charset="0"/>
            </a:endParaRPr>
          </a:p>
          <a:p>
            <a:r>
              <a:rPr lang="it-IT" altLang="it-IT">
                <a:latin typeface="Arial" panose="020B0604020202020204" pitchFamily="34" charset="0"/>
              </a:rPr>
              <a:t>Designed to manage the security in a </a:t>
            </a:r>
            <a:r>
              <a:rPr lang="it-IT" altLang="it-IT" i="1">
                <a:latin typeface="Arial" panose="020B0604020202020204" pitchFamily="34" charset="0"/>
              </a:rPr>
              <a:t>military environment</a:t>
            </a:r>
            <a:r>
              <a:rPr lang="it-IT" altLang="it-IT">
                <a:latin typeface="Arial" panose="020B0604020202020204" pitchFamily="34" charset="0"/>
              </a:rPr>
              <a:t>. </a:t>
            </a:r>
          </a:p>
          <a:p>
            <a:r>
              <a:rPr lang="it-IT" altLang="it-IT">
                <a:latin typeface="Arial" panose="020B0604020202020204" pitchFamily="34" charset="0"/>
              </a:rPr>
              <a:t>Security Levels of the documents: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r>
              <a:rPr lang="it-IT" altLang="it-IT">
                <a:latin typeface="Arial" panose="020B0604020202020204" pitchFamily="34" charset="0"/>
              </a:rPr>
              <a:t>		-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unclassified</a:t>
            </a:r>
          </a:p>
          <a:p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		- confidential</a:t>
            </a:r>
          </a:p>
          <a:p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		- secret</a:t>
            </a:r>
          </a:p>
          <a:p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		- top secret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People </a:t>
            </a:r>
            <a:r>
              <a:rPr lang="it-IT" altLang="it-IT" i="1">
                <a:latin typeface="Arial" panose="020B0604020202020204" pitchFamily="34" charset="0"/>
              </a:rPr>
              <a:t>are assigned to the levels </a:t>
            </a:r>
            <a:r>
              <a:rPr lang="it-IT" altLang="it-IT">
                <a:latin typeface="Arial" panose="020B0604020202020204" pitchFamily="34" charset="0"/>
              </a:rPr>
              <a:t>corresponding to the types of  documents that they are authorized to examine. 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asellaDiTesto 3">
            <a:extLst>
              <a:ext uri="{FF2B5EF4-FFF2-40B4-BE49-F238E27FC236}">
                <a16:creationId xmlns:a16="http://schemas.microsoft.com/office/drawing/2014/main" id="{77837C62-EBD1-1B49-B08C-7FD86E1BD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1000125"/>
            <a:ext cx="8143875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The model is equally </a:t>
            </a:r>
            <a:r>
              <a:rPr lang="it-IT" altLang="it-IT" i="1"/>
              <a:t>applicable in other areas</a:t>
            </a:r>
            <a:r>
              <a:rPr lang="it-IT" altLang="it-IT"/>
              <a:t>, where information can be organized into gross categories and users can be granted authorization to access certain categories of data.</a:t>
            </a:r>
          </a:p>
          <a:p>
            <a:endParaRPr lang="it-IT" altLang="it-IT"/>
          </a:p>
          <a:p>
            <a:r>
              <a:rPr lang="it-IT" altLang="it-IT"/>
              <a:t>Por example, the highest level of security might be for </a:t>
            </a:r>
            <a:r>
              <a:rPr lang="it-IT" altLang="it-IT" i="1"/>
              <a:t>strategic corporate planning documents and data, </a:t>
            </a:r>
            <a:r>
              <a:rPr lang="it-IT" altLang="it-IT"/>
              <a:t>accessible by only corporate officers and their staff; next might come sensitive financial and personnel data, accessible only by administrators personnel, corporate officers, and so 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A03A9D76-8015-5447-8764-AF8F0C6075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4450"/>
            <a:ext cx="7772400" cy="1143000"/>
          </a:xfrm>
        </p:spPr>
        <p:txBody>
          <a:bodyPr/>
          <a:lstStyle/>
          <a:p>
            <a:r>
              <a:rPr lang="it-IT" altLang="it-IT" sz="3200" b="1"/>
              <a:t>Protection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DC5E62A-2567-8D43-A013-9FFE2E4DB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268413"/>
            <a:ext cx="7772400" cy="4114800"/>
          </a:xfrm>
        </p:spPr>
        <p:txBody>
          <a:bodyPr/>
          <a:lstStyle/>
          <a:p>
            <a:pPr marL="0" indent="0"/>
            <a:r>
              <a:rPr lang="it-IT" altLang="it-IT" sz="1800"/>
              <a:t> </a:t>
            </a:r>
            <a:r>
              <a:rPr lang="it-IT" altLang="it-IT" sz="2400"/>
              <a:t>A  general protection system may be subdivided in  three  levels</a:t>
            </a:r>
          </a:p>
          <a:p>
            <a:pPr lvl="4">
              <a:buFont typeface="Wingdings" pitchFamily="2" charset="2"/>
              <a:buChar char="q"/>
            </a:pPr>
            <a:endParaRPr lang="it-IT" altLang="it-IT" sz="2400">
              <a:solidFill>
                <a:srgbClr val="FF3300"/>
              </a:solidFill>
            </a:endParaRPr>
          </a:p>
          <a:p>
            <a:pPr lvl="4">
              <a:buFont typeface="Wingdings" pitchFamily="2" charset="2"/>
              <a:buChar char="q"/>
            </a:pPr>
            <a:endParaRPr lang="it-IT" altLang="it-IT" sz="2400">
              <a:solidFill>
                <a:srgbClr val="FF3300"/>
              </a:solidFill>
            </a:endParaRPr>
          </a:p>
          <a:p>
            <a:pPr lvl="4">
              <a:buFont typeface="Wingdings" pitchFamily="2" charset="2"/>
              <a:buChar char="q"/>
            </a:pPr>
            <a:r>
              <a:rPr lang="it-IT" altLang="it-IT" sz="2400">
                <a:solidFill>
                  <a:srgbClr val="FF3300"/>
                </a:solidFill>
              </a:rPr>
              <a:t> models </a:t>
            </a:r>
          </a:p>
          <a:p>
            <a:pPr lvl="4">
              <a:buFont typeface="Wingdings" pitchFamily="2" charset="2"/>
              <a:buChar char="q"/>
            </a:pPr>
            <a:r>
              <a:rPr lang="it-IT" altLang="it-IT" sz="2400">
                <a:solidFill>
                  <a:srgbClr val="FF3300"/>
                </a:solidFill>
              </a:rPr>
              <a:t> policies </a:t>
            </a:r>
          </a:p>
          <a:p>
            <a:pPr lvl="4">
              <a:buFont typeface="Wingdings" pitchFamily="2" charset="2"/>
              <a:buChar char="q"/>
            </a:pPr>
            <a:r>
              <a:rPr lang="it-IT" altLang="it-IT" sz="2400">
                <a:solidFill>
                  <a:srgbClr val="FF3300"/>
                </a:solidFill>
              </a:rPr>
              <a:t>mechanisms</a:t>
            </a:r>
            <a:endParaRPr lang="it-IT" altLang="it-IT" sz="24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>
            <a:extLst>
              <a:ext uri="{FF2B5EF4-FFF2-40B4-BE49-F238E27FC236}">
                <a16:creationId xmlns:a16="http://schemas.microsoft.com/office/drawing/2014/main" id="{AB090B68-F6E9-8C40-8BB5-0C3450A9E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28600"/>
            <a:ext cx="8382000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  <a:p>
            <a:r>
              <a:rPr lang="it-IT" altLang="it-IT">
                <a:latin typeface="Arial" panose="020B0604020202020204" pitchFamily="34" charset="0"/>
              </a:rPr>
              <a:t>A multilevel secure system </a:t>
            </a:r>
            <a:r>
              <a:rPr lang="it-IT" altLang="it-IT" i="1">
                <a:latin typeface="Arial" panose="020B0604020202020204" pitchFamily="34" charset="0"/>
              </a:rPr>
              <a:t>must enforce </a:t>
            </a:r>
            <a:r>
              <a:rPr lang="it-IT" altLang="it-IT">
                <a:latin typeface="Arial" panose="020B0604020202020204" pitchFamily="34" charset="0"/>
              </a:rPr>
              <a:t>the following rules: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No read up: </a:t>
            </a:r>
            <a:r>
              <a:rPr lang="it-IT" altLang="it-IT">
                <a:latin typeface="Arial" panose="020B0604020202020204" pitchFamily="34" charset="0"/>
              </a:rPr>
              <a:t>A subject can only read an object of less or equal security level. (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simple security property)</a:t>
            </a:r>
            <a:endParaRPr lang="it-IT" altLang="it-IT">
              <a:latin typeface="Arial" panose="020B0604020202020204" pitchFamily="34" charset="0"/>
            </a:endParaRP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No write down: </a:t>
            </a:r>
            <a:r>
              <a:rPr lang="it-IT" altLang="it-IT">
                <a:latin typeface="Arial" panose="020B0604020202020204" pitchFamily="34" charset="0"/>
              </a:rPr>
              <a:t>a subject can only write into an object of greater or equal security level (*-property)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The subjects can read downward and write upward, but the  contrary  is not allowed. </a:t>
            </a:r>
          </a:p>
          <a:p>
            <a:pPr>
              <a:buFontTx/>
              <a:buChar char="•"/>
            </a:pPr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The two rules, if properly enforced, provide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multilevel</a:t>
            </a:r>
            <a:r>
              <a:rPr lang="it-IT" altLang="it-IT">
                <a:latin typeface="Arial" panose="020B0604020202020204" pitchFamily="34" charset="0"/>
              </a:rPr>
              <a:t>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security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3">
            <a:extLst>
              <a:ext uri="{FF2B5EF4-FFF2-40B4-BE49-F238E27FC236}">
                <a16:creationId xmlns:a16="http://schemas.microsoft.com/office/drawing/2014/main" id="{1FED10D4-0A20-6243-9337-986682C92E0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9906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1" name="Line 4">
            <a:extLst>
              <a:ext uri="{FF2B5EF4-FFF2-40B4-BE49-F238E27FC236}">
                <a16:creationId xmlns:a16="http://schemas.microsoft.com/office/drawing/2014/main" id="{AC1423EA-917A-6145-B466-BEB45D159F4A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22860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2" name="Line 5">
            <a:extLst>
              <a:ext uri="{FF2B5EF4-FFF2-40B4-BE49-F238E27FC236}">
                <a16:creationId xmlns:a16="http://schemas.microsoft.com/office/drawing/2014/main" id="{5BFC3DB6-72A1-8144-9431-706A9458562F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35814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3" name="Line 6">
            <a:extLst>
              <a:ext uri="{FF2B5EF4-FFF2-40B4-BE49-F238E27FC236}">
                <a16:creationId xmlns:a16="http://schemas.microsoft.com/office/drawing/2014/main" id="{C692447C-9340-5846-A25C-CEAE22FBDB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48006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4" name="Line 7">
            <a:extLst>
              <a:ext uri="{FF2B5EF4-FFF2-40B4-BE49-F238E27FC236}">
                <a16:creationId xmlns:a16="http://schemas.microsoft.com/office/drawing/2014/main" id="{65F733D5-EA62-224E-B53F-CACACBB4DE1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4200" y="6019800"/>
            <a:ext cx="5638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5" name="Text Box 8">
            <a:extLst>
              <a:ext uri="{FF2B5EF4-FFF2-40B4-BE49-F238E27FC236}">
                <a16:creationId xmlns:a16="http://schemas.microsoft.com/office/drawing/2014/main" id="{A16AF3B3-3EFD-3B42-980A-5A5D83631B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33400"/>
            <a:ext cx="2667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Security level</a:t>
            </a:r>
          </a:p>
        </p:txBody>
      </p:sp>
      <p:sp>
        <p:nvSpPr>
          <p:cNvPr id="22536" name="Text Box 9">
            <a:extLst>
              <a:ext uri="{FF2B5EF4-FFF2-40B4-BE49-F238E27FC236}">
                <a16:creationId xmlns:a16="http://schemas.microsoft.com/office/drawing/2014/main" id="{8F8DCD33-B5CC-0343-9757-5D63B284A9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431925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4</a:t>
            </a:r>
          </a:p>
        </p:txBody>
      </p:sp>
      <p:sp>
        <p:nvSpPr>
          <p:cNvPr id="22537" name="Text Box 10">
            <a:extLst>
              <a:ext uri="{FF2B5EF4-FFF2-40B4-BE49-F238E27FC236}">
                <a16:creationId xmlns:a16="http://schemas.microsoft.com/office/drawing/2014/main" id="{784F3BD7-B297-6147-B25F-7A6CBC7E6D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2727325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3</a:t>
            </a:r>
          </a:p>
        </p:txBody>
      </p:sp>
      <p:sp>
        <p:nvSpPr>
          <p:cNvPr id="22538" name="Text Box 11">
            <a:extLst>
              <a:ext uri="{FF2B5EF4-FFF2-40B4-BE49-F238E27FC236}">
                <a16:creationId xmlns:a16="http://schemas.microsoft.com/office/drawing/2014/main" id="{8689FB4A-A963-0042-95B6-0C288AA2D3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4022725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2</a:t>
            </a:r>
          </a:p>
        </p:txBody>
      </p:sp>
      <p:sp>
        <p:nvSpPr>
          <p:cNvPr id="22539" name="Text Box 12">
            <a:extLst>
              <a:ext uri="{FF2B5EF4-FFF2-40B4-BE49-F238E27FC236}">
                <a16:creationId xmlns:a16="http://schemas.microsoft.com/office/drawing/2014/main" id="{1FC3ED32-6887-794E-8041-C91A172F15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5241925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1</a:t>
            </a:r>
          </a:p>
        </p:txBody>
      </p:sp>
      <p:sp>
        <p:nvSpPr>
          <p:cNvPr id="22540" name="Rectangle 13">
            <a:extLst>
              <a:ext uri="{FF2B5EF4-FFF2-40B4-BE49-F238E27FC236}">
                <a16:creationId xmlns:a16="http://schemas.microsoft.com/office/drawing/2014/main" id="{105B8EC6-F149-F94E-98B2-5B108CD46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3716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1" name="Rectangle 14">
            <a:extLst>
              <a:ext uri="{FF2B5EF4-FFF2-40B4-BE49-F238E27FC236}">
                <a16:creationId xmlns:a16="http://schemas.microsoft.com/office/drawing/2014/main" id="{B1025DE6-071C-2F42-BD29-90489F2080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53400" y="13716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2" name="Rectangle 15">
            <a:extLst>
              <a:ext uri="{FF2B5EF4-FFF2-40B4-BE49-F238E27FC236}">
                <a16:creationId xmlns:a16="http://schemas.microsoft.com/office/drawing/2014/main" id="{F57169D6-4FD5-764C-9FCB-CE19AFC56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5600" y="26670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3" name="Rectangle 16">
            <a:extLst>
              <a:ext uri="{FF2B5EF4-FFF2-40B4-BE49-F238E27FC236}">
                <a16:creationId xmlns:a16="http://schemas.microsoft.com/office/drawing/2014/main" id="{34725D36-3B07-2846-9F34-5B0F8C3FD0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6670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4" name="Rectangle 17">
            <a:extLst>
              <a:ext uri="{FF2B5EF4-FFF2-40B4-BE49-F238E27FC236}">
                <a16:creationId xmlns:a16="http://schemas.microsoft.com/office/drawing/2014/main" id="{ADFAAF7D-8798-0D4D-B627-D4B4B2E748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39624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5" name="Rectangle 18">
            <a:extLst>
              <a:ext uri="{FF2B5EF4-FFF2-40B4-BE49-F238E27FC236}">
                <a16:creationId xmlns:a16="http://schemas.microsoft.com/office/drawing/2014/main" id="{D8FF5400-5A68-7C4A-A65E-7DB390B396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51816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6" name="Oval 19">
            <a:extLst>
              <a:ext uri="{FF2B5EF4-FFF2-40B4-BE49-F238E27FC236}">
                <a16:creationId xmlns:a16="http://schemas.microsoft.com/office/drawing/2014/main" id="{BD9760CB-620D-9A4D-BE6A-AE26C90ED2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1371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7" name="Oval 23">
            <a:extLst>
              <a:ext uri="{FF2B5EF4-FFF2-40B4-BE49-F238E27FC236}">
                <a16:creationId xmlns:a16="http://schemas.microsoft.com/office/drawing/2014/main" id="{C55A10E2-D346-5C4C-B5D4-BA9736BFD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2590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8" name="Oval 24">
            <a:extLst>
              <a:ext uri="{FF2B5EF4-FFF2-40B4-BE49-F238E27FC236}">
                <a16:creationId xmlns:a16="http://schemas.microsoft.com/office/drawing/2014/main" id="{A6927EBA-EC1F-CA44-AD33-5094D8B3A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962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49" name="Oval 25">
            <a:extLst>
              <a:ext uri="{FF2B5EF4-FFF2-40B4-BE49-F238E27FC236}">
                <a16:creationId xmlns:a16="http://schemas.microsoft.com/office/drawing/2014/main" id="{EF5F2420-9276-484F-BAB5-B9424F85C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0" y="5181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50" name="Text Box 26">
            <a:extLst>
              <a:ext uri="{FF2B5EF4-FFF2-40B4-BE49-F238E27FC236}">
                <a16:creationId xmlns:a16="http://schemas.microsoft.com/office/drawing/2014/main" id="{CFA66BA7-8559-DB42-84C6-4360E3963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1447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5</a:t>
            </a:r>
          </a:p>
        </p:txBody>
      </p:sp>
      <p:sp>
        <p:nvSpPr>
          <p:cNvPr id="22551" name="Text Box 27">
            <a:extLst>
              <a:ext uri="{FF2B5EF4-FFF2-40B4-BE49-F238E27FC236}">
                <a16:creationId xmlns:a16="http://schemas.microsoft.com/office/drawing/2014/main" id="{A10A7E45-7D31-AA46-8020-18684D548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1462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E</a:t>
            </a:r>
          </a:p>
        </p:txBody>
      </p:sp>
      <p:sp>
        <p:nvSpPr>
          <p:cNvPr id="22552" name="Text Box 28">
            <a:extLst>
              <a:ext uri="{FF2B5EF4-FFF2-40B4-BE49-F238E27FC236}">
                <a16:creationId xmlns:a16="http://schemas.microsoft.com/office/drawing/2014/main" id="{CD1161FA-38B0-114A-B53A-C97B36932B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1447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6</a:t>
            </a:r>
          </a:p>
        </p:txBody>
      </p:sp>
      <p:sp>
        <p:nvSpPr>
          <p:cNvPr id="22553" name="Text Box 29">
            <a:extLst>
              <a:ext uri="{FF2B5EF4-FFF2-40B4-BE49-F238E27FC236}">
                <a16:creationId xmlns:a16="http://schemas.microsoft.com/office/drawing/2014/main" id="{3AC7540F-AF65-A34F-B994-3D7D59F12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2743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4</a:t>
            </a:r>
          </a:p>
        </p:txBody>
      </p:sp>
      <p:sp>
        <p:nvSpPr>
          <p:cNvPr id="22554" name="Text Box 30">
            <a:extLst>
              <a:ext uri="{FF2B5EF4-FFF2-40B4-BE49-F238E27FC236}">
                <a16:creationId xmlns:a16="http://schemas.microsoft.com/office/drawing/2014/main" id="{F74489B8-A436-0540-8BC9-0EF3EE6F1E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2743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3</a:t>
            </a:r>
          </a:p>
        </p:txBody>
      </p:sp>
      <p:sp>
        <p:nvSpPr>
          <p:cNvPr id="22555" name="Text Box 31">
            <a:extLst>
              <a:ext uri="{FF2B5EF4-FFF2-40B4-BE49-F238E27FC236}">
                <a16:creationId xmlns:a16="http://schemas.microsoft.com/office/drawing/2014/main" id="{EA254FF3-DC0A-944B-A2F1-7EB19BE649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0200" y="2743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C</a:t>
            </a:r>
          </a:p>
        </p:txBody>
      </p:sp>
      <p:sp>
        <p:nvSpPr>
          <p:cNvPr id="22556" name="Text Box 32">
            <a:extLst>
              <a:ext uri="{FF2B5EF4-FFF2-40B4-BE49-F238E27FC236}">
                <a16:creationId xmlns:a16="http://schemas.microsoft.com/office/drawing/2014/main" id="{1200671D-C51B-0948-9285-3865F0C013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4038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2</a:t>
            </a:r>
          </a:p>
        </p:txBody>
      </p:sp>
      <p:sp>
        <p:nvSpPr>
          <p:cNvPr id="22557" name="Text Box 33">
            <a:extLst>
              <a:ext uri="{FF2B5EF4-FFF2-40B4-BE49-F238E27FC236}">
                <a16:creationId xmlns:a16="http://schemas.microsoft.com/office/drawing/2014/main" id="{7E450462-149D-C94F-A316-5CF2288EAE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4038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B</a:t>
            </a:r>
          </a:p>
        </p:txBody>
      </p:sp>
      <p:sp>
        <p:nvSpPr>
          <p:cNvPr id="22558" name="Text Box 34">
            <a:extLst>
              <a:ext uri="{FF2B5EF4-FFF2-40B4-BE49-F238E27FC236}">
                <a16:creationId xmlns:a16="http://schemas.microsoft.com/office/drawing/2014/main" id="{07095CE5-E6CA-CA4A-8A4F-E50F0457A3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5257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1</a:t>
            </a:r>
          </a:p>
        </p:txBody>
      </p:sp>
      <p:sp>
        <p:nvSpPr>
          <p:cNvPr id="22559" name="Text Box 35">
            <a:extLst>
              <a:ext uri="{FF2B5EF4-FFF2-40B4-BE49-F238E27FC236}">
                <a16:creationId xmlns:a16="http://schemas.microsoft.com/office/drawing/2014/main" id="{C768BB22-2155-454F-B255-12FFB11759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52578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A</a:t>
            </a:r>
          </a:p>
        </p:txBody>
      </p:sp>
      <p:sp>
        <p:nvSpPr>
          <p:cNvPr id="22560" name="Line 36">
            <a:extLst>
              <a:ext uri="{FF2B5EF4-FFF2-40B4-BE49-F238E27FC236}">
                <a16:creationId xmlns:a16="http://schemas.microsoft.com/office/drawing/2014/main" id="{A46D5867-E0D1-0D43-A64A-4F24717B94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3340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1" name="Line 37">
            <a:extLst>
              <a:ext uri="{FF2B5EF4-FFF2-40B4-BE49-F238E27FC236}">
                <a16:creationId xmlns:a16="http://schemas.microsoft.com/office/drawing/2014/main" id="{B28B4145-FE18-AF4D-A6E4-DE2FE4F4CD4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2" name="Line 38">
            <a:extLst>
              <a:ext uri="{FF2B5EF4-FFF2-40B4-BE49-F238E27FC236}">
                <a16:creationId xmlns:a16="http://schemas.microsoft.com/office/drawing/2014/main" id="{01AEE1F8-62D1-7B4C-9063-0C53B5A63FB9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2819400"/>
            <a:ext cx="7620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3" name="Line 39">
            <a:extLst>
              <a:ext uri="{FF2B5EF4-FFF2-40B4-BE49-F238E27FC236}">
                <a16:creationId xmlns:a16="http://schemas.microsoft.com/office/drawing/2014/main" id="{AA001BE0-3BC5-D248-9471-18818F7039F0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28194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4" name="Line 40">
            <a:extLst>
              <a:ext uri="{FF2B5EF4-FFF2-40B4-BE49-F238E27FC236}">
                <a16:creationId xmlns:a16="http://schemas.microsoft.com/office/drawing/2014/main" id="{9F674554-B380-8643-A8D3-6B7E97B6ED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91200" y="15240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5" name="Line 41">
            <a:extLst>
              <a:ext uri="{FF2B5EF4-FFF2-40B4-BE49-F238E27FC236}">
                <a16:creationId xmlns:a16="http://schemas.microsoft.com/office/drawing/2014/main" id="{62626288-1BBF-9C43-9406-7D95438D5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15240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6" name="Oval 42">
            <a:extLst>
              <a:ext uri="{FF2B5EF4-FFF2-40B4-BE49-F238E27FC236}">
                <a16:creationId xmlns:a16="http://schemas.microsoft.com/office/drawing/2014/main" id="{E96E6186-9E32-DA43-9DF6-8967BCBD07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7200" y="25908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67" name="Text Box 43">
            <a:extLst>
              <a:ext uri="{FF2B5EF4-FFF2-40B4-BE49-F238E27FC236}">
                <a16:creationId xmlns:a16="http://schemas.microsoft.com/office/drawing/2014/main" id="{0A8B1538-A2A3-AF4F-B6D7-562A398C4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29600" y="2757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D</a:t>
            </a:r>
          </a:p>
        </p:txBody>
      </p:sp>
      <p:sp>
        <p:nvSpPr>
          <p:cNvPr id="22568" name="Line 44">
            <a:extLst>
              <a:ext uri="{FF2B5EF4-FFF2-40B4-BE49-F238E27FC236}">
                <a16:creationId xmlns:a16="http://schemas.microsoft.com/office/drawing/2014/main" id="{FBE56701-CE9E-864B-BF1E-9FF24BB8DB5D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28194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69" name="Line 45">
            <a:extLst>
              <a:ext uri="{FF2B5EF4-FFF2-40B4-BE49-F238E27FC236}">
                <a16:creationId xmlns:a16="http://schemas.microsoft.com/office/drawing/2014/main" id="{4F382128-4D46-8244-AAA9-E6C9A63481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2588" y="4570413"/>
            <a:ext cx="0" cy="6080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0" name="Line 46">
            <a:extLst>
              <a:ext uri="{FF2B5EF4-FFF2-40B4-BE49-F238E27FC236}">
                <a16:creationId xmlns:a16="http://schemas.microsoft.com/office/drawing/2014/main" id="{DC99A3F8-49D9-9B4F-B935-8CE722DD18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191000" y="3200400"/>
            <a:ext cx="0" cy="760413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1" name="Line 47">
            <a:extLst>
              <a:ext uri="{FF2B5EF4-FFF2-40B4-BE49-F238E27FC236}">
                <a16:creationId xmlns:a16="http://schemas.microsoft.com/office/drawing/2014/main" id="{DBEEDF57-1C92-4449-9FC3-C5022CD2EF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17526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2" name="Line 48">
            <a:extLst>
              <a:ext uri="{FF2B5EF4-FFF2-40B4-BE49-F238E27FC236}">
                <a16:creationId xmlns:a16="http://schemas.microsoft.com/office/drawing/2014/main" id="{8B0C20A2-7B55-8C4D-8ED9-9993C96D7EE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17526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3" name="Line 49">
            <a:extLst>
              <a:ext uri="{FF2B5EF4-FFF2-40B4-BE49-F238E27FC236}">
                <a16:creationId xmlns:a16="http://schemas.microsoft.com/office/drawing/2014/main" id="{1CBF922D-AA84-5F45-A2FF-306926CE1C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30480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4" name="Line 50">
            <a:extLst>
              <a:ext uri="{FF2B5EF4-FFF2-40B4-BE49-F238E27FC236}">
                <a16:creationId xmlns:a16="http://schemas.microsoft.com/office/drawing/2014/main" id="{3F49979A-F6F4-8343-B2BA-43894ED8C63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7400" y="30480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5" name="Line 51">
            <a:extLst>
              <a:ext uri="{FF2B5EF4-FFF2-40B4-BE49-F238E27FC236}">
                <a16:creationId xmlns:a16="http://schemas.microsoft.com/office/drawing/2014/main" id="{1D306067-7874-5F4F-B3A4-77D954DFFA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39000" y="3048000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6" name="Line 52">
            <a:extLst>
              <a:ext uri="{FF2B5EF4-FFF2-40B4-BE49-F238E27FC236}">
                <a16:creationId xmlns:a16="http://schemas.microsoft.com/office/drawing/2014/main" id="{A32FF6ED-DE84-A14F-9654-872F6A8B82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43434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7" name="Line 53">
            <a:extLst>
              <a:ext uri="{FF2B5EF4-FFF2-40B4-BE49-F238E27FC236}">
                <a16:creationId xmlns:a16="http://schemas.microsoft.com/office/drawing/2014/main" id="{E456DA95-B776-C149-A698-9895776D4BF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95800" y="55626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8" name="Line 56">
            <a:extLst>
              <a:ext uri="{FF2B5EF4-FFF2-40B4-BE49-F238E27FC236}">
                <a16:creationId xmlns:a16="http://schemas.microsoft.com/office/drawing/2014/main" id="{C87C5373-3070-2F49-9872-663FDE691A5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10400" y="3200400"/>
            <a:ext cx="0" cy="2286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79" name="Line 57">
            <a:extLst>
              <a:ext uri="{FF2B5EF4-FFF2-40B4-BE49-F238E27FC236}">
                <a16:creationId xmlns:a16="http://schemas.microsoft.com/office/drawing/2014/main" id="{EBBA6B3D-AABA-AD40-BFD5-CCB79D51EB53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3600" y="5486400"/>
            <a:ext cx="10668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80" name="Line 58">
            <a:extLst>
              <a:ext uri="{FF2B5EF4-FFF2-40B4-BE49-F238E27FC236}">
                <a16:creationId xmlns:a16="http://schemas.microsoft.com/office/drawing/2014/main" id="{4A859BA1-51F0-B24D-8927-8A255DDF0A1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382000" y="19050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81" name="Line 59">
            <a:extLst>
              <a:ext uri="{FF2B5EF4-FFF2-40B4-BE49-F238E27FC236}">
                <a16:creationId xmlns:a16="http://schemas.microsoft.com/office/drawing/2014/main" id="{607450F6-3A48-5B46-B70F-F1A0868E0A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19050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82" name="Line 60">
            <a:extLst>
              <a:ext uri="{FF2B5EF4-FFF2-40B4-BE49-F238E27FC236}">
                <a16:creationId xmlns:a16="http://schemas.microsoft.com/office/drawing/2014/main" id="{E433C15A-EA36-0F4D-A4EC-27E812AE9C0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3200400"/>
            <a:ext cx="0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83" name="Line 61">
            <a:extLst>
              <a:ext uri="{FF2B5EF4-FFF2-40B4-BE49-F238E27FC236}">
                <a16:creationId xmlns:a16="http://schemas.microsoft.com/office/drawing/2014/main" id="{B4199986-55D7-4A4E-84EB-511097D9A78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562600" y="4495800"/>
            <a:ext cx="0" cy="685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84" name="Rectangle 62">
            <a:extLst>
              <a:ext uri="{FF2B5EF4-FFF2-40B4-BE49-F238E27FC236}">
                <a16:creationId xmlns:a16="http://schemas.microsoft.com/office/drawing/2014/main" id="{E3163C09-3070-4F43-BC20-175D82CDB7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5146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85" name="Oval 63">
            <a:extLst>
              <a:ext uri="{FF2B5EF4-FFF2-40B4-BE49-F238E27FC236}">
                <a16:creationId xmlns:a16="http://schemas.microsoft.com/office/drawing/2014/main" id="{172FA80B-CEA9-354A-BD80-5EC32F1C4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4384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86" name="Line 67">
            <a:extLst>
              <a:ext uri="{FF2B5EF4-FFF2-40B4-BE49-F238E27FC236}">
                <a16:creationId xmlns:a16="http://schemas.microsoft.com/office/drawing/2014/main" id="{D7BFF519-0BBA-3342-9781-43784A9243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6800" y="27432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87" name="Rectangle 68">
            <a:extLst>
              <a:ext uri="{FF2B5EF4-FFF2-40B4-BE49-F238E27FC236}">
                <a16:creationId xmlns:a16="http://schemas.microsoft.com/office/drawing/2014/main" id="{09633ABE-8AB1-E54B-A903-C248F61D1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4114800"/>
            <a:ext cx="533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88" name="Oval 69">
            <a:extLst>
              <a:ext uri="{FF2B5EF4-FFF2-40B4-BE49-F238E27FC236}">
                <a16:creationId xmlns:a16="http://schemas.microsoft.com/office/drawing/2014/main" id="{4F8DE843-9361-FB42-AB7A-8F00135C16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038600"/>
            <a:ext cx="609600" cy="609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22589" name="Line 72">
            <a:extLst>
              <a:ext uri="{FF2B5EF4-FFF2-40B4-BE49-F238E27FC236}">
                <a16:creationId xmlns:a16="http://schemas.microsoft.com/office/drawing/2014/main" id="{3F34087F-C8F7-4C44-96EB-1401E084B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1066800" y="4343400"/>
            <a:ext cx="838200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90" name="Text Box 75">
            <a:extLst>
              <a:ext uri="{FF2B5EF4-FFF2-40B4-BE49-F238E27FC236}">
                <a16:creationId xmlns:a16="http://schemas.microsoft.com/office/drawing/2014/main" id="{C4E31DAB-B9AD-F94D-A753-3C2AF8B902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8194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read</a:t>
            </a:r>
          </a:p>
        </p:txBody>
      </p:sp>
      <p:sp>
        <p:nvSpPr>
          <p:cNvPr id="22591" name="Text Box 76">
            <a:extLst>
              <a:ext uri="{FF2B5EF4-FFF2-40B4-BE49-F238E27FC236}">
                <a16:creationId xmlns:a16="http://schemas.microsoft.com/office/drawing/2014/main" id="{D929AC3A-F3CF-264D-886D-DC5431A11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4510088"/>
            <a:ext cx="13716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t-IT" altLang="it-IT" sz="1800"/>
              <a:t>write</a:t>
            </a:r>
          </a:p>
        </p:txBody>
      </p:sp>
      <p:sp>
        <p:nvSpPr>
          <p:cNvPr id="22592" name="Text Box 77">
            <a:extLst>
              <a:ext uri="{FF2B5EF4-FFF2-40B4-BE49-F238E27FC236}">
                <a16:creationId xmlns:a16="http://schemas.microsoft.com/office/drawing/2014/main" id="{8B39FDC9-A06C-A940-A235-19D85AC03C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0574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1800"/>
              <a:t>object</a:t>
            </a:r>
          </a:p>
        </p:txBody>
      </p:sp>
      <p:sp>
        <p:nvSpPr>
          <p:cNvPr id="22593" name="Text Box 78">
            <a:extLst>
              <a:ext uri="{FF2B5EF4-FFF2-40B4-BE49-F238E27FC236}">
                <a16:creationId xmlns:a16="http://schemas.microsoft.com/office/drawing/2014/main" id="{B201274B-E14F-784A-931D-E9793DF90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2057400"/>
            <a:ext cx="1371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 type="none" w="lg" len="lg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it-IT" altLang="it-IT" sz="1800"/>
              <a:t>process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>
            <a:extLst>
              <a:ext uri="{FF2B5EF4-FFF2-40B4-BE49-F238E27FC236}">
                <a16:creationId xmlns:a16="http://schemas.microsoft.com/office/drawing/2014/main" id="{789A73AC-3216-5545-867E-8E4A881FB7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125" y="498475"/>
            <a:ext cx="30448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it-IT" altLang="it-IT" b="1"/>
              <a:t>Trojan Horse Defense</a:t>
            </a:r>
          </a:p>
        </p:txBody>
      </p:sp>
      <p:sp>
        <p:nvSpPr>
          <p:cNvPr id="23555" name="Text Box 3">
            <a:extLst>
              <a:ext uri="{FF2B5EF4-FFF2-40B4-BE49-F238E27FC236}">
                <a16:creationId xmlns:a16="http://schemas.microsoft.com/office/drawing/2014/main" id="{118E8131-CE6F-0F44-AAC7-CBB33A988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1184275"/>
            <a:ext cx="8550275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t-IT" altLang="it-IT"/>
              <a:t> In the example a troian horse is used to get around the standard security mechanism based on </a:t>
            </a:r>
            <a:r>
              <a:rPr lang="it-IT" altLang="it-IT" i="1"/>
              <a:t>the access control  list </a:t>
            </a:r>
            <a:r>
              <a:rPr lang="it-IT" altLang="it-IT"/>
              <a:t>(ACL).</a:t>
            </a:r>
          </a:p>
          <a:p>
            <a:pPr eaLnBrk="1" hangingPunct="1"/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 A user named Bob created a file containing the critical sensitive character string “CPE1704TKS”, with read/write permission provided only to processes belonging to Bob.</a:t>
            </a:r>
          </a:p>
          <a:p>
            <a:pPr eaLnBrk="1" hangingPunct="1"/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 A hostile user, Alice, gains legitimate access to the system and installs both  a troian horse program and a private file used in the attack  as a “back pocket”.</a:t>
            </a:r>
          </a:p>
          <a:p>
            <a:pPr eaLnBrk="1" hangingPunct="1"/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Alice gives read/write permission to himself for this file and gives  to Bob write only permission.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>
            <a:extLst>
              <a:ext uri="{FF2B5EF4-FFF2-40B4-BE49-F238E27FC236}">
                <a16:creationId xmlns:a16="http://schemas.microsoft.com/office/drawing/2014/main" id="{79100EF2-2D8F-4642-B008-B87E618178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8925" y="214313"/>
            <a:ext cx="8321675" cy="544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endParaRPr lang="it-IT" altLang="it-IT" sz="2000"/>
          </a:p>
          <a:p>
            <a:pPr eaLnBrk="1" hangingPunct="1">
              <a:buFontTx/>
              <a:buChar char="•"/>
            </a:pPr>
            <a:endParaRPr lang="it-IT" altLang="it-IT" sz="2000"/>
          </a:p>
          <a:p>
            <a:pPr eaLnBrk="1" hangingPunct="1">
              <a:buFontTx/>
              <a:buChar char="•"/>
            </a:pPr>
            <a:r>
              <a:rPr lang="it-IT" altLang="it-IT" sz="2000"/>
              <a:t> </a:t>
            </a:r>
            <a:r>
              <a:rPr lang="it-IT" altLang="it-IT"/>
              <a:t>Alice now induces Bob to invoke the troian horse program, perhaps by advertising it as </a:t>
            </a:r>
            <a:r>
              <a:rPr lang="it-IT" altLang="it-IT" i="1"/>
              <a:t>a useful utility. </a:t>
            </a:r>
          </a:p>
          <a:p>
            <a:pPr eaLnBrk="1" hangingPunct="1"/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 When the program detects that it is being executed by  Bob, it reads the sensitive character string from Bob’ file and copies it into Alice’ back pocket file. </a:t>
            </a:r>
          </a:p>
          <a:p>
            <a:pPr eaLnBrk="1" hangingPunct="1">
              <a:buFontTx/>
              <a:buChar char="•"/>
            </a:pPr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 Both the read and write operations satisfy the constraints  imposed by </a:t>
            </a:r>
            <a:r>
              <a:rPr lang="it-IT" altLang="it-IT">
                <a:solidFill>
                  <a:srgbClr val="FF0000"/>
                </a:solidFill>
              </a:rPr>
              <a:t>Access Control List</a:t>
            </a:r>
            <a:r>
              <a:rPr lang="it-IT" altLang="it-IT"/>
              <a:t>.</a:t>
            </a:r>
          </a:p>
          <a:p>
            <a:pPr eaLnBrk="1" hangingPunct="1">
              <a:buFontTx/>
              <a:buChar char="•"/>
            </a:pPr>
            <a:endParaRPr lang="it-IT" altLang="it-IT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it-IT" altLang="it-IT"/>
              <a:t> Alice then has only to access Bob’ file at a later time to learn the value of the string.</a:t>
            </a:r>
          </a:p>
          <a:p>
            <a:pPr eaLnBrk="1" hangingPunct="1"/>
            <a:endParaRPr lang="it-IT" altLang="it-IT" sz="20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asellaDiTesto 1">
            <a:extLst>
              <a:ext uri="{FF2B5EF4-FFF2-40B4-BE49-F238E27FC236}">
                <a16:creationId xmlns:a16="http://schemas.microsoft.com/office/drawing/2014/main" id="{2B95538C-A167-8845-9063-0FC89736E8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857250"/>
            <a:ext cx="7500938" cy="526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it-IT" altLang="it-IT"/>
              <a:t> Use of a multilevel protection.  Two security levels, </a:t>
            </a:r>
            <a:r>
              <a:rPr lang="it-IT" altLang="it-IT" i="1"/>
              <a:t>confidential and public</a:t>
            </a:r>
            <a:r>
              <a:rPr lang="it-IT" altLang="it-IT"/>
              <a:t>. To Bob’ processes and files the confidential security level is assigned. To Alice’ processes and  files the public level is assigned.</a:t>
            </a:r>
          </a:p>
          <a:p>
            <a:pPr eaLnBrk="1" hangingPunct="1"/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 When the trojan horse program is activated by Bob , the Bob security level is assigned to the program and it is possible for it to see  the sensitive string of characters (</a:t>
            </a:r>
            <a:r>
              <a:rPr lang="it-IT" altLang="it-IT">
                <a:solidFill>
                  <a:srgbClr val="FF0000"/>
                </a:solidFill>
              </a:rPr>
              <a:t>no read up rule</a:t>
            </a:r>
            <a:r>
              <a:rPr lang="it-IT" altLang="it-IT"/>
              <a:t>). </a:t>
            </a:r>
          </a:p>
          <a:p>
            <a:pPr eaLnBrk="1" hangingPunct="1"/>
            <a:r>
              <a:rPr lang="it-IT" altLang="it-IT"/>
              <a:t>When the program tries to store it in  a public file ( </a:t>
            </a:r>
            <a:r>
              <a:rPr lang="it-IT" altLang="it-IT" i="1"/>
              <a:t>back</a:t>
            </a:r>
            <a:r>
              <a:rPr lang="it-IT" altLang="it-IT"/>
              <a:t> </a:t>
            </a:r>
            <a:r>
              <a:rPr lang="it-IT" altLang="it-IT" i="1"/>
              <a:t>pocket file</a:t>
            </a:r>
            <a:r>
              <a:rPr lang="it-IT" altLang="it-IT"/>
              <a:t>) the </a:t>
            </a:r>
            <a:r>
              <a:rPr lang="it-IT" altLang="it-IT">
                <a:solidFill>
                  <a:srgbClr val="FF0000"/>
                </a:solidFill>
              </a:rPr>
              <a:t>*property  </a:t>
            </a:r>
            <a:r>
              <a:rPr lang="it-IT" altLang="it-IT"/>
              <a:t>is violated and  the attempt  is not allowed. </a:t>
            </a:r>
          </a:p>
          <a:p>
            <a:pPr eaLnBrk="1" hangingPunct="1"/>
            <a:endParaRPr lang="it-IT" altLang="it-IT"/>
          </a:p>
          <a:p>
            <a:pPr eaLnBrk="1" hangingPunct="1">
              <a:buFontTx/>
              <a:buChar char="•"/>
            </a:pPr>
            <a:r>
              <a:rPr lang="it-IT" altLang="it-IT"/>
              <a:t> The security policy takes priority over ACL mechanism</a:t>
            </a:r>
            <a:endParaRPr lang="it-IT" altLang="it-IT" i="1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asellaDiTesto 1">
            <a:extLst>
              <a:ext uri="{FF2B5EF4-FFF2-40B4-BE49-F238E27FC236}">
                <a16:creationId xmlns:a16="http://schemas.microsoft.com/office/drawing/2014/main" id="{834802CA-A651-B947-A03D-E1C3FCC539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" y="642938"/>
            <a:ext cx="77152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			</a:t>
            </a:r>
            <a:r>
              <a:rPr lang="it-IT" altLang="it-IT" b="1"/>
              <a:t>Steganography</a:t>
            </a:r>
          </a:p>
        </p:txBody>
      </p:sp>
      <p:sp>
        <p:nvSpPr>
          <p:cNvPr id="26627" name="CasellaDiTesto 2">
            <a:extLst>
              <a:ext uri="{FF2B5EF4-FFF2-40B4-BE49-F238E27FC236}">
                <a16:creationId xmlns:a16="http://schemas.microsoft.com/office/drawing/2014/main" id="{8229CCF0-C65D-3F49-B3C6-CB9741E198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285875"/>
            <a:ext cx="8215312" cy="489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it-IT"/>
              <a:t> Is the art and science of writing hidden messages in such a way that no one, apart from the sender and intended recipient, suspects the existence of the message, a form of  </a:t>
            </a:r>
            <a:r>
              <a:rPr lang="en-US" altLang="it-IT" i="1"/>
              <a:t>security through obscurity.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it-IT" i="1"/>
          </a:p>
          <a:p>
            <a:pPr>
              <a:buFont typeface="Arial" panose="020B0604020202020204" pitchFamily="34" charset="0"/>
              <a:buChar char="•"/>
            </a:pPr>
            <a:r>
              <a:rPr lang="en-US" altLang="it-IT"/>
              <a:t> Generally, messages will appear to be something else: images, articles, shopping lists, or some other </a:t>
            </a:r>
            <a:r>
              <a:rPr lang="en-US" altLang="it-IT" i="1"/>
              <a:t>covertext</a:t>
            </a:r>
            <a:r>
              <a:rPr lang="en-US" altLang="it-IT"/>
              <a:t> .</a:t>
            </a:r>
          </a:p>
          <a:p>
            <a:pPr>
              <a:buFont typeface="Arial" panose="020B0604020202020204" pitchFamily="34" charset="0"/>
              <a:buChar char="•"/>
            </a:pPr>
            <a:endParaRPr lang="en-US" altLang="it-IT"/>
          </a:p>
          <a:p>
            <a:pPr>
              <a:buFontTx/>
              <a:buChar char="•"/>
            </a:pPr>
            <a:r>
              <a:rPr lang="it-IT" altLang="it-IT" i="1"/>
              <a:t>Images utilization</a:t>
            </a:r>
            <a:r>
              <a:rPr lang="it-IT" altLang="it-IT"/>
              <a:t>. Each pixel </a:t>
            </a:r>
            <a:r>
              <a:rPr lang="it-IT" altLang="it-IT">
                <a:solidFill>
                  <a:srgbClr val="FF0000"/>
                </a:solidFill>
              </a:rPr>
              <a:t>is composed by three  8 bit numbers, one for each red, green and blu intensity </a:t>
            </a:r>
            <a:r>
              <a:rPr lang="it-IT" altLang="it-IT"/>
              <a:t>. The pixel color is obtained by the linear overlapping of the three colors. </a:t>
            </a:r>
          </a:p>
          <a:p>
            <a:pPr>
              <a:buFontTx/>
              <a:buChar char="•"/>
            </a:pPr>
            <a:endParaRPr lang="it-IT" altLang="it-IT"/>
          </a:p>
          <a:p>
            <a:r>
              <a:rPr lang="en-US" altLang="it-IT"/>
              <a:t>  </a:t>
            </a:r>
            <a:endParaRPr lang="it-IT" altLang="it-IT" i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asellaDiTesto 1">
            <a:extLst>
              <a:ext uri="{FF2B5EF4-FFF2-40B4-BE49-F238E27FC236}">
                <a16:creationId xmlns:a16="http://schemas.microsoft.com/office/drawing/2014/main" id="{C8A4330B-0E79-A447-A283-833E41F8EE9F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688975" y="714375"/>
            <a:ext cx="7454900" cy="452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it-IT" altLang="it-IT"/>
              <a:t> The coding method utilizes the less significant bits as a hidden channel. Impossibility to distinguish 7 bit colors from 8 bit colors.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 Example: 1024x768 pixel image (294912 byte). The text to be transmitted is compressed (if it is necessary ) encrypted  and inserted into the less significative bits of each color.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endParaRPr lang="it-IT" alt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8CB79C68-FC5E-F044-A331-DC43C34CA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575" y="352425"/>
            <a:ext cx="7364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4099" name="Text Box 5">
            <a:extLst>
              <a:ext uri="{FF2B5EF4-FFF2-40B4-BE49-F238E27FC236}">
                <a16:creationId xmlns:a16="http://schemas.microsoft.com/office/drawing/2014/main" id="{41597C38-BB5C-1141-B570-D71E04D162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138" y="496888"/>
            <a:ext cx="7580312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t-IT" altLang="it-IT" sz="2800" b="1"/>
              <a:t>Models</a:t>
            </a:r>
          </a:p>
          <a:p>
            <a:pPr algn="ctr"/>
            <a:endParaRPr lang="it-IT" altLang="it-IT" sz="2800"/>
          </a:p>
          <a:p>
            <a:pPr>
              <a:buFontTx/>
              <a:buChar char="•"/>
            </a:pPr>
            <a:r>
              <a:rPr lang="it-IT" altLang="it-IT">
                <a:solidFill>
                  <a:srgbClr val="FF0000"/>
                </a:solidFill>
              </a:rPr>
              <a:t> The protection model</a:t>
            </a:r>
            <a:r>
              <a:rPr lang="it-IT" altLang="it-IT"/>
              <a:t> defines the subjects, the objects  to which the subjects may access and the access rights, that is the operations by which subjects can access to objects. 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>
                <a:solidFill>
                  <a:srgbClr val="FF0000"/>
                </a:solidFill>
              </a:rPr>
              <a:t>  The subjects </a:t>
            </a:r>
            <a:r>
              <a:rPr lang="it-IT" altLang="it-IT"/>
              <a:t>are the active part of the system (processes)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>
                <a:solidFill>
                  <a:srgbClr val="FF0000"/>
                </a:solidFill>
              </a:rPr>
              <a:t> The objects</a:t>
            </a:r>
            <a:r>
              <a:rPr lang="it-IT" altLang="it-IT"/>
              <a:t> are the passive part of  the system  (physical and logical resources).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A subject may have </a:t>
            </a:r>
            <a:r>
              <a:rPr lang="it-IT" altLang="it-IT">
                <a:solidFill>
                  <a:srgbClr val="FF0000"/>
                </a:solidFill>
              </a:rPr>
              <a:t>access rights </a:t>
            </a:r>
            <a:r>
              <a:rPr lang="it-IT" altLang="it-IT"/>
              <a:t>either to objects or other subjects (a process can control other processes) 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55A7EF09-041B-8946-BD7A-524208C291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568325"/>
            <a:ext cx="794067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 A process may have </a:t>
            </a:r>
            <a:r>
              <a:rPr lang="it-IT" altLang="it-IT">
                <a:solidFill>
                  <a:srgbClr val="FF0000"/>
                </a:solidFill>
              </a:rPr>
              <a:t>different access rights </a:t>
            </a:r>
            <a:r>
              <a:rPr lang="it-IT" altLang="it-IT"/>
              <a:t>to objects, depending on what task is currently doing.</a:t>
            </a:r>
          </a:p>
          <a:p>
            <a:pPr>
              <a:buFontTx/>
              <a:buChar char="•"/>
            </a:pPr>
            <a:endParaRPr lang="it-IT" altLang="it-IT"/>
          </a:p>
          <a:p>
            <a:pPr>
              <a:buFontTx/>
              <a:buChar char="•"/>
            </a:pPr>
            <a:r>
              <a:rPr lang="it-IT" altLang="it-IT"/>
              <a:t> The particular set of rigts a process has at any given time is referred to as its </a:t>
            </a:r>
            <a:r>
              <a:rPr lang="it-IT" altLang="it-IT">
                <a:solidFill>
                  <a:srgbClr val="FF0000"/>
                </a:solidFill>
              </a:rPr>
              <a:t>protection domain</a:t>
            </a:r>
            <a:r>
              <a:rPr lang="it-IT" altLang="it-IT"/>
              <a:t>.</a:t>
            </a:r>
          </a:p>
          <a:p>
            <a:endParaRPr lang="it-IT" altLang="it-IT"/>
          </a:p>
          <a:p>
            <a:endParaRPr lang="it-IT" alt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93919346-185C-BC46-8ABC-32E6AB904B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1775" y="2809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7171" name="Text Box 5">
            <a:extLst>
              <a:ext uri="{FF2B5EF4-FFF2-40B4-BE49-F238E27FC236}">
                <a16:creationId xmlns:a16="http://schemas.microsoft.com/office/drawing/2014/main" id="{8D88AF5D-A188-1545-907D-A705EAFD9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0" y="0"/>
            <a:ext cx="8445500" cy="10926763"/>
          </a:xfrm>
          <a:prstGeom prst="rect">
            <a:avLst/>
          </a:prstGeom>
          <a:noFill/>
          <a:ln w="19050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it-IT" b="1" dirty="0">
                <a:solidFill>
                  <a:schemeClr val="tx2"/>
                </a:solidFill>
              </a:rPr>
              <a:t>				</a:t>
            </a:r>
          </a:p>
          <a:p>
            <a:pPr>
              <a:defRPr/>
            </a:pPr>
            <a:r>
              <a:rPr lang="it-IT" sz="2800" b="1" dirty="0">
                <a:solidFill>
                  <a:schemeClr val="tx2"/>
                </a:solidFill>
              </a:rPr>
              <a:t>				</a:t>
            </a:r>
            <a:r>
              <a:rPr lang="it-IT" sz="2800" b="1" dirty="0" err="1">
                <a:solidFill>
                  <a:schemeClr val="tx2"/>
                </a:solidFill>
              </a:rPr>
              <a:t>Policies</a:t>
            </a:r>
            <a:endParaRPr lang="it-IT" sz="2800" b="1" dirty="0">
              <a:solidFill>
                <a:schemeClr val="tx2"/>
              </a:solidFill>
            </a:endParaRPr>
          </a:p>
          <a:p>
            <a:pPr>
              <a:defRPr/>
            </a:pPr>
            <a:endParaRPr lang="it-IT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it-IT" dirty="0"/>
              <a:t>The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protection</a:t>
            </a:r>
            <a:r>
              <a:rPr lang="it-IT" dirty="0">
                <a:solidFill>
                  <a:srgbClr val="FF0000"/>
                </a:solidFill>
              </a:rPr>
              <a:t> policy </a:t>
            </a:r>
            <a:r>
              <a:rPr lang="it-IT" dirty="0" err="1"/>
              <a:t>defines</a:t>
            </a:r>
            <a:r>
              <a:rPr lang="it-IT" dirty="0"/>
              <a:t> the </a:t>
            </a:r>
            <a:r>
              <a:rPr lang="it-IT" dirty="0" err="1">
                <a:solidFill>
                  <a:srgbClr val="FF0000"/>
                </a:solidFill>
              </a:rPr>
              <a:t>rules</a:t>
            </a:r>
            <a:r>
              <a:rPr lang="it-IT" dirty="0"/>
              <a:t>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which</a:t>
            </a:r>
            <a:r>
              <a:rPr lang="it-IT" dirty="0"/>
              <a:t> the </a:t>
            </a:r>
            <a:r>
              <a:rPr lang="it-IT" dirty="0" err="1"/>
              <a:t>subjects</a:t>
            </a:r>
            <a:r>
              <a:rPr lang="it-IT" dirty="0"/>
              <a:t> can </a:t>
            </a:r>
            <a:r>
              <a:rPr lang="it-IT" dirty="0" err="1"/>
              <a:t>access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the </a:t>
            </a:r>
            <a:r>
              <a:rPr lang="it-IT" dirty="0" err="1"/>
              <a:t>objects</a:t>
            </a:r>
            <a:r>
              <a:rPr lang="it-IT" dirty="0">
                <a:solidFill>
                  <a:schemeClr val="tx2"/>
                </a:solidFill>
              </a:rPr>
              <a:t>:</a:t>
            </a:r>
          </a:p>
          <a:p>
            <a:pPr>
              <a:defRPr/>
            </a:pPr>
            <a:endParaRPr lang="it-IT" dirty="0">
              <a:solidFill>
                <a:schemeClr val="tx2"/>
              </a:solidFill>
            </a:endParaRPr>
          </a:p>
          <a:p>
            <a:pPr>
              <a:buFontTx/>
              <a:buChar char="•"/>
              <a:defRPr/>
            </a:pPr>
            <a:r>
              <a:rPr lang="it-IT" dirty="0">
                <a:solidFill>
                  <a:srgbClr val="FF3300"/>
                </a:solidFill>
              </a:rPr>
              <a:t> </a:t>
            </a:r>
            <a:r>
              <a:rPr lang="it-IT" dirty="0" err="1">
                <a:solidFill>
                  <a:srgbClr val="FF3300"/>
                </a:solidFill>
              </a:rPr>
              <a:t>Discretional</a:t>
            </a:r>
            <a:r>
              <a:rPr lang="it-IT" dirty="0">
                <a:solidFill>
                  <a:srgbClr val="FF3300"/>
                </a:solidFill>
              </a:rPr>
              <a:t> Access </a:t>
            </a:r>
            <a:r>
              <a:rPr lang="it-IT" dirty="0" err="1">
                <a:solidFill>
                  <a:srgbClr val="FF3300"/>
                </a:solidFill>
              </a:rPr>
              <a:t>Control</a:t>
            </a:r>
            <a:r>
              <a:rPr lang="it-IT" dirty="0">
                <a:solidFill>
                  <a:srgbClr val="FF3300"/>
                </a:solidFill>
              </a:rPr>
              <a:t> (DAC).</a:t>
            </a:r>
            <a:r>
              <a:rPr lang="it-IT" b="1" dirty="0"/>
              <a:t> </a:t>
            </a:r>
            <a:r>
              <a:rPr lang="it-IT" dirty="0"/>
              <a:t>The </a:t>
            </a:r>
            <a:r>
              <a:rPr lang="it-IT" dirty="0" err="1"/>
              <a:t>owner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an</a:t>
            </a:r>
            <a:r>
              <a:rPr lang="it-IT" dirty="0"/>
              <a:t> </a:t>
            </a:r>
            <a:r>
              <a:rPr lang="it-IT" dirty="0" err="1"/>
              <a:t>object</a:t>
            </a:r>
            <a:r>
              <a:rPr lang="it-IT" dirty="0"/>
              <a:t> </a:t>
            </a:r>
            <a:r>
              <a:rPr lang="it-IT" i="1" dirty="0" err="1"/>
              <a:t>controls</a:t>
            </a:r>
            <a:r>
              <a:rPr lang="it-IT" i="1" dirty="0"/>
              <a:t> the </a:t>
            </a:r>
            <a:r>
              <a:rPr lang="it-IT" i="1" dirty="0" err="1"/>
              <a:t>access</a:t>
            </a:r>
            <a:r>
              <a:rPr lang="it-IT" i="1" dirty="0"/>
              <a:t> </a:t>
            </a:r>
            <a:r>
              <a:rPr lang="it-IT" i="1" dirty="0" err="1"/>
              <a:t>rigthts</a:t>
            </a:r>
            <a:r>
              <a:rPr lang="it-IT" i="1" dirty="0"/>
              <a:t> </a:t>
            </a:r>
            <a:r>
              <a:rPr lang="it-IT" dirty="0" err="1"/>
              <a:t>for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object</a:t>
            </a:r>
            <a:r>
              <a:rPr lang="it-IT" dirty="0"/>
              <a:t>. (</a:t>
            </a:r>
            <a:r>
              <a:rPr lang="it-IT" b="1" dirty="0"/>
              <a:t> </a:t>
            </a:r>
            <a:r>
              <a:rPr lang="it-IT" dirty="0"/>
              <a:t>UNIX).</a:t>
            </a:r>
          </a:p>
          <a:p>
            <a:pPr>
              <a:buFontTx/>
              <a:buChar char="•"/>
              <a:defRPr/>
            </a:pPr>
            <a:endParaRPr lang="it-IT" dirty="0"/>
          </a:p>
          <a:p>
            <a:pPr eaLnBrk="1" hangingPunct="1">
              <a:buFontTx/>
              <a:buChar char="•"/>
              <a:defRPr/>
            </a:pPr>
            <a:r>
              <a:rPr lang="it-IT" dirty="0">
                <a:solidFill>
                  <a:srgbClr val="FF3300"/>
                </a:solidFill>
              </a:rPr>
              <a:t> </a:t>
            </a:r>
            <a:r>
              <a:rPr lang="it-IT" dirty="0" err="1">
                <a:solidFill>
                  <a:srgbClr val="FF3300"/>
                </a:solidFill>
              </a:rPr>
              <a:t>Mandatory</a:t>
            </a:r>
            <a:r>
              <a:rPr lang="it-IT" dirty="0">
                <a:solidFill>
                  <a:srgbClr val="FF3300"/>
                </a:solidFill>
              </a:rPr>
              <a:t> Access </a:t>
            </a:r>
            <a:r>
              <a:rPr lang="it-IT" dirty="0" err="1">
                <a:solidFill>
                  <a:srgbClr val="FF3300"/>
                </a:solidFill>
              </a:rPr>
              <a:t>Control</a:t>
            </a:r>
            <a:r>
              <a:rPr lang="it-IT" dirty="0">
                <a:solidFill>
                  <a:srgbClr val="FF3300"/>
                </a:solidFill>
              </a:rPr>
              <a:t> (MAC).</a:t>
            </a:r>
            <a:r>
              <a:rPr lang="it-IT" b="1" dirty="0">
                <a:solidFill>
                  <a:srgbClr val="FF3300"/>
                </a:solidFill>
              </a:rPr>
              <a:t> </a:t>
            </a:r>
            <a:r>
              <a:rPr lang="it-IT" dirty="0"/>
              <a:t>The </a:t>
            </a:r>
            <a:r>
              <a:rPr lang="it-IT" dirty="0" err="1"/>
              <a:t>access</a:t>
            </a:r>
            <a:r>
              <a:rPr lang="it-IT" dirty="0"/>
              <a:t> </a:t>
            </a:r>
            <a:r>
              <a:rPr lang="it-IT" dirty="0" err="1"/>
              <a:t>rigths</a:t>
            </a:r>
            <a:r>
              <a:rPr lang="it-IT" dirty="0"/>
              <a:t> are </a:t>
            </a:r>
            <a:r>
              <a:rPr lang="it-IT" dirty="0" err="1"/>
              <a:t>centrally</a:t>
            </a:r>
            <a:r>
              <a:rPr lang="it-IT" dirty="0"/>
              <a:t> </a:t>
            </a:r>
            <a:r>
              <a:rPr lang="it-IT" dirty="0" err="1"/>
              <a:t>managed</a:t>
            </a:r>
            <a:r>
              <a:rPr lang="it-IT" dirty="0"/>
              <a:t> (ex, hospital </a:t>
            </a:r>
            <a:r>
              <a:rPr lang="it-IT" dirty="0" err="1"/>
              <a:t>organizations</a:t>
            </a:r>
            <a:r>
              <a:rPr lang="it-IT" dirty="0"/>
              <a:t>).</a:t>
            </a:r>
            <a:r>
              <a:rPr lang="it-IT" dirty="0">
                <a:latin typeface="Arial" charset="0"/>
              </a:rPr>
              <a:t> </a:t>
            </a:r>
            <a:r>
              <a:rPr lang="it-IT" dirty="0" err="1">
                <a:latin typeface="+mj-lt"/>
              </a:rPr>
              <a:t>Rules</a:t>
            </a:r>
            <a:r>
              <a:rPr lang="it-IT" dirty="0">
                <a:latin typeface="+mj-lt"/>
              </a:rPr>
              <a:t> are </a:t>
            </a:r>
            <a:r>
              <a:rPr lang="it-IT" dirty="0" err="1">
                <a:latin typeface="+mj-lt"/>
              </a:rPr>
              <a:t>defined</a:t>
            </a:r>
            <a:r>
              <a:rPr lang="it-IT" dirty="0">
                <a:latin typeface="+mj-lt"/>
              </a:rPr>
              <a:t> in </a:t>
            </a:r>
            <a:r>
              <a:rPr lang="it-IT" dirty="0" err="1">
                <a:latin typeface="+mj-lt"/>
              </a:rPr>
              <a:t>order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to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establish</a:t>
            </a:r>
            <a:r>
              <a:rPr lang="it-IT" dirty="0">
                <a:latin typeface="+mj-lt"/>
              </a:rPr>
              <a:t> the </a:t>
            </a:r>
            <a:r>
              <a:rPr lang="it-IT" dirty="0" err="1">
                <a:latin typeface="+mj-lt"/>
              </a:rPr>
              <a:t>access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rights</a:t>
            </a:r>
            <a:r>
              <a:rPr lang="it-IT" dirty="0">
                <a:latin typeface="+mj-lt"/>
              </a:rPr>
              <a:t> </a:t>
            </a:r>
            <a:r>
              <a:rPr lang="it-IT" dirty="0" err="1">
                <a:latin typeface="+mj-lt"/>
              </a:rPr>
              <a:t>of</a:t>
            </a:r>
            <a:r>
              <a:rPr lang="it-IT" dirty="0">
                <a:latin typeface="+mj-lt"/>
              </a:rPr>
              <a:t> the </a:t>
            </a:r>
            <a:r>
              <a:rPr lang="it-IT" dirty="0" err="1">
                <a:latin typeface="+mj-lt"/>
              </a:rPr>
              <a:t>users</a:t>
            </a:r>
            <a:r>
              <a:rPr lang="it-IT" dirty="0">
                <a:latin typeface="+mj-lt"/>
              </a:rPr>
              <a:t>. </a:t>
            </a:r>
            <a:r>
              <a:rPr lang="it-IT" i="1" dirty="0">
                <a:latin typeface="+mj-lt"/>
              </a:rPr>
              <a:t>The </a:t>
            </a:r>
            <a:r>
              <a:rPr lang="it-IT" i="1" dirty="0" err="1">
                <a:latin typeface="+mj-lt"/>
              </a:rPr>
              <a:t>rules</a:t>
            </a:r>
            <a:r>
              <a:rPr lang="it-IT" i="1" dirty="0">
                <a:latin typeface="+mj-lt"/>
              </a:rPr>
              <a:t> </a:t>
            </a:r>
            <a:r>
              <a:rPr lang="it-IT" i="1" dirty="0" err="1">
                <a:latin typeface="+mj-lt"/>
              </a:rPr>
              <a:t>cannot</a:t>
            </a:r>
            <a:r>
              <a:rPr lang="it-IT" i="1" dirty="0">
                <a:latin typeface="+mj-lt"/>
              </a:rPr>
              <a:t> </a:t>
            </a:r>
            <a:r>
              <a:rPr lang="it-IT" i="1" dirty="0" err="1">
                <a:latin typeface="+mj-lt"/>
              </a:rPr>
              <a:t>be</a:t>
            </a:r>
            <a:r>
              <a:rPr lang="it-IT" i="1" dirty="0">
                <a:latin typeface="+mj-lt"/>
              </a:rPr>
              <a:t> </a:t>
            </a:r>
            <a:r>
              <a:rPr lang="it-IT" i="1" dirty="0" err="1">
                <a:latin typeface="+mj-lt"/>
              </a:rPr>
              <a:t>modified</a:t>
            </a:r>
            <a:r>
              <a:rPr lang="it-IT" i="1" dirty="0">
                <a:latin typeface="+mj-lt"/>
              </a:rPr>
              <a:t> </a:t>
            </a:r>
            <a:r>
              <a:rPr lang="it-IT" i="1" dirty="0" err="1">
                <a:latin typeface="+mj-lt"/>
              </a:rPr>
              <a:t>by</a:t>
            </a:r>
            <a:r>
              <a:rPr lang="it-IT" i="1" dirty="0">
                <a:latin typeface="+mj-lt"/>
              </a:rPr>
              <a:t> the </a:t>
            </a:r>
            <a:r>
              <a:rPr lang="it-IT" i="1" dirty="0" err="1">
                <a:latin typeface="+mj-lt"/>
              </a:rPr>
              <a:t>users</a:t>
            </a:r>
            <a:r>
              <a:rPr lang="it-IT" i="1" dirty="0">
                <a:latin typeface="+mj-lt"/>
              </a:rPr>
              <a:t>.</a:t>
            </a:r>
          </a:p>
          <a:p>
            <a:pPr eaLnBrk="1" hangingPunct="1">
              <a:buFontTx/>
              <a:buChar char="•"/>
              <a:defRPr/>
            </a:pPr>
            <a:endParaRPr lang="it-IT" dirty="0">
              <a:latin typeface="Arial" charset="0"/>
            </a:endParaRPr>
          </a:p>
          <a:p>
            <a:pPr>
              <a:buFontTx/>
              <a:buChar char="•"/>
              <a:defRPr/>
            </a:pP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Role</a:t>
            </a:r>
            <a:r>
              <a:rPr lang="it-IT" dirty="0">
                <a:solidFill>
                  <a:srgbClr val="FF0000"/>
                </a:solidFill>
              </a:rPr>
              <a:t> </a:t>
            </a:r>
            <a:r>
              <a:rPr lang="it-IT" dirty="0" err="1">
                <a:solidFill>
                  <a:srgbClr val="FF0000"/>
                </a:solidFill>
              </a:rPr>
              <a:t>Based</a:t>
            </a:r>
            <a:r>
              <a:rPr lang="it-IT" dirty="0">
                <a:solidFill>
                  <a:srgbClr val="FF0000"/>
                </a:solidFill>
              </a:rPr>
              <a:t> Access </a:t>
            </a:r>
            <a:r>
              <a:rPr lang="it-IT" dirty="0" err="1">
                <a:solidFill>
                  <a:srgbClr val="FF0000"/>
                </a:solidFill>
              </a:rPr>
              <a:t>Control</a:t>
            </a:r>
            <a:r>
              <a:rPr lang="it-IT" dirty="0"/>
              <a:t> </a:t>
            </a:r>
            <a:r>
              <a:rPr lang="it-IT" dirty="0">
                <a:solidFill>
                  <a:srgbClr val="FF0000"/>
                </a:solidFill>
              </a:rPr>
              <a:t>(</a:t>
            </a:r>
            <a:r>
              <a:rPr lang="it-IT" dirty="0">
                <a:solidFill>
                  <a:srgbClr val="FF3300"/>
                </a:solidFill>
              </a:rPr>
              <a:t>RBAC</a:t>
            </a:r>
            <a:r>
              <a:rPr lang="it-IT" dirty="0">
                <a:solidFill>
                  <a:srgbClr val="FF0000"/>
                </a:solidFill>
              </a:rPr>
              <a:t>)</a:t>
            </a:r>
            <a:r>
              <a:rPr lang="it-IT" dirty="0"/>
              <a:t>. </a:t>
            </a:r>
            <a:r>
              <a:rPr lang="it-IT" dirty="0" err="1"/>
              <a:t>Specific</a:t>
            </a:r>
            <a:r>
              <a:rPr lang="it-IT" dirty="0"/>
              <a:t> </a:t>
            </a:r>
            <a:r>
              <a:rPr lang="it-IT" dirty="0" err="1"/>
              <a:t>access</a:t>
            </a:r>
            <a:r>
              <a:rPr lang="it-IT" dirty="0"/>
              <a:t> </a:t>
            </a:r>
            <a:r>
              <a:rPr lang="it-IT" dirty="0" err="1"/>
              <a:t>rights</a:t>
            </a:r>
            <a:r>
              <a:rPr lang="it-IT" dirty="0"/>
              <a:t> are </a:t>
            </a:r>
            <a:r>
              <a:rPr lang="it-IT" dirty="0" err="1"/>
              <a:t>assigned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useres</a:t>
            </a:r>
            <a:r>
              <a:rPr lang="it-IT" dirty="0"/>
              <a:t> </a:t>
            </a:r>
            <a:r>
              <a:rPr lang="it-IT" dirty="0" err="1"/>
              <a:t>depending</a:t>
            </a:r>
            <a:r>
              <a:rPr lang="it-IT" dirty="0"/>
              <a:t> </a:t>
            </a:r>
            <a:r>
              <a:rPr lang="it-IT" dirty="0" err="1"/>
              <a:t>to</a:t>
            </a:r>
            <a:r>
              <a:rPr lang="it-IT" dirty="0"/>
              <a:t> </a:t>
            </a:r>
            <a:r>
              <a:rPr lang="it-IT" dirty="0" err="1"/>
              <a:t>their</a:t>
            </a:r>
            <a:r>
              <a:rPr lang="it-IT" dirty="0"/>
              <a:t> </a:t>
            </a:r>
            <a:r>
              <a:rPr lang="it-IT" dirty="0" err="1"/>
              <a:t>role</a:t>
            </a:r>
            <a:r>
              <a:rPr lang="it-IT" dirty="0"/>
              <a:t> in the </a:t>
            </a:r>
            <a:r>
              <a:rPr lang="it-IT" dirty="0" err="1"/>
              <a:t>organization</a:t>
            </a:r>
            <a:r>
              <a:rPr lang="it-IT" dirty="0"/>
              <a:t>. </a:t>
            </a:r>
            <a:r>
              <a:rPr lang="it-IT" i="1" dirty="0"/>
              <a:t>A </a:t>
            </a:r>
            <a:r>
              <a:rPr lang="it-IT" i="1" dirty="0" err="1"/>
              <a:t>user</a:t>
            </a:r>
            <a:r>
              <a:rPr lang="it-IT" i="1" dirty="0"/>
              <a:t> can  </a:t>
            </a:r>
            <a:r>
              <a:rPr lang="it-IT" i="1" dirty="0" err="1"/>
              <a:t>belong</a:t>
            </a:r>
            <a:r>
              <a:rPr lang="it-IT" i="1" dirty="0"/>
              <a:t> </a:t>
            </a:r>
            <a:r>
              <a:rPr lang="it-IT" i="1" dirty="0" err="1"/>
              <a:t>to</a:t>
            </a:r>
            <a:r>
              <a:rPr lang="it-IT" i="1" dirty="0"/>
              <a:t> </a:t>
            </a:r>
            <a:r>
              <a:rPr lang="it-IT" i="1" dirty="0" err="1"/>
              <a:t>different</a:t>
            </a:r>
            <a:r>
              <a:rPr lang="it-IT" i="1" dirty="0"/>
              <a:t> </a:t>
            </a:r>
            <a:r>
              <a:rPr lang="it-IT" i="1" dirty="0" err="1"/>
              <a:t>roles</a:t>
            </a:r>
            <a:r>
              <a:rPr lang="it-IT" i="1" dirty="0"/>
              <a:t>.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r>
              <a:rPr lang="it-IT" dirty="0"/>
              <a:t>.</a:t>
            </a:r>
          </a:p>
          <a:p>
            <a:pPr>
              <a:defRPr/>
            </a:pPr>
            <a:endParaRPr lang="it-IT" dirty="0"/>
          </a:p>
          <a:p>
            <a:pPr>
              <a:defRPr/>
            </a:pPr>
            <a:endParaRPr lang="it-IT" dirty="0"/>
          </a:p>
          <a:p>
            <a:pPr eaLnBrk="1" hangingPunct="1">
              <a:buFontTx/>
              <a:buChar char="•"/>
              <a:defRPr/>
            </a:pPr>
            <a:endParaRPr lang="it-IT" dirty="0">
              <a:solidFill>
                <a:srgbClr val="FF3300"/>
              </a:solidFill>
            </a:endParaRPr>
          </a:p>
          <a:p>
            <a:pPr>
              <a:defRPr/>
            </a:pPr>
            <a:endParaRPr lang="it-IT" dirty="0"/>
          </a:p>
          <a:p>
            <a:pPr>
              <a:defRPr/>
            </a:pPr>
            <a:endParaRPr lang="it-IT" b="1" dirty="0"/>
          </a:p>
          <a:p>
            <a:pPr>
              <a:defRPr/>
            </a:pPr>
            <a:endParaRPr lang="it-IT" dirty="0">
              <a:solidFill>
                <a:schemeClr val="tx2"/>
              </a:solidFill>
            </a:endParaRPr>
          </a:p>
          <a:p>
            <a:pPr>
              <a:defRPr/>
            </a:pPr>
            <a:endParaRPr lang="it-IT" dirty="0">
              <a:solidFill>
                <a:schemeClr val="tx2"/>
              </a:solidFill>
            </a:endParaRPr>
          </a:p>
          <a:p>
            <a:pPr>
              <a:defRPr/>
            </a:pPr>
            <a:endParaRPr lang="it-IT" dirty="0">
              <a:solidFill>
                <a:schemeClr val="tx2"/>
              </a:solidFill>
            </a:endParaRPr>
          </a:p>
          <a:p>
            <a:pPr>
              <a:defRPr/>
            </a:pPr>
            <a:endParaRPr lang="it-IT" sz="28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>
            <a:extLst>
              <a:ext uri="{FF2B5EF4-FFF2-40B4-BE49-F238E27FC236}">
                <a16:creationId xmlns:a16="http://schemas.microsoft.com/office/drawing/2014/main" id="{CD36E1F3-23D1-7941-B918-8F2FBD529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725" y="422275"/>
            <a:ext cx="8093075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95263" indent="-19526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 b="1"/>
          </a:p>
          <a:p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Mechanisms and policies are different concepts</a:t>
            </a:r>
          </a:p>
          <a:p>
            <a:endParaRPr lang="it-IT" altLang="it-IT" b="1"/>
          </a:p>
          <a:p>
            <a:r>
              <a:rPr lang="it-IT" altLang="it-IT">
                <a:latin typeface="Arial" panose="020B0604020202020204" pitchFamily="34" charset="0"/>
              </a:rPr>
              <a:t>Example: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UNIX provides a </a:t>
            </a:r>
            <a:r>
              <a:rPr lang="it-IT" altLang="it-IT" i="1">
                <a:latin typeface="Arial" panose="020B0604020202020204" pitchFamily="34" charset="0"/>
              </a:rPr>
              <a:t>mechanism</a:t>
            </a:r>
            <a:r>
              <a:rPr lang="it-IT" altLang="it-IT">
                <a:latin typeface="Arial" panose="020B0604020202020204" pitchFamily="34" charset="0"/>
              </a:rPr>
              <a:t> to define for each file three bits ( </a:t>
            </a:r>
            <a:r>
              <a:rPr lang="it-IT" altLang="it-IT" i="1">
                <a:latin typeface="Arial" panose="020B0604020202020204" pitchFamily="34" charset="0"/>
              </a:rPr>
              <a:t>read, write and execute) </a:t>
            </a:r>
            <a:r>
              <a:rPr lang="it-IT" altLang="it-IT">
                <a:latin typeface="Arial" panose="020B0604020202020204" pitchFamily="34" charset="0"/>
              </a:rPr>
              <a:t>for the </a:t>
            </a:r>
            <a:r>
              <a:rPr lang="it-IT" altLang="it-IT" i="1">
                <a:latin typeface="Arial" panose="020B0604020202020204" pitchFamily="34" charset="0"/>
              </a:rPr>
              <a:t>owner </a:t>
            </a:r>
            <a:r>
              <a:rPr lang="it-IT" altLang="it-IT">
                <a:latin typeface="Arial" panose="020B0604020202020204" pitchFamily="34" charset="0"/>
              </a:rPr>
              <a:t>of the file</a:t>
            </a:r>
            <a:r>
              <a:rPr lang="it-IT" altLang="it-IT" i="1">
                <a:latin typeface="Arial" panose="020B0604020202020204" pitchFamily="34" charset="0"/>
              </a:rPr>
              <a:t>, </a:t>
            </a:r>
            <a:r>
              <a:rPr lang="it-IT" altLang="it-IT">
                <a:latin typeface="Arial" panose="020B0604020202020204" pitchFamily="34" charset="0"/>
              </a:rPr>
              <a:t>for the </a:t>
            </a:r>
            <a:r>
              <a:rPr lang="it-IT" altLang="it-IT" i="1">
                <a:latin typeface="Arial" panose="020B0604020202020204" pitchFamily="34" charset="0"/>
              </a:rPr>
              <a:t>group</a:t>
            </a:r>
            <a:r>
              <a:rPr lang="it-IT" altLang="it-IT">
                <a:latin typeface="Arial" panose="020B0604020202020204" pitchFamily="34" charset="0"/>
              </a:rPr>
              <a:t> and for the </a:t>
            </a:r>
            <a:r>
              <a:rPr lang="it-IT" altLang="it-IT" i="1">
                <a:latin typeface="Arial" panose="020B0604020202020204" pitchFamily="34" charset="0"/>
              </a:rPr>
              <a:t>others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The user defines the value of the three bits (</a:t>
            </a:r>
            <a:r>
              <a:rPr lang="it-IT" altLang="it-IT" i="1">
                <a:latin typeface="Arial" panose="020B0604020202020204" pitchFamily="34" charset="0"/>
              </a:rPr>
              <a:t>policy</a:t>
            </a:r>
            <a:r>
              <a:rPr lang="it-IT" altLang="it-IT">
                <a:latin typeface="Arial" panose="020B0604020202020204" pitchFamily="34" charset="0"/>
              </a:rPr>
              <a:t>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>
            <a:extLst>
              <a:ext uri="{FF2B5EF4-FFF2-40B4-BE49-F238E27FC236}">
                <a16:creationId xmlns:a16="http://schemas.microsoft.com/office/drawing/2014/main" id="{4ADE198C-CEF2-214B-9887-2475387668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93675"/>
            <a:ext cx="80930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 b="1"/>
          </a:p>
          <a:p>
            <a:r>
              <a:rPr lang="it-IT" altLang="it-IT" b="1">
                <a:latin typeface="Arial" panose="020B0604020202020204" pitchFamily="34" charset="0"/>
              </a:rPr>
              <a:t>Changing the protection state</a:t>
            </a:r>
          </a:p>
          <a:p>
            <a:endParaRPr lang="it-IT" altLang="it-IT" b="1">
              <a:latin typeface="Arial" panose="020B0604020202020204" pitchFamily="34" charset="0"/>
            </a:endParaRPr>
          </a:p>
          <a:p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Standard dual mode</a:t>
            </a:r>
            <a:r>
              <a:rPr lang="it-IT" altLang="it-IT">
                <a:latin typeface="Arial" panose="020B0604020202020204" pitchFamily="34" charset="0"/>
              </a:rPr>
              <a:t> (monitor-user mode)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Two protection state:user mode and monitor o kernel mode.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Domain changing associated to the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 system calls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When a process must execute a privileged instruction (access to files, I/O operations…) a change of domain happens.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 i="1">
                <a:latin typeface="Arial" panose="020B0604020202020204" pitchFamily="34" charset="0"/>
              </a:rPr>
              <a:t>It is not possible to have protection among users</a:t>
            </a:r>
            <a:r>
              <a:rPr lang="it-IT" altLang="it-IT">
                <a:latin typeface="Arial" panose="020B060402020202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A04D9D33-9BFD-9C4C-A3BC-F3041CA80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3850" y="188913"/>
            <a:ext cx="8134350" cy="609600"/>
          </a:xfrm>
        </p:spPr>
        <p:txBody>
          <a:bodyPr/>
          <a:lstStyle/>
          <a:p>
            <a:pPr algn="l"/>
            <a:r>
              <a:rPr lang="it-IT" altLang="it-IT" sz="2800">
                <a:solidFill>
                  <a:srgbClr val="FF0000"/>
                </a:solidFill>
              </a:rPr>
              <a:t>Unix</a:t>
            </a:r>
          </a:p>
        </p:txBody>
      </p:sp>
      <p:sp>
        <p:nvSpPr>
          <p:cNvPr id="9219" name="Text Box 3">
            <a:extLst>
              <a:ext uri="{FF2B5EF4-FFF2-40B4-BE49-F238E27FC236}">
                <a16:creationId xmlns:a16="http://schemas.microsoft.com/office/drawing/2014/main" id="{A5D93A6F-F824-4845-B463-F2732B9A4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836613"/>
            <a:ext cx="85502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The domain is associated with the user</a:t>
            </a:r>
            <a:r>
              <a:rPr lang="it-IT" altLang="it-IT">
                <a:latin typeface="Arial" panose="020B0604020202020204" pitchFamily="34" charset="0"/>
              </a:rPr>
              <a:t>. The change of domain corresponds to the </a:t>
            </a:r>
            <a:r>
              <a:rPr lang="it-IT" altLang="it-IT" i="1">
                <a:latin typeface="Arial" panose="020B0604020202020204" pitchFamily="34" charset="0"/>
              </a:rPr>
              <a:t>temporary change of the identiy among users.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To each file are associated  the </a:t>
            </a:r>
            <a:r>
              <a:rPr lang="it-IT" altLang="it-IT" i="1">
                <a:latin typeface="Arial" panose="020B0604020202020204" pitchFamily="34" charset="0"/>
              </a:rPr>
              <a:t>owner identification </a:t>
            </a:r>
            <a:r>
              <a:rPr lang="it-IT" altLang="it-IT">
                <a:latin typeface="Arial" panose="020B0604020202020204" pitchFamily="34" charset="0"/>
              </a:rPr>
              <a:t>(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user-id</a:t>
            </a:r>
            <a:r>
              <a:rPr lang="it-IT" altLang="it-IT">
                <a:latin typeface="Arial" panose="020B0604020202020204" pitchFamily="34" charset="0"/>
              </a:rPr>
              <a:t>) and a </a:t>
            </a:r>
            <a:r>
              <a:rPr lang="it-IT" altLang="it-IT" i="1">
                <a:latin typeface="Arial" panose="020B0604020202020204" pitchFamily="34" charset="0"/>
              </a:rPr>
              <a:t>domain bit </a:t>
            </a:r>
            <a:r>
              <a:rPr lang="it-IT" altLang="it-IT">
                <a:latin typeface="Arial" panose="020B0604020202020204" pitchFamily="34" charset="0"/>
              </a:rPr>
              <a:t>(</a:t>
            </a:r>
            <a:r>
              <a:rPr lang="it-IT" altLang="it-IT">
                <a:solidFill>
                  <a:srgbClr val="FF0000"/>
                </a:solidFill>
                <a:latin typeface="Arial" panose="020B0604020202020204" pitchFamily="34" charset="0"/>
              </a:rPr>
              <a:t>set-uid</a:t>
            </a:r>
            <a:r>
              <a:rPr lang="it-IT" altLang="it-IT" i="1">
                <a:latin typeface="Arial" panose="020B0604020202020204" pitchFamily="34" charset="0"/>
              </a:rPr>
              <a:t>)</a:t>
            </a:r>
            <a:r>
              <a:rPr lang="it-IT" altLang="it-IT">
                <a:latin typeface="Arial" panose="020B0604020202020204" pitchFamily="34" charset="0"/>
              </a:rPr>
              <a:t>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pPr>
              <a:buFontTx/>
              <a:buChar char="•"/>
            </a:pPr>
            <a:r>
              <a:rPr lang="it-IT" altLang="it-IT">
                <a:latin typeface="Arial" panose="020B0604020202020204" pitchFamily="34" charset="0"/>
              </a:rPr>
              <a:t> When a user A </a:t>
            </a:r>
            <a:r>
              <a:rPr lang="it-IT" altLang="it-IT" i="1">
                <a:latin typeface="Arial" panose="020B0604020202020204" pitchFamily="34" charset="0"/>
              </a:rPr>
              <a:t>(user-id=A</a:t>
            </a:r>
            <a:r>
              <a:rPr lang="it-IT" altLang="it-IT">
                <a:latin typeface="Arial" panose="020B0604020202020204" pitchFamily="34" charset="0"/>
              </a:rPr>
              <a:t>) begins the execution of a file, whose owner is B (</a:t>
            </a:r>
            <a:r>
              <a:rPr lang="it-IT" altLang="it-IT" i="1">
                <a:latin typeface="Arial" panose="020B0604020202020204" pitchFamily="34" charset="0"/>
              </a:rPr>
              <a:t>user-id=B</a:t>
            </a:r>
            <a:r>
              <a:rPr lang="it-IT" altLang="it-IT">
                <a:latin typeface="Arial" panose="020B0604020202020204" pitchFamily="34" charset="0"/>
              </a:rPr>
              <a:t>) and  the </a:t>
            </a:r>
            <a:r>
              <a:rPr lang="it-IT" altLang="it-IT" i="1">
                <a:latin typeface="Arial" panose="020B0604020202020204" pitchFamily="34" charset="0"/>
              </a:rPr>
              <a:t>set-uid=on for the file</a:t>
            </a:r>
            <a:r>
              <a:rPr lang="it-IT" altLang="it-IT">
                <a:latin typeface="Arial" panose="020B0604020202020204" pitchFamily="34" charset="0"/>
              </a:rPr>
              <a:t>,  the </a:t>
            </a:r>
            <a:r>
              <a:rPr lang="it-IT" altLang="it-IT" i="1">
                <a:latin typeface="Arial" panose="020B0604020202020204" pitchFamily="34" charset="0"/>
              </a:rPr>
              <a:t>user-id</a:t>
            </a:r>
            <a:r>
              <a:rPr lang="it-IT" altLang="it-IT">
                <a:latin typeface="Arial" panose="020B0604020202020204" pitchFamily="34" charset="0"/>
              </a:rPr>
              <a:t> of A is set temporary to B .</a:t>
            </a:r>
          </a:p>
          <a:p>
            <a:pPr>
              <a:buFontTx/>
              <a:buChar char="•"/>
            </a:pPr>
            <a:endParaRPr lang="it-IT" altLang="it-IT"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it-IT" altLang="it-IT">
                <a:latin typeface="Arial" panose="020B0604020202020204" pitchFamily="34" charset="0"/>
              </a:rPr>
              <a:t> When the execution completes the initial conditions are restored.</a:t>
            </a:r>
          </a:p>
          <a:p>
            <a:endParaRPr lang="it-IT" altLang="it-IT">
              <a:latin typeface="Arial" panose="020B0604020202020204" pitchFamily="34" charset="0"/>
            </a:endParaRPr>
          </a:p>
          <a:p>
            <a:endParaRPr lang="it-IT" alt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>
            <a:extLst>
              <a:ext uri="{FF2B5EF4-FFF2-40B4-BE49-F238E27FC236}">
                <a16:creationId xmlns:a16="http://schemas.microsoft.com/office/drawing/2014/main" id="{488BDF1C-1C44-8E4E-B96C-01851A02A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8038" y="836613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it-IT" altLang="it-IT" sz="1800"/>
          </a:p>
        </p:txBody>
      </p:sp>
      <p:sp>
        <p:nvSpPr>
          <p:cNvPr id="10243" name="Text Box 3">
            <a:extLst>
              <a:ext uri="{FF2B5EF4-FFF2-40B4-BE49-F238E27FC236}">
                <a16:creationId xmlns:a16="http://schemas.microsoft.com/office/drawing/2014/main" id="{07351561-EE65-8C4A-862C-22CE9A9C6D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76375" y="4005263"/>
            <a:ext cx="838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</a:pPr>
            <a:endParaRPr lang="it-IT" altLang="it-IT" sz="1800"/>
          </a:p>
        </p:txBody>
      </p:sp>
      <p:sp>
        <p:nvSpPr>
          <p:cNvPr id="10244" name="Line 4">
            <a:extLst>
              <a:ext uri="{FF2B5EF4-FFF2-40B4-BE49-F238E27FC236}">
                <a16:creationId xmlns:a16="http://schemas.microsoft.com/office/drawing/2014/main" id="{6264D16F-3372-504D-8F7A-5CE698A4D8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133600"/>
            <a:ext cx="14446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0245" name="Line 5">
            <a:extLst>
              <a:ext uri="{FF2B5EF4-FFF2-40B4-BE49-F238E27FC236}">
                <a16:creationId xmlns:a16="http://schemas.microsoft.com/office/drawing/2014/main" id="{C711570D-2D0F-E64B-A198-C3EBEEC0B02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060575"/>
            <a:ext cx="14446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EA74D29E-91E8-0C41-A389-DE1797A67A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133600"/>
            <a:ext cx="4318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0247" name="Line 7">
            <a:extLst>
              <a:ext uri="{FF2B5EF4-FFF2-40B4-BE49-F238E27FC236}">
                <a16:creationId xmlns:a16="http://schemas.microsoft.com/office/drawing/2014/main" id="{CEF9124A-08DD-354C-ADE0-CF83267A879E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133600"/>
            <a:ext cx="21590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0248" name="Line 8">
            <a:extLst>
              <a:ext uri="{FF2B5EF4-FFF2-40B4-BE49-F238E27FC236}">
                <a16:creationId xmlns:a16="http://schemas.microsoft.com/office/drawing/2014/main" id="{0BCDF0B0-7F20-C549-B395-96487AB08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133600"/>
            <a:ext cx="36036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 type="triangle" w="med" len="med"/>
              </a14:hiddenLine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0249" name="Line 9">
            <a:extLst>
              <a:ext uri="{FF2B5EF4-FFF2-40B4-BE49-F238E27FC236}">
                <a16:creationId xmlns:a16="http://schemas.microsoft.com/office/drawing/2014/main" id="{8B24620C-8F3B-8B41-8977-878800A72CB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133600"/>
            <a:ext cx="576263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10250" name="Text Box 10">
            <a:extLst>
              <a:ext uri="{FF2B5EF4-FFF2-40B4-BE49-F238E27FC236}">
                <a16:creationId xmlns:a16="http://schemas.microsoft.com/office/drawing/2014/main" id="{5D3024C0-ED47-7544-B675-816702ABB9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2152650"/>
            <a:ext cx="874871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/>
            <a:endParaRPr lang="it-IT" altLang="it-IT">
              <a:solidFill>
                <a:schemeClr val="tx2"/>
              </a:solidFill>
            </a:endParaRPr>
          </a:p>
          <a:p>
            <a:endParaRPr lang="it-IT" altLang="it-IT"/>
          </a:p>
        </p:txBody>
      </p:sp>
      <p:graphicFrame>
        <p:nvGraphicFramePr>
          <p:cNvPr id="98315" name="Group 11">
            <a:extLst>
              <a:ext uri="{FF2B5EF4-FFF2-40B4-BE49-F238E27FC236}">
                <a16:creationId xmlns:a16="http://schemas.microsoft.com/office/drawing/2014/main" id="{F54DA2DA-B824-7147-AA36-7DB573518E0A}"/>
              </a:ext>
            </a:extLst>
          </p:cNvPr>
          <p:cNvGraphicFramePr>
            <a:graphicFrameLocks noGrp="1"/>
          </p:cNvGraphicFramePr>
          <p:nvPr/>
        </p:nvGraphicFramePr>
        <p:xfrm>
          <a:off x="1547813" y="1844675"/>
          <a:ext cx="6000750" cy="2808288"/>
        </p:xfrm>
        <a:graphic>
          <a:graphicData uri="http://schemas.openxmlformats.org/drawingml/2006/table">
            <a:tbl>
              <a:tblPr/>
              <a:tblGrid>
                <a:gridCol w="1968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02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68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</a:t>
                      </a: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  <a:r>
                        <a:rPr kumimoji="0" lang="it-IT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write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execute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execute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read</a:t>
                      </a:r>
                      <a:r>
                        <a:rPr kumimoji="0" lang="it-IT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,</a:t>
                      </a:r>
                      <a:r>
                        <a:rPr kumimoji="0" lang="it-IT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write</a:t>
                      </a:r>
                      <a:endParaRPr kumimoji="0" lang="it-IT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265" name="Text Box 25">
            <a:extLst>
              <a:ext uri="{FF2B5EF4-FFF2-40B4-BE49-F238E27FC236}">
                <a16:creationId xmlns:a16="http://schemas.microsoft.com/office/drawing/2014/main" id="{3734D3D3-2326-8843-A3DD-80C7C69055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23955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S1</a:t>
            </a:r>
          </a:p>
        </p:txBody>
      </p:sp>
      <p:sp>
        <p:nvSpPr>
          <p:cNvPr id="10266" name="Text Box 26">
            <a:extLst>
              <a:ext uri="{FF2B5EF4-FFF2-40B4-BE49-F238E27FC236}">
                <a16:creationId xmlns:a16="http://schemas.microsoft.com/office/drawing/2014/main" id="{5E9696F8-6F53-4644-B00A-024C7A7A6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675" y="3644900"/>
            <a:ext cx="595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S2</a:t>
            </a:r>
          </a:p>
        </p:txBody>
      </p:sp>
      <p:sp>
        <p:nvSpPr>
          <p:cNvPr id="10267" name="Text Box 27">
            <a:extLst>
              <a:ext uri="{FF2B5EF4-FFF2-40B4-BE49-F238E27FC236}">
                <a16:creationId xmlns:a16="http://schemas.microsoft.com/office/drawing/2014/main" id="{B8372044-8BD7-784D-A923-BC5147E23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4300" y="2603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it-IT" altLang="it-IT"/>
          </a:p>
        </p:txBody>
      </p:sp>
      <p:sp>
        <p:nvSpPr>
          <p:cNvPr id="10268" name="Text Box 28">
            <a:extLst>
              <a:ext uri="{FF2B5EF4-FFF2-40B4-BE49-F238E27FC236}">
                <a16:creationId xmlns:a16="http://schemas.microsoft.com/office/drawing/2014/main" id="{45A85965-FEE8-B440-945F-B7E31EACE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3075" y="523875"/>
            <a:ext cx="5565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	    Access matrix</a:t>
            </a:r>
          </a:p>
        </p:txBody>
      </p:sp>
      <p:sp>
        <p:nvSpPr>
          <p:cNvPr id="10269" name="Text Box 29">
            <a:extLst>
              <a:ext uri="{FF2B5EF4-FFF2-40B4-BE49-F238E27FC236}">
                <a16:creationId xmlns:a16="http://schemas.microsoft.com/office/drawing/2014/main" id="{F4677234-A068-9845-8267-FCD64E0AB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00" y="1217613"/>
            <a:ext cx="8842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   O1</a:t>
            </a:r>
          </a:p>
        </p:txBody>
      </p:sp>
      <p:sp>
        <p:nvSpPr>
          <p:cNvPr id="10270" name="Text Box 30">
            <a:extLst>
              <a:ext uri="{FF2B5EF4-FFF2-40B4-BE49-F238E27FC236}">
                <a16:creationId xmlns:a16="http://schemas.microsoft.com/office/drawing/2014/main" id="{8FF8AE62-D6E3-C943-8195-43B5DA3929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6325" y="1217613"/>
            <a:ext cx="14605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       O2</a:t>
            </a:r>
          </a:p>
        </p:txBody>
      </p:sp>
      <p:sp>
        <p:nvSpPr>
          <p:cNvPr id="10271" name="Text Box 31">
            <a:extLst>
              <a:ext uri="{FF2B5EF4-FFF2-40B4-BE49-F238E27FC236}">
                <a16:creationId xmlns:a16="http://schemas.microsoft.com/office/drawing/2014/main" id="{007E3DCC-1D66-DB43-A734-F36198663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75325" y="1217613"/>
            <a:ext cx="1101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it-IT" altLang="it-IT"/>
              <a:t>     O3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6423</TotalTime>
  <Words>1325</Words>
  <Application>Microsoft Macintosh PowerPoint</Application>
  <PresentationFormat>Presentazione su schermo (4:3)</PresentationFormat>
  <Paragraphs>278</Paragraphs>
  <Slides>26</Slides>
  <Notes>8</Notes>
  <HiddenSlides>1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Times New Roman</vt:lpstr>
      <vt:lpstr>Arial</vt:lpstr>
      <vt:lpstr>Wingdings</vt:lpstr>
      <vt:lpstr>Struttura predefinita</vt:lpstr>
      <vt:lpstr>Protection and Security</vt:lpstr>
      <vt:lpstr>Protection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Unix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CAPABILITY LIST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CLASSIFICAZIONE DEI SISTEMI INFORMATICI</dc:title>
  <dc:creator>Davide</dc:creator>
  <cp:lastModifiedBy>Utente di Microsoft Office</cp:lastModifiedBy>
  <cp:revision>141</cp:revision>
  <dcterms:created xsi:type="dcterms:W3CDTF">2002-12-01T10:40:29Z</dcterms:created>
  <dcterms:modified xsi:type="dcterms:W3CDTF">2018-06-07T08:16:54Z</dcterms:modified>
</cp:coreProperties>
</file>