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3" r:id="rId7"/>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00D19DE5-539E-458F-B9C8-1665CBCD2F59}" type="datetimeFigureOut">
              <a:rPr lang="it-IT" smtClean="0"/>
              <a:t>08/02/2018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1657663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0D19DE5-539E-458F-B9C8-1665CBCD2F59}" type="datetimeFigureOut">
              <a:rPr lang="it-IT" smtClean="0"/>
              <a:t>08/02/2018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247074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0D19DE5-539E-458F-B9C8-1665CBCD2F59}" type="datetimeFigureOut">
              <a:rPr lang="it-IT" smtClean="0"/>
              <a:t>08/02/2018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1241002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0D19DE5-539E-458F-B9C8-1665CBCD2F59}" type="datetimeFigureOut">
              <a:rPr lang="it-IT" smtClean="0"/>
              <a:t>08/02/2018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3173559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00D19DE5-539E-458F-B9C8-1665CBCD2F59}" type="datetimeFigureOut">
              <a:rPr lang="it-IT" smtClean="0"/>
              <a:t>08/02/2018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1861879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00D19DE5-539E-458F-B9C8-1665CBCD2F59}" type="datetimeFigureOut">
              <a:rPr lang="it-IT" smtClean="0"/>
              <a:t>08/02/2018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3349371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00D19DE5-539E-458F-B9C8-1665CBCD2F59}" type="datetimeFigureOut">
              <a:rPr lang="it-IT" smtClean="0"/>
              <a:t>08/02/2018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2311220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00D19DE5-539E-458F-B9C8-1665CBCD2F59}" type="datetimeFigureOut">
              <a:rPr lang="it-IT" smtClean="0"/>
              <a:t>08/02/2018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2262032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00D19DE5-539E-458F-B9C8-1665CBCD2F59}" type="datetimeFigureOut">
              <a:rPr lang="it-IT" smtClean="0"/>
              <a:t>08/02/2018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2298395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0D19DE5-539E-458F-B9C8-1665CBCD2F59}" type="datetimeFigureOut">
              <a:rPr lang="it-IT" smtClean="0"/>
              <a:t>08/02/2018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3714611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0D19DE5-539E-458F-B9C8-1665CBCD2F59}" type="datetimeFigureOut">
              <a:rPr lang="it-IT" smtClean="0"/>
              <a:t>08/02/2018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6B24658E-3915-42DA-9E12-59F085EFA327}" type="slidenum">
              <a:rPr lang="it-IT" smtClean="0"/>
              <a:t>‹N›</a:t>
            </a:fld>
            <a:endParaRPr lang="it-IT"/>
          </a:p>
        </p:txBody>
      </p:sp>
    </p:spTree>
    <p:extLst>
      <p:ext uri="{BB962C8B-B14F-4D97-AF65-F5344CB8AC3E}">
        <p14:creationId xmlns:p14="http://schemas.microsoft.com/office/powerpoint/2010/main" val="5690322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D19DE5-539E-458F-B9C8-1665CBCD2F59}" type="datetimeFigureOut">
              <a:rPr lang="it-IT" smtClean="0"/>
              <a:t>08/02/2018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24658E-3915-42DA-9E12-59F085EFA327}" type="slidenum">
              <a:rPr lang="it-IT" smtClean="0"/>
              <a:t>‹N›</a:t>
            </a:fld>
            <a:endParaRPr lang="it-IT"/>
          </a:p>
        </p:txBody>
      </p:sp>
    </p:spTree>
    <p:extLst>
      <p:ext uri="{BB962C8B-B14F-4D97-AF65-F5344CB8AC3E}">
        <p14:creationId xmlns:p14="http://schemas.microsoft.com/office/powerpoint/2010/main" val="4025993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188640"/>
            <a:ext cx="7772400" cy="6480721"/>
          </a:xfrm>
        </p:spPr>
        <p:txBody>
          <a:bodyPr>
            <a:noAutofit/>
          </a:bodyPr>
          <a:lstStyle/>
          <a:p>
            <a:pPr algn="l"/>
            <a:r>
              <a:rPr lang="en-US" sz="2400" dirty="0" smtClean="0"/>
              <a:t>- When </a:t>
            </a:r>
            <a:r>
              <a:rPr lang="en-US" sz="2400" dirty="0"/>
              <a:t>you approach operating system concepts there might be several confusing terms that may look similar but in fact refer to different </a:t>
            </a:r>
            <a:r>
              <a:rPr lang="en-US" sz="2400" dirty="0" smtClean="0"/>
              <a:t>concepts:</a:t>
            </a:r>
            <a:br>
              <a:rPr lang="en-US" sz="2400" dirty="0" smtClean="0"/>
            </a:br>
            <a:r>
              <a:rPr lang="en-US" sz="2400" dirty="0"/>
              <a:t/>
            </a:r>
            <a:br>
              <a:rPr lang="en-US" sz="2400" dirty="0"/>
            </a:br>
            <a:r>
              <a:rPr lang="en-US" sz="2400" dirty="0" smtClean="0"/>
              <a:t>	</a:t>
            </a:r>
            <a:r>
              <a:rPr lang="en-US" sz="2400" dirty="0"/>
              <a:t> </a:t>
            </a:r>
            <a:r>
              <a:rPr lang="en-US" sz="2400" i="1" dirty="0"/>
              <a:t>multiprogramming</a:t>
            </a:r>
            <a:r>
              <a:rPr lang="en-US" sz="2400" dirty="0"/>
              <a:t>, </a:t>
            </a:r>
            <a:r>
              <a:rPr lang="en-US" sz="2400" i="1" dirty="0"/>
              <a:t>multiprocessing</a:t>
            </a:r>
            <a:r>
              <a:rPr lang="en-US" sz="2400" dirty="0"/>
              <a:t>, </a:t>
            </a:r>
            <a:r>
              <a:rPr lang="en-US" sz="2400" i="1" dirty="0"/>
              <a:t>multitasking</a:t>
            </a:r>
            <a:r>
              <a:rPr lang="en-US" sz="2400" dirty="0"/>
              <a:t>, </a:t>
            </a:r>
            <a:r>
              <a:rPr lang="en-US" sz="2400" dirty="0" smtClean="0"/>
              <a:t>	and</a:t>
            </a:r>
            <a:r>
              <a:rPr lang="en-US" sz="2400" dirty="0"/>
              <a:t> </a:t>
            </a:r>
            <a:r>
              <a:rPr lang="en-US" sz="2400" i="1" dirty="0"/>
              <a:t>multithreading</a:t>
            </a:r>
            <a:r>
              <a:rPr lang="en-US" sz="2400" dirty="0" smtClean="0"/>
              <a:t>.</a:t>
            </a:r>
            <a:br>
              <a:rPr lang="en-US" sz="2400" dirty="0" smtClean="0"/>
            </a:br>
            <a:r>
              <a:rPr lang="en-US" sz="2400" dirty="0"/>
              <a:t/>
            </a:r>
            <a:br>
              <a:rPr lang="en-US" sz="2400" dirty="0"/>
            </a:br>
            <a:r>
              <a:rPr lang="en-US" sz="2400" dirty="0" smtClean="0"/>
              <a:t>- In </a:t>
            </a:r>
            <a:r>
              <a:rPr lang="en-US" sz="2400" dirty="0"/>
              <a:t>a modern computing system, there are usually several concurrent application </a:t>
            </a:r>
            <a:r>
              <a:rPr lang="en-US" sz="2400" dirty="0" smtClean="0"/>
              <a:t>processes </a:t>
            </a:r>
            <a:r>
              <a:rPr lang="en-US" sz="2400" dirty="0"/>
              <a:t>which compete for (few) resources like, for instance, the CPU</a:t>
            </a:r>
            <a:r>
              <a:rPr lang="en-US" sz="2400" dirty="0" smtClean="0"/>
              <a:t>.</a:t>
            </a:r>
            <a:br>
              <a:rPr lang="en-US" sz="2400" dirty="0" smtClean="0"/>
            </a:br>
            <a:r>
              <a:rPr lang="en-US" sz="2400" dirty="0" smtClean="0"/>
              <a:t>The </a:t>
            </a:r>
            <a:r>
              <a:rPr lang="en-US" sz="2400" dirty="0"/>
              <a:t>Operating System (OS</a:t>
            </a:r>
            <a:r>
              <a:rPr lang="en-US" sz="2400" dirty="0" smtClean="0"/>
              <a:t>), </a:t>
            </a:r>
            <a:r>
              <a:rPr lang="en-US" sz="2400" dirty="0"/>
              <a:t>is responsible for the effective and efficient allocation of those resources</a:t>
            </a:r>
            <a:r>
              <a:rPr lang="en-US" sz="2400" dirty="0" smtClean="0"/>
              <a:t>.</a:t>
            </a:r>
            <a:br>
              <a:rPr lang="en-US" sz="2400" dirty="0" smtClean="0"/>
            </a:br>
            <a:r>
              <a:rPr lang="en-US" sz="2400" dirty="0" smtClean="0"/>
              <a:t/>
            </a:r>
            <a:br>
              <a:rPr lang="en-US" sz="2400" dirty="0" smtClean="0"/>
            </a:br>
            <a:r>
              <a:rPr lang="en-US" sz="2400" dirty="0" smtClean="0"/>
              <a:t> </a:t>
            </a:r>
            <a:r>
              <a:rPr lang="en-US" sz="2400" dirty="0" smtClean="0"/>
              <a:t>- Generally </a:t>
            </a:r>
            <a:r>
              <a:rPr lang="en-US" sz="2400" dirty="0"/>
              <a:t>speaking, the OS module which handles resource allocation is called </a:t>
            </a:r>
            <a:r>
              <a:rPr lang="en-US" sz="2400" i="1" dirty="0"/>
              <a:t>scheduler</a:t>
            </a:r>
            <a:r>
              <a:rPr lang="en-US" sz="2400" dirty="0"/>
              <a:t>. On the basis of the type of OS to be realized, different </a:t>
            </a:r>
            <a:r>
              <a:rPr lang="en-US" sz="2400" i="1" dirty="0"/>
              <a:t>scheduling policies </a:t>
            </a:r>
            <a:r>
              <a:rPr lang="en-US" sz="2400" dirty="0"/>
              <a:t>may be implemented.</a:t>
            </a:r>
            <a:br>
              <a:rPr lang="en-US" sz="2400" dirty="0"/>
            </a:br>
            <a:endParaRPr lang="it-IT" sz="2400" dirty="0"/>
          </a:p>
        </p:txBody>
      </p:sp>
    </p:spTree>
    <p:extLst>
      <p:ext uri="{BB962C8B-B14F-4D97-AF65-F5344CB8AC3E}">
        <p14:creationId xmlns:p14="http://schemas.microsoft.com/office/powerpoint/2010/main" val="20474439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600" dirty="0" err="1" smtClean="0"/>
              <a:t>Multiprogramming</a:t>
            </a:r>
            <a:endParaRPr lang="it-IT" sz="3600" dirty="0"/>
          </a:p>
        </p:txBody>
      </p:sp>
      <p:sp>
        <p:nvSpPr>
          <p:cNvPr id="3" name="Segnaposto contenuto 2"/>
          <p:cNvSpPr>
            <a:spLocks noGrp="1"/>
          </p:cNvSpPr>
          <p:nvPr>
            <p:ph idx="1"/>
          </p:nvPr>
        </p:nvSpPr>
        <p:spPr/>
        <p:txBody>
          <a:bodyPr>
            <a:normAutofit fontScale="92500" lnSpcReduction="10000"/>
          </a:bodyPr>
          <a:lstStyle/>
          <a:p>
            <a:r>
              <a:rPr lang="en-US" sz="2400" dirty="0" smtClean="0"/>
              <a:t>The </a:t>
            </a:r>
            <a:r>
              <a:rPr lang="en-US" sz="2400" dirty="0"/>
              <a:t>main idea of multiprogramming is to </a:t>
            </a:r>
            <a:r>
              <a:rPr lang="en-US" sz="2400" i="1" dirty="0"/>
              <a:t>maximize the use of CPU time</a:t>
            </a:r>
            <a:r>
              <a:rPr lang="en-US" sz="2400" dirty="0"/>
              <a:t>. Indeed, suppose the currently running process is performing an I/O task (which, by definition, does not need the CPU to be accomplished). Then, the OS may interrupt that process and give the control to one of the other in-main-memory programs that are ready to execute (i.e. </a:t>
            </a:r>
            <a:r>
              <a:rPr lang="en-US" sz="2400" i="1" dirty="0"/>
              <a:t>process context switching</a:t>
            </a:r>
            <a:r>
              <a:rPr lang="en-US" sz="2400" dirty="0"/>
              <a:t>). </a:t>
            </a:r>
            <a:endParaRPr lang="en-US" sz="2400" dirty="0" smtClean="0"/>
          </a:p>
          <a:p>
            <a:endParaRPr lang="en-US" sz="2400" dirty="0" smtClean="0"/>
          </a:p>
          <a:p>
            <a:r>
              <a:rPr lang="en-US" sz="2400" dirty="0" smtClean="0"/>
              <a:t>In this way, no CPU time is wasted by the system waiting for the I/O task to be completed, and a running process keeps executing until either </a:t>
            </a:r>
            <a:r>
              <a:rPr lang="en-US" sz="2400" i="1" dirty="0" smtClean="0"/>
              <a:t>it voluntarily </a:t>
            </a:r>
            <a:r>
              <a:rPr lang="en-US" sz="2400" dirty="0" smtClean="0"/>
              <a:t>releases the CPU or when it blocks for an I/O operation. Therefore, the ultimate goal of multiprogramming </a:t>
            </a:r>
            <a:r>
              <a:rPr lang="en-US" sz="2400" i="1" dirty="0" smtClean="0"/>
              <a:t>is to keep the CPU busy as long as there are processes ready to execute</a:t>
            </a:r>
            <a:r>
              <a:rPr lang="en-US" sz="2400" dirty="0" smtClean="0"/>
              <a:t>.</a:t>
            </a:r>
          </a:p>
          <a:p>
            <a:pPr marL="0" indent="0">
              <a:buNone/>
            </a:pPr>
            <a:r>
              <a:rPr lang="en-US" sz="2400" dirty="0" smtClean="0"/>
              <a:t/>
            </a:r>
            <a:br>
              <a:rPr lang="en-US" sz="2400" dirty="0" smtClean="0"/>
            </a:br>
            <a:endParaRPr lang="it-IT" sz="2400" dirty="0"/>
          </a:p>
        </p:txBody>
      </p:sp>
    </p:spTree>
    <p:extLst>
      <p:ext uri="{BB962C8B-B14F-4D97-AF65-F5344CB8AC3E}">
        <p14:creationId xmlns:p14="http://schemas.microsoft.com/office/powerpoint/2010/main" val="229458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err="1" smtClean="0"/>
              <a:t>Multiprogramming</a:t>
            </a:r>
            <a:endParaRPr lang="it-IT" sz="3200" dirty="0"/>
          </a:p>
        </p:txBody>
      </p:sp>
      <p:sp>
        <p:nvSpPr>
          <p:cNvPr id="3" name="Segnaposto contenuto 2"/>
          <p:cNvSpPr>
            <a:spLocks noGrp="1"/>
          </p:cNvSpPr>
          <p:nvPr>
            <p:ph idx="1"/>
          </p:nvPr>
        </p:nvSpPr>
        <p:spPr>
          <a:xfrm>
            <a:off x="457200" y="1600200"/>
            <a:ext cx="8229600" cy="4853136"/>
          </a:xfrm>
        </p:spPr>
        <p:txBody>
          <a:bodyPr>
            <a:normAutofit fontScale="55000" lnSpcReduction="20000"/>
          </a:bodyPr>
          <a:lstStyle/>
          <a:p>
            <a:r>
              <a:rPr lang="en-US" sz="4400" dirty="0" smtClean="0"/>
              <a:t>In order for such a system to function properly, the OS must be able to load multiple programs into separate areas of the main memory and provide the required protection to avoid the chance of one process being modified by another one. </a:t>
            </a:r>
          </a:p>
          <a:p>
            <a:pPr marL="0" indent="0">
              <a:buNone/>
            </a:pPr>
            <a:endParaRPr lang="en-US" sz="4400" dirty="0"/>
          </a:p>
          <a:p>
            <a:r>
              <a:rPr lang="en-US" sz="4400" dirty="0" smtClean="0"/>
              <a:t>Another issue that needs to be handled as well is that large programs may not fit at once in memory which can be solved by using </a:t>
            </a:r>
            <a:r>
              <a:rPr lang="en-US" sz="4400" i="1" dirty="0" smtClean="0"/>
              <a:t>pagination</a:t>
            </a:r>
            <a:r>
              <a:rPr lang="en-US" sz="4400" dirty="0" smtClean="0"/>
              <a:t> and </a:t>
            </a:r>
            <a:r>
              <a:rPr lang="en-US" sz="4400" i="1" dirty="0" smtClean="0"/>
              <a:t>virtual memory</a:t>
            </a:r>
            <a:r>
              <a:rPr lang="en-US" sz="4400" dirty="0" smtClean="0"/>
              <a:t>. </a:t>
            </a:r>
          </a:p>
          <a:p>
            <a:endParaRPr lang="en-US" sz="4400" dirty="0" smtClean="0"/>
          </a:p>
          <a:p>
            <a:r>
              <a:rPr lang="en-US" sz="4400" dirty="0" smtClean="0"/>
              <a:t>Finally, note that if there are N ready processes and all of those are highly CPU-bound (i.e., they mostly execute CPU tasks and none or very few I/O operations), in the very worst case one program might wait all the other N-1 ones to complete before executing</a:t>
            </a:r>
          </a:p>
          <a:p>
            <a:pPr marL="0" indent="0">
              <a:buNone/>
            </a:pPr>
            <a:r>
              <a:rPr lang="en-US" sz="4400" dirty="0" smtClean="0"/>
              <a:t>.</a:t>
            </a:r>
            <a:endParaRPr lang="it-IT" sz="4400" dirty="0" smtClean="0"/>
          </a:p>
          <a:p>
            <a:endParaRPr lang="it-IT" dirty="0"/>
          </a:p>
        </p:txBody>
      </p:sp>
    </p:spTree>
    <p:extLst>
      <p:ext uri="{BB962C8B-B14F-4D97-AF65-F5344CB8AC3E}">
        <p14:creationId xmlns:p14="http://schemas.microsoft.com/office/powerpoint/2010/main" val="3042985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err="1" smtClean="0"/>
              <a:t>Multiprocessing</a:t>
            </a:r>
            <a:endParaRPr lang="it-IT" sz="3200" dirty="0"/>
          </a:p>
        </p:txBody>
      </p:sp>
      <p:sp>
        <p:nvSpPr>
          <p:cNvPr id="3" name="Segnaposto contenuto 2"/>
          <p:cNvSpPr>
            <a:spLocks noGrp="1"/>
          </p:cNvSpPr>
          <p:nvPr>
            <p:ph idx="1"/>
          </p:nvPr>
        </p:nvSpPr>
        <p:spPr/>
        <p:txBody>
          <a:bodyPr>
            <a:normAutofit/>
          </a:bodyPr>
          <a:lstStyle/>
          <a:p>
            <a:r>
              <a:rPr lang="en-US" sz="2400" dirty="0" smtClean="0"/>
              <a:t>Multiprocessing </a:t>
            </a:r>
            <a:r>
              <a:rPr lang="en-US" sz="2400" dirty="0"/>
              <a:t>refers to the </a:t>
            </a:r>
            <a:r>
              <a:rPr lang="en-US" sz="2400" i="1" dirty="0"/>
              <a:t>hardware</a:t>
            </a:r>
            <a:r>
              <a:rPr lang="en-US" sz="2400" dirty="0"/>
              <a:t> (i.e., the CPU units) rather than the </a:t>
            </a:r>
            <a:r>
              <a:rPr lang="en-US" sz="2400" i="1" dirty="0"/>
              <a:t>software</a:t>
            </a:r>
            <a:r>
              <a:rPr lang="en-US" sz="2400" dirty="0"/>
              <a:t> (i.e., running processes). If the underlying hardware provides more than one processor then that is multiprocessing. </a:t>
            </a:r>
            <a:endParaRPr lang="en-US" sz="2400" dirty="0" smtClean="0"/>
          </a:p>
          <a:p>
            <a:r>
              <a:rPr lang="en-US" sz="2400" dirty="0" smtClean="0"/>
              <a:t>A </a:t>
            </a:r>
            <a:r>
              <a:rPr lang="en-US" sz="2400" dirty="0"/>
              <a:t>system can be both </a:t>
            </a:r>
            <a:r>
              <a:rPr lang="en-US" sz="2400" dirty="0" err="1"/>
              <a:t>multiprogrammed</a:t>
            </a:r>
            <a:r>
              <a:rPr lang="en-US" sz="2400" dirty="0"/>
              <a:t> by having multiple programs running at the same time and multiprocessing by having more than one physical processor.</a:t>
            </a:r>
            <a:endParaRPr lang="it-IT" sz="2400" dirty="0"/>
          </a:p>
        </p:txBody>
      </p:sp>
    </p:spTree>
    <p:extLst>
      <p:ext uri="{BB962C8B-B14F-4D97-AF65-F5344CB8AC3E}">
        <p14:creationId xmlns:p14="http://schemas.microsoft.com/office/powerpoint/2010/main" val="19795830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dirty="0" smtClean="0"/>
              <a:t>Multitasking</a:t>
            </a:r>
            <a:endParaRPr lang="it-IT" sz="3200" dirty="0"/>
          </a:p>
        </p:txBody>
      </p:sp>
      <p:sp>
        <p:nvSpPr>
          <p:cNvPr id="3" name="Segnaposto contenuto 2"/>
          <p:cNvSpPr>
            <a:spLocks noGrp="1"/>
          </p:cNvSpPr>
          <p:nvPr>
            <p:ph idx="1"/>
          </p:nvPr>
        </p:nvSpPr>
        <p:spPr/>
        <p:txBody>
          <a:bodyPr>
            <a:normAutofit fontScale="92500" lnSpcReduction="20000"/>
          </a:bodyPr>
          <a:lstStyle/>
          <a:p>
            <a:r>
              <a:rPr lang="en-US" sz="2800" dirty="0" smtClean="0"/>
              <a:t>A</a:t>
            </a:r>
            <a:r>
              <a:rPr lang="en-US" sz="2800" dirty="0"/>
              <a:t> </a:t>
            </a:r>
            <a:r>
              <a:rPr lang="en-US" sz="2800" i="1" dirty="0"/>
              <a:t>task</a:t>
            </a:r>
            <a:r>
              <a:rPr lang="en-US" sz="2800" dirty="0"/>
              <a:t> in a multitasking operating system is not a whole application program </a:t>
            </a:r>
            <a:r>
              <a:rPr lang="en-US" sz="2800" dirty="0" smtClean="0"/>
              <a:t> , as in multiprogramming, but </a:t>
            </a:r>
            <a:r>
              <a:rPr lang="en-US" sz="2800" dirty="0"/>
              <a:t>it </a:t>
            </a:r>
            <a:r>
              <a:rPr lang="en-US" sz="2800" dirty="0" smtClean="0"/>
              <a:t>refers </a:t>
            </a:r>
            <a:r>
              <a:rPr lang="en-US" sz="2800" dirty="0"/>
              <a:t>to a “thread of execution” when one process is divided into sub-tasks</a:t>
            </a:r>
            <a:r>
              <a:rPr lang="en-US" sz="2800" dirty="0" smtClean="0"/>
              <a:t>.</a:t>
            </a:r>
          </a:p>
          <a:p>
            <a:endParaRPr lang="en-US" sz="2800" dirty="0" smtClean="0"/>
          </a:p>
          <a:p>
            <a:r>
              <a:rPr lang="en-US" sz="2800" dirty="0" smtClean="0"/>
              <a:t>Both </a:t>
            </a:r>
            <a:r>
              <a:rPr lang="en-US" sz="2800" dirty="0"/>
              <a:t>multiprogramming and multitasking operating systems are </a:t>
            </a:r>
            <a:r>
              <a:rPr lang="en-US" sz="2800" b="1" dirty="0"/>
              <a:t>(CPU) time sharing</a:t>
            </a:r>
            <a:r>
              <a:rPr lang="en-US" sz="2800" dirty="0"/>
              <a:t> systems. However, while in multiprogramming (older OSs) one program as a whole keeps running until it blocks, in multitasking (modern OSs) time sharing is best manifested because each running process takes only a fair quantum of the CPU time</a:t>
            </a:r>
            <a:r>
              <a:rPr lang="en-US" dirty="0"/>
              <a:t>.</a:t>
            </a:r>
            <a:endParaRPr lang="it-IT" dirty="0"/>
          </a:p>
        </p:txBody>
      </p:sp>
    </p:spTree>
    <p:extLst>
      <p:ext uri="{BB962C8B-B14F-4D97-AF65-F5344CB8AC3E}">
        <p14:creationId xmlns:p14="http://schemas.microsoft.com/office/powerpoint/2010/main" val="73538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84"/>
            <a:ext cx="8229600" cy="1143000"/>
          </a:xfrm>
        </p:spPr>
        <p:txBody>
          <a:bodyPr>
            <a:normAutofit/>
          </a:bodyPr>
          <a:lstStyle/>
          <a:p>
            <a:r>
              <a:rPr lang="it-IT" sz="3200" dirty="0" smtClean="0"/>
              <a:t>Multithreading</a:t>
            </a:r>
            <a:endParaRPr lang="it-IT" sz="3200" dirty="0"/>
          </a:p>
        </p:txBody>
      </p:sp>
      <p:sp>
        <p:nvSpPr>
          <p:cNvPr id="3" name="Segnaposto contenuto 2"/>
          <p:cNvSpPr>
            <a:spLocks noGrp="1"/>
          </p:cNvSpPr>
          <p:nvPr>
            <p:ph idx="1"/>
          </p:nvPr>
        </p:nvSpPr>
        <p:spPr>
          <a:xfrm>
            <a:off x="395536" y="1052736"/>
            <a:ext cx="8229600" cy="5112568"/>
          </a:xfrm>
        </p:spPr>
        <p:txBody>
          <a:bodyPr>
            <a:noAutofit/>
          </a:bodyPr>
          <a:lstStyle/>
          <a:p>
            <a:r>
              <a:rPr lang="en-US" sz="2400" dirty="0" smtClean="0"/>
              <a:t>Multithreading </a:t>
            </a:r>
            <a:r>
              <a:rPr lang="en-US" sz="2400" dirty="0"/>
              <a:t>is an execution model that allows a single process to have multiple code segments (i.e., </a:t>
            </a:r>
            <a:r>
              <a:rPr lang="en-US" sz="2400" i="1" dirty="0"/>
              <a:t>threads</a:t>
            </a:r>
            <a:r>
              <a:rPr lang="en-US" sz="2400" dirty="0"/>
              <a:t>) run concurrently within the “context” of that process. You can think of threads as child processes that share the parent process resources but execute independently. </a:t>
            </a:r>
            <a:endParaRPr lang="en-US" sz="2400" dirty="0" smtClean="0"/>
          </a:p>
          <a:p>
            <a:pPr marL="0" indent="0">
              <a:buNone/>
            </a:pPr>
            <a:endParaRPr lang="en-US" sz="2400" dirty="0" smtClean="0"/>
          </a:p>
          <a:p>
            <a:r>
              <a:rPr lang="en-US" sz="2400" dirty="0" smtClean="0"/>
              <a:t>When </a:t>
            </a:r>
            <a:r>
              <a:rPr lang="en-US" sz="2400" dirty="0"/>
              <a:t>two or more threads try to access and modify a shared resource (</a:t>
            </a:r>
            <a:r>
              <a:rPr lang="en-US" sz="2400" i="1" dirty="0"/>
              <a:t>race conditions</a:t>
            </a:r>
            <a:r>
              <a:rPr lang="en-US" sz="2400" dirty="0"/>
              <a:t>), the programmer must be sure this will not leave the system in an inconsistent or deadlock state. Typically, this thread synchronization is solved using OS primitives, such as </a:t>
            </a:r>
            <a:r>
              <a:rPr lang="en-US" sz="2400" b="1" dirty="0" err="1"/>
              <a:t>mutexes</a:t>
            </a:r>
            <a:r>
              <a:rPr lang="en-US" sz="2400" dirty="0"/>
              <a:t> and</a:t>
            </a:r>
            <a:r>
              <a:rPr lang="en-US" sz="2400"/>
              <a:t> </a:t>
            </a:r>
            <a:r>
              <a:rPr lang="en-US" sz="2400" b="1" smtClean="0"/>
              <a:t>semaphores</a:t>
            </a:r>
            <a:r>
              <a:rPr lang="en-US" sz="2400" dirty="0"/>
              <a:t>.</a:t>
            </a:r>
            <a:endParaRPr lang="it-IT" sz="2400" dirty="0"/>
          </a:p>
        </p:txBody>
      </p:sp>
    </p:spTree>
    <p:extLst>
      <p:ext uri="{BB962C8B-B14F-4D97-AF65-F5344CB8AC3E}">
        <p14:creationId xmlns:p14="http://schemas.microsoft.com/office/powerpoint/2010/main" val="253656312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191</Words>
  <Application>Microsoft Office PowerPoint</Application>
  <PresentationFormat>Presentazione su schermo (4:3)</PresentationFormat>
  <Paragraphs>24</Paragraphs>
  <Slides>6</Slides>
  <Notes>0</Notes>
  <HiddenSlides>0</HiddenSlides>
  <MMClips>0</MMClips>
  <ScaleCrop>false</ScaleCrop>
  <HeadingPairs>
    <vt:vector size="4" baseType="variant">
      <vt:variant>
        <vt:lpstr>Tema</vt:lpstr>
      </vt:variant>
      <vt:variant>
        <vt:i4>1</vt:i4>
      </vt:variant>
      <vt:variant>
        <vt:lpstr>Titoli diapositive</vt:lpstr>
      </vt:variant>
      <vt:variant>
        <vt:i4>6</vt:i4>
      </vt:variant>
    </vt:vector>
  </HeadingPairs>
  <TitlesOfParts>
    <vt:vector size="7" baseType="lpstr">
      <vt:lpstr>Tema di Office</vt:lpstr>
      <vt:lpstr>- When you approach operating system concepts there might be several confusing terms that may look similar but in fact refer to different concepts:    multiprogramming, multiprocessing, multitasking,  and multithreading.  - In a modern computing system, there are usually several concurrent application processes which compete for (few) resources like, for instance, the CPU. The Operating System (OS), is responsible for the effective and efficient allocation of those resources.   - Generally speaking, the OS module which handles resource allocation is called scheduler. On the basis of the type of OS to be realized, different scheduling policies may be implemented. </vt:lpstr>
      <vt:lpstr>Multiprogramming</vt:lpstr>
      <vt:lpstr>Multiprogramming</vt:lpstr>
      <vt:lpstr>Multiprocessing</vt:lpstr>
      <vt:lpstr>Multitasking</vt:lpstr>
      <vt:lpstr>Multithreading</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When you approach operating system concepts there might be several confusing terms that may look similar but in fact refer to different concepts:    multiprogramming, multiprocessing, multitasking,  and multithreading.  - In a modern computing system, there are usually several concurrent application process which compete for (few) resources like, for instance, the CPU. The Operating System (OS), is responsible for the effective and efficient allocation of those resources.   Generally speaking, the OS module which handles resource allocation is called scheduler. On the basis of the type of OS to be realized, different scheduling policies may be implemented.</dc:title>
  <dc:creator>Maurelio Boari</dc:creator>
  <cp:lastModifiedBy>Maurelio Boari</cp:lastModifiedBy>
  <cp:revision>8</cp:revision>
  <dcterms:created xsi:type="dcterms:W3CDTF">2017-12-31T08:30:14Z</dcterms:created>
  <dcterms:modified xsi:type="dcterms:W3CDTF">2018-02-08T10:18:05Z</dcterms:modified>
</cp:coreProperties>
</file>