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6" r:id="rId7"/>
    <p:sldId id="265" r:id="rId8"/>
    <p:sldId id="267" r:id="rId9"/>
    <p:sldId id="268" r:id="rId10"/>
    <p:sldId id="270" r:id="rId11"/>
    <p:sldId id="271" r:id="rId12"/>
    <p:sldId id="272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96" d="100"/>
          <a:sy n="96" d="100"/>
        </p:scale>
        <p:origin x="-86" y="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EEA3B0A-A638-4FA0-84A1-65C604D8D6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52AD5686-F695-40D0-B08C-3F721CF01A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B4FF3682-894C-4414-9C39-F8248FE4F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1FFED-531F-4D00-A4CF-ED148F3BF4A0}" type="datetimeFigureOut">
              <a:rPr lang="it-IT" smtClean="0"/>
              <a:t>16/05/2018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17A0C322-F7C9-4B0C-85CB-AEF7D61B4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30929283-5591-4728-8321-A64AC8F3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C7FA-1238-4DA7-9317-4E8722D899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857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3A5217D-657A-456F-9C5F-F08FD2A94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44CBB713-1C47-4E30-890E-707EEA6EB7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205A429E-A2B1-4709-A8B9-4B0175433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1FFED-531F-4D00-A4CF-ED148F3BF4A0}" type="datetimeFigureOut">
              <a:rPr lang="it-IT" smtClean="0"/>
              <a:t>16/05/2018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C4DCFF20-BCAD-4D65-B2BF-EA9FBDA06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72717C02-AF97-4E23-9EB8-CEF4AF4AD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C7FA-1238-4DA7-9317-4E8722D899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997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F2BEDC3D-0F62-441E-9935-3354EB18F2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E8E7DDB2-B5EC-410F-B47B-AFA971578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017EB6EC-1663-459F-BA3B-4A23E1CBF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1FFED-531F-4D00-A4CF-ED148F3BF4A0}" type="datetimeFigureOut">
              <a:rPr lang="it-IT" smtClean="0"/>
              <a:t>16/05/2018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FAE182C1-6BB5-494D-BF60-5F7C5BB52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ACA8BFD0-9B6D-4EA2-8651-C0B61A076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C7FA-1238-4DA7-9317-4E8722D899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4288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F4F3FF0-1DE6-488F-B7D4-E08F42FAA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7266E926-0785-4444-9A52-A613659E2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19942571-66EC-4B86-86C8-BDA23AF24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1FFED-531F-4D00-A4CF-ED148F3BF4A0}" type="datetimeFigureOut">
              <a:rPr lang="it-IT" smtClean="0"/>
              <a:t>16/05/2018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19D74911-CEAF-40BE-B284-3BB181FD6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5252707D-DB92-4C25-8027-83DDE002C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C7FA-1238-4DA7-9317-4E8722D899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975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1AF4930-6526-4C5C-935E-746269037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B53253F9-36C7-441F-BFC0-C674B8B13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7BFCDB50-3D4B-4E46-890A-A6E2FEB33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1FFED-531F-4D00-A4CF-ED148F3BF4A0}" type="datetimeFigureOut">
              <a:rPr lang="it-IT" smtClean="0"/>
              <a:t>16/05/2018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1AEE106-0EB5-42A8-9CC0-3A0C250B4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BAC549F7-EB60-4D28-87DC-905C216BD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C7FA-1238-4DA7-9317-4E8722D899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5973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AF6657E-1301-4FFB-8E3E-43D69188F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F33E394-7C4D-4651-922A-A435AF9C8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970FDD73-8619-4003-9BD4-19CC4CD2E4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2D19249A-D1B8-4F01-88C0-1D7EBE6D3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1FFED-531F-4D00-A4CF-ED148F3BF4A0}" type="datetimeFigureOut">
              <a:rPr lang="it-IT" smtClean="0"/>
              <a:t>16/05/2018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B2CDD378-285B-4BC4-8E8C-712243CC9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600E13A8-D84D-4C1F-A5F1-D6E80DF51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C7FA-1238-4DA7-9317-4E8722D899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0489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363C235-D3CD-4AD5-8202-D9C93E260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DC44AD10-C10E-4A17-BA66-55D96DA74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EE588A68-7211-471B-B490-51A938E5D7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B8D590CE-9E19-49C2-859F-9ABC87AD60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468F5485-70A2-42F1-9DF3-DEF4E94124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A1809D85-F45F-491B-9B39-DB0E8E82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1FFED-531F-4D00-A4CF-ED148F3BF4A0}" type="datetimeFigureOut">
              <a:rPr lang="it-IT" smtClean="0"/>
              <a:t>16/05/2018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3670CD56-37BC-4860-AD6E-146A6193C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0472E6EA-F4A5-4F93-A6A8-E9D5B4CBD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C7FA-1238-4DA7-9317-4E8722D899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78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A565F9A-7BF6-436A-9764-9E8752E12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19299544-54E8-4143-936B-A94C3C066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1FFED-531F-4D00-A4CF-ED148F3BF4A0}" type="datetimeFigureOut">
              <a:rPr lang="it-IT" smtClean="0"/>
              <a:t>16/05/2018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8B413B87-96D9-4382-87D7-9A0B4ADC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E9CD7607-A711-43ED-BFA8-15BDD444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C7FA-1238-4DA7-9317-4E8722D899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2380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62CF8673-FB17-40FD-8FFF-A4033D53F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1FFED-531F-4D00-A4CF-ED148F3BF4A0}" type="datetimeFigureOut">
              <a:rPr lang="it-IT" smtClean="0"/>
              <a:t>16/05/2018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6E2FFD51-C03C-4CEC-958A-56157B8E9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E9024FE1-6F8B-4015-8151-D835CEC8D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C7FA-1238-4DA7-9317-4E8722D899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2530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7EE5F98-A460-4546-9750-0168D99E5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3CDA1C9-F1ED-428B-BCD2-C0E464610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B8FCD7D4-34D6-4919-9D78-440A3EE95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3C92771A-40FE-41AC-AF5A-7BC5AC7C9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1FFED-531F-4D00-A4CF-ED148F3BF4A0}" type="datetimeFigureOut">
              <a:rPr lang="it-IT" smtClean="0"/>
              <a:t>16/05/2018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288DD4A2-AA3E-4205-9F5C-020EDF6BE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9AEF038A-B6B9-499A-AC4F-EA75479BB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C7FA-1238-4DA7-9317-4E8722D899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1655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56FDEB5-D0A1-4964-9AD6-CD2488719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0FF234E3-EC8F-47BA-B9FF-D14DDE083D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15423869-7726-44FD-BE95-E2A836CA9F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33463A0A-5AD7-434A-971A-8A6E510F3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1FFED-531F-4D00-A4CF-ED148F3BF4A0}" type="datetimeFigureOut">
              <a:rPr lang="it-IT" smtClean="0"/>
              <a:t>16/05/2018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2B4E87F8-BCEE-4A88-AC25-DE5C42C24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F3DE20C3-E633-4FE5-B24F-699B333EC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C7FA-1238-4DA7-9317-4E8722D899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302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E16DE3A5-0668-4EED-887C-61EADA06E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DEB8B7F7-5315-48B7-8A39-6E1500D38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F480B135-E0BC-45F6-B982-69CA666F5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1FFED-531F-4D00-A4CF-ED148F3BF4A0}" type="datetimeFigureOut">
              <a:rPr lang="it-IT" smtClean="0"/>
              <a:t>16/05/2018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9080ABCF-8C7D-4ACF-A3A4-CC5B00598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4DAB68AA-9CB8-4131-8A0C-7D2A64D3FD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7C7FA-1238-4DA7-9317-4E8722D899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06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xmlns="" id="{2A1C511B-7556-403B-BC61-64294A55B6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094" t="43653" r="16389" b="36894"/>
          <a:stretch/>
        </p:blipFill>
        <p:spPr>
          <a:xfrm rot="120000">
            <a:off x="130803" y="941361"/>
            <a:ext cx="11771840" cy="5020821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3665551" y="826936"/>
            <a:ext cx="297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/>
              <a:t>KERBEROS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451580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600" smtClean="0"/>
              <a:t>Authentication servers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400" smtClean="0"/>
              <a:t>The servers offering services may belong to different domains, each of them with own AS and TGS.</a:t>
            </a:r>
          </a:p>
          <a:p>
            <a:pPr eaLnBrk="1" hangingPunct="1"/>
            <a:r>
              <a:rPr lang="it-IT" sz="2400" smtClean="0"/>
              <a:t>If a client wishes to access a server belonging to a different domain it is necessary to require  to the local TGS a ticket that is accepted by the remote TGS.</a:t>
            </a:r>
          </a:p>
          <a:p>
            <a:pPr eaLnBrk="1" hangingPunct="1"/>
            <a:r>
              <a:rPr lang="it-IT" sz="2400" smtClean="0"/>
              <a:t>In order to achieve this result, the remote </a:t>
            </a:r>
            <a:r>
              <a:rPr lang="it-IT" sz="2400" b="1" smtClean="0"/>
              <a:t>TGS </a:t>
            </a:r>
            <a:r>
              <a:rPr lang="it-IT" sz="2400" smtClean="0"/>
              <a:t>must be registered on the local TGS </a:t>
            </a:r>
            <a:r>
              <a:rPr lang="it-IT" sz="2400" b="1" smtClean="0"/>
              <a:t>as a local server</a:t>
            </a:r>
            <a:r>
              <a:rPr lang="it-IT" sz="2400" smtClean="0"/>
              <a:t>.</a:t>
            </a:r>
          </a:p>
          <a:p>
            <a:pPr eaLnBrk="1" hangingPunct="1"/>
            <a:r>
              <a:rPr lang="it-IT" sz="2400" smtClean="0"/>
              <a:t>In this way,</a:t>
            </a:r>
            <a:r>
              <a:rPr lang="en-US" sz="2400" smtClean="0"/>
              <a:t> </a:t>
            </a:r>
            <a:r>
              <a:rPr lang="it-IT" sz="2400" smtClean="0"/>
              <a:t>the local TGS can give to Alice a valid ticket  for the remote TGS and Alice is able to obtain a ticket for the remote server.</a:t>
            </a:r>
          </a:p>
          <a:p>
            <a:pPr eaLnBrk="1" hangingPunct="1"/>
            <a:endParaRPr lang="it-IT" sz="240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DEFCB3-8629-4AE2-B004-877E35BFF59F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725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egnaposto contenuto 2"/>
          <p:cNvSpPr>
            <a:spLocks noGrp="1"/>
          </p:cNvSpPr>
          <p:nvPr>
            <p:ph idx="1"/>
          </p:nvPr>
        </p:nvSpPr>
        <p:spPr>
          <a:xfrm>
            <a:off x="609600" y="285751"/>
            <a:ext cx="10972800" cy="4525963"/>
          </a:xfrm>
        </p:spPr>
        <p:txBody>
          <a:bodyPr/>
          <a:lstStyle/>
          <a:p>
            <a:pPr>
              <a:buFontTx/>
              <a:buNone/>
            </a:pPr>
            <a:r>
              <a:rPr lang="it-IT" sz="2400" dirty="0" smtClean="0"/>
              <a:t>	</a:t>
            </a:r>
            <a:r>
              <a:rPr lang="it-IT" sz="2400" dirty="0" err="1" smtClean="0">
                <a:solidFill>
                  <a:srgbClr val="FF0000"/>
                </a:solidFill>
              </a:rPr>
              <a:t>Kerberos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</a:rPr>
              <a:t>was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</a:rPr>
              <a:t>carefully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</a:rPr>
              <a:t>designed</a:t>
            </a:r>
            <a:r>
              <a:rPr lang="it-IT" sz="2400" dirty="0" smtClean="0">
                <a:solidFill>
                  <a:srgbClr val="FF0000"/>
                </a:solidFill>
              </a:rPr>
              <a:t> to </a:t>
            </a:r>
            <a:r>
              <a:rPr lang="it-IT" sz="2400" dirty="0" err="1" smtClean="0">
                <a:solidFill>
                  <a:srgbClr val="FF0000"/>
                </a:solidFill>
              </a:rPr>
              <a:t>withstand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</a:rPr>
              <a:t>attacks</a:t>
            </a:r>
            <a:r>
              <a:rPr lang="it-IT" sz="2400" dirty="0" smtClean="0">
                <a:solidFill>
                  <a:srgbClr val="FF0000"/>
                </a:solidFill>
              </a:rPr>
              <a:t> in </a:t>
            </a:r>
            <a:r>
              <a:rPr lang="it-IT" sz="2400" dirty="0" err="1" smtClean="0">
                <a:solidFill>
                  <a:srgbClr val="FF0000"/>
                </a:solidFill>
              </a:rPr>
              <a:t>distributed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</a:rPr>
              <a:t>environment</a:t>
            </a:r>
            <a:r>
              <a:rPr lang="it-IT" sz="2400" dirty="0" smtClean="0"/>
              <a:t>.</a:t>
            </a:r>
          </a:p>
          <a:p>
            <a:r>
              <a:rPr lang="it-IT" sz="2400" b="1" dirty="0" smtClean="0"/>
              <a:t>No password </a:t>
            </a:r>
            <a:r>
              <a:rPr lang="it-IT" sz="2400" b="1" dirty="0" err="1" smtClean="0"/>
              <a:t>communicated</a:t>
            </a:r>
            <a:r>
              <a:rPr lang="it-IT" sz="2400" b="1" dirty="0" smtClean="0"/>
              <a:t> on the network</a:t>
            </a:r>
            <a:endParaRPr lang="it-IT" sz="2400" dirty="0" smtClean="0"/>
          </a:p>
          <a:p>
            <a:r>
              <a:rPr lang="it-IT" sz="2400" b="1" dirty="0" err="1" smtClean="0"/>
              <a:t>Cryptographic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protection</a:t>
            </a:r>
            <a:r>
              <a:rPr lang="it-IT" sz="2400" b="1" dirty="0" smtClean="0"/>
              <a:t> </a:t>
            </a:r>
            <a:r>
              <a:rPr lang="it-IT" sz="2400" dirty="0" err="1" smtClean="0"/>
              <a:t>against</a:t>
            </a:r>
            <a:r>
              <a:rPr lang="it-IT" sz="2400" dirty="0" smtClean="0"/>
              <a:t> </a:t>
            </a:r>
            <a:r>
              <a:rPr lang="it-IT" sz="2400" dirty="0" err="1" smtClean="0"/>
              <a:t>spoofing</a:t>
            </a:r>
            <a:r>
              <a:rPr lang="it-IT" sz="2400" dirty="0" smtClean="0"/>
              <a:t>.</a:t>
            </a:r>
          </a:p>
          <a:p>
            <a:r>
              <a:rPr lang="it-IT" sz="2400" b="1" dirty="0" smtClean="0"/>
              <a:t>Limited </a:t>
            </a:r>
            <a:r>
              <a:rPr lang="it-IT" sz="2400" b="1" dirty="0" err="1" smtClean="0"/>
              <a:t>period</a:t>
            </a:r>
            <a:r>
              <a:rPr lang="it-IT" sz="2400" b="1" dirty="0" smtClean="0"/>
              <a:t> of </a:t>
            </a:r>
            <a:r>
              <a:rPr lang="it-IT" sz="2400" b="1" dirty="0" err="1" smtClean="0"/>
              <a:t>validity</a:t>
            </a:r>
            <a:r>
              <a:rPr lang="it-IT" sz="2400" dirty="0" smtClean="0"/>
              <a:t>. </a:t>
            </a:r>
            <a:r>
              <a:rPr lang="it-IT" sz="2400" dirty="0" err="1" smtClean="0"/>
              <a:t>Each</a:t>
            </a:r>
            <a:r>
              <a:rPr lang="it-IT" sz="2400" dirty="0" smtClean="0"/>
              <a:t> ticket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issued</a:t>
            </a:r>
            <a:r>
              <a:rPr lang="it-IT" sz="2400" dirty="0" smtClean="0"/>
              <a:t> for a </a:t>
            </a:r>
            <a:r>
              <a:rPr lang="it-IT" sz="2400" dirty="0" err="1" smtClean="0"/>
              <a:t>limited</a:t>
            </a:r>
            <a:r>
              <a:rPr lang="it-IT" sz="2400" dirty="0" smtClean="0"/>
              <a:t> </a:t>
            </a:r>
            <a:r>
              <a:rPr lang="it-IT" sz="2400" dirty="0" err="1" smtClean="0"/>
              <a:t>period</a:t>
            </a:r>
            <a:r>
              <a:rPr lang="it-IT" sz="2400" dirty="0" smtClean="0"/>
              <a:t> of time. The ticket </a:t>
            </a:r>
            <a:r>
              <a:rPr lang="it-IT" sz="2400" dirty="0" err="1" smtClean="0"/>
              <a:t>contains</a:t>
            </a:r>
            <a:r>
              <a:rPr lang="it-IT" sz="2400" dirty="0" smtClean="0"/>
              <a:t> a time </a:t>
            </a:r>
            <a:r>
              <a:rPr lang="it-IT" sz="2400" dirty="0" err="1" smtClean="0"/>
              <a:t>stamp</a:t>
            </a:r>
            <a:r>
              <a:rPr lang="it-IT" sz="2400" dirty="0" smtClean="0"/>
              <a:t> with </a:t>
            </a:r>
            <a:r>
              <a:rPr lang="it-IT" sz="2400" dirty="0" err="1" smtClean="0"/>
              <a:t>wich</a:t>
            </a:r>
            <a:r>
              <a:rPr lang="it-IT" sz="2400" dirty="0" smtClean="0"/>
              <a:t> a </a:t>
            </a:r>
            <a:r>
              <a:rPr lang="it-IT" sz="2400" dirty="0" err="1" smtClean="0"/>
              <a:t>receiving</a:t>
            </a:r>
            <a:r>
              <a:rPr lang="it-IT" sz="2400" dirty="0" smtClean="0"/>
              <a:t> server </a:t>
            </a:r>
            <a:r>
              <a:rPr lang="it-IT" sz="2400" dirty="0" err="1" smtClean="0"/>
              <a:t>determines</a:t>
            </a:r>
            <a:r>
              <a:rPr lang="it-IT" sz="2400" dirty="0" smtClean="0"/>
              <a:t> the ticket </a:t>
            </a:r>
            <a:r>
              <a:rPr lang="it-IT" sz="2400" dirty="0" err="1" smtClean="0"/>
              <a:t>validity</a:t>
            </a:r>
            <a:r>
              <a:rPr lang="it-IT" sz="2400" dirty="0" smtClean="0"/>
              <a:t>.(long </a:t>
            </a:r>
            <a:r>
              <a:rPr lang="it-IT" sz="2400" dirty="0" err="1" smtClean="0"/>
              <a:t>attacks</a:t>
            </a:r>
            <a:r>
              <a:rPr lang="it-IT" sz="2400" dirty="0" smtClean="0"/>
              <a:t>, </a:t>
            </a:r>
            <a:r>
              <a:rPr lang="it-IT" sz="2400" dirty="0" err="1" smtClean="0"/>
              <a:t>such</a:t>
            </a:r>
            <a:r>
              <a:rPr lang="it-IT" sz="2400" dirty="0" smtClean="0"/>
              <a:t> brute force </a:t>
            </a:r>
            <a:r>
              <a:rPr lang="it-IT" sz="2400" dirty="0" err="1" smtClean="0"/>
              <a:t>cryptanalysis</a:t>
            </a:r>
            <a:r>
              <a:rPr lang="it-IT" sz="2400" dirty="0" smtClean="0"/>
              <a:t>, are </a:t>
            </a:r>
            <a:r>
              <a:rPr lang="it-IT" sz="2400" dirty="0" err="1" smtClean="0"/>
              <a:t>usually</a:t>
            </a:r>
            <a:r>
              <a:rPr lang="it-IT" sz="2400" dirty="0" smtClean="0"/>
              <a:t> </a:t>
            </a:r>
            <a:r>
              <a:rPr lang="it-IT" sz="2400" dirty="0" err="1" smtClean="0"/>
              <a:t>neutralized</a:t>
            </a:r>
            <a:r>
              <a:rPr lang="it-IT" sz="2400" dirty="0" smtClean="0"/>
              <a:t> </a:t>
            </a:r>
            <a:r>
              <a:rPr lang="it-IT" sz="2400" dirty="0" err="1" smtClean="0"/>
              <a:t>because</a:t>
            </a:r>
            <a:r>
              <a:rPr lang="it-IT" sz="2400" dirty="0" smtClean="0"/>
              <a:t> the </a:t>
            </a:r>
            <a:r>
              <a:rPr lang="it-IT" sz="2400" dirty="0" err="1" smtClean="0"/>
              <a:t>attacker</a:t>
            </a:r>
            <a:r>
              <a:rPr lang="it-IT" sz="2400" dirty="0" smtClean="0"/>
              <a:t> </a:t>
            </a:r>
            <a:r>
              <a:rPr lang="it-IT" sz="2400" dirty="0" err="1" smtClean="0"/>
              <a:t>does</a:t>
            </a:r>
            <a:r>
              <a:rPr lang="it-IT" sz="2400" dirty="0" smtClean="0"/>
              <a:t> </a:t>
            </a:r>
            <a:r>
              <a:rPr lang="it-IT" sz="2400" dirty="0" err="1" smtClean="0"/>
              <a:t>not</a:t>
            </a:r>
            <a:r>
              <a:rPr lang="it-IT" sz="2400" dirty="0" smtClean="0"/>
              <a:t> </a:t>
            </a:r>
            <a:r>
              <a:rPr lang="it-IT" sz="2400" dirty="0" err="1" smtClean="0"/>
              <a:t>have</a:t>
            </a:r>
            <a:r>
              <a:rPr lang="it-IT" sz="2400" dirty="0" smtClean="0"/>
              <a:t> time to complete the </a:t>
            </a:r>
            <a:r>
              <a:rPr lang="it-IT" sz="2400" dirty="0" err="1" smtClean="0"/>
              <a:t>attack</a:t>
            </a:r>
            <a:r>
              <a:rPr lang="it-IT" sz="2400" dirty="0" smtClean="0"/>
              <a:t>).</a:t>
            </a:r>
          </a:p>
          <a:p>
            <a:r>
              <a:rPr lang="it-IT" sz="2400" b="1" dirty="0" smtClean="0"/>
              <a:t>Time </a:t>
            </a:r>
            <a:r>
              <a:rPr lang="it-IT" sz="2400" b="1" dirty="0" err="1" smtClean="0"/>
              <a:t>stamps</a:t>
            </a:r>
            <a:r>
              <a:rPr lang="it-IT" sz="2400" b="1" dirty="0" smtClean="0"/>
              <a:t> to </a:t>
            </a:r>
            <a:r>
              <a:rPr lang="it-IT" sz="2400" b="1" dirty="0" err="1" smtClean="0"/>
              <a:t>prevent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reply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attacks</a:t>
            </a:r>
            <a:r>
              <a:rPr lang="it-IT" sz="2400" dirty="0" smtClean="0"/>
              <a:t>. </a:t>
            </a:r>
            <a:r>
              <a:rPr lang="it-IT" sz="2400" dirty="0" err="1" smtClean="0"/>
              <a:t>Kerberos</a:t>
            </a:r>
            <a:r>
              <a:rPr lang="it-IT" sz="2400" dirty="0" smtClean="0"/>
              <a:t> </a:t>
            </a:r>
            <a:r>
              <a:rPr lang="it-IT" sz="2400" dirty="0" err="1" smtClean="0"/>
              <a:t>requires</a:t>
            </a:r>
            <a:r>
              <a:rPr lang="it-IT" sz="2400" dirty="0" smtClean="0"/>
              <a:t> </a:t>
            </a:r>
            <a:r>
              <a:rPr lang="it-IT" sz="2400" dirty="0" err="1" smtClean="0"/>
              <a:t>reliable</a:t>
            </a:r>
            <a:r>
              <a:rPr lang="it-IT" sz="2400" dirty="0" smtClean="0"/>
              <a:t> </a:t>
            </a:r>
            <a:r>
              <a:rPr lang="it-IT" sz="2400" dirty="0" err="1" smtClean="0"/>
              <a:t>access</a:t>
            </a:r>
            <a:r>
              <a:rPr lang="it-IT" sz="2400" dirty="0" smtClean="0"/>
              <a:t> to a </a:t>
            </a:r>
            <a:r>
              <a:rPr lang="it-IT" sz="2400" dirty="0" err="1" smtClean="0"/>
              <a:t>universal</a:t>
            </a:r>
            <a:r>
              <a:rPr lang="it-IT" sz="2400" dirty="0" smtClean="0"/>
              <a:t> clock. </a:t>
            </a:r>
            <a:r>
              <a:rPr lang="it-IT" sz="2400" dirty="0" err="1" smtClean="0"/>
              <a:t>Each</a:t>
            </a:r>
            <a:r>
              <a:rPr lang="it-IT" sz="2400" dirty="0" smtClean="0"/>
              <a:t> </a:t>
            </a:r>
            <a:r>
              <a:rPr lang="it-IT" sz="2400" dirty="0" err="1" smtClean="0"/>
              <a:t>user</a:t>
            </a:r>
            <a:r>
              <a:rPr lang="it-IT" sz="2400" dirty="0" smtClean="0"/>
              <a:t> </a:t>
            </a:r>
            <a:r>
              <a:rPr lang="it-IT" sz="2400" dirty="0" err="1" smtClean="0"/>
              <a:t>request</a:t>
            </a:r>
            <a:r>
              <a:rPr lang="it-IT" sz="2400" dirty="0" smtClean="0"/>
              <a:t> to a server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stamped</a:t>
            </a:r>
            <a:r>
              <a:rPr lang="it-IT" sz="2400" dirty="0" smtClean="0"/>
              <a:t> with the time of the </a:t>
            </a:r>
            <a:r>
              <a:rPr lang="it-IT" sz="2400" dirty="0" err="1" smtClean="0"/>
              <a:t>request</a:t>
            </a:r>
            <a:r>
              <a:rPr lang="it-IT" sz="2400" dirty="0" smtClean="0"/>
              <a:t>. </a:t>
            </a:r>
            <a:r>
              <a:rPr lang="it-IT" sz="2400" dirty="0" err="1" smtClean="0"/>
              <a:t>This</a:t>
            </a:r>
            <a:r>
              <a:rPr lang="it-IT" sz="2400" dirty="0" smtClean="0"/>
              <a:t> time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compared</a:t>
            </a:r>
            <a:r>
              <a:rPr lang="it-IT" sz="2400" dirty="0" smtClean="0"/>
              <a:t> to the </a:t>
            </a:r>
            <a:r>
              <a:rPr lang="it-IT" sz="2400" dirty="0" err="1" smtClean="0"/>
              <a:t>current</a:t>
            </a:r>
            <a:r>
              <a:rPr lang="it-IT" sz="2400" dirty="0" smtClean="0"/>
              <a:t> time. The </a:t>
            </a:r>
            <a:r>
              <a:rPr lang="it-IT" sz="2400" dirty="0" err="1" smtClean="0"/>
              <a:t>request</a:t>
            </a:r>
            <a:r>
              <a:rPr lang="it-IT" sz="2400" dirty="0" smtClean="0"/>
              <a:t>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accepted</a:t>
            </a:r>
            <a:r>
              <a:rPr lang="it-IT" sz="2400" dirty="0" smtClean="0"/>
              <a:t> </a:t>
            </a:r>
            <a:r>
              <a:rPr lang="it-IT" sz="2400" dirty="0" err="1" smtClean="0"/>
              <a:t>only</a:t>
            </a:r>
            <a:r>
              <a:rPr lang="it-IT" sz="2400" dirty="0" smtClean="0"/>
              <a:t> </a:t>
            </a:r>
            <a:r>
              <a:rPr lang="it-IT" sz="2400" dirty="0" err="1" smtClean="0"/>
              <a:t>if</a:t>
            </a:r>
            <a:r>
              <a:rPr lang="it-IT" sz="2400" dirty="0" smtClean="0"/>
              <a:t> the time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reasonably</a:t>
            </a:r>
            <a:r>
              <a:rPr lang="it-IT" sz="2400" dirty="0" smtClean="0"/>
              <a:t> </a:t>
            </a:r>
            <a:r>
              <a:rPr lang="it-IT" sz="2400" dirty="0" err="1" smtClean="0"/>
              <a:t>close</a:t>
            </a:r>
            <a:r>
              <a:rPr lang="it-IT" sz="2400" dirty="0" smtClean="0"/>
              <a:t> to the </a:t>
            </a:r>
            <a:r>
              <a:rPr lang="it-IT" sz="2400" dirty="0" err="1" smtClean="0"/>
              <a:t>current</a:t>
            </a:r>
            <a:r>
              <a:rPr lang="it-IT" sz="2400" dirty="0" smtClean="0"/>
              <a:t> time.</a:t>
            </a:r>
          </a:p>
          <a:p>
            <a:endParaRPr lang="it-IT" sz="2400" dirty="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DEFCB3-8629-4AE2-B004-877E35BFF59F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801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asellaDiTesto 1"/>
          <p:cNvSpPr txBox="1">
            <a:spLocks noChangeArrowheads="1"/>
          </p:cNvSpPr>
          <p:nvPr/>
        </p:nvSpPr>
        <p:spPr bwMode="auto">
          <a:xfrm>
            <a:off x="666751" y="428625"/>
            <a:ext cx="1085850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800" b="1" dirty="0"/>
              <a:t>DRAWBACKS</a:t>
            </a:r>
          </a:p>
          <a:p>
            <a:pPr algn="ctr"/>
            <a:endParaRPr lang="it-IT" sz="2800" b="1" dirty="0"/>
          </a:p>
          <a:p>
            <a:pPr>
              <a:buFont typeface="Arial" charset="0"/>
              <a:buChar char="•"/>
            </a:pPr>
            <a:r>
              <a:rPr lang="it-IT" sz="2400" dirty="0"/>
              <a:t> </a:t>
            </a:r>
            <a:r>
              <a:rPr lang="it-IT" sz="2400" b="1" dirty="0"/>
              <a:t>Single </a:t>
            </a:r>
            <a:r>
              <a:rPr lang="it-IT" sz="2400" b="1" dirty="0" err="1"/>
              <a:t>point</a:t>
            </a:r>
            <a:r>
              <a:rPr lang="it-IT" sz="2400" b="1" dirty="0"/>
              <a:t> of </a:t>
            </a:r>
            <a:r>
              <a:rPr lang="it-IT" sz="2400" b="1" dirty="0" err="1"/>
              <a:t>failure</a:t>
            </a:r>
            <a:r>
              <a:rPr lang="it-IT" sz="2400" dirty="0"/>
              <a:t>: Il </a:t>
            </a:r>
            <a:r>
              <a:rPr lang="it-IT" sz="2400" dirty="0" err="1"/>
              <a:t>requires</a:t>
            </a:r>
            <a:r>
              <a:rPr lang="it-IT" sz="2400" dirty="0"/>
              <a:t> </a:t>
            </a:r>
            <a:r>
              <a:rPr lang="it-IT" sz="2400" dirty="0" err="1">
                <a:solidFill>
                  <a:srgbClr val="FF0000"/>
                </a:solidFill>
              </a:rPr>
              <a:t>continous</a:t>
            </a:r>
            <a:r>
              <a:rPr lang="it-IT" sz="2400" dirty="0">
                <a:solidFill>
                  <a:srgbClr val="FF0000"/>
                </a:solidFill>
              </a:rPr>
              <a:t> </a:t>
            </a:r>
            <a:r>
              <a:rPr lang="it-IT" sz="2400" dirty="0" err="1">
                <a:solidFill>
                  <a:srgbClr val="FF0000"/>
                </a:solidFill>
              </a:rPr>
              <a:t>availability</a:t>
            </a:r>
            <a:r>
              <a:rPr lang="it-IT" sz="2400" dirty="0">
                <a:solidFill>
                  <a:srgbClr val="FF0000"/>
                </a:solidFill>
              </a:rPr>
              <a:t> </a:t>
            </a:r>
            <a:r>
              <a:rPr lang="it-IT" sz="2400" dirty="0"/>
              <a:t>of the </a:t>
            </a:r>
            <a:r>
              <a:rPr lang="it-IT" sz="2400" dirty="0" err="1"/>
              <a:t>central</a:t>
            </a:r>
            <a:r>
              <a:rPr lang="it-IT" sz="2400" dirty="0"/>
              <a:t> server. </a:t>
            </a:r>
            <a:r>
              <a:rPr lang="it-IT" sz="2400" dirty="0" err="1"/>
              <a:t>When</a:t>
            </a:r>
            <a:r>
              <a:rPr lang="it-IT" sz="2400" dirty="0"/>
              <a:t> the </a:t>
            </a:r>
            <a:r>
              <a:rPr lang="it-IT" sz="2400" dirty="0" err="1"/>
              <a:t>Kerberos</a:t>
            </a:r>
            <a:r>
              <a:rPr lang="it-IT" sz="2400" dirty="0"/>
              <a:t> server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down,no</a:t>
            </a:r>
            <a:r>
              <a:rPr lang="it-IT" sz="2400" dirty="0"/>
              <a:t> </a:t>
            </a:r>
            <a:r>
              <a:rPr lang="it-IT" sz="2400" dirty="0" err="1"/>
              <a:t>one</a:t>
            </a:r>
            <a:r>
              <a:rPr lang="it-IT" sz="2400" dirty="0"/>
              <a:t> can log on (multiple </a:t>
            </a:r>
            <a:r>
              <a:rPr lang="it-IT" sz="2400" dirty="0" err="1"/>
              <a:t>Kerberos</a:t>
            </a:r>
            <a:r>
              <a:rPr lang="it-IT" sz="2400" dirty="0"/>
              <a:t> </a:t>
            </a:r>
            <a:r>
              <a:rPr lang="it-IT" sz="2400" dirty="0" err="1"/>
              <a:t>servers</a:t>
            </a:r>
            <a:r>
              <a:rPr lang="it-IT" sz="2400" dirty="0"/>
              <a:t>).</a:t>
            </a:r>
          </a:p>
          <a:p>
            <a:pPr>
              <a:buFont typeface="Arial" charset="0"/>
              <a:buChar char="•"/>
            </a:pPr>
            <a:endParaRPr lang="it-IT" sz="2400" dirty="0"/>
          </a:p>
          <a:p>
            <a:pPr>
              <a:buFont typeface="Arial" charset="0"/>
              <a:buChar char="•"/>
            </a:pPr>
            <a:r>
              <a:rPr lang="it-IT" sz="2400" dirty="0" err="1"/>
              <a:t>Kerberos</a:t>
            </a:r>
            <a:r>
              <a:rPr lang="it-IT" sz="2400" dirty="0"/>
              <a:t> </a:t>
            </a:r>
            <a:r>
              <a:rPr lang="it-IT" sz="2400" dirty="0" err="1"/>
              <a:t>requires</a:t>
            </a:r>
            <a:r>
              <a:rPr lang="it-IT" sz="2400" dirty="0"/>
              <a:t> the clocks of the </a:t>
            </a:r>
            <a:r>
              <a:rPr lang="it-IT" sz="2400" dirty="0" err="1"/>
              <a:t>involved</a:t>
            </a:r>
            <a:r>
              <a:rPr lang="it-IT" sz="2400" dirty="0"/>
              <a:t> </a:t>
            </a:r>
            <a:r>
              <a:rPr lang="it-IT" sz="2400" dirty="0" err="1"/>
              <a:t>hosts</a:t>
            </a:r>
            <a:r>
              <a:rPr lang="it-IT" sz="2400" dirty="0"/>
              <a:t> to be </a:t>
            </a:r>
            <a:r>
              <a:rPr lang="it-IT" sz="2400" dirty="0" err="1">
                <a:solidFill>
                  <a:srgbClr val="FF0000"/>
                </a:solidFill>
              </a:rPr>
              <a:t>synchronized</a:t>
            </a:r>
            <a:r>
              <a:rPr lang="it-IT" sz="2400" dirty="0">
                <a:solidFill>
                  <a:srgbClr val="FF0000"/>
                </a:solidFill>
              </a:rPr>
              <a:t>.</a:t>
            </a:r>
            <a:r>
              <a:rPr lang="it-IT" sz="2400" dirty="0"/>
              <a:t> The </a:t>
            </a:r>
            <a:r>
              <a:rPr lang="it-IT" sz="2400" dirty="0" err="1"/>
              <a:t>tickets</a:t>
            </a:r>
            <a:r>
              <a:rPr lang="it-IT" sz="2400" dirty="0"/>
              <a:t> </a:t>
            </a:r>
            <a:r>
              <a:rPr lang="it-IT" sz="2400" dirty="0" err="1"/>
              <a:t>have</a:t>
            </a:r>
            <a:r>
              <a:rPr lang="it-IT" sz="2400" dirty="0"/>
              <a:t> a time </a:t>
            </a:r>
            <a:r>
              <a:rPr lang="it-IT" sz="2400" dirty="0" err="1"/>
              <a:t>availability</a:t>
            </a:r>
            <a:r>
              <a:rPr lang="it-IT" sz="2400" dirty="0"/>
              <a:t> </a:t>
            </a:r>
            <a:r>
              <a:rPr lang="it-IT" sz="2400" dirty="0" err="1"/>
              <a:t>period</a:t>
            </a:r>
            <a:r>
              <a:rPr lang="it-IT" sz="2400" dirty="0"/>
              <a:t> and </a:t>
            </a:r>
            <a:r>
              <a:rPr lang="it-IT" sz="2400" dirty="0" err="1"/>
              <a:t>if</a:t>
            </a:r>
            <a:r>
              <a:rPr lang="it-IT" sz="2400" dirty="0"/>
              <a:t> the </a:t>
            </a:r>
            <a:r>
              <a:rPr lang="it-IT" sz="2400" dirty="0" err="1"/>
              <a:t>host</a:t>
            </a:r>
            <a:r>
              <a:rPr lang="it-IT" sz="2400" dirty="0"/>
              <a:t> clock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not</a:t>
            </a:r>
            <a:r>
              <a:rPr lang="it-IT" sz="2400" dirty="0"/>
              <a:t> </a:t>
            </a:r>
            <a:r>
              <a:rPr lang="it-IT" sz="2400" dirty="0" err="1"/>
              <a:t>synchronized</a:t>
            </a:r>
            <a:r>
              <a:rPr lang="it-IT" sz="2400" dirty="0"/>
              <a:t> with the </a:t>
            </a:r>
            <a:r>
              <a:rPr lang="it-IT" sz="2400" dirty="0" err="1"/>
              <a:t>Kerberos</a:t>
            </a:r>
            <a:r>
              <a:rPr lang="it-IT" sz="2400" dirty="0"/>
              <a:t> server clock, the </a:t>
            </a:r>
            <a:r>
              <a:rPr lang="it-IT" sz="2400" dirty="0" err="1"/>
              <a:t>authentication</a:t>
            </a:r>
            <a:r>
              <a:rPr lang="it-IT" sz="2400" dirty="0"/>
              <a:t> </a:t>
            </a:r>
            <a:r>
              <a:rPr lang="it-IT" sz="2400" dirty="0" err="1"/>
              <a:t>will</a:t>
            </a:r>
            <a:r>
              <a:rPr lang="it-IT" sz="2400" dirty="0"/>
              <a:t> </a:t>
            </a:r>
            <a:r>
              <a:rPr lang="it-IT" sz="2400" dirty="0" err="1"/>
              <a:t>fail</a:t>
            </a:r>
            <a:r>
              <a:rPr lang="it-IT" sz="2400" dirty="0"/>
              <a:t> with the </a:t>
            </a:r>
            <a:r>
              <a:rPr lang="it-IT" sz="2400" dirty="0" err="1"/>
              <a:t>Kerberos</a:t>
            </a:r>
            <a:r>
              <a:rPr lang="it-IT" sz="2400" dirty="0"/>
              <a:t> server clock.</a:t>
            </a:r>
          </a:p>
          <a:p>
            <a:pPr>
              <a:buFont typeface="Arial" charset="0"/>
              <a:buChar char="•"/>
            </a:pPr>
            <a:endParaRPr lang="it-IT" sz="2400" dirty="0"/>
          </a:p>
          <a:p>
            <a:pPr>
              <a:buFont typeface="Arial" charset="0"/>
              <a:buChar char="•"/>
            </a:pPr>
            <a:r>
              <a:rPr lang="it-IT" sz="2400" dirty="0" err="1"/>
              <a:t>Since</a:t>
            </a:r>
            <a:r>
              <a:rPr lang="it-IT" sz="2400" dirty="0"/>
              <a:t> </a:t>
            </a:r>
            <a:r>
              <a:rPr lang="it-IT" sz="2400" dirty="0" err="1"/>
              <a:t>all</a:t>
            </a:r>
            <a:r>
              <a:rPr lang="it-IT" sz="2400" dirty="0"/>
              <a:t> </a:t>
            </a:r>
            <a:r>
              <a:rPr lang="it-IT" sz="2400" dirty="0" err="1"/>
              <a:t>authentication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controlled</a:t>
            </a:r>
            <a:r>
              <a:rPr lang="it-IT" sz="2400" dirty="0"/>
              <a:t> by a </a:t>
            </a:r>
            <a:r>
              <a:rPr lang="it-IT" sz="2400" dirty="0" err="1"/>
              <a:t>centralized</a:t>
            </a:r>
            <a:r>
              <a:rPr lang="it-IT" sz="2400" dirty="0"/>
              <a:t> KDC, compromise of </a:t>
            </a:r>
            <a:r>
              <a:rPr lang="it-IT" sz="2400" dirty="0" err="1"/>
              <a:t>this</a:t>
            </a:r>
            <a:r>
              <a:rPr lang="it-IT" sz="2400" dirty="0"/>
              <a:t> </a:t>
            </a:r>
            <a:r>
              <a:rPr lang="it-IT" sz="2400" dirty="0" err="1"/>
              <a:t>authentication</a:t>
            </a:r>
            <a:r>
              <a:rPr lang="it-IT" sz="2400" dirty="0"/>
              <a:t> </a:t>
            </a:r>
            <a:r>
              <a:rPr lang="it-IT" sz="2400" dirty="0" err="1"/>
              <a:t>infrastructure</a:t>
            </a:r>
            <a:r>
              <a:rPr lang="it-IT" sz="2400" dirty="0"/>
              <a:t> </a:t>
            </a:r>
            <a:r>
              <a:rPr lang="it-IT" sz="2400" dirty="0" err="1"/>
              <a:t>will</a:t>
            </a:r>
            <a:r>
              <a:rPr lang="it-IT" sz="2400" dirty="0"/>
              <a:t> </a:t>
            </a:r>
            <a:r>
              <a:rPr lang="it-IT" sz="2400" dirty="0" err="1"/>
              <a:t>allow</a:t>
            </a:r>
            <a:r>
              <a:rPr lang="it-IT" sz="2400" dirty="0"/>
              <a:t> an </a:t>
            </a:r>
            <a:r>
              <a:rPr lang="it-IT" sz="2400" dirty="0" err="1"/>
              <a:t>attacker</a:t>
            </a:r>
            <a:r>
              <a:rPr lang="it-IT" sz="2400" dirty="0"/>
              <a:t> to impersonate </a:t>
            </a:r>
            <a:r>
              <a:rPr lang="it-IT" sz="2400" dirty="0" err="1"/>
              <a:t>any</a:t>
            </a:r>
            <a:r>
              <a:rPr lang="it-IT" sz="2400" dirty="0"/>
              <a:t> </a:t>
            </a:r>
            <a:r>
              <a:rPr lang="it-IT" sz="2400" dirty="0" err="1"/>
              <a:t>user</a:t>
            </a:r>
            <a:r>
              <a:rPr lang="it-IT" sz="2400" dirty="0"/>
              <a:t>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AFFAD-C545-4D03-8E0C-08748B2051BF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724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				</a:t>
            </a:r>
            <a:r>
              <a:rPr lang="it-IT" sz="3600" dirty="0" err="1" smtClean="0"/>
              <a:t>Kerberos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812" y="1483732"/>
            <a:ext cx="10757452" cy="5374268"/>
          </a:xfrm>
        </p:spPr>
        <p:txBody>
          <a:bodyPr>
            <a:normAutofit/>
          </a:bodyPr>
          <a:lstStyle/>
          <a:p>
            <a:r>
              <a:rPr lang="it-IT" sz="2400" dirty="0" err="1" smtClean="0"/>
              <a:t>Kerberos</a:t>
            </a:r>
            <a:r>
              <a:rPr lang="it-IT" sz="2400" dirty="0" smtClean="0"/>
              <a:t> </a:t>
            </a:r>
            <a:r>
              <a:rPr lang="it-IT" sz="2400" dirty="0" err="1" smtClean="0"/>
              <a:t>was</a:t>
            </a:r>
            <a:r>
              <a:rPr lang="it-IT" sz="2400" dirty="0" smtClean="0"/>
              <a:t> </a:t>
            </a:r>
            <a:r>
              <a:rPr lang="it-IT" sz="2400" dirty="0" err="1" smtClean="0"/>
              <a:t>designed</a:t>
            </a:r>
            <a:r>
              <a:rPr lang="it-IT" sz="2400" dirty="0" smtClean="0"/>
              <a:t> </a:t>
            </a:r>
            <a:r>
              <a:rPr lang="it-IT" sz="2400" dirty="0" err="1" smtClean="0"/>
              <a:t>at</a:t>
            </a:r>
            <a:r>
              <a:rPr lang="it-IT" sz="2400" dirty="0" smtClean="0"/>
              <a:t> M.I.T. to </a:t>
            </a:r>
            <a:r>
              <a:rPr lang="it-IT" sz="2400" dirty="0" err="1" smtClean="0"/>
              <a:t>allow</a:t>
            </a:r>
            <a:r>
              <a:rPr lang="it-IT" sz="2400" dirty="0" smtClean="0"/>
              <a:t> workstation </a:t>
            </a:r>
            <a:r>
              <a:rPr lang="it-IT" sz="2400" dirty="0" err="1" smtClean="0"/>
              <a:t>users</a:t>
            </a:r>
            <a:r>
              <a:rPr lang="it-IT" sz="2400" dirty="0" smtClean="0"/>
              <a:t> to </a:t>
            </a:r>
            <a:r>
              <a:rPr lang="it-IT" sz="2400" dirty="0" err="1" smtClean="0">
                <a:solidFill>
                  <a:srgbClr val="FF0000"/>
                </a:solidFill>
              </a:rPr>
              <a:t>access</a:t>
            </a:r>
            <a:r>
              <a:rPr lang="it-IT" sz="2400" dirty="0" smtClean="0">
                <a:solidFill>
                  <a:srgbClr val="FF0000"/>
                </a:solidFill>
              </a:rPr>
              <a:t> network </a:t>
            </a:r>
            <a:r>
              <a:rPr lang="it-IT" sz="2400" dirty="0" err="1" smtClean="0">
                <a:solidFill>
                  <a:srgbClr val="FF0000"/>
                </a:solidFill>
              </a:rPr>
              <a:t>resources</a:t>
            </a:r>
            <a:r>
              <a:rPr lang="it-IT" sz="2400" dirty="0" smtClean="0">
                <a:solidFill>
                  <a:srgbClr val="FF0000"/>
                </a:solidFill>
              </a:rPr>
              <a:t> in a </a:t>
            </a:r>
            <a:r>
              <a:rPr lang="it-IT" sz="2400" dirty="0" err="1" smtClean="0">
                <a:solidFill>
                  <a:srgbClr val="FF0000"/>
                </a:solidFill>
              </a:rPr>
              <a:t>secure</a:t>
            </a:r>
            <a:r>
              <a:rPr lang="it-IT" sz="2400" dirty="0" smtClean="0">
                <a:solidFill>
                  <a:srgbClr val="FF0000"/>
                </a:solidFill>
              </a:rPr>
              <a:t> way.</a:t>
            </a:r>
          </a:p>
          <a:p>
            <a:r>
              <a:rPr lang="it-IT" sz="2400" dirty="0" err="1" smtClean="0"/>
              <a:t>Kerberos</a:t>
            </a:r>
            <a:r>
              <a:rPr lang="it-IT" sz="2400" dirty="0" smtClean="0"/>
              <a:t> </a:t>
            </a:r>
            <a:r>
              <a:rPr lang="it-IT" sz="2400" dirty="0" err="1" smtClean="0"/>
              <a:t>involves</a:t>
            </a:r>
            <a:r>
              <a:rPr lang="it-IT" sz="2400" dirty="0" smtClean="0"/>
              <a:t> </a:t>
            </a:r>
            <a:r>
              <a:rPr lang="it-IT" sz="2400" dirty="0" err="1" smtClean="0"/>
              <a:t>three</a:t>
            </a:r>
            <a:r>
              <a:rPr lang="it-IT" sz="2400" dirty="0" smtClean="0"/>
              <a:t> </a:t>
            </a:r>
            <a:r>
              <a:rPr lang="it-IT" sz="2400" dirty="0" err="1" smtClean="0"/>
              <a:t>servers</a:t>
            </a:r>
            <a:r>
              <a:rPr lang="it-IT" sz="2400" dirty="0" smtClean="0"/>
              <a:t> in </a:t>
            </a:r>
            <a:r>
              <a:rPr lang="it-IT" sz="2400" dirty="0" err="1" smtClean="0"/>
              <a:t>addition</a:t>
            </a:r>
            <a:r>
              <a:rPr lang="it-IT" sz="2400" dirty="0" smtClean="0"/>
              <a:t> to Alice ( a client workstation):</a:t>
            </a:r>
          </a:p>
          <a:p>
            <a:endParaRPr lang="it-IT" sz="2400" dirty="0" smtClean="0"/>
          </a:p>
          <a:p>
            <a:pPr lvl="3">
              <a:buFont typeface="Wingdings" panose="05000000000000000000" pitchFamily="2" charset="2"/>
              <a:buChar char="Ø"/>
            </a:pPr>
            <a:r>
              <a:rPr lang="it-IT" sz="2000" b="1" dirty="0" err="1" smtClean="0"/>
              <a:t>Autentication</a:t>
            </a:r>
            <a:r>
              <a:rPr lang="it-IT" sz="2000" b="1" dirty="0" smtClean="0"/>
              <a:t> Server </a:t>
            </a:r>
            <a:r>
              <a:rPr lang="it-IT" sz="2000" b="1" dirty="0"/>
              <a:t>(AS):</a:t>
            </a:r>
            <a:r>
              <a:rPr lang="it-IT" sz="2000" dirty="0" err="1"/>
              <a:t>verifies</a:t>
            </a:r>
            <a:r>
              <a:rPr lang="it-IT" sz="2000" dirty="0"/>
              <a:t> </a:t>
            </a:r>
            <a:r>
              <a:rPr lang="it-IT" sz="2000" dirty="0" err="1"/>
              <a:t>users</a:t>
            </a:r>
            <a:r>
              <a:rPr lang="it-IT" sz="2000" dirty="0"/>
              <a:t> </a:t>
            </a:r>
            <a:r>
              <a:rPr lang="it-IT" sz="2000" dirty="0" err="1"/>
              <a:t>during</a:t>
            </a:r>
            <a:r>
              <a:rPr lang="it-IT" sz="2000" dirty="0"/>
              <a:t> the </a:t>
            </a:r>
            <a:r>
              <a:rPr lang="it-IT" sz="2000" dirty="0" smtClean="0"/>
              <a:t>login</a:t>
            </a:r>
          </a:p>
          <a:p>
            <a:pPr lvl="3">
              <a:buFont typeface="Wingdings" panose="05000000000000000000" pitchFamily="2" charset="2"/>
              <a:buChar char="q"/>
            </a:pPr>
            <a:endParaRPr lang="it-IT" sz="2000" dirty="0"/>
          </a:p>
          <a:p>
            <a:pPr lvl="3">
              <a:buFont typeface="Wingdings" panose="05000000000000000000" pitchFamily="2" charset="2"/>
              <a:buChar char="Ø"/>
            </a:pPr>
            <a:r>
              <a:rPr lang="it-IT" sz="2000" b="1" dirty="0" smtClean="0"/>
              <a:t>Ticket-</a:t>
            </a:r>
            <a:r>
              <a:rPr lang="it-IT" sz="2000" b="1" dirty="0" err="1" smtClean="0"/>
              <a:t>Granting</a:t>
            </a:r>
            <a:r>
              <a:rPr lang="it-IT" sz="2000" b="1" dirty="0" smtClean="0"/>
              <a:t> Server (TGS</a:t>
            </a:r>
            <a:r>
              <a:rPr lang="it-IT" sz="2000" dirty="0" smtClean="0"/>
              <a:t>): </a:t>
            </a:r>
            <a:r>
              <a:rPr lang="it-IT" sz="2000" dirty="0" err="1" smtClean="0"/>
              <a:t>issues</a:t>
            </a:r>
            <a:r>
              <a:rPr lang="it-IT" sz="2000" dirty="0" smtClean="0"/>
              <a:t>  «</a:t>
            </a:r>
            <a:r>
              <a:rPr lang="it-IT" sz="2000" dirty="0" err="1" smtClean="0"/>
              <a:t>proof</a:t>
            </a:r>
            <a:r>
              <a:rPr lang="it-IT" sz="2000" dirty="0" smtClean="0"/>
              <a:t> of </a:t>
            </a:r>
            <a:r>
              <a:rPr lang="it-IT" sz="2000" dirty="0" err="1" smtClean="0"/>
              <a:t>identity</a:t>
            </a:r>
            <a:r>
              <a:rPr lang="it-IT" sz="2000" dirty="0" smtClean="0"/>
              <a:t> </a:t>
            </a:r>
            <a:r>
              <a:rPr lang="it-IT" sz="2000" dirty="0" err="1" smtClean="0"/>
              <a:t>tickets</a:t>
            </a:r>
            <a:r>
              <a:rPr lang="it-IT" sz="2000" dirty="0" smtClean="0"/>
              <a:t>»</a:t>
            </a:r>
          </a:p>
          <a:p>
            <a:pPr lvl="3">
              <a:buFont typeface="Wingdings" panose="05000000000000000000" pitchFamily="2" charset="2"/>
              <a:buChar char="q"/>
            </a:pPr>
            <a:endParaRPr lang="it-IT" sz="2000" dirty="0" smtClean="0"/>
          </a:p>
          <a:p>
            <a:pPr lvl="3">
              <a:buFont typeface="Wingdings" panose="05000000000000000000" pitchFamily="2" charset="2"/>
              <a:buChar char="Ø"/>
            </a:pPr>
            <a:r>
              <a:rPr lang="it-IT" sz="2000" b="1" dirty="0" smtClean="0"/>
              <a:t>Bob the server</a:t>
            </a:r>
            <a:r>
              <a:rPr lang="it-IT" sz="2000" dirty="0" smtClean="0"/>
              <a:t>: </a:t>
            </a:r>
            <a:r>
              <a:rPr lang="it-IT" sz="2000" dirty="0" err="1" smtClean="0"/>
              <a:t>actually</a:t>
            </a:r>
            <a:r>
              <a:rPr lang="it-IT" sz="2000" dirty="0" smtClean="0"/>
              <a:t> </a:t>
            </a:r>
            <a:r>
              <a:rPr lang="it-IT" sz="2000" dirty="0" err="1" smtClean="0"/>
              <a:t>does</a:t>
            </a:r>
            <a:r>
              <a:rPr lang="it-IT" sz="2000" dirty="0" smtClean="0"/>
              <a:t> the work Alice </a:t>
            </a:r>
            <a:r>
              <a:rPr lang="it-IT" sz="2000" dirty="0" err="1" smtClean="0"/>
              <a:t>wants</a:t>
            </a:r>
            <a:r>
              <a:rPr lang="it-IT" sz="2000" dirty="0" smtClean="0"/>
              <a:t> </a:t>
            </a:r>
            <a:r>
              <a:rPr lang="it-IT" sz="2000" dirty="0" err="1" smtClean="0"/>
              <a:t>performed</a:t>
            </a:r>
            <a:endParaRPr lang="it-IT" sz="2000" dirty="0" smtClean="0"/>
          </a:p>
          <a:p>
            <a:pPr marL="1371600" lvl="3" indent="0">
              <a:buNone/>
            </a:pPr>
            <a:endParaRPr lang="it-IT" sz="2000" dirty="0" smtClean="0"/>
          </a:p>
          <a:p>
            <a:pPr marL="1371600" lvl="3" indent="0">
              <a:buNone/>
            </a:pPr>
            <a:endParaRPr lang="it-IT" sz="2000" dirty="0" smtClean="0"/>
          </a:p>
          <a:p>
            <a:pPr marL="1371600" lvl="3" indent="0">
              <a:buNone/>
            </a:pP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987293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contenuto 2"/>
          <p:cNvSpPr>
            <a:spLocks noGrp="1"/>
          </p:cNvSpPr>
          <p:nvPr>
            <p:ph idx="1"/>
          </p:nvPr>
        </p:nvSpPr>
        <p:spPr>
          <a:xfrm>
            <a:off x="571501" y="571500"/>
            <a:ext cx="11010900" cy="4554538"/>
          </a:xfrm>
        </p:spPr>
        <p:txBody>
          <a:bodyPr/>
          <a:lstStyle/>
          <a:p>
            <a:r>
              <a:rPr lang="it-IT" sz="2400" b="1" dirty="0" smtClean="0"/>
              <a:t>AS </a:t>
            </a:r>
            <a:r>
              <a:rPr lang="it-IT" sz="2400" b="1" dirty="0" err="1" smtClean="0"/>
              <a:t>is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responsible</a:t>
            </a:r>
            <a:r>
              <a:rPr lang="it-IT" sz="2400" b="1" dirty="0" smtClean="0"/>
              <a:t> for </a:t>
            </a:r>
            <a:r>
              <a:rPr lang="it-IT" sz="2400" b="1" dirty="0" err="1" smtClean="0"/>
              <a:t>handling</a:t>
            </a:r>
            <a:r>
              <a:rPr lang="it-IT" sz="2400" b="1" dirty="0" smtClean="0"/>
              <a:t> a login </a:t>
            </a:r>
            <a:r>
              <a:rPr lang="it-IT" sz="2400" b="1" dirty="0" err="1" smtClean="0"/>
              <a:t>request</a:t>
            </a:r>
            <a:r>
              <a:rPr lang="it-IT" sz="2400" b="1" dirty="0" smtClean="0"/>
              <a:t> from a </a:t>
            </a:r>
            <a:r>
              <a:rPr lang="it-IT" sz="2400" b="1" dirty="0" err="1" smtClean="0"/>
              <a:t>user</a:t>
            </a:r>
            <a:r>
              <a:rPr lang="it-IT" sz="2400" b="1" dirty="0" smtClean="0"/>
              <a:t>.</a:t>
            </a:r>
            <a:r>
              <a:rPr lang="it-IT" sz="2400" dirty="0" smtClean="0"/>
              <a:t> </a:t>
            </a:r>
            <a:r>
              <a:rPr lang="en-US" sz="2400" dirty="0" smtClean="0"/>
              <a:t>The AS maintains a database of </a:t>
            </a:r>
            <a:r>
              <a:rPr lang="en-US" sz="2400" dirty="0" smtClean="0">
                <a:solidFill>
                  <a:srgbClr val="FF0000"/>
                </a:solidFill>
              </a:rPr>
              <a:t>secret keys</a:t>
            </a:r>
            <a:r>
              <a:rPr lang="en-US" sz="2400" dirty="0" smtClean="0"/>
              <a:t>; each entity on the network — whether a client or a server — shares a secret key known only to itself and to the AS. </a:t>
            </a:r>
          </a:p>
          <a:p>
            <a:pPr>
              <a:buFontTx/>
              <a:buNone/>
            </a:pPr>
            <a:r>
              <a:rPr lang="it-IT" sz="2400" dirty="0" smtClean="0"/>
              <a:t> </a:t>
            </a:r>
          </a:p>
          <a:p>
            <a:r>
              <a:rPr lang="it-IT" sz="2400" b="1" dirty="0" smtClean="0"/>
              <a:t>  </a:t>
            </a:r>
            <a:r>
              <a:rPr lang="it-IT" sz="2400" dirty="0" smtClean="0"/>
              <a:t>TGS </a:t>
            </a:r>
            <a:r>
              <a:rPr lang="it-IT" sz="2400" dirty="0" err="1" smtClean="0"/>
              <a:t>distributes</a:t>
            </a:r>
            <a:r>
              <a:rPr lang="it-IT" sz="2400" dirty="0" smtClean="0"/>
              <a:t> special </a:t>
            </a:r>
            <a:r>
              <a:rPr lang="it-IT" sz="2400" dirty="0" err="1" smtClean="0"/>
              <a:t>messages</a:t>
            </a:r>
            <a:r>
              <a:rPr lang="it-IT" sz="2400" dirty="0" smtClean="0"/>
              <a:t>, (</a:t>
            </a:r>
            <a:r>
              <a:rPr lang="it-IT" sz="2400" dirty="0" err="1" smtClean="0">
                <a:solidFill>
                  <a:srgbClr val="FF0000"/>
                </a:solidFill>
              </a:rPr>
              <a:t>tickets</a:t>
            </a:r>
            <a:r>
              <a:rPr lang="it-IT" sz="2400" b="1" dirty="0" smtClean="0"/>
              <a:t>)</a:t>
            </a:r>
            <a:r>
              <a:rPr lang="it-IT" sz="2400" dirty="0" smtClean="0"/>
              <a:t>, </a:t>
            </a:r>
            <a:r>
              <a:rPr lang="it-IT" sz="2400" dirty="0" err="1" smtClean="0"/>
              <a:t>that</a:t>
            </a:r>
            <a:r>
              <a:rPr lang="it-IT" sz="2400" dirty="0" smtClean="0"/>
              <a:t> are </a:t>
            </a:r>
            <a:r>
              <a:rPr lang="it-IT" sz="2400" dirty="0" err="1" smtClean="0"/>
              <a:t>used</a:t>
            </a:r>
            <a:r>
              <a:rPr lang="it-IT" sz="2400" dirty="0" smtClean="0"/>
              <a:t> to convince a server </a:t>
            </a:r>
            <a:r>
              <a:rPr lang="it-IT" sz="2400" dirty="0" err="1" smtClean="0"/>
              <a:t>that</a:t>
            </a:r>
            <a:r>
              <a:rPr lang="it-IT" sz="2400" dirty="0" smtClean="0"/>
              <a:t> the client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really</a:t>
            </a:r>
            <a:r>
              <a:rPr lang="it-IT" sz="2400" dirty="0" smtClean="0"/>
              <a:t> </a:t>
            </a:r>
            <a:r>
              <a:rPr lang="it-IT" sz="2400" dirty="0" err="1" smtClean="0">
                <a:solidFill>
                  <a:srgbClr val="FF0000"/>
                </a:solidFill>
              </a:rPr>
              <a:t>who</a:t>
            </a:r>
            <a:r>
              <a:rPr lang="it-IT" sz="2400" dirty="0" smtClean="0">
                <a:solidFill>
                  <a:srgbClr val="FF0000"/>
                </a:solidFill>
              </a:rPr>
              <a:t> he </a:t>
            </a:r>
            <a:r>
              <a:rPr lang="it-IT" sz="2400" dirty="0" err="1" smtClean="0">
                <a:solidFill>
                  <a:srgbClr val="FF0000"/>
                </a:solidFill>
              </a:rPr>
              <a:t>claims</a:t>
            </a:r>
            <a:r>
              <a:rPr lang="it-IT" sz="2400" dirty="0" smtClean="0">
                <a:solidFill>
                  <a:srgbClr val="FF0000"/>
                </a:solidFill>
              </a:rPr>
              <a:t> to be.</a:t>
            </a:r>
          </a:p>
          <a:p>
            <a:endParaRPr lang="it-IT" sz="2400" dirty="0" smtClean="0"/>
          </a:p>
          <a:p>
            <a:r>
              <a:rPr lang="it-IT" sz="2400" dirty="0" smtClean="0"/>
              <a:t>A ticket </a:t>
            </a:r>
            <a:r>
              <a:rPr lang="it-IT" sz="2400" dirty="0" err="1" smtClean="0"/>
              <a:t>is</a:t>
            </a:r>
            <a:r>
              <a:rPr lang="it-IT" sz="2400" dirty="0" smtClean="0"/>
              <a:t> an </a:t>
            </a:r>
            <a:r>
              <a:rPr lang="it-IT" sz="2400" dirty="0" err="1" smtClean="0"/>
              <a:t>encrypted</a:t>
            </a:r>
            <a:r>
              <a:rPr lang="it-IT" sz="2400" dirty="0" smtClean="0"/>
              <a:t> data </a:t>
            </a:r>
            <a:r>
              <a:rPr lang="it-IT" sz="2400" dirty="0" err="1" smtClean="0"/>
              <a:t>structure</a:t>
            </a:r>
            <a:r>
              <a:rPr lang="it-IT" sz="2400" dirty="0" smtClean="0"/>
              <a:t> </a:t>
            </a:r>
            <a:r>
              <a:rPr lang="it-IT" sz="2400" dirty="0" err="1" smtClean="0">
                <a:solidFill>
                  <a:srgbClr val="FF0000"/>
                </a:solidFill>
              </a:rPr>
              <a:t>naming</a:t>
            </a:r>
            <a:r>
              <a:rPr lang="it-IT" sz="2400" dirty="0" smtClean="0">
                <a:solidFill>
                  <a:srgbClr val="FF0000"/>
                </a:solidFill>
              </a:rPr>
              <a:t> a </a:t>
            </a:r>
            <a:r>
              <a:rPr lang="it-IT" sz="2400" dirty="0" err="1" smtClean="0">
                <a:solidFill>
                  <a:srgbClr val="FF0000"/>
                </a:solidFill>
              </a:rPr>
              <a:t>user</a:t>
            </a:r>
            <a:r>
              <a:rPr lang="it-IT" sz="2400" dirty="0" smtClean="0">
                <a:solidFill>
                  <a:srgbClr val="FF0000"/>
                </a:solidFill>
              </a:rPr>
              <a:t> and a service </a:t>
            </a:r>
            <a:r>
              <a:rPr lang="it-IT" sz="2400" dirty="0" err="1" smtClean="0">
                <a:solidFill>
                  <a:srgbClr val="FF0000"/>
                </a:solidFill>
              </a:rPr>
              <a:t>that</a:t>
            </a:r>
            <a:r>
              <a:rPr lang="it-IT" sz="2400" dirty="0" smtClean="0">
                <a:solidFill>
                  <a:srgbClr val="FF0000"/>
                </a:solidFill>
              </a:rPr>
              <a:t> the </a:t>
            </a:r>
            <a:r>
              <a:rPr lang="it-IT" sz="2400" dirty="0" err="1" smtClean="0">
                <a:solidFill>
                  <a:srgbClr val="FF0000"/>
                </a:solidFill>
              </a:rPr>
              <a:t>user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</a:rPr>
              <a:t>is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</a:rPr>
              <a:t>allowed</a:t>
            </a:r>
            <a:r>
              <a:rPr lang="it-IT" sz="2400" dirty="0" smtClean="0">
                <a:solidFill>
                  <a:srgbClr val="FF0000"/>
                </a:solidFill>
              </a:rPr>
              <a:t> to </a:t>
            </a:r>
            <a:r>
              <a:rPr lang="it-IT" sz="2400" dirty="0" err="1" smtClean="0">
                <a:solidFill>
                  <a:srgbClr val="FF0000"/>
                </a:solidFill>
              </a:rPr>
              <a:t>obtain</a:t>
            </a:r>
            <a:r>
              <a:rPr lang="it-IT" sz="2400" dirty="0" smtClean="0"/>
              <a:t>. </a:t>
            </a:r>
            <a:r>
              <a:rPr lang="it-IT" sz="2400" dirty="0" err="1" smtClean="0"/>
              <a:t>It</a:t>
            </a:r>
            <a:r>
              <a:rPr lang="it-IT" sz="2400" dirty="0" smtClean="0"/>
              <a:t> </a:t>
            </a:r>
            <a:r>
              <a:rPr lang="it-IT" sz="2400" dirty="0" err="1" smtClean="0"/>
              <a:t>also</a:t>
            </a:r>
            <a:r>
              <a:rPr lang="it-IT" sz="2400" dirty="0" smtClean="0"/>
              <a:t> </a:t>
            </a:r>
            <a:r>
              <a:rPr lang="it-IT" sz="2400" dirty="0" err="1" smtClean="0"/>
              <a:t>contain</a:t>
            </a:r>
            <a:r>
              <a:rPr lang="it-IT" sz="2400" dirty="0" smtClean="0"/>
              <a:t> a time </a:t>
            </a:r>
            <a:r>
              <a:rPr lang="it-IT" sz="2400" dirty="0" err="1" smtClean="0"/>
              <a:t>value</a:t>
            </a:r>
            <a:r>
              <a:rPr lang="it-IT" sz="2400" dirty="0" smtClean="0"/>
              <a:t> (</a:t>
            </a:r>
            <a:r>
              <a:rPr lang="it-IT" sz="2400" dirty="0" smtClean="0">
                <a:solidFill>
                  <a:srgbClr val="FF0000"/>
                </a:solidFill>
              </a:rPr>
              <a:t>time </a:t>
            </a:r>
            <a:r>
              <a:rPr lang="it-IT" sz="2400" dirty="0" err="1" smtClean="0">
                <a:solidFill>
                  <a:srgbClr val="FF0000"/>
                </a:solidFill>
              </a:rPr>
              <a:t>stamp</a:t>
            </a:r>
            <a:r>
              <a:rPr lang="it-IT" sz="2400" dirty="0" smtClean="0"/>
              <a:t>) and some control information.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DEFCB3-8629-4AE2-B004-877E35BFF59F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8740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contenuto 2"/>
          <p:cNvSpPr>
            <a:spLocks noGrp="1"/>
          </p:cNvSpPr>
          <p:nvPr>
            <p:ph idx="1"/>
          </p:nvPr>
        </p:nvSpPr>
        <p:spPr>
          <a:xfrm>
            <a:off x="609600" y="1112412"/>
            <a:ext cx="10972800" cy="4525963"/>
          </a:xfrm>
        </p:spPr>
        <p:txBody>
          <a:bodyPr/>
          <a:lstStyle/>
          <a:p>
            <a:r>
              <a:rPr lang="en-US" sz="2400" dirty="0" smtClean="0"/>
              <a:t>The following is an </a:t>
            </a:r>
            <a:r>
              <a:rPr lang="en-US" sz="2400" i="1" dirty="0" smtClean="0"/>
              <a:t>intuitive description</a:t>
            </a:r>
            <a:r>
              <a:rPr lang="en-US" sz="2400" dirty="0" smtClean="0"/>
              <a:t>. The client authenticates itself to the Authentication Server and receives a ticket. (All tickets are time-stamped.)</a:t>
            </a:r>
          </a:p>
          <a:p>
            <a:endParaRPr lang="en-US" sz="2400" dirty="0" smtClean="0"/>
          </a:p>
          <a:p>
            <a:r>
              <a:rPr lang="en-US" sz="2400" dirty="0" smtClean="0"/>
              <a:t> It then contacts the Ticket Granting Server, and using the ticket it demonstrates its identity and asks for a service. If the client is eligible for the service, then the Ticket Granting Server sends another ticket to the client.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</a:p>
          <a:p>
            <a:r>
              <a:rPr lang="en-US" sz="2400" dirty="0" smtClean="0"/>
              <a:t>The client then contacts the Service Server, and using this ticket it proves that it has been approved to receive the service.</a:t>
            </a:r>
          </a:p>
          <a:p>
            <a:endParaRPr lang="it-IT" sz="2400" dirty="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DEFCB3-8629-4AE2-B004-877E35BFF59F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9676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contenuto 2"/>
          <p:cNvSpPr>
            <a:spLocks noGrp="1"/>
          </p:cNvSpPr>
          <p:nvPr>
            <p:ph idx="1"/>
          </p:nvPr>
        </p:nvSpPr>
        <p:spPr>
          <a:xfrm>
            <a:off x="571500" y="500063"/>
            <a:ext cx="10972800" cy="5072062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User Login</a:t>
            </a:r>
          </a:p>
          <a:p>
            <a:pPr>
              <a:buFontTx/>
              <a:buNone/>
            </a:pPr>
            <a:r>
              <a:rPr lang="en-US" sz="2400" dirty="0" smtClean="0"/>
              <a:t>	1) A user workstation sends the user identity (Alice) to AS when the user logs on(1).</a:t>
            </a:r>
          </a:p>
          <a:p>
            <a:pPr>
              <a:buFontTx/>
              <a:buNone/>
            </a:pPr>
            <a:r>
              <a:rPr lang="en-US" sz="2400" dirty="0" smtClean="0"/>
              <a:t>	2) The AS verifies that the user is authorized.</a:t>
            </a:r>
            <a:r>
              <a:rPr lang="en-US" dirty="0" smtClean="0"/>
              <a:t> </a:t>
            </a:r>
            <a:r>
              <a:rPr lang="en-US" sz="2400" dirty="0" smtClean="0"/>
              <a:t>The AS generates the secret key, </a:t>
            </a:r>
            <a:r>
              <a:rPr lang="en-US" sz="2400" b="1" dirty="0" err="1" smtClean="0">
                <a:solidFill>
                  <a:srgbClr val="FF0000"/>
                </a:solidFill>
              </a:rPr>
              <a:t>K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a</a:t>
            </a:r>
            <a:r>
              <a:rPr lang="en-US" sz="2400" dirty="0" smtClean="0"/>
              <a:t>, by hashing the password of the user found at the database.</a:t>
            </a:r>
          </a:p>
          <a:p>
            <a:pPr>
              <a:buFontTx/>
              <a:buNone/>
            </a:pPr>
            <a:endParaRPr lang="en-US" sz="2400" dirty="0" smtClean="0"/>
          </a:p>
          <a:p>
            <a:pPr marL="274638" indent="-274638">
              <a:buFontTx/>
              <a:buNone/>
              <a:defRPr/>
            </a:pPr>
            <a:r>
              <a:rPr lang="en-US" sz="2400" dirty="0" smtClean="0"/>
              <a:t>	AS </a:t>
            </a:r>
            <a:r>
              <a:rPr lang="en-US" sz="2400" dirty="0"/>
              <a:t>sends back  a messages encrypted with </a:t>
            </a:r>
            <a:r>
              <a:rPr lang="en-US" sz="2400" dirty="0" err="1">
                <a:solidFill>
                  <a:srgbClr val="FF0000"/>
                </a:solidFill>
              </a:rPr>
              <a:t>K</a:t>
            </a:r>
            <a:r>
              <a:rPr lang="en-US" sz="2400" baseline="-25000" dirty="0" err="1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(the secret key of the client/user) to the client </a:t>
            </a:r>
            <a:r>
              <a:rPr lang="en-US" sz="2400" dirty="0" smtClean="0"/>
              <a:t>containing a key </a:t>
            </a:r>
            <a:r>
              <a:rPr lang="en-US" sz="2400" dirty="0" smtClean="0">
                <a:solidFill>
                  <a:srgbClr val="FF0000"/>
                </a:solidFill>
              </a:rPr>
              <a:t>K</a:t>
            </a:r>
            <a:r>
              <a:rPr lang="en-US" sz="2400" baseline="-25000" dirty="0" smtClean="0">
                <a:solidFill>
                  <a:srgbClr val="FF0000"/>
                </a:solidFill>
              </a:rPr>
              <a:t>s    </a:t>
            </a:r>
            <a:r>
              <a:rPr lang="en-US" sz="2400" dirty="0" smtClean="0"/>
              <a:t>and a ticket</a:t>
            </a:r>
            <a:r>
              <a:rPr lang="en-US" sz="2400" dirty="0" smtClean="0">
                <a:solidFill>
                  <a:srgbClr val="FF0000"/>
                </a:solidFill>
              </a:rPr>
              <a:t> K</a:t>
            </a:r>
            <a:r>
              <a:rPr lang="en-US" sz="2400" baseline="-25000" dirty="0" smtClean="0">
                <a:solidFill>
                  <a:srgbClr val="FF0000"/>
                </a:solidFill>
              </a:rPr>
              <a:t>TGS </a:t>
            </a:r>
            <a:r>
              <a:rPr lang="en-US" sz="2400" dirty="0" smtClean="0"/>
              <a:t>intended for  the TGS.</a:t>
            </a:r>
            <a:endParaRPr lang="en-US" sz="2400" dirty="0"/>
          </a:p>
          <a:p>
            <a:pPr marL="274638" indent="-274638">
              <a:buFontTx/>
              <a:buNone/>
              <a:defRPr/>
            </a:pPr>
            <a:endParaRPr lang="en-US" sz="2400" dirty="0"/>
          </a:p>
          <a:p>
            <a:pPr marL="182563" lvl="1" indent="274638">
              <a:buFontTx/>
              <a:buChar char="-"/>
              <a:defRPr/>
            </a:pPr>
            <a:r>
              <a:rPr lang="en-US" dirty="0">
                <a:solidFill>
                  <a:srgbClr val="FF0000"/>
                </a:solidFill>
              </a:rPr>
              <a:t>K</a:t>
            </a:r>
            <a:r>
              <a:rPr lang="en-US" baseline="-25000" dirty="0">
                <a:solidFill>
                  <a:srgbClr val="FF0000"/>
                </a:solidFill>
              </a:rPr>
              <a:t>s</a:t>
            </a:r>
            <a:r>
              <a:rPr lang="en-US" b="1" dirty="0" smtClean="0"/>
              <a:t>, </a:t>
            </a:r>
            <a:r>
              <a:rPr lang="en-US" dirty="0"/>
              <a:t>for use in communication with Ticket Granting Server (</a:t>
            </a:r>
            <a:r>
              <a:rPr lang="en-US" i="1" dirty="0">
                <a:solidFill>
                  <a:srgbClr val="FF0000"/>
                </a:solidFill>
              </a:rPr>
              <a:t>Client/TGS Session Key</a:t>
            </a:r>
            <a:r>
              <a:rPr lang="en-US" i="1" dirty="0"/>
              <a:t>)</a:t>
            </a:r>
            <a:r>
              <a:rPr lang="en-US" dirty="0"/>
              <a:t>. </a:t>
            </a:r>
          </a:p>
          <a:p>
            <a:pPr marL="182563" lvl="1" indent="274638">
              <a:buFontTx/>
              <a:buChar char="-"/>
              <a:defRPr/>
            </a:pPr>
            <a:r>
              <a:rPr lang="en-US" dirty="0">
                <a:solidFill>
                  <a:srgbClr val="FF0000"/>
                </a:solidFill>
              </a:rPr>
              <a:t>K</a:t>
            </a:r>
            <a:r>
              <a:rPr lang="en-US" baseline="-25000" dirty="0">
                <a:solidFill>
                  <a:srgbClr val="FF0000"/>
                </a:solidFill>
              </a:rPr>
              <a:t>TGS</a:t>
            </a:r>
            <a:r>
              <a:rPr lang="it-IT" b="1" dirty="0" smtClean="0"/>
              <a:t>(</a:t>
            </a:r>
            <a:r>
              <a:rPr lang="it-IT" b="1" dirty="0" err="1" smtClean="0"/>
              <a:t>A,Ks</a:t>
            </a:r>
            <a:r>
              <a:rPr lang="it-IT" b="1" dirty="0"/>
              <a:t>) </a:t>
            </a:r>
            <a:r>
              <a:rPr lang="en-US" i="1" dirty="0"/>
              <a:t>Ticket-Granting Ticket,</a:t>
            </a:r>
            <a:r>
              <a:rPr lang="en-US" dirty="0"/>
              <a:t> which includes the client ID (A), the </a:t>
            </a:r>
            <a:r>
              <a:rPr lang="en-US" i="1" dirty="0" smtClean="0"/>
              <a:t> (</a:t>
            </a:r>
            <a:r>
              <a:rPr lang="en-US" dirty="0">
                <a:solidFill>
                  <a:srgbClr val="FF0000"/>
                </a:solidFill>
              </a:rPr>
              <a:t>K</a:t>
            </a:r>
            <a:r>
              <a:rPr lang="en-US" baseline="-25000" dirty="0">
                <a:solidFill>
                  <a:srgbClr val="FF0000"/>
                </a:solidFill>
              </a:rPr>
              <a:t>s</a:t>
            </a:r>
            <a:r>
              <a:rPr lang="en-US" i="1" dirty="0" smtClean="0"/>
              <a:t>),</a:t>
            </a:r>
            <a:r>
              <a:rPr lang="en-US" dirty="0" smtClean="0"/>
              <a:t> and it is encrypted </a:t>
            </a:r>
            <a:r>
              <a:rPr lang="en-US" dirty="0"/>
              <a:t>using </a:t>
            </a:r>
            <a:r>
              <a:rPr lang="it-IT" dirty="0"/>
              <a:t>the secret </a:t>
            </a:r>
            <a:r>
              <a:rPr lang="it-IT" dirty="0" err="1"/>
              <a:t>key</a:t>
            </a:r>
            <a:r>
              <a:rPr lang="it-IT" dirty="0"/>
              <a:t> </a:t>
            </a:r>
            <a:r>
              <a:rPr lang="en-US" dirty="0">
                <a:solidFill>
                  <a:srgbClr val="FF0000"/>
                </a:solidFill>
              </a:rPr>
              <a:t>K</a:t>
            </a:r>
            <a:r>
              <a:rPr lang="en-US" baseline="-25000" dirty="0">
                <a:solidFill>
                  <a:srgbClr val="FF0000"/>
                </a:solidFill>
              </a:rPr>
              <a:t>TGS</a:t>
            </a:r>
            <a:r>
              <a:rPr lang="it-IT" b="1" dirty="0" smtClean="0"/>
              <a:t> </a:t>
            </a:r>
            <a:r>
              <a:rPr lang="it-IT" b="1" dirty="0"/>
              <a:t>,</a:t>
            </a:r>
            <a:r>
              <a:rPr lang="it-IT" dirty="0"/>
              <a:t> </a:t>
            </a:r>
            <a:r>
              <a:rPr lang="it-IT" dirty="0" err="1"/>
              <a:t>shared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AS and TGS </a:t>
            </a:r>
          </a:p>
          <a:p>
            <a:pPr marL="182563" lvl="1" indent="274638">
              <a:buFontTx/>
              <a:buNone/>
              <a:defRPr/>
            </a:pPr>
            <a:endParaRPr lang="it-IT" dirty="0"/>
          </a:p>
          <a:p>
            <a:pPr>
              <a:buFontTx/>
              <a:buNone/>
            </a:pPr>
            <a:endParaRPr lang="en-US" sz="2400" dirty="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DEFCB3-8629-4AE2-B004-877E35BFF59F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27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 smtClean="0"/>
              <a:t>Get</a:t>
            </a:r>
            <a:r>
              <a:rPr lang="it-IT" dirty="0" smtClean="0"/>
              <a:t> a ticket</a:t>
            </a:r>
          </a:p>
          <a:p>
            <a:pPr marL="0" indent="0">
              <a:buNone/>
            </a:pPr>
            <a:r>
              <a:rPr lang="it-IT" sz="2400" dirty="0" err="1" smtClean="0"/>
              <a:t>After</a:t>
            </a:r>
            <a:r>
              <a:rPr lang="it-IT" sz="2400" dirty="0" smtClean="0"/>
              <a:t> </a:t>
            </a:r>
            <a:r>
              <a:rPr lang="it-IT" sz="2400" dirty="0" err="1" smtClean="0"/>
              <a:t>she</a:t>
            </a:r>
            <a:r>
              <a:rPr lang="it-IT" sz="2400" dirty="0" smtClean="0"/>
              <a:t> </a:t>
            </a:r>
            <a:r>
              <a:rPr lang="it-IT" sz="2400" dirty="0" err="1" smtClean="0"/>
              <a:t>logs</a:t>
            </a:r>
            <a:r>
              <a:rPr lang="it-IT" sz="2400" dirty="0" smtClean="0"/>
              <a:t> in, Alice </a:t>
            </a:r>
            <a:r>
              <a:rPr lang="it-IT" sz="2400" dirty="0" err="1" smtClean="0"/>
              <a:t>may</a:t>
            </a:r>
            <a:r>
              <a:rPr lang="it-IT" sz="2400" dirty="0" smtClean="0"/>
              <a:t> </a:t>
            </a:r>
            <a:r>
              <a:rPr lang="it-IT" sz="2400" dirty="0" err="1" smtClean="0"/>
              <a:t>tell</a:t>
            </a:r>
            <a:r>
              <a:rPr lang="it-IT" sz="2400" dirty="0" smtClean="0"/>
              <a:t> the workstation </a:t>
            </a:r>
            <a:r>
              <a:rPr lang="it-IT" sz="2400" dirty="0" err="1" smtClean="0"/>
              <a:t>that</a:t>
            </a:r>
            <a:r>
              <a:rPr lang="it-IT" sz="2400" dirty="0" smtClean="0"/>
              <a:t> </a:t>
            </a:r>
            <a:r>
              <a:rPr lang="it-IT" sz="2400" dirty="0" err="1" smtClean="0"/>
              <a:t>she</a:t>
            </a:r>
            <a:r>
              <a:rPr lang="it-IT" sz="2400" dirty="0" smtClean="0"/>
              <a:t> </a:t>
            </a:r>
            <a:r>
              <a:rPr lang="it-IT" sz="2400" dirty="0" err="1" smtClean="0"/>
              <a:t>wants</a:t>
            </a:r>
            <a:r>
              <a:rPr lang="it-IT" sz="2400" dirty="0" smtClean="0"/>
              <a:t> to </a:t>
            </a:r>
            <a:r>
              <a:rPr lang="it-IT" sz="2400" dirty="0" err="1" smtClean="0"/>
              <a:t>contact</a:t>
            </a:r>
            <a:r>
              <a:rPr lang="it-IT" sz="2400" dirty="0" smtClean="0"/>
              <a:t> Bob the file server. The workstation </a:t>
            </a:r>
            <a:r>
              <a:rPr lang="it-IT" sz="2400" dirty="0" err="1" smtClean="0"/>
              <a:t>then</a:t>
            </a:r>
            <a:r>
              <a:rPr lang="it-IT" sz="2400" dirty="0" smtClean="0"/>
              <a:t> </a:t>
            </a:r>
            <a:r>
              <a:rPr lang="it-IT" sz="2400" dirty="0" err="1" smtClean="0"/>
              <a:t>sends</a:t>
            </a:r>
            <a:r>
              <a:rPr lang="it-IT" sz="2400" dirty="0" smtClean="0"/>
              <a:t> </a:t>
            </a:r>
            <a:r>
              <a:rPr lang="it-IT" sz="2400" dirty="0" err="1" smtClean="0"/>
              <a:t>message</a:t>
            </a:r>
            <a:r>
              <a:rPr lang="it-IT" sz="2400" dirty="0" smtClean="0"/>
              <a:t> (3) to TGS </a:t>
            </a:r>
            <a:r>
              <a:rPr lang="it-IT" sz="2400" dirty="0" err="1" smtClean="0"/>
              <a:t>asking</a:t>
            </a:r>
            <a:r>
              <a:rPr lang="it-IT" sz="2400" dirty="0" smtClean="0"/>
              <a:t> for a ticket to use with Bob.</a:t>
            </a:r>
          </a:p>
          <a:p>
            <a:pPr marL="365125" indent="0">
              <a:buFontTx/>
              <a:buNone/>
              <a:defRPr/>
            </a:pPr>
            <a:r>
              <a:rPr lang="en-US" sz="2400" dirty="0" smtClean="0"/>
              <a:t>The message (3) is composed by: </a:t>
            </a:r>
            <a:endParaRPr lang="en-US" sz="2400" dirty="0"/>
          </a:p>
          <a:p>
            <a:pPr lvl="1">
              <a:defRPr/>
            </a:pPr>
            <a:r>
              <a:rPr lang="en-US" dirty="0">
                <a:solidFill>
                  <a:srgbClr val="FF0000"/>
                </a:solidFill>
              </a:rPr>
              <a:t>K</a:t>
            </a:r>
            <a:r>
              <a:rPr lang="en-US" baseline="-25000" dirty="0">
                <a:solidFill>
                  <a:srgbClr val="FF0000"/>
                </a:solidFill>
              </a:rPr>
              <a:t>TGS</a:t>
            </a:r>
            <a:r>
              <a:rPr lang="it-IT" dirty="0"/>
              <a:t>(A</a:t>
            </a:r>
            <a:r>
              <a:rPr lang="it-IT" dirty="0" smtClean="0"/>
              <a:t>,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K</a:t>
            </a:r>
            <a:r>
              <a:rPr lang="en-US" baseline="-25000" dirty="0"/>
              <a:t>s</a:t>
            </a:r>
            <a:r>
              <a:rPr lang="it-IT" dirty="0" smtClean="0"/>
              <a:t>).</a:t>
            </a:r>
            <a:endParaRPr lang="it-IT" dirty="0"/>
          </a:p>
          <a:p>
            <a:pPr lvl="1">
              <a:defRPr/>
            </a:pPr>
            <a:r>
              <a:rPr lang="en-US" dirty="0" smtClean="0"/>
              <a:t>the </a:t>
            </a:r>
            <a:r>
              <a:rPr lang="en-US" dirty="0"/>
              <a:t>ID of the requested </a:t>
            </a:r>
            <a:r>
              <a:rPr lang="en-US" dirty="0" err="1"/>
              <a:t>server,</a:t>
            </a:r>
            <a:r>
              <a:rPr lang="en-US" b="1" dirty="0" err="1"/>
              <a:t>Bob</a:t>
            </a:r>
            <a:r>
              <a:rPr lang="en-US" dirty="0"/>
              <a:t>. </a:t>
            </a:r>
          </a:p>
          <a:p>
            <a:pPr lvl="1">
              <a:defRPr/>
            </a:pPr>
            <a:r>
              <a:rPr lang="en-US" dirty="0" smtClean="0">
                <a:solidFill>
                  <a:srgbClr val="FF0000"/>
                </a:solidFill>
              </a:rPr>
              <a:t>K</a:t>
            </a:r>
            <a:r>
              <a:rPr lang="en-US" baseline="-25000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(A,T)</a:t>
            </a:r>
            <a:endParaRPr lang="en-US" dirty="0"/>
          </a:p>
          <a:p>
            <a:pPr lvl="1">
              <a:defRPr/>
            </a:pPr>
            <a:endParaRPr lang="en-US" dirty="0"/>
          </a:p>
          <a:p>
            <a:pPr>
              <a:defRPr/>
            </a:pPr>
            <a:r>
              <a:rPr lang="it-IT" sz="2400" dirty="0" smtClean="0"/>
              <a:t>Using the </a:t>
            </a:r>
            <a:r>
              <a:rPr lang="it-IT" sz="2400" dirty="0" err="1" smtClean="0"/>
              <a:t>key</a:t>
            </a:r>
            <a:r>
              <a:rPr lang="it-IT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K</a:t>
            </a:r>
            <a:r>
              <a:rPr lang="en-US" sz="2400" baseline="-25000" dirty="0" smtClean="0">
                <a:solidFill>
                  <a:srgbClr val="FF0000"/>
                </a:solidFill>
              </a:rPr>
              <a:t>TGS  </a:t>
            </a:r>
            <a:r>
              <a:rPr lang="en-US" sz="2400" baseline="-25000" dirty="0" smtClean="0"/>
              <a:t>   </a:t>
            </a:r>
            <a:r>
              <a:rPr lang="en-US" sz="2400" dirty="0" smtClean="0"/>
              <a:t>the TGS can obtain the session Key </a:t>
            </a:r>
            <a:r>
              <a:rPr lang="en-US" sz="2400" dirty="0" smtClean="0">
                <a:solidFill>
                  <a:srgbClr val="FF0000"/>
                </a:solidFill>
              </a:rPr>
              <a:t>K</a:t>
            </a:r>
            <a:r>
              <a:rPr lang="en-US" sz="2400" baseline="-25000" dirty="0" smtClean="0">
                <a:solidFill>
                  <a:srgbClr val="FF0000"/>
                </a:solidFill>
              </a:rPr>
              <a:t>s</a:t>
            </a:r>
            <a:r>
              <a:rPr lang="en-US" sz="2400" baseline="-25000" dirty="0" smtClean="0"/>
              <a:t>    </a:t>
            </a:r>
            <a:r>
              <a:rPr lang="en-US" sz="2400" dirty="0" smtClean="0"/>
              <a:t>used to decrypt </a:t>
            </a:r>
            <a:r>
              <a:rPr lang="en-US" sz="2400" dirty="0"/>
              <a:t>K</a:t>
            </a:r>
            <a:r>
              <a:rPr lang="en-US" sz="2400" baseline="-25000" dirty="0"/>
              <a:t>s </a:t>
            </a:r>
            <a:r>
              <a:rPr lang="en-US" sz="2400" dirty="0" smtClean="0"/>
              <a:t>(A,T) and then proof that the sender is really A.</a:t>
            </a:r>
            <a:endParaRPr lang="it-IT" sz="2400" dirty="0"/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594249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56591" y="1049572"/>
            <a:ext cx="11028459" cy="4913905"/>
          </a:xfrm>
        </p:spPr>
        <p:txBody>
          <a:bodyPr anchor="ctr">
            <a:normAutofit/>
          </a:bodyPr>
          <a:lstStyle/>
          <a:p>
            <a:pPr marL="525463" lvl="1" indent="-342900">
              <a:defRPr/>
            </a:pPr>
            <a:r>
              <a:rPr lang="it-IT" dirty="0"/>
              <a:t>The </a:t>
            </a:r>
            <a:r>
              <a:rPr lang="it-IT" dirty="0" err="1"/>
              <a:t>Alice’s</a:t>
            </a:r>
            <a:r>
              <a:rPr lang="it-IT" dirty="0"/>
              <a:t> client </a:t>
            </a:r>
            <a:r>
              <a:rPr lang="it-IT" dirty="0" err="1"/>
              <a:t>asks</a:t>
            </a:r>
            <a:r>
              <a:rPr lang="it-IT" dirty="0"/>
              <a:t> to Alice the </a:t>
            </a:r>
            <a:r>
              <a:rPr lang="it-IT" dirty="0" smtClean="0"/>
              <a:t>password </a:t>
            </a:r>
            <a:r>
              <a:rPr lang="it-IT" dirty="0" err="1" smtClean="0"/>
              <a:t>when</a:t>
            </a:r>
            <a:r>
              <a:rPr lang="it-IT" dirty="0" smtClean="0"/>
              <a:t> the </a:t>
            </a:r>
            <a:r>
              <a:rPr lang="it-IT" dirty="0" err="1" smtClean="0"/>
              <a:t>message</a:t>
            </a:r>
            <a:r>
              <a:rPr lang="it-IT" dirty="0" smtClean="0"/>
              <a:t> from AS </a:t>
            </a:r>
            <a:r>
              <a:rPr lang="it-IT" dirty="0" err="1" smtClean="0"/>
              <a:t>has</a:t>
            </a:r>
            <a:r>
              <a:rPr lang="it-IT" dirty="0" smtClean="0"/>
              <a:t> </a:t>
            </a:r>
            <a:r>
              <a:rPr lang="it-IT" dirty="0" err="1" smtClean="0"/>
              <a:t>been</a:t>
            </a:r>
            <a:r>
              <a:rPr lang="it-IT" dirty="0" smtClean="0"/>
              <a:t> </a:t>
            </a:r>
            <a:r>
              <a:rPr lang="it-IT" dirty="0" err="1" smtClean="0"/>
              <a:t>received</a:t>
            </a:r>
            <a:r>
              <a:rPr lang="it-IT" dirty="0" smtClean="0"/>
              <a:t> . The password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used</a:t>
            </a:r>
            <a:r>
              <a:rPr lang="it-IT" dirty="0" smtClean="0"/>
              <a:t> to generate</a:t>
            </a:r>
            <a:r>
              <a:rPr lang="it-IT" dirty="0" smtClean="0">
                <a:solidFill>
                  <a:srgbClr val="FF0000"/>
                </a:solidFill>
              </a:rPr>
              <a:t> K</a:t>
            </a:r>
            <a:r>
              <a:rPr lang="it-IT" baseline="-25000" dirty="0" smtClean="0">
                <a:solidFill>
                  <a:srgbClr val="FF0000"/>
                </a:solidFill>
              </a:rPr>
              <a:t>a</a:t>
            </a:r>
            <a:r>
              <a:rPr lang="it-IT" dirty="0"/>
              <a:t>. </a:t>
            </a: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using</a:t>
            </a:r>
            <a:r>
              <a:rPr lang="it-IT" dirty="0"/>
              <a:t> </a:t>
            </a:r>
            <a:r>
              <a:rPr lang="it-IT" dirty="0">
                <a:solidFill>
                  <a:srgbClr val="FF0000"/>
                </a:solidFill>
              </a:rPr>
              <a:t>K</a:t>
            </a:r>
            <a:r>
              <a:rPr lang="it-IT" baseline="-25000" dirty="0">
                <a:solidFill>
                  <a:srgbClr val="FF0000"/>
                </a:solidFill>
              </a:rPr>
              <a:t>a</a:t>
            </a:r>
            <a:r>
              <a:rPr lang="it-IT" dirty="0" smtClean="0"/>
              <a:t>  </a:t>
            </a:r>
            <a:r>
              <a:rPr lang="it-IT" dirty="0"/>
              <a:t>the </a:t>
            </a:r>
            <a:r>
              <a:rPr lang="it-IT" dirty="0" err="1"/>
              <a:t>message</a:t>
            </a:r>
            <a:r>
              <a:rPr lang="it-IT" dirty="0"/>
              <a:t> can be </a:t>
            </a:r>
            <a:r>
              <a:rPr lang="it-IT" dirty="0" err="1"/>
              <a:t>decrypted</a:t>
            </a:r>
            <a:r>
              <a:rPr lang="it-IT" dirty="0"/>
              <a:t>, </a:t>
            </a:r>
            <a:r>
              <a:rPr lang="it-IT" dirty="0" err="1"/>
              <a:t>then</a:t>
            </a:r>
            <a:r>
              <a:rPr lang="it-IT" dirty="0"/>
              <a:t> the </a:t>
            </a:r>
            <a:r>
              <a:rPr lang="it-IT" dirty="0" err="1"/>
              <a:t>user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authenticated</a:t>
            </a:r>
            <a:r>
              <a:rPr lang="it-IT" dirty="0"/>
              <a:t> by AS and Alice </a:t>
            </a:r>
            <a:r>
              <a:rPr lang="it-IT" dirty="0" err="1"/>
              <a:t>obtains</a:t>
            </a:r>
            <a:r>
              <a:rPr lang="it-IT" dirty="0"/>
              <a:t> the KS </a:t>
            </a:r>
            <a:r>
              <a:rPr lang="it-IT" dirty="0" err="1"/>
              <a:t>key</a:t>
            </a:r>
            <a:r>
              <a:rPr lang="it-IT" dirty="0"/>
              <a:t> and the ticket </a:t>
            </a:r>
            <a:r>
              <a:rPr lang="en-US" dirty="0">
                <a:solidFill>
                  <a:srgbClr val="FF0000"/>
                </a:solidFill>
              </a:rPr>
              <a:t>K</a:t>
            </a:r>
            <a:r>
              <a:rPr lang="en-US" baseline="-25000" dirty="0">
                <a:solidFill>
                  <a:srgbClr val="FF0000"/>
                </a:solidFill>
              </a:rPr>
              <a:t>TGS</a:t>
            </a:r>
            <a:r>
              <a:rPr lang="it-IT" dirty="0" smtClean="0"/>
              <a:t>(</a:t>
            </a:r>
            <a:r>
              <a:rPr lang="it-IT" dirty="0" err="1" smtClean="0"/>
              <a:t>A,Ks</a:t>
            </a:r>
            <a:r>
              <a:rPr lang="it-IT" dirty="0" smtClean="0"/>
              <a:t>).</a:t>
            </a:r>
          </a:p>
          <a:p>
            <a:pPr marL="182563" lvl="1" indent="274638">
              <a:buFontTx/>
              <a:buChar char="-"/>
              <a:defRPr/>
            </a:pPr>
            <a:endParaRPr lang="it-IT" dirty="0" smtClean="0"/>
          </a:p>
          <a:p>
            <a:r>
              <a:rPr lang="it-IT" sz="2400" dirty="0" smtClean="0"/>
              <a:t>   The </a:t>
            </a:r>
            <a:r>
              <a:rPr lang="it-IT" sz="2400" dirty="0"/>
              <a:t>client </a:t>
            </a:r>
            <a:r>
              <a:rPr lang="it-IT" sz="2400" dirty="0" err="1"/>
              <a:t>deletes</a:t>
            </a:r>
            <a:r>
              <a:rPr lang="it-IT" sz="2400" dirty="0"/>
              <a:t> the </a:t>
            </a:r>
            <a:r>
              <a:rPr lang="it-IT" sz="2400" dirty="0" err="1"/>
              <a:t>Alice’s</a:t>
            </a:r>
            <a:r>
              <a:rPr lang="it-IT" sz="2400" dirty="0"/>
              <a:t> password. So, the password 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present</a:t>
            </a:r>
            <a:r>
              <a:rPr lang="it-IT" sz="2400" dirty="0"/>
              <a:t>  in the client </a:t>
            </a:r>
            <a:r>
              <a:rPr lang="it-IT" sz="2400" dirty="0" smtClean="0"/>
              <a:t>               </a:t>
            </a:r>
            <a:r>
              <a:rPr lang="it-IT" sz="2400" dirty="0" err="1" smtClean="0"/>
              <a:t>only</a:t>
            </a:r>
            <a:r>
              <a:rPr lang="it-IT" sz="2400" dirty="0" smtClean="0"/>
              <a:t> </a:t>
            </a:r>
            <a:r>
              <a:rPr lang="it-IT" sz="2400" dirty="0"/>
              <a:t>a </a:t>
            </a:r>
            <a:r>
              <a:rPr lang="it-IT" sz="2400" dirty="0" err="1"/>
              <a:t>few</a:t>
            </a:r>
            <a:r>
              <a:rPr lang="it-IT" sz="2400" dirty="0"/>
              <a:t> </a:t>
            </a:r>
            <a:r>
              <a:rPr lang="it-IT" sz="2400" dirty="0" err="1"/>
              <a:t>millisecond</a:t>
            </a:r>
            <a:r>
              <a:rPr lang="it-IT" sz="2400" dirty="0"/>
              <a:t>.</a:t>
            </a:r>
          </a:p>
          <a:p>
            <a:endParaRPr lang="it-IT" sz="2400" dirty="0"/>
          </a:p>
          <a:p>
            <a:r>
              <a:rPr lang="it-IT" sz="2400" dirty="0" smtClean="0"/>
              <a:t>   Note </a:t>
            </a:r>
            <a:r>
              <a:rPr lang="it-IT" sz="2400" dirty="0" err="1"/>
              <a:t>that</a:t>
            </a:r>
            <a:r>
              <a:rPr lang="it-IT" sz="2400" dirty="0"/>
              <a:t> the </a:t>
            </a:r>
            <a:r>
              <a:rPr lang="it-IT" sz="2400" dirty="0" err="1"/>
              <a:t>passwords</a:t>
            </a:r>
            <a:r>
              <a:rPr lang="it-IT" sz="2400" dirty="0"/>
              <a:t>  are </a:t>
            </a:r>
            <a:r>
              <a:rPr lang="it-IT" sz="2400" dirty="0" err="1"/>
              <a:t>stored</a:t>
            </a:r>
            <a:r>
              <a:rPr lang="it-IT" sz="2400" dirty="0"/>
              <a:t> </a:t>
            </a:r>
            <a:r>
              <a:rPr lang="it-IT" sz="2400" dirty="0" err="1"/>
              <a:t>at</a:t>
            </a:r>
            <a:r>
              <a:rPr lang="it-IT" sz="2400" dirty="0"/>
              <a:t> the </a:t>
            </a:r>
            <a:r>
              <a:rPr lang="it-IT" sz="2400" dirty="0" err="1"/>
              <a:t>Kerberos</a:t>
            </a:r>
            <a:r>
              <a:rPr lang="it-IT" sz="2400" dirty="0"/>
              <a:t> server, </a:t>
            </a:r>
            <a:r>
              <a:rPr lang="it-IT" sz="2400" dirty="0" err="1"/>
              <a:t>not</a:t>
            </a:r>
            <a:r>
              <a:rPr lang="it-IT" sz="2400" dirty="0"/>
              <a:t> </a:t>
            </a:r>
            <a:r>
              <a:rPr lang="it-IT" sz="2400" dirty="0" err="1"/>
              <a:t>at</a:t>
            </a:r>
            <a:r>
              <a:rPr lang="it-IT" sz="2400" dirty="0"/>
              <a:t> the client, and </a:t>
            </a:r>
            <a:r>
              <a:rPr lang="it-IT" sz="2400" dirty="0" err="1" smtClean="0"/>
              <a:t>that</a:t>
            </a:r>
            <a:r>
              <a:rPr lang="it-IT" sz="2400" dirty="0" smtClean="0"/>
              <a:t> </a:t>
            </a:r>
            <a:r>
              <a:rPr lang="it-IT" sz="2400" dirty="0"/>
              <a:t>the </a:t>
            </a:r>
            <a:r>
              <a:rPr lang="it-IT" sz="2400" dirty="0" err="1"/>
              <a:t>passwords</a:t>
            </a:r>
            <a:r>
              <a:rPr lang="it-IT" sz="2400" dirty="0"/>
              <a:t> </a:t>
            </a:r>
            <a:r>
              <a:rPr lang="it-IT" sz="2400" dirty="0" err="1"/>
              <a:t>did</a:t>
            </a:r>
            <a:r>
              <a:rPr lang="it-IT" sz="2400" dirty="0"/>
              <a:t> </a:t>
            </a:r>
            <a:r>
              <a:rPr lang="it-IT" sz="2400" dirty="0" err="1"/>
              <a:t>not</a:t>
            </a:r>
            <a:r>
              <a:rPr lang="it-IT" sz="2400" dirty="0"/>
              <a:t> </a:t>
            </a:r>
            <a:r>
              <a:rPr lang="it-IT" sz="2400" dirty="0" err="1"/>
              <a:t>have</a:t>
            </a:r>
            <a:r>
              <a:rPr lang="it-IT" sz="2400" dirty="0"/>
              <a:t> to be </a:t>
            </a:r>
            <a:r>
              <a:rPr lang="it-IT" sz="2400" dirty="0" err="1"/>
              <a:t>passed</a:t>
            </a:r>
            <a:r>
              <a:rPr lang="it-IT" sz="2400" dirty="0"/>
              <a:t> </a:t>
            </a:r>
            <a:r>
              <a:rPr lang="it-IT" sz="2400" dirty="0" err="1"/>
              <a:t>across</a:t>
            </a:r>
            <a:r>
              <a:rPr lang="it-IT" sz="2400" dirty="0"/>
              <a:t> the network, </a:t>
            </a:r>
            <a:r>
              <a:rPr lang="it-IT" sz="2400" dirty="0" err="1"/>
              <a:t>even</a:t>
            </a:r>
            <a:r>
              <a:rPr lang="it-IT" sz="2400" dirty="0"/>
              <a:t> in </a:t>
            </a:r>
            <a:r>
              <a:rPr lang="it-IT" sz="2400" dirty="0" err="1"/>
              <a:t>encrypted</a:t>
            </a:r>
            <a:r>
              <a:rPr lang="it-IT" sz="2400" dirty="0"/>
              <a:t> </a:t>
            </a:r>
            <a:r>
              <a:rPr lang="it-IT" sz="2400" dirty="0" err="1"/>
              <a:t>form</a:t>
            </a:r>
            <a:r>
              <a:rPr lang="it-IT" sz="2400" dirty="0"/>
              <a:t> (security </a:t>
            </a:r>
            <a:r>
              <a:rPr lang="it-IT" sz="2400" dirty="0" err="1"/>
              <a:t>advantage</a:t>
            </a:r>
            <a:r>
              <a:rPr lang="it-IT" sz="2400" dirty="0"/>
              <a:t>).</a:t>
            </a:r>
          </a:p>
          <a:p>
            <a:pPr marL="0" indent="0">
              <a:buNone/>
            </a:pPr>
            <a:r>
              <a:rPr lang="it-IT" sz="2400" dirty="0"/>
              <a:t>                    </a:t>
            </a:r>
          </a:p>
          <a:p>
            <a:pPr marL="182563" lvl="1" indent="274638">
              <a:buFontTx/>
              <a:buChar char="-"/>
              <a:defRPr/>
            </a:pPr>
            <a:endParaRPr lang="it-IT" dirty="0" smtClean="0"/>
          </a:p>
          <a:p>
            <a:pPr>
              <a:buFontTx/>
              <a:buNone/>
              <a:defRPr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2423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636104"/>
            <a:ext cx="10515600" cy="5534108"/>
          </a:xfrm>
        </p:spPr>
        <p:txBody>
          <a:bodyPr>
            <a:normAutofit fontScale="92500" lnSpcReduction="20000"/>
          </a:bodyPr>
          <a:lstStyle/>
          <a:p>
            <a:r>
              <a:rPr lang="it-IT" sz="2400" dirty="0" smtClean="0"/>
              <a:t>The TGS </a:t>
            </a:r>
            <a:r>
              <a:rPr lang="it-IT" sz="2400" dirty="0" err="1" smtClean="0"/>
              <a:t>responds</a:t>
            </a:r>
            <a:r>
              <a:rPr lang="it-IT" sz="2400" dirty="0" smtClean="0"/>
              <a:t> by </a:t>
            </a:r>
            <a:r>
              <a:rPr lang="it-IT" sz="2400" dirty="0" err="1" smtClean="0"/>
              <a:t>creating</a:t>
            </a:r>
            <a:r>
              <a:rPr lang="it-IT" sz="2400" dirty="0" smtClean="0"/>
              <a:t> a session </a:t>
            </a:r>
            <a:r>
              <a:rPr lang="it-IT" sz="2400" dirty="0" err="1" smtClean="0"/>
              <a:t>key</a:t>
            </a:r>
            <a:r>
              <a:rPr lang="it-IT" sz="2400" dirty="0" smtClean="0"/>
              <a:t>, </a:t>
            </a:r>
            <a:r>
              <a:rPr lang="it-IT" sz="2400" dirty="0" smtClean="0">
                <a:solidFill>
                  <a:srgbClr val="FF0000"/>
                </a:solidFill>
              </a:rPr>
              <a:t>K</a:t>
            </a:r>
            <a:r>
              <a:rPr lang="it-IT" sz="2400" baseline="-25000" dirty="0" smtClean="0">
                <a:solidFill>
                  <a:srgbClr val="FF0000"/>
                </a:solidFill>
              </a:rPr>
              <a:t>AB   </a:t>
            </a:r>
            <a:r>
              <a:rPr lang="it-IT" sz="2400" dirty="0" smtClean="0"/>
              <a:t>for</a:t>
            </a:r>
            <a:r>
              <a:rPr lang="it-IT" sz="2400" dirty="0" smtClean="0">
                <a:solidFill>
                  <a:srgbClr val="FF0000"/>
                </a:solidFill>
              </a:rPr>
              <a:t> Alice to use with Bob.</a:t>
            </a:r>
          </a:p>
          <a:p>
            <a:endParaRPr lang="it-IT" sz="2400" dirty="0" smtClean="0">
              <a:solidFill>
                <a:srgbClr val="C00000"/>
              </a:solidFill>
            </a:endParaRPr>
          </a:p>
          <a:p>
            <a:r>
              <a:rPr lang="it-IT" sz="2400" dirty="0" err="1" smtClean="0"/>
              <a:t>Two</a:t>
            </a:r>
            <a:r>
              <a:rPr lang="it-IT" sz="2400" dirty="0" smtClean="0"/>
              <a:t> </a:t>
            </a:r>
            <a:r>
              <a:rPr lang="it-IT" sz="2400" dirty="0" err="1" smtClean="0"/>
              <a:t>versions</a:t>
            </a:r>
            <a:r>
              <a:rPr lang="it-IT" sz="2400" dirty="0" smtClean="0"/>
              <a:t> of </a:t>
            </a:r>
            <a:r>
              <a:rPr lang="it-IT" sz="2400" dirty="0" err="1" smtClean="0"/>
              <a:t>it</a:t>
            </a:r>
            <a:r>
              <a:rPr lang="it-IT" sz="2400" dirty="0" smtClean="0"/>
              <a:t> are </a:t>
            </a:r>
            <a:r>
              <a:rPr lang="it-IT" sz="2400" dirty="0" err="1" smtClean="0"/>
              <a:t>sent</a:t>
            </a:r>
            <a:r>
              <a:rPr lang="it-IT" sz="2400" dirty="0" smtClean="0"/>
              <a:t> back. The first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encrypted</a:t>
            </a:r>
            <a:r>
              <a:rPr lang="it-IT" sz="2400" dirty="0" smtClean="0"/>
              <a:t> with </a:t>
            </a:r>
            <a:r>
              <a:rPr lang="it-IT" sz="2400" dirty="0" err="1" smtClean="0"/>
              <a:t>only</a:t>
            </a:r>
            <a:r>
              <a:rPr lang="it-IT" sz="2400" dirty="0" smtClean="0"/>
              <a:t> </a:t>
            </a:r>
            <a:r>
              <a:rPr lang="it-IT" sz="2400" dirty="0" smtClean="0">
                <a:solidFill>
                  <a:srgbClr val="FF0000"/>
                </a:solidFill>
              </a:rPr>
              <a:t>K</a:t>
            </a:r>
            <a:r>
              <a:rPr lang="it-IT" sz="2400" baseline="-25000" dirty="0" smtClean="0">
                <a:solidFill>
                  <a:srgbClr val="FF0000"/>
                </a:solidFill>
              </a:rPr>
              <a:t>S</a:t>
            </a:r>
            <a:r>
              <a:rPr lang="it-IT" sz="2400" dirty="0" smtClean="0"/>
              <a:t>, so Alice can </a:t>
            </a:r>
            <a:r>
              <a:rPr lang="it-IT" sz="2400" dirty="0" err="1" smtClean="0"/>
              <a:t>reat</a:t>
            </a:r>
            <a:r>
              <a:rPr lang="it-IT" sz="2400" dirty="0" smtClean="0"/>
              <a:t> </a:t>
            </a:r>
            <a:r>
              <a:rPr lang="it-IT" sz="2400" dirty="0" err="1" smtClean="0"/>
              <a:t>it</a:t>
            </a:r>
            <a:r>
              <a:rPr lang="it-IT" sz="2400" dirty="0" smtClean="0"/>
              <a:t>. The </a:t>
            </a:r>
            <a:r>
              <a:rPr lang="it-IT" sz="2400" dirty="0" err="1" smtClean="0"/>
              <a:t>second</a:t>
            </a:r>
            <a:r>
              <a:rPr lang="it-IT" sz="2400" dirty="0" smtClean="0"/>
              <a:t>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encrypted</a:t>
            </a:r>
            <a:r>
              <a:rPr lang="it-IT" sz="2400" dirty="0" smtClean="0"/>
              <a:t> with Bob’ </a:t>
            </a:r>
            <a:r>
              <a:rPr lang="it-IT" sz="2400" dirty="0" err="1" smtClean="0"/>
              <a:t>key</a:t>
            </a:r>
            <a:r>
              <a:rPr lang="it-IT" sz="2400" dirty="0" smtClean="0"/>
              <a:t>, </a:t>
            </a:r>
            <a:r>
              <a:rPr lang="it-IT" sz="2400" dirty="0" smtClean="0">
                <a:solidFill>
                  <a:srgbClr val="FF0000"/>
                </a:solidFill>
              </a:rPr>
              <a:t>K</a:t>
            </a:r>
            <a:r>
              <a:rPr lang="it-IT" sz="2400" baseline="-25000" dirty="0" smtClean="0">
                <a:solidFill>
                  <a:srgbClr val="FF0000"/>
                </a:solidFill>
              </a:rPr>
              <a:t>B</a:t>
            </a:r>
            <a:r>
              <a:rPr lang="it-IT" sz="2400" dirty="0" smtClean="0">
                <a:solidFill>
                  <a:srgbClr val="FF0000"/>
                </a:solidFill>
              </a:rPr>
              <a:t>, </a:t>
            </a:r>
            <a:r>
              <a:rPr lang="it-IT" sz="2400" dirty="0" smtClean="0"/>
              <a:t>so Bob can  </a:t>
            </a:r>
            <a:r>
              <a:rPr lang="it-IT" sz="2400" dirty="0" err="1" smtClean="0"/>
              <a:t>read</a:t>
            </a:r>
            <a:r>
              <a:rPr lang="it-IT" sz="2400" dirty="0" smtClean="0"/>
              <a:t> </a:t>
            </a:r>
            <a:r>
              <a:rPr lang="it-IT" sz="2400" dirty="0" err="1" smtClean="0"/>
              <a:t>it</a:t>
            </a:r>
            <a:r>
              <a:rPr lang="it-IT" sz="2400" dirty="0" smtClean="0"/>
              <a:t>.(4)</a:t>
            </a:r>
          </a:p>
          <a:p>
            <a:endParaRPr lang="it-IT" sz="2400" dirty="0" smtClean="0"/>
          </a:p>
          <a:p>
            <a:pPr marL="0" indent="0">
              <a:buNone/>
            </a:pPr>
            <a:r>
              <a:rPr lang="it-IT" sz="2400" dirty="0" smtClean="0"/>
              <a:t>				</a:t>
            </a:r>
            <a:r>
              <a:rPr lang="it-IT" sz="2400" dirty="0">
                <a:solidFill>
                  <a:srgbClr val="FF0000"/>
                </a:solidFill>
              </a:rPr>
              <a:t> K</a:t>
            </a:r>
            <a:r>
              <a:rPr lang="it-IT" sz="2400" baseline="-25000" dirty="0">
                <a:solidFill>
                  <a:srgbClr val="FF0000"/>
                </a:solidFill>
              </a:rPr>
              <a:t>S</a:t>
            </a:r>
            <a:r>
              <a:rPr lang="it-IT" sz="2400" dirty="0" smtClean="0"/>
              <a:t>  (B, </a:t>
            </a:r>
            <a:r>
              <a:rPr lang="it-IT" sz="2400" dirty="0" smtClean="0">
                <a:solidFill>
                  <a:srgbClr val="FF0000"/>
                </a:solidFill>
              </a:rPr>
              <a:t>K</a:t>
            </a:r>
            <a:r>
              <a:rPr lang="it-IT" sz="2400" baseline="-25000" dirty="0" smtClean="0">
                <a:solidFill>
                  <a:srgbClr val="FF0000"/>
                </a:solidFill>
              </a:rPr>
              <a:t>AB</a:t>
            </a:r>
            <a:r>
              <a:rPr lang="it-IT" sz="2400" dirty="0" smtClean="0"/>
              <a:t>)</a:t>
            </a:r>
          </a:p>
          <a:p>
            <a:pPr marL="0" indent="0">
              <a:buNone/>
            </a:pPr>
            <a:r>
              <a:rPr lang="it-IT" sz="2400" dirty="0" smtClean="0"/>
              <a:t>				</a:t>
            </a:r>
            <a:r>
              <a:rPr lang="it-IT" sz="2400" dirty="0">
                <a:solidFill>
                  <a:srgbClr val="FF0000"/>
                </a:solidFill>
              </a:rPr>
              <a:t> </a:t>
            </a:r>
            <a:r>
              <a:rPr lang="it-IT" sz="2400" dirty="0" smtClean="0">
                <a:solidFill>
                  <a:srgbClr val="FF0000"/>
                </a:solidFill>
              </a:rPr>
              <a:t>K</a:t>
            </a:r>
            <a:r>
              <a:rPr lang="it-IT" sz="2400" baseline="-25000" dirty="0" smtClean="0">
                <a:solidFill>
                  <a:srgbClr val="FF0000"/>
                </a:solidFill>
              </a:rPr>
              <a:t>B</a:t>
            </a:r>
            <a:r>
              <a:rPr lang="it-IT" sz="2400" dirty="0" smtClean="0">
                <a:solidFill>
                  <a:srgbClr val="FF0000"/>
                </a:solidFill>
              </a:rPr>
              <a:t>  </a:t>
            </a:r>
            <a:r>
              <a:rPr lang="it-IT" sz="2400" dirty="0" smtClean="0"/>
              <a:t>(A, </a:t>
            </a:r>
            <a:r>
              <a:rPr lang="it-IT" sz="2400" dirty="0" smtClean="0">
                <a:solidFill>
                  <a:srgbClr val="FF0000"/>
                </a:solidFill>
              </a:rPr>
              <a:t>K</a:t>
            </a:r>
            <a:r>
              <a:rPr lang="it-IT" sz="2400" baseline="-25000" dirty="0" smtClean="0">
                <a:solidFill>
                  <a:srgbClr val="FF0000"/>
                </a:solidFill>
              </a:rPr>
              <a:t>AB</a:t>
            </a:r>
            <a:r>
              <a:rPr lang="it-IT" sz="2400" dirty="0" smtClean="0"/>
              <a:t>)</a:t>
            </a:r>
          </a:p>
          <a:p>
            <a:pPr marL="0" indent="0">
              <a:buNone/>
            </a:pPr>
            <a:endParaRPr lang="it-IT" sz="2400" dirty="0" smtClean="0"/>
          </a:p>
          <a:p>
            <a:r>
              <a:rPr lang="it-IT" sz="2400" dirty="0" smtClean="0"/>
              <a:t>Alice can </a:t>
            </a:r>
            <a:r>
              <a:rPr lang="it-IT" sz="2400" dirty="0" err="1" smtClean="0"/>
              <a:t>send</a:t>
            </a:r>
            <a:r>
              <a:rPr lang="it-IT" sz="2400" dirty="0" smtClean="0"/>
              <a:t> </a:t>
            </a:r>
            <a:r>
              <a:rPr lang="it-IT" sz="2400" dirty="0" smtClean="0">
                <a:solidFill>
                  <a:srgbClr val="FF0000"/>
                </a:solidFill>
              </a:rPr>
              <a:t>K</a:t>
            </a:r>
            <a:r>
              <a:rPr lang="it-IT" sz="2400" baseline="-25000" dirty="0" smtClean="0">
                <a:solidFill>
                  <a:srgbClr val="FF0000"/>
                </a:solidFill>
              </a:rPr>
              <a:t>AB </a:t>
            </a:r>
            <a:r>
              <a:rPr lang="it-IT" sz="2400" dirty="0" smtClean="0"/>
              <a:t>to Bob to </a:t>
            </a:r>
            <a:r>
              <a:rPr lang="it-IT" sz="2400" dirty="0" err="1" smtClean="0"/>
              <a:t>establish</a:t>
            </a:r>
            <a:r>
              <a:rPr lang="it-IT" sz="2400" dirty="0" smtClean="0"/>
              <a:t> a session with </a:t>
            </a:r>
            <a:r>
              <a:rPr lang="it-IT" sz="2400" dirty="0" err="1" smtClean="0"/>
              <a:t>him</a:t>
            </a:r>
            <a:r>
              <a:rPr lang="it-IT" sz="2400" dirty="0" smtClean="0"/>
              <a:t>. </a:t>
            </a:r>
            <a:r>
              <a:rPr lang="it-IT" sz="2400" dirty="0" err="1" smtClean="0"/>
              <a:t>This</a:t>
            </a:r>
            <a:r>
              <a:rPr lang="it-IT" sz="2400" dirty="0" smtClean="0"/>
              <a:t> </a:t>
            </a:r>
            <a:r>
              <a:rPr lang="it-IT" sz="2400" dirty="0" err="1" smtClean="0"/>
              <a:t>exchange</a:t>
            </a:r>
            <a:r>
              <a:rPr lang="it-IT" sz="2400" dirty="0" smtClean="0"/>
              <a:t>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also</a:t>
            </a:r>
            <a:r>
              <a:rPr lang="it-IT" sz="2400" dirty="0" smtClean="0"/>
              <a:t> time </a:t>
            </a:r>
            <a:r>
              <a:rPr lang="it-IT" sz="2400" dirty="0" err="1" smtClean="0"/>
              <a:t>stamped</a:t>
            </a:r>
            <a:r>
              <a:rPr lang="it-IT" sz="2400" dirty="0" smtClean="0"/>
              <a:t>.</a:t>
            </a:r>
          </a:p>
          <a:p>
            <a:pPr marL="0" indent="0">
              <a:buNone/>
            </a:pPr>
            <a:r>
              <a:rPr lang="it-IT" sz="2400" dirty="0" smtClean="0"/>
              <a:t>				</a:t>
            </a:r>
            <a:r>
              <a:rPr lang="it-IT" sz="2400" dirty="0">
                <a:solidFill>
                  <a:srgbClr val="FF0000"/>
                </a:solidFill>
              </a:rPr>
              <a:t> K</a:t>
            </a:r>
            <a:r>
              <a:rPr lang="it-IT" sz="2400" baseline="-25000" dirty="0">
                <a:solidFill>
                  <a:srgbClr val="FF0000"/>
                </a:solidFill>
              </a:rPr>
              <a:t>B</a:t>
            </a:r>
            <a:r>
              <a:rPr lang="it-IT" sz="2400" dirty="0" smtClean="0"/>
              <a:t>(A,</a:t>
            </a:r>
            <a:r>
              <a:rPr lang="it-IT" sz="2400" dirty="0">
                <a:solidFill>
                  <a:srgbClr val="FF0000"/>
                </a:solidFill>
              </a:rPr>
              <a:t> K</a:t>
            </a:r>
            <a:r>
              <a:rPr lang="it-IT" sz="2400" baseline="-25000" dirty="0">
                <a:solidFill>
                  <a:srgbClr val="FF0000"/>
                </a:solidFill>
              </a:rPr>
              <a:t>AB</a:t>
            </a:r>
            <a:r>
              <a:rPr lang="it-IT" sz="2400" dirty="0" smtClean="0"/>
              <a:t>), </a:t>
            </a:r>
            <a:r>
              <a:rPr lang="it-IT" sz="2400" dirty="0">
                <a:solidFill>
                  <a:srgbClr val="FF0000"/>
                </a:solidFill>
              </a:rPr>
              <a:t>K</a:t>
            </a:r>
            <a:r>
              <a:rPr lang="it-IT" sz="2400" baseline="-25000" dirty="0">
                <a:solidFill>
                  <a:srgbClr val="FF0000"/>
                </a:solidFill>
              </a:rPr>
              <a:t>AB</a:t>
            </a:r>
            <a:r>
              <a:rPr lang="it-IT" sz="2400" dirty="0" smtClean="0"/>
              <a:t>(t) (5)</a:t>
            </a:r>
          </a:p>
          <a:p>
            <a:pPr marL="0" indent="0">
              <a:buNone/>
            </a:pPr>
            <a:endParaRPr lang="it-IT" sz="2400" dirty="0" smtClean="0"/>
          </a:p>
          <a:p>
            <a:r>
              <a:rPr lang="it-IT" sz="2400" dirty="0"/>
              <a:t>The </a:t>
            </a:r>
            <a:r>
              <a:rPr lang="it-IT" sz="2400" dirty="0" err="1"/>
              <a:t>response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the </a:t>
            </a:r>
            <a:r>
              <a:rPr lang="it-IT" sz="2400" dirty="0" err="1"/>
              <a:t>proof</a:t>
            </a:r>
            <a:r>
              <a:rPr lang="it-IT" sz="2400" dirty="0"/>
              <a:t> to Alice </a:t>
            </a:r>
            <a:r>
              <a:rPr lang="it-IT" sz="2400" dirty="0" err="1"/>
              <a:t>that</a:t>
            </a:r>
            <a:r>
              <a:rPr lang="it-IT" sz="2400" dirty="0"/>
              <a:t> </a:t>
            </a:r>
            <a:r>
              <a:rPr lang="it-IT" sz="2400" dirty="0" err="1"/>
              <a:t>she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actually</a:t>
            </a:r>
            <a:r>
              <a:rPr lang="it-IT" sz="2400" dirty="0"/>
              <a:t>  </a:t>
            </a:r>
            <a:r>
              <a:rPr lang="it-IT" sz="2400" dirty="0" err="1"/>
              <a:t>talking</a:t>
            </a:r>
            <a:r>
              <a:rPr lang="it-IT" sz="2400" dirty="0"/>
              <a:t> </a:t>
            </a:r>
            <a:r>
              <a:rPr lang="it-IT" sz="2400" dirty="0" smtClean="0"/>
              <a:t>with </a:t>
            </a:r>
            <a:r>
              <a:rPr lang="it-IT" sz="2400" dirty="0"/>
              <a:t>Bob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dirty="0" smtClean="0"/>
              <a:t>				</a:t>
            </a:r>
            <a:r>
              <a:rPr lang="it-IT" sz="2400" dirty="0">
                <a:solidFill>
                  <a:srgbClr val="FF0000"/>
                </a:solidFill>
              </a:rPr>
              <a:t> K</a:t>
            </a:r>
            <a:r>
              <a:rPr lang="it-IT" sz="2400" baseline="-25000" dirty="0">
                <a:solidFill>
                  <a:srgbClr val="FF0000"/>
                </a:solidFill>
              </a:rPr>
              <a:t>AB</a:t>
            </a:r>
            <a:r>
              <a:rPr lang="it-IT" sz="2400" dirty="0" smtClean="0"/>
              <a:t>(t+1) (6)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756741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62054" y="1825625"/>
            <a:ext cx="10515600" cy="4351338"/>
          </a:xfrm>
        </p:spPr>
        <p:txBody>
          <a:bodyPr>
            <a:normAutofit/>
          </a:bodyPr>
          <a:lstStyle/>
          <a:p>
            <a:r>
              <a:rPr lang="it-IT" sz="2400" dirty="0" smtClean="0"/>
              <a:t>The </a:t>
            </a:r>
            <a:r>
              <a:rPr lang="it-IT" sz="2400" dirty="0"/>
              <a:t>client </a:t>
            </a:r>
            <a:r>
              <a:rPr lang="it-IT" sz="2400" dirty="0" err="1"/>
              <a:t>decrypts</a:t>
            </a:r>
            <a:r>
              <a:rPr lang="it-IT" sz="2400" dirty="0"/>
              <a:t> the </a:t>
            </a:r>
            <a:r>
              <a:rPr lang="it-IT" sz="2400" dirty="0" err="1"/>
              <a:t>confirmation</a:t>
            </a:r>
            <a:r>
              <a:rPr lang="it-IT" sz="2400" dirty="0"/>
              <a:t> </a:t>
            </a:r>
            <a:r>
              <a:rPr lang="it-IT" sz="2400" dirty="0" err="1"/>
              <a:t>using</a:t>
            </a:r>
            <a:r>
              <a:rPr lang="it-IT" sz="2400" dirty="0"/>
              <a:t> </a:t>
            </a:r>
            <a:r>
              <a:rPr lang="it-IT" sz="2400" dirty="0" smtClean="0">
                <a:solidFill>
                  <a:srgbClr val="FF0000"/>
                </a:solidFill>
              </a:rPr>
              <a:t>K</a:t>
            </a:r>
            <a:r>
              <a:rPr lang="it-IT" sz="2400" baseline="-25000" dirty="0" smtClean="0">
                <a:solidFill>
                  <a:srgbClr val="FF0000"/>
                </a:solidFill>
              </a:rPr>
              <a:t>AB</a:t>
            </a:r>
            <a:r>
              <a:rPr lang="it-IT" sz="2400" dirty="0" smtClean="0">
                <a:solidFill>
                  <a:srgbClr val="FF0000"/>
                </a:solidFill>
              </a:rPr>
              <a:t>,</a:t>
            </a:r>
            <a:r>
              <a:rPr lang="it-IT" sz="2400" dirty="0" smtClean="0"/>
              <a:t> and </a:t>
            </a:r>
            <a:r>
              <a:rPr lang="it-IT" sz="2400" dirty="0" err="1"/>
              <a:t>checks</a:t>
            </a:r>
            <a:r>
              <a:rPr lang="it-IT" sz="2400" dirty="0"/>
              <a:t> </a:t>
            </a:r>
            <a:r>
              <a:rPr lang="it-IT" sz="2400" dirty="0" err="1"/>
              <a:t>whether</a:t>
            </a:r>
            <a:r>
              <a:rPr lang="it-IT" sz="2400" dirty="0"/>
              <a:t> the </a:t>
            </a:r>
            <a:r>
              <a:rPr lang="it-IT" sz="2400" dirty="0" err="1"/>
              <a:t>timestamp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correctly</a:t>
            </a:r>
            <a:r>
              <a:rPr lang="it-IT" sz="2400" dirty="0"/>
              <a:t> </a:t>
            </a:r>
            <a:r>
              <a:rPr lang="it-IT" sz="2400" dirty="0" err="1"/>
              <a:t>updated</a:t>
            </a:r>
            <a:r>
              <a:rPr lang="it-IT" sz="2400" dirty="0"/>
              <a:t>. </a:t>
            </a:r>
            <a:r>
              <a:rPr lang="it-IT" sz="2400" dirty="0" err="1"/>
              <a:t>If</a:t>
            </a:r>
            <a:r>
              <a:rPr lang="it-IT" sz="2400" dirty="0"/>
              <a:t> </a:t>
            </a:r>
            <a:r>
              <a:rPr lang="it-IT" sz="2400" dirty="0" err="1"/>
              <a:t>so,then</a:t>
            </a:r>
            <a:r>
              <a:rPr lang="it-IT" sz="2400" dirty="0"/>
              <a:t> the client can trust the server and can start </a:t>
            </a:r>
            <a:r>
              <a:rPr lang="it-IT" sz="2400" dirty="0" err="1"/>
              <a:t>issuing</a:t>
            </a:r>
            <a:r>
              <a:rPr lang="it-IT" sz="2400" dirty="0"/>
              <a:t> service </a:t>
            </a:r>
            <a:r>
              <a:rPr lang="it-IT" sz="2400" dirty="0" err="1"/>
              <a:t>requests</a:t>
            </a:r>
            <a:r>
              <a:rPr lang="it-IT" sz="2400" dirty="0"/>
              <a:t> to the server</a:t>
            </a:r>
            <a:r>
              <a:rPr lang="it-IT" sz="2400" dirty="0" smtClean="0"/>
              <a:t>.</a:t>
            </a:r>
            <a:endParaRPr lang="it-IT" sz="2400" dirty="0"/>
          </a:p>
          <a:p>
            <a:r>
              <a:rPr lang="it-IT" sz="2400" dirty="0" smtClean="0"/>
              <a:t>The </a:t>
            </a:r>
            <a:r>
              <a:rPr lang="it-IT" sz="2400" dirty="0"/>
              <a:t>server </a:t>
            </a:r>
            <a:r>
              <a:rPr lang="it-IT" sz="2400" dirty="0" err="1"/>
              <a:t>provides</a:t>
            </a:r>
            <a:r>
              <a:rPr lang="it-IT" sz="2400" dirty="0"/>
              <a:t> the </a:t>
            </a:r>
            <a:r>
              <a:rPr lang="it-IT" sz="2400" dirty="0" err="1"/>
              <a:t>requested</a:t>
            </a:r>
            <a:r>
              <a:rPr lang="it-IT" sz="2400" dirty="0"/>
              <a:t> </a:t>
            </a:r>
            <a:r>
              <a:rPr lang="it-IT" sz="2400" dirty="0" err="1"/>
              <a:t>services</a:t>
            </a:r>
            <a:r>
              <a:rPr lang="it-IT" sz="2400" dirty="0"/>
              <a:t> to the client</a:t>
            </a:r>
            <a:r>
              <a:rPr lang="it-IT" sz="2400" dirty="0" smtClean="0"/>
              <a:t>.</a:t>
            </a:r>
          </a:p>
          <a:p>
            <a:endParaRPr lang="it-IT" sz="2400" dirty="0"/>
          </a:p>
          <a:p>
            <a:r>
              <a:rPr lang="it-IT" sz="2400" dirty="0" err="1" smtClean="0"/>
              <a:t>If</a:t>
            </a:r>
            <a:r>
              <a:rPr lang="it-IT" sz="2400" dirty="0" smtClean="0"/>
              <a:t> Alice </a:t>
            </a:r>
            <a:r>
              <a:rPr lang="it-IT" sz="2400" dirty="0" err="1" smtClean="0"/>
              <a:t>decides</a:t>
            </a:r>
            <a:r>
              <a:rPr lang="it-IT" sz="2400" dirty="0" smtClean="0"/>
              <a:t> </a:t>
            </a:r>
            <a:r>
              <a:rPr lang="it-IT" sz="2400" dirty="0" err="1" smtClean="0"/>
              <a:t>she</a:t>
            </a:r>
            <a:r>
              <a:rPr lang="it-IT" sz="2400" dirty="0" smtClean="0"/>
              <a:t> </a:t>
            </a:r>
            <a:r>
              <a:rPr lang="it-IT" sz="2400" dirty="0" err="1" smtClean="0"/>
              <a:t>needs</a:t>
            </a:r>
            <a:r>
              <a:rPr lang="it-IT" sz="2400" dirty="0" smtClean="0"/>
              <a:t> to talk with </a:t>
            </a:r>
            <a:r>
              <a:rPr lang="it-IT" sz="2400" dirty="0" err="1" smtClean="0"/>
              <a:t>another</a:t>
            </a:r>
            <a:r>
              <a:rPr lang="it-IT" sz="2400" dirty="0" smtClean="0"/>
              <a:t> server, Carol, </a:t>
            </a:r>
            <a:r>
              <a:rPr lang="it-IT" sz="2400" dirty="0" err="1" smtClean="0"/>
              <a:t>she</a:t>
            </a:r>
            <a:r>
              <a:rPr lang="it-IT" sz="2400" dirty="0" smtClean="0"/>
              <a:t> </a:t>
            </a:r>
            <a:r>
              <a:rPr lang="it-IT" sz="2400" dirty="0" err="1" smtClean="0"/>
              <a:t>simply</a:t>
            </a:r>
            <a:r>
              <a:rPr lang="it-IT" sz="2400" dirty="0" smtClean="0"/>
              <a:t> </a:t>
            </a:r>
            <a:r>
              <a:rPr lang="it-IT" sz="2400" dirty="0" err="1" smtClean="0"/>
              <a:t>repeats</a:t>
            </a:r>
            <a:r>
              <a:rPr lang="it-IT" sz="2400" dirty="0" smtClean="0"/>
              <a:t> </a:t>
            </a:r>
            <a:r>
              <a:rPr lang="it-IT" sz="2400" dirty="0" err="1" smtClean="0"/>
              <a:t>message</a:t>
            </a:r>
            <a:r>
              <a:rPr lang="it-IT" sz="2400" dirty="0" smtClean="0"/>
              <a:t> (3) to the TGS, </a:t>
            </a:r>
            <a:r>
              <a:rPr lang="it-IT" sz="2400" dirty="0" err="1" smtClean="0"/>
              <a:t>only</a:t>
            </a:r>
            <a:r>
              <a:rPr lang="it-IT" sz="2400" dirty="0" smtClean="0"/>
              <a:t> </a:t>
            </a:r>
            <a:r>
              <a:rPr lang="it-IT" sz="2400" dirty="0" err="1" smtClean="0"/>
              <a:t>now</a:t>
            </a:r>
            <a:r>
              <a:rPr lang="it-IT" sz="2400" dirty="0" smtClean="0"/>
              <a:t> </a:t>
            </a:r>
            <a:r>
              <a:rPr lang="it-IT" sz="2400" dirty="0" err="1" smtClean="0"/>
              <a:t>specifying</a:t>
            </a:r>
            <a:r>
              <a:rPr lang="it-IT" sz="2400" dirty="0" smtClean="0"/>
              <a:t> C </a:t>
            </a:r>
            <a:r>
              <a:rPr lang="it-IT" sz="2400" dirty="0" err="1" smtClean="0"/>
              <a:t>instead</a:t>
            </a:r>
            <a:r>
              <a:rPr lang="it-IT" sz="2400" dirty="0" smtClean="0"/>
              <a:t> of B. The TGS </a:t>
            </a:r>
            <a:r>
              <a:rPr lang="it-IT" sz="2400" dirty="0" err="1" smtClean="0"/>
              <a:t>will</a:t>
            </a:r>
            <a:r>
              <a:rPr lang="it-IT" sz="2400" dirty="0" smtClean="0"/>
              <a:t> </a:t>
            </a:r>
            <a:r>
              <a:rPr lang="it-IT" sz="2400" dirty="0" err="1"/>
              <a:t>respond</a:t>
            </a:r>
            <a:r>
              <a:rPr lang="it-IT" sz="2400" dirty="0"/>
              <a:t> </a:t>
            </a:r>
            <a:r>
              <a:rPr lang="it-IT" sz="2400" dirty="0" smtClean="0"/>
              <a:t>with a ticket </a:t>
            </a:r>
            <a:r>
              <a:rPr lang="it-IT" sz="2400" dirty="0" err="1" smtClean="0"/>
              <a:t>encrypted</a:t>
            </a:r>
            <a:r>
              <a:rPr lang="it-IT" sz="2400" dirty="0" smtClean="0"/>
              <a:t> with </a:t>
            </a:r>
            <a:r>
              <a:rPr lang="it-IT" sz="2400" dirty="0" smtClean="0">
                <a:solidFill>
                  <a:srgbClr val="FF0000"/>
                </a:solidFill>
              </a:rPr>
              <a:t>K</a:t>
            </a:r>
            <a:r>
              <a:rPr lang="it-IT" sz="2400" baseline="-25000" dirty="0" smtClean="0">
                <a:solidFill>
                  <a:srgbClr val="FF0000"/>
                </a:solidFill>
              </a:rPr>
              <a:t>c</a:t>
            </a:r>
            <a:r>
              <a:rPr lang="it-IT" sz="2400" dirty="0" smtClean="0"/>
              <a:t> </a:t>
            </a:r>
            <a:r>
              <a:rPr lang="it-IT" sz="2400" dirty="0" err="1" smtClean="0"/>
              <a:t>that</a:t>
            </a:r>
            <a:r>
              <a:rPr lang="it-IT" sz="2400" dirty="0" smtClean="0"/>
              <a:t> Alice can </a:t>
            </a:r>
            <a:r>
              <a:rPr lang="it-IT" sz="2400" dirty="0" err="1" smtClean="0"/>
              <a:t>send</a:t>
            </a:r>
            <a:r>
              <a:rPr lang="it-IT" sz="2400" dirty="0" smtClean="0"/>
              <a:t> to Carol  and </a:t>
            </a:r>
            <a:r>
              <a:rPr lang="it-IT" sz="2400" dirty="0" err="1" smtClean="0"/>
              <a:t>that</a:t>
            </a:r>
            <a:r>
              <a:rPr lang="it-IT" sz="2400" dirty="0" smtClean="0"/>
              <a:t> Carol </a:t>
            </a:r>
            <a:r>
              <a:rPr lang="it-IT" sz="2400" dirty="0" err="1" smtClean="0"/>
              <a:t>will</a:t>
            </a:r>
            <a:r>
              <a:rPr lang="it-IT" sz="2400" dirty="0" smtClean="0"/>
              <a:t> </a:t>
            </a:r>
            <a:r>
              <a:rPr lang="it-IT" sz="2400" dirty="0" err="1" smtClean="0"/>
              <a:t>accept</a:t>
            </a:r>
            <a:r>
              <a:rPr lang="it-IT" sz="2400" dirty="0" smtClean="0"/>
              <a:t> </a:t>
            </a:r>
            <a:r>
              <a:rPr lang="it-IT" sz="2400" dirty="0" err="1" smtClean="0"/>
              <a:t>as</a:t>
            </a:r>
            <a:r>
              <a:rPr lang="it-IT" sz="2400" dirty="0" smtClean="0"/>
              <a:t> </a:t>
            </a:r>
            <a:r>
              <a:rPr lang="it-IT" sz="2400" dirty="0" err="1" smtClean="0"/>
              <a:t>proof</a:t>
            </a:r>
            <a:r>
              <a:rPr lang="it-IT" sz="2400" dirty="0" smtClean="0"/>
              <a:t> </a:t>
            </a:r>
            <a:r>
              <a:rPr lang="it-IT" sz="2400" dirty="0" err="1" smtClean="0"/>
              <a:t>that</a:t>
            </a:r>
            <a:r>
              <a:rPr lang="it-IT" sz="2400" dirty="0" smtClean="0"/>
              <a:t> </a:t>
            </a:r>
            <a:r>
              <a:rPr lang="it-IT" sz="2400" dirty="0" err="1" smtClean="0"/>
              <a:t>it</a:t>
            </a:r>
            <a:r>
              <a:rPr lang="it-IT" sz="2400" dirty="0" smtClean="0"/>
              <a:t> </a:t>
            </a:r>
            <a:r>
              <a:rPr lang="it-IT" sz="2400" dirty="0" err="1" smtClean="0"/>
              <a:t>came</a:t>
            </a:r>
            <a:r>
              <a:rPr lang="it-IT" sz="2400" dirty="0" smtClean="0"/>
              <a:t> from Alice.</a:t>
            </a:r>
          </a:p>
          <a:p>
            <a:r>
              <a:rPr lang="it-IT" sz="2400" dirty="0" smtClean="0"/>
              <a:t>Alice can </a:t>
            </a:r>
            <a:r>
              <a:rPr lang="it-IT" sz="2400" dirty="0" err="1" smtClean="0"/>
              <a:t>access</a:t>
            </a:r>
            <a:r>
              <a:rPr lang="it-IT" sz="2400" dirty="0" smtClean="0"/>
              <a:t> </a:t>
            </a:r>
            <a:r>
              <a:rPr lang="it-IT" sz="2400" dirty="0" err="1" smtClean="0"/>
              <a:t>servers</a:t>
            </a:r>
            <a:r>
              <a:rPr lang="it-IT" sz="2400" dirty="0" smtClean="0"/>
              <a:t> </a:t>
            </a:r>
            <a:r>
              <a:rPr lang="it-IT" sz="2400" dirty="0" err="1" smtClean="0"/>
              <a:t>all</a:t>
            </a:r>
            <a:r>
              <a:rPr lang="it-IT" sz="2400" dirty="0" smtClean="0"/>
              <a:t> over the network in a </a:t>
            </a:r>
            <a:r>
              <a:rPr lang="it-IT" sz="2400" dirty="0" err="1" smtClean="0"/>
              <a:t>secure</a:t>
            </a:r>
            <a:r>
              <a:rPr lang="it-IT" sz="2400" dirty="0" smtClean="0"/>
              <a:t> way, and </a:t>
            </a:r>
            <a:r>
              <a:rPr lang="it-IT" sz="2400" dirty="0" err="1" smtClean="0">
                <a:solidFill>
                  <a:srgbClr val="FF0000"/>
                </a:solidFill>
              </a:rPr>
              <a:t>her</a:t>
            </a:r>
            <a:r>
              <a:rPr lang="it-IT" sz="2400" dirty="0" smtClean="0">
                <a:solidFill>
                  <a:srgbClr val="FF0000"/>
                </a:solidFill>
              </a:rPr>
              <a:t> password </a:t>
            </a:r>
            <a:r>
              <a:rPr lang="it-IT" sz="2400" dirty="0" err="1" smtClean="0">
                <a:solidFill>
                  <a:srgbClr val="FF0000"/>
                </a:solidFill>
              </a:rPr>
              <a:t>never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</a:rPr>
              <a:t>as</a:t>
            </a:r>
            <a:r>
              <a:rPr lang="it-IT" sz="2400" dirty="0" smtClean="0">
                <a:solidFill>
                  <a:srgbClr val="FF0000"/>
                </a:solidFill>
              </a:rPr>
              <a:t> to go over the network.</a:t>
            </a:r>
            <a:endParaRPr lang="it-IT" sz="2400" dirty="0">
              <a:solidFill>
                <a:srgbClr val="FF0000"/>
              </a:solidFill>
            </a:endParaRP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5084941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881</Words>
  <Application>Microsoft Office PowerPoint</Application>
  <PresentationFormat>Personalizzato</PresentationFormat>
  <Paragraphs>85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Presentazione standard di PowerPoint</vt:lpstr>
      <vt:lpstr>    Kerberos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Authentication servers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maurelio boari</dc:creator>
  <cp:lastModifiedBy>Maurelio Boari</cp:lastModifiedBy>
  <cp:revision>34</cp:revision>
  <dcterms:created xsi:type="dcterms:W3CDTF">2018-05-14T12:07:27Z</dcterms:created>
  <dcterms:modified xsi:type="dcterms:W3CDTF">2018-05-16T15:56:15Z</dcterms:modified>
</cp:coreProperties>
</file>