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 id="2147483813" r:id="rId6"/>
    <p:sldMasterId id="2147483662" r:id="rId7"/>
  </p:sldMasterIdLst>
  <p:notesMasterIdLst>
    <p:notesMasterId r:id="rId29"/>
  </p:notesMasterIdLst>
  <p:handoutMasterIdLst>
    <p:handoutMasterId r:id="rId30"/>
  </p:handoutMasterIdLst>
  <p:sldIdLst>
    <p:sldId id="256" r:id="rId8"/>
    <p:sldId id="259" r:id="rId9"/>
    <p:sldId id="257" r:id="rId10"/>
    <p:sldId id="258" r:id="rId11"/>
    <p:sldId id="260" r:id="rId12"/>
    <p:sldId id="261" r:id="rId13"/>
    <p:sldId id="262" r:id="rId14"/>
    <p:sldId id="263" r:id="rId15"/>
    <p:sldId id="264" r:id="rId16"/>
    <p:sldId id="265" r:id="rId17"/>
    <p:sldId id="268" r:id="rId18"/>
    <p:sldId id="269" r:id="rId19"/>
    <p:sldId id="270" r:id="rId20"/>
    <p:sldId id="266" r:id="rId21"/>
    <p:sldId id="267" r:id="rId22"/>
    <p:sldId id="272" r:id="rId23"/>
    <p:sldId id="271" r:id="rId24"/>
    <p:sldId id="273" r:id="rId25"/>
    <p:sldId id="274" r:id="rId26"/>
    <p:sldId id="275" r:id="rId27"/>
    <p:sldId id="276" r:id="rId28"/>
  </p:sldIdLst>
  <p:sldSz cx="9144000" cy="6858000" type="screen4x3"/>
  <p:notesSz cx="6400800" cy="8686800"/>
  <p:defaultTextStyle>
    <a:defPPr>
      <a:defRPr lang="it-IT"/>
    </a:defPPr>
    <a:lvl1pPr algn="ctr" rtl="0" fontAlgn="base">
      <a:spcBef>
        <a:spcPct val="0"/>
      </a:spcBef>
      <a:spcAft>
        <a:spcPct val="0"/>
      </a:spcAft>
      <a:defRPr sz="800" b="1" kern="1200">
        <a:solidFill>
          <a:srgbClr val="1F66BD"/>
        </a:solidFill>
        <a:latin typeface="Arial" charset="0"/>
        <a:ea typeface="+mn-ea"/>
        <a:cs typeface="+mn-cs"/>
      </a:defRPr>
    </a:lvl1pPr>
    <a:lvl2pPr marL="457200" algn="ctr" rtl="0" fontAlgn="base">
      <a:spcBef>
        <a:spcPct val="0"/>
      </a:spcBef>
      <a:spcAft>
        <a:spcPct val="0"/>
      </a:spcAft>
      <a:defRPr sz="800" b="1" kern="1200">
        <a:solidFill>
          <a:srgbClr val="1F66BD"/>
        </a:solidFill>
        <a:latin typeface="Arial" charset="0"/>
        <a:ea typeface="+mn-ea"/>
        <a:cs typeface="+mn-cs"/>
      </a:defRPr>
    </a:lvl2pPr>
    <a:lvl3pPr marL="914400" algn="ctr" rtl="0" fontAlgn="base">
      <a:spcBef>
        <a:spcPct val="0"/>
      </a:spcBef>
      <a:spcAft>
        <a:spcPct val="0"/>
      </a:spcAft>
      <a:defRPr sz="800" b="1" kern="1200">
        <a:solidFill>
          <a:srgbClr val="1F66BD"/>
        </a:solidFill>
        <a:latin typeface="Arial" charset="0"/>
        <a:ea typeface="+mn-ea"/>
        <a:cs typeface="+mn-cs"/>
      </a:defRPr>
    </a:lvl3pPr>
    <a:lvl4pPr marL="1371600" algn="ctr" rtl="0" fontAlgn="base">
      <a:spcBef>
        <a:spcPct val="0"/>
      </a:spcBef>
      <a:spcAft>
        <a:spcPct val="0"/>
      </a:spcAft>
      <a:defRPr sz="800" b="1" kern="1200">
        <a:solidFill>
          <a:srgbClr val="1F66BD"/>
        </a:solidFill>
        <a:latin typeface="Arial" charset="0"/>
        <a:ea typeface="+mn-ea"/>
        <a:cs typeface="+mn-cs"/>
      </a:defRPr>
    </a:lvl4pPr>
    <a:lvl5pPr marL="1828800" algn="ctr" rtl="0" fontAlgn="base">
      <a:spcBef>
        <a:spcPct val="0"/>
      </a:spcBef>
      <a:spcAft>
        <a:spcPct val="0"/>
      </a:spcAft>
      <a:defRPr sz="800" b="1" kern="1200">
        <a:solidFill>
          <a:srgbClr val="1F66BD"/>
        </a:solidFill>
        <a:latin typeface="Arial" charset="0"/>
        <a:ea typeface="+mn-ea"/>
        <a:cs typeface="+mn-cs"/>
      </a:defRPr>
    </a:lvl5pPr>
    <a:lvl6pPr marL="2286000" algn="l" defTabSz="914400" rtl="0" eaLnBrk="1" latinLnBrk="0" hangingPunct="1">
      <a:defRPr sz="800" b="1" kern="1200">
        <a:solidFill>
          <a:srgbClr val="1F66BD"/>
        </a:solidFill>
        <a:latin typeface="Arial" charset="0"/>
        <a:ea typeface="+mn-ea"/>
        <a:cs typeface="+mn-cs"/>
      </a:defRPr>
    </a:lvl6pPr>
    <a:lvl7pPr marL="2743200" algn="l" defTabSz="914400" rtl="0" eaLnBrk="1" latinLnBrk="0" hangingPunct="1">
      <a:defRPr sz="800" b="1" kern="1200">
        <a:solidFill>
          <a:srgbClr val="1F66BD"/>
        </a:solidFill>
        <a:latin typeface="Arial" charset="0"/>
        <a:ea typeface="+mn-ea"/>
        <a:cs typeface="+mn-cs"/>
      </a:defRPr>
    </a:lvl7pPr>
    <a:lvl8pPr marL="3200400" algn="l" defTabSz="914400" rtl="0" eaLnBrk="1" latinLnBrk="0" hangingPunct="1">
      <a:defRPr sz="800" b="1" kern="1200">
        <a:solidFill>
          <a:srgbClr val="1F66BD"/>
        </a:solidFill>
        <a:latin typeface="Arial" charset="0"/>
        <a:ea typeface="+mn-ea"/>
        <a:cs typeface="+mn-cs"/>
      </a:defRPr>
    </a:lvl8pPr>
    <a:lvl9pPr marL="3657600" algn="l" defTabSz="914400" rtl="0" eaLnBrk="1" latinLnBrk="0" hangingPunct="1">
      <a:defRPr sz="800" b="1" kern="1200">
        <a:solidFill>
          <a:srgbClr val="1F66BD"/>
        </a:solidFill>
        <a:latin typeface="Arial" charset="0"/>
        <a:ea typeface="+mn-ea"/>
        <a:cs typeface="+mn-cs"/>
      </a:defRPr>
    </a:lvl9pPr>
  </p:defaultTextStyle>
  <p:extLst>
    <p:ext uri="{EFAFB233-063F-42B5-8137-9DF3F51BA10A}">
      <p15:sldGuideLst xmlns:p15="http://schemas.microsoft.com/office/powerpoint/2012/main" xmlns="">
        <p15:guide id="1" orient="horz" pos="1632">
          <p15:clr>
            <a:srgbClr val="A4A3A4"/>
          </p15:clr>
        </p15:guide>
        <p15:guide id="2" pos="240">
          <p15:clr>
            <a:srgbClr val="A4A3A4"/>
          </p15:clr>
        </p15:guide>
      </p15:sldGuideLst>
    </p:ext>
    <p:ext uri="{2D200454-40CA-4A62-9FC3-DE9A4176ACB9}">
      <p15:notesGuideLst xmlns:p15="http://schemas.microsoft.com/office/powerpoint/2012/main" xmlns="">
        <p15:guide id="1" orient="horz" pos="2736">
          <p15:clr>
            <a:srgbClr val="A4A3A4"/>
          </p15:clr>
        </p15:guide>
        <p15:guide id="2" pos="20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F0"/>
    <a:srgbClr val="3C3CF0"/>
    <a:srgbClr val="AAB8D2"/>
    <a:srgbClr val="A2AAFA"/>
    <a:srgbClr val="193EA7"/>
    <a:srgbClr val="0E2E88"/>
    <a:srgbClr val="050541"/>
    <a:srgbClr val="1F66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372" autoAdjust="0"/>
  </p:normalViewPr>
  <p:slideViewPr>
    <p:cSldViewPr>
      <p:cViewPr>
        <p:scale>
          <a:sx n="82" d="100"/>
          <a:sy n="82" d="100"/>
        </p:scale>
        <p:origin x="-1330" y="-58"/>
      </p:cViewPr>
      <p:guideLst>
        <p:guide orient="horz" pos="1632"/>
        <p:guide pos="240"/>
      </p:guideLst>
    </p:cSldViewPr>
  </p:slideViewPr>
  <p:outlineViewPr>
    <p:cViewPr>
      <p:scale>
        <a:sx n="33" d="100"/>
        <a:sy n="33" d="100"/>
      </p:scale>
      <p:origin x="0" y="-1223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892" y="78"/>
      </p:cViewPr>
      <p:guideLst>
        <p:guide orient="horz" pos="2736"/>
        <p:guide pos="201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ableStyles" Target="tableStyle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handoutMaster" Target="handoutMasters/handoutMaster1.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773363" cy="434975"/>
          </a:xfrm>
          <a:prstGeom prst="rect">
            <a:avLst/>
          </a:prstGeom>
          <a:noFill/>
          <a:ln w="9525">
            <a:noFill/>
            <a:miter lim="800000"/>
            <a:headEnd/>
            <a:tailEnd/>
          </a:ln>
          <a:effectLst/>
        </p:spPr>
        <p:txBody>
          <a:bodyPr vert="horz" wrap="square" lIns="83624" tIns="41812" rIns="83624" bIns="41812" numCol="1" anchor="t" anchorCtr="0" compatLnSpc="1">
            <a:prstTxWarp prst="textNoShape">
              <a:avLst/>
            </a:prstTxWarp>
          </a:bodyPr>
          <a:lstStyle>
            <a:lvl1pPr algn="l" defTabSz="836613">
              <a:defRPr sz="1100" b="0">
                <a:solidFill>
                  <a:schemeClr val="tx1"/>
                </a:solidFill>
                <a:latin typeface="Times New Roman" pitchFamily="18" charset="0"/>
              </a:defRPr>
            </a:lvl1pPr>
          </a:lstStyle>
          <a:p>
            <a:pPr>
              <a:defRPr/>
            </a:pPr>
            <a:endParaRPr lang="it-IT"/>
          </a:p>
        </p:txBody>
      </p:sp>
      <p:sp>
        <p:nvSpPr>
          <p:cNvPr id="5123" name="Rectangle 3"/>
          <p:cNvSpPr>
            <a:spLocks noGrp="1" noChangeArrowheads="1"/>
          </p:cNvSpPr>
          <p:nvPr>
            <p:ph type="dt" sz="quarter" idx="1"/>
          </p:nvPr>
        </p:nvSpPr>
        <p:spPr bwMode="auto">
          <a:xfrm>
            <a:off x="3627438" y="0"/>
            <a:ext cx="2773362" cy="434975"/>
          </a:xfrm>
          <a:prstGeom prst="rect">
            <a:avLst/>
          </a:prstGeom>
          <a:noFill/>
          <a:ln w="9525">
            <a:noFill/>
            <a:miter lim="800000"/>
            <a:headEnd/>
            <a:tailEnd/>
          </a:ln>
          <a:effectLst/>
        </p:spPr>
        <p:txBody>
          <a:bodyPr vert="horz" wrap="square" lIns="83624" tIns="41812" rIns="83624" bIns="41812" numCol="1" anchor="t" anchorCtr="0" compatLnSpc="1">
            <a:prstTxWarp prst="textNoShape">
              <a:avLst/>
            </a:prstTxWarp>
          </a:bodyPr>
          <a:lstStyle>
            <a:lvl1pPr algn="r" defTabSz="836613">
              <a:defRPr sz="1100" b="0">
                <a:solidFill>
                  <a:schemeClr val="tx1"/>
                </a:solidFill>
                <a:latin typeface="Times New Roman" pitchFamily="18" charset="0"/>
              </a:defRPr>
            </a:lvl1pPr>
          </a:lstStyle>
          <a:p>
            <a:pPr>
              <a:defRPr/>
            </a:pPr>
            <a:endParaRPr lang="it-IT"/>
          </a:p>
        </p:txBody>
      </p:sp>
      <p:sp>
        <p:nvSpPr>
          <p:cNvPr id="5124" name="Rectangle 4"/>
          <p:cNvSpPr>
            <a:spLocks noGrp="1" noChangeArrowheads="1"/>
          </p:cNvSpPr>
          <p:nvPr>
            <p:ph type="ftr" sz="quarter" idx="2"/>
          </p:nvPr>
        </p:nvSpPr>
        <p:spPr bwMode="auto">
          <a:xfrm>
            <a:off x="0" y="8251825"/>
            <a:ext cx="2773363" cy="434975"/>
          </a:xfrm>
          <a:prstGeom prst="rect">
            <a:avLst/>
          </a:prstGeom>
          <a:noFill/>
          <a:ln w="9525">
            <a:noFill/>
            <a:miter lim="800000"/>
            <a:headEnd/>
            <a:tailEnd/>
          </a:ln>
          <a:effectLst/>
        </p:spPr>
        <p:txBody>
          <a:bodyPr vert="horz" wrap="square" lIns="83624" tIns="41812" rIns="83624" bIns="41812" numCol="1" anchor="b" anchorCtr="0" compatLnSpc="1">
            <a:prstTxWarp prst="textNoShape">
              <a:avLst/>
            </a:prstTxWarp>
          </a:bodyPr>
          <a:lstStyle>
            <a:lvl1pPr algn="l" defTabSz="836613">
              <a:defRPr sz="1100" b="0">
                <a:solidFill>
                  <a:schemeClr val="tx1"/>
                </a:solidFill>
                <a:latin typeface="Times New Roman" pitchFamily="18" charset="0"/>
              </a:defRPr>
            </a:lvl1pPr>
          </a:lstStyle>
          <a:p>
            <a:pPr>
              <a:defRPr/>
            </a:pPr>
            <a:endParaRPr lang="it-IT"/>
          </a:p>
        </p:txBody>
      </p:sp>
      <p:sp>
        <p:nvSpPr>
          <p:cNvPr id="5125" name="Rectangle 5"/>
          <p:cNvSpPr>
            <a:spLocks noGrp="1" noChangeArrowheads="1"/>
          </p:cNvSpPr>
          <p:nvPr>
            <p:ph type="sldNum" sz="quarter" idx="3"/>
          </p:nvPr>
        </p:nvSpPr>
        <p:spPr bwMode="auto">
          <a:xfrm>
            <a:off x="3627438" y="8251825"/>
            <a:ext cx="2773362" cy="434975"/>
          </a:xfrm>
          <a:prstGeom prst="rect">
            <a:avLst/>
          </a:prstGeom>
          <a:noFill/>
          <a:ln w="9525">
            <a:noFill/>
            <a:miter lim="800000"/>
            <a:headEnd/>
            <a:tailEnd/>
          </a:ln>
          <a:effectLst/>
        </p:spPr>
        <p:txBody>
          <a:bodyPr vert="horz" wrap="square" lIns="83624" tIns="41812" rIns="83624" bIns="41812" numCol="1" anchor="b" anchorCtr="0" compatLnSpc="1">
            <a:prstTxWarp prst="textNoShape">
              <a:avLst/>
            </a:prstTxWarp>
          </a:bodyPr>
          <a:lstStyle>
            <a:lvl1pPr algn="r" defTabSz="836613">
              <a:defRPr sz="1100" b="0">
                <a:solidFill>
                  <a:schemeClr val="tx1"/>
                </a:solidFill>
                <a:latin typeface="Times New Roman" pitchFamily="18" charset="0"/>
              </a:defRPr>
            </a:lvl1pPr>
          </a:lstStyle>
          <a:p>
            <a:pPr>
              <a:defRPr/>
            </a:pPr>
            <a:fld id="{70457948-A346-4B95-96D6-314AAD4ADF02}" type="slidenum">
              <a:rPr lang="it-IT"/>
              <a:pPr>
                <a:defRPr/>
              </a:pPr>
              <a:t>‹N›</a:t>
            </a:fld>
            <a:endParaRPr lang="it-IT"/>
          </a:p>
        </p:txBody>
      </p:sp>
    </p:spTree>
    <p:extLst>
      <p:ext uri="{BB962C8B-B14F-4D97-AF65-F5344CB8AC3E}">
        <p14:creationId xmlns:p14="http://schemas.microsoft.com/office/powerpoint/2010/main" val="408388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773363" cy="434975"/>
          </a:xfrm>
          <a:prstGeom prst="rect">
            <a:avLst/>
          </a:prstGeom>
          <a:noFill/>
          <a:ln w="9525">
            <a:noFill/>
            <a:miter lim="800000"/>
            <a:headEnd/>
            <a:tailEnd/>
          </a:ln>
          <a:effectLst/>
        </p:spPr>
        <p:txBody>
          <a:bodyPr vert="horz" wrap="square" lIns="83624" tIns="41812" rIns="83624" bIns="41812" numCol="1" anchor="t" anchorCtr="0" compatLnSpc="1">
            <a:prstTxWarp prst="textNoShape">
              <a:avLst/>
            </a:prstTxWarp>
          </a:bodyPr>
          <a:lstStyle>
            <a:lvl1pPr algn="l" defTabSz="836613">
              <a:defRPr sz="1100" b="0">
                <a:solidFill>
                  <a:schemeClr val="tx1"/>
                </a:solidFill>
                <a:latin typeface="Times New Roman" pitchFamily="18" charset="0"/>
              </a:defRPr>
            </a:lvl1pPr>
          </a:lstStyle>
          <a:p>
            <a:pPr>
              <a:defRPr/>
            </a:pPr>
            <a:endParaRPr lang="it-IT"/>
          </a:p>
        </p:txBody>
      </p:sp>
      <p:sp>
        <p:nvSpPr>
          <p:cNvPr id="3075" name="Rectangle 3"/>
          <p:cNvSpPr>
            <a:spLocks noGrp="1" noChangeArrowheads="1"/>
          </p:cNvSpPr>
          <p:nvPr>
            <p:ph type="dt" idx="1"/>
          </p:nvPr>
        </p:nvSpPr>
        <p:spPr bwMode="auto">
          <a:xfrm>
            <a:off x="3627438" y="0"/>
            <a:ext cx="2773362" cy="434975"/>
          </a:xfrm>
          <a:prstGeom prst="rect">
            <a:avLst/>
          </a:prstGeom>
          <a:noFill/>
          <a:ln w="9525">
            <a:noFill/>
            <a:miter lim="800000"/>
            <a:headEnd/>
            <a:tailEnd/>
          </a:ln>
          <a:effectLst/>
        </p:spPr>
        <p:txBody>
          <a:bodyPr vert="horz" wrap="square" lIns="83624" tIns="41812" rIns="83624" bIns="41812" numCol="1" anchor="t" anchorCtr="0" compatLnSpc="1">
            <a:prstTxWarp prst="textNoShape">
              <a:avLst/>
            </a:prstTxWarp>
          </a:bodyPr>
          <a:lstStyle>
            <a:lvl1pPr algn="r" defTabSz="836613">
              <a:defRPr sz="1100" b="0">
                <a:solidFill>
                  <a:schemeClr val="tx1"/>
                </a:solidFill>
                <a:latin typeface="Times New Roman" pitchFamily="18" charset="0"/>
              </a:defRPr>
            </a:lvl1pPr>
          </a:lstStyle>
          <a:p>
            <a:pPr>
              <a:defRPr/>
            </a:pPr>
            <a:endParaRPr lang="it-IT"/>
          </a:p>
        </p:txBody>
      </p:sp>
      <p:sp>
        <p:nvSpPr>
          <p:cNvPr id="5124" name="Rectangle 4"/>
          <p:cNvSpPr>
            <a:spLocks noGrp="1" noRot="1" noChangeAspect="1" noChangeArrowheads="1" noTextEdit="1"/>
          </p:cNvSpPr>
          <p:nvPr>
            <p:ph type="sldImg" idx="2"/>
          </p:nvPr>
        </p:nvSpPr>
        <p:spPr bwMode="auto">
          <a:xfrm>
            <a:off x="1030288" y="652463"/>
            <a:ext cx="4341812" cy="325596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854075" y="4125913"/>
            <a:ext cx="4692650" cy="3908425"/>
          </a:xfrm>
          <a:prstGeom prst="rect">
            <a:avLst/>
          </a:prstGeom>
          <a:noFill/>
          <a:ln w="9525">
            <a:noFill/>
            <a:miter lim="800000"/>
            <a:headEnd/>
            <a:tailEnd/>
          </a:ln>
          <a:effectLst/>
        </p:spPr>
        <p:txBody>
          <a:bodyPr vert="horz" wrap="square" lIns="83624" tIns="41812" rIns="83624" bIns="41812"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3078" name="Rectangle 6"/>
          <p:cNvSpPr>
            <a:spLocks noGrp="1" noChangeArrowheads="1"/>
          </p:cNvSpPr>
          <p:nvPr>
            <p:ph type="ftr" sz="quarter" idx="4"/>
          </p:nvPr>
        </p:nvSpPr>
        <p:spPr bwMode="auto">
          <a:xfrm>
            <a:off x="0" y="8251825"/>
            <a:ext cx="2773363" cy="434975"/>
          </a:xfrm>
          <a:prstGeom prst="rect">
            <a:avLst/>
          </a:prstGeom>
          <a:noFill/>
          <a:ln w="9525">
            <a:noFill/>
            <a:miter lim="800000"/>
            <a:headEnd/>
            <a:tailEnd/>
          </a:ln>
          <a:effectLst/>
        </p:spPr>
        <p:txBody>
          <a:bodyPr vert="horz" wrap="square" lIns="83624" tIns="41812" rIns="83624" bIns="41812" numCol="1" anchor="b" anchorCtr="0" compatLnSpc="1">
            <a:prstTxWarp prst="textNoShape">
              <a:avLst/>
            </a:prstTxWarp>
          </a:bodyPr>
          <a:lstStyle>
            <a:lvl1pPr algn="l" defTabSz="836613">
              <a:defRPr sz="1100" b="0">
                <a:solidFill>
                  <a:schemeClr val="tx1"/>
                </a:solidFill>
                <a:latin typeface="Times New Roman" pitchFamily="18" charset="0"/>
              </a:defRPr>
            </a:lvl1pPr>
          </a:lstStyle>
          <a:p>
            <a:pPr>
              <a:defRPr/>
            </a:pPr>
            <a:endParaRPr lang="it-IT"/>
          </a:p>
        </p:txBody>
      </p:sp>
      <p:sp>
        <p:nvSpPr>
          <p:cNvPr id="3079" name="Rectangle 7"/>
          <p:cNvSpPr>
            <a:spLocks noGrp="1" noChangeArrowheads="1"/>
          </p:cNvSpPr>
          <p:nvPr>
            <p:ph type="sldNum" sz="quarter" idx="5"/>
          </p:nvPr>
        </p:nvSpPr>
        <p:spPr bwMode="auto">
          <a:xfrm>
            <a:off x="3627438" y="8251825"/>
            <a:ext cx="2773362" cy="434975"/>
          </a:xfrm>
          <a:prstGeom prst="rect">
            <a:avLst/>
          </a:prstGeom>
          <a:noFill/>
          <a:ln w="9525">
            <a:noFill/>
            <a:miter lim="800000"/>
            <a:headEnd/>
            <a:tailEnd/>
          </a:ln>
          <a:effectLst/>
        </p:spPr>
        <p:txBody>
          <a:bodyPr vert="horz" wrap="square" lIns="83624" tIns="41812" rIns="83624" bIns="41812" numCol="1" anchor="b" anchorCtr="0" compatLnSpc="1">
            <a:prstTxWarp prst="textNoShape">
              <a:avLst/>
            </a:prstTxWarp>
          </a:bodyPr>
          <a:lstStyle>
            <a:lvl1pPr algn="r" defTabSz="836613">
              <a:defRPr sz="1100" b="0">
                <a:solidFill>
                  <a:schemeClr val="tx1"/>
                </a:solidFill>
                <a:latin typeface="Times New Roman" pitchFamily="18" charset="0"/>
              </a:defRPr>
            </a:lvl1pPr>
          </a:lstStyle>
          <a:p>
            <a:pPr>
              <a:defRPr/>
            </a:pPr>
            <a:fld id="{B702E142-C1E9-40CF-BD0F-00089D363EC0}" type="slidenum">
              <a:rPr lang="it-IT"/>
              <a:pPr>
                <a:defRPr/>
              </a:pPr>
              <a:t>‹N›</a:t>
            </a:fld>
            <a:endParaRPr lang="it-IT"/>
          </a:p>
        </p:txBody>
      </p:sp>
    </p:spTree>
    <p:extLst>
      <p:ext uri="{BB962C8B-B14F-4D97-AF65-F5344CB8AC3E}">
        <p14:creationId xmlns:p14="http://schemas.microsoft.com/office/powerpoint/2010/main" val="4648892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pPr>
              <a:defRPr/>
            </a:pPr>
            <a:fld id="{B702E142-C1E9-40CF-BD0F-00089D363EC0}" type="slidenum">
              <a:rPr lang="it-IT" smtClean="0"/>
              <a:pPr>
                <a:defRPr/>
              </a:pPr>
              <a:t>1</a:t>
            </a:fld>
            <a:endParaRPr lang="it-IT"/>
          </a:p>
        </p:txBody>
      </p:sp>
    </p:spTree>
    <p:extLst>
      <p:ext uri="{BB962C8B-B14F-4D97-AF65-F5344CB8AC3E}">
        <p14:creationId xmlns:p14="http://schemas.microsoft.com/office/powerpoint/2010/main" val="28019237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ctangle 1037"/>
          <p:cNvSpPr>
            <a:spLocks noChangeArrowheads="1"/>
          </p:cNvSpPr>
          <p:nvPr userDrawn="1"/>
        </p:nvSpPr>
        <p:spPr bwMode="auto">
          <a:xfrm>
            <a:off x="3419475" y="4495800"/>
            <a:ext cx="4427538" cy="338554"/>
          </a:xfrm>
          <a:prstGeom prst="rect">
            <a:avLst/>
          </a:prstGeom>
          <a:noFill/>
          <a:ln w="9525">
            <a:noFill/>
            <a:miter lim="800000"/>
            <a:headEnd/>
            <a:tailEnd/>
          </a:ln>
        </p:spPr>
        <p:txBody>
          <a:bodyPr>
            <a:spAutoFit/>
          </a:bodyPr>
          <a:lstStyle/>
          <a:p>
            <a:pPr algn="ctr">
              <a:spcBef>
                <a:spcPct val="50000"/>
              </a:spcBef>
            </a:pPr>
            <a:r>
              <a:rPr lang="it-IT" sz="1600" b="0" baseline="0" dirty="0">
                <a:solidFill>
                  <a:srgbClr val="050541"/>
                </a:solidFill>
                <a:latin typeface="Verdana" pitchFamily="34" charset="0"/>
              </a:rPr>
              <a:t>5/3/2018</a:t>
            </a:r>
          </a:p>
        </p:txBody>
      </p:sp>
      <p:pic>
        <p:nvPicPr>
          <p:cNvPr id="5" name="Picture 3" descr="unibo2"/>
          <p:cNvPicPr>
            <a:picLocks noChangeAspect="1" noChangeArrowheads="1"/>
          </p:cNvPicPr>
          <p:nvPr userDrawn="1"/>
        </p:nvPicPr>
        <p:blipFill>
          <a:blip r:embed="rId2" cstate="print"/>
          <a:srcRect/>
          <a:stretch>
            <a:fillRect/>
          </a:stretch>
        </p:blipFill>
        <p:spPr bwMode="auto">
          <a:xfrm>
            <a:off x="250825" y="188913"/>
            <a:ext cx="2305050" cy="709612"/>
          </a:xfrm>
          <a:prstGeom prst="rect">
            <a:avLst/>
          </a:prstGeom>
          <a:noFill/>
          <a:ln w="9525">
            <a:noFill/>
            <a:miter lim="800000"/>
            <a:headEnd/>
            <a:tailEnd/>
          </a:ln>
        </p:spPr>
      </p:pic>
      <p:pic>
        <p:nvPicPr>
          <p:cNvPr id="6" name="Picture 4" descr="rigacorta"/>
          <p:cNvPicPr>
            <a:picLocks noChangeAspect="1" noChangeArrowheads="1"/>
          </p:cNvPicPr>
          <p:nvPr userDrawn="1"/>
        </p:nvPicPr>
        <p:blipFill>
          <a:blip r:embed="rId3" cstate="print"/>
          <a:srcRect/>
          <a:stretch>
            <a:fillRect/>
          </a:stretch>
        </p:blipFill>
        <p:spPr bwMode="auto">
          <a:xfrm>
            <a:off x="3548063" y="3933825"/>
            <a:ext cx="4552950" cy="28575"/>
          </a:xfrm>
          <a:prstGeom prst="rect">
            <a:avLst/>
          </a:prstGeom>
          <a:noFill/>
          <a:ln w="9525">
            <a:noFill/>
            <a:miter lim="800000"/>
            <a:headEnd/>
            <a:tailEnd/>
          </a:ln>
        </p:spPr>
      </p:pic>
      <p:pic>
        <p:nvPicPr>
          <p:cNvPr id="7" name="Picture 5" descr="logo"/>
          <p:cNvPicPr>
            <a:picLocks noChangeAspect="1" noChangeArrowheads="1"/>
          </p:cNvPicPr>
          <p:nvPr userDrawn="1"/>
        </p:nvPicPr>
        <p:blipFill>
          <a:blip r:embed="rId4" cstate="print"/>
          <a:srcRect/>
          <a:stretch>
            <a:fillRect/>
          </a:stretch>
        </p:blipFill>
        <p:spPr bwMode="auto">
          <a:xfrm>
            <a:off x="2700338" y="217488"/>
            <a:ext cx="4552950" cy="619125"/>
          </a:xfrm>
          <a:prstGeom prst="rect">
            <a:avLst/>
          </a:prstGeom>
          <a:noFill/>
          <a:ln w="9525">
            <a:noFill/>
            <a:miter lim="800000"/>
            <a:headEnd/>
            <a:tailEnd/>
          </a:ln>
        </p:spPr>
      </p:pic>
      <p:sp>
        <p:nvSpPr>
          <p:cNvPr id="52227" name="Rectangle 1027"/>
          <p:cNvSpPr>
            <a:spLocks noGrp="1" noChangeArrowheads="1"/>
          </p:cNvSpPr>
          <p:nvPr>
            <p:ph type="ctrTitle"/>
          </p:nvPr>
        </p:nvSpPr>
        <p:spPr>
          <a:xfrm>
            <a:off x="3490913" y="2133600"/>
            <a:ext cx="3960812" cy="838200"/>
          </a:xfrm>
        </p:spPr>
        <p:txBody>
          <a:bodyPr/>
          <a:lstStyle>
            <a:lvl1pPr>
              <a:defRPr/>
            </a:lvl1pPr>
          </a:lstStyle>
          <a:p>
            <a:r>
              <a:rPr lang="it-IT"/>
              <a:t>nome progetto</a:t>
            </a:r>
          </a:p>
        </p:txBody>
      </p:sp>
      <p:sp>
        <p:nvSpPr>
          <p:cNvPr id="52228" name="Rectangle 1028"/>
          <p:cNvSpPr>
            <a:spLocks noGrp="1" noChangeArrowheads="1"/>
          </p:cNvSpPr>
          <p:nvPr>
            <p:ph type="subTitle" idx="1"/>
          </p:nvPr>
        </p:nvSpPr>
        <p:spPr>
          <a:xfrm>
            <a:off x="3490913" y="3141663"/>
            <a:ext cx="4032250" cy="533400"/>
          </a:xfrm>
        </p:spPr>
        <p:txBody>
          <a:bodyPr/>
          <a:lstStyle>
            <a:lvl1pPr marL="0" indent="0">
              <a:defRPr sz="1800"/>
            </a:lvl1pPr>
          </a:lstStyle>
          <a:p>
            <a:r>
              <a:rPr lang="it-IT" dirty="0"/>
              <a:t>Nome del Relatore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0DD2A44-AA3A-4A7E-9A09-DAF101D4C1A4}" type="datetimeFigureOut">
              <a:rPr lang="it-IT" smtClean="0"/>
              <a:t>21/05/2018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1337342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0DD2A44-AA3A-4A7E-9A09-DAF101D4C1A4}" type="datetimeFigureOut">
              <a:rPr lang="it-IT" smtClean="0"/>
              <a:t>21/05/2018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4022512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0DD2A44-AA3A-4A7E-9A09-DAF101D4C1A4}" type="datetimeFigureOut">
              <a:rPr lang="it-IT" smtClean="0"/>
              <a:t>21/05/2018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3345713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365125"/>
            <a:ext cx="1971675"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28650" y="365125"/>
            <a:ext cx="57626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0DD2A44-AA3A-4A7E-9A09-DAF101D4C1A4}" type="datetimeFigureOut">
              <a:rPr lang="it-IT" smtClean="0"/>
              <a:t>21/05/2018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1307202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6" name="Segnaposto numero diapositiva 5"/>
          <p:cNvSpPr>
            <a:spLocks noGrp="1"/>
          </p:cNvSpPr>
          <p:nvPr>
            <p:ph type="sldNum" sz="quarter" idx="12"/>
          </p:nvPr>
        </p:nvSpPr>
        <p:spPr/>
        <p:txBody>
          <a:bodyPr/>
          <a:lstStyle>
            <a:lvl1pPr>
              <a:defRPr/>
            </a:lvl1pPr>
          </a:lstStyle>
          <a:p>
            <a:pPr>
              <a:defRPr/>
            </a:pPr>
            <a:fld id="{D4A4E181-E838-447A-A6EF-49E7E64E0E64}" type="slidenum">
              <a:rPr lang="it-IT"/>
              <a:pPr>
                <a:defRPr/>
              </a:pPr>
              <a:t>‹N›</a:t>
            </a:fld>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6" name="Segnaposto numero diapositiva 5"/>
          <p:cNvSpPr>
            <a:spLocks noGrp="1"/>
          </p:cNvSpPr>
          <p:nvPr>
            <p:ph type="sldNum" sz="quarter" idx="12"/>
          </p:nvPr>
        </p:nvSpPr>
        <p:spPr/>
        <p:txBody>
          <a:bodyPr/>
          <a:lstStyle>
            <a:lvl1pPr>
              <a:defRPr/>
            </a:lvl1pPr>
          </a:lstStyle>
          <a:p>
            <a:pPr>
              <a:defRPr/>
            </a:pPr>
            <a:fld id="{11F632E3-E030-44FA-8C07-98CF829CC6B3}" type="slidenum">
              <a:rPr lang="it-IT"/>
              <a:pPr>
                <a:defRPr/>
              </a:pPr>
              <a:t>‹N›</a:t>
            </a:fld>
            <a:endParaRPr lang="it-IT"/>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6" name="Segnaposto numero diapositiva 5"/>
          <p:cNvSpPr>
            <a:spLocks noGrp="1"/>
          </p:cNvSpPr>
          <p:nvPr>
            <p:ph type="sldNum" sz="quarter" idx="12"/>
          </p:nvPr>
        </p:nvSpPr>
        <p:spPr/>
        <p:txBody>
          <a:bodyPr/>
          <a:lstStyle>
            <a:lvl1pPr>
              <a:defRPr/>
            </a:lvl1pPr>
          </a:lstStyle>
          <a:p>
            <a:pPr>
              <a:defRPr/>
            </a:pPr>
            <a:fld id="{6D76176D-0929-4C78-BAB6-DAA92C1B5E5F}" type="slidenum">
              <a:rPr lang="it-IT"/>
              <a:pPr>
                <a:defRPr/>
              </a:pPr>
              <a:t>‹N›</a:t>
            </a:fld>
            <a:endParaRPr lang="it-IT"/>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endParaRPr lang="it-IT"/>
          </a:p>
        </p:txBody>
      </p:sp>
      <p:sp>
        <p:nvSpPr>
          <p:cNvPr id="6"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7" name="Segnaposto numero diapositiva 5"/>
          <p:cNvSpPr>
            <a:spLocks noGrp="1"/>
          </p:cNvSpPr>
          <p:nvPr>
            <p:ph type="sldNum" sz="quarter" idx="12"/>
          </p:nvPr>
        </p:nvSpPr>
        <p:spPr/>
        <p:txBody>
          <a:bodyPr/>
          <a:lstStyle>
            <a:lvl1pPr>
              <a:defRPr/>
            </a:lvl1pPr>
          </a:lstStyle>
          <a:p>
            <a:pPr>
              <a:defRPr/>
            </a:pPr>
            <a:fld id="{70003DD2-E4B9-4DEE-AD02-CADA5DC49B33}" type="slidenum">
              <a:rPr lang="it-IT"/>
              <a:pPr>
                <a:defRPr/>
              </a:pPr>
              <a:t>‹N›</a:t>
            </a:fld>
            <a:endParaRPr lang="it-IT"/>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endParaRPr lang="it-IT"/>
          </a:p>
        </p:txBody>
      </p:sp>
      <p:sp>
        <p:nvSpPr>
          <p:cNvPr id="8"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9" name="Segnaposto numero diapositiva 5"/>
          <p:cNvSpPr>
            <a:spLocks noGrp="1"/>
          </p:cNvSpPr>
          <p:nvPr>
            <p:ph type="sldNum" sz="quarter" idx="12"/>
          </p:nvPr>
        </p:nvSpPr>
        <p:spPr/>
        <p:txBody>
          <a:bodyPr/>
          <a:lstStyle>
            <a:lvl1pPr>
              <a:defRPr/>
            </a:lvl1pPr>
          </a:lstStyle>
          <a:p>
            <a:pPr>
              <a:defRPr/>
            </a:pPr>
            <a:fld id="{7CBC8DC4-187A-4932-8950-607FE2626178}" type="slidenum">
              <a:rPr lang="it-IT"/>
              <a:pPr>
                <a:defRPr/>
              </a:pPr>
              <a:t>‹N›</a:t>
            </a:fld>
            <a:endParaRPr lang="it-IT"/>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endParaRPr lang="it-IT"/>
          </a:p>
        </p:txBody>
      </p:sp>
      <p:sp>
        <p:nvSpPr>
          <p:cNvPr id="4"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5" name="Segnaposto numero diapositiva 5"/>
          <p:cNvSpPr>
            <a:spLocks noGrp="1"/>
          </p:cNvSpPr>
          <p:nvPr>
            <p:ph type="sldNum" sz="quarter" idx="12"/>
          </p:nvPr>
        </p:nvSpPr>
        <p:spPr/>
        <p:txBody>
          <a:bodyPr/>
          <a:lstStyle>
            <a:lvl1pPr>
              <a:defRPr/>
            </a:lvl1pPr>
          </a:lstStyle>
          <a:p>
            <a:pPr>
              <a:defRPr/>
            </a:pPr>
            <a:fld id="{E1F25200-59CC-4AC7-8226-9041088459E4}"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5" name="Segnaposto contenuto 2"/>
          <p:cNvSpPr>
            <a:spLocks noGrp="1"/>
          </p:cNvSpPr>
          <p:nvPr>
            <p:ph idx="1"/>
          </p:nvPr>
        </p:nvSpPr>
        <p:spPr>
          <a:xfrm>
            <a:off x="457200" y="1600200"/>
            <a:ext cx="8229600" cy="4525963"/>
          </a:xfrm>
        </p:spPr>
        <p:txBody>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piè di pagina 2"/>
          <p:cNvSpPr>
            <a:spLocks noGrp="1"/>
          </p:cNvSpPr>
          <p:nvPr>
            <p:ph type="ftr" sz="quarter" idx="10"/>
          </p:nvPr>
        </p:nvSpPr>
        <p:spPr/>
        <p:txBody>
          <a:bodyPr/>
          <a:lstStyle>
            <a:lvl1pPr>
              <a:defRPr sz="1400"/>
            </a:lvl1pPr>
          </a:lstStyle>
          <a:p>
            <a:pPr>
              <a:spcBef>
                <a:spcPct val="50000"/>
              </a:spcBef>
            </a:pPr>
            <a:r>
              <a:rPr lang="it-IT" dirty="0" err="1">
                <a:solidFill>
                  <a:srgbClr val="050541"/>
                </a:solidFill>
                <a:latin typeface="Verdana" pitchFamily="34" charset="0"/>
              </a:rPr>
              <a:t>Thursday</a:t>
            </a:r>
            <a:r>
              <a:rPr lang="it-IT" dirty="0">
                <a:solidFill>
                  <a:srgbClr val="050541"/>
                </a:solidFill>
                <a:latin typeface="Verdana" pitchFamily="34" charset="0"/>
              </a:rPr>
              <a:t> 3rd </a:t>
            </a:r>
            <a:r>
              <a:rPr lang="it-IT" dirty="0" err="1">
                <a:solidFill>
                  <a:srgbClr val="050541"/>
                </a:solidFill>
                <a:latin typeface="Verdana" pitchFamily="34" charset="0"/>
              </a:rPr>
              <a:t>May</a:t>
            </a:r>
            <a:r>
              <a:rPr lang="it-IT" dirty="0">
                <a:solidFill>
                  <a:srgbClr val="050541"/>
                </a:solidFill>
                <a:latin typeface="Verdana" pitchFamily="34" charset="0"/>
              </a:rPr>
              <a:t> 2018</a:t>
            </a:r>
          </a:p>
        </p:txBody>
      </p:sp>
      <p:sp>
        <p:nvSpPr>
          <p:cNvPr id="6" name="Segnaposto numero diapositiva 3"/>
          <p:cNvSpPr>
            <a:spLocks noGrp="1"/>
          </p:cNvSpPr>
          <p:nvPr>
            <p:ph type="sldNum" sz="quarter" idx="11"/>
          </p:nvPr>
        </p:nvSpPr>
        <p:spPr/>
        <p:txBody>
          <a:bodyPr/>
          <a:lstStyle>
            <a:lvl1pPr>
              <a:defRPr/>
            </a:lvl1pPr>
          </a:lstStyle>
          <a:p>
            <a:pPr>
              <a:defRPr/>
            </a:pPr>
            <a:r>
              <a:rPr lang="it-IT" dirty="0"/>
              <a:t>pag. </a:t>
            </a:r>
            <a:fld id="{EEFB2D7C-5DD7-4CDE-9619-11167D3037B6}" type="slidenum">
              <a:rPr lang="it-IT" smtClean="0"/>
              <a:pPr>
                <a:defRPr/>
              </a:pPr>
              <a:t>‹N›</a:t>
            </a:fld>
            <a:endParaRPr lang="it-IT"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endParaRPr lang="it-IT"/>
          </a:p>
        </p:txBody>
      </p:sp>
      <p:sp>
        <p:nvSpPr>
          <p:cNvPr id="3"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4" name="Segnaposto numero diapositiva 5"/>
          <p:cNvSpPr>
            <a:spLocks noGrp="1"/>
          </p:cNvSpPr>
          <p:nvPr>
            <p:ph type="sldNum" sz="quarter" idx="12"/>
          </p:nvPr>
        </p:nvSpPr>
        <p:spPr/>
        <p:txBody>
          <a:bodyPr/>
          <a:lstStyle>
            <a:lvl1pPr>
              <a:defRPr/>
            </a:lvl1pPr>
          </a:lstStyle>
          <a:p>
            <a:pPr>
              <a:defRPr/>
            </a:pPr>
            <a:fld id="{AF4F973F-5D9E-4DFE-8847-8BF4410E83E1}" type="slidenum">
              <a:rPr lang="it-IT"/>
              <a:pPr>
                <a:defRPr/>
              </a:pPr>
              <a:t>‹N›</a:t>
            </a:fld>
            <a:endParaRPr lang="it-IT"/>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endParaRPr lang="it-IT"/>
          </a:p>
        </p:txBody>
      </p:sp>
      <p:sp>
        <p:nvSpPr>
          <p:cNvPr id="6"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7" name="Segnaposto numero diapositiva 5"/>
          <p:cNvSpPr>
            <a:spLocks noGrp="1"/>
          </p:cNvSpPr>
          <p:nvPr>
            <p:ph type="sldNum" sz="quarter" idx="12"/>
          </p:nvPr>
        </p:nvSpPr>
        <p:spPr/>
        <p:txBody>
          <a:bodyPr/>
          <a:lstStyle>
            <a:lvl1pPr>
              <a:defRPr/>
            </a:lvl1pPr>
          </a:lstStyle>
          <a:p>
            <a:pPr>
              <a:defRPr/>
            </a:pPr>
            <a:fld id="{9A1BF90C-9C27-44BC-8BF4-CCA6FE3C699A}" type="slidenum">
              <a:rPr lang="it-IT"/>
              <a:pPr>
                <a:defRPr/>
              </a:pPr>
              <a:t>‹N›</a:t>
            </a:fld>
            <a:endParaRPr lang="it-IT"/>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endParaRPr lang="it-IT"/>
          </a:p>
        </p:txBody>
      </p:sp>
      <p:sp>
        <p:nvSpPr>
          <p:cNvPr id="6"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7" name="Segnaposto numero diapositiva 5"/>
          <p:cNvSpPr>
            <a:spLocks noGrp="1"/>
          </p:cNvSpPr>
          <p:nvPr>
            <p:ph type="sldNum" sz="quarter" idx="12"/>
          </p:nvPr>
        </p:nvSpPr>
        <p:spPr/>
        <p:txBody>
          <a:bodyPr/>
          <a:lstStyle>
            <a:lvl1pPr>
              <a:defRPr/>
            </a:lvl1pPr>
          </a:lstStyle>
          <a:p>
            <a:pPr>
              <a:defRPr/>
            </a:pPr>
            <a:fld id="{8100C2AF-0665-4489-806A-8943DE194E12}" type="slidenum">
              <a:rPr lang="it-IT"/>
              <a:pPr>
                <a:defRPr/>
              </a:pPr>
              <a:t>‹N›</a:t>
            </a:fld>
            <a:endParaRPr lang="it-IT"/>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6" name="Segnaposto numero diapositiva 5"/>
          <p:cNvSpPr>
            <a:spLocks noGrp="1"/>
          </p:cNvSpPr>
          <p:nvPr>
            <p:ph type="sldNum" sz="quarter" idx="12"/>
          </p:nvPr>
        </p:nvSpPr>
        <p:spPr/>
        <p:txBody>
          <a:bodyPr/>
          <a:lstStyle>
            <a:lvl1pPr>
              <a:defRPr/>
            </a:lvl1pPr>
          </a:lstStyle>
          <a:p>
            <a:pPr>
              <a:defRPr/>
            </a:pPr>
            <a:fld id="{F194C9B3-30DC-4D73-9188-46E805EF4994}" type="slidenum">
              <a:rPr lang="it-IT"/>
              <a:pPr>
                <a:defRPr/>
              </a:pPr>
              <a:t>‹N›</a:t>
            </a:fld>
            <a:endParaRPr lang="it-IT"/>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endParaRPr lang="it-IT"/>
          </a:p>
        </p:txBody>
      </p:sp>
      <p:sp>
        <p:nvSpPr>
          <p:cNvPr id="5"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6" name="Segnaposto numero diapositiva 5"/>
          <p:cNvSpPr>
            <a:spLocks noGrp="1"/>
          </p:cNvSpPr>
          <p:nvPr>
            <p:ph type="sldNum" sz="quarter" idx="12"/>
          </p:nvPr>
        </p:nvSpPr>
        <p:spPr/>
        <p:txBody>
          <a:bodyPr/>
          <a:lstStyle>
            <a:lvl1pPr>
              <a:defRPr/>
            </a:lvl1pPr>
          </a:lstStyle>
          <a:p>
            <a:pPr>
              <a:defRPr/>
            </a:pPr>
            <a:fld id="{055A1D9F-3F20-4239-8354-DBB0636E5BA0}" type="slidenum">
              <a:rPr lang="it-IT"/>
              <a:pPr>
                <a:defRPr/>
              </a:pPr>
              <a:t>‹N›</a:t>
            </a:fld>
            <a:endParaRPr lang="it-IT"/>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endParaRPr lang="it-IT"/>
          </a:p>
        </p:txBody>
      </p:sp>
      <p:sp>
        <p:nvSpPr>
          <p:cNvPr id="4" name="Segnaposto piè di pagina 4"/>
          <p:cNvSpPr>
            <a:spLocks noGrp="1"/>
          </p:cNvSpPr>
          <p:nvPr>
            <p:ph type="ftr" sz="quarter" idx="11"/>
          </p:nvPr>
        </p:nvSpPr>
        <p:spPr/>
        <p:txBody>
          <a:bodyPr/>
          <a:lstStyle>
            <a:lvl1pPr>
              <a:defRPr/>
            </a:lvl1pPr>
          </a:lstStyle>
          <a:p>
            <a:pPr>
              <a:defRPr/>
            </a:pPr>
            <a:r>
              <a:rPr lang="it-IT"/>
              <a:t>SAL – Mercoledì 3 Dicembre 2014</a:t>
            </a:r>
          </a:p>
        </p:txBody>
      </p:sp>
      <p:sp>
        <p:nvSpPr>
          <p:cNvPr id="5" name="Segnaposto numero diapositiva 5"/>
          <p:cNvSpPr>
            <a:spLocks noGrp="1"/>
          </p:cNvSpPr>
          <p:nvPr>
            <p:ph type="sldNum" sz="quarter" idx="12"/>
          </p:nvPr>
        </p:nvSpPr>
        <p:spPr/>
        <p:txBody>
          <a:bodyPr/>
          <a:lstStyle>
            <a:lvl1pPr>
              <a:defRPr/>
            </a:lvl1pPr>
          </a:lstStyle>
          <a:p>
            <a:pPr>
              <a:defRPr/>
            </a:pPr>
            <a:fld id="{D620D878-3759-46BE-B409-51D923147CC5}"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0DD2A44-AA3A-4A7E-9A09-DAF101D4C1A4}" type="datetimeFigureOut">
              <a:rPr lang="it-IT" smtClean="0"/>
              <a:t>21/05/2018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3745166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0DD2A44-AA3A-4A7E-9A09-DAF101D4C1A4}" type="datetimeFigureOut">
              <a:rPr lang="it-IT" smtClean="0"/>
              <a:t>21/05/2018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3704872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40DD2A44-AA3A-4A7E-9A09-DAF101D4C1A4}" type="datetimeFigureOut">
              <a:rPr lang="it-IT" smtClean="0"/>
              <a:t>21/05/2018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693295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28650" y="1825625"/>
            <a:ext cx="386715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825625"/>
            <a:ext cx="386715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0DD2A44-AA3A-4A7E-9A09-DAF101D4C1A4}" type="datetimeFigureOut">
              <a:rPr lang="it-IT" smtClean="0"/>
              <a:t>21/05/2018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2984009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0DD2A44-AA3A-4A7E-9A09-DAF101D4C1A4}" type="datetimeFigureOut">
              <a:rPr lang="it-IT" smtClean="0"/>
              <a:t>21/05/2018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167092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0DD2A44-AA3A-4A7E-9A09-DAF101D4C1A4}" type="datetimeFigureOut">
              <a:rPr lang="it-IT" smtClean="0"/>
              <a:t>21/05/2018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2545917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0DD2A44-AA3A-4A7E-9A09-DAF101D4C1A4}" type="datetimeFigureOut">
              <a:rPr lang="it-IT" smtClean="0"/>
              <a:t>21/05/2018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E9F2712-1AB0-4E42-B4A8-CB91CA298E6A}" type="slidenum">
              <a:rPr lang="it-IT" smtClean="0"/>
              <a:t>‹N›</a:t>
            </a:fld>
            <a:endParaRPr lang="it-IT"/>
          </a:p>
        </p:txBody>
      </p:sp>
    </p:spTree>
    <p:extLst>
      <p:ext uri="{BB962C8B-B14F-4D97-AF65-F5344CB8AC3E}">
        <p14:creationId xmlns:p14="http://schemas.microsoft.com/office/powerpoint/2010/main" val="17677593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3.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3850" y="188913"/>
            <a:ext cx="8496300" cy="7191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 dello schema</a:t>
            </a:r>
          </a:p>
        </p:txBody>
      </p:sp>
      <p:sp>
        <p:nvSpPr>
          <p:cNvPr id="1027" name="Rectangle 3"/>
          <p:cNvSpPr>
            <a:spLocks noGrp="1" noChangeArrowheads="1"/>
          </p:cNvSpPr>
          <p:nvPr>
            <p:ph type="body" idx="1"/>
          </p:nvPr>
        </p:nvSpPr>
        <p:spPr bwMode="auto">
          <a:xfrm>
            <a:off x="323850" y="1196975"/>
            <a:ext cx="8496300" cy="4319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9" name="Rectangle 5"/>
          <p:cNvSpPr>
            <a:spLocks noGrp="1" noChangeArrowheads="1"/>
          </p:cNvSpPr>
          <p:nvPr>
            <p:ph type="ftr" sz="quarter" idx="3"/>
          </p:nvPr>
        </p:nvSpPr>
        <p:spPr bwMode="auto">
          <a:xfrm>
            <a:off x="1979613" y="6308725"/>
            <a:ext cx="5113337"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00" b="0" dirty="0" smtClean="0">
                <a:solidFill>
                  <a:srgbClr val="133F76"/>
                </a:solidFill>
              </a:defRPr>
            </a:lvl1pPr>
          </a:lstStyle>
          <a:p>
            <a:pPr>
              <a:defRPr/>
            </a:pPr>
            <a:r>
              <a:rPr lang="it-IT"/>
              <a:t>SAL – Mercoledì 3 Dicembre 2014</a:t>
            </a:r>
          </a:p>
        </p:txBody>
      </p:sp>
      <p:sp>
        <p:nvSpPr>
          <p:cNvPr id="1046" name="Rectangle 22"/>
          <p:cNvSpPr>
            <a:spLocks noGrp="1" noChangeArrowheads="1"/>
          </p:cNvSpPr>
          <p:nvPr>
            <p:ph type="sldNum" sz="quarter" idx="4"/>
          </p:nvPr>
        </p:nvSpPr>
        <p:spPr bwMode="auto">
          <a:xfrm>
            <a:off x="1979613" y="6600825"/>
            <a:ext cx="5113337" cy="257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dirty="0" smtClean="0"/>
            </a:lvl1pPr>
          </a:lstStyle>
          <a:p>
            <a:pPr>
              <a:defRPr/>
            </a:pPr>
            <a:r>
              <a:rPr lang="it-IT"/>
              <a:t>pag. </a:t>
            </a:r>
            <a:fld id="{69E85A6E-FD30-4FC6-BEB5-EC68D3795671}" type="slidenum">
              <a:rPr lang="it-IT"/>
              <a:pPr>
                <a:defRPr/>
              </a:pPr>
              <a:t>‹N›</a:t>
            </a:fld>
            <a:r>
              <a:rPr lang="it-IT"/>
              <a:t>/</a:t>
            </a:r>
            <a:r>
              <a:rPr lang="it-IT" err="1"/>
              <a:t>pagg.totali</a:t>
            </a:r>
            <a:endParaRPr lang="it-IT"/>
          </a:p>
        </p:txBody>
      </p:sp>
      <p:pic>
        <p:nvPicPr>
          <p:cNvPr id="1030" name="Picture 26" descr="logo2"/>
          <p:cNvPicPr>
            <a:picLocks noChangeAspect="1" noChangeArrowheads="1"/>
          </p:cNvPicPr>
          <p:nvPr userDrawn="1"/>
        </p:nvPicPr>
        <p:blipFill>
          <a:blip r:embed="rId4" cstate="print"/>
          <a:srcRect/>
          <a:stretch>
            <a:fillRect/>
          </a:stretch>
        </p:blipFill>
        <p:spPr bwMode="auto">
          <a:xfrm>
            <a:off x="250825" y="6270625"/>
            <a:ext cx="1628775" cy="542925"/>
          </a:xfrm>
          <a:prstGeom prst="rect">
            <a:avLst/>
          </a:prstGeom>
          <a:noFill/>
          <a:ln w="9525">
            <a:noFill/>
            <a:miter lim="800000"/>
            <a:headEnd/>
            <a:tailEnd/>
          </a:ln>
        </p:spPr>
      </p:pic>
      <p:pic>
        <p:nvPicPr>
          <p:cNvPr id="1031" name="Picture 28" descr="unibo2"/>
          <p:cNvPicPr>
            <a:picLocks noChangeAspect="1" noChangeArrowheads="1"/>
          </p:cNvPicPr>
          <p:nvPr userDrawn="1"/>
        </p:nvPicPr>
        <p:blipFill>
          <a:blip r:embed="rId5" cstate="print"/>
          <a:srcRect/>
          <a:stretch>
            <a:fillRect/>
          </a:stretch>
        </p:blipFill>
        <p:spPr bwMode="auto">
          <a:xfrm>
            <a:off x="7092950" y="6237288"/>
            <a:ext cx="1857375" cy="571500"/>
          </a:xfrm>
          <a:prstGeom prst="rect">
            <a:avLst/>
          </a:prstGeom>
          <a:noFill/>
          <a:ln w="9525">
            <a:noFill/>
            <a:miter lim="800000"/>
            <a:headEnd/>
            <a:tailEnd/>
          </a:ln>
        </p:spPr>
      </p:pic>
      <p:sp>
        <p:nvSpPr>
          <p:cNvPr id="1032" name="Line 29"/>
          <p:cNvSpPr>
            <a:spLocks noChangeShapeType="1"/>
          </p:cNvSpPr>
          <p:nvPr userDrawn="1"/>
        </p:nvSpPr>
        <p:spPr bwMode="auto">
          <a:xfrm>
            <a:off x="323850" y="908050"/>
            <a:ext cx="8496300" cy="0"/>
          </a:xfrm>
          <a:prstGeom prst="line">
            <a:avLst/>
          </a:prstGeom>
          <a:noFill/>
          <a:ln w="3175">
            <a:solidFill>
              <a:srgbClr val="AAB8D2"/>
            </a:solidFill>
            <a:prstDash val="sysDot"/>
            <a:round/>
            <a:headEnd/>
            <a:tailEnd/>
          </a:ln>
        </p:spPr>
        <p:txBody>
          <a:bodyPr wrap="none" anchor="ctr"/>
          <a:lstStyle/>
          <a:p>
            <a:endParaRPr lang="it-IT"/>
          </a:p>
        </p:txBody>
      </p:sp>
      <p:pic>
        <p:nvPicPr>
          <p:cNvPr id="1033" name="Picture 30" descr="rigalunga"/>
          <p:cNvPicPr>
            <a:picLocks noChangeAspect="1" noChangeArrowheads="1"/>
          </p:cNvPicPr>
          <p:nvPr userDrawn="1"/>
        </p:nvPicPr>
        <p:blipFill>
          <a:blip r:embed="rId6" cstate="print"/>
          <a:srcRect/>
          <a:stretch>
            <a:fillRect/>
          </a:stretch>
        </p:blipFill>
        <p:spPr bwMode="auto">
          <a:xfrm>
            <a:off x="142875" y="6208713"/>
            <a:ext cx="8858250" cy="285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99" r:id="rId1"/>
    <p:sldLayoutId id="2147483800" r:id="rId2"/>
  </p:sldLayoutIdLst>
  <p:hf hdr="0" dt="0"/>
  <p:txStyles>
    <p:titleStyle>
      <a:lvl1pPr algn="l" rtl="0" eaLnBrk="0" fontAlgn="base" hangingPunct="0">
        <a:spcBef>
          <a:spcPct val="0"/>
        </a:spcBef>
        <a:spcAft>
          <a:spcPct val="0"/>
        </a:spcAft>
        <a:defRPr sz="2200" b="1">
          <a:solidFill>
            <a:srgbClr val="050541"/>
          </a:solidFill>
          <a:latin typeface="+mj-lt"/>
          <a:ea typeface="+mj-ea"/>
          <a:cs typeface="+mj-cs"/>
        </a:defRPr>
      </a:lvl1pPr>
      <a:lvl2pPr algn="l" rtl="0" eaLnBrk="0" fontAlgn="base" hangingPunct="0">
        <a:spcBef>
          <a:spcPct val="0"/>
        </a:spcBef>
        <a:spcAft>
          <a:spcPct val="0"/>
        </a:spcAft>
        <a:defRPr sz="2200" b="1">
          <a:solidFill>
            <a:srgbClr val="050541"/>
          </a:solidFill>
          <a:latin typeface="Verdana" pitchFamily="34" charset="0"/>
        </a:defRPr>
      </a:lvl2pPr>
      <a:lvl3pPr algn="l" rtl="0" eaLnBrk="0" fontAlgn="base" hangingPunct="0">
        <a:spcBef>
          <a:spcPct val="0"/>
        </a:spcBef>
        <a:spcAft>
          <a:spcPct val="0"/>
        </a:spcAft>
        <a:defRPr sz="2200" b="1">
          <a:solidFill>
            <a:srgbClr val="050541"/>
          </a:solidFill>
          <a:latin typeface="Verdana" pitchFamily="34" charset="0"/>
        </a:defRPr>
      </a:lvl3pPr>
      <a:lvl4pPr algn="l" rtl="0" eaLnBrk="0" fontAlgn="base" hangingPunct="0">
        <a:spcBef>
          <a:spcPct val="0"/>
        </a:spcBef>
        <a:spcAft>
          <a:spcPct val="0"/>
        </a:spcAft>
        <a:defRPr sz="2200" b="1">
          <a:solidFill>
            <a:srgbClr val="050541"/>
          </a:solidFill>
          <a:latin typeface="Verdana" pitchFamily="34" charset="0"/>
        </a:defRPr>
      </a:lvl4pPr>
      <a:lvl5pPr algn="l" rtl="0" eaLnBrk="0" fontAlgn="base" hangingPunct="0">
        <a:spcBef>
          <a:spcPct val="0"/>
        </a:spcBef>
        <a:spcAft>
          <a:spcPct val="0"/>
        </a:spcAft>
        <a:defRPr sz="2200" b="1">
          <a:solidFill>
            <a:srgbClr val="050541"/>
          </a:solidFill>
          <a:latin typeface="Verdana" pitchFamily="34" charset="0"/>
        </a:defRPr>
      </a:lvl5pPr>
      <a:lvl6pPr marL="457200" algn="l" rtl="0" fontAlgn="base">
        <a:spcBef>
          <a:spcPct val="0"/>
        </a:spcBef>
        <a:spcAft>
          <a:spcPct val="0"/>
        </a:spcAft>
        <a:defRPr sz="2200" b="1">
          <a:solidFill>
            <a:srgbClr val="050541"/>
          </a:solidFill>
          <a:latin typeface="Verdana" pitchFamily="34" charset="0"/>
        </a:defRPr>
      </a:lvl6pPr>
      <a:lvl7pPr marL="914400" algn="l" rtl="0" fontAlgn="base">
        <a:spcBef>
          <a:spcPct val="0"/>
        </a:spcBef>
        <a:spcAft>
          <a:spcPct val="0"/>
        </a:spcAft>
        <a:defRPr sz="2200" b="1">
          <a:solidFill>
            <a:srgbClr val="050541"/>
          </a:solidFill>
          <a:latin typeface="Verdana" pitchFamily="34" charset="0"/>
        </a:defRPr>
      </a:lvl7pPr>
      <a:lvl8pPr marL="1371600" algn="l" rtl="0" fontAlgn="base">
        <a:spcBef>
          <a:spcPct val="0"/>
        </a:spcBef>
        <a:spcAft>
          <a:spcPct val="0"/>
        </a:spcAft>
        <a:defRPr sz="2200" b="1">
          <a:solidFill>
            <a:srgbClr val="050541"/>
          </a:solidFill>
          <a:latin typeface="Verdana" pitchFamily="34" charset="0"/>
        </a:defRPr>
      </a:lvl8pPr>
      <a:lvl9pPr marL="1828800" algn="l" rtl="0" fontAlgn="base">
        <a:spcBef>
          <a:spcPct val="0"/>
        </a:spcBef>
        <a:spcAft>
          <a:spcPct val="0"/>
        </a:spcAft>
        <a:defRPr sz="2200" b="1">
          <a:solidFill>
            <a:srgbClr val="050541"/>
          </a:solidFill>
          <a:latin typeface="Verdana" pitchFamily="34" charset="0"/>
        </a:defRPr>
      </a:lvl9pPr>
    </p:titleStyle>
    <p:bodyStyle>
      <a:lvl1pPr marL="342900" indent="-342900" algn="l" rtl="0" eaLnBrk="0" fontAlgn="base" hangingPunct="0">
        <a:spcBef>
          <a:spcPct val="20000"/>
        </a:spcBef>
        <a:spcAft>
          <a:spcPct val="0"/>
        </a:spcAft>
        <a:defRPr sz="2000">
          <a:solidFill>
            <a:srgbClr val="05054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000">
          <a:solidFill>
            <a:srgbClr val="050541"/>
          </a:solidFill>
          <a:latin typeface="+mn-lt"/>
        </a:defRPr>
      </a:lvl2pPr>
      <a:lvl3pPr marL="1143000" indent="-228600" algn="l" rtl="0" eaLnBrk="0" fontAlgn="base" hangingPunct="0">
        <a:spcBef>
          <a:spcPct val="20000"/>
        </a:spcBef>
        <a:spcAft>
          <a:spcPct val="0"/>
        </a:spcAft>
        <a:buChar char="•"/>
        <a:defRPr>
          <a:solidFill>
            <a:srgbClr val="050541"/>
          </a:solidFill>
          <a:latin typeface="+mn-lt"/>
        </a:defRPr>
      </a:lvl3pPr>
      <a:lvl4pPr marL="1600200" indent="-228600" algn="l" rtl="0" eaLnBrk="0" fontAlgn="base" hangingPunct="0">
        <a:spcBef>
          <a:spcPct val="20000"/>
        </a:spcBef>
        <a:spcAft>
          <a:spcPct val="0"/>
        </a:spcAft>
        <a:buChar char="–"/>
        <a:defRPr sz="1600">
          <a:solidFill>
            <a:srgbClr val="050541"/>
          </a:solidFill>
          <a:latin typeface="+mn-lt"/>
        </a:defRPr>
      </a:lvl4pPr>
      <a:lvl5pPr marL="2057400" indent="-228600" algn="l" rtl="0" eaLnBrk="0" fontAlgn="base" hangingPunct="0">
        <a:spcBef>
          <a:spcPct val="20000"/>
        </a:spcBef>
        <a:spcAft>
          <a:spcPct val="0"/>
        </a:spcAft>
        <a:buChar char="»"/>
        <a:defRPr sz="1400">
          <a:solidFill>
            <a:srgbClr val="050541"/>
          </a:solidFill>
          <a:latin typeface="+mn-lt"/>
        </a:defRPr>
      </a:lvl5pPr>
      <a:lvl6pPr marL="2514600" indent="-228600" algn="l" rtl="0" fontAlgn="base">
        <a:spcBef>
          <a:spcPct val="20000"/>
        </a:spcBef>
        <a:spcAft>
          <a:spcPct val="0"/>
        </a:spcAft>
        <a:buChar char="»"/>
        <a:defRPr sz="1400">
          <a:solidFill>
            <a:srgbClr val="050541"/>
          </a:solidFill>
          <a:latin typeface="+mn-lt"/>
        </a:defRPr>
      </a:lvl6pPr>
      <a:lvl7pPr marL="2971800" indent="-228600" algn="l" rtl="0" fontAlgn="base">
        <a:spcBef>
          <a:spcPct val="20000"/>
        </a:spcBef>
        <a:spcAft>
          <a:spcPct val="0"/>
        </a:spcAft>
        <a:buChar char="»"/>
        <a:defRPr sz="1400">
          <a:solidFill>
            <a:srgbClr val="050541"/>
          </a:solidFill>
          <a:latin typeface="+mn-lt"/>
        </a:defRPr>
      </a:lvl7pPr>
      <a:lvl8pPr marL="3429000" indent="-228600" algn="l" rtl="0" fontAlgn="base">
        <a:spcBef>
          <a:spcPct val="20000"/>
        </a:spcBef>
        <a:spcAft>
          <a:spcPct val="0"/>
        </a:spcAft>
        <a:buChar char="»"/>
        <a:defRPr sz="1400">
          <a:solidFill>
            <a:srgbClr val="050541"/>
          </a:solidFill>
          <a:latin typeface="+mn-lt"/>
        </a:defRPr>
      </a:lvl8pPr>
      <a:lvl9pPr marL="3886200" indent="-228600" algn="l" rtl="0" fontAlgn="base">
        <a:spcBef>
          <a:spcPct val="20000"/>
        </a:spcBef>
        <a:spcAft>
          <a:spcPct val="0"/>
        </a:spcAft>
        <a:buChar char="»"/>
        <a:defRPr sz="1400">
          <a:solidFill>
            <a:srgbClr val="05054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D2A44-AA3A-4A7E-9A09-DAF101D4C1A4}" type="datetimeFigureOut">
              <a:rPr lang="it-IT" smtClean="0"/>
              <a:t>21/05/2018</a:t>
            </a:fld>
            <a:endParaRPr lang="it-IT"/>
          </a:p>
        </p:txBody>
      </p:sp>
      <p:sp>
        <p:nvSpPr>
          <p:cNvPr id="5" name="Segnaposto piè di pa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9F2712-1AB0-4E42-B4A8-CB91CA298E6A}" type="slidenum">
              <a:rPr lang="it-IT" smtClean="0"/>
              <a:t>‹N›</a:t>
            </a:fld>
            <a:endParaRPr lang="it-IT"/>
          </a:p>
        </p:txBody>
      </p:sp>
    </p:spTree>
    <p:extLst>
      <p:ext uri="{BB962C8B-B14F-4D97-AF65-F5344CB8AC3E}">
        <p14:creationId xmlns:p14="http://schemas.microsoft.com/office/powerpoint/2010/main" val="156105005"/>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2051"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it-IT"/>
              <a:t>SAL – Mercoledì 3 Dicembre 2014</a:t>
            </a:r>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4A0CA87-20A8-4009-AF5E-563D2A389496}"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635896" y="2132856"/>
            <a:ext cx="4248869" cy="935360"/>
          </a:xfrm>
        </p:spPr>
        <p:txBody>
          <a:bodyPr/>
          <a:lstStyle/>
          <a:p>
            <a:pPr algn="ctr"/>
            <a:r>
              <a:rPr lang="it-IT" dirty="0" err="1"/>
              <a:t>Introduction</a:t>
            </a:r>
            <a:r>
              <a:rPr lang="it-IT" dirty="0"/>
              <a:t> to</a:t>
            </a:r>
            <a:br>
              <a:rPr lang="it-IT" dirty="0"/>
            </a:br>
            <a:r>
              <a:rPr lang="it-IT" dirty="0" err="1"/>
              <a:t>Meltdown</a:t>
            </a:r>
            <a:r>
              <a:rPr lang="it-IT" dirty="0"/>
              <a:t> (and </a:t>
            </a:r>
            <a:r>
              <a:rPr lang="it-IT" dirty="0" err="1"/>
              <a:t>Spectre</a:t>
            </a:r>
            <a:r>
              <a:rPr lang="it-IT" dirty="0"/>
              <a:t>)</a:t>
            </a:r>
            <a:br>
              <a:rPr lang="it-IT" dirty="0"/>
            </a:br>
            <a:r>
              <a:rPr lang="it-IT" dirty="0" err="1"/>
              <a:t>attack</a:t>
            </a:r>
            <a:r>
              <a:rPr lang="it-IT" dirty="0"/>
              <a:t>(s)</a:t>
            </a:r>
          </a:p>
        </p:txBody>
      </p:sp>
      <p:sp>
        <p:nvSpPr>
          <p:cNvPr id="3" name="Sottotitolo 2"/>
          <p:cNvSpPr>
            <a:spLocks noGrp="1"/>
          </p:cNvSpPr>
          <p:nvPr>
            <p:ph type="subTitle" idx="1"/>
          </p:nvPr>
        </p:nvSpPr>
        <p:spPr>
          <a:xfrm>
            <a:off x="3490913" y="3429000"/>
            <a:ext cx="4032250" cy="360039"/>
          </a:xfrm>
        </p:spPr>
        <p:txBody>
          <a:bodyPr/>
          <a:lstStyle/>
          <a:p>
            <a:pPr algn="ctr"/>
            <a:r>
              <a:rPr lang="it-IT" dirty="0"/>
              <a:t>Camillo Toselli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8757EE0-33DC-4AEE-A64F-D56DB7EA2521}"/>
              </a:ext>
            </a:extLst>
          </p:cNvPr>
          <p:cNvSpPr>
            <a:spLocks noGrp="1"/>
          </p:cNvSpPr>
          <p:nvPr>
            <p:ph type="title"/>
          </p:nvPr>
        </p:nvSpPr>
        <p:spPr/>
        <p:txBody>
          <a:bodyPr/>
          <a:lstStyle/>
          <a:p>
            <a:r>
              <a:rPr lang="it-IT" dirty="0" err="1"/>
              <a:t>Meltdown</a:t>
            </a:r>
            <a:r>
              <a:rPr lang="it-IT" dirty="0"/>
              <a:t> – out of </a:t>
            </a:r>
            <a:r>
              <a:rPr lang="it-IT" dirty="0" err="1"/>
              <a:t>order</a:t>
            </a:r>
            <a:r>
              <a:rPr lang="it-IT" dirty="0"/>
              <a:t> </a:t>
            </a:r>
            <a:r>
              <a:rPr lang="it-IT" dirty="0" err="1"/>
              <a:t>execution</a:t>
            </a:r>
            <a:r>
              <a:rPr lang="it-IT" dirty="0"/>
              <a:t>/3</a:t>
            </a:r>
          </a:p>
        </p:txBody>
      </p:sp>
      <p:pic>
        <p:nvPicPr>
          <p:cNvPr id="6" name="Segnaposto contenuto 5">
            <a:extLst>
              <a:ext uri="{FF2B5EF4-FFF2-40B4-BE49-F238E27FC236}">
                <a16:creationId xmlns:a16="http://schemas.microsoft.com/office/drawing/2014/main" xmlns="" id="{BA449F68-D773-41E8-AE8D-F84DDFA4E415}"/>
              </a:ext>
            </a:extLst>
          </p:cNvPr>
          <p:cNvPicPr>
            <a:picLocks noGrp="1" noChangeAspect="1"/>
          </p:cNvPicPr>
          <p:nvPr>
            <p:ph idx="1"/>
          </p:nvPr>
        </p:nvPicPr>
        <p:blipFill>
          <a:blip r:embed="rId2"/>
          <a:stretch>
            <a:fillRect/>
          </a:stretch>
        </p:blipFill>
        <p:spPr>
          <a:xfrm>
            <a:off x="2267744" y="1052513"/>
            <a:ext cx="4968551" cy="5073650"/>
          </a:xfrm>
          <a:prstGeom prst="rect">
            <a:avLst/>
          </a:prstGeom>
        </p:spPr>
      </p:pic>
      <p:sp>
        <p:nvSpPr>
          <p:cNvPr id="4" name="Segnaposto piè di pagina 3">
            <a:extLst>
              <a:ext uri="{FF2B5EF4-FFF2-40B4-BE49-F238E27FC236}">
                <a16:creationId xmlns:a16="http://schemas.microsoft.com/office/drawing/2014/main" xmlns="" id="{4088AABF-CD85-4C48-9A83-DD1BA8B90092}"/>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BB0CE2A2-B0A0-4A21-A385-73D0345880A5}"/>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10</a:t>
            </a:fld>
            <a:endParaRPr lang="it-IT" dirty="0"/>
          </a:p>
        </p:txBody>
      </p:sp>
    </p:spTree>
    <p:extLst>
      <p:ext uri="{BB962C8B-B14F-4D97-AF65-F5344CB8AC3E}">
        <p14:creationId xmlns:p14="http://schemas.microsoft.com/office/powerpoint/2010/main" val="423619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FF23181-DCB1-4222-9D4B-4209348AE394}"/>
              </a:ext>
            </a:extLst>
          </p:cNvPr>
          <p:cNvSpPr>
            <a:spLocks noGrp="1"/>
          </p:cNvSpPr>
          <p:nvPr>
            <p:ph type="title"/>
          </p:nvPr>
        </p:nvSpPr>
        <p:spPr/>
        <p:txBody>
          <a:bodyPr/>
          <a:lstStyle/>
          <a:p>
            <a:r>
              <a:rPr lang="it-IT" dirty="0" err="1"/>
              <a:t>Meltdown</a:t>
            </a:r>
            <a:r>
              <a:rPr lang="it-IT" dirty="0"/>
              <a:t> – </a:t>
            </a:r>
            <a:r>
              <a:rPr lang="it-IT" dirty="0" err="1"/>
              <a:t>transient</a:t>
            </a:r>
            <a:r>
              <a:rPr lang="it-IT" dirty="0"/>
              <a:t> </a:t>
            </a:r>
            <a:r>
              <a:rPr lang="it-IT" dirty="0" err="1"/>
              <a:t>instructions</a:t>
            </a:r>
            <a:r>
              <a:rPr lang="it-IT" dirty="0"/>
              <a:t>/1</a:t>
            </a:r>
          </a:p>
        </p:txBody>
      </p:sp>
      <p:sp>
        <p:nvSpPr>
          <p:cNvPr id="3" name="Segnaposto contenuto 2">
            <a:extLst>
              <a:ext uri="{FF2B5EF4-FFF2-40B4-BE49-F238E27FC236}">
                <a16:creationId xmlns:a16="http://schemas.microsoft.com/office/drawing/2014/main" xmlns="" id="{49DA757A-EA92-4CC5-AB90-26A02A65CEC0}"/>
              </a:ext>
            </a:extLst>
          </p:cNvPr>
          <p:cNvSpPr>
            <a:spLocks noGrp="1"/>
          </p:cNvSpPr>
          <p:nvPr>
            <p:ph idx="1"/>
          </p:nvPr>
        </p:nvSpPr>
        <p:spPr>
          <a:xfrm>
            <a:off x="457200" y="908050"/>
            <a:ext cx="8229600" cy="5400675"/>
          </a:xfrm>
        </p:spPr>
        <p:txBody>
          <a:bodyPr/>
          <a:lstStyle/>
          <a:p>
            <a:pPr algn="just">
              <a:buFont typeface="Arial" panose="020B0604020202020204" pitchFamily="34" charset="0"/>
              <a:buChar char="•"/>
            </a:pPr>
            <a:r>
              <a:rPr lang="it-IT" sz="1600" dirty="0" err="1"/>
              <a:t>When</a:t>
            </a:r>
            <a:r>
              <a:rPr lang="it-IT" sz="1600" dirty="0"/>
              <a:t> the CPU, due to Out-of-</a:t>
            </a:r>
            <a:r>
              <a:rPr lang="it-IT" sz="1600" dirty="0" err="1"/>
              <a:t>order</a:t>
            </a:r>
            <a:r>
              <a:rPr lang="it-IT" sz="1600" dirty="0"/>
              <a:t> </a:t>
            </a:r>
            <a:r>
              <a:rPr lang="it-IT" sz="1600" dirty="0" err="1"/>
              <a:t>mechanism</a:t>
            </a:r>
            <a:r>
              <a:rPr lang="it-IT" sz="1600" dirty="0"/>
              <a:t>, </a:t>
            </a:r>
            <a:r>
              <a:rPr lang="it-IT" sz="1600" dirty="0" err="1"/>
              <a:t>executes</a:t>
            </a:r>
            <a:r>
              <a:rPr lang="it-IT" sz="1600" dirty="0"/>
              <a:t> (</a:t>
            </a:r>
            <a:r>
              <a:rPr lang="it-IT" sz="1600" b="1" dirty="0" err="1"/>
              <a:t>speculatively</a:t>
            </a:r>
            <a:r>
              <a:rPr lang="it-IT" sz="1600" dirty="0"/>
              <a:t>) an </a:t>
            </a:r>
            <a:r>
              <a:rPr lang="it-IT" sz="1600" dirty="0" err="1"/>
              <a:t>instruction</a:t>
            </a:r>
            <a:r>
              <a:rPr lang="it-IT" sz="1600" dirty="0"/>
              <a:t> </a:t>
            </a:r>
            <a:r>
              <a:rPr lang="it-IT" sz="1600" dirty="0" err="1"/>
              <a:t>before</a:t>
            </a:r>
            <a:r>
              <a:rPr lang="it-IT" sz="1600" dirty="0"/>
              <a:t> </a:t>
            </a:r>
            <a:r>
              <a:rPr lang="it-IT" sz="1600" dirty="0" err="1"/>
              <a:t>knowing</a:t>
            </a:r>
            <a:r>
              <a:rPr lang="it-IT" sz="1600" dirty="0"/>
              <a:t> </a:t>
            </a:r>
            <a:r>
              <a:rPr lang="it-IT" sz="1600" dirty="0" err="1"/>
              <a:t>if</a:t>
            </a:r>
            <a:r>
              <a:rPr lang="it-IT" sz="1600" dirty="0"/>
              <a:t> </a:t>
            </a:r>
            <a:r>
              <a:rPr lang="it-IT" sz="1600" dirty="0" err="1"/>
              <a:t>its</a:t>
            </a:r>
            <a:r>
              <a:rPr lang="it-IT" sz="1600" dirty="0"/>
              <a:t> </a:t>
            </a:r>
            <a:r>
              <a:rPr lang="it-IT" sz="1600" dirty="0" err="1"/>
              <a:t>results</a:t>
            </a:r>
            <a:r>
              <a:rPr lang="it-IT" sz="1600" dirty="0"/>
              <a:t> </a:t>
            </a:r>
            <a:r>
              <a:rPr lang="it-IT" sz="1600" dirty="0" err="1"/>
              <a:t>need</a:t>
            </a:r>
            <a:r>
              <a:rPr lang="it-IT" sz="1600" dirty="0"/>
              <a:t> to be </a:t>
            </a:r>
            <a:r>
              <a:rPr lang="it-IT" sz="1600" dirty="0" err="1"/>
              <a:t>committed</a:t>
            </a:r>
            <a:r>
              <a:rPr lang="it-IT" sz="1600" dirty="0"/>
              <a:t>, </a:t>
            </a:r>
            <a:r>
              <a:rPr lang="it-IT" sz="1600" dirty="0" err="1"/>
              <a:t>this</a:t>
            </a:r>
            <a:r>
              <a:rPr lang="it-IT" sz="1600" dirty="0"/>
              <a:t> </a:t>
            </a:r>
            <a:r>
              <a:rPr lang="it-IT" sz="1600" dirty="0" err="1"/>
              <a:t>instruction</a:t>
            </a:r>
            <a:r>
              <a:rPr lang="it-IT" sz="1600" dirty="0"/>
              <a:t> </a:t>
            </a:r>
            <a:r>
              <a:rPr lang="it-IT" sz="1600" dirty="0" err="1"/>
              <a:t>is</a:t>
            </a:r>
            <a:r>
              <a:rPr lang="it-IT" sz="1600" dirty="0"/>
              <a:t> </a:t>
            </a:r>
            <a:r>
              <a:rPr lang="it-IT" sz="1600" dirty="0" err="1"/>
              <a:t>called</a:t>
            </a:r>
            <a:r>
              <a:rPr lang="it-IT" sz="1600" dirty="0"/>
              <a:t> a </a:t>
            </a:r>
            <a:r>
              <a:rPr lang="it-IT" sz="1600" b="1" dirty="0" err="1"/>
              <a:t>transient</a:t>
            </a:r>
            <a:r>
              <a:rPr lang="it-IT" sz="1600" b="1" dirty="0"/>
              <a:t> </a:t>
            </a:r>
            <a:r>
              <a:rPr lang="it-IT" sz="1600" b="1" dirty="0" err="1"/>
              <a:t>instruction</a:t>
            </a:r>
            <a:r>
              <a:rPr lang="it-IT" sz="1600" dirty="0"/>
              <a:t>. T</a:t>
            </a:r>
            <a:r>
              <a:rPr lang="en-US" sz="1600" dirty="0" err="1"/>
              <a:t>ransient</a:t>
            </a:r>
            <a:r>
              <a:rPr lang="en-US" sz="1600" dirty="0"/>
              <a:t> instructions basically occur all the time, as the CPU continuously runs ahead of the current instruction to minimize the experienced latency and thus maximize the performance.</a:t>
            </a:r>
          </a:p>
          <a:p>
            <a:pPr algn="just">
              <a:buFont typeface="Arial" panose="020B0604020202020204" pitchFamily="34" charset="0"/>
              <a:buChar char="•"/>
            </a:pPr>
            <a:endParaRPr lang="en-US" sz="1600" dirty="0"/>
          </a:p>
          <a:p>
            <a:pPr marL="0" indent="0" algn="just"/>
            <a:r>
              <a:rPr lang="en-US" sz="1600" dirty="0"/>
              <a:t>Transient instructions introduce an exploitable side channel if their operation depends on a secret value, e.g., accessing to a privileged address from a kernel page. Accessing user-inaccessible pages triggers an exception which generally terminates the application. If the attacker targets a secret at a user-inaccessible address, the attacker has to cope with this exception. This can be done in two ways:</a:t>
            </a:r>
          </a:p>
          <a:p>
            <a:pPr algn="just"/>
            <a:endParaRPr lang="en-US" sz="1600" dirty="0"/>
          </a:p>
          <a:p>
            <a:pPr algn="just">
              <a:buFont typeface="Arial" panose="020B0604020202020204" pitchFamily="34" charset="0"/>
              <a:buChar char="•"/>
            </a:pPr>
            <a:r>
              <a:rPr lang="en-US" sz="1600" dirty="0"/>
              <a:t>with </a:t>
            </a:r>
            <a:r>
              <a:rPr lang="en-US" sz="1600" b="1" dirty="0"/>
              <a:t>exception handling</a:t>
            </a:r>
            <a:r>
              <a:rPr lang="en-US" sz="1600" dirty="0"/>
              <a:t>, the attacker catches the exception effectively occurring after executing the transient instruction sequence</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with </a:t>
            </a:r>
            <a:r>
              <a:rPr lang="en-US" sz="1600" b="1" dirty="0"/>
              <a:t>exception suppression</a:t>
            </a:r>
            <a:r>
              <a:rPr lang="en-US" sz="1600" dirty="0"/>
              <a:t>, the attacker prevents the exception from occurring at all and instead redirect the control flow after executing the transient instruction sequence</a:t>
            </a:r>
          </a:p>
          <a:p>
            <a:pPr algn="just">
              <a:buFont typeface="Arial" panose="020B0604020202020204" pitchFamily="34" charset="0"/>
              <a:buChar char="•"/>
            </a:pPr>
            <a:endParaRPr lang="en-US" sz="1600" dirty="0"/>
          </a:p>
          <a:p>
            <a:pPr algn="just">
              <a:buFont typeface="Arial" panose="020B0604020202020204" pitchFamily="34" charset="0"/>
              <a:buChar char="•"/>
            </a:pPr>
            <a:endParaRPr lang="en-US" sz="1600" dirty="0"/>
          </a:p>
          <a:p>
            <a:pPr algn="just">
              <a:buFont typeface="Arial" panose="020B0604020202020204" pitchFamily="34" charset="0"/>
              <a:buChar char="•"/>
            </a:pPr>
            <a:endParaRPr lang="it-IT" sz="1600" dirty="0"/>
          </a:p>
        </p:txBody>
      </p:sp>
      <p:sp>
        <p:nvSpPr>
          <p:cNvPr id="4" name="Segnaposto piè di pagina 3">
            <a:extLst>
              <a:ext uri="{FF2B5EF4-FFF2-40B4-BE49-F238E27FC236}">
                <a16:creationId xmlns:a16="http://schemas.microsoft.com/office/drawing/2014/main" xmlns="" id="{F2F69CDB-7980-4189-B3C7-DE5FBDC539FA}"/>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3F38E227-40B3-45B8-B94E-8E691F799E96}"/>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11</a:t>
            </a:fld>
            <a:endParaRPr lang="it-IT" dirty="0"/>
          </a:p>
        </p:txBody>
      </p:sp>
    </p:spTree>
    <p:extLst>
      <p:ext uri="{BB962C8B-B14F-4D97-AF65-F5344CB8AC3E}">
        <p14:creationId xmlns:p14="http://schemas.microsoft.com/office/powerpoint/2010/main" val="3126373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081D14C-FFF0-490B-BA27-4D90FBBBB7B4}"/>
              </a:ext>
            </a:extLst>
          </p:cNvPr>
          <p:cNvSpPr>
            <a:spLocks noGrp="1"/>
          </p:cNvSpPr>
          <p:nvPr>
            <p:ph type="title"/>
          </p:nvPr>
        </p:nvSpPr>
        <p:spPr/>
        <p:txBody>
          <a:bodyPr/>
          <a:lstStyle/>
          <a:p>
            <a:r>
              <a:rPr lang="it-IT" dirty="0" err="1"/>
              <a:t>Meltdown</a:t>
            </a:r>
            <a:r>
              <a:rPr lang="it-IT" dirty="0"/>
              <a:t> – </a:t>
            </a:r>
            <a:r>
              <a:rPr lang="it-IT" dirty="0" err="1"/>
              <a:t>transient</a:t>
            </a:r>
            <a:r>
              <a:rPr lang="it-IT" dirty="0"/>
              <a:t> </a:t>
            </a:r>
            <a:r>
              <a:rPr lang="it-IT" dirty="0" err="1"/>
              <a:t>instructions</a:t>
            </a:r>
            <a:r>
              <a:rPr lang="it-IT" dirty="0"/>
              <a:t>/2</a:t>
            </a:r>
          </a:p>
        </p:txBody>
      </p:sp>
      <p:sp>
        <p:nvSpPr>
          <p:cNvPr id="3" name="Segnaposto contenuto 2">
            <a:extLst>
              <a:ext uri="{FF2B5EF4-FFF2-40B4-BE49-F238E27FC236}">
                <a16:creationId xmlns:a16="http://schemas.microsoft.com/office/drawing/2014/main" xmlns="" id="{F030732A-44AD-47AA-887A-536C423E6ABD}"/>
              </a:ext>
            </a:extLst>
          </p:cNvPr>
          <p:cNvSpPr>
            <a:spLocks noGrp="1"/>
          </p:cNvSpPr>
          <p:nvPr>
            <p:ph idx="1"/>
          </p:nvPr>
        </p:nvSpPr>
        <p:spPr>
          <a:xfrm>
            <a:off x="457200" y="1052736"/>
            <a:ext cx="8229600" cy="5073427"/>
          </a:xfrm>
        </p:spPr>
        <p:txBody>
          <a:bodyPr/>
          <a:lstStyle/>
          <a:p>
            <a:pPr marL="0" indent="0" algn="just"/>
            <a:r>
              <a:rPr lang="en-US" sz="1600" b="1" dirty="0"/>
              <a:t>Exception handling</a:t>
            </a:r>
            <a:r>
              <a:rPr lang="en-US" sz="1600" dirty="0"/>
              <a:t>:</a:t>
            </a:r>
          </a:p>
          <a:p>
            <a:pPr marL="0" indent="0" algn="just"/>
            <a:endParaRPr lang="en-US" sz="1600" dirty="0"/>
          </a:p>
          <a:p>
            <a:pPr algn="just">
              <a:buFont typeface="Arial" panose="020B0604020202020204" pitchFamily="34" charset="0"/>
              <a:buChar char="•"/>
            </a:pPr>
            <a:r>
              <a:rPr lang="en-US" sz="1600" dirty="0"/>
              <a:t>A trivial approach is to fork the attacking application before accessing the invalid memory location that terminates the process, and only access the invalid memory location in the child process.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The CPU executes the transient instruction sequence in the child process before crashing. The parent process can then recover the secret by observing the microarchitectural state, e.g., through a side-channel.</a:t>
            </a:r>
          </a:p>
          <a:p>
            <a:endParaRPr lang="it-IT" dirty="0"/>
          </a:p>
          <a:p>
            <a:pPr algn="just">
              <a:buFont typeface="Arial" panose="020B0604020202020204" pitchFamily="34" charset="0"/>
              <a:buChar char="•"/>
            </a:pPr>
            <a:endParaRPr lang="en-US" sz="1600" dirty="0"/>
          </a:p>
          <a:p>
            <a:pPr algn="just">
              <a:buFont typeface="Arial" panose="020B0604020202020204" pitchFamily="34" charset="0"/>
              <a:buChar char="•"/>
            </a:pPr>
            <a:endParaRPr lang="en-US" sz="1600" dirty="0"/>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It is also possible to install a signal handler that will be executed if a certain exception occurs, in this specific case a segmentation fault. This allows the attacker to issue the instruction sequence and prevent the application from crashing, reducing the overhead as no new process has to be created.</a:t>
            </a:r>
          </a:p>
          <a:p>
            <a:endParaRPr lang="it-IT" dirty="0"/>
          </a:p>
        </p:txBody>
      </p:sp>
      <p:sp>
        <p:nvSpPr>
          <p:cNvPr id="4" name="Segnaposto piè di pagina 3">
            <a:extLst>
              <a:ext uri="{FF2B5EF4-FFF2-40B4-BE49-F238E27FC236}">
                <a16:creationId xmlns:a16="http://schemas.microsoft.com/office/drawing/2014/main" xmlns="" id="{808E55EF-EF15-4F26-96A5-31E98B47BE47}"/>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D5E6C150-AAD2-4E7E-A2CD-09E05E2B46A0}"/>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12</a:t>
            </a:fld>
            <a:endParaRPr lang="it-IT" dirty="0"/>
          </a:p>
        </p:txBody>
      </p:sp>
    </p:spTree>
    <p:extLst>
      <p:ext uri="{BB962C8B-B14F-4D97-AF65-F5344CB8AC3E}">
        <p14:creationId xmlns:p14="http://schemas.microsoft.com/office/powerpoint/2010/main" val="1754490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5F67459-A325-47AA-A8DF-D25ABD47CEE7}"/>
              </a:ext>
            </a:extLst>
          </p:cNvPr>
          <p:cNvSpPr>
            <a:spLocks noGrp="1"/>
          </p:cNvSpPr>
          <p:nvPr>
            <p:ph type="title"/>
          </p:nvPr>
        </p:nvSpPr>
        <p:spPr/>
        <p:txBody>
          <a:bodyPr/>
          <a:lstStyle/>
          <a:p>
            <a:r>
              <a:rPr lang="it-IT" dirty="0" err="1"/>
              <a:t>Meltdown</a:t>
            </a:r>
            <a:r>
              <a:rPr lang="it-IT" dirty="0"/>
              <a:t> – </a:t>
            </a:r>
            <a:r>
              <a:rPr lang="it-IT" dirty="0" err="1"/>
              <a:t>transient</a:t>
            </a:r>
            <a:r>
              <a:rPr lang="it-IT" dirty="0"/>
              <a:t> </a:t>
            </a:r>
            <a:r>
              <a:rPr lang="it-IT" dirty="0" err="1"/>
              <a:t>instructions</a:t>
            </a:r>
            <a:r>
              <a:rPr lang="it-IT" dirty="0"/>
              <a:t>/3</a:t>
            </a:r>
          </a:p>
        </p:txBody>
      </p:sp>
      <p:sp>
        <p:nvSpPr>
          <p:cNvPr id="3" name="Segnaposto contenuto 2">
            <a:extLst>
              <a:ext uri="{FF2B5EF4-FFF2-40B4-BE49-F238E27FC236}">
                <a16:creationId xmlns:a16="http://schemas.microsoft.com/office/drawing/2014/main" xmlns="" id="{A700442E-B25B-40CB-B21D-C9C0D99C701E}"/>
              </a:ext>
            </a:extLst>
          </p:cNvPr>
          <p:cNvSpPr>
            <a:spLocks noGrp="1"/>
          </p:cNvSpPr>
          <p:nvPr>
            <p:ph idx="1"/>
          </p:nvPr>
        </p:nvSpPr>
        <p:spPr>
          <a:xfrm>
            <a:off x="457200" y="1052736"/>
            <a:ext cx="8229600" cy="5073427"/>
          </a:xfrm>
        </p:spPr>
        <p:txBody>
          <a:bodyPr/>
          <a:lstStyle/>
          <a:p>
            <a:pPr algn="just"/>
            <a:r>
              <a:rPr lang="en-US" sz="1600" b="1" dirty="0"/>
              <a:t>Exception suppression</a:t>
            </a:r>
            <a:r>
              <a:rPr lang="en-US" sz="1600" dirty="0"/>
              <a:t>:</a:t>
            </a:r>
          </a:p>
          <a:p>
            <a:pPr algn="just"/>
            <a:endParaRPr lang="en-US" sz="1600" dirty="0"/>
          </a:p>
          <a:p>
            <a:pPr algn="just">
              <a:buFont typeface="Arial" panose="020B0604020202020204" pitchFamily="34" charset="0"/>
              <a:buChar char="•"/>
            </a:pPr>
            <a:r>
              <a:rPr lang="en-US" sz="1600" dirty="0"/>
              <a:t>Transactional memory (TSX extensions) allows to group memory accesses into one seemingly atomic operation, giving the option to roll-back to a previous state if an error occurs. If an exception occurs within the transaction, the architectural state is reset, and the program execution continues without disruption.</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Furthermore, speculative execution issues instructions that might not occur on the executed code path due to a branch misprediction. Such instructions depending on a preceding conditional branch can be speculatively executed. Thus, the invalid memory access is put within a speculative instruction sequence that is only executed if a prior branch condition evaluates to true. By making sure that the condition never evaluates to true in the executed code path, we can suppress the occurring exception as the memory access is only executed speculatively. (</a:t>
            </a:r>
            <a:r>
              <a:rPr lang="en-US" sz="1600" b="1" dirty="0"/>
              <a:t>require branch-predictor training</a:t>
            </a:r>
            <a:r>
              <a:rPr lang="en-US" sz="1600" dirty="0"/>
              <a:t>)</a:t>
            </a:r>
          </a:p>
          <a:p>
            <a:endParaRPr lang="it-IT" dirty="0"/>
          </a:p>
        </p:txBody>
      </p:sp>
      <p:sp>
        <p:nvSpPr>
          <p:cNvPr id="4" name="Segnaposto piè di pagina 3">
            <a:extLst>
              <a:ext uri="{FF2B5EF4-FFF2-40B4-BE49-F238E27FC236}">
                <a16:creationId xmlns:a16="http://schemas.microsoft.com/office/drawing/2014/main" xmlns="" id="{7A5718B2-EEC3-4A5E-B7A1-DCC1B6C88C0F}"/>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4D5CF9B6-48C4-4B38-8FD0-8D9067C2D991}"/>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13</a:t>
            </a:fld>
            <a:endParaRPr lang="it-IT" dirty="0"/>
          </a:p>
        </p:txBody>
      </p:sp>
    </p:spTree>
    <p:extLst>
      <p:ext uri="{BB962C8B-B14F-4D97-AF65-F5344CB8AC3E}">
        <p14:creationId xmlns:p14="http://schemas.microsoft.com/office/powerpoint/2010/main" val="1436631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446B98B-09D3-43AE-A37B-F4522CFF2B52}"/>
              </a:ext>
            </a:extLst>
          </p:cNvPr>
          <p:cNvSpPr>
            <a:spLocks noGrp="1"/>
          </p:cNvSpPr>
          <p:nvPr>
            <p:ph type="title"/>
          </p:nvPr>
        </p:nvSpPr>
        <p:spPr/>
        <p:txBody>
          <a:bodyPr/>
          <a:lstStyle/>
          <a:p>
            <a:r>
              <a:rPr lang="it-IT" dirty="0" err="1"/>
              <a:t>Meltdown</a:t>
            </a:r>
            <a:r>
              <a:rPr lang="it-IT" dirty="0"/>
              <a:t> – cache side </a:t>
            </a:r>
            <a:r>
              <a:rPr lang="it-IT" dirty="0" err="1"/>
              <a:t>channel</a:t>
            </a:r>
            <a:r>
              <a:rPr lang="it-IT" dirty="0"/>
              <a:t> </a:t>
            </a:r>
            <a:r>
              <a:rPr lang="it-IT" dirty="0" err="1"/>
              <a:t>attack</a:t>
            </a:r>
            <a:r>
              <a:rPr lang="it-IT" dirty="0"/>
              <a:t>/1</a:t>
            </a:r>
          </a:p>
        </p:txBody>
      </p:sp>
      <p:sp>
        <p:nvSpPr>
          <p:cNvPr id="3" name="Segnaposto contenuto 2">
            <a:extLst>
              <a:ext uri="{FF2B5EF4-FFF2-40B4-BE49-F238E27FC236}">
                <a16:creationId xmlns:a16="http://schemas.microsoft.com/office/drawing/2014/main" xmlns="" id="{05CBD09F-06EB-4144-B86E-3BF5D6C48F26}"/>
              </a:ext>
            </a:extLst>
          </p:cNvPr>
          <p:cNvSpPr>
            <a:spLocks noGrp="1"/>
          </p:cNvSpPr>
          <p:nvPr>
            <p:ph idx="1"/>
          </p:nvPr>
        </p:nvSpPr>
        <p:spPr>
          <a:xfrm>
            <a:off x="457200" y="1052736"/>
            <a:ext cx="8229600" cy="5073427"/>
          </a:xfrm>
        </p:spPr>
        <p:txBody>
          <a:bodyPr/>
          <a:lstStyle/>
          <a:p>
            <a:pPr algn="just">
              <a:buFont typeface="Arial" panose="020B0604020202020204" pitchFamily="34" charset="0"/>
              <a:buChar char="•"/>
            </a:pPr>
            <a:r>
              <a:rPr lang="en-US" sz="1600" dirty="0"/>
              <a:t>Cache side-channel attacks exploit timing differences that are introduced by the caches.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err="1"/>
              <a:t>Flush+Reload</a:t>
            </a:r>
            <a:r>
              <a:rPr lang="en-US" sz="1600" dirty="0"/>
              <a:t> attacks work on a single cache line granularity. These attacks exploit the shared, inclusive last-level cache. An attacker frequently flushes a targeted memory location using the </a:t>
            </a:r>
            <a:r>
              <a:rPr lang="en-US" sz="1600" dirty="0" err="1"/>
              <a:t>clflush</a:t>
            </a:r>
            <a:r>
              <a:rPr lang="en-US" sz="1600" dirty="0"/>
              <a:t> instruction. By measuring the time it takes to reload the data, the attacker determines whether data was loaded into the cache by another process in the meantime.</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A special use case are covert channels. Here the attacker controls both, the part that induces the side effect, and the part that measures the side effect. This can be used to leak information from one security domain to another, while bypassing any boundaries existing on the architectural level or above. </a:t>
            </a:r>
            <a:endParaRPr lang="it-IT" dirty="0"/>
          </a:p>
        </p:txBody>
      </p:sp>
      <p:sp>
        <p:nvSpPr>
          <p:cNvPr id="4" name="Segnaposto piè di pagina 3">
            <a:extLst>
              <a:ext uri="{FF2B5EF4-FFF2-40B4-BE49-F238E27FC236}">
                <a16:creationId xmlns:a16="http://schemas.microsoft.com/office/drawing/2014/main" xmlns="" id="{60D8B945-B5B4-4D27-9D18-15552AF35420}"/>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6131B3DC-025E-4775-8329-D451A49E5C08}"/>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14</a:t>
            </a:fld>
            <a:endParaRPr lang="it-IT" dirty="0"/>
          </a:p>
        </p:txBody>
      </p:sp>
    </p:spTree>
    <p:extLst>
      <p:ext uri="{BB962C8B-B14F-4D97-AF65-F5344CB8AC3E}">
        <p14:creationId xmlns:p14="http://schemas.microsoft.com/office/powerpoint/2010/main" val="3571961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634AF07-C026-49BA-A3E6-7D1A8E6AAAE7}"/>
              </a:ext>
            </a:extLst>
          </p:cNvPr>
          <p:cNvSpPr>
            <a:spLocks noGrp="1"/>
          </p:cNvSpPr>
          <p:nvPr>
            <p:ph type="title"/>
          </p:nvPr>
        </p:nvSpPr>
        <p:spPr/>
        <p:txBody>
          <a:bodyPr/>
          <a:lstStyle/>
          <a:p>
            <a:r>
              <a:rPr lang="it-IT" dirty="0" err="1"/>
              <a:t>Meltdown</a:t>
            </a:r>
            <a:r>
              <a:rPr lang="it-IT" dirty="0"/>
              <a:t> – cache side </a:t>
            </a:r>
            <a:r>
              <a:rPr lang="it-IT" dirty="0" err="1"/>
              <a:t>channel</a:t>
            </a:r>
            <a:r>
              <a:rPr lang="it-IT" dirty="0"/>
              <a:t> </a:t>
            </a:r>
            <a:r>
              <a:rPr lang="it-IT" dirty="0" err="1"/>
              <a:t>attack</a:t>
            </a:r>
            <a:r>
              <a:rPr lang="it-IT" dirty="0"/>
              <a:t>/2</a:t>
            </a:r>
          </a:p>
        </p:txBody>
      </p:sp>
      <p:sp>
        <p:nvSpPr>
          <p:cNvPr id="3" name="Segnaposto contenuto 2">
            <a:extLst>
              <a:ext uri="{FF2B5EF4-FFF2-40B4-BE49-F238E27FC236}">
                <a16:creationId xmlns:a16="http://schemas.microsoft.com/office/drawing/2014/main" xmlns="" id="{9646E771-B046-44D8-8E7C-E117FF99CBFF}"/>
              </a:ext>
            </a:extLst>
          </p:cNvPr>
          <p:cNvSpPr>
            <a:spLocks noGrp="1"/>
          </p:cNvSpPr>
          <p:nvPr>
            <p:ph idx="1"/>
          </p:nvPr>
        </p:nvSpPr>
        <p:spPr>
          <a:xfrm>
            <a:off x="457200" y="1052736"/>
            <a:ext cx="8229600" cy="5087714"/>
          </a:xfrm>
        </p:spPr>
        <p:txBody>
          <a:bodyPr/>
          <a:lstStyle/>
          <a:p>
            <a:pPr algn="just">
              <a:buFont typeface="Arial" panose="020B0604020202020204" pitchFamily="34" charset="0"/>
              <a:buChar char="•"/>
            </a:pPr>
            <a:r>
              <a:rPr lang="en-US" sz="1600" dirty="0"/>
              <a:t>The sender of the covert channel flushes the cache and executes (or not) the transient instruction sequence to access an accessible address. If the transient instruction is executed, the address is cached for subsequent accesses.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The receiver can then monitor whether the address has been loaded into the cache by measuring the access time to the address. </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Thus, the sender can transmit a ‘1’-bit by accessing an address which is loaded into the monitored cache, and a ‘0’-bit by not accessing such an address.</a:t>
            </a:r>
          </a:p>
          <a:p>
            <a:endParaRPr lang="it-IT" dirty="0"/>
          </a:p>
        </p:txBody>
      </p:sp>
      <p:sp>
        <p:nvSpPr>
          <p:cNvPr id="4" name="Segnaposto piè di pagina 3">
            <a:extLst>
              <a:ext uri="{FF2B5EF4-FFF2-40B4-BE49-F238E27FC236}">
                <a16:creationId xmlns:a16="http://schemas.microsoft.com/office/drawing/2014/main" xmlns="" id="{0EA721A2-70FA-4E22-98E0-20091006D5AA}"/>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7FBAA9F5-99DA-4EE7-9A0F-D4697D0F2533}"/>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15</a:t>
            </a:fld>
            <a:endParaRPr lang="it-IT" dirty="0"/>
          </a:p>
        </p:txBody>
      </p:sp>
    </p:spTree>
    <p:extLst>
      <p:ext uri="{BB962C8B-B14F-4D97-AF65-F5344CB8AC3E}">
        <p14:creationId xmlns:p14="http://schemas.microsoft.com/office/powerpoint/2010/main" val="3890714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63CEA6D-0A5B-4A64-8733-AD8AEE565904}"/>
              </a:ext>
            </a:extLst>
          </p:cNvPr>
          <p:cNvSpPr>
            <a:spLocks noGrp="1"/>
          </p:cNvSpPr>
          <p:nvPr>
            <p:ph type="title"/>
          </p:nvPr>
        </p:nvSpPr>
        <p:spPr/>
        <p:txBody>
          <a:bodyPr/>
          <a:lstStyle/>
          <a:p>
            <a:r>
              <a:rPr lang="it-IT" dirty="0" err="1"/>
              <a:t>Meltdown</a:t>
            </a:r>
            <a:r>
              <a:rPr lang="it-IT" dirty="0"/>
              <a:t> – setting up the </a:t>
            </a:r>
            <a:r>
              <a:rPr lang="it-IT" dirty="0" err="1"/>
              <a:t>attack</a:t>
            </a:r>
            <a:r>
              <a:rPr lang="it-IT" dirty="0"/>
              <a:t>/1</a:t>
            </a:r>
          </a:p>
        </p:txBody>
      </p:sp>
      <p:sp>
        <p:nvSpPr>
          <p:cNvPr id="3" name="Segnaposto contenuto 2">
            <a:extLst>
              <a:ext uri="{FF2B5EF4-FFF2-40B4-BE49-F238E27FC236}">
                <a16:creationId xmlns:a16="http://schemas.microsoft.com/office/drawing/2014/main" xmlns="" id="{1E9ED9B9-41EA-467D-AA2B-442D4872B0BA}"/>
              </a:ext>
            </a:extLst>
          </p:cNvPr>
          <p:cNvSpPr>
            <a:spLocks noGrp="1"/>
          </p:cNvSpPr>
          <p:nvPr>
            <p:ph idx="1"/>
          </p:nvPr>
        </p:nvSpPr>
        <p:spPr>
          <a:xfrm>
            <a:off x="457200" y="1200150"/>
            <a:ext cx="8229600" cy="4926013"/>
          </a:xfrm>
        </p:spPr>
        <p:txBody>
          <a:bodyPr/>
          <a:lstStyle/>
          <a:p>
            <a:pPr algn="just"/>
            <a:r>
              <a:rPr lang="en-US" sz="1600" b="1" dirty="0"/>
              <a:t>Attack setting</a:t>
            </a:r>
            <a:r>
              <a:rPr lang="en-US" sz="1600" dirty="0"/>
              <a:t>: the attack is meant to run on personal computers and virtual machines in the cloud. In the attack scenario, the attacker has arbitrary unprivileged code execution on the attacked system, i.e., the attacker can run any code with the </a:t>
            </a:r>
            <a:r>
              <a:rPr lang="en-US" sz="1600" b="1" dirty="0"/>
              <a:t>privileges of a normal user</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Step 1: The content of an attacker-chosen memory location, which is inaccessible to the attacker, is loaded into a register.</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Step 2: A transient instruction accesses a cache line based on the secret content of the register.</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Step 3: The attacker uses </a:t>
            </a:r>
            <a:r>
              <a:rPr lang="en-US" sz="1600" dirty="0" err="1"/>
              <a:t>Flush+Reload</a:t>
            </a:r>
            <a:r>
              <a:rPr lang="en-US" sz="1600" dirty="0"/>
              <a:t> to determine the accessed cache line and hence the secret stored at the chosen memory location.</a:t>
            </a:r>
          </a:p>
          <a:p>
            <a:endParaRPr lang="it-IT" dirty="0"/>
          </a:p>
        </p:txBody>
      </p:sp>
      <p:sp>
        <p:nvSpPr>
          <p:cNvPr id="4" name="Segnaposto piè di pagina 3">
            <a:extLst>
              <a:ext uri="{FF2B5EF4-FFF2-40B4-BE49-F238E27FC236}">
                <a16:creationId xmlns:a16="http://schemas.microsoft.com/office/drawing/2014/main" xmlns="" id="{951F14ED-E844-4E8C-92C6-382D05CB0B5B}"/>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7EDBC52F-09CC-4FC7-92B5-174B6E3D712D}"/>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16</a:t>
            </a:fld>
            <a:endParaRPr lang="it-IT" dirty="0"/>
          </a:p>
        </p:txBody>
      </p:sp>
    </p:spTree>
    <p:extLst>
      <p:ext uri="{BB962C8B-B14F-4D97-AF65-F5344CB8AC3E}">
        <p14:creationId xmlns:p14="http://schemas.microsoft.com/office/powerpoint/2010/main" val="1117241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9124084-5A81-40E8-BC45-807EAA44CC1E}"/>
              </a:ext>
            </a:extLst>
          </p:cNvPr>
          <p:cNvSpPr>
            <a:spLocks noGrp="1"/>
          </p:cNvSpPr>
          <p:nvPr>
            <p:ph type="title"/>
          </p:nvPr>
        </p:nvSpPr>
        <p:spPr/>
        <p:txBody>
          <a:bodyPr/>
          <a:lstStyle/>
          <a:p>
            <a:r>
              <a:rPr lang="it-IT" dirty="0" err="1"/>
              <a:t>Meltdown</a:t>
            </a:r>
            <a:r>
              <a:rPr lang="it-IT" dirty="0"/>
              <a:t> – setting up the </a:t>
            </a:r>
            <a:r>
              <a:rPr lang="it-IT" dirty="0" err="1"/>
              <a:t>attack</a:t>
            </a:r>
            <a:r>
              <a:rPr lang="it-IT" dirty="0"/>
              <a:t>/2 </a:t>
            </a:r>
          </a:p>
        </p:txBody>
      </p:sp>
      <p:sp>
        <p:nvSpPr>
          <p:cNvPr id="3" name="Segnaposto contenuto 2">
            <a:extLst>
              <a:ext uri="{FF2B5EF4-FFF2-40B4-BE49-F238E27FC236}">
                <a16:creationId xmlns:a16="http://schemas.microsoft.com/office/drawing/2014/main" xmlns="" id="{79CA30AF-8F44-4F99-9E08-2307E69AE81C}"/>
              </a:ext>
            </a:extLst>
          </p:cNvPr>
          <p:cNvSpPr>
            <a:spLocks noGrp="1"/>
          </p:cNvSpPr>
          <p:nvPr>
            <p:ph idx="1"/>
          </p:nvPr>
        </p:nvSpPr>
        <p:spPr>
          <a:xfrm>
            <a:off x="457200" y="908049"/>
            <a:ext cx="8229600" cy="5400675"/>
          </a:xfrm>
        </p:spPr>
        <p:txBody>
          <a:bodyPr/>
          <a:lstStyle/>
          <a:p>
            <a:pPr algn="just"/>
            <a:r>
              <a:rPr lang="it-IT" sz="1600" b="1" dirty="0" err="1">
                <a:latin typeface="Arial" panose="020B0604020202020204" pitchFamily="34" charset="0"/>
              </a:rPr>
              <a:t>Transient</a:t>
            </a:r>
            <a:r>
              <a:rPr lang="it-IT" sz="1600" b="1" dirty="0">
                <a:latin typeface="Arial" panose="020B0604020202020204" pitchFamily="34" charset="0"/>
              </a:rPr>
              <a:t> code</a:t>
            </a:r>
            <a:r>
              <a:rPr lang="it-IT" sz="1600" dirty="0">
                <a:latin typeface="Arial" panose="020B0604020202020204" pitchFamily="34" charset="0"/>
              </a:rPr>
              <a:t>:</a:t>
            </a:r>
          </a:p>
          <a:p>
            <a:pPr algn="just"/>
            <a:endParaRPr lang="it-IT" sz="1600" dirty="0">
              <a:latin typeface="Arial" panose="020B0604020202020204" pitchFamily="34" charset="0"/>
            </a:endParaRPr>
          </a:p>
          <a:p>
            <a:pPr algn="just"/>
            <a:r>
              <a:rPr lang="it-IT" sz="1600" dirty="0">
                <a:latin typeface="Arial" panose="020B0604020202020204" pitchFamily="34" charset="0"/>
              </a:rPr>
              <a:t>1	</a:t>
            </a:r>
            <a:r>
              <a:rPr lang="it-IT" sz="1600" dirty="0">
                <a:latin typeface="Courier New" panose="02070309020205020404" pitchFamily="49" charset="0"/>
              </a:rPr>
              <a:t>; </a:t>
            </a:r>
            <a:r>
              <a:rPr lang="it-IT" sz="1600" dirty="0" err="1">
                <a:latin typeface="Courier New" panose="02070309020205020404" pitchFamily="49" charset="0"/>
              </a:rPr>
              <a:t>rcx</a:t>
            </a:r>
            <a:r>
              <a:rPr lang="it-IT" sz="1600" dirty="0">
                <a:latin typeface="Courier New" panose="02070309020205020404" pitchFamily="49" charset="0"/>
              </a:rPr>
              <a:t> = kernel </a:t>
            </a:r>
            <a:r>
              <a:rPr lang="it-IT" sz="1600" dirty="0" err="1">
                <a:latin typeface="Courier New" panose="02070309020205020404" pitchFamily="49" charset="0"/>
              </a:rPr>
              <a:t>address</a:t>
            </a:r>
            <a:endParaRPr lang="it-IT" sz="1600" dirty="0">
              <a:latin typeface="Courier New" panose="02070309020205020404" pitchFamily="49" charset="0"/>
            </a:endParaRPr>
          </a:p>
          <a:p>
            <a:pPr algn="just"/>
            <a:r>
              <a:rPr lang="it-IT" sz="1600" dirty="0">
                <a:latin typeface="Arial" panose="020B0604020202020204" pitchFamily="34" charset="0"/>
              </a:rPr>
              <a:t>2	</a:t>
            </a:r>
            <a:r>
              <a:rPr lang="it-IT" sz="1600" dirty="0">
                <a:latin typeface="Courier New" panose="02070309020205020404" pitchFamily="49" charset="0"/>
              </a:rPr>
              <a:t>; </a:t>
            </a:r>
            <a:r>
              <a:rPr lang="it-IT" sz="1600" dirty="0" err="1">
                <a:latin typeface="Courier New" panose="02070309020205020404" pitchFamily="49" charset="0"/>
              </a:rPr>
              <a:t>rbx</a:t>
            </a:r>
            <a:r>
              <a:rPr lang="it-IT" sz="1600" dirty="0">
                <a:latin typeface="Courier New" panose="02070309020205020404" pitchFamily="49" charset="0"/>
              </a:rPr>
              <a:t> = probe array</a:t>
            </a:r>
          </a:p>
          <a:p>
            <a:pPr algn="just"/>
            <a:r>
              <a:rPr lang="it-IT" sz="1600" dirty="0">
                <a:latin typeface="Arial" panose="020B0604020202020204" pitchFamily="34" charset="0"/>
              </a:rPr>
              <a:t>3	</a:t>
            </a:r>
            <a:r>
              <a:rPr lang="it-IT" sz="1600" dirty="0" err="1">
                <a:latin typeface="Courier New" panose="02070309020205020404" pitchFamily="49" charset="0"/>
              </a:rPr>
              <a:t>retry</a:t>
            </a:r>
            <a:r>
              <a:rPr lang="it-IT" sz="1600" dirty="0">
                <a:latin typeface="Courier New" panose="02070309020205020404" pitchFamily="49" charset="0"/>
              </a:rPr>
              <a:t>:</a:t>
            </a:r>
          </a:p>
          <a:p>
            <a:pPr algn="just"/>
            <a:r>
              <a:rPr lang="it-IT" sz="1600" dirty="0">
                <a:latin typeface="Arial" panose="020B0604020202020204" pitchFamily="34" charset="0"/>
              </a:rPr>
              <a:t>4			</a:t>
            </a:r>
            <a:r>
              <a:rPr lang="it-IT" sz="1600" dirty="0" err="1">
                <a:latin typeface="Courier New" panose="02070309020205020404" pitchFamily="49" charset="0"/>
              </a:rPr>
              <a:t>mov</a:t>
            </a:r>
            <a:r>
              <a:rPr lang="it-IT" sz="1600" dirty="0">
                <a:latin typeface="Courier New" panose="02070309020205020404" pitchFamily="49" charset="0"/>
              </a:rPr>
              <a:t> al, byte [</a:t>
            </a:r>
            <a:r>
              <a:rPr lang="it-IT" sz="1600" dirty="0" err="1">
                <a:latin typeface="Courier New" panose="02070309020205020404" pitchFamily="49" charset="0"/>
              </a:rPr>
              <a:t>rcx</a:t>
            </a:r>
            <a:r>
              <a:rPr lang="it-IT" sz="1600" dirty="0">
                <a:latin typeface="Courier New" panose="02070309020205020404" pitchFamily="49" charset="0"/>
              </a:rPr>
              <a:t>]</a:t>
            </a:r>
          </a:p>
          <a:p>
            <a:pPr algn="just"/>
            <a:r>
              <a:rPr lang="it-IT" sz="1600" dirty="0">
                <a:latin typeface="Arial" panose="020B0604020202020204" pitchFamily="34" charset="0"/>
              </a:rPr>
              <a:t>5			</a:t>
            </a:r>
            <a:r>
              <a:rPr lang="it-IT" sz="1600" dirty="0" err="1">
                <a:latin typeface="Courier New" panose="02070309020205020404" pitchFamily="49" charset="0"/>
              </a:rPr>
              <a:t>shl</a:t>
            </a:r>
            <a:r>
              <a:rPr lang="it-IT" sz="1600" dirty="0">
                <a:latin typeface="Courier New" panose="02070309020205020404" pitchFamily="49" charset="0"/>
              </a:rPr>
              <a:t> </a:t>
            </a:r>
            <a:r>
              <a:rPr lang="it-IT" sz="1600" dirty="0" err="1">
                <a:latin typeface="Courier New" panose="02070309020205020404" pitchFamily="49" charset="0"/>
              </a:rPr>
              <a:t>rax</a:t>
            </a:r>
            <a:r>
              <a:rPr lang="it-IT" sz="1600" dirty="0">
                <a:latin typeface="Courier New" panose="02070309020205020404" pitchFamily="49" charset="0"/>
              </a:rPr>
              <a:t>, 0xc</a:t>
            </a:r>
          </a:p>
          <a:p>
            <a:pPr algn="just"/>
            <a:r>
              <a:rPr lang="it-IT" sz="1600" dirty="0">
                <a:latin typeface="Arial" panose="020B0604020202020204" pitchFamily="34" charset="0"/>
              </a:rPr>
              <a:t>6			</a:t>
            </a:r>
            <a:r>
              <a:rPr lang="it-IT" sz="1600" dirty="0" err="1">
                <a:latin typeface="Courier New" panose="02070309020205020404" pitchFamily="49" charset="0"/>
              </a:rPr>
              <a:t>jz</a:t>
            </a:r>
            <a:r>
              <a:rPr lang="it-IT" sz="1600" dirty="0">
                <a:latin typeface="Courier New" panose="02070309020205020404" pitchFamily="49" charset="0"/>
              </a:rPr>
              <a:t> </a:t>
            </a:r>
            <a:r>
              <a:rPr lang="it-IT" sz="1600" dirty="0" err="1">
                <a:latin typeface="Courier New" panose="02070309020205020404" pitchFamily="49" charset="0"/>
              </a:rPr>
              <a:t>retry</a:t>
            </a:r>
            <a:endParaRPr lang="it-IT" sz="1600" dirty="0">
              <a:latin typeface="Courier New" panose="02070309020205020404" pitchFamily="49" charset="0"/>
            </a:endParaRPr>
          </a:p>
          <a:p>
            <a:pPr algn="just"/>
            <a:r>
              <a:rPr lang="it-IT" sz="1600" dirty="0">
                <a:latin typeface="Arial" panose="020B0604020202020204" pitchFamily="34" charset="0"/>
              </a:rPr>
              <a:t>7			</a:t>
            </a:r>
            <a:r>
              <a:rPr lang="it-IT" sz="1600" dirty="0" err="1">
                <a:latin typeface="Courier New" panose="02070309020205020404" pitchFamily="49" charset="0"/>
              </a:rPr>
              <a:t>mov</a:t>
            </a:r>
            <a:r>
              <a:rPr lang="it-IT" sz="1600" dirty="0">
                <a:latin typeface="Courier New" panose="02070309020205020404" pitchFamily="49" charset="0"/>
              </a:rPr>
              <a:t> </a:t>
            </a:r>
            <a:r>
              <a:rPr lang="it-IT" sz="1600" dirty="0" err="1">
                <a:latin typeface="Courier New" panose="02070309020205020404" pitchFamily="49" charset="0"/>
              </a:rPr>
              <a:t>rbx</a:t>
            </a:r>
            <a:r>
              <a:rPr lang="it-IT" sz="1600" dirty="0">
                <a:latin typeface="Courier New" panose="02070309020205020404" pitchFamily="49" charset="0"/>
              </a:rPr>
              <a:t>, </a:t>
            </a:r>
            <a:r>
              <a:rPr lang="it-IT" sz="1600" dirty="0" err="1">
                <a:latin typeface="Courier New" panose="02070309020205020404" pitchFamily="49" charset="0"/>
              </a:rPr>
              <a:t>qword</a:t>
            </a:r>
            <a:r>
              <a:rPr lang="it-IT" sz="1600" dirty="0">
                <a:latin typeface="Courier New" panose="02070309020205020404" pitchFamily="49" charset="0"/>
              </a:rPr>
              <a:t> [</a:t>
            </a:r>
            <a:r>
              <a:rPr lang="it-IT" sz="1600" dirty="0" err="1">
                <a:latin typeface="Courier New" panose="02070309020205020404" pitchFamily="49" charset="0"/>
              </a:rPr>
              <a:t>rbx</a:t>
            </a:r>
            <a:r>
              <a:rPr lang="it-IT" sz="1600" dirty="0">
                <a:latin typeface="Courier New" panose="02070309020205020404" pitchFamily="49" charset="0"/>
              </a:rPr>
              <a:t> + </a:t>
            </a:r>
            <a:r>
              <a:rPr lang="it-IT" sz="1600" dirty="0" err="1">
                <a:latin typeface="Courier New" panose="02070309020205020404" pitchFamily="49" charset="0"/>
              </a:rPr>
              <a:t>rax</a:t>
            </a:r>
            <a:r>
              <a:rPr lang="it-IT" sz="1600" dirty="0">
                <a:latin typeface="Courier New" panose="02070309020205020404" pitchFamily="49" charset="0"/>
              </a:rPr>
              <a:t>]</a:t>
            </a:r>
          </a:p>
          <a:p>
            <a:endParaRPr lang="it-IT" sz="1600" dirty="0"/>
          </a:p>
          <a:p>
            <a:pPr>
              <a:buFont typeface="Arial" panose="020B0604020202020204" pitchFamily="34" charset="0"/>
              <a:buChar char="•"/>
            </a:pPr>
            <a:r>
              <a:rPr lang="it-IT" sz="1600" dirty="0" err="1"/>
              <a:t>This</a:t>
            </a:r>
            <a:r>
              <a:rPr lang="it-IT" sz="1600" dirty="0"/>
              <a:t> code </a:t>
            </a:r>
            <a:r>
              <a:rPr lang="it-IT" sz="1600" dirty="0" err="1"/>
              <a:t>reads</a:t>
            </a:r>
            <a:r>
              <a:rPr lang="it-IT" sz="1600" dirty="0"/>
              <a:t> a single byte in kernel </a:t>
            </a:r>
            <a:r>
              <a:rPr lang="it-IT" sz="1600" dirty="0" err="1"/>
              <a:t>space</a:t>
            </a:r>
            <a:r>
              <a:rPr lang="it-IT" sz="1600" dirty="0"/>
              <a:t> and </a:t>
            </a:r>
            <a:r>
              <a:rPr lang="it-IT" sz="1600" dirty="0" err="1"/>
              <a:t>send</a:t>
            </a:r>
            <a:r>
              <a:rPr lang="it-IT" sz="1600" dirty="0"/>
              <a:t> data on the </a:t>
            </a:r>
            <a:r>
              <a:rPr lang="it-IT" sz="1600" dirty="0" err="1"/>
              <a:t>covert</a:t>
            </a:r>
            <a:r>
              <a:rPr lang="it-IT" sz="1600" dirty="0"/>
              <a:t> cache side </a:t>
            </a:r>
            <a:r>
              <a:rPr lang="it-IT" sz="1600" dirty="0" err="1"/>
              <a:t>channel</a:t>
            </a:r>
            <a:r>
              <a:rPr lang="it-IT" sz="1600" dirty="0"/>
              <a:t>.</a:t>
            </a:r>
          </a:p>
          <a:p>
            <a:pPr>
              <a:buFont typeface="Arial" panose="020B0604020202020204" pitchFamily="34" charset="0"/>
              <a:buChar char="•"/>
            </a:pPr>
            <a:endParaRPr lang="it-IT" sz="1600" dirty="0"/>
          </a:p>
          <a:p>
            <a:pPr>
              <a:buFont typeface="Arial" panose="020B0604020202020204" pitchFamily="34" charset="0"/>
              <a:buChar char="•"/>
            </a:pPr>
            <a:r>
              <a:rPr lang="it-IT" sz="1600" dirty="0" err="1"/>
              <a:t>rbx</a:t>
            </a:r>
            <a:r>
              <a:rPr lang="it-IT" sz="1600" dirty="0"/>
              <a:t> points to a 256*4096 </a:t>
            </a:r>
            <a:r>
              <a:rPr lang="it-IT" sz="1600" dirty="0" err="1"/>
              <a:t>bytes</a:t>
            </a:r>
            <a:r>
              <a:rPr lang="it-IT" sz="1600" dirty="0"/>
              <a:t> user </a:t>
            </a:r>
            <a:r>
              <a:rPr lang="it-IT" sz="1600" dirty="0" err="1"/>
              <a:t>space</a:t>
            </a:r>
            <a:r>
              <a:rPr lang="it-IT" sz="1600" dirty="0"/>
              <a:t> area (1Mb probe array) </a:t>
            </a:r>
            <a:r>
              <a:rPr lang="it-IT" sz="1600" dirty="0" err="1"/>
              <a:t>where</a:t>
            </a:r>
            <a:r>
              <a:rPr lang="it-IT" sz="1600" dirty="0"/>
              <a:t>:</a:t>
            </a:r>
          </a:p>
          <a:p>
            <a:pPr lvl="1">
              <a:buFont typeface="Arial" panose="020B0604020202020204" pitchFamily="34" charset="0"/>
              <a:buChar char="•"/>
            </a:pPr>
            <a:r>
              <a:rPr lang="it-IT" sz="1600" dirty="0"/>
              <a:t>256 </a:t>
            </a:r>
            <a:r>
              <a:rPr lang="it-IT" sz="1600" dirty="0" err="1"/>
              <a:t>is</a:t>
            </a:r>
            <a:r>
              <a:rPr lang="it-IT" sz="1600" dirty="0"/>
              <a:t> </a:t>
            </a:r>
            <a:r>
              <a:rPr lang="it-IT" sz="1600" dirty="0" err="1"/>
              <a:t>all</a:t>
            </a:r>
            <a:r>
              <a:rPr lang="it-IT" sz="1600" dirty="0"/>
              <a:t> the </a:t>
            </a:r>
            <a:r>
              <a:rPr lang="it-IT" sz="1600" dirty="0" err="1"/>
              <a:t>different</a:t>
            </a:r>
            <a:r>
              <a:rPr lang="it-IT" sz="1600" dirty="0"/>
              <a:t> </a:t>
            </a:r>
            <a:r>
              <a:rPr lang="it-IT" sz="1600" dirty="0" err="1"/>
              <a:t>values</a:t>
            </a:r>
            <a:r>
              <a:rPr lang="it-IT" sz="1600" dirty="0"/>
              <a:t> a byte can </a:t>
            </a:r>
            <a:r>
              <a:rPr lang="it-IT" sz="1600" dirty="0" err="1"/>
              <a:t>represent</a:t>
            </a:r>
            <a:endParaRPr lang="it-IT" sz="1600" dirty="0"/>
          </a:p>
          <a:p>
            <a:pPr lvl="1">
              <a:buFont typeface="Arial" panose="020B0604020202020204" pitchFamily="34" charset="0"/>
              <a:buChar char="•"/>
            </a:pPr>
            <a:r>
              <a:rPr lang="it-IT" sz="1600" dirty="0"/>
              <a:t>4096 </a:t>
            </a:r>
            <a:r>
              <a:rPr lang="it-IT" sz="1600" dirty="0" err="1"/>
              <a:t>is</a:t>
            </a:r>
            <a:r>
              <a:rPr lang="it-IT" sz="1600" dirty="0"/>
              <a:t> the page </a:t>
            </a:r>
            <a:r>
              <a:rPr lang="it-IT" sz="1600" dirty="0" err="1"/>
              <a:t>size</a:t>
            </a:r>
            <a:endParaRPr lang="it-IT" sz="1600" dirty="0"/>
          </a:p>
          <a:p>
            <a:pPr>
              <a:buFont typeface="Arial" panose="020B0604020202020204" pitchFamily="34" charset="0"/>
              <a:buChar char="•"/>
            </a:pPr>
            <a:endParaRPr lang="it-IT" sz="1600" dirty="0"/>
          </a:p>
          <a:p>
            <a:pPr>
              <a:buFont typeface="Arial" panose="020B0604020202020204" pitchFamily="34" charset="0"/>
              <a:buChar char="•"/>
            </a:pPr>
            <a:r>
              <a:rPr lang="it-IT" sz="1600" dirty="0" err="1"/>
              <a:t>rcx</a:t>
            </a:r>
            <a:r>
              <a:rPr lang="it-IT" sz="1600" dirty="0"/>
              <a:t> points the kernel </a:t>
            </a:r>
            <a:r>
              <a:rPr lang="it-IT" sz="1600" dirty="0" err="1"/>
              <a:t>address</a:t>
            </a:r>
            <a:r>
              <a:rPr lang="it-IT" sz="1600" dirty="0"/>
              <a:t> the </a:t>
            </a:r>
            <a:r>
              <a:rPr lang="it-IT" sz="1600" dirty="0" err="1"/>
              <a:t>attacker</a:t>
            </a:r>
            <a:r>
              <a:rPr lang="it-IT" sz="1600" dirty="0"/>
              <a:t> </a:t>
            </a:r>
            <a:r>
              <a:rPr lang="it-IT" sz="1600" dirty="0" err="1"/>
              <a:t>is</a:t>
            </a:r>
            <a:r>
              <a:rPr lang="it-IT" sz="1600" dirty="0"/>
              <a:t> </a:t>
            </a:r>
            <a:r>
              <a:rPr lang="it-IT" sz="1600" dirty="0" err="1"/>
              <a:t>going</a:t>
            </a:r>
            <a:r>
              <a:rPr lang="it-IT" sz="1600" dirty="0"/>
              <a:t> to </a:t>
            </a:r>
            <a:r>
              <a:rPr lang="it-IT" sz="1600" dirty="0" err="1"/>
              <a:t>read</a:t>
            </a:r>
            <a:endParaRPr lang="it-IT" sz="1600" dirty="0"/>
          </a:p>
        </p:txBody>
      </p:sp>
      <p:sp>
        <p:nvSpPr>
          <p:cNvPr id="4" name="Segnaposto piè di pagina 3">
            <a:extLst>
              <a:ext uri="{FF2B5EF4-FFF2-40B4-BE49-F238E27FC236}">
                <a16:creationId xmlns:a16="http://schemas.microsoft.com/office/drawing/2014/main" xmlns="" id="{2CE70777-32DE-4B2A-A626-7B2954B492E3}"/>
              </a:ext>
            </a:extLst>
          </p:cNvPr>
          <p:cNvSpPr>
            <a:spLocks noGrp="1"/>
          </p:cNvSpPr>
          <p:nvPr>
            <p:ph type="ftr" sz="quarter" idx="10"/>
          </p:nvPr>
        </p:nvSpPr>
        <p:spPr/>
        <p:txBody>
          <a:bodyPr/>
          <a:lstStyle/>
          <a:p>
            <a:pPr>
              <a:spcBef>
                <a:spcPct val="50000"/>
              </a:spcBef>
            </a:pPr>
            <a:r>
              <a:rPr lang="it-IT" dirty="0" err="1">
                <a:solidFill>
                  <a:srgbClr val="050541"/>
                </a:solidFill>
                <a:latin typeface="Verdana" pitchFamily="34" charset="0"/>
              </a:rPr>
              <a:t>Thursday</a:t>
            </a:r>
            <a:r>
              <a:rPr lang="it-IT" dirty="0">
                <a:solidFill>
                  <a:srgbClr val="050541"/>
                </a:solidFill>
                <a:latin typeface="Verdana" pitchFamily="34" charset="0"/>
              </a:rPr>
              <a:t> 3rd </a:t>
            </a:r>
            <a:r>
              <a:rPr lang="it-IT" dirty="0" err="1">
                <a:solidFill>
                  <a:srgbClr val="050541"/>
                </a:solidFill>
                <a:latin typeface="Verdana" pitchFamily="34" charset="0"/>
              </a:rPr>
              <a:t>May</a:t>
            </a:r>
            <a:r>
              <a:rPr lang="it-IT" dirty="0">
                <a:solidFill>
                  <a:srgbClr val="050541"/>
                </a:solidFill>
                <a:latin typeface="Verdana" pitchFamily="34" charset="0"/>
              </a:rPr>
              <a:t> 2018</a:t>
            </a:r>
          </a:p>
        </p:txBody>
      </p:sp>
      <p:sp>
        <p:nvSpPr>
          <p:cNvPr id="5" name="Segnaposto numero diapositiva 4">
            <a:extLst>
              <a:ext uri="{FF2B5EF4-FFF2-40B4-BE49-F238E27FC236}">
                <a16:creationId xmlns:a16="http://schemas.microsoft.com/office/drawing/2014/main" xmlns="" id="{3FB88D6C-A11C-49EB-A2F4-0E633F30A089}"/>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17</a:t>
            </a:fld>
            <a:endParaRPr lang="it-IT" dirty="0"/>
          </a:p>
        </p:txBody>
      </p:sp>
    </p:spTree>
    <p:extLst>
      <p:ext uri="{BB962C8B-B14F-4D97-AF65-F5344CB8AC3E}">
        <p14:creationId xmlns:p14="http://schemas.microsoft.com/office/powerpoint/2010/main" val="1606173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858B996-DB07-434F-B74A-566B39E6A7D8}"/>
              </a:ext>
            </a:extLst>
          </p:cNvPr>
          <p:cNvSpPr>
            <a:spLocks noGrp="1"/>
          </p:cNvSpPr>
          <p:nvPr>
            <p:ph type="title"/>
          </p:nvPr>
        </p:nvSpPr>
        <p:spPr/>
        <p:txBody>
          <a:bodyPr/>
          <a:lstStyle/>
          <a:p>
            <a:r>
              <a:rPr lang="it-IT" dirty="0" err="1"/>
              <a:t>Meltdown</a:t>
            </a:r>
            <a:r>
              <a:rPr lang="it-IT" dirty="0"/>
              <a:t> – setting up the </a:t>
            </a:r>
            <a:r>
              <a:rPr lang="it-IT" dirty="0" err="1"/>
              <a:t>attack</a:t>
            </a:r>
            <a:r>
              <a:rPr lang="it-IT" dirty="0"/>
              <a:t>/3</a:t>
            </a:r>
          </a:p>
        </p:txBody>
      </p:sp>
      <p:sp>
        <p:nvSpPr>
          <p:cNvPr id="3" name="Segnaposto contenuto 2">
            <a:extLst>
              <a:ext uri="{FF2B5EF4-FFF2-40B4-BE49-F238E27FC236}">
                <a16:creationId xmlns:a16="http://schemas.microsoft.com/office/drawing/2014/main" xmlns="" id="{BE378C85-DFD9-4A37-BE00-DCE666FAB1F6}"/>
              </a:ext>
            </a:extLst>
          </p:cNvPr>
          <p:cNvSpPr>
            <a:spLocks noGrp="1"/>
          </p:cNvSpPr>
          <p:nvPr>
            <p:ph idx="1"/>
          </p:nvPr>
        </p:nvSpPr>
        <p:spPr>
          <a:xfrm>
            <a:off x="457200" y="1052736"/>
            <a:ext cx="8229600" cy="5073427"/>
          </a:xfrm>
        </p:spPr>
        <p:txBody>
          <a:bodyPr/>
          <a:lstStyle/>
          <a:p>
            <a:pPr algn="just"/>
            <a:r>
              <a:rPr lang="it-IT" sz="1600" b="1" dirty="0"/>
              <a:t>Step 1</a:t>
            </a:r>
            <a:r>
              <a:rPr lang="it-IT" sz="1600" dirty="0"/>
              <a:t>:</a:t>
            </a:r>
          </a:p>
          <a:p>
            <a:pPr algn="just"/>
            <a:endParaRPr lang="it-IT" sz="1600" dirty="0">
              <a:latin typeface="Arial" panose="020B0604020202020204" pitchFamily="34" charset="0"/>
            </a:endParaRPr>
          </a:p>
          <a:p>
            <a:pPr algn="just">
              <a:buAutoNum type="arabicPlain" startAt="4"/>
            </a:pPr>
            <a:r>
              <a:rPr lang="it-IT" sz="1600" dirty="0" err="1">
                <a:highlight>
                  <a:srgbClr val="FFFF00"/>
                </a:highlight>
                <a:latin typeface="Courier New" panose="02070309020205020404" pitchFamily="49" charset="0"/>
              </a:rPr>
              <a:t>mov</a:t>
            </a:r>
            <a:r>
              <a:rPr lang="it-IT" sz="1600" dirty="0">
                <a:highlight>
                  <a:srgbClr val="FFFF00"/>
                </a:highlight>
                <a:latin typeface="Courier New" panose="02070309020205020404" pitchFamily="49" charset="0"/>
              </a:rPr>
              <a:t> al, byte [</a:t>
            </a:r>
            <a:r>
              <a:rPr lang="it-IT" sz="1600" dirty="0" err="1">
                <a:highlight>
                  <a:srgbClr val="FFFF00"/>
                </a:highlight>
                <a:latin typeface="Courier New" panose="02070309020205020404" pitchFamily="49" charset="0"/>
              </a:rPr>
              <a:t>rcx</a:t>
            </a:r>
            <a:r>
              <a:rPr lang="it-IT" sz="1600" dirty="0">
                <a:highlight>
                  <a:srgbClr val="FFFF00"/>
                </a:highlight>
                <a:latin typeface="Courier New" panose="02070309020205020404" pitchFamily="49" charset="0"/>
              </a:rPr>
              <a:t>]</a:t>
            </a:r>
          </a:p>
          <a:p>
            <a:pPr algn="just">
              <a:buAutoNum type="arabicPlain" startAt="4"/>
            </a:pPr>
            <a:r>
              <a:rPr lang="it-IT" sz="1600" dirty="0" err="1">
                <a:latin typeface="Courier New" panose="02070309020205020404" pitchFamily="49" charset="0"/>
              </a:rPr>
              <a:t>shl</a:t>
            </a:r>
            <a:r>
              <a:rPr lang="it-IT" sz="1600" dirty="0">
                <a:latin typeface="Courier New" panose="02070309020205020404" pitchFamily="49" charset="0"/>
              </a:rPr>
              <a:t> </a:t>
            </a:r>
            <a:r>
              <a:rPr lang="it-IT" sz="1600" dirty="0" err="1">
                <a:latin typeface="Courier New" panose="02070309020205020404" pitchFamily="49" charset="0"/>
              </a:rPr>
              <a:t>rax</a:t>
            </a:r>
            <a:r>
              <a:rPr lang="it-IT" sz="1600" dirty="0">
                <a:latin typeface="Courier New" panose="02070309020205020404" pitchFamily="49" charset="0"/>
              </a:rPr>
              <a:t>, 0xc</a:t>
            </a:r>
          </a:p>
          <a:p>
            <a:pPr algn="just">
              <a:buAutoNum type="arabicPlain" startAt="4"/>
            </a:pPr>
            <a:r>
              <a:rPr lang="it-IT" sz="1600" dirty="0" err="1">
                <a:latin typeface="Courier New" panose="02070309020205020404" pitchFamily="49" charset="0"/>
              </a:rPr>
              <a:t>jz</a:t>
            </a:r>
            <a:r>
              <a:rPr lang="it-IT" sz="1600" dirty="0">
                <a:latin typeface="Courier New" panose="02070309020205020404" pitchFamily="49" charset="0"/>
              </a:rPr>
              <a:t> </a:t>
            </a:r>
            <a:r>
              <a:rPr lang="it-IT" sz="1600" dirty="0" err="1">
                <a:latin typeface="Courier New" panose="02070309020205020404" pitchFamily="49" charset="0"/>
              </a:rPr>
              <a:t>retry</a:t>
            </a:r>
            <a:endParaRPr lang="it-IT" sz="1600" dirty="0">
              <a:latin typeface="Courier New" panose="02070309020205020404" pitchFamily="49" charset="0"/>
            </a:endParaRPr>
          </a:p>
          <a:p>
            <a:pPr algn="just">
              <a:buAutoNum type="arabicPlain" startAt="4"/>
            </a:pPr>
            <a:r>
              <a:rPr lang="it-IT" sz="1600" dirty="0" err="1">
                <a:latin typeface="Courier New" panose="02070309020205020404" pitchFamily="49" charset="0"/>
              </a:rPr>
              <a:t>mov</a:t>
            </a:r>
            <a:r>
              <a:rPr lang="it-IT" sz="1600" dirty="0">
                <a:latin typeface="Courier New" panose="02070309020205020404" pitchFamily="49" charset="0"/>
              </a:rPr>
              <a:t> </a:t>
            </a:r>
            <a:r>
              <a:rPr lang="it-IT" sz="1600" dirty="0" err="1">
                <a:latin typeface="Courier New" panose="02070309020205020404" pitchFamily="49" charset="0"/>
              </a:rPr>
              <a:t>rbx</a:t>
            </a:r>
            <a:r>
              <a:rPr lang="it-IT" sz="1600" dirty="0">
                <a:latin typeface="Courier New" panose="02070309020205020404" pitchFamily="49" charset="0"/>
              </a:rPr>
              <a:t>, </a:t>
            </a:r>
            <a:r>
              <a:rPr lang="it-IT" sz="1600" dirty="0" err="1">
                <a:latin typeface="Courier New" panose="02070309020205020404" pitchFamily="49" charset="0"/>
              </a:rPr>
              <a:t>qword</a:t>
            </a:r>
            <a:r>
              <a:rPr lang="it-IT" sz="1600" dirty="0">
                <a:latin typeface="Courier New" panose="02070309020205020404" pitchFamily="49" charset="0"/>
              </a:rPr>
              <a:t> [</a:t>
            </a:r>
            <a:r>
              <a:rPr lang="it-IT" sz="1600" dirty="0" err="1">
                <a:latin typeface="Courier New" panose="02070309020205020404" pitchFamily="49" charset="0"/>
              </a:rPr>
              <a:t>rbx</a:t>
            </a:r>
            <a:r>
              <a:rPr lang="it-IT" sz="1600" dirty="0">
                <a:latin typeface="Courier New" panose="02070309020205020404" pitchFamily="49" charset="0"/>
              </a:rPr>
              <a:t> + </a:t>
            </a:r>
            <a:r>
              <a:rPr lang="it-IT" sz="1600" dirty="0" err="1">
                <a:latin typeface="Courier New" panose="02070309020205020404" pitchFamily="49" charset="0"/>
              </a:rPr>
              <a:t>rax</a:t>
            </a:r>
            <a:r>
              <a:rPr lang="it-IT" sz="1600" dirty="0">
                <a:latin typeface="Courier New" panose="02070309020205020404" pitchFamily="49" charset="0"/>
              </a:rPr>
              <a:t>]</a:t>
            </a:r>
          </a:p>
          <a:p>
            <a:pPr algn="just">
              <a:buAutoNum type="arabicPlain" startAt="4"/>
            </a:pPr>
            <a:endParaRPr lang="it-IT" sz="1600" dirty="0">
              <a:latin typeface="Courier New" panose="02070309020205020404" pitchFamily="49" charset="0"/>
            </a:endParaRPr>
          </a:p>
          <a:p>
            <a:pPr algn="just"/>
            <a:endParaRPr lang="it-IT" sz="1600" dirty="0">
              <a:latin typeface="Courier New" panose="02070309020205020404" pitchFamily="49" charset="0"/>
            </a:endParaRPr>
          </a:p>
          <a:p>
            <a:pPr marL="285750" indent="-285750" algn="just">
              <a:buFont typeface="Arial" panose="020B0604020202020204" pitchFamily="34" charset="0"/>
              <a:buChar char="•"/>
            </a:pPr>
            <a:r>
              <a:rPr lang="it-IT" sz="1600" dirty="0"/>
              <a:t>The cache </a:t>
            </a:r>
            <a:r>
              <a:rPr lang="it-IT" sz="1600" dirty="0" err="1"/>
              <a:t>memory</a:t>
            </a:r>
            <a:r>
              <a:rPr lang="it-IT" sz="1600" dirty="0"/>
              <a:t> </a:t>
            </a:r>
            <a:r>
              <a:rPr lang="it-IT" sz="1600" dirty="0" err="1"/>
              <a:t>lines</a:t>
            </a:r>
            <a:r>
              <a:rPr lang="it-IT" sz="1600" dirty="0"/>
              <a:t> </a:t>
            </a:r>
            <a:r>
              <a:rPr lang="it-IT" sz="1600" dirty="0" err="1"/>
              <a:t>corresponding</a:t>
            </a:r>
            <a:r>
              <a:rPr lang="it-IT" sz="1600" dirty="0"/>
              <a:t> to probe buffer area are </a:t>
            </a:r>
            <a:r>
              <a:rPr lang="it-IT" sz="1600" dirty="0" err="1"/>
              <a:t>flushed</a:t>
            </a:r>
            <a:r>
              <a:rPr lang="it-IT" sz="1600" dirty="0"/>
              <a:t>.</a:t>
            </a:r>
          </a:p>
          <a:p>
            <a:pPr algn="just">
              <a:buFont typeface="Arial" panose="020B0604020202020204" pitchFamily="34" charset="0"/>
              <a:buChar char="•"/>
            </a:pPr>
            <a:endParaRPr lang="it-IT" sz="1600" dirty="0"/>
          </a:p>
          <a:p>
            <a:pPr algn="just">
              <a:buFont typeface="Arial" panose="020B0604020202020204" pitchFamily="34" charset="0"/>
              <a:buChar char="•"/>
            </a:pPr>
            <a:r>
              <a:rPr lang="it-IT" sz="1600" dirty="0"/>
              <a:t>Kernel </a:t>
            </a:r>
            <a:r>
              <a:rPr lang="it-IT" sz="1600" dirty="0" err="1"/>
              <a:t>address</a:t>
            </a:r>
            <a:r>
              <a:rPr lang="it-IT" sz="1600" dirty="0"/>
              <a:t> </a:t>
            </a:r>
            <a:r>
              <a:rPr lang="it-IT" sz="1600" dirty="0" err="1"/>
              <a:t>is</a:t>
            </a:r>
            <a:r>
              <a:rPr lang="it-IT" sz="1600" dirty="0"/>
              <a:t> </a:t>
            </a:r>
            <a:r>
              <a:rPr lang="it-IT" sz="1600" dirty="0" err="1"/>
              <a:t>read</a:t>
            </a:r>
            <a:r>
              <a:rPr lang="it-IT" sz="1600" dirty="0"/>
              <a:t> by </a:t>
            </a:r>
            <a:r>
              <a:rPr lang="it-IT" sz="1600" dirty="0" err="1"/>
              <a:t>attacker</a:t>
            </a:r>
            <a:r>
              <a:rPr lang="it-IT" sz="1600" dirty="0"/>
              <a:t> </a:t>
            </a:r>
            <a:r>
              <a:rPr lang="it-IT" sz="1600" dirty="0" err="1"/>
              <a:t>process</a:t>
            </a:r>
            <a:r>
              <a:rPr lang="it-IT" sz="1600" dirty="0"/>
              <a:t> with user </a:t>
            </a:r>
            <a:r>
              <a:rPr lang="it-IT" sz="1600" dirty="0" err="1"/>
              <a:t>privileges</a:t>
            </a:r>
            <a:r>
              <a:rPr lang="it-IT" sz="1600" dirty="0"/>
              <a:t>. Memory </a:t>
            </a:r>
            <a:r>
              <a:rPr lang="it-IT" sz="1600" dirty="0" err="1"/>
              <a:t>content</a:t>
            </a:r>
            <a:r>
              <a:rPr lang="it-IT" sz="1600" dirty="0"/>
              <a:t> </a:t>
            </a:r>
            <a:r>
              <a:rPr lang="it-IT" sz="1600" dirty="0" err="1"/>
              <a:t>will</a:t>
            </a:r>
            <a:r>
              <a:rPr lang="it-IT" sz="1600" dirty="0"/>
              <a:t> </a:t>
            </a:r>
            <a:r>
              <a:rPr lang="it-IT" sz="1600" dirty="0" err="1"/>
              <a:t>never</a:t>
            </a:r>
            <a:r>
              <a:rPr lang="it-IT" sz="1600" dirty="0"/>
              <a:t> be </a:t>
            </a:r>
            <a:r>
              <a:rPr lang="it-IT" sz="1600" dirty="0" err="1"/>
              <a:t>passed</a:t>
            </a:r>
            <a:r>
              <a:rPr lang="it-IT" sz="1600" dirty="0"/>
              <a:t> to the </a:t>
            </a:r>
            <a:r>
              <a:rPr lang="it-IT" sz="1600" b="1" dirty="0"/>
              <a:t>al</a:t>
            </a:r>
            <a:r>
              <a:rPr lang="it-IT" sz="1600" dirty="0"/>
              <a:t> </a:t>
            </a:r>
            <a:r>
              <a:rPr lang="it-IT" sz="1600" dirty="0" err="1"/>
              <a:t>register</a:t>
            </a:r>
            <a:r>
              <a:rPr lang="it-IT" sz="1600" dirty="0"/>
              <a:t>. </a:t>
            </a:r>
            <a:r>
              <a:rPr lang="it-IT" sz="1600" dirty="0" err="1"/>
              <a:t>Instead</a:t>
            </a:r>
            <a:r>
              <a:rPr lang="it-IT" sz="1600" dirty="0"/>
              <a:t>, a </a:t>
            </a:r>
            <a:r>
              <a:rPr lang="it-IT" sz="1600" dirty="0" err="1"/>
              <a:t>segmentation</a:t>
            </a:r>
            <a:r>
              <a:rPr lang="it-IT" sz="1600" dirty="0"/>
              <a:t> fault </a:t>
            </a:r>
            <a:r>
              <a:rPr lang="it-IT" sz="1600" dirty="0" err="1"/>
              <a:t>exception</a:t>
            </a:r>
            <a:r>
              <a:rPr lang="it-IT" sz="1600" dirty="0"/>
              <a:t> </a:t>
            </a:r>
            <a:r>
              <a:rPr lang="it-IT" sz="1600" dirty="0" err="1"/>
              <a:t>is</a:t>
            </a:r>
            <a:r>
              <a:rPr lang="it-IT" sz="1600" dirty="0"/>
              <a:t> </a:t>
            </a:r>
            <a:r>
              <a:rPr lang="it-IT" sz="1600" dirty="0" err="1"/>
              <a:t>raised</a:t>
            </a:r>
            <a:r>
              <a:rPr lang="it-IT" sz="1600" dirty="0"/>
              <a:t>.</a:t>
            </a:r>
          </a:p>
          <a:p>
            <a:pPr algn="just">
              <a:buFont typeface="Arial" panose="020B0604020202020204" pitchFamily="34" charset="0"/>
              <a:buChar char="•"/>
            </a:pPr>
            <a:endParaRPr lang="it-IT" sz="1600" dirty="0"/>
          </a:p>
          <a:p>
            <a:pPr algn="just">
              <a:buFont typeface="Arial" panose="020B0604020202020204" pitchFamily="34" charset="0"/>
              <a:buChar char="•"/>
            </a:pPr>
            <a:r>
              <a:rPr lang="it-IT" sz="1600" dirty="0" err="1"/>
              <a:t>Subsequent</a:t>
            </a:r>
            <a:r>
              <a:rPr lang="it-IT" sz="1600" dirty="0"/>
              <a:t> </a:t>
            </a:r>
            <a:r>
              <a:rPr lang="it-IT" sz="1600" dirty="0" err="1"/>
              <a:t>transient</a:t>
            </a:r>
            <a:r>
              <a:rPr lang="it-IT" sz="1600" dirty="0"/>
              <a:t> </a:t>
            </a:r>
            <a:r>
              <a:rPr lang="it-IT" sz="1600" dirty="0" err="1"/>
              <a:t>instructions</a:t>
            </a:r>
            <a:r>
              <a:rPr lang="it-IT" sz="1600" dirty="0"/>
              <a:t> are </a:t>
            </a:r>
            <a:r>
              <a:rPr lang="it-IT" sz="1600" dirty="0" err="1"/>
              <a:t>already</a:t>
            </a:r>
            <a:r>
              <a:rPr lang="it-IT" sz="1600" dirty="0"/>
              <a:t> </a:t>
            </a:r>
            <a:r>
              <a:rPr lang="it-IT" sz="1600" dirty="0" err="1"/>
              <a:t>been</a:t>
            </a:r>
            <a:r>
              <a:rPr lang="it-IT" sz="1600" dirty="0"/>
              <a:t> </a:t>
            </a:r>
            <a:r>
              <a:rPr lang="it-IT" sz="1600" dirty="0" err="1"/>
              <a:t>fetched</a:t>
            </a:r>
            <a:r>
              <a:rPr lang="it-IT" sz="1600" dirty="0"/>
              <a:t>, </a:t>
            </a:r>
            <a:r>
              <a:rPr lang="it-IT" sz="1600" dirty="0" err="1"/>
              <a:t>decoded</a:t>
            </a:r>
            <a:r>
              <a:rPr lang="it-IT" sz="1600" dirty="0"/>
              <a:t>, </a:t>
            </a:r>
            <a:r>
              <a:rPr lang="it-IT" sz="1600" dirty="0" err="1"/>
              <a:t>translated</a:t>
            </a:r>
            <a:r>
              <a:rPr lang="it-IT" sz="1600" dirty="0"/>
              <a:t> in micro-</a:t>
            </a:r>
            <a:r>
              <a:rPr lang="it-IT" sz="1600" dirty="0" err="1"/>
              <a:t>ops</a:t>
            </a:r>
            <a:r>
              <a:rPr lang="it-IT" sz="1600" dirty="0"/>
              <a:t> and </a:t>
            </a:r>
            <a:r>
              <a:rPr lang="it-IT" sz="1600" dirty="0" err="1"/>
              <a:t>delivered</a:t>
            </a:r>
            <a:r>
              <a:rPr lang="it-IT" sz="1600" dirty="0"/>
              <a:t> to the </a:t>
            </a:r>
            <a:r>
              <a:rPr lang="it-IT" sz="1600" dirty="0" err="1"/>
              <a:t>execution</a:t>
            </a:r>
            <a:r>
              <a:rPr lang="it-IT" sz="1600" dirty="0"/>
              <a:t> </a:t>
            </a:r>
            <a:r>
              <a:rPr lang="it-IT" sz="1600" dirty="0" err="1"/>
              <a:t>units</a:t>
            </a:r>
            <a:r>
              <a:rPr lang="it-IT" sz="1600" dirty="0"/>
              <a:t>.</a:t>
            </a:r>
          </a:p>
          <a:p>
            <a:pPr marL="0" indent="0" algn="just"/>
            <a:endParaRPr lang="it-IT" sz="1600" dirty="0"/>
          </a:p>
          <a:p>
            <a:pPr algn="just"/>
            <a:endParaRPr lang="it-IT" sz="1600" dirty="0">
              <a:latin typeface="Courier New" panose="02070309020205020404" pitchFamily="49" charset="0"/>
            </a:endParaRPr>
          </a:p>
          <a:p>
            <a:pPr algn="just"/>
            <a:r>
              <a:rPr lang="it-IT" sz="1600" dirty="0"/>
              <a:t> </a:t>
            </a:r>
          </a:p>
        </p:txBody>
      </p:sp>
      <p:sp>
        <p:nvSpPr>
          <p:cNvPr id="4" name="Segnaposto piè di pagina 3">
            <a:extLst>
              <a:ext uri="{FF2B5EF4-FFF2-40B4-BE49-F238E27FC236}">
                <a16:creationId xmlns:a16="http://schemas.microsoft.com/office/drawing/2014/main" xmlns="" id="{6DD50CB2-8AD9-4F24-A294-144DEFA8A048}"/>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D534C4C7-D0DB-43CF-9833-B1E607C788D4}"/>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18</a:t>
            </a:fld>
            <a:endParaRPr lang="it-IT" dirty="0"/>
          </a:p>
        </p:txBody>
      </p:sp>
    </p:spTree>
    <p:extLst>
      <p:ext uri="{BB962C8B-B14F-4D97-AF65-F5344CB8AC3E}">
        <p14:creationId xmlns:p14="http://schemas.microsoft.com/office/powerpoint/2010/main" val="12386360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F7C1F80C-E1FC-4E83-A806-BFC7FD05D725}"/>
              </a:ext>
            </a:extLst>
          </p:cNvPr>
          <p:cNvSpPr>
            <a:spLocks noGrp="1"/>
          </p:cNvSpPr>
          <p:nvPr>
            <p:ph type="title"/>
          </p:nvPr>
        </p:nvSpPr>
        <p:spPr/>
        <p:txBody>
          <a:bodyPr/>
          <a:lstStyle/>
          <a:p>
            <a:r>
              <a:rPr lang="it-IT" dirty="0" err="1"/>
              <a:t>Meltdown</a:t>
            </a:r>
            <a:r>
              <a:rPr lang="it-IT" dirty="0"/>
              <a:t> – setting up the </a:t>
            </a:r>
            <a:r>
              <a:rPr lang="it-IT" dirty="0" err="1"/>
              <a:t>attack</a:t>
            </a:r>
            <a:r>
              <a:rPr lang="it-IT" dirty="0"/>
              <a:t>/4</a:t>
            </a:r>
          </a:p>
        </p:txBody>
      </p:sp>
      <p:sp>
        <p:nvSpPr>
          <p:cNvPr id="3" name="Segnaposto contenuto 2">
            <a:extLst>
              <a:ext uri="{FF2B5EF4-FFF2-40B4-BE49-F238E27FC236}">
                <a16:creationId xmlns:a16="http://schemas.microsoft.com/office/drawing/2014/main" xmlns="" id="{1C06FD8E-71B9-434B-AB3B-E290ABF70EB3}"/>
              </a:ext>
            </a:extLst>
          </p:cNvPr>
          <p:cNvSpPr>
            <a:spLocks noGrp="1"/>
          </p:cNvSpPr>
          <p:nvPr>
            <p:ph idx="1"/>
          </p:nvPr>
        </p:nvSpPr>
        <p:spPr>
          <a:xfrm>
            <a:off x="457200" y="1052736"/>
            <a:ext cx="8229600" cy="5073427"/>
          </a:xfrm>
        </p:spPr>
        <p:txBody>
          <a:bodyPr/>
          <a:lstStyle/>
          <a:p>
            <a:pPr algn="just"/>
            <a:r>
              <a:rPr lang="it-IT" sz="1600" b="1" dirty="0"/>
              <a:t>Step 2</a:t>
            </a:r>
            <a:r>
              <a:rPr lang="it-IT" sz="1600" dirty="0"/>
              <a:t>:</a:t>
            </a:r>
          </a:p>
          <a:p>
            <a:pPr marL="0" indent="0" algn="just"/>
            <a:endParaRPr lang="it-IT" sz="1600" dirty="0">
              <a:latin typeface="Courier New" panose="02070309020205020404" pitchFamily="49" charset="0"/>
            </a:endParaRPr>
          </a:p>
          <a:p>
            <a:pPr algn="just">
              <a:buAutoNum type="arabicPlain" startAt="4"/>
            </a:pPr>
            <a:r>
              <a:rPr lang="it-IT" sz="1600" dirty="0" err="1">
                <a:latin typeface="Courier New" panose="02070309020205020404" pitchFamily="49" charset="0"/>
              </a:rPr>
              <a:t>mov</a:t>
            </a:r>
            <a:r>
              <a:rPr lang="it-IT" sz="1600" dirty="0">
                <a:latin typeface="Courier New" panose="02070309020205020404" pitchFamily="49" charset="0"/>
              </a:rPr>
              <a:t> al, byte [</a:t>
            </a:r>
            <a:r>
              <a:rPr lang="it-IT" sz="1600" dirty="0" err="1">
                <a:latin typeface="Courier New" panose="02070309020205020404" pitchFamily="49" charset="0"/>
              </a:rPr>
              <a:t>rcx</a:t>
            </a:r>
            <a:r>
              <a:rPr lang="it-IT" sz="1600" dirty="0">
                <a:latin typeface="Courier New" panose="02070309020205020404" pitchFamily="49" charset="0"/>
              </a:rPr>
              <a:t>]</a:t>
            </a:r>
          </a:p>
          <a:p>
            <a:pPr algn="just">
              <a:buAutoNum type="arabicPlain" startAt="4"/>
            </a:pPr>
            <a:r>
              <a:rPr lang="it-IT" sz="1600" dirty="0" err="1">
                <a:highlight>
                  <a:srgbClr val="FFFF00"/>
                </a:highlight>
                <a:latin typeface="Courier New" panose="02070309020205020404" pitchFamily="49" charset="0"/>
              </a:rPr>
              <a:t>shl</a:t>
            </a:r>
            <a:r>
              <a:rPr lang="it-IT" sz="1600" dirty="0">
                <a:highlight>
                  <a:srgbClr val="FFFF00"/>
                </a:highlight>
                <a:latin typeface="Courier New" panose="02070309020205020404" pitchFamily="49" charset="0"/>
              </a:rPr>
              <a:t> </a:t>
            </a:r>
            <a:r>
              <a:rPr lang="it-IT" sz="1600" dirty="0" err="1">
                <a:highlight>
                  <a:srgbClr val="FFFF00"/>
                </a:highlight>
                <a:latin typeface="Courier New" panose="02070309020205020404" pitchFamily="49" charset="0"/>
              </a:rPr>
              <a:t>rax</a:t>
            </a:r>
            <a:r>
              <a:rPr lang="it-IT" sz="1600" dirty="0">
                <a:highlight>
                  <a:srgbClr val="FFFF00"/>
                </a:highlight>
                <a:latin typeface="Courier New" panose="02070309020205020404" pitchFamily="49" charset="0"/>
              </a:rPr>
              <a:t>, 0xc</a:t>
            </a:r>
          </a:p>
          <a:p>
            <a:pPr algn="just">
              <a:buAutoNum type="arabicPlain" startAt="4"/>
            </a:pPr>
            <a:r>
              <a:rPr lang="it-IT" sz="1600" dirty="0" err="1">
                <a:highlight>
                  <a:srgbClr val="FFFF00"/>
                </a:highlight>
                <a:latin typeface="Courier New" panose="02070309020205020404" pitchFamily="49" charset="0"/>
              </a:rPr>
              <a:t>jz</a:t>
            </a:r>
            <a:r>
              <a:rPr lang="it-IT" sz="1600" dirty="0">
                <a:highlight>
                  <a:srgbClr val="FFFF00"/>
                </a:highlight>
                <a:latin typeface="Courier New" panose="02070309020205020404" pitchFamily="49" charset="0"/>
              </a:rPr>
              <a:t> </a:t>
            </a:r>
            <a:r>
              <a:rPr lang="it-IT" sz="1600" dirty="0" err="1">
                <a:highlight>
                  <a:srgbClr val="FFFF00"/>
                </a:highlight>
                <a:latin typeface="Courier New" panose="02070309020205020404" pitchFamily="49" charset="0"/>
              </a:rPr>
              <a:t>retry</a:t>
            </a:r>
            <a:endParaRPr lang="it-IT" sz="1600" dirty="0">
              <a:highlight>
                <a:srgbClr val="FFFF00"/>
              </a:highlight>
              <a:latin typeface="Courier New" panose="02070309020205020404" pitchFamily="49" charset="0"/>
            </a:endParaRPr>
          </a:p>
          <a:p>
            <a:pPr algn="just">
              <a:buAutoNum type="arabicPlain" startAt="4"/>
            </a:pPr>
            <a:r>
              <a:rPr lang="it-IT" sz="1600" dirty="0" err="1">
                <a:highlight>
                  <a:srgbClr val="FFFF00"/>
                </a:highlight>
                <a:latin typeface="Courier New" panose="02070309020205020404" pitchFamily="49" charset="0"/>
              </a:rPr>
              <a:t>mov</a:t>
            </a:r>
            <a:r>
              <a:rPr lang="it-IT" sz="1600" dirty="0">
                <a:highlight>
                  <a:srgbClr val="FFFF00"/>
                </a:highlight>
                <a:latin typeface="Courier New" panose="02070309020205020404" pitchFamily="49" charset="0"/>
              </a:rPr>
              <a:t> </a:t>
            </a:r>
            <a:r>
              <a:rPr lang="it-IT" sz="1600" dirty="0" err="1">
                <a:highlight>
                  <a:srgbClr val="FFFF00"/>
                </a:highlight>
                <a:latin typeface="Courier New" panose="02070309020205020404" pitchFamily="49" charset="0"/>
              </a:rPr>
              <a:t>rbx</a:t>
            </a:r>
            <a:r>
              <a:rPr lang="it-IT" sz="1600" dirty="0">
                <a:highlight>
                  <a:srgbClr val="FFFF00"/>
                </a:highlight>
                <a:latin typeface="Courier New" panose="02070309020205020404" pitchFamily="49" charset="0"/>
              </a:rPr>
              <a:t>, </a:t>
            </a:r>
            <a:r>
              <a:rPr lang="it-IT" sz="1600" dirty="0" err="1">
                <a:highlight>
                  <a:srgbClr val="FFFF00"/>
                </a:highlight>
                <a:latin typeface="Courier New" panose="02070309020205020404" pitchFamily="49" charset="0"/>
              </a:rPr>
              <a:t>qword</a:t>
            </a:r>
            <a:r>
              <a:rPr lang="it-IT" sz="1600" dirty="0">
                <a:highlight>
                  <a:srgbClr val="FFFF00"/>
                </a:highlight>
                <a:latin typeface="Courier New" panose="02070309020205020404" pitchFamily="49" charset="0"/>
              </a:rPr>
              <a:t> [</a:t>
            </a:r>
            <a:r>
              <a:rPr lang="it-IT" sz="1600" dirty="0" err="1">
                <a:highlight>
                  <a:srgbClr val="FFFF00"/>
                </a:highlight>
                <a:latin typeface="Courier New" panose="02070309020205020404" pitchFamily="49" charset="0"/>
              </a:rPr>
              <a:t>rbx</a:t>
            </a:r>
            <a:r>
              <a:rPr lang="it-IT" sz="1600" dirty="0">
                <a:highlight>
                  <a:srgbClr val="FFFF00"/>
                </a:highlight>
                <a:latin typeface="Courier New" panose="02070309020205020404" pitchFamily="49" charset="0"/>
              </a:rPr>
              <a:t> + </a:t>
            </a:r>
            <a:r>
              <a:rPr lang="it-IT" sz="1600" dirty="0" err="1">
                <a:highlight>
                  <a:srgbClr val="FFFF00"/>
                </a:highlight>
                <a:latin typeface="Courier New" panose="02070309020205020404" pitchFamily="49" charset="0"/>
              </a:rPr>
              <a:t>rax</a:t>
            </a:r>
            <a:r>
              <a:rPr lang="it-IT" sz="1600" dirty="0">
                <a:highlight>
                  <a:srgbClr val="FFFF00"/>
                </a:highlight>
                <a:latin typeface="Courier New" panose="02070309020205020404" pitchFamily="49" charset="0"/>
              </a:rPr>
              <a:t>]</a:t>
            </a:r>
          </a:p>
          <a:p>
            <a:pPr algn="just">
              <a:buAutoNum type="arabicPlain" startAt="4"/>
            </a:pPr>
            <a:endParaRPr lang="it-IT" sz="1600" dirty="0">
              <a:latin typeface="Courier New" panose="02070309020205020404" pitchFamily="49" charset="0"/>
            </a:endParaRPr>
          </a:p>
          <a:p>
            <a:pPr algn="just">
              <a:buFont typeface="Arial" panose="020B0604020202020204" pitchFamily="34" charset="0"/>
              <a:buChar char="•"/>
            </a:pPr>
            <a:r>
              <a:rPr lang="it-IT" sz="1600" dirty="0"/>
              <a:t>The </a:t>
            </a:r>
            <a:r>
              <a:rPr lang="it-IT" sz="1600" dirty="0" err="1"/>
              <a:t>content</a:t>
            </a:r>
            <a:r>
              <a:rPr lang="it-IT" sz="1600" dirty="0"/>
              <a:t> of the </a:t>
            </a:r>
            <a:r>
              <a:rPr lang="it-IT" sz="1600" dirty="0" err="1"/>
              <a:t>memory</a:t>
            </a:r>
            <a:r>
              <a:rPr lang="it-IT" sz="1600" dirty="0"/>
              <a:t> </a:t>
            </a:r>
            <a:r>
              <a:rPr lang="it-IT" sz="1600" dirty="0" err="1"/>
              <a:t>address</a:t>
            </a:r>
            <a:r>
              <a:rPr lang="it-IT" sz="1600" dirty="0"/>
              <a:t> </a:t>
            </a:r>
            <a:r>
              <a:rPr lang="it-IT" sz="1600" dirty="0" err="1"/>
              <a:t>is</a:t>
            </a:r>
            <a:r>
              <a:rPr lang="it-IT" sz="1600" dirty="0"/>
              <a:t> </a:t>
            </a:r>
            <a:r>
              <a:rPr lang="it-IT" sz="1600" dirty="0" err="1"/>
              <a:t>multiplied</a:t>
            </a:r>
            <a:r>
              <a:rPr lang="it-IT" sz="1600" dirty="0"/>
              <a:t> by the page </a:t>
            </a:r>
            <a:r>
              <a:rPr lang="it-IT" sz="1600" dirty="0" err="1"/>
              <a:t>size</a:t>
            </a:r>
            <a:r>
              <a:rPr lang="it-IT" sz="1600" dirty="0"/>
              <a:t> (4096=2^12, 0xc=12 in </a:t>
            </a:r>
            <a:r>
              <a:rPr lang="it-IT" sz="1600" dirty="0" err="1"/>
              <a:t>hexadecimal</a:t>
            </a:r>
            <a:r>
              <a:rPr lang="it-IT" sz="1600" dirty="0"/>
              <a:t>) to </a:t>
            </a:r>
            <a:r>
              <a:rPr lang="it-IT" sz="1600" dirty="0" err="1"/>
              <a:t>ensure</a:t>
            </a:r>
            <a:r>
              <a:rPr lang="it-IT" sz="1600" dirty="0"/>
              <a:t> </a:t>
            </a:r>
            <a:r>
              <a:rPr lang="it-IT" sz="1600" dirty="0" err="1"/>
              <a:t>that</a:t>
            </a:r>
            <a:r>
              <a:rPr lang="it-IT" sz="1600" dirty="0"/>
              <a:t> the hardware </a:t>
            </a:r>
            <a:r>
              <a:rPr lang="it-IT" sz="1600" dirty="0" err="1"/>
              <a:t>prefetcher</a:t>
            </a:r>
            <a:r>
              <a:rPr lang="it-IT" sz="1600" dirty="0"/>
              <a:t> </a:t>
            </a:r>
            <a:r>
              <a:rPr lang="it-IT" sz="1600" dirty="0" err="1"/>
              <a:t>does</a:t>
            </a:r>
            <a:r>
              <a:rPr lang="it-IT" sz="1600" dirty="0"/>
              <a:t> </a:t>
            </a:r>
            <a:r>
              <a:rPr lang="it-IT" sz="1600" dirty="0" err="1"/>
              <a:t>not</a:t>
            </a:r>
            <a:r>
              <a:rPr lang="it-IT" sz="1600" dirty="0"/>
              <a:t> </a:t>
            </a:r>
            <a:r>
              <a:rPr lang="it-IT" sz="1600" dirty="0" err="1"/>
              <a:t>load</a:t>
            </a:r>
            <a:r>
              <a:rPr lang="it-IT" sz="1600" dirty="0"/>
              <a:t> in cache </a:t>
            </a:r>
            <a:r>
              <a:rPr lang="it-IT" sz="1600" dirty="0" err="1"/>
              <a:t>adjacent</a:t>
            </a:r>
            <a:r>
              <a:rPr lang="it-IT" sz="1600" dirty="0"/>
              <a:t> </a:t>
            </a:r>
            <a:r>
              <a:rPr lang="it-IT" sz="1600" dirty="0" err="1"/>
              <a:t>memory</a:t>
            </a:r>
            <a:r>
              <a:rPr lang="it-IT" sz="1600" dirty="0"/>
              <a:t> </a:t>
            </a:r>
            <a:r>
              <a:rPr lang="it-IT" sz="1600" dirty="0" err="1"/>
              <a:t>locations</a:t>
            </a:r>
            <a:r>
              <a:rPr lang="it-IT" sz="1600" dirty="0"/>
              <a:t> </a:t>
            </a:r>
            <a:r>
              <a:rPr lang="it-IT" sz="1600" dirty="0" err="1"/>
              <a:t>corresponding</a:t>
            </a:r>
            <a:r>
              <a:rPr lang="it-IT" sz="1600" dirty="0"/>
              <a:t> to </a:t>
            </a:r>
            <a:r>
              <a:rPr lang="it-IT" sz="1600" dirty="0" err="1"/>
              <a:t>other</a:t>
            </a:r>
            <a:r>
              <a:rPr lang="it-IT" sz="1600" dirty="0"/>
              <a:t> </a:t>
            </a:r>
            <a:r>
              <a:rPr lang="it-IT" sz="1600" dirty="0" err="1"/>
              <a:t>values</a:t>
            </a:r>
            <a:r>
              <a:rPr lang="it-IT" sz="1600" dirty="0"/>
              <a:t>.</a:t>
            </a:r>
          </a:p>
          <a:p>
            <a:pPr algn="just">
              <a:buFont typeface="Arial" panose="020B0604020202020204" pitchFamily="34" charset="0"/>
              <a:buChar char="•"/>
            </a:pPr>
            <a:endParaRPr lang="it-IT" sz="1600" dirty="0"/>
          </a:p>
          <a:p>
            <a:pPr algn="just">
              <a:buFont typeface="Arial" panose="020B0604020202020204" pitchFamily="34" charset="0"/>
              <a:buChar char="•"/>
            </a:pPr>
            <a:r>
              <a:rPr lang="it-IT" sz="1600" dirty="0" err="1"/>
              <a:t>If</a:t>
            </a:r>
            <a:r>
              <a:rPr lang="it-IT" sz="1600" dirty="0"/>
              <a:t> the kernel </a:t>
            </a:r>
            <a:r>
              <a:rPr lang="it-IT" sz="1600" dirty="0" err="1"/>
              <a:t>address</a:t>
            </a:r>
            <a:r>
              <a:rPr lang="it-IT" sz="1600" dirty="0"/>
              <a:t> </a:t>
            </a:r>
            <a:r>
              <a:rPr lang="it-IT" sz="1600" dirty="0" err="1"/>
              <a:t>content</a:t>
            </a:r>
            <a:r>
              <a:rPr lang="it-IT" sz="1600" dirty="0"/>
              <a:t> </a:t>
            </a:r>
            <a:r>
              <a:rPr lang="it-IT" sz="1600" dirty="0" err="1"/>
              <a:t>is</a:t>
            </a:r>
            <a:r>
              <a:rPr lang="it-IT" sz="1600" dirty="0"/>
              <a:t> </a:t>
            </a:r>
            <a:r>
              <a:rPr lang="it-IT" sz="1600" dirty="0" err="1"/>
              <a:t>not</a:t>
            </a:r>
            <a:r>
              <a:rPr lang="it-IT" sz="1600" dirty="0"/>
              <a:t> 0, a </a:t>
            </a:r>
            <a:r>
              <a:rPr lang="it-IT" sz="1600" dirty="0" err="1"/>
              <a:t>transient</a:t>
            </a:r>
            <a:r>
              <a:rPr lang="it-IT" sz="1600" dirty="0"/>
              <a:t> </a:t>
            </a:r>
            <a:r>
              <a:rPr lang="it-IT" sz="1600" dirty="0" err="1"/>
              <a:t>instruction</a:t>
            </a:r>
            <a:r>
              <a:rPr lang="it-IT" sz="1600" dirty="0"/>
              <a:t> </a:t>
            </a:r>
            <a:r>
              <a:rPr lang="it-IT" sz="1600" dirty="0" err="1"/>
              <a:t>reads</a:t>
            </a:r>
            <a:r>
              <a:rPr lang="it-IT" sz="1600" dirty="0"/>
              <a:t> the </a:t>
            </a:r>
            <a:r>
              <a:rPr lang="it-IT" sz="1600" dirty="0" err="1"/>
              <a:t>address</a:t>
            </a:r>
            <a:r>
              <a:rPr lang="it-IT" sz="1600" dirty="0"/>
              <a:t> of the probe buffer </a:t>
            </a:r>
            <a:r>
              <a:rPr lang="it-IT" sz="1600" dirty="0" err="1"/>
              <a:t>corresponding</a:t>
            </a:r>
            <a:r>
              <a:rPr lang="it-IT" sz="1600" dirty="0"/>
              <a:t> to the </a:t>
            </a:r>
            <a:r>
              <a:rPr lang="it-IT" sz="1600" dirty="0" err="1"/>
              <a:t>value</a:t>
            </a:r>
            <a:r>
              <a:rPr lang="it-IT" sz="1600" dirty="0"/>
              <a:t> of the kernel </a:t>
            </a:r>
            <a:r>
              <a:rPr lang="it-IT" sz="1600" dirty="0" err="1"/>
              <a:t>address</a:t>
            </a:r>
            <a:r>
              <a:rPr lang="it-IT" sz="1600" dirty="0"/>
              <a:t> </a:t>
            </a:r>
            <a:r>
              <a:rPr lang="it-IT" sz="1600" dirty="0" err="1"/>
              <a:t>content</a:t>
            </a:r>
            <a:r>
              <a:rPr lang="it-IT" sz="1600" dirty="0"/>
              <a:t>.</a:t>
            </a:r>
          </a:p>
          <a:p>
            <a:pPr algn="just">
              <a:buFont typeface="Arial" panose="020B0604020202020204" pitchFamily="34" charset="0"/>
              <a:buChar char="•"/>
            </a:pPr>
            <a:endParaRPr lang="it-IT" sz="1600" dirty="0"/>
          </a:p>
          <a:p>
            <a:pPr algn="just">
              <a:buFont typeface="Arial" panose="020B0604020202020204" pitchFamily="34" charset="0"/>
              <a:buChar char="•"/>
            </a:pPr>
            <a:r>
              <a:rPr lang="it-IT" sz="1600" dirty="0"/>
              <a:t>The </a:t>
            </a:r>
            <a:r>
              <a:rPr lang="it-IT" sz="1600" dirty="0" err="1"/>
              <a:t>corresponding</a:t>
            </a:r>
            <a:r>
              <a:rPr lang="it-IT" sz="1600" dirty="0"/>
              <a:t> </a:t>
            </a:r>
            <a:r>
              <a:rPr lang="it-IT" sz="1600" dirty="0" err="1"/>
              <a:t>address</a:t>
            </a:r>
            <a:r>
              <a:rPr lang="it-IT" sz="1600" dirty="0"/>
              <a:t> of the probe buffer </a:t>
            </a:r>
            <a:r>
              <a:rPr lang="it-IT" sz="1600" dirty="0" err="1"/>
              <a:t>will</a:t>
            </a:r>
            <a:r>
              <a:rPr lang="it-IT" sz="1600" dirty="0"/>
              <a:t> be </a:t>
            </a:r>
            <a:r>
              <a:rPr lang="it-IT" sz="1600" dirty="0" err="1"/>
              <a:t>cached</a:t>
            </a:r>
            <a:r>
              <a:rPr lang="it-IT" sz="1600" dirty="0"/>
              <a:t> by the micro-</a:t>
            </a:r>
            <a:r>
              <a:rPr lang="it-IT" sz="1600" dirty="0" err="1"/>
              <a:t>architectural</a:t>
            </a:r>
            <a:r>
              <a:rPr lang="it-IT" sz="1600" dirty="0"/>
              <a:t> cache controller</a:t>
            </a:r>
          </a:p>
          <a:p>
            <a:endParaRPr lang="it-IT" dirty="0"/>
          </a:p>
        </p:txBody>
      </p:sp>
      <p:sp>
        <p:nvSpPr>
          <p:cNvPr id="4" name="Segnaposto piè di pagina 3">
            <a:extLst>
              <a:ext uri="{FF2B5EF4-FFF2-40B4-BE49-F238E27FC236}">
                <a16:creationId xmlns:a16="http://schemas.microsoft.com/office/drawing/2014/main" xmlns="" id="{9418F296-13E5-492F-AB40-086CE79C1872}"/>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8DAE2DB1-D9E5-4D25-8D04-64824BCAF8F8}"/>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19</a:t>
            </a:fld>
            <a:endParaRPr lang="it-IT" dirty="0"/>
          </a:p>
        </p:txBody>
      </p:sp>
    </p:spTree>
    <p:extLst>
      <p:ext uri="{BB962C8B-B14F-4D97-AF65-F5344CB8AC3E}">
        <p14:creationId xmlns:p14="http://schemas.microsoft.com/office/powerpoint/2010/main" val="287883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2725B01-4457-4FB2-A63A-D69C96A316FF}"/>
              </a:ext>
            </a:extLst>
          </p:cNvPr>
          <p:cNvSpPr>
            <a:spLocks noGrp="1"/>
          </p:cNvSpPr>
          <p:nvPr>
            <p:ph type="title"/>
          </p:nvPr>
        </p:nvSpPr>
        <p:spPr/>
        <p:txBody>
          <a:bodyPr/>
          <a:lstStyle/>
          <a:p>
            <a:r>
              <a:rPr lang="it-IT" dirty="0" err="1"/>
              <a:t>Meltdown</a:t>
            </a:r>
            <a:r>
              <a:rPr lang="it-IT" dirty="0"/>
              <a:t> and </a:t>
            </a:r>
            <a:r>
              <a:rPr lang="it-IT" dirty="0" err="1"/>
              <a:t>Spectre</a:t>
            </a:r>
            <a:endParaRPr lang="it-IT" dirty="0"/>
          </a:p>
        </p:txBody>
      </p:sp>
      <p:sp>
        <p:nvSpPr>
          <p:cNvPr id="3" name="Segnaposto contenuto 2">
            <a:extLst>
              <a:ext uri="{FF2B5EF4-FFF2-40B4-BE49-F238E27FC236}">
                <a16:creationId xmlns:a16="http://schemas.microsoft.com/office/drawing/2014/main" xmlns="" id="{812F4F05-FB9E-4B1E-82B7-F64E7386A57D}"/>
              </a:ext>
            </a:extLst>
          </p:cNvPr>
          <p:cNvSpPr>
            <a:spLocks noGrp="1"/>
          </p:cNvSpPr>
          <p:nvPr>
            <p:ph idx="1"/>
          </p:nvPr>
        </p:nvSpPr>
        <p:spPr>
          <a:xfrm>
            <a:off x="457200" y="1052736"/>
            <a:ext cx="8229600" cy="5073427"/>
          </a:xfrm>
        </p:spPr>
        <p:txBody>
          <a:bodyPr/>
          <a:lstStyle/>
          <a:p>
            <a:pPr algn="ctr"/>
            <a:endParaRPr lang="it-IT" dirty="0"/>
          </a:p>
          <a:p>
            <a:pPr algn="ctr"/>
            <a:endParaRPr lang="it-IT" dirty="0"/>
          </a:p>
          <a:p>
            <a:pPr algn="ctr"/>
            <a:endParaRPr lang="it-IT" dirty="0"/>
          </a:p>
          <a:p>
            <a:pPr algn="ctr"/>
            <a:endParaRPr lang="it-IT" dirty="0"/>
          </a:p>
          <a:p>
            <a:pPr algn="ctr"/>
            <a:endParaRPr lang="it-IT" dirty="0"/>
          </a:p>
          <a:p>
            <a:pPr algn="ctr"/>
            <a:r>
              <a:rPr lang="it-IT" sz="3600" dirty="0"/>
              <a:t>https://meltdownattack.com/</a:t>
            </a:r>
          </a:p>
        </p:txBody>
      </p:sp>
      <p:sp>
        <p:nvSpPr>
          <p:cNvPr id="4" name="Segnaposto piè di pagina 3">
            <a:extLst>
              <a:ext uri="{FF2B5EF4-FFF2-40B4-BE49-F238E27FC236}">
                <a16:creationId xmlns:a16="http://schemas.microsoft.com/office/drawing/2014/main" xmlns="" id="{7B941A81-AAEE-42D9-95AE-DF168EF925CC}"/>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46F1B5F1-F448-4275-ACF1-9C0320F7E128}"/>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2</a:t>
            </a:fld>
            <a:endParaRPr lang="it-IT" dirty="0"/>
          </a:p>
        </p:txBody>
      </p:sp>
    </p:spTree>
    <p:extLst>
      <p:ext uri="{BB962C8B-B14F-4D97-AF65-F5344CB8AC3E}">
        <p14:creationId xmlns:p14="http://schemas.microsoft.com/office/powerpoint/2010/main" val="2799590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DC44E31-0199-448F-B34A-808418B448A4}"/>
              </a:ext>
            </a:extLst>
          </p:cNvPr>
          <p:cNvSpPr>
            <a:spLocks noGrp="1"/>
          </p:cNvSpPr>
          <p:nvPr>
            <p:ph type="title"/>
          </p:nvPr>
        </p:nvSpPr>
        <p:spPr/>
        <p:txBody>
          <a:bodyPr/>
          <a:lstStyle/>
          <a:p>
            <a:r>
              <a:rPr lang="it-IT" dirty="0" err="1"/>
              <a:t>Meltdown</a:t>
            </a:r>
            <a:r>
              <a:rPr lang="it-IT" dirty="0"/>
              <a:t> – setting up the </a:t>
            </a:r>
            <a:r>
              <a:rPr lang="it-IT" dirty="0" err="1"/>
              <a:t>attack</a:t>
            </a:r>
            <a:r>
              <a:rPr lang="it-IT" dirty="0"/>
              <a:t>/5</a:t>
            </a:r>
          </a:p>
        </p:txBody>
      </p:sp>
      <p:sp>
        <p:nvSpPr>
          <p:cNvPr id="3" name="Segnaposto contenuto 2">
            <a:extLst>
              <a:ext uri="{FF2B5EF4-FFF2-40B4-BE49-F238E27FC236}">
                <a16:creationId xmlns:a16="http://schemas.microsoft.com/office/drawing/2014/main" xmlns="" id="{2ADE7CAF-662A-42E5-BBFB-43C430C1743D}"/>
              </a:ext>
            </a:extLst>
          </p:cNvPr>
          <p:cNvSpPr>
            <a:spLocks noGrp="1"/>
          </p:cNvSpPr>
          <p:nvPr>
            <p:ph idx="1"/>
          </p:nvPr>
        </p:nvSpPr>
        <p:spPr>
          <a:xfrm>
            <a:off x="457200" y="1052736"/>
            <a:ext cx="8229600" cy="5073427"/>
          </a:xfrm>
        </p:spPr>
        <p:txBody>
          <a:bodyPr/>
          <a:lstStyle/>
          <a:p>
            <a:r>
              <a:rPr lang="it-IT" sz="1600" b="1" dirty="0"/>
              <a:t>Step 3 (cache side </a:t>
            </a:r>
            <a:r>
              <a:rPr lang="it-IT" sz="1600" b="1" dirty="0" err="1"/>
              <a:t>channel</a:t>
            </a:r>
            <a:r>
              <a:rPr lang="it-IT" sz="1600" b="1" dirty="0"/>
              <a:t>)</a:t>
            </a:r>
            <a:r>
              <a:rPr lang="it-IT" sz="1600" dirty="0"/>
              <a:t>:</a:t>
            </a:r>
          </a:p>
          <a:p>
            <a:endParaRPr lang="it-IT" sz="1600" dirty="0"/>
          </a:p>
          <a:p>
            <a:pPr algn="just">
              <a:buFont typeface="Arial" panose="020B0604020202020204" pitchFamily="34" charset="0"/>
              <a:buChar char="•"/>
            </a:pPr>
            <a:r>
              <a:rPr lang="it-IT" sz="1600" dirty="0"/>
              <a:t>By </a:t>
            </a:r>
            <a:r>
              <a:rPr lang="it-IT" sz="1600" dirty="0" err="1"/>
              <a:t>measuring</a:t>
            </a:r>
            <a:r>
              <a:rPr lang="it-IT" sz="1600" dirty="0"/>
              <a:t> the time delay </a:t>
            </a:r>
            <a:r>
              <a:rPr lang="it-IT" sz="1600" dirty="0" err="1"/>
              <a:t>needed</a:t>
            </a:r>
            <a:r>
              <a:rPr lang="it-IT" sz="1600" dirty="0"/>
              <a:t> to </a:t>
            </a:r>
            <a:r>
              <a:rPr lang="it-IT" sz="1600" dirty="0" err="1"/>
              <a:t>read</a:t>
            </a:r>
            <a:r>
              <a:rPr lang="it-IT" sz="1600" dirty="0"/>
              <a:t> </a:t>
            </a:r>
            <a:r>
              <a:rPr lang="it-IT" sz="1600" dirty="0" err="1"/>
              <a:t>each</a:t>
            </a:r>
            <a:r>
              <a:rPr lang="it-IT" sz="1600" dirty="0"/>
              <a:t> </a:t>
            </a:r>
            <a:r>
              <a:rPr lang="it-IT" sz="1600" dirty="0" err="1"/>
              <a:t>relevant</a:t>
            </a:r>
            <a:r>
              <a:rPr lang="it-IT" sz="1600" dirty="0"/>
              <a:t> location of the probe buffer, </a:t>
            </a:r>
            <a:r>
              <a:rPr lang="it-IT" sz="1600" dirty="0" err="1"/>
              <a:t>it</a:t>
            </a:r>
            <a:r>
              <a:rPr lang="it-IT" sz="1600" dirty="0"/>
              <a:t> </a:t>
            </a:r>
            <a:r>
              <a:rPr lang="it-IT" sz="1600" dirty="0" err="1"/>
              <a:t>is</a:t>
            </a:r>
            <a:r>
              <a:rPr lang="it-IT" sz="1600" dirty="0"/>
              <a:t> </a:t>
            </a:r>
            <a:r>
              <a:rPr lang="it-IT" sz="1600" dirty="0" err="1"/>
              <a:t>possible</a:t>
            </a:r>
            <a:r>
              <a:rPr lang="it-IT" sz="1600" dirty="0"/>
              <a:t> to </a:t>
            </a:r>
            <a:r>
              <a:rPr lang="it-IT" sz="1600" dirty="0" err="1"/>
              <a:t>determine</a:t>
            </a:r>
            <a:r>
              <a:rPr lang="it-IT" sz="1600" dirty="0"/>
              <a:t> </a:t>
            </a:r>
            <a:r>
              <a:rPr lang="it-IT" sz="1600" dirty="0" err="1"/>
              <a:t>which</a:t>
            </a:r>
            <a:r>
              <a:rPr lang="it-IT" sz="1600" dirty="0"/>
              <a:t> location </a:t>
            </a:r>
            <a:r>
              <a:rPr lang="it-IT" sz="1600" dirty="0" err="1"/>
              <a:t>has</a:t>
            </a:r>
            <a:r>
              <a:rPr lang="it-IT" sz="1600" dirty="0"/>
              <a:t> </a:t>
            </a:r>
            <a:r>
              <a:rPr lang="it-IT" sz="1600" dirty="0" err="1"/>
              <a:t>been</a:t>
            </a:r>
            <a:r>
              <a:rPr lang="it-IT" sz="1600" dirty="0"/>
              <a:t> </a:t>
            </a:r>
            <a:r>
              <a:rPr lang="it-IT" sz="1600" dirty="0" err="1"/>
              <a:t>cached</a:t>
            </a:r>
            <a:endParaRPr lang="it-IT" sz="1600" dirty="0"/>
          </a:p>
          <a:p>
            <a:pPr algn="just">
              <a:buFont typeface="Arial" panose="020B0604020202020204" pitchFamily="34" charset="0"/>
              <a:buChar char="•"/>
            </a:pPr>
            <a:endParaRPr lang="it-IT" sz="1600" dirty="0"/>
          </a:p>
          <a:p>
            <a:pPr algn="just">
              <a:buFont typeface="Arial" panose="020B0604020202020204" pitchFamily="34" charset="0"/>
              <a:buChar char="•"/>
            </a:pPr>
            <a:r>
              <a:rPr lang="it-IT" sz="1600" dirty="0"/>
              <a:t>By </a:t>
            </a:r>
            <a:r>
              <a:rPr lang="it-IT" sz="1600" dirty="0" err="1"/>
              <a:t>determining</a:t>
            </a:r>
            <a:r>
              <a:rPr lang="it-IT" sz="1600" dirty="0"/>
              <a:t> </a:t>
            </a:r>
            <a:r>
              <a:rPr lang="it-IT" sz="1600" dirty="0" err="1"/>
              <a:t>which</a:t>
            </a:r>
            <a:r>
              <a:rPr lang="it-IT" sz="1600" dirty="0"/>
              <a:t> location </a:t>
            </a:r>
            <a:r>
              <a:rPr lang="it-IT" sz="1600" dirty="0" err="1"/>
              <a:t>has</a:t>
            </a:r>
            <a:r>
              <a:rPr lang="it-IT" sz="1600" dirty="0"/>
              <a:t> </a:t>
            </a:r>
            <a:r>
              <a:rPr lang="it-IT" sz="1600" dirty="0" err="1"/>
              <a:t>been</a:t>
            </a:r>
            <a:r>
              <a:rPr lang="it-IT" sz="1600" dirty="0"/>
              <a:t> </a:t>
            </a:r>
            <a:r>
              <a:rPr lang="it-IT" sz="1600" dirty="0" err="1"/>
              <a:t>cached</a:t>
            </a:r>
            <a:r>
              <a:rPr lang="it-IT" sz="1600" dirty="0"/>
              <a:t>, </a:t>
            </a:r>
            <a:r>
              <a:rPr lang="it-IT" sz="1600" dirty="0" err="1"/>
              <a:t>it</a:t>
            </a:r>
            <a:r>
              <a:rPr lang="it-IT" sz="1600" dirty="0"/>
              <a:t> </a:t>
            </a:r>
            <a:r>
              <a:rPr lang="it-IT" sz="1600" dirty="0" err="1"/>
              <a:t>is</a:t>
            </a:r>
            <a:r>
              <a:rPr lang="it-IT" sz="1600" dirty="0"/>
              <a:t> </a:t>
            </a:r>
            <a:r>
              <a:rPr lang="it-IT" sz="1600" dirty="0" err="1"/>
              <a:t>possible</a:t>
            </a:r>
            <a:r>
              <a:rPr lang="it-IT" sz="1600" dirty="0"/>
              <a:t> to know </a:t>
            </a:r>
            <a:r>
              <a:rPr lang="it-IT" sz="1600" dirty="0" err="1"/>
              <a:t>what</a:t>
            </a:r>
            <a:r>
              <a:rPr lang="it-IT" sz="1600" dirty="0"/>
              <a:t> </a:t>
            </a:r>
            <a:r>
              <a:rPr lang="it-IT" sz="1600" dirty="0" err="1"/>
              <a:t>is</a:t>
            </a:r>
            <a:r>
              <a:rPr lang="it-IT" sz="1600" dirty="0"/>
              <a:t> the </a:t>
            </a:r>
            <a:r>
              <a:rPr lang="it-IT" sz="1600" dirty="0" err="1"/>
              <a:t>value</a:t>
            </a:r>
            <a:r>
              <a:rPr lang="it-IT" sz="1600" dirty="0"/>
              <a:t> of the </a:t>
            </a:r>
            <a:r>
              <a:rPr lang="it-IT" sz="1600" dirty="0" err="1"/>
              <a:t>privileged</a:t>
            </a:r>
            <a:r>
              <a:rPr lang="it-IT" sz="1600" dirty="0"/>
              <a:t> kernel </a:t>
            </a:r>
            <a:r>
              <a:rPr lang="it-IT" sz="1600" dirty="0" err="1"/>
              <a:t>address</a:t>
            </a:r>
            <a:endParaRPr lang="it-IT" sz="1600" dirty="0"/>
          </a:p>
          <a:p>
            <a:pPr algn="just">
              <a:buFont typeface="Arial" panose="020B0604020202020204" pitchFamily="34" charset="0"/>
              <a:buChar char="•"/>
            </a:pPr>
            <a:endParaRPr lang="it-IT" sz="1600" dirty="0"/>
          </a:p>
          <a:p>
            <a:pPr marL="0" indent="0" algn="just"/>
            <a:r>
              <a:rPr lang="it-IT" sz="1600" dirty="0" err="1"/>
              <a:t>Remembering</a:t>
            </a:r>
            <a:r>
              <a:rPr lang="it-IT" sz="1600" dirty="0"/>
              <a:t> </a:t>
            </a:r>
            <a:r>
              <a:rPr lang="it-IT" sz="1600" dirty="0" err="1"/>
              <a:t>that</a:t>
            </a:r>
            <a:r>
              <a:rPr lang="it-IT" sz="1600" dirty="0"/>
              <a:t> </a:t>
            </a:r>
            <a:r>
              <a:rPr lang="it-IT" sz="1600" dirty="0" err="1"/>
              <a:t>entire</a:t>
            </a:r>
            <a:r>
              <a:rPr lang="it-IT" sz="1600" dirty="0"/>
              <a:t> </a:t>
            </a:r>
            <a:r>
              <a:rPr lang="it-IT" sz="1600" dirty="0" err="1"/>
              <a:t>physical</a:t>
            </a:r>
            <a:r>
              <a:rPr lang="it-IT" sz="1600" dirty="0"/>
              <a:t> </a:t>
            </a:r>
            <a:r>
              <a:rPr lang="it-IT" sz="1600" dirty="0" err="1"/>
              <a:t>memory</a:t>
            </a:r>
            <a:r>
              <a:rPr lang="it-IT" sz="1600" dirty="0"/>
              <a:t> </a:t>
            </a:r>
            <a:r>
              <a:rPr lang="it-IT" sz="1600" dirty="0" err="1"/>
              <a:t>is</a:t>
            </a:r>
            <a:r>
              <a:rPr lang="it-IT" sz="1600" dirty="0"/>
              <a:t> </a:t>
            </a:r>
            <a:r>
              <a:rPr lang="it-IT" sz="1600" dirty="0" err="1"/>
              <a:t>mapped</a:t>
            </a:r>
            <a:r>
              <a:rPr lang="it-IT" sz="1600" dirty="0"/>
              <a:t> </a:t>
            </a:r>
            <a:r>
              <a:rPr lang="it-IT" sz="1600" dirty="0" err="1"/>
              <a:t>onto</a:t>
            </a:r>
            <a:r>
              <a:rPr lang="it-IT" sz="1600" dirty="0"/>
              <a:t> kernel </a:t>
            </a:r>
            <a:r>
              <a:rPr lang="it-IT" sz="1600" dirty="0" err="1"/>
              <a:t>space</a:t>
            </a:r>
            <a:r>
              <a:rPr lang="it-IT" sz="1600" dirty="0"/>
              <a:t>,  </a:t>
            </a:r>
            <a:r>
              <a:rPr lang="it-IT" sz="1600" dirty="0" err="1"/>
              <a:t>it</a:t>
            </a:r>
            <a:r>
              <a:rPr lang="it-IT" sz="1600" dirty="0"/>
              <a:t> </a:t>
            </a:r>
            <a:r>
              <a:rPr lang="it-IT" sz="1600" dirty="0" err="1"/>
              <a:t>is</a:t>
            </a:r>
            <a:r>
              <a:rPr lang="it-IT" sz="1600" dirty="0"/>
              <a:t> possibile to </a:t>
            </a:r>
            <a:r>
              <a:rPr lang="it-IT" sz="1600" dirty="0" err="1"/>
              <a:t>read</a:t>
            </a:r>
            <a:r>
              <a:rPr lang="it-IT" sz="1600" dirty="0"/>
              <a:t> the </a:t>
            </a:r>
            <a:r>
              <a:rPr lang="it-IT" sz="1600" dirty="0" err="1"/>
              <a:t>content</a:t>
            </a:r>
            <a:r>
              <a:rPr lang="it-IT" sz="1600" dirty="0"/>
              <a:t> </a:t>
            </a:r>
            <a:r>
              <a:rPr lang="it-IT" sz="1600" dirty="0" err="1"/>
              <a:t>not</a:t>
            </a:r>
            <a:r>
              <a:rPr lang="it-IT" sz="1600" dirty="0"/>
              <a:t> </a:t>
            </a:r>
            <a:r>
              <a:rPr lang="it-IT" sz="1600" dirty="0" err="1"/>
              <a:t>only</a:t>
            </a:r>
            <a:r>
              <a:rPr lang="it-IT" sz="1600" dirty="0"/>
              <a:t> of the kernel </a:t>
            </a:r>
            <a:r>
              <a:rPr lang="it-IT" sz="1600" dirty="0" err="1"/>
              <a:t>space</a:t>
            </a:r>
            <a:r>
              <a:rPr lang="it-IT" sz="1600" dirty="0"/>
              <a:t> </a:t>
            </a:r>
            <a:r>
              <a:rPr lang="it-IT" sz="1600" dirty="0" err="1"/>
              <a:t>but</a:t>
            </a:r>
            <a:r>
              <a:rPr lang="it-IT" sz="1600" dirty="0"/>
              <a:t> </a:t>
            </a:r>
            <a:r>
              <a:rPr lang="it-IT" sz="1600" dirty="0" err="1"/>
              <a:t>virtually</a:t>
            </a:r>
            <a:r>
              <a:rPr lang="it-IT" sz="1600" dirty="0"/>
              <a:t> the </a:t>
            </a:r>
            <a:r>
              <a:rPr lang="it-IT" sz="1600" dirty="0" err="1"/>
              <a:t>memory</a:t>
            </a:r>
            <a:r>
              <a:rPr lang="it-IT" sz="1600" dirty="0"/>
              <a:t> </a:t>
            </a:r>
            <a:r>
              <a:rPr lang="it-IT" sz="1600" dirty="0" err="1"/>
              <a:t>space</a:t>
            </a:r>
            <a:r>
              <a:rPr lang="it-IT" sz="1600" dirty="0"/>
              <a:t> of </a:t>
            </a:r>
            <a:r>
              <a:rPr lang="it-IT" sz="1600" dirty="0" err="1"/>
              <a:t>every</a:t>
            </a:r>
            <a:r>
              <a:rPr lang="it-IT" sz="1600" dirty="0"/>
              <a:t> </a:t>
            </a:r>
            <a:r>
              <a:rPr lang="it-IT" sz="1600" dirty="0" err="1"/>
              <a:t>process</a:t>
            </a:r>
            <a:r>
              <a:rPr lang="it-IT" sz="1600" dirty="0"/>
              <a:t> </a:t>
            </a:r>
            <a:r>
              <a:rPr lang="it-IT" sz="1600" dirty="0" err="1"/>
              <a:t>running</a:t>
            </a:r>
            <a:r>
              <a:rPr lang="it-IT" sz="1600" dirty="0"/>
              <a:t> on the machine.</a:t>
            </a:r>
          </a:p>
          <a:p>
            <a:pPr marL="0" indent="0" algn="just"/>
            <a:endParaRPr lang="it-IT" sz="1600" dirty="0"/>
          </a:p>
          <a:p>
            <a:pPr marL="0" indent="0" algn="just"/>
            <a:endParaRPr lang="it-IT" sz="1600" dirty="0"/>
          </a:p>
        </p:txBody>
      </p:sp>
      <p:sp>
        <p:nvSpPr>
          <p:cNvPr id="4" name="Segnaposto piè di pagina 3">
            <a:extLst>
              <a:ext uri="{FF2B5EF4-FFF2-40B4-BE49-F238E27FC236}">
                <a16:creationId xmlns:a16="http://schemas.microsoft.com/office/drawing/2014/main" xmlns="" id="{FF54A94C-F8A1-44D3-A1E3-8592AB5A3933}"/>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63F50E97-7ACF-4A70-BCB0-0B921DADA56B}"/>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20</a:t>
            </a:fld>
            <a:endParaRPr lang="it-IT" dirty="0"/>
          </a:p>
        </p:txBody>
      </p:sp>
    </p:spTree>
    <p:extLst>
      <p:ext uri="{BB962C8B-B14F-4D97-AF65-F5344CB8AC3E}">
        <p14:creationId xmlns:p14="http://schemas.microsoft.com/office/powerpoint/2010/main" val="2617178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9E73F025-6C99-4DD6-8D99-0BC6E98E0FCE}"/>
              </a:ext>
            </a:extLst>
          </p:cNvPr>
          <p:cNvSpPr>
            <a:spLocks noGrp="1"/>
          </p:cNvSpPr>
          <p:nvPr>
            <p:ph type="title"/>
          </p:nvPr>
        </p:nvSpPr>
        <p:spPr/>
        <p:txBody>
          <a:bodyPr/>
          <a:lstStyle/>
          <a:p>
            <a:r>
              <a:rPr lang="it-IT" dirty="0" err="1"/>
              <a:t>Meltdown</a:t>
            </a:r>
            <a:r>
              <a:rPr lang="it-IT" dirty="0"/>
              <a:t> - </a:t>
            </a:r>
            <a:r>
              <a:rPr lang="it-IT" dirty="0" err="1"/>
              <a:t>Countermeasures</a:t>
            </a:r>
            <a:endParaRPr lang="it-IT" dirty="0"/>
          </a:p>
        </p:txBody>
      </p:sp>
      <p:sp>
        <p:nvSpPr>
          <p:cNvPr id="3" name="Segnaposto contenuto 2">
            <a:extLst>
              <a:ext uri="{FF2B5EF4-FFF2-40B4-BE49-F238E27FC236}">
                <a16:creationId xmlns:a16="http://schemas.microsoft.com/office/drawing/2014/main" xmlns="" id="{29918FC9-AA50-49DA-8AF7-BC3B7168D8A9}"/>
              </a:ext>
            </a:extLst>
          </p:cNvPr>
          <p:cNvSpPr>
            <a:spLocks noGrp="1"/>
          </p:cNvSpPr>
          <p:nvPr>
            <p:ph idx="1"/>
          </p:nvPr>
        </p:nvSpPr>
        <p:spPr>
          <a:xfrm>
            <a:off x="457200" y="1052736"/>
            <a:ext cx="8229600" cy="5073427"/>
          </a:xfrm>
        </p:spPr>
        <p:txBody>
          <a:bodyPr/>
          <a:lstStyle/>
          <a:p>
            <a:pPr algn="just">
              <a:buFont typeface="Arial" panose="020B0604020202020204" pitchFamily="34" charset="0"/>
              <a:buChar char="•"/>
            </a:pPr>
            <a:r>
              <a:rPr lang="en-US" sz="1600" dirty="0"/>
              <a:t>The KAISER patch by </a:t>
            </a:r>
            <a:r>
              <a:rPr lang="en-US" sz="1600" dirty="0" err="1"/>
              <a:t>Gruss</a:t>
            </a:r>
            <a:r>
              <a:rPr lang="en-US" sz="1600" dirty="0"/>
              <a:t> et al. [8] implements a stronger isolation between kernel and user space.</a:t>
            </a:r>
          </a:p>
          <a:p>
            <a:pPr algn="just">
              <a:buFont typeface="Arial" panose="020B0604020202020204" pitchFamily="34" charset="0"/>
              <a:buChar char="•"/>
            </a:pPr>
            <a:r>
              <a:rPr lang="en-US" sz="1600" dirty="0"/>
              <a:t>KAISER does not map any kernel memory in the user space, except for some parts required by the x86 architecture (e.g., interrupt handlers). Thus, there is no valid mapping to either kernel memory or physical memory (via the direct-physical map) in the user space, and such addresses can therefore not be resolved.</a:t>
            </a:r>
          </a:p>
          <a:p>
            <a:pPr algn="just">
              <a:buFont typeface="Arial" panose="020B0604020202020204" pitchFamily="34" charset="0"/>
              <a:buChar char="•"/>
            </a:pPr>
            <a:r>
              <a:rPr lang="en-US" sz="1600" dirty="0"/>
              <a:t>Consequently, Meltdown cannot leak any kernel or physical memory</a:t>
            </a:r>
          </a:p>
          <a:p>
            <a:pPr algn="just"/>
            <a:r>
              <a:rPr lang="en-US" sz="1600" dirty="0"/>
              <a:t>except for the few memory locations which have to be mapped in user space.</a:t>
            </a:r>
          </a:p>
          <a:p>
            <a:pPr algn="just"/>
            <a:endParaRPr lang="en-US" sz="1600" dirty="0"/>
          </a:p>
          <a:p>
            <a:pPr algn="just"/>
            <a:r>
              <a:rPr lang="en-US" sz="1600" dirty="0"/>
              <a:t>It has </a:t>
            </a:r>
            <a:r>
              <a:rPr lang="en-US" sz="1600" dirty="0" err="1"/>
              <a:t>beenverified</a:t>
            </a:r>
            <a:r>
              <a:rPr lang="en-US" sz="1600" dirty="0"/>
              <a:t> that KAISER indeed prevents Meltdown, and there is no leakage of any kernel or physical memory.</a:t>
            </a:r>
          </a:p>
          <a:p>
            <a:endParaRPr lang="it-IT" dirty="0"/>
          </a:p>
        </p:txBody>
      </p:sp>
      <p:sp>
        <p:nvSpPr>
          <p:cNvPr id="4" name="Segnaposto piè di pagina 3">
            <a:extLst>
              <a:ext uri="{FF2B5EF4-FFF2-40B4-BE49-F238E27FC236}">
                <a16:creationId xmlns:a16="http://schemas.microsoft.com/office/drawing/2014/main" xmlns="" id="{7E4D186C-0A7C-4CA6-A8E1-7463D019CE86}"/>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4FF0BC60-F43B-451F-AC98-0A44A7E27538}"/>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21</a:t>
            </a:fld>
            <a:endParaRPr lang="it-IT" dirty="0"/>
          </a:p>
        </p:txBody>
      </p:sp>
    </p:spTree>
    <p:extLst>
      <p:ext uri="{BB962C8B-B14F-4D97-AF65-F5344CB8AC3E}">
        <p14:creationId xmlns:p14="http://schemas.microsoft.com/office/powerpoint/2010/main" val="1911735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918B620-2EA7-40A3-8612-F0E529F486C8}"/>
              </a:ext>
            </a:extLst>
          </p:cNvPr>
          <p:cNvSpPr>
            <a:spLocks noGrp="1"/>
          </p:cNvSpPr>
          <p:nvPr>
            <p:ph type="title"/>
          </p:nvPr>
        </p:nvSpPr>
        <p:spPr/>
        <p:txBody>
          <a:bodyPr/>
          <a:lstStyle/>
          <a:p>
            <a:r>
              <a:rPr lang="it-IT" dirty="0" err="1"/>
              <a:t>Meltdown</a:t>
            </a:r>
            <a:r>
              <a:rPr lang="it-IT" dirty="0"/>
              <a:t>, first </a:t>
            </a:r>
            <a:r>
              <a:rPr lang="it-IT" dirty="0" err="1"/>
              <a:t>sight</a:t>
            </a:r>
            <a:endParaRPr lang="it-IT" dirty="0"/>
          </a:p>
        </p:txBody>
      </p:sp>
      <p:sp>
        <p:nvSpPr>
          <p:cNvPr id="4" name="Segnaposto piè di pagina 3">
            <a:extLst>
              <a:ext uri="{FF2B5EF4-FFF2-40B4-BE49-F238E27FC236}">
                <a16:creationId xmlns:a16="http://schemas.microsoft.com/office/drawing/2014/main" xmlns="" id="{34B6AE3F-8577-492C-8ACF-CC972DB8EE57}"/>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CF0287A8-B86C-4F94-B7F7-A07EDE87E205}"/>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3</a:t>
            </a:fld>
            <a:endParaRPr lang="it-IT" dirty="0"/>
          </a:p>
        </p:txBody>
      </p:sp>
      <p:pic>
        <p:nvPicPr>
          <p:cNvPr id="9" name="Segnaposto contenuto 8">
            <a:extLst>
              <a:ext uri="{FF2B5EF4-FFF2-40B4-BE49-F238E27FC236}">
                <a16:creationId xmlns:a16="http://schemas.microsoft.com/office/drawing/2014/main" xmlns="" id="{E139F51D-CC64-4D5D-A338-75DFC047AA21}"/>
              </a:ext>
            </a:extLst>
          </p:cNvPr>
          <p:cNvPicPr>
            <a:picLocks noGrp="1" noChangeAspect="1"/>
          </p:cNvPicPr>
          <p:nvPr>
            <p:ph idx="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bwMode="auto">
          <a:xfrm>
            <a:off x="467544" y="1720840"/>
            <a:ext cx="1385941" cy="2262982"/>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9">
            <a:extLst>
              <a:ext uri="{FF2B5EF4-FFF2-40B4-BE49-F238E27FC236}">
                <a16:creationId xmlns:a16="http://schemas.microsoft.com/office/drawing/2014/main" xmlns="" id="{B33BD7BB-6799-4EAF-A7B5-A1FE2236215E}"/>
              </a:ext>
            </a:extLst>
          </p:cNvPr>
          <p:cNvSpPr/>
          <p:nvPr/>
        </p:nvSpPr>
        <p:spPr>
          <a:xfrm>
            <a:off x="2520950" y="1720840"/>
            <a:ext cx="4572000" cy="3416320"/>
          </a:xfrm>
          <a:prstGeom prst="rect">
            <a:avLst/>
          </a:prstGeom>
        </p:spPr>
        <p:txBody>
          <a:bodyPr>
            <a:spAutoFit/>
          </a:bodyPr>
          <a:lstStyle/>
          <a:p>
            <a:r>
              <a:rPr lang="en-US" sz="2400" dirty="0"/>
              <a:t>Meltdown breaks the most fundamental isolation between user applications and the operating system. This attack allows a program to access the memory, and thus also the secrets, of other programs and the operating system. </a:t>
            </a:r>
            <a:endParaRPr lang="it-IT" sz="2400" dirty="0"/>
          </a:p>
        </p:txBody>
      </p:sp>
    </p:spTree>
    <p:extLst>
      <p:ext uri="{BB962C8B-B14F-4D97-AF65-F5344CB8AC3E}">
        <p14:creationId xmlns:p14="http://schemas.microsoft.com/office/powerpoint/2010/main" val="1449728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8489F24-E3CB-4AAC-BE3D-5995896D9974}"/>
              </a:ext>
            </a:extLst>
          </p:cNvPr>
          <p:cNvSpPr>
            <a:spLocks noGrp="1"/>
          </p:cNvSpPr>
          <p:nvPr>
            <p:ph type="title"/>
          </p:nvPr>
        </p:nvSpPr>
        <p:spPr/>
        <p:txBody>
          <a:bodyPr/>
          <a:lstStyle/>
          <a:p>
            <a:r>
              <a:rPr lang="it-IT" dirty="0" err="1"/>
              <a:t>Spectre</a:t>
            </a:r>
            <a:r>
              <a:rPr lang="it-IT" dirty="0"/>
              <a:t>, first </a:t>
            </a:r>
            <a:r>
              <a:rPr lang="it-IT" dirty="0" err="1"/>
              <a:t>sight</a:t>
            </a:r>
            <a:endParaRPr lang="it-IT" dirty="0"/>
          </a:p>
        </p:txBody>
      </p:sp>
      <p:sp>
        <p:nvSpPr>
          <p:cNvPr id="4" name="Segnaposto piè di pagina 3">
            <a:extLst>
              <a:ext uri="{FF2B5EF4-FFF2-40B4-BE49-F238E27FC236}">
                <a16:creationId xmlns:a16="http://schemas.microsoft.com/office/drawing/2014/main" xmlns="" id="{63050198-48C5-4583-B70F-524775CBB45D}"/>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A421CBA3-310A-4FA1-A510-E4C863AB3EE7}"/>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4</a:t>
            </a:fld>
            <a:endParaRPr lang="it-IT" dirty="0"/>
          </a:p>
        </p:txBody>
      </p:sp>
      <p:sp>
        <p:nvSpPr>
          <p:cNvPr id="6" name="AutoShape 2" descr="Spectre">
            <a:extLst>
              <a:ext uri="{FF2B5EF4-FFF2-40B4-BE49-F238E27FC236}">
                <a16:creationId xmlns:a16="http://schemas.microsoft.com/office/drawing/2014/main" xmlns="" id="{A13B3EB5-A267-43FC-91C3-0516E0C13B7E}"/>
              </a:ext>
            </a:extLst>
          </p:cNvPr>
          <p:cNvSpPr>
            <a:spLocks noGrp="1" noChangeAspect="1" noChangeArrowheads="1"/>
          </p:cNvSpPr>
          <p:nvPr>
            <p:ph idx="1"/>
          </p:nvPr>
        </p:nvSpPr>
        <p:spPr bwMode="auto">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dirty="0"/>
          </a:p>
          <a:p>
            <a:endParaRPr lang="it-IT" dirty="0"/>
          </a:p>
        </p:txBody>
      </p:sp>
      <p:pic>
        <p:nvPicPr>
          <p:cNvPr id="8" name="Elemento grafico 7">
            <a:extLst>
              <a:ext uri="{FF2B5EF4-FFF2-40B4-BE49-F238E27FC236}">
                <a16:creationId xmlns:a16="http://schemas.microsoft.com/office/drawing/2014/main" xmlns="" id="{9C39319F-1ED5-4A85-93E3-C744804CEDB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323850" y="1600200"/>
            <a:ext cx="2525026" cy="1999878"/>
          </a:xfrm>
          <a:prstGeom prst="rect">
            <a:avLst/>
          </a:prstGeom>
        </p:spPr>
      </p:pic>
      <p:sp>
        <p:nvSpPr>
          <p:cNvPr id="9" name="Rettangolo 8">
            <a:extLst>
              <a:ext uri="{FF2B5EF4-FFF2-40B4-BE49-F238E27FC236}">
                <a16:creationId xmlns:a16="http://schemas.microsoft.com/office/drawing/2014/main" xmlns="" id="{948ED82F-365C-47AB-8112-C5478861680D}"/>
              </a:ext>
            </a:extLst>
          </p:cNvPr>
          <p:cNvSpPr/>
          <p:nvPr/>
        </p:nvSpPr>
        <p:spPr>
          <a:xfrm>
            <a:off x="2982226" y="1599565"/>
            <a:ext cx="4572000" cy="4524315"/>
          </a:xfrm>
          <a:prstGeom prst="rect">
            <a:avLst/>
          </a:prstGeom>
        </p:spPr>
        <p:txBody>
          <a:bodyPr>
            <a:spAutoFit/>
          </a:bodyPr>
          <a:lstStyle/>
          <a:p>
            <a:r>
              <a:rPr lang="en-US" sz="2400" dirty="0" err="1"/>
              <a:t>Spectre</a:t>
            </a:r>
            <a:r>
              <a:rPr lang="en-US" sz="2400" dirty="0"/>
              <a:t> breaks the isolation between different applications. It allows an attacker to trick error-free programs, which follow best practices, into leaking their secrets. In fact, the safety checks of said best practices actually increase the attack surface and may make applications more susceptible to </a:t>
            </a:r>
            <a:r>
              <a:rPr lang="en-US" sz="2400" dirty="0" err="1"/>
              <a:t>Spectre</a:t>
            </a:r>
            <a:endParaRPr lang="it-IT" sz="2400" dirty="0"/>
          </a:p>
        </p:txBody>
      </p:sp>
    </p:spTree>
    <p:extLst>
      <p:ext uri="{BB962C8B-B14F-4D97-AF65-F5344CB8AC3E}">
        <p14:creationId xmlns:p14="http://schemas.microsoft.com/office/powerpoint/2010/main" val="375779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26BEA9E-970E-422C-ABBA-40CE6FF1B05B}"/>
              </a:ext>
            </a:extLst>
          </p:cNvPr>
          <p:cNvSpPr>
            <a:spLocks noGrp="1"/>
          </p:cNvSpPr>
          <p:nvPr>
            <p:ph type="title"/>
          </p:nvPr>
        </p:nvSpPr>
        <p:spPr/>
        <p:txBody>
          <a:bodyPr/>
          <a:lstStyle/>
          <a:p>
            <a:r>
              <a:rPr lang="it-IT" dirty="0" err="1"/>
              <a:t>Introduction</a:t>
            </a:r>
            <a:r>
              <a:rPr lang="it-IT" dirty="0"/>
              <a:t> to </a:t>
            </a:r>
            <a:r>
              <a:rPr lang="it-IT" dirty="0" err="1"/>
              <a:t>Meltdown</a:t>
            </a:r>
            <a:endParaRPr lang="it-IT" dirty="0"/>
          </a:p>
        </p:txBody>
      </p:sp>
      <p:sp>
        <p:nvSpPr>
          <p:cNvPr id="3" name="Segnaposto contenuto 2">
            <a:extLst>
              <a:ext uri="{FF2B5EF4-FFF2-40B4-BE49-F238E27FC236}">
                <a16:creationId xmlns:a16="http://schemas.microsoft.com/office/drawing/2014/main" xmlns="" id="{3CDDBFBB-5C45-45E8-9E7F-62CE3984392E}"/>
              </a:ext>
            </a:extLst>
          </p:cNvPr>
          <p:cNvSpPr>
            <a:spLocks noGrp="1"/>
          </p:cNvSpPr>
          <p:nvPr>
            <p:ph idx="1"/>
          </p:nvPr>
        </p:nvSpPr>
        <p:spPr/>
        <p:txBody>
          <a:bodyPr/>
          <a:lstStyle/>
          <a:p>
            <a:pPr algn="just"/>
            <a:r>
              <a:rPr lang="it-IT" dirty="0"/>
              <a:t>In the </a:t>
            </a:r>
            <a:r>
              <a:rPr lang="it-IT" dirty="0" err="1"/>
              <a:t>rest</a:t>
            </a:r>
            <a:r>
              <a:rPr lang="it-IT" dirty="0"/>
              <a:t> of the </a:t>
            </a:r>
            <a:r>
              <a:rPr lang="it-IT" dirty="0" err="1"/>
              <a:t>speech</a:t>
            </a:r>
            <a:r>
              <a:rPr lang="it-IT" dirty="0"/>
              <a:t>, </a:t>
            </a:r>
            <a:r>
              <a:rPr lang="it-IT" dirty="0" err="1"/>
              <a:t>we</a:t>
            </a:r>
            <a:r>
              <a:rPr lang="it-IT" dirty="0"/>
              <a:t> </a:t>
            </a:r>
            <a:r>
              <a:rPr lang="it-IT" dirty="0" err="1"/>
              <a:t>will</a:t>
            </a:r>
            <a:r>
              <a:rPr lang="it-IT" dirty="0"/>
              <a:t> cover </a:t>
            </a:r>
            <a:r>
              <a:rPr lang="it-IT" dirty="0" err="1"/>
              <a:t>primarily</a:t>
            </a:r>
            <a:r>
              <a:rPr lang="it-IT" dirty="0"/>
              <a:t> </a:t>
            </a:r>
            <a:r>
              <a:rPr lang="it-IT" dirty="0" err="1"/>
              <a:t>Meltdown</a:t>
            </a:r>
            <a:r>
              <a:rPr lang="it-IT" dirty="0"/>
              <a:t>:</a:t>
            </a:r>
          </a:p>
          <a:p>
            <a:pPr algn="just">
              <a:buFont typeface="Arial" panose="020B0604020202020204" pitchFamily="34" charset="0"/>
              <a:buChar char="•"/>
            </a:pPr>
            <a:endParaRPr lang="it-IT" dirty="0"/>
          </a:p>
          <a:p>
            <a:pPr algn="just">
              <a:buFont typeface="Arial" panose="020B0604020202020204" pitchFamily="34" charset="0"/>
              <a:buChar char="•"/>
            </a:pPr>
            <a:r>
              <a:rPr lang="it-IT" dirty="0" err="1"/>
              <a:t>It</a:t>
            </a:r>
            <a:r>
              <a:rPr lang="it-IT" dirty="0"/>
              <a:t> </a:t>
            </a:r>
            <a:r>
              <a:rPr lang="it-IT" dirty="0" err="1"/>
              <a:t>would</a:t>
            </a:r>
            <a:r>
              <a:rPr lang="it-IT" dirty="0"/>
              <a:t> </a:t>
            </a:r>
            <a:r>
              <a:rPr lang="it-IT" dirty="0" err="1"/>
              <a:t>require</a:t>
            </a:r>
            <a:r>
              <a:rPr lang="it-IT" dirty="0"/>
              <a:t> to </a:t>
            </a:r>
            <a:r>
              <a:rPr lang="it-IT" dirty="0" err="1"/>
              <a:t>much</a:t>
            </a:r>
            <a:r>
              <a:rPr lang="it-IT" dirty="0"/>
              <a:t> time cover </a:t>
            </a:r>
            <a:r>
              <a:rPr lang="it-IT" dirty="0" err="1"/>
              <a:t>both</a:t>
            </a:r>
            <a:r>
              <a:rPr lang="it-IT" dirty="0"/>
              <a:t> </a:t>
            </a:r>
            <a:r>
              <a:rPr lang="it-IT" dirty="0" err="1"/>
              <a:t>threats</a:t>
            </a:r>
            <a:r>
              <a:rPr lang="it-IT" dirty="0"/>
              <a:t> in </a:t>
            </a:r>
            <a:r>
              <a:rPr lang="it-IT" dirty="0" err="1"/>
              <a:t>depth</a:t>
            </a:r>
            <a:endParaRPr lang="it-IT" dirty="0"/>
          </a:p>
          <a:p>
            <a:pPr algn="just">
              <a:buFont typeface="Arial" panose="020B0604020202020204" pitchFamily="34" charset="0"/>
              <a:buChar char="•"/>
            </a:pPr>
            <a:endParaRPr lang="it-IT" dirty="0"/>
          </a:p>
          <a:p>
            <a:pPr algn="just">
              <a:buFont typeface="Arial" panose="020B0604020202020204" pitchFamily="34" charset="0"/>
              <a:buChar char="•"/>
            </a:pPr>
            <a:r>
              <a:rPr lang="it-IT" dirty="0" err="1"/>
              <a:t>There</a:t>
            </a:r>
            <a:r>
              <a:rPr lang="it-IT" dirty="0"/>
              <a:t> </a:t>
            </a:r>
            <a:r>
              <a:rPr lang="it-IT" dirty="0" err="1"/>
              <a:t>is</a:t>
            </a:r>
            <a:r>
              <a:rPr lang="it-IT" dirty="0"/>
              <a:t> some </a:t>
            </a:r>
            <a:r>
              <a:rPr lang="it-IT" dirty="0" err="1"/>
              <a:t>similarities</a:t>
            </a:r>
            <a:r>
              <a:rPr lang="it-IT" dirty="0"/>
              <a:t> in </a:t>
            </a:r>
            <a:r>
              <a:rPr lang="it-IT" dirty="0" err="1"/>
              <a:t>exploitation</a:t>
            </a:r>
            <a:r>
              <a:rPr lang="it-IT" dirty="0"/>
              <a:t> </a:t>
            </a:r>
            <a:r>
              <a:rPr lang="it-IT" dirty="0" err="1"/>
              <a:t>mechanism</a:t>
            </a:r>
            <a:r>
              <a:rPr lang="it-IT" dirty="0"/>
              <a:t> and </a:t>
            </a:r>
            <a:r>
              <a:rPr lang="it-IT" dirty="0" err="1"/>
              <a:t>techniques</a:t>
            </a:r>
            <a:r>
              <a:rPr lang="it-IT" dirty="0"/>
              <a:t> </a:t>
            </a:r>
            <a:r>
              <a:rPr lang="it-IT" dirty="0" err="1"/>
              <a:t>used</a:t>
            </a:r>
            <a:r>
              <a:rPr lang="it-IT" dirty="0"/>
              <a:t> by </a:t>
            </a:r>
            <a:r>
              <a:rPr lang="it-IT" dirty="0" err="1"/>
              <a:t>both</a:t>
            </a:r>
            <a:r>
              <a:rPr lang="it-IT" dirty="0"/>
              <a:t> </a:t>
            </a:r>
            <a:r>
              <a:rPr lang="it-IT" dirty="0" err="1"/>
              <a:t>attacks</a:t>
            </a:r>
            <a:endParaRPr lang="it-IT" dirty="0"/>
          </a:p>
          <a:p>
            <a:pPr algn="just">
              <a:buFont typeface="Arial" panose="020B0604020202020204" pitchFamily="34" charset="0"/>
              <a:buChar char="•"/>
            </a:pPr>
            <a:endParaRPr lang="it-IT" dirty="0"/>
          </a:p>
          <a:p>
            <a:pPr algn="just">
              <a:buFont typeface="Arial" panose="020B0604020202020204" pitchFamily="34" charset="0"/>
              <a:buChar char="•"/>
            </a:pPr>
            <a:r>
              <a:rPr lang="it-IT" dirty="0" err="1"/>
              <a:t>It</a:t>
            </a:r>
            <a:r>
              <a:rPr lang="it-IT" dirty="0"/>
              <a:t> </a:t>
            </a:r>
            <a:r>
              <a:rPr lang="it-IT" dirty="0" err="1"/>
              <a:t>would</a:t>
            </a:r>
            <a:r>
              <a:rPr lang="it-IT" dirty="0"/>
              <a:t> be </a:t>
            </a:r>
            <a:r>
              <a:rPr lang="it-IT" dirty="0" err="1"/>
              <a:t>extremely</a:t>
            </a:r>
            <a:r>
              <a:rPr lang="it-IT" dirty="0"/>
              <a:t> </a:t>
            </a:r>
            <a:r>
              <a:rPr lang="it-IT" dirty="0" err="1"/>
              <a:t>good</a:t>
            </a:r>
            <a:r>
              <a:rPr lang="it-IT" dirty="0"/>
              <a:t> </a:t>
            </a:r>
            <a:r>
              <a:rPr lang="it-IT" dirty="0" err="1"/>
              <a:t>if</a:t>
            </a:r>
            <a:r>
              <a:rPr lang="it-IT" dirty="0"/>
              <a:t> </a:t>
            </a:r>
            <a:r>
              <a:rPr lang="it-IT" dirty="0" err="1"/>
              <a:t>this</a:t>
            </a:r>
            <a:r>
              <a:rPr lang="it-IT" dirty="0"/>
              <a:t> </a:t>
            </a:r>
            <a:r>
              <a:rPr lang="it-IT" dirty="0" err="1"/>
              <a:t>speech</a:t>
            </a:r>
            <a:r>
              <a:rPr lang="it-IT" dirty="0"/>
              <a:t> </a:t>
            </a:r>
            <a:r>
              <a:rPr lang="it-IT" dirty="0" err="1"/>
              <a:t>encourages</a:t>
            </a:r>
            <a:r>
              <a:rPr lang="it-IT" dirty="0"/>
              <a:t> </a:t>
            </a:r>
            <a:r>
              <a:rPr lang="it-IT" dirty="0" err="1"/>
              <a:t>you</a:t>
            </a:r>
            <a:r>
              <a:rPr lang="it-IT" dirty="0"/>
              <a:t> to be </a:t>
            </a:r>
            <a:r>
              <a:rPr lang="it-IT" dirty="0" err="1"/>
              <a:t>curious</a:t>
            </a:r>
            <a:r>
              <a:rPr lang="it-IT" dirty="0"/>
              <a:t> </a:t>
            </a:r>
            <a:r>
              <a:rPr lang="it-IT" dirty="0" err="1"/>
              <a:t>about</a:t>
            </a:r>
            <a:r>
              <a:rPr lang="it-IT" dirty="0"/>
              <a:t> </a:t>
            </a:r>
            <a:r>
              <a:rPr lang="it-IT" dirty="0" err="1"/>
              <a:t>such</a:t>
            </a:r>
            <a:r>
              <a:rPr lang="it-IT" dirty="0"/>
              <a:t> </a:t>
            </a:r>
            <a:r>
              <a:rPr lang="it-IT" dirty="0" err="1"/>
              <a:t>topics</a:t>
            </a:r>
            <a:r>
              <a:rPr lang="it-IT" dirty="0"/>
              <a:t> and to investigate more </a:t>
            </a:r>
            <a:r>
              <a:rPr lang="it-IT" dirty="0" err="1"/>
              <a:t>deeply</a:t>
            </a:r>
            <a:r>
              <a:rPr lang="it-IT" dirty="0"/>
              <a:t> by </a:t>
            </a:r>
            <a:r>
              <a:rPr lang="it-IT" dirty="0" err="1"/>
              <a:t>yourself</a:t>
            </a:r>
            <a:r>
              <a:rPr lang="it-IT" dirty="0"/>
              <a:t> </a:t>
            </a:r>
            <a:r>
              <a:rPr lang="it-IT" dirty="0">
                <a:sym typeface="Wingdings" panose="05000000000000000000" pitchFamily="2" charset="2"/>
              </a:rPr>
              <a:t></a:t>
            </a:r>
            <a:endParaRPr lang="it-IT" dirty="0"/>
          </a:p>
        </p:txBody>
      </p:sp>
      <p:sp>
        <p:nvSpPr>
          <p:cNvPr id="4" name="Segnaposto piè di pagina 3">
            <a:extLst>
              <a:ext uri="{FF2B5EF4-FFF2-40B4-BE49-F238E27FC236}">
                <a16:creationId xmlns:a16="http://schemas.microsoft.com/office/drawing/2014/main" xmlns="" id="{839FA2CC-F5E2-4CE0-8555-01FAA990CFE2}"/>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868C6401-9448-4BE7-AFB2-6EF71A513F11}"/>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5</a:t>
            </a:fld>
            <a:endParaRPr lang="it-IT" dirty="0"/>
          </a:p>
        </p:txBody>
      </p:sp>
    </p:spTree>
    <p:extLst>
      <p:ext uri="{BB962C8B-B14F-4D97-AF65-F5344CB8AC3E}">
        <p14:creationId xmlns:p14="http://schemas.microsoft.com/office/powerpoint/2010/main" val="1340418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044C665A-8451-4FE1-BD97-15190DC2F686}"/>
              </a:ext>
            </a:extLst>
          </p:cNvPr>
          <p:cNvSpPr>
            <a:spLocks noGrp="1"/>
          </p:cNvSpPr>
          <p:nvPr>
            <p:ph type="title"/>
          </p:nvPr>
        </p:nvSpPr>
        <p:spPr/>
        <p:txBody>
          <a:bodyPr/>
          <a:lstStyle/>
          <a:p>
            <a:r>
              <a:rPr lang="it-IT" dirty="0" err="1"/>
              <a:t>Meltdown</a:t>
            </a:r>
            <a:r>
              <a:rPr lang="it-IT" dirty="0"/>
              <a:t> – </a:t>
            </a:r>
            <a:r>
              <a:rPr lang="it-IT" dirty="0" err="1"/>
              <a:t>basic</a:t>
            </a:r>
            <a:r>
              <a:rPr lang="it-IT" dirty="0"/>
              <a:t> </a:t>
            </a:r>
            <a:r>
              <a:rPr lang="it-IT" dirty="0" err="1"/>
              <a:t>ideas</a:t>
            </a:r>
            <a:endParaRPr lang="it-IT" dirty="0"/>
          </a:p>
        </p:txBody>
      </p:sp>
      <p:sp>
        <p:nvSpPr>
          <p:cNvPr id="3" name="Segnaposto contenuto 2">
            <a:extLst>
              <a:ext uri="{FF2B5EF4-FFF2-40B4-BE49-F238E27FC236}">
                <a16:creationId xmlns:a16="http://schemas.microsoft.com/office/drawing/2014/main" xmlns="" id="{B7F333A5-913A-4726-BDAD-1FE040FBD21E}"/>
              </a:ext>
            </a:extLst>
          </p:cNvPr>
          <p:cNvSpPr>
            <a:spLocks noGrp="1"/>
          </p:cNvSpPr>
          <p:nvPr>
            <p:ph idx="1"/>
          </p:nvPr>
        </p:nvSpPr>
        <p:spPr>
          <a:xfrm>
            <a:off x="457200" y="1200150"/>
            <a:ext cx="8229600" cy="4926013"/>
          </a:xfrm>
        </p:spPr>
        <p:txBody>
          <a:bodyPr/>
          <a:lstStyle/>
          <a:p>
            <a:pPr algn="just">
              <a:buFont typeface="Arial" panose="020B0604020202020204" pitchFamily="34" charset="0"/>
              <a:buChar char="•"/>
            </a:pPr>
            <a:r>
              <a:rPr lang="en-US" sz="1600" dirty="0"/>
              <a:t>The security of computer systems fundamentally relies on </a:t>
            </a:r>
            <a:r>
              <a:rPr lang="en-US" sz="1600" b="1" dirty="0"/>
              <a:t>memory isolation</a:t>
            </a:r>
            <a:r>
              <a:rPr lang="en-US" sz="1600" dirty="0"/>
              <a:t>, e.g., kernel address ranges are marked as non-accessible and are protected from user access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Meltdown exploits side effects of </a:t>
            </a:r>
            <a:r>
              <a:rPr lang="en-US" sz="1600" b="1" dirty="0"/>
              <a:t>out-of-order execution</a:t>
            </a:r>
            <a:r>
              <a:rPr lang="en-US" sz="1600" dirty="0"/>
              <a:t> on modern processors to </a:t>
            </a:r>
            <a:r>
              <a:rPr lang="en-US" sz="1600" b="1" dirty="0"/>
              <a:t>read arbitrary kernel-memory locations</a:t>
            </a:r>
            <a:r>
              <a:rPr lang="en-US" sz="1600" dirty="0"/>
              <a:t> including personal data and passwords.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The attack is </a:t>
            </a:r>
            <a:r>
              <a:rPr lang="en-US" sz="1600" b="1" dirty="0"/>
              <a:t>independent</a:t>
            </a:r>
            <a:r>
              <a:rPr lang="en-US" sz="1600" dirty="0"/>
              <a:t> of the </a:t>
            </a:r>
            <a:r>
              <a:rPr lang="en-US" sz="1600" b="1" dirty="0"/>
              <a:t>operating system</a:t>
            </a:r>
            <a:r>
              <a:rPr lang="en-US" sz="1600" dirty="0"/>
              <a:t>, and it does not rely on any software vulnerabilities. Meltdown breaks all security assumptions given by address space isolation as well as </a:t>
            </a:r>
            <a:r>
              <a:rPr lang="en-US" sz="1600" dirty="0" err="1"/>
              <a:t>paravirtualized</a:t>
            </a:r>
            <a:r>
              <a:rPr lang="en-US" sz="1600" dirty="0"/>
              <a:t> environments and, thus, every security mechanism building upon this foundation. (</a:t>
            </a:r>
            <a:r>
              <a:rPr lang="en-US" sz="1600" b="1" dirty="0"/>
              <a:t>hardware issue</a:t>
            </a:r>
            <a:r>
              <a:rPr lang="en-US" sz="1600" dirty="0"/>
              <a:t>)</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On affected systems, Meltdown enables an adversary to read memory of other processes or virtual machines in the cloud without any permissions or privileges, affecting millions of customers and virtually every user of a personal computer</a:t>
            </a:r>
          </a:p>
          <a:p>
            <a:pPr algn="just">
              <a:buFont typeface="Arial" panose="020B0604020202020204" pitchFamily="34" charset="0"/>
              <a:buChar char="•"/>
            </a:pPr>
            <a:endParaRPr lang="en-US" sz="1600" dirty="0"/>
          </a:p>
          <a:p>
            <a:endParaRPr lang="it-IT" dirty="0"/>
          </a:p>
        </p:txBody>
      </p:sp>
      <p:sp>
        <p:nvSpPr>
          <p:cNvPr id="4" name="Segnaposto piè di pagina 3">
            <a:extLst>
              <a:ext uri="{FF2B5EF4-FFF2-40B4-BE49-F238E27FC236}">
                <a16:creationId xmlns:a16="http://schemas.microsoft.com/office/drawing/2014/main" xmlns="" id="{FFB50DE0-22FE-4AB0-9F7E-2508318D9EAB}"/>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A553767E-6045-4027-B9B3-A37974C9A443}"/>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6</a:t>
            </a:fld>
            <a:endParaRPr lang="it-IT" dirty="0"/>
          </a:p>
        </p:txBody>
      </p:sp>
    </p:spTree>
    <p:extLst>
      <p:ext uri="{BB962C8B-B14F-4D97-AF65-F5344CB8AC3E}">
        <p14:creationId xmlns:p14="http://schemas.microsoft.com/office/powerpoint/2010/main" val="2675437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55C08D1-3A2A-40EA-BCCF-945EF4674ED8}"/>
              </a:ext>
            </a:extLst>
          </p:cNvPr>
          <p:cNvSpPr>
            <a:spLocks noGrp="1"/>
          </p:cNvSpPr>
          <p:nvPr>
            <p:ph type="title"/>
          </p:nvPr>
        </p:nvSpPr>
        <p:spPr/>
        <p:txBody>
          <a:bodyPr/>
          <a:lstStyle/>
          <a:p>
            <a:r>
              <a:rPr lang="it-IT" dirty="0" err="1"/>
              <a:t>Meltdown</a:t>
            </a:r>
            <a:r>
              <a:rPr lang="it-IT" dirty="0"/>
              <a:t> – </a:t>
            </a:r>
            <a:r>
              <a:rPr lang="it-IT" dirty="0" err="1"/>
              <a:t>memory</a:t>
            </a:r>
            <a:r>
              <a:rPr lang="it-IT" dirty="0"/>
              <a:t> </a:t>
            </a:r>
            <a:r>
              <a:rPr lang="it-IT" dirty="0" err="1"/>
              <a:t>isolation</a:t>
            </a:r>
            <a:endParaRPr lang="it-IT" dirty="0"/>
          </a:p>
        </p:txBody>
      </p:sp>
      <p:sp>
        <p:nvSpPr>
          <p:cNvPr id="3" name="Segnaposto contenuto 2">
            <a:extLst>
              <a:ext uri="{FF2B5EF4-FFF2-40B4-BE49-F238E27FC236}">
                <a16:creationId xmlns:a16="http://schemas.microsoft.com/office/drawing/2014/main" xmlns="" id="{03552BFF-572A-462B-B8BA-A7F0D3C15FC3}"/>
              </a:ext>
            </a:extLst>
          </p:cNvPr>
          <p:cNvSpPr>
            <a:spLocks noGrp="1"/>
          </p:cNvSpPr>
          <p:nvPr>
            <p:ph idx="1"/>
          </p:nvPr>
        </p:nvSpPr>
        <p:spPr>
          <a:xfrm>
            <a:off x="457200" y="908050"/>
            <a:ext cx="8229600" cy="5218113"/>
          </a:xfrm>
        </p:spPr>
        <p:txBody>
          <a:bodyPr/>
          <a:lstStyle/>
          <a:p>
            <a:pPr marL="0" indent="0" algn="just"/>
            <a:r>
              <a:rPr lang="en-US" sz="1600" dirty="0"/>
              <a:t>To securely run multiple application on the same machine, operating systems</a:t>
            </a:r>
          </a:p>
          <a:p>
            <a:pPr algn="just">
              <a:buFont typeface="Arial" panose="020B0604020202020204" pitchFamily="34" charset="0"/>
              <a:buChar char="•"/>
            </a:pPr>
            <a:r>
              <a:rPr lang="en-US" sz="1600" b="1" dirty="0"/>
              <a:t>prevent user applications from reading or writing kernel memory</a:t>
            </a:r>
            <a:endParaRPr lang="en-US" sz="1600" dirty="0"/>
          </a:p>
          <a:p>
            <a:pPr algn="just">
              <a:buFont typeface="Arial" panose="020B0604020202020204" pitchFamily="34" charset="0"/>
              <a:buChar char="•"/>
            </a:pPr>
            <a:r>
              <a:rPr lang="en-US" sz="1600" dirty="0"/>
              <a:t>ensure that user applications cannot access each other’s memories</a:t>
            </a:r>
          </a:p>
          <a:p>
            <a:pPr algn="just"/>
            <a:r>
              <a:rPr lang="en-US" sz="1600" dirty="0"/>
              <a:t>Moreover, reading kernel memory allows the attacker to virtually access also other application’s data. This is because kernel memory usually maps the whole physical address space.</a:t>
            </a:r>
          </a:p>
          <a:p>
            <a:pPr algn="just"/>
            <a:endParaRPr lang="en-US" dirty="0"/>
          </a:p>
          <a:p>
            <a:pPr algn="just">
              <a:buFont typeface="Arial" panose="020B0604020202020204" pitchFamily="34" charset="0"/>
              <a:buChar char="•"/>
            </a:pPr>
            <a:r>
              <a:rPr lang="en-US" sz="1600" dirty="0"/>
              <a:t>On modern processors, the isolation between the kernel and user processes is typically realized by a </a:t>
            </a:r>
            <a:r>
              <a:rPr lang="en-US" sz="1600" b="1" dirty="0"/>
              <a:t>supervisor bit </a:t>
            </a:r>
            <a:r>
              <a:rPr lang="en-US" sz="1600" dirty="0"/>
              <a:t>of the processor that defines whether a memory page of the kernel can be accessed or not.</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The basic idea is that this bit can only be set when entering kernel code and it is cleared when switching to user processes. Memory pages are tagged with a corresponding bit which enables access for non supervisor processes. Obviously, kernel can always access to every memory page.</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This hardware feature allows operating systems to map the kernel into the address space of every process and to have very efficient transitions from the user process to the kernel, e.g., for interrupt handling. </a:t>
            </a:r>
          </a:p>
          <a:p>
            <a:pPr marL="0" indent="0" algn="just"/>
            <a:endParaRPr lang="en-US" sz="1600" dirty="0"/>
          </a:p>
          <a:p>
            <a:endParaRPr lang="it-IT" sz="1600" dirty="0"/>
          </a:p>
          <a:p>
            <a:endParaRPr lang="it-IT" dirty="0"/>
          </a:p>
        </p:txBody>
      </p:sp>
      <p:sp>
        <p:nvSpPr>
          <p:cNvPr id="4" name="Segnaposto piè di pagina 3">
            <a:extLst>
              <a:ext uri="{FF2B5EF4-FFF2-40B4-BE49-F238E27FC236}">
                <a16:creationId xmlns:a16="http://schemas.microsoft.com/office/drawing/2014/main" xmlns="" id="{D8620441-4001-4E39-BBAF-02C417D265A1}"/>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B82979BA-F370-47B6-ABB1-0C985E620FF3}"/>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7</a:t>
            </a:fld>
            <a:endParaRPr lang="it-IT" dirty="0"/>
          </a:p>
        </p:txBody>
      </p:sp>
    </p:spTree>
    <p:extLst>
      <p:ext uri="{BB962C8B-B14F-4D97-AF65-F5344CB8AC3E}">
        <p14:creationId xmlns:p14="http://schemas.microsoft.com/office/powerpoint/2010/main" val="1933651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28F8701-F70A-4C47-960C-065DB09D6716}"/>
              </a:ext>
            </a:extLst>
          </p:cNvPr>
          <p:cNvSpPr>
            <a:spLocks noGrp="1"/>
          </p:cNvSpPr>
          <p:nvPr>
            <p:ph type="title"/>
          </p:nvPr>
        </p:nvSpPr>
        <p:spPr/>
        <p:txBody>
          <a:bodyPr/>
          <a:lstStyle/>
          <a:p>
            <a:r>
              <a:rPr lang="it-IT" dirty="0" err="1"/>
              <a:t>Meltdown</a:t>
            </a:r>
            <a:r>
              <a:rPr lang="it-IT" dirty="0"/>
              <a:t> – out of </a:t>
            </a:r>
            <a:r>
              <a:rPr lang="it-IT" dirty="0" err="1"/>
              <a:t>order</a:t>
            </a:r>
            <a:r>
              <a:rPr lang="it-IT" dirty="0"/>
              <a:t> </a:t>
            </a:r>
            <a:r>
              <a:rPr lang="it-IT" dirty="0" err="1"/>
              <a:t>execution</a:t>
            </a:r>
            <a:r>
              <a:rPr lang="it-IT" dirty="0"/>
              <a:t>/1</a:t>
            </a:r>
          </a:p>
        </p:txBody>
      </p:sp>
      <p:sp>
        <p:nvSpPr>
          <p:cNvPr id="3" name="Segnaposto contenuto 2">
            <a:extLst>
              <a:ext uri="{FF2B5EF4-FFF2-40B4-BE49-F238E27FC236}">
                <a16:creationId xmlns:a16="http://schemas.microsoft.com/office/drawing/2014/main" xmlns="" id="{8505B719-2D9A-4E97-8EC9-C901328BA2B3}"/>
              </a:ext>
            </a:extLst>
          </p:cNvPr>
          <p:cNvSpPr>
            <a:spLocks noGrp="1"/>
          </p:cNvSpPr>
          <p:nvPr>
            <p:ph idx="1"/>
          </p:nvPr>
        </p:nvSpPr>
        <p:spPr>
          <a:xfrm>
            <a:off x="457200" y="1052736"/>
            <a:ext cx="8229600" cy="5087713"/>
          </a:xfrm>
        </p:spPr>
        <p:txBody>
          <a:bodyPr/>
          <a:lstStyle/>
          <a:p>
            <a:pPr algn="just">
              <a:buFont typeface="Arial" panose="020B0604020202020204" pitchFamily="34" charset="0"/>
              <a:buChar char="•"/>
            </a:pPr>
            <a:r>
              <a:rPr lang="en-US" sz="1600" dirty="0"/>
              <a:t>Out-of-order execution is an important performance feature of today’s (</a:t>
            </a:r>
            <a:r>
              <a:rPr lang="en-US" sz="1600" b="1" dirty="0"/>
              <a:t>superscalar</a:t>
            </a:r>
            <a:r>
              <a:rPr lang="en-US" sz="1600" dirty="0"/>
              <a:t>) processors in order to overcome latencies of busy execution units, e.g., a memory fetch unit needs to wait for data arrival from memory</a:t>
            </a:r>
          </a:p>
          <a:p>
            <a:pPr algn="just">
              <a:buFont typeface="Arial" panose="020B0604020202020204" pitchFamily="34" charset="0"/>
              <a:buChar char="•"/>
            </a:pPr>
            <a:r>
              <a:rPr lang="en-US" sz="1600" dirty="0"/>
              <a:t>Instead of stalling the execution, modern processors run (</a:t>
            </a:r>
            <a:r>
              <a:rPr lang="en-US" sz="1600" b="1" dirty="0"/>
              <a:t>micro</a:t>
            </a:r>
            <a:r>
              <a:rPr lang="en-US" sz="1600" dirty="0"/>
              <a:t>)</a:t>
            </a:r>
            <a:r>
              <a:rPr lang="en-US" sz="1600" b="1" dirty="0"/>
              <a:t> </a:t>
            </a:r>
            <a:r>
              <a:rPr lang="en-US" sz="1600" dirty="0"/>
              <a:t>operations out-of-order i.e., they look ahead and schedule subsequent operations to idle execution units of the processor: while the execution unit of the current operation is occupied, other execution units can run ahead. Hence, instructions can be run in parallel as long as their results follow the architectural definition.</a:t>
            </a:r>
          </a:p>
          <a:p>
            <a:pPr algn="just">
              <a:buFont typeface="Arial" panose="020B0604020202020204" pitchFamily="34" charset="0"/>
              <a:buChar char="•"/>
            </a:pPr>
            <a:r>
              <a:rPr lang="en-US" sz="1600" dirty="0"/>
              <a:t>In practice, CPUs supporting out-of-order execution support running operations </a:t>
            </a:r>
            <a:r>
              <a:rPr lang="en-US" sz="1600" b="1" dirty="0"/>
              <a:t>speculatively</a:t>
            </a:r>
            <a:r>
              <a:rPr lang="en-US" sz="1600" dirty="0"/>
              <a:t> to the extent that the processor’s out-of-order logic processes instructions before the CPU is certain whether the instruction will be needed and committed.</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However, such operations often have unwanted side effects e.g., </a:t>
            </a:r>
            <a:r>
              <a:rPr lang="en-US" sz="1600" b="1" dirty="0"/>
              <a:t>timing differences can leak information </a:t>
            </a:r>
            <a:r>
              <a:rPr lang="en-US" sz="1600" dirty="0"/>
              <a:t>from both sequential and out-of-order execution. This information leak can be exploited to create the </a:t>
            </a:r>
            <a:r>
              <a:rPr lang="en-US" sz="1600" b="1" dirty="0"/>
              <a:t>side channel attack</a:t>
            </a:r>
            <a:r>
              <a:rPr lang="en-US" sz="1600" dirty="0"/>
              <a:t> used by Meltdown.</a:t>
            </a:r>
          </a:p>
          <a:p>
            <a:pPr algn="just">
              <a:buFont typeface="Arial" panose="020B0604020202020204" pitchFamily="34" charset="0"/>
              <a:buChar char="•"/>
            </a:pPr>
            <a:endParaRPr lang="en-US" sz="1600" dirty="0"/>
          </a:p>
        </p:txBody>
      </p:sp>
      <p:sp>
        <p:nvSpPr>
          <p:cNvPr id="4" name="Segnaposto piè di pagina 3">
            <a:extLst>
              <a:ext uri="{FF2B5EF4-FFF2-40B4-BE49-F238E27FC236}">
                <a16:creationId xmlns:a16="http://schemas.microsoft.com/office/drawing/2014/main" xmlns="" id="{A5C2F703-7DC3-4F5A-B41C-B8CC0BFDF6C9}"/>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60FCD5F3-C9A7-45E9-B522-0FAAF762A21C}"/>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8</a:t>
            </a:fld>
            <a:endParaRPr lang="it-IT" dirty="0"/>
          </a:p>
        </p:txBody>
      </p:sp>
    </p:spTree>
    <p:extLst>
      <p:ext uri="{BB962C8B-B14F-4D97-AF65-F5344CB8AC3E}">
        <p14:creationId xmlns:p14="http://schemas.microsoft.com/office/powerpoint/2010/main" val="3694732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87E995F-7038-4280-A26F-CBA3D6BA2E3B}"/>
              </a:ext>
            </a:extLst>
          </p:cNvPr>
          <p:cNvSpPr>
            <a:spLocks noGrp="1"/>
          </p:cNvSpPr>
          <p:nvPr>
            <p:ph type="title"/>
          </p:nvPr>
        </p:nvSpPr>
        <p:spPr/>
        <p:txBody>
          <a:bodyPr/>
          <a:lstStyle/>
          <a:p>
            <a:r>
              <a:rPr lang="it-IT" dirty="0" err="1"/>
              <a:t>Meltdown</a:t>
            </a:r>
            <a:r>
              <a:rPr lang="it-IT" dirty="0"/>
              <a:t> – out of </a:t>
            </a:r>
            <a:r>
              <a:rPr lang="it-IT" dirty="0" err="1"/>
              <a:t>order</a:t>
            </a:r>
            <a:r>
              <a:rPr lang="it-IT" dirty="0"/>
              <a:t> </a:t>
            </a:r>
            <a:r>
              <a:rPr lang="it-IT" dirty="0" err="1"/>
              <a:t>execution</a:t>
            </a:r>
            <a:r>
              <a:rPr lang="it-IT" dirty="0"/>
              <a:t>/2</a:t>
            </a:r>
          </a:p>
        </p:txBody>
      </p:sp>
      <p:sp>
        <p:nvSpPr>
          <p:cNvPr id="3" name="Segnaposto contenuto 2">
            <a:extLst>
              <a:ext uri="{FF2B5EF4-FFF2-40B4-BE49-F238E27FC236}">
                <a16:creationId xmlns:a16="http://schemas.microsoft.com/office/drawing/2014/main" xmlns="" id="{8104874F-52B0-4DCE-9DF3-603C92386F97}"/>
              </a:ext>
            </a:extLst>
          </p:cNvPr>
          <p:cNvSpPr>
            <a:spLocks noGrp="1"/>
          </p:cNvSpPr>
          <p:nvPr>
            <p:ph idx="1"/>
          </p:nvPr>
        </p:nvSpPr>
        <p:spPr>
          <a:xfrm>
            <a:off x="457200" y="1052736"/>
            <a:ext cx="8229600" cy="5087714"/>
          </a:xfrm>
        </p:spPr>
        <p:txBody>
          <a:bodyPr/>
          <a:lstStyle/>
          <a:p>
            <a:pPr algn="just">
              <a:buFont typeface="Arial" panose="020B0604020202020204" pitchFamily="34" charset="0"/>
              <a:buChar char="•"/>
            </a:pPr>
            <a:r>
              <a:rPr lang="en-US" sz="1600" dirty="0"/>
              <a:t>Out-of-order vulnerable CPUs allow an unprivileged process to load data from a privileged (kernel or physical) address into a temporary CPU register when executing </a:t>
            </a:r>
            <a:r>
              <a:rPr lang="en-US" sz="1600" b="1" dirty="0"/>
              <a:t>speculatively</a:t>
            </a:r>
            <a:r>
              <a:rPr lang="en-US" sz="1600" dirty="0"/>
              <a:t> - </a:t>
            </a:r>
            <a:r>
              <a:rPr lang="en-US" sz="1600" b="1" dirty="0"/>
              <a:t>supervisor bit is ignored</a:t>
            </a:r>
            <a:r>
              <a:rPr lang="en-US" sz="1600" dirty="0"/>
              <a:t> -.</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Moreover, the CPU even performs further computations based on this register value, e.g., access to an array based on the register value.</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The processor ensures correct program execution, by simply discarding the results of the memory lookups (e.g., the modified register states), if it  turns out that an instruction should not have been executed - </a:t>
            </a:r>
            <a:r>
              <a:rPr lang="en-US" sz="1600" b="1" dirty="0"/>
              <a:t>supervisor bit is taken into account</a:t>
            </a:r>
            <a:r>
              <a:rPr lang="en-US" sz="1600" dirty="0"/>
              <a:t> -.</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Hence, on the architectural level (e.g., the abstract definition of how the processor should perform computations), no security problem arises.</a:t>
            </a:r>
          </a:p>
          <a:p>
            <a:pPr algn="just">
              <a:buFont typeface="Arial" panose="020B0604020202020204" pitchFamily="34" charset="0"/>
              <a:buChar char="•"/>
            </a:pPr>
            <a:endParaRPr lang="en-US" sz="1600" dirty="0"/>
          </a:p>
          <a:p>
            <a:pPr algn="just">
              <a:buFont typeface="Arial" panose="020B0604020202020204" pitchFamily="34" charset="0"/>
              <a:buChar char="•"/>
            </a:pPr>
            <a:r>
              <a:rPr lang="en-US" sz="1600" dirty="0"/>
              <a:t>However, it has been observed that out-of-order memory lookups influence the cache, which in turn can be detected through the cache side channel. </a:t>
            </a:r>
          </a:p>
          <a:p>
            <a:pPr algn="just">
              <a:buFont typeface="Arial" panose="020B0604020202020204" pitchFamily="34" charset="0"/>
              <a:buChar char="•"/>
            </a:pPr>
            <a:endParaRPr lang="en-US" sz="1600" dirty="0"/>
          </a:p>
          <a:p>
            <a:endParaRPr lang="it-IT" dirty="0"/>
          </a:p>
        </p:txBody>
      </p:sp>
      <p:sp>
        <p:nvSpPr>
          <p:cNvPr id="4" name="Segnaposto piè di pagina 3">
            <a:extLst>
              <a:ext uri="{FF2B5EF4-FFF2-40B4-BE49-F238E27FC236}">
                <a16:creationId xmlns:a16="http://schemas.microsoft.com/office/drawing/2014/main" xmlns="" id="{17D16423-FEAF-48CE-8633-9279057A3B0D}"/>
              </a:ext>
            </a:extLst>
          </p:cNvPr>
          <p:cNvSpPr>
            <a:spLocks noGrp="1"/>
          </p:cNvSpPr>
          <p:nvPr>
            <p:ph type="ftr" sz="quarter" idx="10"/>
          </p:nvPr>
        </p:nvSpPr>
        <p:spPr/>
        <p:txBody>
          <a:bodyPr/>
          <a:lstStyle/>
          <a:p>
            <a:pPr>
              <a:spcBef>
                <a:spcPct val="50000"/>
              </a:spcBef>
            </a:pPr>
            <a:r>
              <a:rPr lang="it-IT">
                <a:solidFill>
                  <a:srgbClr val="050541"/>
                </a:solidFill>
                <a:latin typeface="Verdana" pitchFamily="34" charset="0"/>
              </a:rPr>
              <a:t>Thursday 3rd May 2018</a:t>
            </a:r>
            <a:endParaRPr lang="it-IT" dirty="0">
              <a:solidFill>
                <a:srgbClr val="050541"/>
              </a:solidFill>
              <a:latin typeface="Verdana" pitchFamily="34" charset="0"/>
            </a:endParaRPr>
          </a:p>
        </p:txBody>
      </p:sp>
      <p:sp>
        <p:nvSpPr>
          <p:cNvPr id="5" name="Segnaposto numero diapositiva 4">
            <a:extLst>
              <a:ext uri="{FF2B5EF4-FFF2-40B4-BE49-F238E27FC236}">
                <a16:creationId xmlns:a16="http://schemas.microsoft.com/office/drawing/2014/main" xmlns="" id="{1693AA5A-2403-46E9-9CCA-9955F2561067}"/>
              </a:ext>
            </a:extLst>
          </p:cNvPr>
          <p:cNvSpPr>
            <a:spLocks noGrp="1"/>
          </p:cNvSpPr>
          <p:nvPr>
            <p:ph type="sldNum" sz="quarter" idx="11"/>
          </p:nvPr>
        </p:nvSpPr>
        <p:spPr/>
        <p:txBody>
          <a:bodyPr/>
          <a:lstStyle/>
          <a:p>
            <a:pPr>
              <a:defRPr/>
            </a:pPr>
            <a:r>
              <a:rPr lang="it-IT"/>
              <a:t>pag. </a:t>
            </a:r>
            <a:fld id="{EEFB2D7C-5DD7-4CDE-9619-11167D3037B6}" type="slidenum">
              <a:rPr lang="it-IT" smtClean="0"/>
              <a:pPr>
                <a:defRPr/>
              </a:pPr>
              <a:t>9</a:t>
            </a:fld>
            <a:endParaRPr lang="it-IT" dirty="0"/>
          </a:p>
        </p:txBody>
      </p:sp>
    </p:spTree>
    <p:extLst>
      <p:ext uri="{BB962C8B-B14F-4D97-AF65-F5344CB8AC3E}">
        <p14:creationId xmlns:p14="http://schemas.microsoft.com/office/powerpoint/2010/main" val="1814614647"/>
      </p:ext>
    </p:extLst>
  </p:cSld>
  <p:clrMapOvr>
    <a:masterClrMapping/>
  </p:clrMapOvr>
</p:sld>
</file>

<file path=ppt/theme/theme1.xml><?xml version="1.0" encoding="utf-8"?>
<a:theme xmlns:a="http://schemas.openxmlformats.org/drawingml/2006/main" name="Cesia1">
  <a:themeElements>
    <a:clrScheme name="Cesia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esia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800" b="1" i="0" u="none" strike="noStrike" cap="none" normalizeH="0" baseline="0" smtClean="0">
            <a:ln>
              <a:noFill/>
            </a:ln>
            <a:solidFill>
              <a:srgbClr val="1F66BD"/>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sz="800" b="1" i="0" u="none" strike="noStrike" cap="none" normalizeH="0" baseline="0" smtClean="0">
            <a:ln>
              <a:noFill/>
            </a:ln>
            <a:solidFill>
              <a:srgbClr val="1F66BD"/>
            </a:solidFill>
            <a:effectLst/>
            <a:latin typeface="Arial" charset="0"/>
          </a:defRPr>
        </a:defPPr>
      </a:lstStyle>
    </a:lnDef>
  </a:objectDefaults>
  <a:extraClrSchemeLst>
    <a:extraClrScheme>
      <a:clrScheme name="Cesia1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esia1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esia1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esia1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esia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esia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esia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Personalizza struttur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B6EFB507CF55D43B71688B9007CE6B8" ma:contentTypeVersion="0" ma:contentTypeDescription="Creare un nuovo documento." ma:contentTypeScope="" ma:versionID="3b9bdd7b26abf4d1cfeb5370d3d8cb67">
  <xsd:schema xmlns:xsd="http://www.w3.org/2001/XMLSchema" xmlns:p="http://schemas.microsoft.com/office/2006/metadata/properties" targetNamespace="http://schemas.microsoft.com/office/2006/metadata/properties" ma:root="true" ma:fieldsID="f8922b47c7324e415f6d7dbecbe7d7b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ma:readOnly="true"/>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3F5908-C8A1-4E0C-AA8C-9A51E69379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4DC4532D-D217-4D4C-BD46-4E28DDF3D3BB}">
  <ds:schemaRefs>
    <ds:schemaRef ds:uri="http://purl.org/dc/elements/1.1/"/>
    <ds:schemaRef ds:uri="http://schemas.openxmlformats.org/package/2006/metadata/core-properties"/>
    <ds:schemaRef ds:uri="http://schemas.microsoft.com/office/2006/metadata/properties"/>
    <ds:schemaRef ds:uri="http://www.w3.org/XML/1998/namespace"/>
    <ds:schemaRef ds:uri="http://purl.org/dc/dcmitype/"/>
    <ds:schemaRef ds:uri="http://schemas.microsoft.com/office/2006/documentManagement/types"/>
    <ds:schemaRef ds:uri="http://purl.org/dc/terms/"/>
  </ds:schemaRefs>
</ds:datastoreItem>
</file>

<file path=customXml/itemProps3.xml><?xml version="1.0" encoding="utf-8"?>
<ds:datastoreItem xmlns:ds="http://schemas.openxmlformats.org/officeDocument/2006/customXml" ds:itemID="{B561E66D-9A9B-4FEC-9217-58B5778C0480}">
  <ds:schemaRefs>
    <ds:schemaRef ds:uri="http://schemas.microsoft.com/office/2006/metadata/longProperties"/>
  </ds:schemaRefs>
</ds:datastoreItem>
</file>

<file path=customXml/itemProps4.xml><?xml version="1.0" encoding="utf-8"?>
<ds:datastoreItem xmlns:ds="http://schemas.openxmlformats.org/officeDocument/2006/customXml" ds:itemID="{20BC3D0D-8344-41A4-BF78-68E517C041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8869</TotalTime>
  <Words>2264</Words>
  <Application>Microsoft Office PowerPoint</Application>
  <PresentationFormat>Presentazione su schermo (4:3)</PresentationFormat>
  <Paragraphs>208</Paragraphs>
  <Slides>21</Slides>
  <Notes>1</Notes>
  <HiddenSlides>0</HiddenSlides>
  <MMClips>0</MMClips>
  <ScaleCrop>false</ScaleCrop>
  <HeadingPairs>
    <vt:vector size="4" baseType="variant">
      <vt:variant>
        <vt:lpstr>Tema</vt:lpstr>
      </vt:variant>
      <vt:variant>
        <vt:i4>3</vt:i4>
      </vt:variant>
      <vt:variant>
        <vt:lpstr>Titoli diapositive</vt:lpstr>
      </vt:variant>
      <vt:variant>
        <vt:i4>21</vt:i4>
      </vt:variant>
    </vt:vector>
  </HeadingPairs>
  <TitlesOfParts>
    <vt:vector size="24" baseType="lpstr">
      <vt:lpstr>Cesia1</vt:lpstr>
      <vt:lpstr>1_Personalizza struttura</vt:lpstr>
      <vt:lpstr>Personalizza struttura</vt:lpstr>
      <vt:lpstr>Introduction to Meltdown (and Spectre) attack(s)</vt:lpstr>
      <vt:lpstr>Meltdown and Spectre</vt:lpstr>
      <vt:lpstr>Meltdown, first sight</vt:lpstr>
      <vt:lpstr>Spectre, first sight</vt:lpstr>
      <vt:lpstr>Introduction to Meltdown</vt:lpstr>
      <vt:lpstr>Meltdown – basic ideas</vt:lpstr>
      <vt:lpstr>Meltdown – memory isolation</vt:lpstr>
      <vt:lpstr>Meltdown – out of order execution/1</vt:lpstr>
      <vt:lpstr>Meltdown – out of order execution/2</vt:lpstr>
      <vt:lpstr>Meltdown – out of order execution/3</vt:lpstr>
      <vt:lpstr>Meltdown – transient instructions/1</vt:lpstr>
      <vt:lpstr>Meltdown – transient instructions/2</vt:lpstr>
      <vt:lpstr>Meltdown – transient instructions/3</vt:lpstr>
      <vt:lpstr>Meltdown – cache side channel attack/1</vt:lpstr>
      <vt:lpstr>Meltdown – cache side channel attack/2</vt:lpstr>
      <vt:lpstr>Meltdown – setting up the attack/1</vt:lpstr>
      <vt:lpstr>Meltdown – setting up the attack/2 </vt:lpstr>
      <vt:lpstr>Meltdown – setting up the attack/3</vt:lpstr>
      <vt:lpstr>Meltdown – setting up the attack/4</vt:lpstr>
      <vt:lpstr>Meltdown – setting up the attack/5</vt:lpstr>
      <vt:lpstr>Meltdown - Countermeasures</vt:lpstr>
    </vt:vector>
  </TitlesOfParts>
  <Company>Ce.S.I.A.</Company>
  <LinksUpToDate>false</LinksUpToDate>
  <SharedDoc>false</SharedDoc>
  <HyperlinkBase>http://www.cesia.unibo.it</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KCC</dc:title>
  <dc:creator>Aldo Schiavina</dc:creator>
  <cp:lastModifiedBy>Maurelio Boari</cp:lastModifiedBy>
  <cp:revision>988</cp:revision>
  <dcterms:created xsi:type="dcterms:W3CDTF">2005-02-25T22:17:07Z</dcterms:created>
  <dcterms:modified xsi:type="dcterms:W3CDTF">2018-05-21T13:47:54Z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0x010100FB6EFB507CF55D43B71688B9007CE6B8</vt:lpwstr>
  </property>
</Properties>
</file>