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6"/>
  </p:notesMasterIdLst>
  <p:handoutMasterIdLst>
    <p:handoutMasterId r:id="rId37"/>
  </p:handoutMasterIdLst>
  <p:sldIdLst>
    <p:sldId id="290" r:id="rId2"/>
    <p:sldId id="269" r:id="rId3"/>
    <p:sldId id="324" r:id="rId4"/>
    <p:sldId id="270" r:id="rId5"/>
    <p:sldId id="272" r:id="rId6"/>
    <p:sldId id="335" r:id="rId7"/>
    <p:sldId id="325" r:id="rId8"/>
    <p:sldId id="336" r:id="rId9"/>
    <p:sldId id="337" r:id="rId10"/>
    <p:sldId id="338" r:id="rId11"/>
    <p:sldId id="276" r:id="rId12"/>
    <p:sldId id="323" r:id="rId13"/>
    <p:sldId id="326" r:id="rId14"/>
    <p:sldId id="279" r:id="rId15"/>
    <p:sldId id="327" r:id="rId16"/>
    <p:sldId id="342" r:id="rId17"/>
    <p:sldId id="343" r:id="rId18"/>
    <p:sldId id="344" r:id="rId19"/>
    <p:sldId id="345" r:id="rId20"/>
    <p:sldId id="346" r:id="rId21"/>
    <p:sldId id="347" r:id="rId22"/>
    <p:sldId id="348" r:id="rId23"/>
    <p:sldId id="349" r:id="rId24"/>
    <p:sldId id="351" r:id="rId25"/>
    <p:sldId id="280" r:id="rId26"/>
    <p:sldId id="328" r:id="rId27"/>
    <p:sldId id="329" r:id="rId28"/>
    <p:sldId id="330" r:id="rId29"/>
    <p:sldId id="331" r:id="rId30"/>
    <p:sldId id="332" r:id="rId31"/>
    <p:sldId id="285" r:id="rId32"/>
    <p:sldId id="311" r:id="rId33"/>
    <p:sldId id="320" r:id="rId34"/>
    <p:sldId id="321" r:id="rId35"/>
  </p:sldIdLst>
  <p:sldSz cx="9144000" cy="6858000" type="screen4x3"/>
  <p:notesSz cx="6858000" cy="9144000"/>
  <p:defaultTextStyle>
    <a:defPPr>
      <a:defRPr lang="it-IT"/>
    </a:defPPr>
    <a:lvl1pPr algn="l" rtl="0" eaLnBrk="0" fontAlgn="base" hangingPunct="0">
      <a:spcBef>
        <a:spcPct val="0"/>
      </a:spcBef>
      <a:spcAft>
        <a:spcPct val="0"/>
      </a:spcAft>
      <a:defRPr sz="20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0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0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0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000" kern="1200">
        <a:solidFill>
          <a:schemeClr val="tx1"/>
        </a:solidFill>
        <a:latin typeface="Verdana" pitchFamily="34" charset="0"/>
        <a:ea typeface="+mn-ea"/>
        <a:cs typeface="+mn-cs"/>
      </a:defRPr>
    </a:lvl5pPr>
    <a:lvl6pPr marL="2286000" algn="l" defTabSz="914400" rtl="0" eaLnBrk="1" latinLnBrk="0" hangingPunct="1">
      <a:defRPr sz="2000" kern="1200">
        <a:solidFill>
          <a:schemeClr val="tx1"/>
        </a:solidFill>
        <a:latin typeface="Verdana" pitchFamily="34" charset="0"/>
        <a:ea typeface="+mn-ea"/>
        <a:cs typeface="+mn-cs"/>
      </a:defRPr>
    </a:lvl6pPr>
    <a:lvl7pPr marL="2743200" algn="l" defTabSz="914400" rtl="0" eaLnBrk="1" latinLnBrk="0" hangingPunct="1">
      <a:defRPr sz="2000" kern="1200">
        <a:solidFill>
          <a:schemeClr val="tx1"/>
        </a:solidFill>
        <a:latin typeface="Verdana" pitchFamily="34" charset="0"/>
        <a:ea typeface="+mn-ea"/>
        <a:cs typeface="+mn-cs"/>
      </a:defRPr>
    </a:lvl7pPr>
    <a:lvl8pPr marL="3200400" algn="l" defTabSz="914400" rtl="0" eaLnBrk="1" latinLnBrk="0" hangingPunct="1">
      <a:defRPr sz="2000" kern="1200">
        <a:solidFill>
          <a:schemeClr val="tx1"/>
        </a:solidFill>
        <a:latin typeface="Verdana" pitchFamily="34" charset="0"/>
        <a:ea typeface="+mn-ea"/>
        <a:cs typeface="+mn-cs"/>
      </a:defRPr>
    </a:lvl8pPr>
    <a:lvl9pPr marL="3657600" algn="l" defTabSz="914400" rtl="0" eaLnBrk="1" latinLnBrk="0" hangingPunct="1">
      <a:defRPr sz="2000"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2787"/>
    <p:restoredTop sz="90931" autoAdjust="0"/>
  </p:normalViewPr>
  <p:slideViewPr>
    <p:cSldViewPr>
      <p:cViewPr>
        <p:scale>
          <a:sx n="50" d="100"/>
          <a:sy n="50" d="100"/>
        </p:scale>
        <p:origin x="-2242" y="-725"/>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55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it-IT"/>
          </a:p>
        </p:txBody>
      </p:sp>
      <p:sp>
        <p:nvSpPr>
          <p:cNvPr id="3993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it-IT"/>
          </a:p>
        </p:txBody>
      </p:sp>
      <p:sp>
        <p:nvSpPr>
          <p:cNvPr id="39940"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it-IT"/>
          </a:p>
        </p:txBody>
      </p:sp>
      <p:sp>
        <p:nvSpPr>
          <p:cNvPr id="39941"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7C436297-BC6B-4FB7-97B2-F3C08DB91F68}" type="slidenum">
              <a:rPr lang="it-IT"/>
              <a:pPr>
                <a:defRPr/>
              </a:pPr>
              <a:t>‹N›</a:t>
            </a:fld>
            <a:endParaRPr lang="it-IT"/>
          </a:p>
        </p:txBody>
      </p:sp>
    </p:spTree>
    <p:extLst>
      <p:ext uri="{BB962C8B-B14F-4D97-AF65-F5344CB8AC3E}">
        <p14:creationId xmlns:p14="http://schemas.microsoft.com/office/powerpoint/2010/main" val="41513898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71800" cy="457200"/>
          </a:xfrm>
          <a:prstGeom prst="rect">
            <a:avLst/>
          </a:prstGeom>
          <a:noFill/>
          <a:ln w="9525">
            <a:noFill/>
            <a:miter lim="800000"/>
            <a:headEnd/>
            <a:tailEnd type="none" w="lg" len="me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it-IT"/>
          </a:p>
        </p:txBody>
      </p:sp>
      <p:sp>
        <p:nvSpPr>
          <p:cNvPr id="36867" name="Rectangle 3"/>
          <p:cNvSpPr>
            <a:spLocks noGrp="1" noChangeArrowheads="1"/>
          </p:cNvSpPr>
          <p:nvPr>
            <p:ph type="dt" idx="1"/>
          </p:nvPr>
        </p:nvSpPr>
        <p:spPr bwMode="auto">
          <a:xfrm>
            <a:off x="3886200" y="0"/>
            <a:ext cx="2971800" cy="457200"/>
          </a:xfrm>
          <a:prstGeom prst="rect">
            <a:avLst/>
          </a:prstGeom>
          <a:noFill/>
          <a:ln w="9525">
            <a:noFill/>
            <a:miter lim="800000"/>
            <a:headEnd/>
            <a:tailEnd type="none" w="lg" len="me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it-IT"/>
          </a:p>
        </p:txBody>
      </p:sp>
      <p:sp>
        <p:nvSpPr>
          <p:cNvPr id="409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686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type="none" w="lg" len="med"/>
          </a:ln>
          <a:effectLst/>
        </p:spPr>
        <p:txBody>
          <a:bodyPr vert="horz" wrap="square" lIns="91440" tIns="45720" rIns="91440" bIns="45720" numCol="1" anchor="t" anchorCtr="0" compatLnSpc="1">
            <a:prstTxWarp prst="textNoShape">
              <a:avLst/>
            </a:prstTxWarp>
          </a:bodyPr>
          <a:lstStyle/>
          <a:p>
            <a:pPr lvl="0"/>
            <a:r>
              <a:rPr lang="it-IT" noProof="0" smtClean="0"/>
              <a:t>Fare clic per modificare gli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3687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type="none" w="lg" len="me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it-IT"/>
          </a:p>
        </p:txBody>
      </p:sp>
      <p:sp>
        <p:nvSpPr>
          <p:cNvPr id="3687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type="none" w="lg" len="me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E0232B4B-7BFE-4CEE-8D05-5AF69D162BF0}" type="slidenum">
              <a:rPr lang="it-IT"/>
              <a:pPr>
                <a:defRPr/>
              </a:pPr>
              <a:t>‹N›</a:t>
            </a:fld>
            <a:endParaRPr lang="it-IT"/>
          </a:p>
        </p:txBody>
      </p:sp>
    </p:spTree>
    <p:extLst>
      <p:ext uri="{BB962C8B-B14F-4D97-AF65-F5344CB8AC3E}">
        <p14:creationId xmlns:p14="http://schemas.microsoft.com/office/powerpoint/2010/main" val="13965645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egnaposto immagine diapositiva 1"/>
          <p:cNvSpPr>
            <a:spLocks noGrp="1" noRot="1" noChangeAspect="1" noTextEdit="1"/>
          </p:cNvSpPr>
          <p:nvPr>
            <p:ph type="sldImg"/>
          </p:nvPr>
        </p:nvSpPr>
        <p:spPr>
          <a:ln/>
        </p:spPr>
      </p:sp>
      <p:sp>
        <p:nvSpPr>
          <p:cNvPr id="47107" name="Segnaposto note 2"/>
          <p:cNvSpPr>
            <a:spLocks noGrp="1"/>
          </p:cNvSpPr>
          <p:nvPr>
            <p:ph type="body" idx="1"/>
          </p:nvPr>
        </p:nvSpPr>
        <p:spPr>
          <a:noFill/>
          <a:ln/>
        </p:spPr>
        <p:txBody>
          <a:bodyPr/>
          <a:lstStyle/>
          <a:p>
            <a:r>
              <a:rPr lang="it-IT" smtClean="0"/>
              <a:t>Computer firms are specialized in different kind of computer, PC, servers, workstations. The OsS or data base systems are generally different from firm to firm.This is a very big problem  because the communication among computers of a distributed system must be very simple and that it is possible only if  standard are used.</a:t>
            </a:r>
          </a:p>
        </p:txBody>
      </p:sp>
      <p:sp>
        <p:nvSpPr>
          <p:cNvPr id="47108" name="Segnaposto numero diapositiva 3"/>
          <p:cNvSpPr>
            <a:spLocks noGrp="1"/>
          </p:cNvSpPr>
          <p:nvPr>
            <p:ph type="sldNum" sz="quarter" idx="5"/>
          </p:nvPr>
        </p:nvSpPr>
        <p:spPr>
          <a:noFill/>
        </p:spPr>
        <p:txBody>
          <a:bodyPr/>
          <a:lstStyle/>
          <a:p>
            <a:fld id="{A7A5AF2F-A3AE-46C6-BDA8-516CE6222202}" type="slidenum">
              <a:rPr lang="it-IT" smtClean="0"/>
              <a:pPr/>
              <a:t>2</a:t>
            </a:fld>
            <a:endParaRPr lang="it-IT"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egnaposto immagine diapositiva 1"/>
          <p:cNvSpPr>
            <a:spLocks noGrp="1" noRot="1" noChangeAspect="1" noTextEdit="1"/>
          </p:cNvSpPr>
          <p:nvPr>
            <p:ph type="sldImg"/>
          </p:nvPr>
        </p:nvSpPr>
        <p:spPr>
          <a:ln/>
        </p:spPr>
      </p:sp>
      <p:sp>
        <p:nvSpPr>
          <p:cNvPr id="48131" name="Segnaposto note 2"/>
          <p:cNvSpPr>
            <a:spLocks noGrp="1"/>
          </p:cNvSpPr>
          <p:nvPr>
            <p:ph type="body" idx="1"/>
          </p:nvPr>
        </p:nvSpPr>
        <p:spPr>
          <a:noFill/>
          <a:ln/>
        </p:spPr>
        <p:txBody>
          <a:bodyPr/>
          <a:lstStyle/>
          <a:p>
            <a:r>
              <a:rPr lang="it-IT" smtClean="0"/>
              <a:t>Now, we introduce the client-server model. The problem in a distributed system is the coordination model. That is, it must be specified</a:t>
            </a:r>
          </a:p>
        </p:txBody>
      </p:sp>
      <p:sp>
        <p:nvSpPr>
          <p:cNvPr id="48132" name="Segnaposto numero diapositiva 3"/>
          <p:cNvSpPr>
            <a:spLocks noGrp="1"/>
          </p:cNvSpPr>
          <p:nvPr>
            <p:ph type="sldNum" sz="quarter" idx="5"/>
          </p:nvPr>
        </p:nvSpPr>
        <p:spPr>
          <a:noFill/>
        </p:spPr>
        <p:txBody>
          <a:bodyPr/>
          <a:lstStyle/>
          <a:p>
            <a:fld id="{B16F495C-F55C-43E4-B3FA-A83884A60356}" type="slidenum">
              <a:rPr lang="it-IT" smtClean="0"/>
              <a:pPr/>
              <a:t>5</a:t>
            </a:fld>
            <a:endParaRPr lang="it-IT"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egnaposto immagine diapositiva 1"/>
          <p:cNvSpPr>
            <a:spLocks noGrp="1" noRot="1" noChangeAspect="1" noTextEdit="1"/>
          </p:cNvSpPr>
          <p:nvPr>
            <p:ph type="sldImg"/>
          </p:nvPr>
        </p:nvSpPr>
        <p:spPr>
          <a:ln/>
        </p:spPr>
      </p:sp>
      <p:sp>
        <p:nvSpPr>
          <p:cNvPr id="49155" name="Segnaposto note 2"/>
          <p:cNvSpPr>
            <a:spLocks noGrp="1"/>
          </p:cNvSpPr>
          <p:nvPr>
            <p:ph type="body" idx="1"/>
          </p:nvPr>
        </p:nvSpPr>
        <p:spPr>
          <a:noFill/>
          <a:ln/>
        </p:spPr>
        <p:txBody>
          <a:bodyPr/>
          <a:lstStyle/>
          <a:p>
            <a:r>
              <a:rPr lang="it-IT" smtClean="0"/>
              <a:t>TCP/IP is only a tool used to transmit bytes from a node to an other node, to establish a connection between two nodes</a:t>
            </a:r>
          </a:p>
        </p:txBody>
      </p:sp>
      <p:sp>
        <p:nvSpPr>
          <p:cNvPr id="49156" name="Segnaposto numero diapositiva 3"/>
          <p:cNvSpPr>
            <a:spLocks noGrp="1"/>
          </p:cNvSpPr>
          <p:nvPr>
            <p:ph type="sldNum" sz="quarter" idx="5"/>
          </p:nvPr>
        </p:nvSpPr>
        <p:spPr>
          <a:noFill/>
        </p:spPr>
        <p:txBody>
          <a:bodyPr/>
          <a:lstStyle/>
          <a:p>
            <a:fld id="{84DF5E12-D91A-4AE1-8DAF-0A2C45EE179D}" type="slidenum">
              <a:rPr lang="it-IT" smtClean="0"/>
              <a:pPr/>
              <a:t>7</a:t>
            </a:fld>
            <a:endParaRPr lang="it-IT"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egnaposto immagine diapositiva 1"/>
          <p:cNvSpPr>
            <a:spLocks noGrp="1" noRot="1" noChangeAspect="1" noTextEdit="1"/>
          </p:cNvSpPr>
          <p:nvPr>
            <p:ph type="sldImg"/>
          </p:nvPr>
        </p:nvSpPr>
        <p:spPr>
          <a:ln/>
        </p:spPr>
      </p:sp>
      <p:sp>
        <p:nvSpPr>
          <p:cNvPr id="52227" name="Segnaposto note 2"/>
          <p:cNvSpPr>
            <a:spLocks noGrp="1"/>
          </p:cNvSpPr>
          <p:nvPr>
            <p:ph type="body" idx="1"/>
          </p:nvPr>
        </p:nvSpPr>
        <p:spPr>
          <a:noFill/>
          <a:ln/>
        </p:spPr>
        <p:txBody>
          <a:bodyPr/>
          <a:lstStyle/>
          <a:p>
            <a:r>
              <a:rPr lang="it-IT" smtClean="0"/>
              <a:t>1. In the case of the client the hardware is represented by a PC and the OS is normally very simple. In the case of the server the computer is a server, that is a medium computer characterized by I/O devices, mass storage (disks).</a:t>
            </a:r>
          </a:p>
          <a:p>
            <a:r>
              <a:rPr lang="it-IT" smtClean="0"/>
              <a:t>3.A client server architecture is characterized by two  properties:</a:t>
            </a:r>
          </a:p>
        </p:txBody>
      </p:sp>
      <p:sp>
        <p:nvSpPr>
          <p:cNvPr id="52228" name="Segnaposto numero diapositiva 3"/>
          <p:cNvSpPr>
            <a:spLocks noGrp="1"/>
          </p:cNvSpPr>
          <p:nvPr>
            <p:ph type="sldNum" sz="quarter" idx="5"/>
          </p:nvPr>
        </p:nvSpPr>
        <p:spPr>
          <a:noFill/>
        </p:spPr>
        <p:txBody>
          <a:bodyPr/>
          <a:lstStyle/>
          <a:p>
            <a:fld id="{260F8A2A-19BD-43B9-B2CE-DF2B1AB9E886}" type="slidenum">
              <a:rPr lang="it-IT" smtClean="0"/>
              <a:pPr/>
              <a:t>14</a:t>
            </a:fld>
            <a:endParaRPr lang="it-IT"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egnaposto immagine diapositiva 1"/>
          <p:cNvSpPr>
            <a:spLocks noGrp="1" noRot="1" noChangeAspect="1" noTextEdit="1"/>
          </p:cNvSpPr>
          <p:nvPr>
            <p:ph type="sldImg"/>
          </p:nvPr>
        </p:nvSpPr>
        <p:spPr>
          <a:ln/>
        </p:spPr>
      </p:sp>
      <p:sp>
        <p:nvSpPr>
          <p:cNvPr id="53251" name="Segnaposto note 2"/>
          <p:cNvSpPr>
            <a:spLocks noGrp="1"/>
          </p:cNvSpPr>
          <p:nvPr>
            <p:ph type="body" idx="1"/>
          </p:nvPr>
        </p:nvSpPr>
        <p:spPr>
          <a:noFill/>
          <a:ln/>
        </p:spPr>
        <p:txBody>
          <a:bodyPr/>
          <a:lstStyle/>
          <a:p>
            <a:r>
              <a:rPr lang="it-IT" smtClean="0"/>
              <a:t>In the following we will explain some complex client- server interactions. In the simple interaction a client sends a request for a particular service and the waits for the response</a:t>
            </a:r>
          </a:p>
        </p:txBody>
      </p:sp>
      <p:sp>
        <p:nvSpPr>
          <p:cNvPr id="53252" name="Segnaposto numero diapositiva 3"/>
          <p:cNvSpPr>
            <a:spLocks noGrp="1"/>
          </p:cNvSpPr>
          <p:nvPr>
            <p:ph type="sldNum" sz="quarter" idx="5"/>
          </p:nvPr>
        </p:nvSpPr>
        <p:spPr>
          <a:noFill/>
        </p:spPr>
        <p:txBody>
          <a:bodyPr/>
          <a:lstStyle/>
          <a:p>
            <a:fld id="{5AB1C741-5631-4CDB-A27A-94D26FE53B09}" type="slidenum">
              <a:rPr lang="it-IT" smtClean="0"/>
              <a:pPr/>
              <a:t>19</a:t>
            </a:fld>
            <a:endParaRPr lang="it-IT"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4015C16F-721A-4C7C-BE93-8112A4769D02}"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7486F4EC-22CC-4D8A-B3E4-10E6841E37C6}"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15100" y="609600"/>
            <a:ext cx="1943100" cy="5486400"/>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685800" y="609600"/>
            <a:ext cx="5676900" cy="548640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2B6DCA39-B024-4DE5-9C08-49D362D54B10}"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EED83DD3-ED6D-49B6-96E5-C066B517F622}"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8755BB98-0ED7-4394-8C65-E681975783DA}"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59785E2E-B52B-4533-A475-93BF7A1F3ED8}"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4"/>
          <p:cNvSpPr>
            <a:spLocks noGrp="1" noChangeArrowheads="1"/>
          </p:cNvSpPr>
          <p:nvPr>
            <p:ph type="dt" sz="half" idx="10"/>
          </p:nvPr>
        </p:nvSpPr>
        <p:spPr>
          <a:ln/>
        </p:spPr>
        <p:txBody>
          <a:bodyPr/>
          <a:lstStyle>
            <a:lvl1pPr>
              <a:defRPr/>
            </a:lvl1pPr>
          </a:lstStyle>
          <a:p>
            <a:pPr>
              <a:defRPr/>
            </a:pPr>
            <a:endParaRPr lang="it-IT"/>
          </a:p>
        </p:txBody>
      </p:sp>
      <p:sp>
        <p:nvSpPr>
          <p:cNvPr id="8" name="Rectangle 5"/>
          <p:cNvSpPr>
            <a:spLocks noGrp="1" noChangeArrowheads="1"/>
          </p:cNvSpPr>
          <p:nvPr>
            <p:ph type="ftr" sz="quarter" idx="11"/>
          </p:nvPr>
        </p:nvSpPr>
        <p:spPr>
          <a:ln/>
        </p:spPr>
        <p:txBody>
          <a:bodyPr/>
          <a:lstStyle>
            <a:lvl1pPr>
              <a:defRPr/>
            </a:lvl1pPr>
          </a:lstStyle>
          <a:p>
            <a:pPr>
              <a:defRPr/>
            </a:pPr>
            <a:endParaRPr lang="it-IT"/>
          </a:p>
        </p:txBody>
      </p:sp>
      <p:sp>
        <p:nvSpPr>
          <p:cNvPr id="9" name="Rectangle 6"/>
          <p:cNvSpPr>
            <a:spLocks noGrp="1" noChangeArrowheads="1"/>
          </p:cNvSpPr>
          <p:nvPr>
            <p:ph type="sldNum" sz="quarter" idx="12"/>
          </p:nvPr>
        </p:nvSpPr>
        <p:spPr>
          <a:ln/>
        </p:spPr>
        <p:txBody>
          <a:bodyPr/>
          <a:lstStyle>
            <a:lvl1pPr>
              <a:defRPr/>
            </a:lvl1pPr>
          </a:lstStyle>
          <a:p>
            <a:pPr>
              <a:defRPr/>
            </a:pPr>
            <a:fld id="{ADEA80B8-B149-47A1-9DCA-058C21F8FAE0}"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4"/>
          <p:cNvSpPr>
            <a:spLocks noGrp="1" noChangeArrowheads="1"/>
          </p:cNvSpPr>
          <p:nvPr>
            <p:ph type="dt" sz="half" idx="10"/>
          </p:nvPr>
        </p:nvSpPr>
        <p:spPr>
          <a:ln/>
        </p:spPr>
        <p:txBody>
          <a:bodyPr/>
          <a:lstStyle>
            <a:lvl1pPr>
              <a:defRPr/>
            </a:lvl1pPr>
          </a:lstStyle>
          <a:p>
            <a:pPr>
              <a:defRPr/>
            </a:pPr>
            <a:endParaRPr lang="it-IT"/>
          </a:p>
        </p:txBody>
      </p:sp>
      <p:sp>
        <p:nvSpPr>
          <p:cNvPr id="4" name="Rectangle 5"/>
          <p:cNvSpPr>
            <a:spLocks noGrp="1" noChangeArrowheads="1"/>
          </p:cNvSpPr>
          <p:nvPr>
            <p:ph type="ftr" sz="quarter" idx="11"/>
          </p:nvPr>
        </p:nvSpPr>
        <p:spPr>
          <a:ln/>
        </p:spPr>
        <p:txBody>
          <a:bodyPr/>
          <a:lstStyle>
            <a:lvl1pPr>
              <a:defRPr/>
            </a:lvl1pPr>
          </a:lstStyle>
          <a:p>
            <a:pPr>
              <a:defRPr/>
            </a:pPr>
            <a:endParaRPr lang="it-IT"/>
          </a:p>
        </p:txBody>
      </p:sp>
      <p:sp>
        <p:nvSpPr>
          <p:cNvPr id="5" name="Rectangle 6"/>
          <p:cNvSpPr>
            <a:spLocks noGrp="1" noChangeArrowheads="1"/>
          </p:cNvSpPr>
          <p:nvPr>
            <p:ph type="sldNum" sz="quarter" idx="12"/>
          </p:nvPr>
        </p:nvSpPr>
        <p:spPr>
          <a:ln/>
        </p:spPr>
        <p:txBody>
          <a:bodyPr/>
          <a:lstStyle>
            <a:lvl1pPr>
              <a:defRPr/>
            </a:lvl1pPr>
          </a:lstStyle>
          <a:p>
            <a:pPr>
              <a:defRPr/>
            </a:pPr>
            <a:fld id="{FB4FF3F7-7D12-4B87-99B7-1420A9125661}"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p>
        </p:txBody>
      </p:sp>
      <p:sp>
        <p:nvSpPr>
          <p:cNvPr id="3" name="Rectangle 5"/>
          <p:cNvSpPr>
            <a:spLocks noGrp="1" noChangeArrowheads="1"/>
          </p:cNvSpPr>
          <p:nvPr>
            <p:ph type="ftr" sz="quarter" idx="11"/>
          </p:nvPr>
        </p:nvSpPr>
        <p:spPr>
          <a:ln/>
        </p:spPr>
        <p:txBody>
          <a:bodyPr/>
          <a:lstStyle>
            <a:lvl1pPr>
              <a:defRPr/>
            </a:lvl1pPr>
          </a:lstStyle>
          <a:p>
            <a:pPr>
              <a:defRPr/>
            </a:pPr>
            <a:endParaRPr lang="it-IT"/>
          </a:p>
        </p:txBody>
      </p:sp>
      <p:sp>
        <p:nvSpPr>
          <p:cNvPr id="4" name="Rectangle 6"/>
          <p:cNvSpPr>
            <a:spLocks noGrp="1" noChangeArrowheads="1"/>
          </p:cNvSpPr>
          <p:nvPr>
            <p:ph type="sldNum" sz="quarter" idx="12"/>
          </p:nvPr>
        </p:nvSpPr>
        <p:spPr>
          <a:ln/>
        </p:spPr>
        <p:txBody>
          <a:bodyPr/>
          <a:lstStyle>
            <a:lvl1pPr>
              <a:defRPr/>
            </a:lvl1pPr>
          </a:lstStyle>
          <a:p>
            <a:pPr>
              <a:defRPr/>
            </a:pPr>
            <a:fld id="{6FFE40AD-E713-4FD2-BC14-C8EF94C08743}"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B8984CD3-8DDA-40EF-802F-09D1E311B1E3}"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B5C02D81-673E-4A04-B62F-1BE325846006}"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smtClean="0"/>
              <a:t>Fare clic per modificare lo stile del titolo dello schema</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it-IT"/>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it-IT"/>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AA835C83-C57D-4FD1-A840-56101BF28730}"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4"/>
          <p:cNvSpPr>
            <a:spLocks noGrp="1"/>
          </p:cNvSpPr>
          <p:nvPr>
            <p:ph type="sldNum" sz="quarter" idx="12"/>
          </p:nvPr>
        </p:nvSpPr>
        <p:spPr/>
        <p:txBody>
          <a:bodyPr/>
          <a:lstStyle/>
          <a:p>
            <a:pPr>
              <a:defRPr/>
            </a:pPr>
            <a:fld id="{B30CC699-1E9F-42BA-BDC3-30C3CE843D09}" type="slidenum">
              <a:rPr lang="it-IT"/>
              <a:pPr>
                <a:defRPr/>
              </a:pPr>
              <a:t>1</a:t>
            </a:fld>
            <a:endParaRPr lang="it-IT"/>
          </a:p>
        </p:txBody>
      </p:sp>
      <p:sp>
        <p:nvSpPr>
          <p:cNvPr id="2051" name="Rectangle 2"/>
          <p:cNvSpPr>
            <a:spLocks noGrp="1" noChangeArrowheads="1"/>
          </p:cNvSpPr>
          <p:nvPr>
            <p:ph type="title"/>
          </p:nvPr>
        </p:nvSpPr>
        <p:spPr>
          <a:xfrm>
            <a:off x="685800" y="609600"/>
            <a:ext cx="7772400" cy="5181600"/>
          </a:xfrm>
        </p:spPr>
        <p:txBody>
          <a:bodyPr/>
          <a:lstStyle/>
          <a:p>
            <a:r>
              <a:rPr lang="it-IT" smtClean="0">
                <a:latin typeface="Verdana" pitchFamily="34" charset="0"/>
              </a:rPr>
              <a:t>ARCHITETCTURES of</a:t>
            </a:r>
            <a:br>
              <a:rPr lang="it-IT" smtClean="0">
                <a:latin typeface="Verdana" pitchFamily="34" charset="0"/>
              </a:rPr>
            </a:br>
            <a:r>
              <a:rPr lang="it-IT" smtClean="0">
                <a:latin typeface="Verdana" pitchFamily="34" charset="0"/>
              </a:rPr>
              <a:t>COMPUTERS SYSTEMS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pPr>
              <a:defRPr/>
            </a:pPr>
            <a:fld id="{6FFE40AD-E713-4FD2-BC14-C8EF94C08743}" type="slidenum">
              <a:rPr lang="it-IT" smtClean="0"/>
              <a:pPr>
                <a:defRPr/>
              </a:pPr>
              <a:t>10</a:t>
            </a:fld>
            <a:endParaRPr lang="it-IT"/>
          </a:p>
        </p:txBody>
      </p:sp>
      <p:sp>
        <p:nvSpPr>
          <p:cNvPr id="4" name="CasellaDiTesto 3"/>
          <p:cNvSpPr txBox="1"/>
          <p:nvPr/>
        </p:nvSpPr>
        <p:spPr>
          <a:xfrm>
            <a:off x="899592" y="1268760"/>
            <a:ext cx="7848872" cy="400110"/>
          </a:xfrm>
          <a:prstGeom prst="rect">
            <a:avLst/>
          </a:prstGeom>
          <a:noFill/>
        </p:spPr>
        <p:txBody>
          <a:bodyPr wrap="square" rtlCol="0">
            <a:spAutoFit/>
          </a:bodyPr>
          <a:lstStyle/>
          <a:p>
            <a:r>
              <a:rPr lang="it-IT" b="1" dirty="0" smtClean="0"/>
              <a:t>Server </a:t>
            </a:r>
            <a:r>
              <a:rPr lang="it-IT" b="1" dirty="0" err="1" smtClean="0"/>
              <a:t>programs</a:t>
            </a:r>
            <a:r>
              <a:rPr lang="it-IT" b="1" dirty="0" smtClean="0"/>
              <a:t> and server-</a:t>
            </a:r>
            <a:r>
              <a:rPr lang="it-IT" b="1" dirty="0" err="1" smtClean="0"/>
              <a:t>class</a:t>
            </a:r>
            <a:r>
              <a:rPr lang="it-IT" b="1" dirty="0" smtClean="0"/>
              <a:t> </a:t>
            </a:r>
            <a:r>
              <a:rPr lang="it-IT" b="1" dirty="0" err="1" smtClean="0"/>
              <a:t>computers</a:t>
            </a:r>
            <a:endParaRPr lang="it-IT" b="1" dirty="0"/>
          </a:p>
        </p:txBody>
      </p:sp>
      <p:sp>
        <p:nvSpPr>
          <p:cNvPr id="5" name="CasellaDiTesto 4"/>
          <p:cNvSpPr txBox="1"/>
          <p:nvPr/>
        </p:nvSpPr>
        <p:spPr>
          <a:xfrm>
            <a:off x="683568" y="2204864"/>
            <a:ext cx="7992888" cy="1938992"/>
          </a:xfrm>
          <a:prstGeom prst="rect">
            <a:avLst/>
          </a:prstGeom>
          <a:noFill/>
        </p:spPr>
        <p:txBody>
          <a:bodyPr wrap="square" rtlCol="0">
            <a:spAutoFit/>
          </a:bodyPr>
          <a:lstStyle/>
          <a:p>
            <a:pPr marL="342900" indent="-342900">
              <a:buFont typeface="Arial" panose="020B0604020202020204" pitchFamily="34" charset="0"/>
              <a:buChar char="•"/>
            </a:pPr>
            <a:r>
              <a:rPr lang="it-IT" dirty="0" err="1" smtClean="0"/>
              <a:t>Formally</a:t>
            </a:r>
            <a:r>
              <a:rPr lang="it-IT" dirty="0" smtClean="0"/>
              <a:t>, the </a:t>
            </a:r>
            <a:r>
              <a:rPr lang="it-IT" dirty="0" err="1" smtClean="0"/>
              <a:t>term</a:t>
            </a:r>
            <a:r>
              <a:rPr lang="it-IT" dirty="0" smtClean="0"/>
              <a:t> server </a:t>
            </a:r>
            <a:r>
              <a:rPr lang="it-IT" dirty="0" err="1" smtClean="0"/>
              <a:t>refers</a:t>
            </a:r>
            <a:r>
              <a:rPr lang="it-IT" dirty="0" smtClean="0"/>
              <a:t> to a </a:t>
            </a:r>
            <a:r>
              <a:rPr lang="it-IT" dirty="0" err="1" smtClean="0"/>
              <a:t>program</a:t>
            </a:r>
            <a:r>
              <a:rPr lang="it-IT" dirty="0" smtClean="0"/>
              <a:t>  </a:t>
            </a:r>
            <a:r>
              <a:rPr lang="it-IT" dirty="0" err="1" smtClean="0"/>
              <a:t>that</a:t>
            </a:r>
            <a:r>
              <a:rPr lang="it-IT" dirty="0" smtClean="0"/>
              <a:t> </a:t>
            </a:r>
            <a:r>
              <a:rPr lang="it-IT" dirty="0" err="1" smtClean="0"/>
              <a:t>waits</a:t>
            </a:r>
            <a:r>
              <a:rPr lang="it-IT" dirty="0" smtClean="0"/>
              <a:t> </a:t>
            </a:r>
            <a:r>
              <a:rPr lang="it-IT" dirty="0" err="1" smtClean="0"/>
              <a:t>passively</a:t>
            </a:r>
            <a:r>
              <a:rPr lang="it-IT" dirty="0" smtClean="0"/>
              <a:t> for </a:t>
            </a:r>
            <a:r>
              <a:rPr lang="it-IT" dirty="0" err="1" smtClean="0"/>
              <a:t>communication</a:t>
            </a:r>
            <a:r>
              <a:rPr lang="it-IT" dirty="0" smtClean="0"/>
              <a:t> and </a:t>
            </a:r>
            <a:r>
              <a:rPr lang="it-IT" dirty="0" err="1" smtClean="0"/>
              <a:t>not</a:t>
            </a:r>
            <a:r>
              <a:rPr lang="it-IT" dirty="0" smtClean="0"/>
              <a:t> to the computer on </a:t>
            </a:r>
            <a:r>
              <a:rPr lang="it-IT" dirty="0" err="1" smtClean="0"/>
              <a:t>which</a:t>
            </a:r>
            <a:r>
              <a:rPr lang="it-IT" dirty="0" smtClean="0"/>
              <a:t> </a:t>
            </a:r>
            <a:r>
              <a:rPr lang="it-IT" dirty="0" err="1" smtClean="0"/>
              <a:t>it</a:t>
            </a:r>
            <a:r>
              <a:rPr lang="it-IT" dirty="0" smtClean="0"/>
              <a:t> </a:t>
            </a:r>
            <a:r>
              <a:rPr lang="it-IT" dirty="0" err="1" smtClean="0"/>
              <a:t>executes</a:t>
            </a:r>
            <a:r>
              <a:rPr lang="it-IT" dirty="0" smtClean="0"/>
              <a:t>.</a:t>
            </a:r>
          </a:p>
          <a:p>
            <a:endParaRPr lang="it-IT" dirty="0"/>
          </a:p>
          <a:p>
            <a:pPr marL="342900" indent="-342900">
              <a:buFont typeface="Arial" panose="020B0604020202020204" pitchFamily="34" charset="0"/>
              <a:buChar char="•"/>
            </a:pPr>
            <a:r>
              <a:rPr lang="it-IT" dirty="0" err="1" smtClean="0"/>
              <a:t>However</a:t>
            </a:r>
            <a:r>
              <a:rPr lang="it-IT" dirty="0" smtClean="0"/>
              <a:t>, </a:t>
            </a:r>
            <a:r>
              <a:rPr lang="it-IT" dirty="0" err="1" smtClean="0"/>
              <a:t>when</a:t>
            </a:r>
            <a:r>
              <a:rPr lang="it-IT" dirty="0" smtClean="0"/>
              <a:t> a computer </a:t>
            </a:r>
            <a:r>
              <a:rPr lang="it-IT" dirty="0" err="1" smtClean="0"/>
              <a:t>is</a:t>
            </a:r>
            <a:r>
              <a:rPr lang="it-IT" dirty="0" smtClean="0"/>
              <a:t> </a:t>
            </a:r>
            <a:r>
              <a:rPr lang="it-IT" dirty="0" err="1" smtClean="0"/>
              <a:t>dedicated</a:t>
            </a:r>
            <a:r>
              <a:rPr lang="it-IT" dirty="0" smtClean="0"/>
              <a:t> to </a:t>
            </a:r>
            <a:r>
              <a:rPr lang="it-IT" dirty="0" err="1" smtClean="0"/>
              <a:t>running</a:t>
            </a:r>
            <a:r>
              <a:rPr lang="it-IT" dirty="0" smtClean="0"/>
              <a:t> </a:t>
            </a:r>
            <a:r>
              <a:rPr lang="it-IT" dirty="0" err="1" smtClean="0"/>
              <a:t>one</a:t>
            </a:r>
            <a:r>
              <a:rPr lang="it-IT" dirty="0" smtClean="0"/>
              <a:t> or </a:t>
            </a:r>
            <a:r>
              <a:rPr lang="it-IT" dirty="0" err="1" smtClean="0"/>
              <a:t>many</a:t>
            </a:r>
            <a:r>
              <a:rPr lang="it-IT" dirty="0" smtClean="0"/>
              <a:t> server </a:t>
            </a:r>
            <a:r>
              <a:rPr lang="it-IT" dirty="0" err="1" smtClean="0"/>
              <a:t>programs</a:t>
            </a:r>
            <a:r>
              <a:rPr lang="it-IT" dirty="0" smtClean="0"/>
              <a:t> ,</a:t>
            </a:r>
            <a:r>
              <a:rPr lang="it-IT" dirty="0" err="1" smtClean="0"/>
              <a:t>it</a:t>
            </a:r>
            <a:r>
              <a:rPr lang="it-IT" dirty="0" smtClean="0"/>
              <a:t> </a:t>
            </a:r>
            <a:r>
              <a:rPr lang="it-IT" dirty="0" err="1" smtClean="0"/>
              <a:t>is</a:t>
            </a:r>
            <a:r>
              <a:rPr lang="it-IT" dirty="0" smtClean="0"/>
              <a:t> </a:t>
            </a:r>
            <a:r>
              <a:rPr lang="it-IT" dirty="0" err="1" smtClean="0"/>
              <a:t>sometimes</a:t>
            </a:r>
            <a:r>
              <a:rPr lang="it-IT" dirty="0" smtClean="0"/>
              <a:t> </a:t>
            </a:r>
            <a:r>
              <a:rPr lang="it-IT" dirty="0" err="1" smtClean="0"/>
              <a:t>called</a:t>
            </a:r>
            <a:r>
              <a:rPr lang="it-IT" dirty="0" smtClean="0"/>
              <a:t> a server.</a:t>
            </a:r>
            <a:endParaRPr lang="it-IT" dirty="0"/>
          </a:p>
        </p:txBody>
      </p:sp>
    </p:spTree>
    <p:extLst>
      <p:ext uri="{BB962C8B-B14F-4D97-AF65-F5344CB8AC3E}">
        <p14:creationId xmlns:p14="http://schemas.microsoft.com/office/powerpoint/2010/main" val="4781865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pPr>
              <a:defRPr/>
            </a:pPr>
            <a:fld id="{1EBEA374-4B46-4FA0-A5D8-555334E63DBB}" type="slidenum">
              <a:rPr lang="it-IT"/>
              <a:pPr>
                <a:defRPr/>
              </a:pPr>
              <a:t>11</a:t>
            </a:fld>
            <a:endParaRPr lang="it-IT"/>
          </a:p>
        </p:txBody>
      </p:sp>
      <p:sp>
        <p:nvSpPr>
          <p:cNvPr id="18435" name="Text Box 2"/>
          <p:cNvSpPr txBox="1">
            <a:spLocks noChangeArrowheads="1"/>
          </p:cNvSpPr>
          <p:nvPr/>
        </p:nvSpPr>
        <p:spPr bwMode="auto">
          <a:xfrm>
            <a:off x="365125" y="533400"/>
            <a:ext cx="8474075" cy="6188075"/>
          </a:xfrm>
          <a:prstGeom prst="rect">
            <a:avLst/>
          </a:prstGeom>
          <a:noFill/>
          <a:ln w="9525">
            <a:noFill/>
            <a:miter lim="800000"/>
            <a:headEnd/>
            <a:tailEnd type="none" w="lg" len="med"/>
          </a:ln>
        </p:spPr>
        <p:txBody>
          <a:bodyPr>
            <a:spAutoFit/>
          </a:bodyPr>
          <a:lstStyle/>
          <a:p>
            <a:pPr marL="285750" indent="-285750"/>
            <a:r>
              <a:rPr lang="it-IT" b="1" dirty="0"/>
              <a:t>Application server</a:t>
            </a:r>
          </a:p>
          <a:p>
            <a:pPr marL="285750" indent="-285750"/>
            <a:endParaRPr lang="it-IT" b="1" dirty="0"/>
          </a:p>
          <a:p>
            <a:pPr marL="285750" indent="-285750"/>
            <a:r>
              <a:rPr lang="it-IT" dirty="0" err="1"/>
              <a:t>Kinds</a:t>
            </a:r>
            <a:r>
              <a:rPr lang="it-IT" dirty="0"/>
              <a:t> of </a:t>
            </a:r>
            <a:r>
              <a:rPr lang="it-IT" dirty="0" smtClean="0"/>
              <a:t>server </a:t>
            </a:r>
            <a:r>
              <a:rPr lang="it-IT" dirty="0" err="1"/>
              <a:t>services</a:t>
            </a:r>
            <a:r>
              <a:rPr lang="it-IT" dirty="0"/>
              <a:t>:</a:t>
            </a:r>
          </a:p>
          <a:p>
            <a:pPr marL="285750" indent="-285750"/>
            <a:r>
              <a:rPr lang="it-IT" dirty="0"/>
              <a:t> </a:t>
            </a:r>
          </a:p>
          <a:p>
            <a:pPr marL="285750" indent="-285750">
              <a:buFontTx/>
              <a:buChar char="•"/>
            </a:pPr>
            <a:r>
              <a:rPr lang="it-IT" i="1" dirty="0"/>
              <a:t>mail server</a:t>
            </a:r>
            <a:endParaRPr lang="it-IT" dirty="0"/>
          </a:p>
          <a:p>
            <a:pPr marL="285750" indent="-285750">
              <a:buFontTx/>
              <a:buChar char="•"/>
            </a:pPr>
            <a:endParaRPr lang="it-IT" dirty="0"/>
          </a:p>
          <a:p>
            <a:pPr marL="285750" indent="-285750">
              <a:buFontTx/>
              <a:buChar char="•"/>
            </a:pPr>
            <a:r>
              <a:rPr lang="it-IT" i="1" dirty="0"/>
              <a:t>file server</a:t>
            </a:r>
            <a:endParaRPr lang="it-IT" dirty="0"/>
          </a:p>
          <a:p>
            <a:pPr marL="285750" indent="-285750">
              <a:buFontTx/>
              <a:buChar char="•"/>
            </a:pPr>
            <a:endParaRPr lang="it-IT" dirty="0"/>
          </a:p>
          <a:p>
            <a:pPr marL="285750" indent="-285750">
              <a:buFontTx/>
              <a:buChar char="•"/>
            </a:pPr>
            <a:r>
              <a:rPr lang="it-IT" i="1" dirty="0"/>
              <a:t>terminal server</a:t>
            </a:r>
            <a:endParaRPr lang="it-IT" dirty="0"/>
          </a:p>
          <a:p>
            <a:pPr marL="285750" indent="-285750">
              <a:buFontTx/>
              <a:buChar char="•"/>
            </a:pPr>
            <a:endParaRPr lang="it-IT" dirty="0"/>
          </a:p>
          <a:p>
            <a:pPr marL="285750" indent="-285750">
              <a:buFontTx/>
              <a:buChar char="•"/>
            </a:pPr>
            <a:r>
              <a:rPr lang="it-IT" i="1" dirty="0" err="1"/>
              <a:t>name</a:t>
            </a:r>
            <a:r>
              <a:rPr lang="it-IT" i="1" dirty="0"/>
              <a:t> server</a:t>
            </a:r>
            <a:r>
              <a:rPr lang="it-IT" dirty="0"/>
              <a:t> </a:t>
            </a:r>
          </a:p>
          <a:p>
            <a:pPr marL="285750" indent="-285750">
              <a:buFontTx/>
              <a:buChar char="•"/>
            </a:pPr>
            <a:endParaRPr lang="it-IT" dirty="0"/>
          </a:p>
          <a:p>
            <a:pPr marL="285750" indent="-285750">
              <a:buFontTx/>
              <a:buChar char="•"/>
            </a:pPr>
            <a:r>
              <a:rPr lang="it-IT" i="1" dirty="0" err="1"/>
              <a:t>authentication</a:t>
            </a:r>
            <a:r>
              <a:rPr lang="it-IT" i="1" dirty="0"/>
              <a:t> server</a:t>
            </a:r>
          </a:p>
          <a:p>
            <a:pPr marL="285750" indent="-285750">
              <a:buFontTx/>
              <a:buChar char="•"/>
            </a:pPr>
            <a:endParaRPr lang="it-IT" i="1" dirty="0"/>
          </a:p>
          <a:p>
            <a:pPr marL="285750" indent="-285750">
              <a:buFontTx/>
              <a:buChar char="•"/>
            </a:pPr>
            <a:r>
              <a:rPr lang="it-IT" i="1" dirty="0"/>
              <a:t> gateway server</a:t>
            </a:r>
            <a:endParaRPr lang="it-IT" dirty="0"/>
          </a:p>
          <a:p>
            <a:pPr marL="285750" indent="-285750"/>
            <a:endParaRPr lang="it-IT" dirty="0"/>
          </a:p>
          <a:p>
            <a:pPr marL="285750" indent="-285750">
              <a:buFontTx/>
              <a:buChar char="•"/>
            </a:pPr>
            <a:r>
              <a:rPr lang="it-IT" i="1" dirty="0"/>
              <a:t> </a:t>
            </a:r>
            <a:r>
              <a:rPr lang="it-IT" i="1" dirty="0" err="1"/>
              <a:t>administration</a:t>
            </a:r>
            <a:r>
              <a:rPr lang="it-IT" i="1" dirty="0"/>
              <a:t> server</a:t>
            </a:r>
          </a:p>
          <a:p>
            <a:pPr marL="285750" indent="-285750">
              <a:buFontTx/>
              <a:buChar char="•"/>
            </a:pPr>
            <a:r>
              <a:rPr lang="it-IT" i="1" dirty="0"/>
              <a:t>………….</a:t>
            </a:r>
            <a:endParaRPr lang="it-IT" dirty="0"/>
          </a:p>
          <a:p>
            <a:pPr marL="285750" indent="-285750"/>
            <a:endParaRPr lang="it-IT" dirty="0"/>
          </a:p>
          <a:p>
            <a:pPr marL="285750" indent="-285750">
              <a:buFontTx/>
              <a:buChar char="•"/>
            </a:pPr>
            <a:endParaRPr lang="it-IT"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pPr>
              <a:defRPr/>
            </a:pPr>
            <a:fld id="{83E5A1B6-AA18-4C4B-A299-A9AA9F5E94FE}" type="slidenum">
              <a:rPr lang="it-IT"/>
              <a:pPr>
                <a:defRPr/>
              </a:pPr>
              <a:t>12</a:t>
            </a:fld>
            <a:endParaRPr lang="it-IT"/>
          </a:p>
        </p:txBody>
      </p:sp>
      <p:sp>
        <p:nvSpPr>
          <p:cNvPr id="19459" name="Text Box 2"/>
          <p:cNvSpPr txBox="1">
            <a:spLocks noChangeArrowheads="1"/>
          </p:cNvSpPr>
          <p:nvPr/>
        </p:nvSpPr>
        <p:spPr bwMode="auto">
          <a:xfrm>
            <a:off x="323850" y="765175"/>
            <a:ext cx="8208963" cy="3140075"/>
          </a:xfrm>
          <a:prstGeom prst="rect">
            <a:avLst/>
          </a:prstGeom>
          <a:noFill/>
          <a:ln w="9525">
            <a:noFill/>
            <a:miter lim="800000"/>
            <a:headEnd/>
            <a:tailEnd type="none" w="lg" len="med"/>
          </a:ln>
        </p:spPr>
        <p:txBody>
          <a:bodyPr>
            <a:spAutoFit/>
          </a:bodyPr>
          <a:lstStyle/>
          <a:p>
            <a:pPr marL="457200" indent="-457200"/>
            <a:r>
              <a:rPr lang="it-IT" dirty="0"/>
              <a:t>A server must </a:t>
            </a:r>
            <a:r>
              <a:rPr lang="it-IT" dirty="0" err="1"/>
              <a:t>guarantee</a:t>
            </a:r>
            <a:r>
              <a:rPr lang="it-IT" dirty="0"/>
              <a:t>: </a:t>
            </a:r>
          </a:p>
          <a:p>
            <a:pPr marL="457200" indent="-457200"/>
            <a:endParaRPr lang="it-IT" dirty="0"/>
          </a:p>
          <a:p>
            <a:pPr marL="457200" indent="-457200"/>
            <a:endParaRPr lang="it-IT" dirty="0"/>
          </a:p>
          <a:p>
            <a:pPr marL="457200" indent="-457200">
              <a:buFont typeface="Arial" panose="020B0604020202020204" pitchFamily="34" charset="0"/>
              <a:buChar char="•"/>
            </a:pPr>
            <a:r>
              <a:rPr lang="it-IT" dirty="0" err="1" smtClean="0"/>
              <a:t>authentication</a:t>
            </a:r>
            <a:r>
              <a:rPr lang="it-IT" dirty="0"/>
              <a:t>: client </a:t>
            </a:r>
            <a:r>
              <a:rPr lang="it-IT" dirty="0" err="1"/>
              <a:t>identity</a:t>
            </a:r>
            <a:r>
              <a:rPr lang="it-IT" dirty="0"/>
              <a:t> </a:t>
            </a:r>
            <a:r>
              <a:rPr lang="it-IT" dirty="0" err="1"/>
              <a:t>verification</a:t>
            </a:r>
            <a:endParaRPr lang="it-IT" dirty="0"/>
          </a:p>
          <a:p>
            <a:pPr marL="457200" indent="-457200"/>
            <a:endParaRPr lang="it-IT" dirty="0"/>
          </a:p>
          <a:p>
            <a:pPr marL="457200" indent="-457200">
              <a:buFont typeface="Arial" panose="020B0604020202020204" pitchFamily="34" charset="0"/>
              <a:buChar char="•"/>
            </a:pPr>
            <a:r>
              <a:rPr lang="it-IT" dirty="0" err="1" smtClean="0"/>
              <a:t>authorization</a:t>
            </a:r>
            <a:r>
              <a:rPr lang="it-IT" dirty="0"/>
              <a:t>: </a:t>
            </a:r>
            <a:r>
              <a:rPr lang="it-IT" dirty="0" err="1"/>
              <a:t>verification</a:t>
            </a:r>
            <a:r>
              <a:rPr lang="it-IT" dirty="0"/>
              <a:t> of the </a:t>
            </a:r>
            <a:r>
              <a:rPr lang="it-IT" dirty="0" err="1"/>
              <a:t>possibility</a:t>
            </a:r>
            <a:r>
              <a:rPr lang="it-IT" dirty="0"/>
              <a:t> for a client to </a:t>
            </a:r>
            <a:r>
              <a:rPr lang="it-IT" dirty="0" err="1"/>
              <a:t>access</a:t>
            </a:r>
            <a:r>
              <a:rPr lang="it-IT" dirty="0"/>
              <a:t> to a </a:t>
            </a:r>
            <a:r>
              <a:rPr lang="it-IT" dirty="0" err="1"/>
              <a:t>particular</a:t>
            </a:r>
            <a:r>
              <a:rPr lang="it-IT" dirty="0"/>
              <a:t> service</a:t>
            </a:r>
          </a:p>
          <a:p>
            <a:pPr marL="457200" indent="-457200"/>
            <a:endParaRPr lang="it-IT" dirty="0"/>
          </a:p>
          <a:p>
            <a:pPr marL="457200" indent="-457200">
              <a:buFont typeface="Arial" panose="020B0604020202020204" pitchFamily="34" charset="0"/>
              <a:buChar char="•"/>
            </a:pPr>
            <a:r>
              <a:rPr lang="it-IT" dirty="0" smtClean="0"/>
              <a:t>data </a:t>
            </a:r>
            <a:r>
              <a:rPr lang="it-IT" dirty="0"/>
              <a:t>security: </a:t>
            </a:r>
            <a:r>
              <a:rPr lang="it-IT" dirty="0" err="1"/>
              <a:t>garantee</a:t>
            </a:r>
            <a:r>
              <a:rPr lang="it-IT" dirty="0"/>
              <a:t> </a:t>
            </a:r>
            <a:r>
              <a:rPr lang="it-IT" dirty="0" err="1"/>
              <a:t>that</a:t>
            </a:r>
            <a:r>
              <a:rPr lang="it-IT" dirty="0"/>
              <a:t> </a:t>
            </a:r>
            <a:r>
              <a:rPr lang="it-IT" dirty="0" err="1"/>
              <a:t>specific</a:t>
            </a:r>
            <a:r>
              <a:rPr lang="it-IT" dirty="0"/>
              <a:t> data </a:t>
            </a:r>
            <a:r>
              <a:rPr lang="it-IT" dirty="0" err="1"/>
              <a:t>cannot</a:t>
            </a:r>
            <a:r>
              <a:rPr lang="it-IT" dirty="0"/>
              <a:t> be </a:t>
            </a:r>
            <a:r>
              <a:rPr lang="it-IT" dirty="0" err="1"/>
              <a:t>read</a:t>
            </a:r>
            <a:r>
              <a:rPr lang="it-IT" dirty="0"/>
              <a:t> and/or </a:t>
            </a:r>
            <a:r>
              <a:rPr lang="it-IT" dirty="0" err="1"/>
              <a:t>modified</a:t>
            </a:r>
            <a:endParaRPr lang="it-IT"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pPr>
              <a:defRPr/>
            </a:pPr>
            <a:fld id="{813F696D-A4E0-4B10-8A7D-30B230F04E27}" type="slidenum">
              <a:rPr lang="it-IT"/>
              <a:pPr>
                <a:defRPr/>
              </a:pPr>
              <a:t>13</a:t>
            </a:fld>
            <a:endParaRPr lang="it-IT"/>
          </a:p>
        </p:txBody>
      </p:sp>
      <p:sp>
        <p:nvSpPr>
          <p:cNvPr id="21507" name="Text Box 4"/>
          <p:cNvSpPr txBox="1">
            <a:spLocks noChangeArrowheads="1"/>
          </p:cNvSpPr>
          <p:nvPr/>
        </p:nvSpPr>
        <p:spPr bwMode="auto">
          <a:xfrm>
            <a:off x="447675" y="549275"/>
            <a:ext cx="8156575" cy="4968875"/>
          </a:xfrm>
          <a:prstGeom prst="rect">
            <a:avLst/>
          </a:prstGeom>
          <a:noFill/>
          <a:ln w="9525">
            <a:noFill/>
            <a:miter lim="800000"/>
            <a:headEnd/>
            <a:tailEnd type="none" w="lg" len="med"/>
          </a:ln>
        </p:spPr>
        <p:txBody>
          <a:bodyPr>
            <a:spAutoFit/>
          </a:bodyPr>
          <a:lstStyle/>
          <a:p>
            <a:pPr>
              <a:buFontTx/>
              <a:buChar char="•"/>
            </a:pPr>
            <a:r>
              <a:rPr lang="it-IT"/>
              <a:t> Information can flow in either or both directions between a client and a server.</a:t>
            </a:r>
          </a:p>
          <a:p>
            <a:endParaRPr lang="it-IT"/>
          </a:p>
          <a:p>
            <a:pPr>
              <a:buFontTx/>
              <a:buChar char="•"/>
            </a:pPr>
            <a:r>
              <a:rPr lang="it-IT"/>
              <a:t> Typically, a client sends a request to a server, and the server returns a response to the client.</a:t>
            </a:r>
          </a:p>
          <a:p>
            <a:endParaRPr lang="it-IT"/>
          </a:p>
          <a:p>
            <a:pPr>
              <a:buFontTx/>
              <a:buChar char="•"/>
            </a:pPr>
            <a:r>
              <a:rPr lang="it-IT"/>
              <a:t> In some cases, a client sends a series of requests and the server issues a series of responses (e.g., a data base server can allow to a user to look up more than one item at a time)</a:t>
            </a:r>
          </a:p>
          <a:p>
            <a:endParaRPr lang="it-IT"/>
          </a:p>
          <a:p>
            <a:pPr>
              <a:buFontTx/>
              <a:buChar char="•"/>
            </a:pPr>
            <a:r>
              <a:rPr lang="it-IT"/>
              <a:t> In other cases, the server provides continous output without any request . As soon as the client contacts the server, the server begins sending data (e.g. local weather server might send continous weather reports with updated temparature and barometric pressure.)</a:t>
            </a:r>
          </a:p>
          <a:p>
            <a:endParaRPr lang="it-IT"/>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pPr>
              <a:defRPr/>
            </a:pPr>
            <a:fld id="{7A4CA9C3-C7BF-47D2-AD40-90F88F685D9F}" type="slidenum">
              <a:rPr lang="it-IT"/>
              <a:pPr>
                <a:defRPr/>
              </a:pPr>
              <a:t>14</a:t>
            </a:fld>
            <a:endParaRPr lang="it-IT"/>
          </a:p>
        </p:txBody>
      </p:sp>
      <p:sp>
        <p:nvSpPr>
          <p:cNvPr id="22531" name="Text Box 2"/>
          <p:cNvSpPr txBox="1">
            <a:spLocks noChangeArrowheads="1"/>
          </p:cNvSpPr>
          <p:nvPr/>
        </p:nvSpPr>
        <p:spPr bwMode="auto">
          <a:xfrm>
            <a:off x="214313" y="587375"/>
            <a:ext cx="8929687" cy="5632450"/>
          </a:xfrm>
          <a:prstGeom prst="rect">
            <a:avLst/>
          </a:prstGeom>
          <a:noFill/>
          <a:ln w="9525">
            <a:noFill/>
            <a:miter lim="800000"/>
            <a:headEnd/>
            <a:tailEnd type="none" w="lg" len="med"/>
          </a:ln>
        </p:spPr>
        <p:txBody>
          <a:bodyPr>
            <a:spAutoFit/>
          </a:bodyPr>
          <a:lstStyle/>
          <a:p>
            <a:pPr marL="381000" indent="-381000"/>
            <a:r>
              <a:rPr lang="it-IT" b="1" dirty="0" err="1"/>
              <a:t>Characteristics</a:t>
            </a:r>
            <a:r>
              <a:rPr lang="it-IT" b="1" dirty="0"/>
              <a:t> of a </a:t>
            </a:r>
            <a:r>
              <a:rPr lang="it-IT" b="1" dirty="0" err="1"/>
              <a:t>client-server</a:t>
            </a:r>
            <a:r>
              <a:rPr lang="it-IT" b="1" dirty="0"/>
              <a:t> </a:t>
            </a:r>
            <a:r>
              <a:rPr lang="it-IT" b="1" dirty="0" err="1"/>
              <a:t>architecture</a:t>
            </a:r>
            <a:endParaRPr lang="it-IT" b="1" dirty="0"/>
          </a:p>
          <a:p>
            <a:pPr marL="381000" indent="-381000"/>
            <a:endParaRPr lang="it-IT" b="1" dirty="0"/>
          </a:p>
          <a:p>
            <a:pPr marL="381000" indent="-381000">
              <a:buFontTx/>
              <a:buChar char="•"/>
            </a:pPr>
            <a:r>
              <a:rPr lang="it-IT" dirty="0"/>
              <a:t>Client and server </a:t>
            </a:r>
            <a:r>
              <a:rPr lang="it-IT" dirty="0" err="1"/>
              <a:t>machines</a:t>
            </a:r>
            <a:r>
              <a:rPr lang="it-IT" dirty="0"/>
              <a:t> </a:t>
            </a:r>
            <a:r>
              <a:rPr lang="it-IT" dirty="0" err="1"/>
              <a:t>need</a:t>
            </a:r>
            <a:r>
              <a:rPr lang="it-IT" dirty="0"/>
              <a:t> </a:t>
            </a:r>
            <a:r>
              <a:rPr lang="it-IT" dirty="0" err="1"/>
              <a:t>different</a:t>
            </a:r>
            <a:r>
              <a:rPr lang="it-IT" dirty="0"/>
              <a:t> </a:t>
            </a:r>
            <a:r>
              <a:rPr lang="it-IT" dirty="0" err="1"/>
              <a:t>amount</a:t>
            </a:r>
            <a:r>
              <a:rPr lang="it-IT" dirty="0"/>
              <a:t> of hardware and software </a:t>
            </a:r>
            <a:r>
              <a:rPr lang="it-IT" dirty="0" err="1"/>
              <a:t>resources</a:t>
            </a:r>
            <a:r>
              <a:rPr lang="it-IT" dirty="0"/>
              <a:t>.</a:t>
            </a:r>
          </a:p>
          <a:p>
            <a:pPr marL="381000" indent="-381000"/>
            <a:endParaRPr lang="it-IT" dirty="0"/>
          </a:p>
          <a:p>
            <a:pPr marL="381000" indent="-381000">
              <a:buFontTx/>
              <a:buChar char="•"/>
            </a:pPr>
            <a:r>
              <a:rPr lang="it-IT" dirty="0"/>
              <a:t>Client and server </a:t>
            </a:r>
            <a:r>
              <a:rPr lang="it-IT" dirty="0" err="1"/>
              <a:t>machines</a:t>
            </a:r>
            <a:r>
              <a:rPr lang="it-IT" dirty="0"/>
              <a:t> </a:t>
            </a:r>
            <a:r>
              <a:rPr lang="it-IT" dirty="0" err="1"/>
              <a:t>may</a:t>
            </a:r>
            <a:r>
              <a:rPr lang="it-IT" dirty="0"/>
              <a:t> </a:t>
            </a:r>
            <a:r>
              <a:rPr lang="it-IT" dirty="0" err="1"/>
              <a:t>belong</a:t>
            </a:r>
            <a:r>
              <a:rPr lang="it-IT" dirty="0"/>
              <a:t> to </a:t>
            </a:r>
            <a:r>
              <a:rPr lang="it-IT" dirty="0" err="1"/>
              <a:t>different</a:t>
            </a:r>
            <a:r>
              <a:rPr lang="it-IT" dirty="0"/>
              <a:t> </a:t>
            </a:r>
            <a:r>
              <a:rPr lang="it-IT" dirty="0" err="1"/>
              <a:t>vendors</a:t>
            </a:r>
            <a:r>
              <a:rPr lang="it-IT" dirty="0"/>
              <a:t>.</a:t>
            </a:r>
          </a:p>
          <a:p>
            <a:pPr marL="381000" indent="-381000"/>
            <a:endParaRPr lang="it-IT" dirty="0"/>
          </a:p>
          <a:p>
            <a:pPr marL="381000" indent="-381000">
              <a:buFontTx/>
              <a:buChar char="•"/>
            </a:pPr>
            <a:r>
              <a:rPr lang="it-IT" i="1" dirty="0" err="1"/>
              <a:t>orizzontal</a:t>
            </a:r>
            <a:r>
              <a:rPr lang="it-IT" dirty="0"/>
              <a:t> </a:t>
            </a:r>
            <a:r>
              <a:rPr lang="it-IT" i="1" dirty="0" err="1"/>
              <a:t>scalability</a:t>
            </a:r>
            <a:r>
              <a:rPr lang="it-IT" i="1" dirty="0"/>
              <a:t> </a:t>
            </a:r>
            <a:r>
              <a:rPr lang="it-IT" dirty="0"/>
              <a:t>(</a:t>
            </a:r>
            <a:r>
              <a:rPr lang="it-IT" dirty="0" err="1"/>
              <a:t>increase</a:t>
            </a:r>
            <a:r>
              <a:rPr lang="it-IT" dirty="0"/>
              <a:t> of the  client </a:t>
            </a:r>
            <a:r>
              <a:rPr lang="it-IT" dirty="0" err="1"/>
              <a:t>machines</a:t>
            </a:r>
            <a:r>
              <a:rPr lang="it-IT" dirty="0"/>
              <a:t>) and </a:t>
            </a:r>
            <a:r>
              <a:rPr lang="it-IT" i="1" dirty="0" err="1"/>
              <a:t>vertical</a:t>
            </a:r>
            <a:r>
              <a:rPr lang="it-IT" i="1" dirty="0"/>
              <a:t> </a:t>
            </a:r>
            <a:r>
              <a:rPr lang="it-IT" i="1" dirty="0" err="1"/>
              <a:t>scalability</a:t>
            </a:r>
            <a:r>
              <a:rPr lang="it-IT" dirty="0"/>
              <a:t> (</a:t>
            </a:r>
            <a:r>
              <a:rPr lang="it-IT" dirty="0" err="1"/>
              <a:t>migration</a:t>
            </a:r>
            <a:r>
              <a:rPr lang="it-IT" dirty="0"/>
              <a:t> to a  more </a:t>
            </a:r>
            <a:r>
              <a:rPr lang="it-IT" dirty="0" err="1"/>
              <a:t>powerful</a:t>
            </a:r>
            <a:r>
              <a:rPr lang="it-IT" dirty="0"/>
              <a:t> server or to a </a:t>
            </a:r>
            <a:r>
              <a:rPr lang="it-IT" dirty="0" err="1"/>
              <a:t>multiserver</a:t>
            </a:r>
            <a:r>
              <a:rPr lang="it-IT" dirty="0"/>
              <a:t> </a:t>
            </a:r>
            <a:r>
              <a:rPr lang="it-IT" dirty="0" err="1"/>
              <a:t>solution</a:t>
            </a:r>
            <a:r>
              <a:rPr lang="it-IT" dirty="0"/>
              <a:t>)</a:t>
            </a:r>
          </a:p>
          <a:p>
            <a:pPr marL="381000" indent="-381000">
              <a:buFontTx/>
              <a:buChar char="•"/>
            </a:pPr>
            <a:endParaRPr lang="it-IT" dirty="0"/>
          </a:p>
          <a:p>
            <a:pPr marL="381000" indent="-381000">
              <a:buFontTx/>
              <a:buChar char="•"/>
            </a:pPr>
            <a:r>
              <a:rPr lang="it-IT" dirty="0"/>
              <a:t>A client or server </a:t>
            </a:r>
            <a:r>
              <a:rPr lang="it-IT" dirty="0" err="1"/>
              <a:t>application</a:t>
            </a:r>
            <a:r>
              <a:rPr lang="it-IT" dirty="0"/>
              <a:t> </a:t>
            </a:r>
            <a:r>
              <a:rPr lang="it-IT" dirty="0" err="1"/>
              <a:t>interacts</a:t>
            </a:r>
            <a:r>
              <a:rPr lang="it-IT" dirty="0"/>
              <a:t> </a:t>
            </a:r>
            <a:r>
              <a:rPr lang="it-IT" dirty="0" err="1"/>
              <a:t>directly</a:t>
            </a:r>
            <a:r>
              <a:rPr lang="it-IT" dirty="0"/>
              <a:t> with a </a:t>
            </a:r>
            <a:r>
              <a:rPr lang="it-IT" dirty="0" err="1"/>
              <a:t>transport</a:t>
            </a:r>
            <a:r>
              <a:rPr lang="it-IT" dirty="0"/>
              <a:t> </a:t>
            </a:r>
            <a:r>
              <a:rPr lang="it-IT" dirty="0" err="1"/>
              <a:t>layer</a:t>
            </a:r>
            <a:r>
              <a:rPr lang="it-IT" dirty="0"/>
              <a:t> </a:t>
            </a:r>
            <a:r>
              <a:rPr lang="it-IT" dirty="0" err="1"/>
              <a:t>protocol</a:t>
            </a:r>
            <a:r>
              <a:rPr lang="it-IT" dirty="0"/>
              <a:t> to </a:t>
            </a:r>
            <a:r>
              <a:rPr lang="it-IT" dirty="0" err="1"/>
              <a:t>establish</a:t>
            </a:r>
            <a:r>
              <a:rPr lang="it-IT" dirty="0"/>
              <a:t> </a:t>
            </a:r>
            <a:r>
              <a:rPr lang="it-IT" dirty="0" err="1"/>
              <a:t>communication</a:t>
            </a:r>
            <a:r>
              <a:rPr lang="it-IT" dirty="0"/>
              <a:t> and to </a:t>
            </a:r>
            <a:r>
              <a:rPr lang="it-IT" dirty="0" err="1"/>
              <a:t>send</a:t>
            </a:r>
            <a:r>
              <a:rPr lang="it-IT" dirty="0"/>
              <a:t> or </a:t>
            </a:r>
            <a:r>
              <a:rPr lang="it-IT" dirty="0" err="1"/>
              <a:t>receive</a:t>
            </a:r>
            <a:r>
              <a:rPr lang="it-IT" dirty="0"/>
              <a:t> information.</a:t>
            </a:r>
          </a:p>
          <a:p>
            <a:pPr marL="381000" indent="-381000">
              <a:buFontTx/>
              <a:buChar char="•"/>
            </a:pPr>
            <a:endParaRPr lang="it-IT" dirty="0"/>
          </a:p>
          <a:p>
            <a:pPr marL="381000" indent="-381000">
              <a:buFontTx/>
              <a:buChar char="•"/>
            </a:pPr>
            <a:r>
              <a:rPr lang="it-IT" dirty="0"/>
              <a:t>The </a:t>
            </a:r>
            <a:r>
              <a:rPr lang="it-IT" dirty="0" err="1"/>
              <a:t>transport</a:t>
            </a:r>
            <a:r>
              <a:rPr lang="it-IT" dirty="0"/>
              <a:t> </a:t>
            </a:r>
            <a:r>
              <a:rPr lang="it-IT" dirty="0" err="1"/>
              <a:t>protocol</a:t>
            </a:r>
            <a:r>
              <a:rPr lang="it-IT" dirty="0"/>
              <a:t> </a:t>
            </a:r>
            <a:r>
              <a:rPr lang="it-IT" dirty="0" err="1"/>
              <a:t>then</a:t>
            </a:r>
            <a:r>
              <a:rPr lang="it-IT" dirty="0"/>
              <a:t> </a:t>
            </a:r>
            <a:r>
              <a:rPr lang="it-IT" dirty="0" err="1"/>
              <a:t>uses</a:t>
            </a:r>
            <a:r>
              <a:rPr lang="it-IT" dirty="0"/>
              <a:t> </a:t>
            </a:r>
            <a:r>
              <a:rPr lang="it-IT" dirty="0" err="1"/>
              <a:t>lower</a:t>
            </a:r>
            <a:r>
              <a:rPr lang="it-IT" dirty="0"/>
              <a:t> </a:t>
            </a:r>
            <a:r>
              <a:rPr lang="it-IT" dirty="0" err="1"/>
              <a:t>layer</a:t>
            </a:r>
            <a:r>
              <a:rPr lang="it-IT" dirty="0"/>
              <a:t> </a:t>
            </a:r>
            <a:r>
              <a:rPr lang="it-IT" dirty="0" err="1"/>
              <a:t>protocols</a:t>
            </a:r>
            <a:r>
              <a:rPr lang="it-IT" dirty="0"/>
              <a:t> to </a:t>
            </a:r>
            <a:r>
              <a:rPr lang="it-IT" dirty="0" err="1"/>
              <a:t>send</a:t>
            </a:r>
            <a:r>
              <a:rPr lang="it-IT" dirty="0"/>
              <a:t> or </a:t>
            </a:r>
            <a:r>
              <a:rPr lang="it-IT" dirty="0" err="1"/>
              <a:t>receive</a:t>
            </a:r>
            <a:r>
              <a:rPr lang="it-IT" dirty="0"/>
              <a:t> </a:t>
            </a:r>
            <a:r>
              <a:rPr lang="it-IT" dirty="0" err="1"/>
              <a:t>individual</a:t>
            </a:r>
            <a:r>
              <a:rPr lang="it-IT" dirty="0"/>
              <a:t> </a:t>
            </a:r>
            <a:r>
              <a:rPr lang="it-IT" dirty="0" err="1"/>
              <a:t>messages</a:t>
            </a:r>
            <a:r>
              <a:rPr lang="it-IT" dirty="0"/>
              <a:t>. </a:t>
            </a:r>
            <a:r>
              <a:rPr lang="it-IT" dirty="0" err="1" smtClean="0"/>
              <a:t>Thus</a:t>
            </a:r>
            <a:r>
              <a:rPr lang="it-IT" dirty="0" smtClean="0"/>
              <a:t>, </a:t>
            </a:r>
            <a:r>
              <a:rPr lang="it-IT" dirty="0"/>
              <a:t>a computer </a:t>
            </a:r>
            <a:r>
              <a:rPr lang="it-IT" dirty="0" err="1"/>
              <a:t>needs</a:t>
            </a:r>
            <a:r>
              <a:rPr lang="it-IT" dirty="0"/>
              <a:t> a complete </a:t>
            </a:r>
            <a:r>
              <a:rPr lang="it-IT" dirty="0" err="1"/>
              <a:t>stack</a:t>
            </a:r>
            <a:r>
              <a:rPr lang="it-IT" dirty="0"/>
              <a:t> of </a:t>
            </a:r>
            <a:r>
              <a:rPr lang="it-IT" dirty="0" err="1"/>
              <a:t>protocols</a:t>
            </a:r>
            <a:r>
              <a:rPr lang="it-IT" dirty="0"/>
              <a:t> to </a:t>
            </a:r>
            <a:r>
              <a:rPr lang="it-IT" dirty="0" err="1"/>
              <a:t>run</a:t>
            </a:r>
            <a:r>
              <a:rPr lang="it-IT" dirty="0"/>
              <a:t> </a:t>
            </a:r>
            <a:r>
              <a:rPr lang="it-IT" dirty="0" err="1"/>
              <a:t>either</a:t>
            </a:r>
            <a:r>
              <a:rPr lang="it-IT" dirty="0"/>
              <a:t> a client or a server.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pPr>
              <a:defRPr/>
            </a:pPr>
            <a:fld id="{16F30115-9E3B-4522-AD87-F2A47CD48F30}" type="slidenum">
              <a:rPr lang="it-IT"/>
              <a:pPr>
                <a:defRPr/>
              </a:pPr>
              <a:t>15</a:t>
            </a:fld>
            <a:endParaRPr lang="it-IT"/>
          </a:p>
        </p:txBody>
      </p:sp>
      <p:sp>
        <p:nvSpPr>
          <p:cNvPr id="23555" name="Text Box 4"/>
          <p:cNvSpPr txBox="1">
            <a:spLocks noChangeArrowheads="1"/>
          </p:cNvSpPr>
          <p:nvPr/>
        </p:nvSpPr>
        <p:spPr bwMode="auto">
          <a:xfrm>
            <a:off x="303213" y="1600795"/>
            <a:ext cx="8013700" cy="4708525"/>
          </a:xfrm>
          <a:prstGeom prst="rect">
            <a:avLst/>
          </a:prstGeom>
          <a:noFill/>
          <a:ln w="9525">
            <a:noFill/>
            <a:miter lim="800000"/>
            <a:headEnd/>
            <a:tailEnd type="none" w="lg" len="med"/>
          </a:ln>
        </p:spPr>
        <p:txBody>
          <a:bodyPr>
            <a:spAutoFit/>
          </a:bodyPr>
          <a:lstStyle/>
          <a:p>
            <a:pPr>
              <a:buFontTx/>
              <a:buChar char="•"/>
            </a:pPr>
            <a:r>
              <a:rPr lang="it-IT" dirty="0"/>
              <a:t> A single server-</a:t>
            </a:r>
            <a:r>
              <a:rPr lang="it-IT" dirty="0" err="1"/>
              <a:t>class</a:t>
            </a:r>
            <a:r>
              <a:rPr lang="it-IT" dirty="0"/>
              <a:t> computer can </a:t>
            </a:r>
            <a:r>
              <a:rPr lang="it-IT" dirty="0" err="1"/>
              <a:t>offer</a:t>
            </a:r>
            <a:r>
              <a:rPr lang="it-IT" dirty="0"/>
              <a:t> multiple </a:t>
            </a:r>
            <a:r>
              <a:rPr lang="it-IT" dirty="0" err="1"/>
              <a:t>services</a:t>
            </a:r>
            <a:r>
              <a:rPr lang="it-IT" dirty="0"/>
              <a:t> </a:t>
            </a:r>
            <a:r>
              <a:rPr lang="it-IT" dirty="0" err="1"/>
              <a:t>at</a:t>
            </a:r>
            <a:r>
              <a:rPr lang="it-IT" dirty="0"/>
              <a:t> the </a:t>
            </a:r>
            <a:r>
              <a:rPr lang="it-IT" dirty="0" err="1"/>
              <a:t>same</a:t>
            </a:r>
            <a:r>
              <a:rPr lang="it-IT" dirty="0"/>
              <a:t> time; a separate server </a:t>
            </a:r>
            <a:r>
              <a:rPr lang="it-IT" dirty="0" err="1"/>
              <a:t>program</a:t>
            </a:r>
            <a:r>
              <a:rPr lang="it-IT" dirty="0"/>
              <a:t> </a:t>
            </a:r>
            <a:r>
              <a:rPr lang="it-IT" dirty="0" err="1"/>
              <a:t>is</a:t>
            </a:r>
            <a:r>
              <a:rPr lang="it-IT" dirty="0"/>
              <a:t> </a:t>
            </a:r>
            <a:r>
              <a:rPr lang="it-IT" dirty="0" err="1"/>
              <a:t>needed</a:t>
            </a:r>
            <a:r>
              <a:rPr lang="it-IT" dirty="0"/>
              <a:t> for </a:t>
            </a:r>
            <a:r>
              <a:rPr lang="it-IT" dirty="0" err="1"/>
              <a:t>each</a:t>
            </a:r>
            <a:r>
              <a:rPr lang="it-IT" dirty="0"/>
              <a:t> service.</a:t>
            </a:r>
          </a:p>
          <a:p>
            <a:endParaRPr lang="it-IT" dirty="0"/>
          </a:p>
          <a:p>
            <a:pPr>
              <a:buFontTx/>
              <a:buChar char="•"/>
            </a:pPr>
            <a:endParaRPr lang="it-IT" dirty="0"/>
          </a:p>
          <a:p>
            <a:pPr>
              <a:buFontTx/>
              <a:buChar char="•"/>
            </a:pPr>
            <a:r>
              <a:rPr lang="it-IT" b="1" dirty="0" err="1"/>
              <a:t>Identifyng</a:t>
            </a:r>
            <a:r>
              <a:rPr lang="it-IT" b="1" dirty="0"/>
              <a:t> a </a:t>
            </a:r>
            <a:r>
              <a:rPr lang="it-IT" b="1" dirty="0" err="1"/>
              <a:t>particular</a:t>
            </a:r>
            <a:r>
              <a:rPr lang="it-IT" b="1" dirty="0"/>
              <a:t> service</a:t>
            </a:r>
          </a:p>
          <a:p>
            <a:r>
              <a:rPr lang="it-IT" dirty="0"/>
              <a:t>TCP </a:t>
            </a:r>
            <a:r>
              <a:rPr lang="it-IT" dirty="0" err="1"/>
              <a:t>uses</a:t>
            </a:r>
            <a:r>
              <a:rPr lang="it-IT" dirty="0"/>
              <a:t> 16-bit </a:t>
            </a:r>
            <a:r>
              <a:rPr lang="it-IT" dirty="0" err="1"/>
              <a:t>integer</a:t>
            </a:r>
            <a:r>
              <a:rPr lang="it-IT" dirty="0"/>
              <a:t> </a:t>
            </a:r>
            <a:r>
              <a:rPr lang="it-IT" dirty="0" err="1"/>
              <a:t>values</a:t>
            </a:r>
            <a:r>
              <a:rPr lang="it-IT" dirty="0"/>
              <a:t> (</a:t>
            </a:r>
            <a:r>
              <a:rPr lang="it-IT" dirty="0" err="1"/>
              <a:t>protocol</a:t>
            </a:r>
            <a:r>
              <a:rPr lang="it-IT" dirty="0"/>
              <a:t> </a:t>
            </a:r>
            <a:r>
              <a:rPr lang="it-IT" dirty="0" err="1"/>
              <a:t>port</a:t>
            </a:r>
            <a:r>
              <a:rPr lang="it-IT" dirty="0"/>
              <a:t> </a:t>
            </a:r>
            <a:r>
              <a:rPr lang="it-IT" dirty="0" err="1"/>
              <a:t>numbers</a:t>
            </a:r>
            <a:r>
              <a:rPr lang="it-IT" dirty="0"/>
              <a:t>) to </a:t>
            </a:r>
            <a:r>
              <a:rPr lang="it-IT" dirty="0" err="1"/>
              <a:t>identify</a:t>
            </a:r>
            <a:r>
              <a:rPr lang="it-IT" dirty="0"/>
              <a:t> </a:t>
            </a:r>
            <a:r>
              <a:rPr lang="it-IT" dirty="0" err="1"/>
              <a:t>services</a:t>
            </a:r>
            <a:r>
              <a:rPr lang="it-IT" dirty="0"/>
              <a:t>, and </a:t>
            </a:r>
            <a:r>
              <a:rPr lang="it-IT" dirty="0" err="1"/>
              <a:t>assign</a:t>
            </a:r>
            <a:r>
              <a:rPr lang="it-IT" dirty="0"/>
              <a:t> a </a:t>
            </a:r>
            <a:r>
              <a:rPr lang="it-IT" dirty="0" err="1"/>
              <a:t>unique</a:t>
            </a:r>
            <a:r>
              <a:rPr lang="it-IT" dirty="0"/>
              <a:t> </a:t>
            </a:r>
            <a:r>
              <a:rPr lang="it-IT" dirty="0" err="1"/>
              <a:t>port</a:t>
            </a:r>
            <a:r>
              <a:rPr lang="it-IT" dirty="0"/>
              <a:t> </a:t>
            </a:r>
            <a:r>
              <a:rPr lang="it-IT" dirty="0" err="1"/>
              <a:t>number</a:t>
            </a:r>
            <a:r>
              <a:rPr lang="it-IT" dirty="0"/>
              <a:t> to </a:t>
            </a:r>
            <a:r>
              <a:rPr lang="it-IT" dirty="0" err="1"/>
              <a:t>each</a:t>
            </a:r>
            <a:r>
              <a:rPr lang="it-IT" dirty="0"/>
              <a:t> service.</a:t>
            </a:r>
          </a:p>
          <a:p>
            <a:endParaRPr lang="it-IT" dirty="0"/>
          </a:p>
          <a:p>
            <a:pPr>
              <a:buFontTx/>
              <a:buChar char="•"/>
            </a:pPr>
            <a:endParaRPr lang="it-IT" dirty="0"/>
          </a:p>
          <a:p>
            <a:pPr>
              <a:buFontTx/>
              <a:buChar char="•"/>
            </a:pPr>
            <a:r>
              <a:rPr lang="it-IT" dirty="0"/>
              <a:t>A client </a:t>
            </a:r>
            <a:r>
              <a:rPr lang="it-IT" dirty="0" err="1"/>
              <a:t>specifies</a:t>
            </a:r>
            <a:r>
              <a:rPr lang="it-IT" dirty="0"/>
              <a:t>  the </a:t>
            </a:r>
            <a:r>
              <a:rPr lang="it-IT" dirty="0" err="1"/>
              <a:t>protocol</a:t>
            </a:r>
            <a:r>
              <a:rPr lang="it-IT" dirty="0"/>
              <a:t> </a:t>
            </a:r>
            <a:r>
              <a:rPr lang="it-IT" dirty="0" err="1"/>
              <a:t>port</a:t>
            </a:r>
            <a:r>
              <a:rPr lang="it-IT" dirty="0"/>
              <a:t> </a:t>
            </a:r>
            <a:r>
              <a:rPr lang="it-IT" dirty="0" err="1"/>
              <a:t>number</a:t>
            </a:r>
            <a:r>
              <a:rPr lang="it-IT" dirty="0"/>
              <a:t> of the </a:t>
            </a:r>
            <a:r>
              <a:rPr lang="it-IT" dirty="0" err="1"/>
              <a:t>desired</a:t>
            </a:r>
            <a:r>
              <a:rPr lang="it-IT" dirty="0"/>
              <a:t> service </a:t>
            </a:r>
            <a:r>
              <a:rPr lang="it-IT" dirty="0" err="1"/>
              <a:t>when</a:t>
            </a:r>
            <a:r>
              <a:rPr lang="it-IT" dirty="0"/>
              <a:t> </a:t>
            </a:r>
            <a:r>
              <a:rPr lang="it-IT" dirty="0" err="1"/>
              <a:t>sending</a:t>
            </a:r>
            <a:r>
              <a:rPr lang="it-IT" dirty="0"/>
              <a:t> a </a:t>
            </a:r>
            <a:r>
              <a:rPr lang="it-IT" dirty="0" err="1"/>
              <a:t>request</a:t>
            </a:r>
            <a:r>
              <a:rPr lang="it-IT" dirty="0"/>
              <a:t>.</a:t>
            </a:r>
          </a:p>
          <a:p>
            <a:pPr>
              <a:buFontTx/>
              <a:buChar char="•"/>
            </a:pPr>
            <a:endParaRPr lang="it-IT" dirty="0"/>
          </a:p>
          <a:p>
            <a:endParaRPr lang="it-IT" dirty="0"/>
          </a:p>
        </p:txBody>
      </p:sp>
      <p:sp>
        <p:nvSpPr>
          <p:cNvPr id="3" name="CasellaDiTesto 2"/>
          <p:cNvSpPr txBox="1"/>
          <p:nvPr/>
        </p:nvSpPr>
        <p:spPr>
          <a:xfrm>
            <a:off x="303213" y="764704"/>
            <a:ext cx="8517259" cy="400110"/>
          </a:xfrm>
          <a:prstGeom prst="rect">
            <a:avLst/>
          </a:prstGeom>
          <a:noFill/>
        </p:spPr>
        <p:txBody>
          <a:bodyPr wrap="square" rtlCol="0">
            <a:spAutoFit/>
          </a:bodyPr>
          <a:lstStyle/>
          <a:p>
            <a:r>
              <a:rPr lang="it-IT" b="1" dirty="0" err="1" smtClean="0"/>
              <a:t>Identifying</a:t>
            </a:r>
            <a:r>
              <a:rPr lang="it-IT" b="1" dirty="0" smtClean="0"/>
              <a:t> a </a:t>
            </a:r>
            <a:r>
              <a:rPr lang="it-IT" b="1" dirty="0" err="1" smtClean="0"/>
              <a:t>particular</a:t>
            </a:r>
            <a:r>
              <a:rPr lang="it-IT" b="1" dirty="0" smtClean="0"/>
              <a:t> service</a:t>
            </a:r>
            <a:endParaRPr lang="it-IT"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pPr>
              <a:defRPr/>
            </a:pPr>
            <a:fld id="{18DC09FC-B1FE-4D3A-84A7-BD1C48C398A9}" type="slidenum">
              <a:rPr lang="it-IT"/>
              <a:pPr>
                <a:defRPr/>
              </a:pPr>
              <a:t>16</a:t>
            </a:fld>
            <a:endParaRPr lang="it-IT"/>
          </a:p>
        </p:txBody>
      </p:sp>
      <p:sp>
        <p:nvSpPr>
          <p:cNvPr id="31747" name="Text Box 4"/>
          <p:cNvSpPr txBox="1">
            <a:spLocks noChangeArrowheads="1"/>
          </p:cNvSpPr>
          <p:nvPr/>
        </p:nvSpPr>
        <p:spPr bwMode="auto">
          <a:xfrm>
            <a:off x="376238" y="765175"/>
            <a:ext cx="8156575" cy="4832092"/>
          </a:xfrm>
          <a:prstGeom prst="rect">
            <a:avLst/>
          </a:prstGeom>
          <a:noFill/>
          <a:ln w="9525">
            <a:noFill/>
            <a:miter lim="800000"/>
            <a:headEnd/>
            <a:tailEnd type="none" w="lg" len="med"/>
          </a:ln>
        </p:spPr>
        <p:txBody>
          <a:bodyPr>
            <a:spAutoFit/>
          </a:bodyPr>
          <a:lstStyle/>
          <a:p>
            <a:r>
              <a:rPr lang="it-IT" sz="2400" b="1" dirty="0" err="1"/>
              <a:t>Dynamic</a:t>
            </a:r>
            <a:r>
              <a:rPr lang="it-IT" sz="2400" b="1" dirty="0"/>
              <a:t> server </a:t>
            </a:r>
            <a:r>
              <a:rPr lang="it-IT" sz="2400" b="1" dirty="0" err="1"/>
              <a:t>creation</a:t>
            </a:r>
            <a:endParaRPr lang="it-IT" sz="2400" b="1" dirty="0"/>
          </a:p>
          <a:p>
            <a:endParaRPr lang="it-IT" sz="2400" b="1" dirty="0"/>
          </a:p>
          <a:p>
            <a:pPr>
              <a:buFontTx/>
              <a:buChar char="•"/>
            </a:pPr>
            <a:r>
              <a:rPr lang="it-IT" b="1" dirty="0"/>
              <a:t> </a:t>
            </a:r>
            <a:r>
              <a:rPr lang="it-IT" b="1" dirty="0" err="1" smtClean="0"/>
              <a:t>Concurrent</a:t>
            </a:r>
            <a:r>
              <a:rPr lang="it-IT" b="1" dirty="0" smtClean="0"/>
              <a:t> </a:t>
            </a:r>
            <a:r>
              <a:rPr lang="it-IT" b="1" dirty="0" err="1" smtClean="0"/>
              <a:t>execution</a:t>
            </a:r>
            <a:r>
              <a:rPr lang="it-IT" dirty="0" smtClean="0"/>
              <a:t> </a:t>
            </a:r>
            <a:r>
              <a:rPr lang="it-IT" dirty="0" err="1"/>
              <a:t>is</a:t>
            </a:r>
            <a:r>
              <a:rPr lang="it-IT" dirty="0"/>
              <a:t> </a:t>
            </a:r>
            <a:r>
              <a:rPr lang="it-IT" dirty="0" err="1"/>
              <a:t>fundamental</a:t>
            </a:r>
            <a:r>
              <a:rPr lang="it-IT" dirty="0"/>
              <a:t> to </a:t>
            </a:r>
            <a:r>
              <a:rPr lang="it-IT" dirty="0" err="1" smtClean="0"/>
              <a:t>servers</a:t>
            </a:r>
            <a:r>
              <a:rPr lang="it-IT" dirty="0" smtClean="0"/>
              <a:t> </a:t>
            </a:r>
            <a:r>
              <a:rPr lang="it-IT" dirty="0" err="1"/>
              <a:t>because</a:t>
            </a:r>
            <a:r>
              <a:rPr lang="it-IT" dirty="0"/>
              <a:t> </a:t>
            </a:r>
            <a:r>
              <a:rPr lang="it-IT" dirty="0" err="1" smtClean="0"/>
              <a:t>concurrency</a:t>
            </a:r>
            <a:r>
              <a:rPr lang="it-IT" dirty="0" smtClean="0"/>
              <a:t> </a:t>
            </a:r>
            <a:r>
              <a:rPr lang="it-IT" dirty="0" err="1" smtClean="0"/>
              <a:t>permits</a:t>
            </a:r>
            <a:r>
              <a:rPr lang="it-IT" dirty="0" smtClean="0"/>
              <a:t> multiple clients to </a:t>
            </a:r>
            <a:r>
              <a:rPr lang="it-IT" dirty="0" err="1" smtClean="0"/>
              <a:t>obtain</a:t>
            </a:r>
            <a:r>
              <a:rPr lang="it-IT" dirty="0" smtClean="0"/>
              <a:t> a service </a:t>
            </a:r>
            <a:r>
              <a:rPr lang="it-IT" dirty="0" err="1" smtClean="0"/>
              <a:t>without</a:t>
            </a:r>
            <a:r>
              <a:rPr lang="it-IT" dirty="0" smtClean="0"/>
              <a:t> </a:t>
            </a:r>
            <a:r>
              <a:rPr lang="it-IT" dirty="0" err="1" smtClean="0"/>
              <a:t>having</a:t>
            </a:r>
            <a:r>
              <a:rPr lang="it-IT" dirty="0" smtClean="0"/>
              <a:t> to </a:t>
            </a:r>
            <a:r>
              <a:rPr lang="it-IT" dirty="0" err="1" smtClean="0"/>
              <a:t>wait</a:t>
            </a:r>
            <a:r>
              <a:rPr lang="it-IT" dirty="0" smtClean="0"/>
              <a:t> for the server to </a:t>
            </a:r>
            <a:r>
              <a:rPr lang="it-IT" dirty="0" err="1" smtClean="0"/>
              <a:t>finish</a:t>
            </a:r>
            <a:r>
              <a:rPr lang="it-IT" dirty="0" smtClean="0"/>
              <a:t> </a:t>
            </a:r>
            <a:r>
              <a:rPr lang="it-IT" dirty="0" err="1" smtClean="0"/>
              <a:t>previous</a:t>
            </a:r>
            <a:r>
              <a:rPr lang="it-IT" dirty="0" smtClean="0"/>
              <a:t> </a:t>
            </a:r>
            <a:r>
              <a:rPr lang="it-IT" dirty="0" err="1" smtClean="0"/>
              <a:t>requests</a:t>
            </a:r>
            <a:r>
              <a:rPr lang="it-IT" dirty="0" smtClean="0"/>
              <a:t>.</a:t>
            </a:r>
            <a:endParaRPr lang="it-IT" dirty="0"/>
          </a:p>
          <a:p>
            <a:pPr>
              <a:buFontTx/>
              <a:buChar char="•"/>
            </a:pPr>
            <a:endParaRPr lang="it-IT" dirty="0"/>
          </a:p>
          <a:p>
            <a:pPr>
              <a:buFontTx/>
              <a:buChar char="•"/>
            </a:pPr>
            <a:r>
              <a:rPr lang="it-IT" dirty="0" smtClean="0"/>
              <a:t>In a </a:t>
            </a:r>
            <a:r>
              <a:rPr lang="it-IT" dirty="0" err="1" smtClean="0"/>
              <a:t>concurrent</a:t>
            </a:r>
            <a:r>
              <a:rPr lang="it-IT" dirty="0" smtClean="0"/>
              <a:t> server, the </a:t>
            </a:r>
            <a:r>
              <a:rPr lang="it-IT" dirty="0" err="1" smtClean="0"/>
              <a:t>main</a:t>
            </a:r>
            <a:r>
              <a:rPr lang="it-IT" dirty="0" smtClean="0"/>
              <a:t> server </a:t>
            </a:r>
            <a:r>
              <a:rPr lang="it-IT" dirty="0" err="1" smtClean="0"/>
              <a:t>thread</a:t>
            </a:r>
            <a:r>
              <a:rPr lang="it-IT" dirty="0" smtClean="0"/>
              <a:t> </a:t>
            </a:r>
            <a:r>
              <a:rPr lang="it-IT" dirty="0" err="1" smtClean="0"/>
              <a:t>creats</a:t>
            </a:r>
            <a:r>
              <a:rPr lang="it-IT" dirty="0" smtClean="0"/>
              <a:t> a new service </a:t>
            </a:r>
            <a:r>
              <a:rPr lang="it-IT" dirty="0" err="1" smtClean="0"/>
              <a:t>thread</a:t>
            </a:r>
            <a:r>
              <a:rPr lang="it-IT" dirty="0" smtClean="0"/>
              <a:t> to </a:t>
            </a:r>
            <a:r>
              <a:rPr lang="it-IT" dirty="0" err="1" smtClean="0"/>
              <a:t>handle</a:t>
            </a:r>
            <a:r>
              <a:rPr lang="it-IT" dirty="0" smtClean="0"/>
              <a:t> </a:t>
            </a:r>
            <a:r>
              <a:rPr lang="it-IT" dirty="0" err="1" smtClean="0"/>
              <a:t>each</a:t>
            </a:r>
            <a:r>
              <a:rPr lang="it-IT" dirty="0" smtClean="0"/>
              <a:t>  client </a:t>
            </a:r>
            <a:r>
              <a:rPr lang="it-IT" dirty="0" err="1" smtClean="0"/>
              <a:t>request</a:t>
            </a:r>
            <a:r>
              <a:rPr lang="it-IT" dirty="0" smtClean="0"/>
              <a:t> </a:t>
            </a:r>
            <a:r>
              <a:rPr lang="it-IT" dirty="0" err="1"/>
              <a:t>that</a:t>
            </a:r>
            <a:r>
              <a:rPr lang="it-IT" dirty="0"/>
              <a:t> </a:t>
            </a:r>
            <a:r>
              <a:rPr lang="it-IT" dirty="0" err="1"/>
              <a:t>arrives</a:t>
            </a:r>
            <a:r>
              <a:rPr lang="it-IT" dirty="0"/>
              <a:t>. </a:t>
            </a:r>
          </a:p>
          <a:p>
            <a:pPr>
              <a:buFontTx/>
              <a:buChar char="•"/>
            </a:pPr>
            <a:endParaRPr lang="it-IT" dirty="0"/>
          </a:p>
          <a:p>
            <a:pPr>
              <a:buFontTx/>
              <a:buChar char="•"/>
            </a:pPr>
            <a:r>
              <a:rPr lang="it-IT" dirty="0" err="1" smtClean="0"/>
              <a:t>If</a:t>
            </a:r>
            <a:r>
              <a:rPr lang="it-IT" dirty="0" smtClean="0"/>
              <a:t> multiple </a:t>
            </a:r>
            <a:r>
              <a:rPr lang="it-IT" dirty="0" err="1" smtClean="0"/>
              <a:t>copies</a:t>
            </a:r>
            <a:r>
              <a:rPr lang="it-IT" dirty="0" smtClean="0"/>
              <a:t> of a server </a:t>
            </a:r>
            <a:r>
              <a:rPr lang="it-IT" dirty="0" err="1" smtClean="0"/>
              <a:t>exist</a:t>
            </a:r>
            <a:r>
              <a:rPr lang="it-IT" dirty="0" smtClean="0"/>
              <a:t>, </a:t>
            </a:r>
            <a:r>
              <a:rPr lang="it-IT" dirty="0" err="1" smtClean="0"/>
              <a:t>how</a:t>
            </a:r>
            <a:r>
              <a:rPr lang="it-IT" dirty="0" smtClean="0"/>
              <a:t> can a client </a:t>
            </a:r>
            <a:r>
              <a:rPr lang="it-IT" dirty="0" err="1" smtClean="0"/>
              <a:t>interact</a:t>
            </a:r>
            <a:r>
              <a:rPr lang="it-IT" dirty="0" smtClean="0"/>
              <a:t> with the </a:t>
            </a:r>
            <a:r>
              <a:rPr lang="it-IT" dirty="0" err="1" smtClean="0"/>
              <a:t>correct</a:t>
            </a:r>
            <a:r>
              <a:rPr lang="it-IT" dirty="0" smtClean="0"/>
              <a:t> </a:t>
            </a:r>
            <a:r>
              <a:rPr lang="it-IT" dirty="0" err="1" smtClean="0"/>
              <a:t>copy?How</a:t>
            </a:r>
            <a:r>
              <a:rPr lang="it-IT" dirty="0" smtClean="0"/>
              <a:t> can an </a:t>
            </a:r>
            <a:r>
              <a:rPr lang="it-IT" dirty="0" err="1" smtClean="0"/>
              <a:t>incoming</a:t>
            </a:r>
            <a:r>
              <a:rPr lang="it-IT" dirty="0" smtClean="0"/>
              <a:t> </a:t>
            </a:r>
            <a:r>
              <a:rPr lang="it-IT" dirty="0" err="1" smtClean="0"/>
              <a:t>request</a:t>
            </a:r>
            <a:r>
              <a:rPr lang="it-IT" dirty="0" smtClean="0"/>
              <a:t>  to be </a:t>
            </a:r>
            <a:r>
              <a:rPr lang="it-IT" dirty="0" err="1" smtClean="0"/>
              <a:t>passed</a:t>
            </a:r>
            <a:r>
              <a:rPr lang="it-IT" dirty="0" smtClean="0"/>
              <a:t> to the </a:t>
            </a:r>
            <a:r>
              <a:rPr lang="it-IT" dirty="0" err="1" smtClean="0"/>
              <a:t>correct</a:t>
            </a:r>
            <a:r>
              <a:rPr lang="it-IT" dirty="0" smtClean="0"/>
              <a:t> copy of a server?</a:t>
            </a:r>
          </a:p>
          <a:p>
            <a:pPr>
              <a:buFontTx/>
              <a:buChar char="•"/>
            </a:pPr>
            <a:endParaRPr lang="it-IT" dirty="0"/>
          </a:p>
          <a:p>
            <a:r>
              <a:rPr lang="it-IT" dirty="0" smtClean="0"/>
              <a:t>.</a:t>
            </a:r>
            <a:endParaRPr lang="it-IT" dirty="0"/>
          </a:p>
        </p:txBody>
      </p:sp>
    </p:spTree>
    <p:extLst>
      <p:ext uri="{BB962C8B-B14F-4D97-AF65-F5344CB8AC3E}">
        <p14:creationId xmlns:p14="http://schemas.microsoft.com/office/powerpoint/2010/main" val="37463983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pPr>
              <a:defRPr/>
            </a:pPr>
            <a:fld id="{6FFE40AD-E713-4FD2-BC14-C8EF94C08743}" type="slidenum">
              <a:rPr lang="it-IT" smtClean="0"/>
              <a:pPr>
                <a:defRPr/>
              </a:pPr>
              <a:t>17</a:t>
            </a:fld>
            <a:endParaRPr lang="it-IT"/>
          </a:p>
        </p:txBody>
      </p:sp>
      <p:sp>
        <p:nvSpPr>
          <p:cNvPr id="3" name="CasellaDiTesto 2"/>
          <p:cNvSpPr txBox="1"/>
          <p:nvPr/>
        </p:nvSpPr>
        <p:spPr>
          <a:xfrm>
            <a:off x="971600" y="1156682"/>
            <a:ext cx="7056784" cy="461665"/>
          </a:xfrm>
          <a:prstGeom prst="rect">
            <a:avLst/>
          </a:prstGeom>
          <a:noFill/>
        </p:spPr>
        <p:txBody>
          <a:bodyPr wrap="square" rtlCol="0">
            <a:spAutoFit/>
          </a:bodyPr>
          <a:lstStyle/>
          <a:p>
            <a:r>
              <a:rPr lang="it-IT" sz="2400" b="1" dirty="0" err="1" smtClean="0"/>
              <a:t>Dynamic</a:t>
            </a:r>
            <a:r>
              <a:rPr lang="it-IT" sz="2400" b="1" dirty="0" smtClean="0"/>
              <a:t> server </a:t>
            </a:r>
            <a:r>
              <a:rPr lang="it-IT" sz="2400" b="1" dirty="0" err="1" smtClean="0"/>
              <a:t>creation</a:t>
            </a:r>
            <a:endParaRPr lang="it-IT" sz="2400" b="1" dirty="0"/>
          </a:p>
        </p:txBody>
      </p:sp>
      <p:sp>
        <p:nvSpPr>
          <p:cNvPr id="4" name="CasellaDiTesto 3"/>
          <p:cNvSpPr txBox="1"/>
          <p:nvPr/>
        </p:nvSpPr>
        <p:spPr>
          <a:xfrm>
            <a:off x="845920" y="2478375"/>
            <a:ext cx="7704856" cy="2616101"/>
          </a:xfrm>
          <a:prstGeom prst="rect">
            <a:avLst/>
          </a:prstGeom>
          <a:noFill/>
        </p:spPr>
        <p:txBody>
          <a:bodyPr wrap="square" rtlCol="0">
            <a:spAutoFit/>
          </a:bodyPr>
          <a:lstStyle/>
          <a:p>
            <a:r>
              <a:rPr lang="it-IT" sz="2400" dirty="0" err="1"/>
              <a:t>Transport</a:t>
            </a:r>
            <a:r>
              <a:rPr lang="it-IT" sz="2400" dirty="0"/>
              <a:t> </a:t>
            </a:r>
            <a:r>
              <a:rPr lang="it-IT" sz="2400" dirty="0" err="1"/>
              <a:t>protocol</a:t>
            </a:r>
            <a:r>
              <a:rPr lang="it-IT" sz="2400" dirty="0"/>
              <a:t> </a:t>
            </a:r>
            <a:r>
              <a:rPr lang="it-IT" sz="2400" dirty="0" err="1"/>
              <a:t>assigns</a:t>
            </a:r>
            <a:r>
              <a:rPr lang="it-IT" sz="2400" dirty="0"/>
              <a:t> an </a:t>
            </a:r>
            <a:r>
              <a:rPr lang="it-IT" sz="2400" dirty="0" err="1"/>
              <a:t>identifier</a:t>
            </a:r>
            <a:r>
              <a:rPr lang="it-IT" sz="2400" dirty="0"/>
              <a:t> to </a:t>
            </a:r>
            <a:r>
              <a:rPr lang="it-IT" sz="2400" dirty="0" err="1"/>
              <a:t>each</a:t>
            </a:r>
            <a:r>
              <a:rPr lang="it-IT" sz="2400" dirty="0"/>
              <a:t> client </a:t>
            </a:r>
            <a:r>
              <a:rPr lang="it-IT" sz="2400" dirty="0" err="1"/>
              <a:t>as</a:t>
            </a:r>
            <a:r>
              <a:rPr lang="it-IT" sz="2400" dirty="0"/>
              <a:t> </a:t>
            </a:r>
            <a:r>
              <a:rPr lang="it-IT" sz="2400" dirty="0" err="1"/>
              <a:t>well</a:t>
            </a:r>
            <a:r>
              <a:rPr lang="it-IT" sz="2400" dirty="0"/>
              <a:t> </a:t>
            </a:r>
            <a:r>
              <a:rPr lang="it-IT" sz="2400" dirty="0" err="1"/>
              <a:t>as</a:t>
            </a:r>
            <a:r>
              <a:rPr lang="it-IT" sz="2400" dirty="0"/>
              <a:t> to </a:t>
            </a:r>
            <a:r>
              <a:rPr lang="it-IT" sz="2400" dirty="0" err="1"/>
              <a:t>each</a:t>
            </a:r>
            <a:r>
              <a:rPr lang="it-IT" sz="2400" dirty="0"/>
              <a:t> service. </a:t>
            </a:r>
            <a:r>
              <a:rPr lang="it-IT" sz="2400" dirty="0" err="1"/>
              <a:t>Protocol</a:t>
            </a:r>
            <a:r>
              <a:rPr lang="it-IT" sz="2400" dirty="0"/>
              <a:t> software on the </a:t>
            </a:r>
            <a:r>
              <a:rPr lang="it-IT" sz="2400" dirty="0" err="1"/>
              <a:t>server’s</a:t>
            </a:r>
            <a:r>
              <a:rPr lang="it-IT" sz="2400" dirty="0"/>
              <a:t> machine </a:t>
            </a:r>
            <a:r>
              <a:rPr lang="it-IT" sz="2400" dirty="0" err="1"/>
              <a:t>uses</a:t>
            </a:r>
            <a:r>
              <a:rPr lang="it-IT" sz="2400" dirty="0"/>
              <a:t> the </a:t>
            </a:r>
            <a:r>
              <a:rPr lang="it-IT" sz="2400" dirty="0" err="1"/>
              <a:t>combination</a:t>
            </a:r>
            <a:r>
              <a:rPr lang="it-IT" sz="2400" dirty="0"/>
              <a:t> of client and server </a:t>
            </a:r>
            <a:r>
              <a:rPr lang="it-IT" sz="2400" dirty="0" err="1"/>
              <a:t>identifiers</a:t>
            </a:r>
            <a:r>
              <a:rPr lang="it-IT" sz="2400" dirty="0"/>
              <a:t> to </a:t>
            </a:r>
            <a:r>
              <a:rPr lang="it-IT" sz="2400" dirty="0" err="1"/>
              <a:t>choose</a:t>
            </a:r>
            <a:r>
              <a:rPr lang="it-IT" sz="2400" dirty="0"/>
              <a:t> the </a:t>
            </a:r>
            <a:r>
              <a:rPr lang="it-IT" sz="2400" dirty="0" err="1"/>
              <a:t>correct</a:t>
            </a:r>
            <a:r>
              <a:rPr lang="it-IT" sz="2400" dirty="0"/>
              <a:t> copy of a </a:t>
            </a:r>
            <a:r>
              <a:rPr lang="it-IT" sz="2400" dirty="0" err="1"/>
              <a:t>concurrent</a:t>
            </a:r>
            <a:r>
              <a:rPr lang="it-IT" sz="2400" dirty="0"/>
              <a:t> </a:t>
            </a:r>
            <a:r>
              <a:rPr lang="it-IT" sz="2400" dirty="0" smtClean="0"/>
              <a:t>server.</a:t>
            </a:r>
          </a:p>
          <a:p>
            <a:endParaRPr lang="it-IT" sz="2400" dirty="0"/>
          </a:p>
          <a:p>
            <a:r>
              <a:rPr lang="it-IT" dirty="0" smtClean="0"/>
              <a:t>.</a:t>
            </a:r>
            <a:endParaRPr lang="it-IT" dirty="0"/>
          </a:p>
        </p:txBody>
      </p:sp>
    </p:spTree>
    <p:extLst>
      <p:ext uri="{BB962C8B-B14F-4D97-AF65-F5344CB8AC3E}">
        <p14:creationId xmlns:p14="http://schemas.microsoft.com/office/powerpoint/2010/main" val="233826530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pPr>
              <a:defRPr/>
            </a:pPr>
            <a:fld id="{6FFE40AD-E713-4FD2-BC14-C8EF94C08743}" type="slidenum">
              <a:rPr lang="it-IT" smtClean="0"/>
              <a:pPr>
                <a:defRPr/>
              </a:pPr>
              <a:t>18</a:t>
            </a:fld>
            <a:endParaRPr lang="it-IT"/>
          </a:p>
        </p:txBody>
      </p:sp>
      <p:sp>
        <p:nvSpPr>
          <p:cNvPr id="3" name="CasellaDiTesto 2"/>
          <p:cNvSpPr txBox="1"/>
          <p:nvPr/>
        </p:nvSpPr>
        <p:spPr>
          <a:xfrm>
            <a:off x="467544" y="1268760"/>
            <a:ext cx="8064896" cy="5262979"/>
          </a:xfrm>
          <a:prstGeom prst="rect">
            <a:avLst/>
          </a:prstGeom>
          <a:noFill/>
        </p:spPr>
        <p:txBody>
          <a:bodyPr wrap="square" rtlCol="0">
            <a:spAutoFit/>
          </a:bodyPr>
          <a:lstStyle/>
          <a:p>
            <a:r>
              <a:rPr lang="it-IT" sz="2400" dirty="0" err="1"/>
              <a:t>Example</a:t>
            </a:r>
            <a:r>
              <a:rPr lang="it-IT" sz="2400" dirty="0"/>
              <a:t>: TCP connection</a:t>
            </a:r>
          </a:p>
          <a:p>
            <a:pPr marL="342900" indent="-342900">
              <a:buFont typeface="Arial" panose="020B0604020202020204" pitchFamily="34" charset="0"/>
              <a:buChar char="•"/>
            </a:pPr>
            <a:r>
              <a:rPr lang="it-IT" sz="2400" dirty="0"/>
              <a:t>TCP </a:t>
            </a:r>
            <a:r>
              <a:rPr lang="it-IT" sz="2400" dirty="0" err="1"/>
              <a:t>requires</a:t>
            </a:r>
            <a:r>
              <a:rPr lang="it-IT" sz="2400" dirty="0"/>
              <a:t> </a:t>
            </a:r>
            <a:r>
              <a:rPr lang="it-IT" sz="2400" dirty="0" err="1"/>
              <a:t>each</a:t>
            </a:r>
            <a:r>
              <a:rPr lang="it-IT" sz="2400" dirty="0"/>
              <a:t> client to </a:t>
            </a:r>
            <a:r>
              <a:rPr lang="it-IT" sz="2400" dirty="0" err="1"/>
              <a:t>choose</a:t>
            </a:r>
            <a:r>
              <a:rPr lang="it-IT" sz="2400" dirty="0"/>
              <a:t> a </a:t>
            </a:r>
            <a:r>
              <a:rPr lang="it-IT" sz="2400" dirty="0" err="1"/>
              <a:t>local</a:t>
            </a:r>
            <a:r>
              <a:rPr lang="it-IT" sz="2400" dirty="0"/>
              <a:t> </a:t>
            </a:r>
            <a:r>
              <a:rPr lang="it-IT" sz="2400" dirty="0" err="1"/>
              <a:t>port</a:t>
            </a:r>
            <a:r>
              <a:rPr lang="it-IT" sz="2400" dirty="0"/>
              <a:t> </a:t>
            </a:r>
            <a:r>
              <a:rPr lang="it-IT" sz="2400" dirty="0" err="1"/>
              <a:t>number</a:t>
            </a:r>
            <a:r>
              <a:rPr lang="it-IT" sz="2400" dirty="0"/>
              <a:t> </a:t>
            </a:r>
            <a:r>
              <a:rPr lang="it-IT" sz="2400" dirty="0" err="1"/>
              <a:t>that</a:t>
            </a:r>
            <a:r>
              <a:rPr lang="it-IT" sz="2400" dirty="0"/>
              <a:t> </a:t>
            </a:r>
            <a:r>
              <a:rPr lang="it-IT" sz="2400" dirty="0" err="1"/>
              <a:t>is</a:t>
            </a:r>
            <a:r>
              <a:rPr lang="it-IT" sz="2400" dirty="0"/>
              <a:t> </a:t>
            </a:r>
            <a:r>
              <a:rPr lang="it-IT" sz="2400" dirty="0" err="1"/>
              <a:t>not</a:t>
            </a:r>
            <a:r>
              <a:rPr lang="it-IT" sz="2400" dirty="0"/>
              <a:t> </a:t>
            </a:r>
            <a:r>
              <a:rPr lang="it-IT" sz="2400" dirty="0" err="1"/>
              <a:t>assigned</a:t>
            </a:r>
            <a:r>
              <a:rPr lang="it-IT" sz="2400" dirty="0"/>
              <a:t> to </a:t>
            </a:r>
            <a:r>
              <a:rPr lang="it-IT" sz="2400" dirty="0" err="1"/>
              <a:t>any</a:t>
            </a:r>
            <a:r>
              <a:rPr lang="it-IT" sz="2400" dirty="0"/>
              <a:t> service.</a:t>
            </a:r>
          </a:p>
          <a:p>
            <a:endParaRPr lang="it-IT" sz="2400" dirty="0"/>
          </a:p>
          <a:p>
            <a:pPr marL="342900" indent="-342900">
              <a:buFont typeface="Arial" panose="020B0604020202020204" pitchFamily="34" charset="0"/>
              <a:buChar char="•"/>
            </a:pPr>
            <a:r>
              <a:rPr lang="it-IT" sz="2400" dirty="0" err="1"/>
              <a:t>When</a:t>
            </a:r>
            <a:r>
              <a:rPr lang="it-IT" sz="2400" dirty="0"/>
              <a:t>  </a:t>
            </a:r>
            <a:r>
              <a:rPr lang="it-IT" sz="2400" dirty="0" err="1"/>
              <a:t>it</a:t>
            </a:r>
            <a:r>
              <a:rPr lang="it-IT" sz="2400" dirty="0"/>
              <a:t> </a:t>
            </a:r>
            <a:r>
              <a:rPr lang="it-IT" sz="2400" dirty="0" err="1"/>
              <a:t>sents</a:t>
            </a:r>
            <a:r>
              <a:rPr lang="it-IT" sz="2400" dirty="0"/>
              <a:t> a TCP </a:t>
            </a:r>
            <a:r>
              <a:rPr lang="it-IT" sz="2400" dirty="0" err="1"/>
              <a:t>segment</a:t>
            </a:r>
            <a:r>
              <a:rPr lang="it-IT" sz="2400" dirty="0"/>
              <a:t>, the client must </a:t>
            </a:r>
            <a:r>
              <a:rPr lang="it-IT" sz="2400" dirty="0" err="1"/>
              <a:t>place</a:t>
            </a:r>
            <a:r>
              <a:rPr lang="it-IT" sz="2400" dirty="0"/>
              <a:t> the </a:t>
            </a:r>
            <a:r>
              <a:rPr lang="it-IT" sz="2400" dirty="0" err="1"/>
              <a:t>local</a:t>
            </a:r>
            <a:r>
              <a:rPr lang="it-IT" sz="2400" dirty="0"/>
              <a:t> </a:t>
            </a:r>
            <a:r>
              <a:rPr lang="it-IT" sz="2400" dirty="0" err="1"/>
              <a:t>port</a:t>
            </a:r>
            <a:r>
              <a:rPr lang="it-IT" sz="2400" dirty="0"/>
              <a:t> </a:t>
            </a:r>
            <a:r>
              <a:rPr lang="it-IT" sz="2400" dirty="0" err="1"/>
              <a:t>number</a:t>
            </a:r>
            <a:r>
              <a:rPr lang="it-IT" sz="2400" dirty="0"/>
              <a:t> in the SOURCE PORT </a:t>
            </a:r>
            <a:r>
              <a:rPr lang="it-IT" sz="2400" dirty="0" err="1"/>
              <a:t>field</a:t>
            </a:r>
            <a:r>
              <a:rPr lang="it-IT" sz="2400" dirty="0"/>
              <a:t> and the server </a:t>
            </a:r>
            <a:r>
              <a:rPr lang="it-IT" sz="2400" dirty="0" err="1"/>
              <a:t>port</a:t>
            </a:r>
            <a:r>
              <a:rPr lang="it-IT" sz="2400" dirty="0"/>
              <a:t> </a:t>
            </a:r>
            <a:r>
              <a:rPr lang="it-IT" sz="2400" dirty="0" err="1"/>
              <a:t>number</a:t>
            </a:r>
            <a:r>
              <a:rPr lang="it-IT" sz="2400" dirty="0"/>
              <a:t> in the DESTINATION PORT </a:t>
            </a:r>
            <a:r>
              <a:rPr lang="it-IT" sz="2400" dirty="0" err="1"/>
              <a:t>field</a:t>
            </a:r>
            <a:r>
              <a:rPr lang="it-IT" sz="2400" dirty="0"/>
              <a:t>.</a:t>
            </a:r>
          </a:p>
          <a:p>
            <a:endParaRPr lang="it-IT" sz="2400" dirty="0"/>
          </a:p>
          <a:p>
            <a:pPr marL="342900" indent="-342900">
              <a:buFont typeface="Arial" panose="020B0604020202020204" pitchFamily="34" charset="0"/>
              <a:buChar char="•"/>
            </a:pPr>
            <a:r>
              <a:rPr lang="it-IT" sz="2400" dirty="0"/>
              <a:t>On the </a:t>
            </a:r>
            <a:r>
              <a:rPr lang="it-IT" sz="2400" dirty="0" err="1"/>
              <a:t>server’s</a:t>
            </a:r>
            <a:r>
              <a:rPr lang="it-IT" sz="2400" dirty="0"/>
              <a:t> computer TCP </a:t>
            </a:r>
            <a:r>
              <a:rPr lang="it-IT" sz="2400" dirty="0" err="1"/>
              <a:t>uses</a:t>
            </a:r>
            <a:r>
              <a:rPr lang="it-IT" sz="2400" dirty="0"/>
              <a:t> a </a:t>
            </a:r>
            <a:r>
              <a:rPr lang="it-IT" sz="2400" dirty="0" err="1"/>
              <a:t>combination</a:t>
            </a:r>
            <a:r>
              <a:rPr lang="it-IT" sz="2400" dirty="0"/>
              <a:t> of source and </a:t>
            </a:r>
            <a:r>
              <a:rPr lang="it-IT" sz="2400" dirty="0" err="1"/>
              <a:t>detination</a:t>
            </a:r>
            <a:r>
              <a:rPr lang="it-IT" sz="2400" dirty="0"/>
              <a:t> </a:t>
            </a:r>
            <a:r>
              <a:rPr lang="it-IT" sz="2400" dirty="0" err="1"/>
              <a:t>port</a:t>
            </a:r>
            <a:r>
              <a:rPr lang="it-IT" sz="2400" dirty="0"/>
              <a:t> </a:t>
            </a:r>
            <a:r>
              <a:rPr lang="it-IT" sz="2400" dirty="0" err="1"/>
              <a:t>numbers</a:t>
            </a:r>
            <a:r>
              <a:rPr lang="it-IT" sz="2400" dirty="0"/>
              <a:t> (</a:t>
            </a:r>
            <a:r>
              <a:rPr lang="it-IT" sz="2400" dirty="0" err="1"/>
              <a:t>as</a:t>
            </a:r>
            <a:r>
              <a:rPr lang="it-IT" sz="2400" dirty="0"/>
              <a:t> </a:t>
            </a:r>
            <a:r>
              <a:rPr lang="it-IT" sz="2400" dirty="0" err="1"/>
              <a:t>well</a:t>
            </a:r>
            <a:r>
              <a:rPr lang="it-IT" sz="2400" dirty="0"/>
              <a:t> </a:t>
            </a:r>
            <a:r>
              <a:rPr lang="it-IT" sz="2400" dirty="0" err="1"/>
              <a:t>as</a:t>
            </a:r>
            <a:r>
              <a:rPr lang="it-IT" sz="2400" dirty="0"/>
              <a:t> client and server IP </a:t>
            </a:r>
            <a:r>
              <a:rPr lang="it-IT" sz="2400" dirty="0" err="1"/>
              <a:t>addresses</a:t>
            </a:r>
            <a:r>
              <a:rPr lang="it-IT" sz="2400" dirty="0"/>
              <a:t>) to </a:t>
            </a:r>
            <a:r>
              <a:rPr lang="it-IT" sz="2400" dirty="0" err="1"/>
              <a:t>choose</a:t>
            </a:r>
            <a:r>
              <a:rPr lang="it-IT" sz="2400" dirty="0"/>
              <a:t> the </a:t>
            </a:r>
            <a:r>
              <a:rPr lang="it-IT" sz="2400" dirty="0" err="1"/>
              <a:t>correct</a:t>
            </a:r>
            <a:r>
              <a:rPr lang="it-IT" sz="2400" dirty="0"/>
              <a:t> copy of </a:t>
            </a:r>
            <a:r>
              <a:rPr lang="it-IT" sz="2400" dirty="0" smtClean="0"/>
              <a:t>a </a:t>
            </a:r>
            <a:r>
              <a:rPr lang="it-IT" sz="2400" dirty="0" err="1" smtClean="0"/>
              <a:t>concurrent</a:t>
            </a:r>
            <a:r>
              <a:rPr lang="it-IT" sz="2400" dirty="0" smtClean="0"/>
              <a:t> </a:t>
            </a:r>
            <a:r>
              <a:rPr lang="it-IT" sz="2400" dirty="0"/>
              <a:t>server</a:t>
            </a:r>
          </a:p>
        </p:txBody>
      </p:sp>
    </p:spTree>
    <p:extLst>
      <p:ext uri="{BB962C8B-B14F-4D97-AF65-F5344CB8AC3E}">
        <p14:creationId xmlns:p14="http://schemas.microsoft.com/office/powerpoint/2010/main" val="34588516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pPr>
              <a:defRPr/>
            </a:pPr>
            <a:fld id="{D977FE3D-6D00-4E4A-B1F1-5D805ECD5153}" type="slidenum">
              <a:rPr lang="it-IT"/>
              <a:pPr>
                <a:defRPr/>
              </a:pPr>
              <a:t>19</a:t>
            </a:fld>
            <a:endParaRPr lang="it-IT"/>
          </a:p>
        </p:txBody>
      </p:sp>
      <p:sp>
        <p:nvSpPr>
          <p:cNvPr id="32771" name="Text Box 4"/>
          <p:cNvSpPr txBox="1">
            <a:spLocks noChangeArrowheads="1"/>
          </p:cNvSpPr>
          <p:nvPr/>
        </p:nvSpPr>
        <p:spPr bwMode="auto">
          <a:xfrm>
            <a:off x="519113" y="620713"/>
            <a:ext cx="7869237" cy="5447645"/>
          </a:xfrm>
          <a:prstGeom prst="rect">
            <a:avLst/>
          </a:prstGeom>
          <a:noFill/>
          <a:ln w="9525">
            <a:noFill/>
            <a:miter lim="800000"/>
            <a:headEnd/>
            <a:tailEnd type="none" w="lg" len="med"/>
          </a:ln>
        </p:spPr>
        <p:txBody>
          <a:bodyPr>
            <a:spAutoFit/>
          </a:bodyPr>
          <a:lstStyle/>
          <a:p>
            <a:r>
              <a:rPr lang="it-IT" sz="2400" b="1" dirty="0" err="1"/>
              <a:t>Complex</a:t>
            </a:r>
            <a:r>
              <a:rPr lang="it-IT" sz="2400" b="1" dirty="0"/>
              <a:t> Client-Server </a:t>
            </a:r>
            <a:r>
              <a:rPr lang="it-IT" sz="2400" b="1" dirty="0" err="1"/>
              <a:t>Interactions</a:t>
            </a:r>
            <a:endParaRPr lang="it-IT" sz="2400" b="1" dirty="0"/>
          </a:p>
          <a:p>
            <a:endParaRPr lang="it-IT" sz="2400" b="1" dirty="0"/>
          </a:p>
          <a:p>
            <a:pPr>
              <a:buFontTx/>
              <a:buChar char="•"/>
            </a:pPr>
            <a:r>
              <a:rPr lang="it-IT" dirty="0"/>
              <a:t> A client </a:t>
            </a:r>
            <a:r>
              <a:rPr lang="it-IT" dirty="0" err="1"/>
              <a:t>application</a:t>
            </a:r>
            <a:r>
              <a:rPr lang="it-IT" dirty="0"/>
              <a:t> </a:t>
            </a:r>
            <a:r>
              <a:rPr lang="it-IT" b="1" dirty="0" err="1"/>
              <a:t>is</a:t>
            </a:r>
            <a:r>
              <a:rPr lang="it-IT" b="1" dirty="0"/>
              <a:t> </a:t>
            </a:r>
            <a:r>
              <a:rPr lang="it-IT" b="1" dirty="0" err="1"/>
              <a:t>not</a:t>
            </a:r>
            <a:r>
              <a:rPr lang="it-IT" b="1" dirty="0"/>
              <a:t> </a:t>
            </a:r>
            <a:r>
              <a:rPr lang="it-IT" b="1" dirty="0" err="1"/>
              <a:t>restricted</a:t>
            </a:r>
            <a:r>
              <a:rPr lang="it-IT" b="1" dirty="0"/>
              <a:t> to </a:t>
            </a:r>
            <a:r>
              <a:rPr lang="it-IT" b="1" dirty="0" err="1"/>
              <a:t>accessing</a:t>
            </a:r>
            <a:r>
              <a:rPr lang="it-IT" b="1" dirty="0"/>
              <a:t> a single</a:t>
            </a:r>
            <a:r>
              <a:rPr lang="it-IT" dirty="0"/>
              <a:t> </a:t>
            </a:r>
            <a:r>
              <a:rPr lang="it-IT" b="1" dirty="0"/>
              <a:t>service</a:t>
            </a:r>
            <a:r>
              <a:rPr lang="it-IT" dirty="0"/>
              <a:t>. The client </a:t>
            </a:r>
            <a:r>
              <a:rPr lang="it-IT" dirty="0" err="1"/>
              <a:t>may</a:t>
            </a:r>
            <a:r>
              <a:rPr lang="it-IT" dirty="0"/>
              <a:t> </a:t>
            </a:r>
            <a:r>
              <a:rPr lang="it-IT" dirty="0" err="1"/>
              <a:t>contact</a:t>
            </a:r>
            <a:r>
              <a:rPr lang="it-IT" dirty="0"/>
              <a:t> a </a:t>
            </a:r>
            <a:r>
              <a:rPr lang="it-IT" dirty="0" err="1"/>
              <a:t>different</a:t>
            </a:r>
            <a:r>
              <a:rPr lang="it-IT" dirty="0"/>
              <a:t> server (</a:t>
            </a:r>
            <a:r>
              <a:rPr lang="it-IT" dirty="0" err="1"/>
              <a:t>perhaps</a:t>
            </a:r>
            <a:r>
              <a:rPr lang="it-IT" dirty="0"/>
              <a:t> on a </a:t>
            </a:r>
            <a:r>
              <a:rPr lang="it-IT" dirty="0" err="1"/>
              <a:t>different</a:t>
            </a:r>
            <a:r>
              <a:rPr lang="it-IT" dirty="0"/>
              <a:t> computer) for </a:t>
            </a:r>
            <a:r>
              <a:rPr lang="it-IT" dirty="0" err="1"/>
              <a:t>each</a:t>
            </a:r>
            <a:r>
              <a:rPr lang="it-IT" dirty="0"/>
              <a:t> service.</a:t>
            </a:r>
          </a:p>
          <a:p>
            <a:endParaRPr lang="it-IT" dirty="0"/>
          </a:p>
          <a:p>
            <a:pPr>
              <a:buFontTx/>
              <a:buChar char="•"/>
            </a:pPr>
            <a:endParaRPr lang="it-IT" dirty="0"/>
          </a:p>
          <a:p>
            <a:pPr>
              <a:buFontTx/>
              <a:buChar char="•"/>
            </a:pPr>
            <a:r>
              <a:rPr lang="it-IT" dirty="0"/>
              <a:t>. A server for a service can </a:t>
            </a:r>
            <a:r>
              <a:rPr lang="it-IT" dirty="0" err="1"/>
              <a:t>became</a:t>
            </a:r>
            <a:r>
              <a:rPr lang="it-IT" dirty="0"/>
              <a:t> a client of </a:t>
            </a:r>
            <a:r>
              <a:rPr lang="it-IT" dirty="0" err="1"/>
              <a:t>another</a:t>
            </a:r>
            <a:r>
              <a:rPr lang="it-IT" dirty="0"/>
              <a:t> server</a:t>
            </a:r>
            <a:r>
              <a:rPr lang="it-IT" dirty="0" smtClean="0"/>
              <a:t>.</a:t>
            </a:r>
          </a:p>
          <a:p>
            <a:pPr>
              <a:buFontTx/>
              <a:buChar char="•"/>
            </a:pPr>
            <a:endParaRPr lang="it-IT" dirty="0"/>
          </a:p>
          <a:p>
            <a:pPr>
              <a:buFontTx/>
              <a:buChar char="•"/>
            </a:pPr>
            <a:r>
              <a:rPr lang="it-IT" dirty="0" smtClean="0"/>
              <a:t>For </a:t>
            </a:r>
            <a:r>
              <a:rPr lang="it-IT" dirty="0" err="1" smtClean="0"/>
              <a:t>example</a:t>
            </a:r>
            <a:r>
              <a:rPr lang="it-IT" dirty="0" smtClean="0"/>
              <a:t>, a file server </a:t>
            </a:r>
            <a:r>
              <a:rPr lang="it-IT" dirty="0" err="1" smtClean="0"/>
              <a:t>that</a:t>
            </a:r>
            <a:r>
              <a:rPr lang="it-IT" dirty="0" smtClean="0"/>
              <a:t> </a:t>
            </a:r>
            <a:r>
              <a:rPr lang="it-IT" dirty="0" err="1" smtClean="0"/>
              <a:t>needs</a:t>
            </a:r>
            <a:r>
              <a:rPr lang="it-IT" dirty="0" smtClean="0"/>
              <a:t> to record the time </a:t>
            </a:r>
            <a:r>
              <a:rPr lang="it-IT" dirty="0" err="1" smtClean="0"/>
              <a:t>that</a:t>
            </a:r>
            <a:r>
              <a:rPr lang="it-IT" dirty="0" smtClean="0"/>
              <a:t> a file </a:t>
            </a:r>
            <a:r>
              <a:rPr lang="it-IT" dirty="0" err="1" smtClean="0"/>
              <a:t>was</a:t>
            </a:r>
            <a:r>
              <a:rPr lang="it-IT" dirty="0" smtClean="0"/>
              <a:t> </a:t>
            </a:r>
            <a:r>
              <a:rPr lang="it-IT" dirty="0" err="1" smtClean="0"/>
              <a:t>accessed</a:t>
            </a:r>
            <a:r>
              <a:rPr lang="it-IT" dirty="0" smtClean="0"/>
              <a:t> </a:t>
            </a:r>
            <a:r>
              <a:rPr lang="it-IT" dirty="0" err="1" smtClean="0"/>
              <a:t>might</a:t>
            </a:r>
            <a:r>
              <a:rPr lang="it-IT" dirty="0" smtClean="0"/>
              <a:t> </a:t>
            </a:r>
            <a:r>
              <a:rPr lang="it-IT" dirty="0" err="1" smtClean="0"/>
              <a:t>become</a:t>
            </a:r>
            <a:r>
              <a:rPr lang="it-IT" dirty="0" smtClean="0"/>
              <a:t> a client of a time server.</a:t>
            </a:r>
          </a:p>
          <a:p>
            <a:pPr>
              <a:buFontTx/>
              <a:buChar char="•"/>
            </a:pPr>
            <a:endParaRPr lang="it-IT" dirty="0"/>
          </a:p>
          <a:p>
            <a:pPr>
              <a:buFontTx/>
              <a:buChar char="•"/>
            </a:pPr>
            <a:r>
              <a:rPr lang="it-IT" dirty="0" err="1" smtClean="0"/>
              <a:t>While</a:t>
            </a:r>
            <a:r>
              <a:rPr lang="it-IT" dirty="0" smtClean="0"/>
              <a:t> </a:t>
            </a:r>
            <a:r>
              <a:rPr lang="it-IT" dirty="0" err="1" smtClean="0"/>
              <a:t>it</a:t>
            </a:r>
            <a:r>
              <a:rPr lang="it-IT" dirty="0" smtClean="0"/>
              <a:t> </a:t>
            </a:r>
            <a:r>
              <a:rPr lang="it-IT" dirty="0" err="1" smtClean="0"/>
              <a:t>is</a:t>
            </a:r>
            <a:r>
              <a:rPr lang="it-IT" dirty="0" smtClean="0"/>
              <a:t> </a:t>
            </a:r>
            <a:r>
              <a:rPr lang="it-IT" dirty="0" err="1" smtClean="0"/>
              <a:t>handling</a:t>
            </a:r>
            <a:r>
              <a:rPr lang="it-IT" dirty="0" smtClean="0"/>
              <a:t> a </a:t>
            </a:r>
            <a:r>
              <a:rPr lang="it-IT" dirty="0" err="1" smtClean="0"/>
              <a:t>request</a:t>
            </a:r>
            <a:r>
              <a:rPr lang="it-IT" dirty="0" smtClean="0"/>
              <a:t> for a file, the file server </a:t>
            </a:r>
            <a:r>
              <a:rPr lang="it-IT" dirty="0" err="1" smtClean="0"/>
              <a:t>sends</a:t>
            </a:r>
            <a:r>
              <a:rPr lang="it-IT" dirty="0" smtClean="0"/>
              <a:t> a </a:t>
            </a:r>
            <a:r>
              <a:rPr lang="it-IT" dirty="0" err="1" smtClean="0"/>
              <a:t>request</a:t>
            </a:r>
            <a:r>
              <a:rPr lang="it-IT" dirty="0" smtClean="0"/>
              <a:t> to a time server, </a:t>
            </a:r>
            <a:r>
              <a:rPr lang="it-IT" dirty="0" err="1" smtClean="0"/>
              <a:t>waits</a:t>
            </a:r>
            <a:r>
              <a:rPr lang="it-IT" dirty="0" smtClean="0"/>
              <a:t> for the </a:t>
            </a:r>
            <a:r>
              <a:rPr lang="it-IT" dirty="0" err="1" smtClean="0"/>
              <a:t>response</a:t>
            </a:r>
            <a:r>
              <a:rPr lang="it-IT" dirty="0" smtClean="0"/>
              <a:t>, </a:t>
            </a:r>
            <a:r>
              <a:rPr lang="it-IT" dirty="0" err="1" smtClean="0"/>
              <a:t>then</a:t>
            </a:r>
            <a:r>
              <a:rPr lang="it-IT" dirty="0" smtClean="0"/>
              <a:t> </a:t>
            </a:r>
            <a:r>
              <a:rPr lang="it-IT" dirty="0" err="1" smtClean="0"/>
              <a:t>continues</a:t>
            </a:r>
            <a:r>
              <a:rPr lang="it-IT" dirty="0" smtClean="0"/>
              <a:t> </a:t>
            </a:r>
            <a:r>
              <a:rPr lang="it-IT" dirty="0" err="1" smtClean="0"/>
              <a:t>handlig</a:t>
            </a:r>
            <a:r>
              <a:rPr lang="it-IT" dirty="0" smtClean="0"/>
              <a:t> the file </a:t>
            </a:r>
            <a:r>
              <a:rPr lang="it-IT" dirty="0" err="1" smtClean="0"/>
              <a:t>request</a:t>
            </a:r>
            <a:r>
              <a:rPr lang="it-IT" dirty="0" smtClean="0"/>
              <a:t>.</a:t>
            </a:r>
            <a:endParaRPr lang="it-IT" dirty="0"/>
          </a:p>
        </p:txBody>
      </p:sp>
    </p:spTree>
    <p:extLst>
      <p:ext uri="{BB962C8B-B14F-4D97-AF65-F5344CB8AC3E}">
        <p14:creationId xmlns:p14="http://schemas.microsoft.com/office/powerpoint/2010/main" val="39835174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4"/>
          <p:cNvSpPr>
            <a:spLocks noGrp="1"/>
          </p:cNvSpPr>
          <p:nvPr>
            <p:ph type="sldNum" sz="quarter" idx="12"/>
          </p:nvPr>
        </p:nvSpPr>
        <p:spPr/>
        <p:txBody>
          <a:bodyPr/>
          <a:lstStyle/>
          <a:p>
            <a:pPr>
              <a:defRPr/>
            </a:pPr>
            <a:fld id="{AB6099FD-FBB2-4464-B0B3-F1550507F356}" type="slidenum">
              <a:rPr lang="it-IT"/>
              <a:pPr>
                <a:defRPr/>
              </a:pPr>
              <a:t>2</a:t>
            </a:fld>
            <a:endParaRPr lang="it-IT"/>
          </a:p>
        </p:txBody>
      </p:sp>
      <p:sp>
        <p:nvSpPr>
          <p:cNvPr id="10243" name="Rectangle 2"/>
          <p:cNvSpPr>
            <a:spLocks noGrp="1" noChangeArrowheads="1"/>
          </p:cNvSpPr>
          <p:nvPr>
            <p:ph type="title"/>
          </p:nvPr>
        </p:nvSpPr>
        <p:spPr>
          <a:xfrm>
            <a:off x="685800" y="152400"/>
            <a:ext cx="7772400" cy="1143000"/>
          </a:xfrm>
        </p:spPr>
        <p:txBody>
          <a:bodyPr/>
          <a:lstStyle/>
          <a:p>
            <a:r>
              <a:rPr lang="it-IT" sz="2400" b="1" smtClean="0">
                <a:latin typeface="Verdana" pitchFamily="34" charset="0"/>
              </a:rPr>
              <a:t>Open Systems</a:t>
            </a:r>
          </a:p>
        </p:txBody>
      </p:sp>
      <p:sp>
        <p:nvSpPr>
          <p:cNvPr id="10244" name="Text Box 3"/>
          <p:cNvSpPr txBox="1">
            <a:spLocks noChangeArrowheads="1"/>
          </p:cNvSpPr>
          <p:nvPr/>
        </p:nvSpPr>
        <p:spPr bwMode="auto">
          <a:xfrm>
            <a:off x="288925" y="1447800"/>
            <a:ext cx="8169275" cy="3170238"/>
          </a:xfrm>
          <a:prstGeom prst="rect">
            <a:avLst/>
          </a:prstGeom>
          <a:noFill/>
          <a:ln w="9525">
            <a:noFill/>
            <a:miter lim="800000"/>
            <a:headEnd/>
            <a:tailEnd type="none" w="lg" len="med"/>
          </a:ln>
        </p:spPr>
        <p:txBody>
          <a:bodyPr>
            <a:spAutoFit/>
          </a:bodyPr>
          <a:lstStyle/>
          <a:p>
            <a:pPr marL="571500" indent="-285750">
              <a:buFontTx/>
              <a:buChar char="•"/>
            </a:pPr>
            <a:r>
              <a:rPr lang="it-IT"/>
              <a:t>Distributed systems consisting of eterogenous hardware and software components from different system vendors.</a:t>
            </a:r>
          </a:p>
          <a:p>
            <a:pPr marL="571500" indent="-285750">
              <a:buFontTx/>
              <a:buChar char="•"/>
            </a:pPr>
            <a:endParaRPr lang="it-IT"/>
          </a:p>
          <a:p>
            <a:pPr marL="571500" indent="-285750">
              <a:buFontTx/>
              <a:buChar char="•"/>
            </a:pPr>
            <a:r>
              <a:rPr lang="it-IT"/>
              <a:t>Unlike a propritary solution a  </a:t>
            </a:r>
            <a:r>
              <a:rPr lang="it-IT" b="1"/>
              <a:t>open </a:t>
            </a:r>
            <a:r>
              <a:rPr lang="it-IT"/>
              <a:t>distributed</a:t>
            </a:r>
            <a:r>
              <a:rPr lang="it-IT" b="1"/>
              <a:t> </a:t>
            </a:r>
            <a:r>
              <a:rPr lang="it-IT"/>
              <a:t>system  can be realized by using components from the different vendors.</a:t>
            </a:r>
          </a:p>
          <a:p>
            <a:pPr marL="571500" indent="-285750"/>
            <a:endParaRPr lang="it-IT"/>
          </a:p>
          <a:p>
            <a:pPr marL="571500" indent="-285750">
              <a:buFontTx/>
              <a:buChar char="•"/>
            </a:pPr>
            <a:r>
              <a:rPr lang="it-IT"/>
              <a:t>Utilization of </a:t>
            </a:r>
            <a:r>
              <a:rPr lang="it-IT" i="1"/>
              <a:t>standards (hardware, software)</a:t>
            </a:r>
          </a:p>
          <a:p>
            <a:pPr marL="571500" indent="-285750">
              <a:buFontTx/>
              <a:buChar char="•"/>
            </a:pPr>
            <a:endParaRPr lang="it-IT" i="1"/>
          </a:p>
          <a:p>
            <a:pPr marL="571500" indent="-285750">
              <a:buFontTx/>
              <a:buChar char="•"/>
            </a:pPr>
            <a:endParaRPr lang="it-IT" i="1"/>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pPr>
              <a:defRPr/>
            </a:pPr>
            <a:fld id="{6FFE40AD-E713-4FD2-BC14-C8EF94C08743}" type="slidenum">
              <a:rPr lang="it-IT" smtClean="0"/>
              <a:pPr>
                <a:defRPr/>
              </a:pPr>
              <a:t>20</a:t>
            </a:fld>
            <a:endParaRPr lang="it-IT"/>
          </a:p>
        </p:txBody>
      </p:sp>
      <p:sp>
        <p:nvSpPr>
          <p:cNvPr id="3" name="CasellaDiTesto 2"/>
          <p:cNvSpPr txBox="1"/>
          <p:nvPr/>
        </p:nvSpPr>
        <p:spPr>
          <a:xfrm>
            <a:off x="755576" y="836712"/>
            <a:ext cx="7272808" cy="461665"/>
          </a:xfrm>
          <a:prstGeom prst="rect">
            <a:avLst/>
          </a:prstGeom>
          <a:noFill/>
        </p:spPr>
        <p:txBody>
          <a:bodyPr wrap="square" rtlCol="0">
            <a:spAutoFit/>
          </a:bodyPr>
          <a:lstStyle/>
          <a:p>
            <a:r>
              <a:rPr lang="it-IT" sz="2400" b="1" dirty="0" err="1" smtClean="0"/>
              <a:t>Interactions</a:t>
            </a:r>
            <a:r>
              <a:rPr lang="it-IT" sz="2400" b="1" dirty="0" smtClean="0"/>
              <a:t> and </a:t>
            </a:r>
            <a:r>
              <a:rPr lang="it-IT" sz="2400" b="1" dirty="0" err="1" smtClean="0"/>
              <a:t>circular</a:t>
            </a:r>
            <a:r>
              <a:rPr lang="it-IT" sz="2400" b="1" dirty="0" smtClean="0"/>
              <a:t> </a:t>
            </a:r>
            <a:r>
              <a:rPr lang="it-IT" sz="2400" b="1" dirty="0" err="1" smtClean="0"/>
              <a:t>dependencies</a:t>
            </a:r>
            <a:endParaRPr lang="it-IT" sz="2400" b="1" dirty="0"/>
          </a:p>
        </p:txBody>
      </p:sp>
      <p:sp>
        <p:nvSpPr>
          <p:cNvPr id="4" name="CasellaDiTesto 3"/>
          <p:cNvSpPr txBox="1"/>
          <p:nvPr/>
        </p:nvSpPr>
        <p:spPr>
          <a:xfrm>
            <a:off x="323528" y="2060848"/>
            <a:ext cx="7704856" cy="3416320"/>
          </a:xfrm>
          <a:prstGeom prst="rect">
            <a:avLst/>
          </a:prstGeom>
          <a:noFill/>
        </p:spPr>
        <p:txBody>
          <a:bodyPr wrap="square" rtlCol="0">
            <a:spAutoFit/>
          </a:bodyPr>
          <a:lstStyle/>
          <a:p>
            <a:pPr marL="342900" indent="-342900">
              <a:buFont typeface="Arial" panose="020B0604020202020204" pitchFamily="34" charset="0"/>
              <a:buChar char="•"/>
            </a:pPr>
            <a:r>
              <a:rPr lang="it-IT" sz="2400" dirty="0" err="1" smtClean="0"/>
              <a:t>Dependencies</a:t>
            </a:r>
            <a:r>
              <a:rPr lang="it-IT" sz="2400" dirty="0" smtClean="0"/>
              <a:t> </a:t>
            </a:r>
            <a:r>
              <a:rPr lang="it-IT" sz="2400" dirty="0" err="1" smtClean="0"/>
              <a:t>among</a:t>
            </a:r>
            <a:r>
              <a:rPr lang="it-IT" sz="2400" dirty="0" smtClean="0"/>
              <a:t> a </a:t>
            </a:r>
            <a:r>
              <a:rPr lang="it-IT" sz="2400" dirty="0" err="1" smtClean="0"/>
              <a:t>pair</a:t>
            </a:r>
            <a:r>
              <a:rPr lang="it-IT" sz="2400" dirty="0" smtClean="0"/>
              <a:t> of </a:t>
            </a:r>
            <a:r>
              <a:rPr lang="it-IT" sz="2400" dirty="0" err="1" smtClean="0"/>
              <a:t>servers</a:t>
            </a:r>
            <a:r>
              <a:rPr lang="it-IT" sz="2400" dirty="0" smtClean="0"/>
              <a:t> are easy to spot and </a:t>
            </a:r>
            <a:r>
              <a:rPr lang="it-IT" sz="2400" dirty="0" err="1" smtClean="0"/>
              <a:t>avoid</a:t>
            </a:r>
            <a:r>
              <a:rPr lang="it-IT" sz="2400" dirty="0" smtClean="0"/>
              <a:t>, a </a:t>
            </a:r>
            <a:r>
              <a:rPr lang="it-IT" sz="2400" dirty="0" err="1" smtClean="0"/>
              <a:t>larger</a:t>
            </a:r>
            <a:r>
              <a:rPr lang="it-IT" sz="2400" dirty="0" smtClean="0"/>
              <a:t> set of </a:t>
            </a:r>
            <a:r>
              <a:rPr lang="it-IT" sz="2400" dirty="0" err="1" smtClean="0"/>
              <a:t>dependencies</a:t>
            </a:r>
            <a:r>
              <a:rPr lang="it-IT" sz="2400" dirty="0" smtClean="0"/>
              <a:t> </a:t>
            </a:r>
            <a:r>
              <a:rPr lang="it-IT" sz="2400" dirty="0" err="1" smtClean="0"/>
              <a:t>may</a:t>
            </a:r>
            <a:r>
              <a:rPr lang="it-IT" sz="2400" dirty="0" smtClean="0"/>
              <a:t> </a:t>
            </a:r>
            <a:r>
              <a:rPr lang="it-IT" sz="2400" dirty="0" err="1" smtClean="0"/>
              <a:t>not</a:t>
            </a:r>
            <a:r>
              <a:rPr lang="it-IT" sz="2400" dirty="0" smtClean="0"/>
              <a:t>  be  </a:t>
            </a:r>
            <a:r>
              <a:rPr lang="it-IT" sz="2400" dirty="0" err="1" smtClean="0"/>
              <a:t>obvious</a:t>
            </a:r>
            <a:r>
              <a:rPr lang="it-IT" sz="2400" dirty="0" smtClean="0"/>
              <a:t>.</a:t>
            </a:r>
          </a:p>
          <a:p>
            <a:endParaRPr lang="it-IT" sz="2400" dirty="0"/>
          </a:p>
          <a:p>
            <a:pPr marL="342900" indent="-342900">
              <a:buFont typeface="Arial" panose="020B0604020202020204" pitchFamily="34" charset="0"/>
              <a:buChar char="•"/>
            </a:pPr>
            <a:r>
              <a:rPr lang="it-IT" sz="2400" dirty="0" smtClean="0"/>
              <a:t>Immagine a </a:t>
            </a:r>
            <a:r>
              <a:rPr lang="it-IT" sz="2400" dirty="0" err="1" smtClean="0"/>
              <a:t>dependency</a:t>
            </a:r>
            <a:r>
              <a:rPr lang="it-IT" sz="2400" dirty="0" smtClean="0"/>
              <a:t> </a:t>
            </a:r>
            <a:r>
              <a:rPr lang="it-IT" sz="2400" dirty="0" err="1" smtClean="0"/>
              <a:t>cycle</a:t>
            </a:r>
            <a:r>
              <a:rPr lang="it-IT" sz="2400" dirty="0" smtClean="0"/>
              <a:t> </a:t>
            </a:r>
            <a:r>
              <a:rPr lang="it-IT" sz="2400" dirty="0" err="1" smtClean="0"/>
              <a:t>that</a:t>
            </a:r>
            <a:r>
              <a:rPr lang="it-IT" sz="2400" dirty="0" smtClean="0"/>
              <a:t> </a:t>
            </a:r>
            <a:r>
              <a:rPr lang="it-IT" sz="2400" dirty="0" err="1" smtClean="0"/>
              <a:t>includes</a:t>
            </a:r>
            <a:r>
              <a:rPr lang="it-IT" sz="2400" dirty="0" smtClean="0"/>
              <a:t> a </a:t>
            </a:r>
            <a:r>
              <a:rPr lang="it-IT" sz="2400" dirty="0" err="1" smtClean="0"/>
              <a:t>dozen</a:t>
            </a:r>
            <a:r>
              <a:rPr lang="it-IT" sz="2400" dirty="0" smtClean="0"/>
              <a:t> </a:t>
            </a:r>
            <a:r>
              <a:rPr lang="it-IT" sz="2400" dirty="0" err="1" smtClean="0"/>
              <a:t>servers</a:t>
            </a:r>
            <a:r>
              <a:rPr lang="it-IT" sz="2400" dirty="0" smtClean="0"/>
              <a:t>, </a:t>
            </a:r>
            <a:r>
              <a:rPr lang="it-IT" sz="2400" dirty="0" err="1" smtClean="0"/>
              <a:t>each</a:t>
            </a:r>
            <a:r>
              <a:rPr lang="it-IT" sz="2400" dirty="0" smtClean="0"/>
              <a:t> </a:t>
            </a:r>
            <a:r>
              <a:rPr lang="it-IT" sz="2400" dirty="0" err="1" smtClean="0"/>
              <a:t>oerating</a:t>
            </a:r>
            <a:r>
              <a:rPr lang="it-IT" sz="2400" dirty="0" smtClean="0"/>
              <a:t> on a separate computer. </a:t>
            </a:r>
            <a:r>
              <a:rPr lang="it-IT" sz="2400" dirty="0" err="1" smtClean="0"/>
              <a:t>If</a:t>
            </a:r>
            <a:r>
              <a:rPr lang="it-IT" sz="2400" dirty="0" smtClean="0"/>
              <a:t> </a:t>
            </a:r>
            <a:r>
              <a:rPr lang="it-IT" sz="2400" dirty="0" err="1" smtClean="0"/>
              <a:t>each</a:t>
            </a:r>
            <a:r>
              <a:rPr lang="it-IT" sz="2400" dirty="0" smtClean="0"/>
              <a:t> server </a:t>
            </a:r>
            <a:r>
              <a:rPr lang="it-IT" sz="2400" dirty="0" err="1" smtClean="0"/>
              <a:t>is</a:t>
            </a:r>
            <a:r>
              <a:rPr lang="it-IT" sz="2400" dirty="0" smtClean="0"/>
              <a:t> </a:t>
            </a:r>
            <a:r>
              <a:rPr lang="it-IT" sz="2400" dirty="0" err="1" smtClean="0"/>
              <a:t>maintained</a:t>
            </a:r>
            <a:r>
              <a:rPr lang="it-IT" sz="2400" dirty="0" smtClean="0"/>
              <a:t> by a separate </a:t>
            </a:r>
            <a:r>
              <a:rPr lang="it-IT" sz="2400" dirty="0" err="1" smtClean="0"/>
              <a:t>programmer</a:t>
            </a:r>
            <a:r>
              <a:rPr lang="it-IT" sz="2400" dirty="0" smtClean="0"/>
              <a:t>, the </a:t>
            </a:r>
            <a:r>
              <a:rPr lang="it-IT" sz="2400" dirty="0" err="1" smtClean="0"/>
              <a:t>dependencies</a:t>
            </a:r>
            <a:r>
              <a:rPr lang="it-IT" sz="2400" dirty="0" smtClean="0"/>
              <a:t> </a:t>
            </a:r>
            <a:r>
              <a:rPr lang="it-IT" sz="2400" dirty="0" err="1" smtClean="0"/>
              <a:t>among</a:t>
            </a:r>
            <a:r>
              <a:rPr lang="it-IT" sz="2400" dirty="0" smtClean="0"/>
              <a:t> </a:t>
            </a:r>
            <a:r>
              <a:rPr lang="it-IT" sz="2400" dirty="0" err="1" smtClean="0"/>
              <a:t>them</a:t>
            </a:r>
            <a:r>
              <a:rPr lang="it-IT" sz="2400" dirty="0" smtClean="0"/>
              <a:t> </a:t>
            </a:r>
            <a:r>
              <a:rPr lang="it-IT" sz="2400" dirty="0" err="1" smtClean="0"/>
              <a:t>might</a:t>
            </a:r>
            <a:r>
              <a:rPr lang="it-IT" sz="2400" dirty="0" smtClean="0"/>
              <a:t> be </a:t>
            </a:r>
            <a:r>
              <a:rPr lang="it-IT" sz="2400" dirty="0" err="1" smtClean="0"/>
              <a:t>difficult</a:t>
            </a:r>
            <a:r>
              <a:rPr lang="it-IT" sz="2400" dirty="0" smtClean="0"/>
              <a:t> to </a:t>
            </a:r>
            <a:r>
              <a:rPr lang="it-IT" sz="2400" dirty="0" err="1" smtClean="0"/>
              <a:t>identify</a:t>
            </a:r>
            <a:r>
              <a:rPr lang="it-IT" sz="2400" dirty="0" smtClean="0"/>
              <a:t>.</a:t>
            </a:r>
            <a:endParaRPr lang="it-IT" sz="2400" dirty="0"/>
          </a:p>
        </p:txBody>
      </p:sp>
    </p:spTree>
    <p:extLst>
      <p:ext uri="{BB962C8B-B14F-4D97-AF65-F5344CB8AC3E}">
        <p14:creationId xmlns:p14="http://schemas.microsoft.com/office/powerpoint/2010/main" val="41459763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pPr>
              <a:defRPr/>
            </a:pPr>
            <a:fld id="{F0A7DE1C-31D6-498C-8C27-81B8D6E8715C}" type="slidenum">
              <a:rPr lang="it-IT"/>
              <a:pPr>
                <a:defRPr/>
              </a:pPr>
              <a:t>21</a:t>
            </a:fld>
            <a:endParaRPr lang="it-IT"/>
          </a:p>
        </p:txBody>
      </p:sp>
      <p:sp>
        <p:nvSpPr>
          <p:cNvPr id="33795" name="Text Box 4"/>
          <p:cNvSpPr txBox="1">
            <a:spLocks noChangeArrowheads="1"/>
          </p:cNvSpPr>
          <p:nvPr/>
        </p:nvSpPr>
        <p:spPr bwMode="auto">
          <a:xfrm>
            <a:off x="592138" y="466725"/>
            <a:ext cx="7940675" cy="4094163"/>
          </a:xfrm>
          <a:prstGeom prst="rect">
            <a:avLst/>
          </a:prstGeom>
          <a:noFill/>
          <a:ln w="9525">
            <a:noFill/>
            <a:miter lim="800000"/>
            <a:headEnd/>
            <a:tailEnd type="none" w="lg" len="med"/>
          </a:ln>
        </p:spPr>
        <p:txBody>
          <a:bodyPr>
            <a:spAutoFit/>
          </a:bodyPr>
          <a:lstStyle/>
          <a:p>
            <a:r>
              <a:rPr lang="it-IT" b="1"/>
              <a:t>STATELESS Vs STATEFULL SERVERS</a:t>
            </a:r>
          </a:p>
          <a:p>
            <a:endParaRPr lang="it-IT"/>
          </a:p>
          <a:p>
            <a:pPr>
              <a:buFontTx/>
              <a:buChar char="•"/>
            </a:pPr>
            <a:r>
              <a:rPr lang="it-IT" b="1"/>
              <a:t>State information</a:t>
            </a:r>
            <a:r>
              <a:rPr lang="it-IT"/>
              <a:t>: information that a server maintains about the interaction state with the clients. </a:t>
            </a:r>
          </a:p>
          <a:p>
            <a:pPr>
              <a:buFontTx/>
              <a:buChar char="•"/>
            </a:pPr>
            <a:endParaRPr lang="it-IT"/>
          </a:p>
          <a:p>
            <a:pPr>
              <a:buFontTx/>
              <a:buChar char="•"/>
            </a:pPr>
            <a:r>
              <a:rPr lang="it-IT"/>
              <a:t>The information state provides an incremental answer to a new request.</a:t>
            </a:r>
          </a:p>
          <a:p>
            <a:pPr>
              <a:buFontTx/>
              <a:buChar char="•"/>
            </a:pPr>
            <a:endParaRPr lang="it-IT"/>
          </a:p>
          <a:p>
            <a:pPr>
              <a:buFontTx/>
              <a:buChar char="•"/>
            </a:pPr>
            <a:r>
              <a:rPr lang="it-IT"/>
              <a:t>The information state  can increase the system efficiency, but problem may arise in the case of duplicated messages , delays and messages arrived out of order.</a:t>
            </a:r>
          </a:p>
          <a:p>
            <a:r>
              <a:rPr lang="it-IT"/>
              <a:t/>
            </a:r>
            <a:br>
              <a:rPr lang="it-IT"/>
            </a:br>
            <a:endParaRPr lang="it-IT"/>
          </a:p>
        </p:txBody>
      </p:sp>
    </p:spTree>
    <p:extLst>
      <p:ext uri="{BB962C8B-B14F-4D97-AF65-F5344CB8AC3E}">
        <p14:creationId xmlns:p14="http://schemas.microsoft.com/office/powerpoint/2010/main" val="29509234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pPr>
              <a:defRPr/>
            </a:pPr>
            <a:fld id="{EE8765C1-8299-4B76-A600-AEA24641CBCF}" type="slidenum">
              <a:rPr lang="it-IT"/>
              <a:pPr>
                <a:defRPr/>
              </a:pPr>
              <a:t>22</a:t>
            </a:fld>
            <a:endParaRPr lang="it-IT"/>
          </a:p>
        </p:txBody>
      </p:sp>
      <p:sp>
        <p:nvSpPr>
          <p:cNvPr id="34819" name="Text Box 4"/>
          <p:cNvSpPr txBox="1">
            <a:spLocks noChangeArrowheads="1"/>
          </p:cNvSpPr>
          <p:nvPr/>
        </p:nvSpPr>
        <p:spPr bwMode="auto">
          <a:xfrm>
            <a:off x="376238" y="393700"/>
            <a:ext cx="7724775" cy="4359275"/>
          </a:xfrm>
          <a:prstGeom prst="rect">
            <a:avLst/>
          </a:prstGeom>
          <a:noFill/>
          <a:ln w="9525">
            <a:noFill/>
            <a:miter lim="800000"/>
            <a:headEnd/>
            <a:tailEnd type="none" w="lg" len="med"/>
          </a:ln>
        </p:spPr>
        <p:txBody>
          <a:bodyPr>
            <a:spAutoFit/>
          </a:bodyPr>
          <a:lstStyle/>
          <a:p>
            <a:pPr marL="457200" indent="-457200"/>
            <a:endParaRPr lang="it-IT" b="1"/>
          </a:p>
          <a:p>
            <a:pPr marL="457200" indent="-457200"/>
            <a:endParaRPr lang="it-IT"/>
          </a:p>
          <a:p>
            <a:pPr marL="457200" indent="-457200">
              <a:buFontTx/>
              <a:buChar char="•"/>
            </a:pPr>
            <a:r>
              <a:rPr lang="it-IT"/>
              <a:t>File server - remote access by clients . Two kinds of requests : Reading data from  the file and writing data on the file. </a:t>
            </a:r>
          </a:p>
          <a:p>
            <a:pPr marL="457200" indent="-457200">
              <a:buFontTx/>
              <a:buChar char="•"/>
            </a:pPr>
            <a:endParaRPr lang="it-IT" b="1"/>
          </a:p>
          <a:p>
            <a:pPr marL="457200" indent="-457200">
              <a:buFontTx/>
              <a:buChar char="•"/>
            </a:pPr>
            <a:r>
              <a:rPr lang="it-IT" b="1"/>
              <a:t>Stateless server</a:t>
            </a:r>
            <a:r>
              <a:rPr lang="it-IT"/>
              <a:t> – It does not  mantain informations about the transactions. Each request must specify the name of the file, the position in the file from which to extract or to insert information, the number of bytes to insert or extract. </a:t>
            </a:r>
          </a:p>
          <a:p>
            <a:pPr marL="457200" indent="-457200">
              <a:buFontTx/>
              <a:buChar char="•"/>
            </a:pPr>
            <a:endParaRPr lang="it-IT"/>
          </a:p>
          <a:p>
            <a:pPr marL="457200" indent="-457200">
              <a:buFontTx/>
              <a:buChar char="•"/>
            </a:pPr>
            <a:r>
              <a:rPr lang="it-IT" b="1"/>
              <a:t>Statefull server</a:t>
            </a:r>
            <a:r>
              <a:rPr lang="it-IT"/>
              <a:t> – The server mantains the state information about the files that accessed the server</a:t>
            </a:r>
          </a:p>
        </p:txBody>
      </p:sp>
    </p:spTree>
    <p:extLst>
      <p:ext uri="{BB962C8B-B14F-4D97-AF65-F5344CB8AC3E}">
        <p14:creationId xmlns:p14="http://schemas.microsoft.com/office/powerpoint/2010/main" val="21124472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pPr>
              <a:defRPr/>
            </a:pPr>
            <a:fld id="{7C5A11A2-2C7A-42D6-A1E2-A068BC235244}" type="slidenum">
              <a:rPr lang="it-IT"/>
              <a:pPr>
                <a:defRPr/>
              </a:pPr>
              <a:t>23</a:t>
            </a:fld>
            <a:endParaRPr lang="it-IT"/>
          </a:p>
        </p:txBody>
      </p:sp>
      <p:sp>
        <p:nvSpPr>
          <p:cNvPr id="35843" name="Text Box 4"/>
          <p:cNvSpPr txBox="1">
            <a:spLocks noChangeArrowheads="1"/>
          </p:cNvSpPr>
          <p:nvPr/>
        </p:nvSpPr>
        <p:spPr bwMode="auto">
          <a:xfrm>
            <a:off x="376238" y="969963"/>
            <a:ext cx="8516937" cy="4968875"/>
          </a:xfrm>
          <a:prstGeom prst="rect">
            <a:avLst/>
          </a:prstGeom>
          <a:noFill/>
          <a:ln w="9525">
            <a:noFill/>
            <a:miter lim="800000"/>
            <a:headEnd/>
            <a:tailEnd type="none" w="lg" len="med"/>
          </a:ln>
        </p:spPr>
        <p:txBody>
          <a:bodyPr>
            <a:spAutoFit/>
          </a:bodyPr>
          <a:lstStyle/>
          <a:p>
            <a:r>
              <a:rPr lang="it-IT" b="1"/>
              <a:t>Statefull server</a:t>
            </a:r>
          </a:p>
          <a:p>
            <a:endParaRPr lang="it-IT"/>
          </a:p>
          <a:p>
            <a:r>
              <a:rPr lang="it-IT"/>
              <a:t>The server sends to the client the identifier of the previously open file. The client utilizes this identifier for the following requests.</a:t>
            </a:r>
          </a:p>
          <a:p>
            <a:endParaRPr lang="it-IT"/>
          </a:p>
          <a:p>
            <a:endParaRPr lang="it-IT"/>
          </a:p>
          <a:p>
            <a:r>
              <a:rPr lang="it-IT" b="1"/>
              <a:t>identifier   		file name  			current position</a:t>
            </a:r>
            <a:endParaRPr lang="it-IT"/>
          </a:p>
          <a:p>
            <a:r>
              <a:rPr lang="it-IT"/>
              <a:t>1</a:t>
            </a:r>
            <a:r>
              <a:rPr lang="it-IT" b="1"/>
              <a:t>			</a:t>
            </a:r>
            <a:r>
              <a:rPr lang="en-GB"/>
              <a:t>test.program.c		 0</a:t>
            </a:r>
            <a:endParaRPr lang="it-IT"/>
          </a:p>
          <a:p>
            <a:r>
              <a:rPr lang="it-IT" b="1"/>
              <a:t>2			</a:t>
            </a:r>
            <a:r>
              <a:rPr lang="en-GB"/>
              <a:t>tcp.book.doc 			</a:t>
            </a:r>
            <a:r>
              <a:rPr lang="it-IT"/>
              <a:t>456</a:t>
            </a:r>
          </a:p>
          <a:p>
            <a:r>
              <a:rPr lang="it-IT" b="1"/>
              <a:t>3			</a:t>
            </a:r>
            <a:r>
              <a:rPr lang="en-GB"/>
              <a:t>dept.budget.txt 		38</a:t>
            </a:r>
            <a:endParaRPr lang="it-IT"/>
          </a:p>
          <a:p>
            <a:r>
              <a:rPr lang="it-IT" b="1"/>
              <a:t>4			</a:t>
            </a:r>
            <a:r>
              <a:rPr lang="en-GB"/>
              <a:t>tetris.exe 			128 </a:t>
            </a:r>
            <a:endParaRPr lang="it-IT"/>
          </a:p>
          <a:p>
            <a:endParaRPr lang="it-IT"/>
          </a:p>
          <a:p>
            <a:r>
              <a:rPr lang="it-IT"/>
              <a:t/>
            </a:r>
            <a:br>
              <a:rPr lang="it-IT"/>
            </a:br>
            <a:endParaRPr lang="it-IT"/>
          </a:p>
        </p:txBody>
      </p:sp>
    </p:spTree>
    <p:extLst>
      <p:ext uri="{BB962C8B-B14F-4D97-AF65-F5344CB8AC3E}">
        <p14:creationId xmlns:p14="http://schemas.microsoft.com/office/powerpoint/2010/main" val="12925851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pPr>
              <a:defRPr/>
            </a:pPr>
            <a:fld id="{7C9D9F56-7DF0-467F-895B-0EB6F5E34350}" type="slidenum">
              <a:rPr lang="it-IT"/>
              <a:pPr>
                <a:defRPr/>
              </a:pPr>
              <a:t>24</a:t>
            </a:fld>
            <a:endParaRPr lang="it-IT"/>
          </a:p>
        </p:txBody>
      </p:sp>
      <p:sp>
        <p:nvSpPr>
          <p:cNvPr id="36867" name="Text Box 4"/>
          <p:cNvSpPr txBox="1">
            <a:spLocks noChangeArrowheads="1"/>
          </p:cNvSpPr>
          <p:nvPr/>
        </p:nvSpPr>
        <p:spPr bwMode="auto">
          <a:xfrm>
            <a:off x="592138" y="692150"/>
            <a:ext cx="7508875" cy="2835275"/>
          </a:xfrm>
          <a:prstGeom prst="rect">
            <a:avLst/>
          </a:prstGeom>
          <a:noFill/>
          <a:ln w="9525">
            <a:noFill/>
            <a:miter lim="800000"/>
            <a:headEnd/>
            <a:tailEnd type="none" w="lg" len="med"/>
          </a:ln>
        </p:spPr>
        <p:txBody>
          <a:bodyPr>
            <a:spAutoFit/>
          </a:bodyPr>
          <a:lstStyle/>
          <a:p>
            <a:pPr marL="457200" indent="-457200"/>
            <a:r>
              <a:rPr lang="it-IT" b="1"/>
              <a:t>Statefull server</a:t>
            </a:r>
          </a:p>
          <a:p>
            <a:pPr marL="457200" indent="-457200"/>
            <a:endParaRPr lang="it-IT"/>
          </a:p>
          <a:p>
            <a:pPr marL="457200" indent="-457200">
              <a:buFontTx/>
              <a:buChar char="•"/>
            </a:pPr>
            <a:r>
              <a:rPr lang="it-IT" b="1"/>
              <a:t>Advantages</a:t>
            </a:r>
            <a:r>
              <a:rPr lang="it-IT"/>
              <a:t>: higher efficiency, incremental operations, lower dimension messages.</a:t>
            </a:r>
          </a:p>
          <a:p>
            <a:pPr marL="457200" indent="-457200">
              <a:buFontTx/>
              <a:buChar char="•"/>
            </a:pPr>
            <a:endParaRPr lang="it-IT"/>
          </a:p>
          <a:p>
            <a:pPr marL="457200" indent="-457200">
              <a:buFontTx/>
              <a:buChar char="•"/>
            </a:pPr>
            <a:endParaRPr lang="it-IT"/>
          </a:p>
          <a:p>
            <a:pPr marL="457200" indent="-457200">
              <a:buFontTx/>
              <a:buChar char="•"/>
            </a:pPr>
            <a:r>
              <a:rPr lang="it-IT" b="1"/>
              <a:t>Problems</a:t>
            </a:r>
            <a:r>
              <a:rPr lang="it-IT"/>
              <a:t>: comand duplication, delays, messages out of order, server crash (open files are not correctly closed).</a:t>
            </a:r>
          </a:p>
        </p:txBody>
      </p:sp>
    </p:spTree>
    <p:extLst>
      <p:ext uri="{BB962C8B-B14F-4D97-AF65-F5344CB8AC3E}">
        <p14:creationId xmlns:p14="http://schemas.microsoft.com/office/powerpoint/2010/main" val="34283384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pPr>
              <a:defRPr/>
            </a:pPr>
            <a:fld id="{27D4C7EA-837B-4866-9225-0B6FB00BC4E0}" type="slidenum">
              <a:rPr lang="it-IT"/>
              <a:pPr>
                <a:defRPr/>
              </a:pPr>
              <a:t>25</a:t>
            </a:fld>
            <a:endParaRPr lang="it-IT"/>
          </a:p>
        </p:txBody>
      </p:sp>
      <p:sp>
        <p:nvSpPr>
          <p:cNvPr id="24579" name="Text Box 2"/>
          <p:cNvSpPr txBox="1">
            <a:spLocks noChangeArrowheads="1"/>
          </p:cNvSpPr>
          <p:nvPr/>
        </p:nvSpPr>
        <p:spPr bwMode="auto">
          <a:xfrm>
            <a:off x="381000" y="593725"/>
            <a:ext cx="8321675" cy="5273675"/>
          </a:xfrm>
          <a:prstGeom prst="rect">
            <a:avLst/>
          </a:prstGeom>
          <a:noFill/>
          <a:ln w="9525">
            <a:noFill/>
            <a:miter lim="800000"/>
            <a:headEnd/>
            <a:tailEnd type="none" w="lg" len="med"/>
          </a:ln>
        </p:spPr>
        <p:txBody>
          <a:bodyPr>
            <a:spAutoFit/>
          </a:bodyPr>
          <a:lstStyle/>
          <a:p>
            <a:r>
              <a:rPr lang="it-IT" b="1"/>
              <a:t>Classification of client server structures</a:t>
            </a:r>
            <a:r>
              <a:rPr lang="it-IT"/>
              <a:t> </a:t>
            </a:r>
            <a:endParaRPr lang="it-IT" b="1"/>
          </a:p>
          <a:p>
            <a:endParaRPr lang="it-IT" b="1"/>
          </a:p>
          <a:p>
            <a:pPr>
              <a:buFontTx/>
              <a:buChar char="•"/>
            </a:pPr>
            <a:r>
              <a:rPr lang="it-IT"/>
              <a:t> In a client/server application </a:t>
            </a:r>
            <a:r>
              <a:rPr lang="it-IT" b="1"/>
              <a:t>three functions </a:t>
            </a:r>
            <a:r>
              <a:rPr lang="it-IT"/>
              <a:t>are present:</a:t>
            </a:r>
          </a:p>
          <a:p>
            <a:endParaRPr lang="it-IT"/>
          </a:p>
          <a:p>
            <a:pPr marL="762000" lvl="1" indent="-285750">
              <a:buFontTx/>
              <a:buChar char="•"/>
            </a:pPr>
            <a:r>
              <a:rPr lang="it-IT"/>
              <a:t>user interface</a:t>
            </a:r>
          </a:p>
          <a:p>
            <a:pPr marL="762000" lvl="1" indent="-285750">
              <a:buFontTx/>
              <a:buChar char="•"/>
            </a:pPr>
            <a:r>
              <a:rPr lang="it-IT"/>
              <a:t>application programs</a:t>
            </a:r>
          </a:p>
          <a:p>
            <a:pPr marL="762000" lvl="1" indent="-285750">
              <a:buFontTx/>
              <a:buChar char="•"/>
            </a:pPr>
            <a:r>
              <a:rPr lang="it-IT"/>
              <a:t>data management</a:t>
            </a:r>
          </a:p>
          <a:p>
            <a:pPr marL="762000" lvl="1" indent="-285750">
              <a:buFontTx/>
              <a:buChar char="•"/>
            </a:pPr>
            <a:endParaRPr lang="it-IT"/>
          </a:p>
          <a:p>
            <a:endParaRPr lang="it-IT"/>
          </a:p>
          <a:p>
            <a:pPr>
              <a:buFontTx/>
              <a:buChar char="•"/>
            </a:pPr>
            <a:r>
              <a:rPr lang="it-IT"/>
              <a:t> Following the assignment of functions among client and server we have three possible types of structures:</a:t>
            </a:r>
          </a:p>
          <a:p>
            <a:endParaRPr lang="it-IT"/>
          </a:p>
          <a:p>
            <a:r>
              <a:rPr lang="it-IT"/>
              <a:t>	- host-based processing</a:t>
            </a:r>
          </a:p>
          <a:p>
            <a:r>
              <a:rPr lang="it-IT"/>
              <a:t>	- server based processing</a:t>
            </a:r>
          </a:p>
          <a:p>
            <a:r>
              <a:rPr lang="it-IT"/>
              <a:t>	- cooperative processing</a:t>
            </a:r>
          </a:p>
          <a:p>
            <a:r>
              <a:rPr lang="it-IT"/>
              <a:t>	- client based processing</a:t>
            </a:r>
          </a:p>
          <a:p>
            <a:endParaRPr lang="it-IT"/>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Segnaposto numero diapositiva 3"/>
          <p:cNvSpPr>
            <a:spLocks noGrp="1"/>
          </p:cNvSpPr>
          <p:nvPr>
            <p:ph type="sldNum" sz="quarter" idx="12"/>
          </p:nvPr>
        </p:nvSpPr>
        <p:spPr/>
        <p:txBody>
          <a:bodyPr/>
          <a:lstStyle/>
          <a:p>
            <a:pPr>
              <a:defRPr/>
            </a:pPr>
            <a:fld id="{16850E87-401B-4A9E-9124-8FF638098263}" type="slidenum">
              <a:rPr lang="it-IT"/>
              <a:pPr>
                <a:defRPr/>
              </a:pPr>
              <a:t>26</a:t>
            </a:fld>
            <a:endParaRPr lang="it-IT"/>
          </a:p>
        </p:txBody>
      </p:sp>
      <p:sp>
        <p:nvSpPr>
          <p:cNvPr id="25603" name="Text Box 4"/>
          <p:cNvSpPr txBox="1">
            <a:spLocks noChangeArrowheads="1"/>
          </p:cNvSpPr>
          <p:nvPr/>
        </p:nvSpPr>
        <p:spPr bwMode="auto">
          <a:xfrm>
            <a:off x="592138" y="692150"/>
            <a:ext cx="7724775" cy="396875"/>
          </a:xfrm>
          <a:prstGeom prst="rect">
            <a:avLst/>
          </a:prstGeom>
          <a:noFill/>
          <a:ln w="9525">
            <a:noFill/>
            <a:miter lim="800000"/>
            <a:headEnd/>
            <a:tailEnd type="none" w="lg" len="med"/>
          </a:ln>
        </p:spPr>
        <p:txBody>
          <a:bodyPr>
            <a:spAutoFit/>
          </a:bodyPr>
          <a:lstStyle/>
          <a:p>
            <a:endParaRPr lang="it-IT"/>
          </a:p>
        </p:txBody>
      </p:sp>
      <p:sp>
        <p:nvSpPr>
          <p:cNvPr id="25604" name="Rectangle 5"/>
          <p:cNvSpPr>
            <a:spLocks noChangeArrowheads="1"/>
          </p:cNvSpPr>
          <p:nvPr/>
        </p:nvSpPr>
        <p:spPr bwMode="auto">
          <a:xfrm>
            <a:off x="898525" y="908050"/>
            <a:ext cx="2520950" cy="2089150"/>
          </a:xfrm>
          <a:prstGeom prst="rect">
            <a:avLst/>
          </a:prstGeom>
          <a:noFill/>
          <a:ln w="9525">
            <a:solidFill>
              <a:schemeClr val="tx1"/>
            </a:solidFill>
            <a:miter lim="800000"/>
            <a:headEnd/>
            <a:tailEnd type="none" w="lg" len="med"/>
          </a:ln>
        </p:spPr>
        <p:txBody>
          <a:bodyPr wrap="none" anchor="ctr"/>
          <a:lstStyle/>
          <a:p>
            <a:endParaRPr lang="it-IT"/>
          </a:p>
        </p:txBody>
      </p:sp>
      <p:sp>
        <p:nvSpPr>
          <p:cNvPr id="25605" name="Rectangle 6"/>
          <p:cNvSpPr>
            <a:spLocks noChangeArrowheads="1"/>
          </p:cNvSpPr>
          <p:nvPr/>
        </p:nvSpPr>
        <p:spPr bwMode="auto">
          <a:xfrm>
            <a:off x="4714875" y="908050"/>
            <a:ext cx="2520950" cy="2089150"/>
          </a:xfrm>
          <a:prstGeom prst="rect">
            <a:avLst/>
          </a:prstGeom>
          <a:noFill/>
          <a:ln w="9525">
            <a:solidFill>
              <a:schemeClr val="tx1"/>
            </a:solidFill>
            <a:miter lim="800000"/>
            <a:headEnd/>
            <a:tailEnd type="none" w="lg" len="med"/>
          </a:ln>
        </p:spPr>
        <p:txBody>
          <a:bodyPr wrap="none" anchor="ctr"/>
          <a:lstStyle/>
          <a:p>
            <a:endParaRPr lang="it-IT"/>
          </a:p>
        </p:txBody>
      </p:sp>
      <p:sp>
        <p:nvSpPr>
          <p:cNvPr id="25606" name="Rectangle 7"/>
          <p:cNvSpPr>
            <a:spLocks noChangeArrowheads="1"/>
          </p:cNvSpPr>
          <p:nvPr/>
        </p:nvSpPr>
        <p:spPr bwMode="auto">
          <a:xfrm>
            <a:off x="900113" y="3932238"/>
            <a:ext cx="2520950" cy="2089150"/>
          </a:xfrm>
          <a:prstGeom prst="rect">
            <a:avLst/>
          </a:prstGeom>
          <a:noFill/>
          <a:ln w="9525">
            <a:solidFill>
              <a:schemeClr val="tx1"/>
            </a:solidFill>
            <a:miter lim="800000"/>
            <a:headEnd/>
            <a:tailEnd type="none" w="lg" len="med"/>
          </a:ln>
        </p:spPr>
        <p:txBody>
          <a:bodyPr wrap="none" anchor="ctr"/>
          <a:lstStyle/>
          <a:p>
            <a:endParaRPr lang="it-IT"/>
          </a:p>
        </p:txBody>
      </p:sp>
      <p:sp>
        <p:nvSpPr>
          <p:cNvPr id="25607" name="Rectangle 8"/>
          <p:cNvSpPr>
            <a:spLocks noChangeArrowheads="1"/>
          </p:cNvSpPr>
          <p:nvPr/>
        </p:nvSpPr>
        <p:spPr bwMode="auto">
          <a:xfrm>
            <a:off x="4787900" y="4364038"/>
            <a:ext cx="2520950" cy="1512887"/>
          </a:xfrm>
          <a:prstGeom prst="rect">
            <a:avLst/>
          </a:prstGeom>
          <a:noFill/>
          <a:ln w="9525">
            <a:solidFill>
              <a:schemeClr val="tx1"/>
            </a:solidFill>
            <a:miter lim="800000"/>
            <a:headEnd/>
            <a:tailEnd type="none" w="lg" len="med"/>
          </a:ln>
        </p:spPr>
        <p:txBody>
          <a:bodyPr wrap="none" anchor="ctr"/>
          <a:lstStyle/>
          <a:p>
            <a:pPr algn="ctr"/>
            <a:endParaRPr lang="it-IT"/>
          </a:p>
        </p:txBody>
      </p:sp>
      <p:sp>
        <p:nvSpPr>
          <p:cNvPr id="25608" name="Text Box 9"/>
          <p:cNvSpPr txBox="1">
            <a:spLocks noChangeArrowheads="1"/>
          </p:cNvSpPr>
          <p:nvPr/>
        </p:nvSpPr>
        <p:spPr bwMode="auto">
          <a:xfrm>
            <a:off x="1166813" y="333375"/>
            <a:ext cx="1892300" cy="366713"/>
          </a:xfrm>
          <a:prstGeom prst="rect">
            <a:avLst/>
          </a:prstGeom>
          <a:noFill/>
          <a:ln w="9525">
            <a:noFill/>
            <a:miter lim="800000"/>
            <a:headEnd/>
            <a:tailEnd type="none" w="lg" len="med"/>
          </a:ln>
        </p:spPr>
        <p:txBody>
          <a:bodyPr>
            <a:spAutoFit/>
          </a:bodyPr>
          <a:lstStyle/>
          <a:p>
            <a:r>
              <a:rPr lang="it-IT" sz="1800"/>
              <a:t>       client</a:t>
            </a:r>
          </a:p>
        </p:txBody>
      </p:sp>
      <p:sp>
        <p:nvSpPr>
          <p:cNvPr id="25609" name="Text Box 10"/>
          <p:cNvSpPr txBox="1">
            <a:spLocks noChangeArrowheads="1"/>
          </p:cNvSpPr>
          <p:nvPr/>
        </p:nvSpPr>
        <p:spPr bwMode="auto">
          <a:xfrm>
            <a:off x="4984750" y="333375"/>
            <a:ext cx="1892300" cy="366713"/>
          </a:xfrm>
          <a:prstGeom prst="rect">
            <a:avLst/>
          </a:prstGeom>
          <a:noFill/>
          <a:ln w="9525">
            <a:noFill/>
            <a:miter lim="800000"/>
            <a:headEnd/>
            <a:tailEnd type="none" w="lg" len="med"/>
          </a:ln>
        </p:spPr>
        <p:txBody>
          <a:bodyPr>
            <a:spAutoFit/>
          </a:bodyPr>
          <a:lstStyle/>
          <a:p>
            <a:r>
              <a:rPr lang="it-IT" sz="1800"/>
              <a:t>       server</a:t>
            </a:r>
          </a:p>
        </p:txBody>
      </p:sp>
      <p:sp>
        <p:nvSpPr>
          <p:cNvPr id="25610" name="Text Box 11"/>
          <p:cNvSpPr txBox="1">
            <a:spLocks noChangeArrowheads="1"/>
          </p:cNvSpPr>
          <p:nvPr/>
        </p:nvSpPr>
        <p:spPr bwMode="auto">
          <a:xfrm>
            <a:off x="2535238" y="3201988"/>
            <a:ext cx="3073400" cy="396875"/>
          </a:xfrm>
          <a:prstGeom prst="rect">
            <a:avLst/>
          </a:prstGeom>
          <a:noFill/>
          <a:ln w="9525">
            <a:noFill/>
            <a:miter lim="800000"/>
            <a:headEnd/>
            <a:tailEnd type="none" w="lg" len="med"/>
          </a:ln>
        </p:spPr>
        <p:txBody>
          <a:bodyPr wrap="none">
            <a:spAutoFit/>
          </a:bodyPr>
          <a:lstStyle/>
          <a:p>
            <a:r>
              <a:rPr lang="it-IT"/>
              <a:t>Host-based processing</a:t>
            </a:r>
          </a:p>
        </p:txBody>
      </p:sp>
      <p:sp>
        <p:nvSpPr>
          <p:cNvPr id="25611" name="Text Box 12"/>
          <p:cNvSpPr txBox="1">
            <a:spLocks noChangeArrowheads="1"/>
          </p:cNvSpPr>
          <p:nvPr/>
        </p:nvSpPr>
        <p:spPr bwMode="auto">
          <a:xfrm>
            <a:off x="2679700" y="6226175"/>
            <a:ext cx="3338513" cy="396875"/>
          </a:xfrm>
          <a:prstGeom prst="rect">
            <a:avLst/>
          </a:prstGeom>
          <a:noFill/>
          <a:ln w="9525">
            <a:noFill/>
            <a:miter lim="800000"/>
            <a:headEnd/>
            <a:tailEnd type="none" w="lg" len="med"/>
          </a:ln>
        </p:spPr>
        <p:txBody>
          <a:bodyPr wrap="none">
            <a:spAutoFit/>
          </a:bodyPr>
          <a:lstStyle/>
          <a:p>
            <a:r>
              <a:rPr lang="it-IT"/>
              <a:t>Server-based processing</a:t>
            </a:r>
          </a:p>
        </p:txBody>
      </p:sp>
      <p:sp>
        <p:nvSpPr>
          <p:cNvPr id="25612" name="Line 13"/>
          <p:cNvSpPr>
            <a:spLocks noChangeShapeType="1"/>
          </p:cNvSpPr>
          <p:nvPr/>
        </p:nvSpPr>
        <p:spPr bwMode="auto">
          <a:xfrm>
            <a:off x="4716463" y="1341438"/>
            <a:ext cx="2519362" cy="0"/>
          </a:xfrm>
          <a:prstGeom prst="line">
            <a:avLst/>
          </a:prstGeom>
          <a:noFill/>
          <a:ln w="9525">
            <a:solidFill>
              <a:schemeClr val="tx1"/>
            </a:solidFill>
            <a:round/>
            <a:headEnd/>
            <a:tailEnd type="none" w="lg" len="med"/>
          </a:ln>
        </p:spPr>
        <p:txBody>
          <a:bodyPr/>
          <a:lstStyle/>
          <a:p>
            <a:endParaRPr lang="it-IT"/>
          </a:p>
        </p:txBody>
      </p:sp>
      <p:sp>
        <p:nvSpPr>
          <p:cNvPr id="25613" name="Line 14"/>
          <p:cNvSpPr>
            <a:spLocks noChangeShapeType="1"/>
          </p:cNvSpPr>
          <p:nvPr/>
        </p:nvSpPr>
        <p:spPr bwMode="auto">
          <a:xfrm>
            <a:off x="4716463" y="1773238"/>
            <a:ext cx="2519362" cy="0"/>
          </a:xfrm>
          <a:prstGeom prst="line">
            <a:avLst/>
          </a:prstGeom>
          <a:noFill/>
          <a:ln w="9525">
            <a:solidFill>
              <a:schemeClr val="tx1"/>
            </a:solidFill>
            <a:round/>
            <a:headEnd/>
            <a:tailEnd type="none" w="lg" len="med"/>
          </a:ln>
        </p:spPr>
        <p:txBody>
          <a:bodyPr/>
          <a:lstStyle/>
          <a:p>
            <a:endParaRPr lang="it-IT"/>
          </a:p>
        </p:txBody>
      </p:sp>
      <p:sp>
        <p:nvSpPr>
          <p:cNvPr id="25614" name="Line 15"/>
          <p:cNvSpPr>
            <a:spLocks noChangeShapeType="1"/>
          </p:cNvSpPr>
          <p:nvPr/>
        </p:nvSpPr>
        <p:spPr bwMode="auto">
          <a:xfrm>
            <a:off x="4716463" y="2276475"/>
            <a:ext cx="2519362" cy="0"/>
          </a:xfrm>
          <a:prstGeom prst="line">
            <a:avLst/>
          </a:prstGeom>
          <a:noFill/>
          <a:ln w="9525">
            <a:solidFill>
              <a:schemeClr val="tx1"/>
            </a:solidFill>
            <a:round/>
            <a:headEnd/>
            <a:tailEnd type="none" w="lg" len="med"/>
          </a:ln>
        </p:spPr>
        <p:txBody>
          <a:bodyPr/>
          <a:lstStyle/>
          <a:p>
            <a:endParaRPr lang="it-IT"/>
          </a:p>
        </p:txBody>
      </p:sp>
      <p:sp>
        <p:nvSpPr>
          <p:cNvPr id="25615" name="Text Box 16"/>
          <p:cNvSpPr txBox="1">
            <a:spLocks noChangeArrowheads="1"/>
          </p:cNvSpPr>
          <p:nvPr/>
        </p:nvSpPr>
        <p:spPr bwMode="auto">
          <a:xfrm>
            <a:off x="4767263" y="969963"/>
            <a:ext cx="2447925" cy="396875"/>
          </a:xfrm>
          <a:prstGeom prst="rect">
            <a:avLst/>
          </a:prstGeom>
          <a:noFill/>
          <a:ln w="9525">
            <a:noFill/>
            <a:miter lim="800000"/>
            <a:headEnd/>
            <a:tailEnd type="none" w="lg" len="med"/>
          </a:ln>
        </p:spPr>
        <p:txBody>
          <a:bodyPr wrap="none">
            <a:spAutoFit/>
          </a:bodyPr>
          <a:lstStyle/>
          <a:p>
            <a:r>
              <a:rPr lang="it-IT"/>
              <a:t>Presentation logic</a:t>
            </a:r>
          </a:p>
        </p:txBody>
      </p:sp>
      <p:sp>
        <p:nvSpPr>
          <p:cNvPr id="25616" name="Text Box 17"/>
          <p:cNvSpPr txBox="1">
            <a:spLocks noChangeArrowheads="1"/>
          </p:cNvSpPr>
          <p:nvPr/>
        </p:nvSpPr>
        <p:spPr bwMode="auto">
          <a:xfrm>
            <a:off x="4767263" y="1401763"/>
            <a:ext cx="2255837" cy="396875"/>
          </a:xfrm>
          <a:prstGeom prst="rect">
            <a:avLst/>
          </a:prstGeom>
          <a:noFill/>
          <a:ln w="9525">
            <a:noFill/>
            <a:miter lim="800000"/>
            <a:headEnd/>
            <a:tailEnd type="none" w="lg" len="med"/>
          </a:ln>
        </p:spPr>
        <p:txBody>
          <a:bodyPr wrap="none">
            <a:spAutoFit/>
          </a:bodyPr>
          <a:lstStyle/>
          <a:p>
            <a:r>
              <a:rPr lang="it-IT"/>
              <a:t>Application logic</a:t>
            </a:r>
          </a:p>
        </p:txBody>
      </p:sp>
      <p:sp>
        <p:nvSpPr>
          <p:cNvPr id="25617" name="Text Box 19"/>
          <p:cNvSpPr txBox="1">
            <a:spLocks noChangeArrowheads="1"/>
          </p:cNvSpPr>
          <p:nvPr/>
        </p:nvSpPr>
        <p:spPr bwMode="auto">
          <a:xfrm>
            <a:off x="4730750" y="1916113"/>
            <a:ext cx="2362200" cy="396875"/>
          </a:xfrm>
          <a:prstGeom prst="rect">
            <a:avLst/>
          </a:prstGeom>
          <a:noFill/>
          <a:ln w="9525">
            <a:noFill/>
            <a:miter lim="800000"/>
            <a:headEnd/>
            <a:tailEnd type="none" w="lg" len="med"/>
          </a:ln>
        </p:spPr>
        <p:txBody>
          <a:bodyPr>
            <a:spAutoFit/>
          </a:bodyPr>
          <a:lstStyle/>
          <a:p>
            <a:pPr>
              <a:spcBef>
                <a:spcPct val="50000"/>
              </a:spcBef>
            </a:pPr>
            <a:r>
              <a:rPr lang="it-IT"/>
              <a:t> Database logic</a:t>
            </a:r>
          </a:p>
        </p:txBody>
      </p:sp>
      <p:sp>
        <p:nvSpPr>
          <p:cNvPr id="25618" name="Text Box 20"/>
          <p:cNvSpPr txBox="1">
            <a:spLocks noChangeArrowheads="1"/>
          </p:cNvSpPr>
          <p:nvPr/>
        </p:nvSpPr>
        <p:spPr bwMode="auto">
          <a:xfrm>
            <a:off x="4767263" y="2482850"/>
            <a:ext cx="1741487" cy="396875"/>
          </a:xfrm>
          <a:prstGeom prst="rect">
            <a:avLst/>
          </a:prstGeom>
          <a:noFill/>
          <a:ln w="9525">
            <a:noFill/>
            <a:miter lim="800000"/>
            <a:headEnd/>
            <a:tailEnd type="none" w="lg" len="med"/>
          </a:ln>
        </p:spPr>
        <p:txBody>
          <a:bodyPr wrap="none">
            <a:spAutoFit/>
          </a:bodyPr>
          <a:lstStyle/>
          <a:p>
            <a:r>
              <a:rPr lang="it-IT"/>
              <a:t>         DBMS</a:t>
            </a:r>
          </a:p>
        </p:txBody>
      </p:sp>
      <p:sp>
        <p:nvSpPr>
          <p:cNvPr id="25619" name="Line 21"/>
          <p:cNvSpPr>
            <a:spLocks noChangeShapeType="1"/>
          </p:cNvSpPr>
          <p:nvPr/>
        </p:nvSpPr>
        <p:spPr bwMode="auto">
          <a:xfrm>
            <a:off x="900113" y="4365625"/>
            <a:ext cx="2519362" cy="0"/>
          </a:xfrm>
          <a:prstGeom prst="line">
            <a:avLst/>
          </a:prstGeom>
          <a:noFill/>
          <a:ln w="9525">
            <a:solidFill>
              <a:schemeClr val="tx1"/>
            </a:solidFill>
            <a:round/>
            <a:headEnd/>
            <a:tailEnd type="none" w="lg" len="med"/>
          </a:ln>
        </p:spPr>
        <p:txBody>
          <a:bodyPr/>
          <a:lstStyle/>
          <a:p>
            <a:endParaRPr lang="it-IT"/>
          </a:p>
        </p:txBody>
      </p:sp>
      <p:sp>
        <p:nvSpPr>
          <p:cNvPr id="25620" name="Text Box 24"/>
          <p:cNvSpPr txBox="1">
            <a:spLocks noChangeArrowheads="1"/>
          </p:cNvSpPr>
          <p:nvPr/>
        </p:nvSpPr>
        <p:spPr bwMode="auto">
          <a:xfrm>
            <a:off x="950913" y="3994150"/>
            <a:ext cx="2447925" cy="396875"/>
          </a:xfrm>
          <a:prstGeom prst="rect">
            <a:avLst/>
          </a:prstGeom>
          <a:noFill/>
          <a:ln w="9525">
            <a:noFill/>
            <a:miter lim="800000"/>
            <a:headEnd/>
            <a:tailEnd type="none" w="lg" len="med"/>
          </a:ln>
        </p:spPr>
        <p:txBody>
          <a:bodyPr wrap="none">
            <a:spAutoFit/>
          </a:bodyPr>
          <a:lstStyle/>
          <a:p>
            <a:r>
              <a:rPr lang="it-IT"/>
              <a:t>Presentation logic</a:t>
            </a:r>
          </a:p>
        </p:txBody>
      </p:sp>
      <p:sp>
        <p:nvSpPr>
          <p:cNvPr id="25621" name="Text Box 27"/>
          <p:cNvSpPr txBox="1">
            <a:spLocks noChangeArrowheads="1"/>
          </p:cNvSpPr>
          <p:nvPr/>
        </p:nvSpPr>
        <p:spPr bwMode="auto">
          <a:xfrm>
            <a:off x="4803775" y="4375150"/>
            <a:ext cx="2432050" cy="854075"/>
          </a:xfrm>
          <a:prstGeom prst="rect">
            <a:avLst/>
          </a:prstGeom>
          <a:noFill/>
          <a:ln w="9525">
            <a:noFill/>
            <a:miter lim="800000"/>
            <a:headEnd/>
            <a:tailEnd type="none" w="lg" len="med"/>
          </a:ln>
        </p:spPr>
        <p:txBody>
          <a:bodyPr>
            <a:spAutoFit/>
          </a:bodyPr>
          <a:lstStyle/>
          <a:p>
            <a:r>
              <a:rPr lang="it-IT"/>
              <a:t>Application logic</a:t>
            </a:r>
          </a:p>
          <a:p>
            <a:pPr>
              <a:spcBef>
                <a:spcPct val="50000"/>
              </a:spcBef>
            </a:pPr>
            <a:endParaRPr lang="it-IT"/>
          </a:p>
        </p:txBody>
      </p:sp>
      <p:sp>
        <p:nvSpPr>
          <p:cNvPr id="25622" name="Line 28"/>
          <p:cNvSpPr>
            <a:spLocks noChangeShapeType="1"/>
          </p:cNvSpPr>
          <p:nvPr/>
        </p:nvSpPr>
        <p:spPr bwMode="auto">
          <a:xfrm>
            <a:off x="4787900" y="4365625"/>
            <a:ext cx="2592388" cy="0"/>
          </a:xfrm>
          <a:prstGeom prst="line">
            <a:avLst/>
          </a:prstGeom>
          <a:noFill/>
          <a:ln w="9525">
            <a:solidFill>
              <a:schemeClr val="tx1"/>
            </a:solidFill>
            <a:round/>
            <a:headEnd/>
            <a:tailEnd type="none" w="lg" len="med"/>
          </a:ln>
        </p:spPr>
        <p:txBody>
          <a:bodyPr/>
          <a:lstStyle/>
          <a:p>
            <a:endParaRPr lang="it-IT"/>
          </a:p>
        </p:txBody>
      </p:sp>
      <p:sp>
        <p:nvSpPr>
          <p:cNvPr id="25623" name="Line 29"/>
          <p:cNvSpPr>
            <a:spLocks noChangeShapeType="1"/>
          </p:cNvSpPr>
          <p:nvPr/>
        </p:nvSpPr>
        <p:spPr bwMode="auto">
          <a:xfrm>
            <a:off x="4787900" y="4797425"/>
            <a:ext cx="2520950" cy="0"/>
          </a:xfrm>
          <a:prstGeom prst="line">
            <a:avLst/>
          </a:prstGeom>
          <a:noFill/>
          <a:ln w="9525">
            <a:solidFill>
              <a:schemeClr val="tx1"/>
            </a:solidFill>
            <a:round/>
            <a:headEnd/>
            <a:tailEnd type="none" w="lg" len="med"/>
          </a:ln>
        </p:spPr>
        <p:txBody>
          <a:bodyPr/>
          <a:lstStyle/>
          <a:p>
            <a:endParaRPr lang="it-IT"/>
          </a:p>
        </p:txBody>
      </p:sp>
      <p:sp>
        <p:nvSpPr>
          <p:cNvPr id="25624" name="Line 32"/>
          <p:cNvSpPr>
            <a:spLocks noChangeShapeType="1"/>
          </p:cNvSpPr>
          <p:nvPr/>
        </p:nvSpPr>
        <p:spPr bwMode="auto">
          <a:xfrm>
            <a:off x="4787900" y="5229225"/>
            <a:ext cx="2592388" cy="0"/>
          </a:xfrm>
          <a:prstGeom prst="line">
            <a:avLst/>
          </a:prstGeom>
          <a:noFill/>
          <a:ln w="9525">
            <a:solidFill>
              <a:schemeClr val="tx1"/>
            </a:solidFill>
            <a:round/>
            <a:headEnd/>
            <a:tailEnd type="none" w="lg" len="med"/>
          </a:ln>
        </p:spPr>
        <p:txBody>
          <a:bodyPr/>
          <a:lstStyle/>
          <a:p>
            <a:endParaRPr lang="it-IT"/>
          </a:p>
        </p:txBody>
      </p:sp>
      <p:sp>
        <p:nvSpPr>
          <p:cNvPr id="25625" name="Text Box 33"/>
          <p:cNvSpPr txBox="1">
            <a:spLocks noChangeArrowheads="1"/>
          </p:cNvSpPr>
          <p:nvPr/>
        </p:nvSpPr>
        <p:spPr bwMode="auto">
          <a:xfrm>
            <a:off x="4840288" y="4786313"/>
            <a:ext cx="2051050" cy="396875"/>
          </a:xfrm>
          <a:prstGeom prst="rect">
            <a:avLst/>
          </a:prstGeom>
          <a:noFill/>
          <a:ln w="9525">
            <a:noFill/>
            <a:miter lim="800000"/>
            <a:headEnd/>
            <a:tailEnd type="none" w="lg" len="med"/>
          </a:ln>
        </p:spPr>
        <p:txBody>
          <a:bodyPr wrap="none">
            <a:spAutoFit/>
          </a:bodyPr>
          <a:lstStyle/>
          <a:p>
            <a:r>
              <a:rPr lang="it-IT"/>
              <a:t>Database logic</a:t>
            </a:r>
          </a:p>
        </p:txBody>
      </p:sp>
      <p:sp>
        <p:nvSpPr>
          <p:cNvPr id="25626" name="Text Box 34"/>
          <p:cNvSpPr txBox="1">
            <a:spLocks noChangeArrowheads="1"/>
          </p:cNvSpPr>
          <p:nvPr/>
        </p:nvSpPr>
        <p:spPr bwMode="auto">
          <a:xfrm>
            <a:off x="4911725" y="5362575"/>
            <a:ext cx="1563688" cy="396875"/>
          </a:xfrm>
          <a:prstGeom prst="rect">
            <a:avLst/>
          </a:prstGeom>
          <a:noFill/>
          <a:ln w="9525">
            <a:noFill/>
            <a:miter lim="800000"/>
            <a:headEnd/>
            <a:tailEnd type="none" w="lg" len="med"/>
          </a:ln>
        </p:spPr>
        <p:txBody>
          <a:bodyPr wrap="none">
            <a:spAutoFit/>
          </a:bodyPr>
          <a:lstStyle/>
          <a:p>
            <a:r>
              <a:rPr lang="it-IT"/>
              <a:t>       DBMS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pPr>
              <a:defRPr/>
            </a:pPr>
            <a:fld id="{F4E800DF-E486-4BD4-A8A2-D45C2D1DFBDE}" type="slidenum">
              <a:rPr lang="it-IT"/>
              <a:pPr>
                <a:defRPr/>
              </a:pPr>
              <a:t>27</a:t>
            </a:fld>
            <a:endParaRPr lang="it-IT"/>
          </a:p>
        </p:txBody>
      </p:sp>
      <p:sp>
        <p:nvSpPr>
          <p:cNvPr id="26627" name="Text Box 4"/>
          <p:cNvSpPr txBox="1">
            <a:spLocks noChangeArrowheads="1"/>
          </p:cNvSpPr>
          <p:nvPr/>
        </p:nvSpPr>
        <p:spPr bwMode="auto">
          <a:xfrm>
            <a:off x="519113" y="1712913"/>
            <a:ext cx="8374062" cy="2835275"/>
          </a:xfrm>
          <a:prstGeom prst="rect">
            <a:avLst/>
          </a:prstGeom>
          <a:noFill/>
          <a:ln w="9525">
            <a:noFill/>
            <a:miter lim="800000"/>
            <a:headEnd/>
            <a:tailEnd type="none" w="lg" len="med"/>
          </a:ln>
        </p:spPr>
        <p:txBody>
          <a:bodyPr>
            <a:spAutoFit/>
          </a:bodyPr>
          <a:lstStyle/>
          <a:p>
            <a:pPr>
              <a:buFontTx/>
              <a:buChar char="•"/>
            </a:pPr>
            <a:r>
              <a:rPr lang="it-IT" b="1"/>
              <a:t> Host- based processing</a:t>
            </a:r>
            <a:r>
              <a:rPr lang="it-IT"/>
              <a:t> is not true client server computing. It refers to the traditional mainframe environment in which all or virtually all of the processing is done on a central host.</a:t>
            </a:r>
          </a:p>
          <a:p>
            <a:r>
              <a:rPr lang="it-IT"/>
              <a:t>The user’s station is generally limited to the role of a terminal emulator.</a:t>
            </a:r>
          </a:p>
          <a:p>
            <a:endParaRPr lang="it-IT"/>
          </a:p>
          <a:p>
            <a:r>
              <a:rPr lang="it-IT" b="1"/>
              <a:t> Server-based processing. </a:t>
            </a:r>
            <a:r>
              <a:rPr lang="it-IT"/>
              <a:t>The client is principally responsible for providing a </a:t>
            </a:r>
            <a:r>
              <a:rPr lang="it-IT" b="1"/>
              <a:t>graphical user interface</a:t>
            </a:r>
            <a:r>
              <a:rPr lang="it-IT"/>
              <a:t>, while virtually all the processing is done on the server.</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Segnaposto numero diapositiva 3"/>
          <p:cNvSpPr>
            <a:spLocks noGrp="1"/>
          </p:cNvSpPr>
          <p:nvPr>
            <p:ph type="sldNum" sz="quarter" idx="12"/>
          </p:nvPr>
        </p:nvSpPr>
        <p:spPr/>
        <p:txBody>
          <a:bodyPr/>
          <a:lstStyle/>
          <a:p>
            <a:pPr>
              <a:defRPr/>
            </a:pPr>
            <a:fld id="{86EAF524-3384-46F8-8C81-5FD2AAF3D577}" type="slidenum">
              <a:rPr lang="it-IT"/>
              <a:pPr>
                <a:defRPr/>
              </a:pPr>
              <a:t>28</a:t>
            </a:fld>
            <a:endParaRPr lang="it-IT"/>
          </a:p>
        </p:txBody>
      </p:sp>
      <p:sp>
        <p:nvSpPr>
          <p:cNvPr id="27651" name="Text Box 2"/>
          <p:cNvSpPr txBox="1">
            <a:spLocks noChangeArrowheads="1"/>
          </p:cNvSpPr>
          <p:nvPr/>
        </p:nvSpPr>
        <p:spPr bwMode="auto">
          <a:xfrm>
            <a:off x="592138" y="692150"/>
            <a:ext cx="7724775" cy="396875"/>
          </a:xfrm>
          <a:prstGeom prst="rect">
            <a:avLst/>
          </a:prstGeom>
          <a:noFill/>
          <a:ln w="9525">
            <a:noFill/>
            <a:miter lim="800000"/>
            <a:headEnd/>
            <a:tailEnd type="none" w="lg" len="med"/>
          </a:ln>
        </p:spPr>
        <p:txBody>
          <a:bodyPr>
            <a:spAutoFit/>
          </a:bodyPr>
          <a:lstStyle/>
          <a:p>
            <a:endParaRPr lang="it-IT"/>
          </a:p>
        </p:txBody>
      </p:sp>
      <p:sp>
        <p:nvSpPr>
          <p:cNvPr id="27652" name="Rectangle 3"/>
          <p:cNvSpPr>
            <a:spLocks noChangeArrowheads="1"/>
          </p:cNvSpPr>
          <p:nvPr/>
        </p:nvSpPr>
        <p:spPr bwMode="auto">
          <a:xfrm>
            <a:off x="900113" y="908050"/>
            <a:ext cx="2520950" cy="2089150"/>
          </a:xfrm>
          <a:prstGeom prst="rect">
            <a:avLst/>
          </a:prstGeom>
          <a:noFill/>
          <a:ln w="9525">
            <a:solidFill>
              <a:schemeClr val="tx1"/>
            </a:solidFill>
            <a:miter lim="800000"/>
            <a:headEnd/>
            <a:tailEnd type="none" w="lg" len="med"/>
          </a:ln>
        </p:spPr>
        <p:txBody>
          <a:bodyPr wrap="none" anchor="ctr"/>
          <a:lstStyle/>
          <a:p>
            <a:endParaRPr lang="it-IT"/>
          </a:p>
        </p:txBody>
      </p:sp>
      <p:sp>
        <p:nvSpPr>
          <p:cNvPr id="27653" name="Rectangle 5"/>
          <p:cNvSpPr>
            <a:spLocks noChangeArrowheads="1"/>
          </p:cNvSpPr>
          <p:nvPr/>
        </p:nvSpPr>
        <p:spPr bwMode="auto">
          <a:xfrm>
            <a:off x="900113" y="3932238"/>
            <a:ext cx="2520950" cy="2089150"/>
          </a:xfrm>
          <a:prstGeom prst="rect">
            <a:avLst/>
          </a:prstGeom>
          <a:noFill/>
          <a:ln w="9525">
            <a:solidFill>
              <a:schemeClr val="tx1"/>
            </a:solidFill>
            <a:miter lim="800000"/>
            <a:headEnd/>
            <a:tailEnd type="none" w="lg" len="med"/>
          </a:ln>
        </p:spPr>
        <p:txBody>
          <a:bodyPr wrap="none" anchor="ctr"/>
          <a:lstStyle/>
          <a:p>
            <a:endParaRPr lang="it-IT"/>
          </a:p>
        </p:txBody>
      </p:sp>
      <p:sp>
        <p:nvSpPr>
          <p:cNvPr id="27654" name="Text Box 7"/>
          <p:cNvSpPr txBox="1">
            <a:spLocks noChangeArrowheads="1"/>
          </p:cNvSpPr>
          <p:nvPr/>
        </p:nvSpPr>
        <p:spPr bwMode="auto">
          <a:xfrm>
            <a:off x="1166813" y="333375"/>
            <a:ext cx="1892300" cy="366713"/>
          </a:xfrm>
          <a:prstGeom prst="rect">
            <a:avLst/>
          </a:prstGeom>
          <a:noFill/>
          <a:ln w="9525">
            <a:noFill/>
            <a:miter lim="800000"/>
            <a:headEnd/>
            <a:tailEnd type="none" w="lg" len="med"/>
          </a:ln>
        </p:spPr>
        <p:txBody>
          <a:bodyPr>
            <a:spAutoFit/>
          </a:bodyPr>
          <a:lstStyle/>
          <a:p>
            <a:r>
              <a:rPr lang="it-IT" sz="1800"/>
              <a:t>       client</a:t>
            </a:r>
          </a:p>
        </p:txBody>
      </p:sp>
      <p:sp>
        <p:nvSpPr>
          <p:cNvPr id="27655" name="Text Box 8"/>
          <p:cNvSpPr txBox="1">
            <a:spLocks noChangeArrowheads="1"/>
          </p:cNvSpPr>
          <p:nvPr/>
        </p:nvSpPr>
        <p:spPr bwMode="auto">
          <a:xfrm>
            <a:off x="4984750" y="333375"/>
            <a:ext cx="1892300" cy="366713"/>
          </a:xfrm>
          <a:prstGeom prst="rect">
            <a:avLst/>
          </a:prstGeom>
          <a:noFill/>
          <a:ln w="9525">
            <a:noFill/>
            <a:miter lim="800000"/>
            <a:headEnd/>
            <a:tailEnd type="none" w="lg" len="med"/>
          </a:ln>
        </p:spPr>
        <p:txBody>
          <a:bodyPr>
            <a:spAutoFit/>
          </a:bodyPr>
          <a:lstStyle/>
          <a:p>
            <a:r>
              <a:rPr lang="it-IT" sz="1800"/>
              <a:t>       server</a:t>
            </a:r>
          </a:p>
        </p:txBody>
      </p:sp>
      <p:sp>
        <p:nvSpPr>
          <p:cNvPr id="27656" name="Text Box 9"/>
          <p:cNvSpPr txBox="1">
            <a:spLocks noChangeArrowheads="1"/>
          </p:cNvSpPr>
          <p:nvPr/>
        </p:nvSpPr>
        <p:spPr bwMode="auto">
          <a:xfrm>
            <a:off x="2535238" y="3201988"/>
            <a:ext cx="3155950" cy="396875"/>
          </a:xfrm>
          <a:prstGeom prst="rect">
            <a:avLst/>
          </a:prstGeom>
          <a:noFill/>
          <a:ln w="9525">
            <a:noFill/>
            <a:miter lim="800000"/>
            <a:headEnd/>
            <a:tailEnd type="none" w="lg" len="med"/>
          </a:ln>
        </p:spPr>
        <p:txBody>
          <a:bodyPr wrap="none">
            <a:spAutoFit/>
          </a:bodyPr>
          <a:lstStyle/>
          <a:p>
            <a:r>
              <a:rPr lang="it-IT"/>
              <a:t>Cooperative processing</a:t>
            </a:r>
          </a:p>
        </p:txBody>
      </p:sp>
      <p:sp>
        <p:nvSpPr>
          <p:cNvPr id="27657" name="Text Box 10"/>
          <p:cNvSpPr txBox="1">
            <a:spLocks noChangeArrowheads="1"/>
          </p:cNvSpPr>
          <p:nvPr/>
        </p:nvSpPr>
        <p:spPr bwMode="auto">
          <a:xfrm>
            <a:off x="2679700" y="6226175"/>
            <a:ext cx="3225800" cy="396875"/>
          </a:xfrm>
          <a:prstGeom prst="rect">
            <a:avLst/>
          </a:prstGeom>
          <a:noFill/>
          <a:ln w="9525">
            <a:noFill/>
            <a:miter lim="800000"/>
            <a:headEnd/>
            <a:tailEnd type="none" w="lg" len="med"/>
          </a:ln>
        </p:spPr>
        <p:txBody>
          <a:bodyPr wrap="none">
            <a:spAutoFit/>
          </a:bodyPr>
          <a:lstStyle/>
          <a:p>
            <a:r>
              <a:rPr lang="it-IT"/>
              <a:t>Client-based processing</a:t>
            </a:r>
          </a:p>
        </p:txBody>
      </p:sp>
      <p:sp>
        <p:nvSpPr>
          <p:cNvPr id="27658" name="Line 11"/>
          <p:cNvSpPr>
            <a:spLocks noChangeShapeType="1"/>
          </p:cNvSpPr>
          <p:nvPr/>
        </p:nvSpPr>
        <p:spPr bwMode="auto">
          <a:xfrm>
            <a:off x="4716463" y="1341438"/>
            <a:ext cx="2519362" cy="0"/>
          </a:xfrm>
          <a:prstGeom prst="line">
            <a:avLst/>
          </a:prstGeom>
          <a:noFill/>
          <a:ln w="9525">
            <a:solidFill>
              <a:schemeClr val="tx1"/>
            </a:solidFill>
            <a:round/>
            <a:headEnd/>
            <a:tailEnd type="none" w="lg" len="med"/>
          </a:ln>
        </p:spPr>
        <p:txBody>
          <a:bodyPr/>
          <a:lstStyle/>
          <a:p>
            <a:endParaRPr lang="it-IT"/>
          </a:p>
        </p:txBody>
      </p:sp>
      <p:sp>
        <p:nvSpPr>
          <p:cNvPr id="27659" name="Line 12"/>
          <p:cNvSpPr>
            <a:spLocks noChangeShapeType="1"/>
          </p:cNvSpPr>
          <p:nvPr/>
        </p:nvSpPr>
        <p:spPr bwMode="auto">
          <a:xfrm>
            <a:off x="4716463" y="1773238"/>
            <a:ext cx="2519362" cy="0"/>
          </a:xfrm>
          <a:prstGeom prst="line">
            <a:avLst/>
          </a:prstGeom>
          <a:noFill/>
          <a:ln w="9525">
            <a:solidFill>
              <a:schemeClr val="tx1"/>
            </a:solidFill>
            <a:round/>
            <a:headEnd/>
            <a:tailEnd type="none" w="lg" len="med"/>
          </a:ln>
        </p:spPr>
        <p:txBody>
          <a:bodyPr/>
          <a:lstStyle/>
          <a:p>
            <a:endParaRPr lang="it-IT"/>
          </a:p>
        </p:txBody>
      </p:sp>
      <p:sp>
        <p:nvSpPr>
          <p:cNvPr id="27660" name="Line 13"/>
          <p:cNvSpPr>
            <a:spLocks noChangeShapeType="1"/>
          </p:cNvSpPr>
          <p:nvPr/>
        </p:nvSpPr>
        <p:spPr bwMode="auto">
          <a:xfrm>
            <a:off x="4716463" y="2276475"/>
            <a:ext cx="2519362" cy="0"/>
          </a:xfrm>
          <a:prstGeom prst="line">
            <a:avLst/>
          </a:prstGeom>
          <a:noFill/>
          <a:ln w="9525">
            <a:solidFill>
              <a:schemeClr val="tx1"/>
            </a:solidFill>
            <a:round/>
            <a:headEnd/>
            <a:tailEnd type="none" w="lg" len="med"/>
          </a:ln>
        </p:spPr>
        <p:txBody>
          <a:bodyPr/>
          <a:lstStyle/>
          <a:p>
            <a:endParaRPr lang="it-IT"/>
          </a:p>
        </p:txBody>
      </p:sp>
      <p:sp>
        <p:nvSpPr>
          <p:cNvPr id="27661" name="Text Box 15"/>
          <p:cNvSpPr txBox="1">
            <a:spLocks noChangeArrowheads="1"/>
          </p:cNvSpPr>
          <p:nvPr/>
        </p:nvSpPr>
        <p:spPr bwMode="auto">
          <a:xfrm>
            <a:off x="4716463" y="1412875"/>
            <a:ext cx="2255837" cy="396875"/>
          </a:xfrm>
          <a:prstGeom prst="rect">
            <a:avLst/>
          </a:prstGeom>
          <a:noFill/>
          <a:ln w="9525">
            <a:noFill/>
            <a:miter lim="800000"/>
            <a:headEnd/>
            <a:tailEnd type="none" w="lg" len="med"/>
          </a:ln>
        </p:spPr>
        <p:txBody>
          <a:bodyPr wrap="none">
            <a:spAutoFit/>
          </a:bodyPr>
          <a:lstStyle/>
          <a:p>
            <a:r>
              <a:rPr lang="it-IT"/>
              <a:t>Application logic</a:t>
            </a:r>
          </a:p>
        </p:txBody>
      </p:sp>
      <p:sp>
        <p:nvSpPr>
          <p:cNvPr id="27662" name="Text Box 16"/>
          <p:cNvSpPr txBox="1">
            <a:spLocks noChangeArrowheads="1"/>
          </p:cNvSpPr>
          <p:nvPr/>
        </p:nvSpPr>
        <p:spPr bwMode="auto">
          <a:xfrm>
            <a:off x="4730750" y="1916113"/>
            <a:ext cx="2362200" cy="396875"/>
          </a:xfrm>
          <a:prstGeom prst="rect">
            <a:avLst/>
          </a:prstGeom>
          <a:noFill/>
          <a:ln w="9525">
            <a:noFill/>
            <a:miter lim="800000"/>
            <a:headEnd/>
            <a:tailEnd type="none" w="lg" len="med"/>
          </a:ln>
        </p:spPr>
        <p:txBody>
          <a:bodyPr>
            <a:spAutoFit/>
          </a:bodyPr>
          <a:lstStyle/>
          <a:p>
            <a:pPr>
              <a:spcBef>
                <a:spcPct val="50000"/>
              </a:spcBef>
            </a:pPr>
            <a:r>
              <a:rPr lang="it-IT"/>
              <a:t> Database logic</a:t>
            </a:r>
          </a:p>
        </p:txBody>
      </p:sp>
      <p:sp>
        <p:nvSpPr>
          <p:cNvPr id="27663" name="Text Box 17"/>
          <p:cNvSpPr txBox="1">
            <a:spLocks noChangeArrowheads="1"/>
          </p:cNvSpPr>
          <p:nvPr/>
        </p:nvSpPr>
        <p:spPr bwMode="auto">
          <a:xfrm>
            <a:off x="4767263" y="2482850"/>
            <a:ext cx="1741487" cy="396875"/>
          </a:xfrm>
          <a:prstGeom prst="rect">
            <a:avLst/>
          </a:prstGeom>
          <a:noFill/>
          <a:ln w="9525">
            <a:noFill/>
            <a:miter lim="800000"/>
            <a:headEnd/>
            <a:tailEnd type="none" w="lg" len="med"/>
          </a:ln>
        </p:spPr>
        <p:txBody>
          <a:bodyPr wrap="none">
            <a:spAutoFit/>
          </a:bodyPr>
          <a:lstStyle/>
          <a:p>
            <a:r>
              <a:rPr lang="it-IT"/>
              <a:t>         DBMS</a:t>
            </a:r>
          </a:p>
        </p:txBody>
      </p:sp>
      <p:sp>
        <p:nvSpPr>
          <p:cNvPr id="27664" name="Line 18"/>
          <p:cNvSpPr>
            <a:spLocks noChangeShapeType="1"/>
          </p:cNvSpPr>
          <p:nvPr/>
        </p:nvSpPr>
        <p:spPr bwMode="auto">
          <a:xfrm>
            <a:off x="900113" y="4365625"/>
            <a:ext cx="2519362" cy="0"/>
          </a:xfrm>
          <a:prstGeom prst="line">
            <a:avLst/>
          </a:prstGeom>
          <a:noFill/>
          <a:ln w="9525">
            <a:solidFill>
              <a:schemeClr val="tx1"/>
            </a:solidFill>
            <a:round/>
            <a:headEnd/>
            <a:tailEnd type="none" w="lg" len="med"/>
          </a:ln>
        </p:spPr>
        <p:txBody>
          <a:bodyPr/>
          <a:lstStyle/>
          <a:p>
            <a:endParaRPr lang="it-IT"/>
          </a:p>
        </p:txBody>
      </p:sp>
      <p:sp>
        <p:nvSpPr>
          <p:cNvPr id="27665" name="Text Box 19"/>
          <p:cNvSpPr txBox="1">
            <a:spLocks noChangeArrowheads="1"/>
          </p:cNvSpPr>
          <p:nvPr/>
        </p:nvSpPr>
        <p:spPr bwMode="auto">
          <a:xfrm>
            <a:off x="950913" y="3994150"/>
            <a:ext cx="2447925" cy="396875"/>
          </a:xfrm>
          <a:prstGeom prst="rect">
            <a:avLst/>
          </a:prstGeom>
          <a:noFill/>
          <a:ln w="9525">
            <a:noFill/>
            <a:miter lim="800000"/>
            <a:headEnd/>
            <a:tailEnd type="none" w="lg" len="med"/>
          </a:ln>
        </p:spPr>
        <p:txBody>
          <a:bodyPr wrap="none">
            <a:spAutoFit/>
          </a:bodyPr>
          <a:lstStyle/>
          <a:p>
            <a:r>
              <a:rPr lang="it-IT"/>
              <a:t>Presentation logic</a:t>
            </a:r>
          </a:p>
        </p:txBody>
      </p:sp>
      <p:sp>
        <p:nvSpPr>
          <p:cNvPr id="27666" name="Line 22"/>
          <p:cNvSpPr>
            <a:spLocks noChangeShapeType="1"/>
          </p:cNvSpPr>
          <p:nvPr/>
        </p:nvSpPr>
        <p:spPr bwMode="auto">
          <a:xfrm>
            <a:off x="4787900" y="4797425"/>
            <a:ext cx="2520950" cy="0"/>
          </a:xfrm>
          <a:prstGeom prst="line">
            <a:avLst/>
          </a:prstGeom>
          <a:noFill/>
          <a:ln w="9525">
            <a:solidFill>
              <a:schemeClr val="tx1"/>
            </a:solidFill>
            <a:round/>
            <a:headEnd/>
            <a:tailEnd type="none" w="lg" len="med"/>
          </a:ln>
        </p:spPr>
        <p:txBody>
          <a:bodyPr/>
          <a:lstStyle/>
          <a:p>
            <a:endParaRPr lang="it-IT"/>
          </a:p>
        </p:txBody>
      </p:sp>
      <p:sp>
        <p:nvSpPr>
          <p:cNvPr id="27667" name="Line 23"/>
          <p:cNvSpPr>
            <a:spLocks noChangeShapeType="1"/>
          </p:cNvSpPr>
          <p:nvPr/>
        </p:nvSpPr>
        <p:spPr bwMode="auto">
          <a:xfrm>
            <a:off x="4787900" y="5229225"/>
            <a:ext cx="2592388" cy="0"/>
          </a:xfrm>
          <a:prstGeom prst="line">
            <a:avLst/>
          </a:prstGeom>
          <a:noFill/>
          <a:ln w="9525">
            <a:solidFill>
              <a:schemeClr val="tx1"/>
            </a:solidFill>
            <a:round/>
            <a:headEnd/>
            <a:tailEnd type="none" w="lg" len="med"/>
          </a:ln>
        </p:spPr>
        <p:txBody>
          <a:bodyPr/>
          <a:lstStyle/>
          <a:p>
            <a:endParaRPr lang="it-IT"/>
          </a:p>
        </p:txBody>
      </p:sp>
      <p:sp>
        <p:nvSpPr>
          <p:cNvPr id="27668" name="Text Box 24"/>
          <p:cNvSpPr txBox="1">
            <a:spLocks noChangeArrowheads="1"/>
          </p:cNvSpPr>
          <p:nvPr/>
        </p:nvSpPr>
        <p:spPr bwMode="auto">
          <a:xfrm>
            <a:off x="4840288" y="4786313"/>
            <a:ext cx="2051050" cy="396875"/>
          </a:xfrm>
          <a:prstGeom prst="rect">
            <a:avLst/>
          </a:prstGeom>
          <a:noFill/>
          <a:ln w="9525">
            <a:noFill/>
            <a:miter lim="800000"/>
            <a:headEnd/>
            <a:tailEnd type="none" w="lg" len="med"/>
          </a:ln>
        </p:spPr>
        <p:txBody>
          <a:bodyPr wrap="none">
            <a:spAutoFit/>
          </a:bodyPr>
          <a:lstStyle/>
          <a:p>
            <a:r>
              <a:rPr lang="it-IT"/>
              <a:t>Database logic</a:t>
            </a:r>
          </a:p>
        </p:txBody>
      </p:sp>
      <p:sp>
        <p:nvSpPr>
          <p:cNvPr id="27669" name="Text Box 25"/>
          <p:cNvSpPr txBox="1">
            <a:spLocks noChangeArrowheads="1"/>
          </p:cNvSpPr>
          <p:nvPr/>
        </p:nvSpPr>
        <p:spPr bwMode="auto">
          <a:xfrm>
            <a:off x="4911725" y="5362575"/>
            <a:ext cx="1563688" cy="396875"/>
          </a:xfrm>
          <a:prstGeom prst="rect">
            <a:avLst/>
          </a:prstGeom>
          <a:noFill/>
          <a:ln w="9525">
            <a:noFill/>
            <a:miter lim="800000"/>
            <a:headEnd/>
            <a:tailEnd type="none" w="lg" len="med"/>
          </a:ln>
        </p:spPr>
        <p:txBody>
          <a:bodyPr wrap="none">
            <a:spAutoFit/>
          </a:bodyPr>
          <a:lstStyle/>
          <a:p>
            <a:r>
              <a:rPr lang="it-IT"/>
              <a:t>       DBMS</a:t>
            </a:r>
          </a:p>
        </p:txBody>
      </p:sp>
      <p:sp>
        <p:nvSpPr>
          <p:cNvPr id="27670" name="Line 26"/>
          <p:cNvSpPr>
            <a:spLocks noChangeShapeType="1"/>
          </p:cNvSpPr>
          <p:nvPr/>
        </p:nvSpPr>
        <p:spPr bwMode="auto">
          <a:xfrm>
            <a:off x="900113" y="1341438"/>
            <a:ext cx="0" cy="0"/>
          </a:xfrm>
          <a:prstGeom prst="line">
            <a:avLst/>
          </a:prstGeom>
          <a:noFill/>
          <a:ln w="9525">
            <a:solidFill>
              <a:schemeClr val="tx1"/>
            </a:solidFill>
            <a:round/>
            <a:headEnd/>
            <a:tailEnd type="none" w="lg" len="med"/>
          </a:ln>
        </p:spPr>
        <p:txBody>
          <a:bodyPr/>
          <a:lstStyle/>
          <a:p>
            <a:endParaRPr lang="it-IT"/>
          </a:p>
        </p:txBody>
      </p:sp>
      <p:sp>
        <p:nvSpPr>
          <p:cNvPr id="27671" name="Line 27"/>
          <p:cNvSpPr>
            <a:spLocks noChangeShapeType="1"/>
          </p:cNvSpPr>
          <p:nvPr/>
        </p:nvSpPr>
        <p:spPr bwMode="auto">
          <a:xfrm>
            <a:off x="900113" y="1341438"/>
            <a:ext cx="2519362" cy="0"/>
          </a:xfrm>
          <a:prstGeom prst="line">
            <a:avLst/>
          </a:prstGeom>
          <a:noFill/>
          <a:ln w="9525">
            <a:solidFill>
              <a:schemeClr val="tx1"/>
            </a:solidFill>
            <a:round/>
            <a:headEnd/>
            <a:tailEnd type="none" w="lg" len="med"/>
          </a:ln>
        </p:spPr>
        <p:txBody>
          <a:bodyPr/>
          <a:lstStyle/>
          <a:p>
            <a:endParaRPr lang="it-IT"/>
          </a:p>
        </p:txBody>
      </p:sp>
      <p:sp>
        <p:nvSpPr>
          <p:cNvPr id="27672" name="Text Box 28"/>
          <p:cNvSpPr txBox="1">
            <a:spLocks noChangeArrowheads="1"/>
          </p:cNvSpPr>
          <p:nvPr/>
        </p:nvSpPr>
        <p:spPr bwMode="auto">
          <a:xfrm>
            <a:off x="950913" y="898525"/>
            <a:ext cx="2447925" cy="396875"/>
          </a:xfrm>
          <a:prstGeom prst="rect">
            <a:avLst/>
          </a:prstGeom>
          <a:noFill/>
          <a:ln w="9525">
            <a:noFill/>
            <a:miter lim="800000"/>
            <a:headEnd/>
            <a:tailEnd type="none" w="lg" len="med"/>
          </a:ln>
        </p:spPr>
        <p:txBody>
          <a:bodyPr wrap="none">
            <a:spAutoFit/>
          </a:bodyPr>
          <a:lstStyle/>
          <a:p>
            <a:r>
              <a:rPr lang="it-IT"/>
              <a:t>Presentation logic</a:t>
            </a:r>
          </a:p>
        </p:txBody>
      </p:sp>
      <p:sp>
        <p:nvSpPr>
          <p:cNvPr id="27673" name="Line 29"/>
          <p:cNvSpPr>
            <a:spLocks noChangeShapeType="1"/>
          </p:cNvSpPr>
          <p:nvPr/>
        </p:nvSpPr>
        <p:spPr bwMode="auto">
          <a:xfrm>
            <a:off x="900113" y="1844675"/>
            <a:ext cx="2519362" cy="0"/>
          </a:xfrm>
          <a:prstGeom prst="line">
            <a:avLst/>
          </a:prstGeom>
          <a:noFill/>
          <a:ln w="9525">
            <a:solidFill>
              <a:schemeClr val="tx1"/>
            </a:solidFill>
            <a:round/>
            <a:headEnd/>
            <a:tailEnd type="none" w="lg" len="med"/>
          </a:ln>
        </p:spPr>
        <p:txBody>
          <a:bodyPr/>
          <a:lstStyle/>
          <a:p>
            <a:endParaRPr lang="it-IT"/>
          </a:p>
        </p:txBody>
      </p:sp>
      <p:sp>
        <p:nvSpPr>
          <p:cNvPr id="27674" name="Text Box 30"/>
          <p:cNvSpPr txBox="1">
            <a:spLocks noChangeArrowheads="1"/>
          </p:cNvSpPr>
          <p:nvPr/>
        </p:nvSpPr>
        <p:spPr bwMode="auto">
          <a:xfrm>
            <a:off x="1095375" y="1401763"/>
            <a:ext cx="2255838" cy="396875"/>
          </a:xfrm>
          <a:prstGeom prst="rect">
            <a:avLst/>
          </a:prstGeom>
          <a:noFill/>
          <a:ln w="9525">
            <a:noFill/>
            <a:miter lim="800000"/>
            <a:headEnd/>
            <a:tailEnd type="none" w="lg" len="med"/>
          </a:ln>
        </p:spPr>
        <p:txBody>
          <a:bodyPr wrap="none">
            <a:spAutoFit/>
          </a:bodyPr>
          <a:lstStyle/>
          <a:p>
            <a:r>
              <a:rPr lang="it-IT"/>
              <a:t>Application logic</a:t>
            </a:r>
          </a:p>
        </p:txBody>
      </p:sp>
      <p:sp>
        <p:nvSpPr>
          <p:cNvPr id="27675" name="Rectangle 32"/>
          <p:cNvSpPr>
            <a:spLocks noChangeArrowheads="1"/>
          </p:cNvSpPr>
          <p:nvPr/>
        </p:nvSpPr>
        <p:spPr bwMode="auto">
          <a:xfrm>
            <a:off x="4716463" y="1341438"/>
            <a:ext cx="2447925" cy="1582737"/>
          </a:xfrm>
          <a:prstGeom prst="rect">
            <a:avLst/>
          </a:prstGeom>
          <a:noFill/>
          <a:ln w="9525">
            <a:solidFill>
              <a:schemeClr val="tx1"/>
            </a:solidFill>
            <a:miter lim="800000"/>
            <a:headEnd/>
            <a:tailEnd type="none" w="lg" len="med"/>
          </a:ln>
        </p:spPr>
        <p:txBody>
          <a:bodyPr wrap="none" anchor="ctr"/>
          <a:lstStyle/>
          <a:p>
            <a:endParaRPr lang="it-IT"/>
          </a:p>
        </p:txBody>
      </p:sp>
      <p:sp>
        <p:nvSpPr>
          <p:cNvPr id="27676" name="Line 33"/>
          <p:cNvSpPr>
            <a:spLocks noChangeShapeType="1"/>
          </p:cNvSpPr>
          <p:nvPr/>
        </p:nvSpPr>
        <p:spPr bwMode="auto">
          <a:xfrm>
            <a:off x="900113" y="4797425"/>
            <a:ext cx="2592387" cy="0"/>
          </a:xfrm>
          <a:prstGeom prst="line">
            <a:avLst/>
          </a:prstGeom>
          <a:noFill/>
          <a:ln w="9525">
            <a:solidFill>
              <a:schemeClr val="tx1"/>
            </a:solidFill>
            <a:round/>
            <a:headEnd/>
            <a:tailEnd type="none" w="lg" len="med"/>
          </a:ln>
        </p:spPr>
        <p:txBody>
          <a:bodyPr/>
          <a:lstStyle/>
          <a:p>
            <a:endParaRPr lang="it-IT"/>
          </a:p>
        </p:txBody>
      </p:sp>
      <p:sp>
        <p:nvSpPr>
          <p:cNvPr id="27677" name="Text Box 34"/>
          <p:cNvSpPr txBox="1">
            <a:spLocks noChangeArrowheads="1"/>
          </p:cNvSpPr>
          <p:nvPr/>
        </p:nvSpPr>
        <p:spPr bwMode="auto">
          <a:xfrm>
            <a:off x="950913" y="4354513"/>
            <a:ext cx="2255837" cy="396875"/>
          </a:xfrm>
          <a:prstGeom prst="rect">
            <a:avLst/>
          </a:prstGeom>
          <a:noFill/>
          <a:ln w="9525">
            <a:noFill/>
            <a:miter lim="800000"/>
            <a:headEnd/>
            <a:tailEnd type="none" w="lg" len="med"/>
          </a:ln>
        </p:spPr>
        <p:txBody>
          <a:bodyPr wrap="none">
            <a:spAutoFit/>
          </a:bodyPr>
          <a:lstStyle/>
          <a:p>
            <a:r>
              <a:rPr lang="it-IT"/>
              <a:t>Application logic</a:t>
            </a:r>
          </a:p>
        </p:txBody>
      </p:sp>
      <p:sp>
        <p:nvSpPr>
          <p:cNvPr id="27678" name="Line 35"/>
          <p:cNvSpPr>
            <a:spLocks noChangeShapeType="1"/>
          </p:cNvSpPr>
          <p:nvPr/>
        </p:nvSpPr>
        <p:spPr bwMode="auto">
          <a:xfrm>
            <a:off x="900113" y="5229225"/>
            <a:ext cx="2519362" cy="0"/>
          </a:xfrm>
          <a:prstGeom prst="line">
            <a:avLst/>
          </a:prstGeom>
          <a:noFill/>
          <a:ln w="9525">
            <a:solidFill>
              <a:schemeClr val="tx1"/>
            </a:solidFill>
            <a:round/>
            <a:headEnd/>
            <a:tailEnd type="none" w="lg" len="med"/>
          </a:ln>
        </p:spPr>
        <p:txBody>
          <a:bodyPr/>
          <a:lstStyle/>
          <a:p>
            <a:endParaRPr lang="it-IT"/>
          </a:p>
        </p:txBody>
      </p:sp>
      <p:sp>
        <p:nvSpPr>
          <p:cNvPr id="27679" name="Text Box 36"/>
          <p:cNvSpPr txBox="1">
            <a:spLocks noChangeArrowheads="1"/>
          </p:cNvSpPr>
          <p:nvPr/>
        </p:nvSpPr>
        <p:spPr bwMode="auto">
          <a:xfrm>
            <a:off x="1023938" y="4859338"/>
            <a:ext cx="2122487" cy="396875"/>
          </a:xfrm>
          <a:prstGeom prst="rect">
            <a:avLst/>
          </a:prstGeom>
          <a:noFill/>
          <a:ln w="9525">
            <a:noFill/>
            <a:miter lim="800000"/>
            <a:headEnd/>
            <a:tailEnd type="none" w="lg" len="med"/>
          </a:ln>
        </p:spPr>
        <p:txBody>
          <a:bodyPr wrap="none">
            <a:spAutoFit/>
          </a:bodyPr>
          <a:lstStyle/>
          <a:p>
            <a:r>
              <a:rPr lang="it-IT"/>
              <a:t>Database Logic</a:t>
            </a:r>
          </a:p>
        </p:txBody>
      </p:sp>
      <p:sp>
        <p:nvSpPr>
          <p:cNvPr id="27680" name="Rectangle 37"/>
          <p:cNvSpPr>
            <a:spLocks noChangeArrowheads="1"/>
          </p:cNvSpPr>
          <p:nvPr/>
        </p:nvSpPr>
        <p:spPr bwMode="auto">
          <a:xfrm>
            <a:off x="4787900" y="4797425"/>
            <a:ext cx="2592388" cy="1152525"/>
          </a:xfrm>
          <a:prstGeom prst="rect">
            <a:avLst/>
          </a:prstGeom>
          <a:noFill/>
          <a:ln w="9525">
            <a:solidFill>
              <a:schemeClr val="tx1"/>
            </a:solidFill>
            <a:miter lim="800000"/>
            <a:headEnd/>
            <a:tailEnd type="none" w="lg" len="med"/>
          </a:ln>
        </p:spPr>
        <p:txBody>
          <a:bodyPr wrap="none" anchor="ctr"/>
          <a:lstStyle/>
          <a:p>
            <a:endParaRPr lang="it-IT"/>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pPr>
              <a:defRPr/>
            </a:pPr>
            <a:fld id="{71E2CA42-944A-47F2-A9E7-C900622547D1}" type="slidenum">
              <a:rPr lang="it-IT"/>
              <a:pPr>
                <a:defRPr/>
              </a:pPr>
              <a:t>29</a:t>
            </a:fld>
            <a:endParaRPr lang="it-IT"/>
          </a:p>
        </p:txBody>
      </p:sp>
      <p:sp>
        <p:nvSpPr>
          <p:cNvPr id="28675" name="Text Box 4"/>
          <p:cNvSpPr txBox="1">
            <a:spLocks noChangeArrowheads="1"/>
          </p:cNvSpPr>
          <p:nvPr/>
        </p:nvSpPr>
        <p:spPr bwMode="auto">
          <a:xfrm>
            <a:off x="447675" y="549275"/>
            <a:ext cx="7869238" cy="3478213"/>
          </a:xfrm>
          <a:prstGeom prst="rect">
            <a:avLst/>
          </a:prstGeom>
          <a:noFill/>
          <a:ln w="9525">
            <a:noFill/>
            <a:miter lim="800000"/>
            <a:headEnd/>
            <a:tailEnd type="none" w="lg" len="med"/>
          </a:ln>
        </p:spPr>
        <p:txBody>
          <a:bodyPr>
            <a:spAutoFit/>
          </a:bodyPr>
          <a:lstStyle/>
          <a:p>
            <a:r>
              <a:rPr lang="it-IT" b="1"/>
              <a:t>Client-based processing. </a:t>
            </a:r>
            <a:r>
              <a:rPr lang="it-IT"/>
              <a:t>Virtually all application processing may be done at the client, with the exception of database logic functions that are best performed at the server.</a:t>
            </a:r>
          </a:p>
          <a:p>
            <a:r>
              <a:rPr lang="it-IT"/>
              <a:t>This configuration is perahps the most common client server approach in current use.</a:t>
            </a:r>
          </a:p>
          <a:p>
            <a:endParaRPr lang="it-IT"/>
          </a:p>
          <a:p>
            <a:r>
              <a:rPr lang="it-IT" b="1"/>
              <a:t>Cooperative processing. </a:t>
            </a:r>
            <a:r>
              <a:rPr lang="it-IT"/>
              <a:t>That application processing is performed in an optimized fashion, taking advantage of the strenghts of both client and server machines and of distribution of data.</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pPr>
              <a:defRPr/>
            </a:pPr>
            <a:fld id="{B9466EA1-79E7-4B64-BA65-613F541483D2}" type="slidenum">
              <a:rPr lang="it-IT"/>
              <a:pPr>
                <a:defRPr/>
              </a:pPr>
              <a:t>3</a:t>
            </a:fld>
            <a:endParaRPr lang="it-IT"/>
          </a:p>
        </p:txBody>
      </p:sp>
      <p:sp>
        <p:nvSpPr>
          <p:cNvPr id="11267" name="Text Box 4"/>
          <p:cNvSpPr txBox="1">
            <a:spLocks noChangeArrowheads="1"/>
          </p:cNvSpPr>
          <p:nvPr/>
        </p:nvSpPr>
        <p:spPr bwMode="auto">
          <a:xfrm>
            <a:off x="447675" y="549275"/>
            <a:ext cx="8301038" cy="5940425"/>
          </a:xfrm>
          <a:prstGeom prst="rect">
            <a:avLst/>
          </a:prstGeom>
          <a:noFill/>
          <a:ln w="9525">
            <a:noFill/>
            <a:miter lim="800000"/>
            <a:headEnd/>
            <a:tailEnd type="none" w="lg" len="med"/>
          </a:ln>
        </p:spPr>
        <p:txBody>
          <a:bodyPr>
            <a:spAutoFit/>
          </a:bodyPr>
          <a:lstStyle/>
          <a:p>
            <a:r>
              <a:rPr lang="it-IT" b="1"/>
              <a:t>Open systems</a:t>
            </a:r>
            <a:r>
              <a:rPr lang="it-IT"/>
              <a:t> are computer systems that provide some combination of interoperability, portability, and open standard software. </a:t>
            </a:r>
          </a:p>
          <a:p>
            <a:endParaRPr lang="it-IT"/>
          </a:p>
          <a:p>
            <a:r>
              <a:rPr lang="it-IT"/>
              <a:t>The term was popularized in the early 1980s, mainly to describe systems based on UNIX, especially in contrast to the more complex mainframes and minicomputers in use at that time.</a:t>
            </a:r>
          </a:p>
          <a:p>
            <a:endParaRPr lang="it-IT"/>
          </a:p>
          <a:p>
            <a:r>
              <a:rPr lang="it-IT"/>
              <a:t> Unlike older </a:t>
            </a:r>
            <a:r>
              <a:rPr lang="it-IT" b="1"/>
              <a:t>legacy system</a:t>
            </a:r>
            <a:r>
              <a:rPr lang="it-IT"/>
              <a:t>, the newer generation of Unix systems featured standardized programming interfaces and peripheral interconnects; third party development of hardware and software was encouraged.</a:t>
            </a:r>
          </a:p>
          <a:p>
            <a:endParaRPr lang="it-IT"/>
          </a:p>
          <a:p>
            <a:r>
              <a:rPr lang="it-IT"/>
              <a:t>A significant departure from the norm of the time, which saw companies such as Amdhal and Hitachi going to court for the right to sell systems and peripherals that were compatible with IBM's mainframes.</a:t>
            </a:r>
          </a:p>
          <a:p>
            <a:endParaRPr lang="it-IT"/>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pPr>
              <a:defRPr/>
            </a:pPr>
            <a:fld id="{FEBA02D9-1720-4F87-B8EA-86620615E084}" type="slidenum">
              <a:rPr lang="it-IT"/>
              <a:pPr>
                <a:defRPr/>
              </a:pPr>
              <a:t>30</a:t>
            </a:fld>
            <a:endParaRPr lang="it-IT"/>
          </a:p>
        </p:txBody>
      </p:sp>
      <p:sp>
        <p:nvSpPr>
          <p:cNvPr id="29699" name="Text Box 4"/>
          <p:cNvSpPr txBox="1">
            <a:spLocks noChangeArrowheads="1"/>
          </p:cNvSpPr>
          <p:nvPr/>
        </p:nvSpPr>
        <p:spPr bwMode="auto">
          <a:xfrm>
            <a:off x="663575" y="549275"/>
            <a:ext cx="8012113" cy="4524375"/>
          </a:xfrm>
          <a:prstGeom prst="rect">
            <a:avLst/>
          </a:prstGeom>
          <a:noFill/>
          <a:ln w="9525">
            <a:noFill/>
            <a:miter lim="800000"/>
            <a:headEnd/>
            <a:tailEnd type="none" w="lg" len="med"/>
          </a:ln>
        </p:spPr>
        <p:txBody>
          <a:bodyPr>
            <a:spAutoFit/>
          </a:bodyPr>
          <a:lstStyle/>
          <a:p>
            <a:r>
              <a:rPr lang="it-IT" sz="2400" b="1" dirty="0"/>
              <a:t>Three-</a:t>
            </a:r>
            <a:r>
              <a:rPr lang="it-IT" sz="2400" b="1" dirty="0" err="1"/>
              <a:t>level</a:t>
            </a:r>
            <a:r>
              <a:rPr lang="it-IT" sz="2400" b="1" dirty="0"/>
              <a:t> Client/Server Architecture</a:t>
            </a:r>
          </a:p>
          <a:p>
            <a:endParaRPr lang="it-IT" sz="2400" b="1" dirty="0"/>
          </a:p>
          <a:p>
            <a:r>
              <a:rPr lang="it-IT" dirty="0"/>
              <a:t>The </a:t>
            </a:r>
            <a:r>
              <a:rPr lang="it-IT" dirty="0" err="1"/>
              <a:t>traditional</a:t>
            </a:r>
            <a:r>
              <a:rPr lang="it-IT" dirty="0"/>
              <a:t> client/server </a:t>
            </a:r>
            <a:r>
              <a:rPr lang="it-IT" dirty="0" err="1"/>
              <a:t>architecture</a:t>
            </a:r>
            <a:r>
              <a:rPr lang="it-IT" dirty="0"/>
              <a:t> </a:t>
            </a:r>
            <a:r>
              <a:rPr lang="it-IT" dirty="0" err="1"/>
              <a:t>involves</a:t>
            </a:r>
            <a:r>
              <a:rPr lang="it-IT" dirty="0"/>
              <a:t> </a:t>
            </a:r>
            <a:r>
              <a:rPr lang="it-IT" b="1" dirty="0" err="1"/>
              <a:t>two</a:t>
            </a:r>
            <a:r>
              <a:rPr lang="it-IT" b="1" dirty="0"/>
              <a:t> </a:t>
            </a:r>
            <a:r>
              <a:rPr lang="it-IT" b="1" dirty="0" err="1"/>
              <a:t>levels</a:t>
            </a:r>
            <a:r>
              <a:rPr lang="it-IT" dirty="0"/>
              <a:t>, a client </a:t>
            </a:r>
            <a:r>
              <a:rPr lang="it-IT" dirty="0" err="1"/>
              <a:t>level</a:t>
            </a:r>
            <a:r>
              <a:rPr lang="it-IT" dirty="0"/>
              <a:t> and a server </a:t>
            </a:r>
            <a:r>
              <a:rPr lang="it-IT" dirty="0" err="1"/>
              <a:t>level</a:t>
            </a:r>
            <a:r>
              <a:rPr lang="it-IT" dirty="0"/>
              <a:t>.</a:t>
            </a:r>
          </a:p>
          <a:p>
            <a:endParaRPr lang="it-IT" dirty="0"/>
          </a:p>
          <a:p>
            <a:r>
              <a:rPr lang="it-IT" dirty="0"/>
              <a:t>A </a:t>
            </a:r>
            <a:r>
              <a:rPr lang="it-IT" b="1" dirty="0" err="1"/>
              <a:t>three</a:t>
            </a:r>
            <a:r>
              <a:rPr lang="it-IT" b="1" dirty="0"/>
              <a:t> </a:t>
            </a:r>
            <a:r>
              <a:rPr lang="it-IT" b="1" dirty="0" err="1"/>
              <a:t>level</a:t>
            </a:r>
            <a:r>
              <a:rPr lang="it-IT" dirty="0"/>
              <a:t> </a:t>
            </a:r>
            <a:r>
              <a:rPr lang="it-IT" dirty="0" err="1"/>
              <a:t>architecture</a:t>
            </a:r>
            <a:r>
              <a:rPr lang="it-IT" dirty="0"/>
              <a:t> </a:t>
            </a:r>
            <a:r>
              <a:rPr lang="it-IT" dirty="0" err="1"/>
              <a:t>is</a:t>
            </a:r>
            <a:r>
              <a:rPr lang="it-IT" dirty="0"/>
              <a:t> </a:t>
            </a:r>
            <a:r>
              <a:rPr lang="it-IT" dirty="0" err="1"/>
              <a:t>constituted</a:t>
            </a:r>
            <a:r>
              <a:rPr lang="it-IT" dirty="0"/>
              <a:t> by </a:t>
            </a:r>
            <a:r>
              <a:rPr lang="it-IT" dirty="0" err="1"/>
              <a:t>three</a:t>
            </a:r>
            <a:r>
              <a:rPr lang="it-IT" dirty="0"/>
              <a:t> </a:t>
            </a:r>
            <a:r>
              <a:rPr lang="it-IT" dirty="0" err="1"/>
              <a:t>types</a:t>
            </a:r>
            <a:r>
              <a:rPr lang="it-IT" dirty="0"/>
              <a:t> of </a:t>
            </a:r>
            <a:r>
              <a:rPr lang="it-IT" dirty="0" err="1"/>
              <a:t>machines</a:t>
            </a:r>
            <a:r>
              <a:rPr lang="it-IT" dirty="0"/>
              <a:t>: a </a:t>
            </a:r>
            <a:r>
              <a:rPr lang="it-IT" dirty="0" err="1"/>
              <a:t>user</a:t>
            </a:r>
            <a:r>
              <a:rPr lang="it-IT" dirty="0"/>
              <a:t> machine, a middle-</a:t>
            </a:r>
            <a:r>
              <a:rPr lang="it-IT" dirty="0" err="1"/>
              <a:t>level</a:t>
            </a:r>
            <a:r>
              <a:rPr lang="it-IT" dirty="0"/>
              <a:t> server and a back end server.</a:t>
            </a:r>
          </a:p>
          <a:p>
            <a:endParaRPr lang="it-IT" dirty="0"/>
          </a:p>
          <a:p>
            <a:r>
              <a:rPr lang="it-IT" dirty="0"/>
              <a:t>The </a:t>
            </a:r>
            <a:r>
              <a:rPr lang="it-IT" dirty="0" err="1"/>
              <a:t>user</a:t>
            </a:r>
            <a:r>
              <a:rPr lang="it-IT" dirty="0"/>
              <a:t> machine (client) </a:t>
            </a:r>
            <a:r>
              <a:rPr lang="it-IT" dirty="0" err="1"/>
              <a:t>is</a:t>
            </a:r>
            <a:r>
              <a:rPr lang="it-IT" dirty="0"/>
              <a:t> </a:t>
            </a:r>
            <a:r>
              <a:rPr lang="it-IT" dirty="0" err="1"/>
              <a:t>typically</a:t>
            </a:r>
            <a:r>
              <a:rPr lang="it-IT" dirty="0"/>
              <a:t> a </a:t>
            </a:r>
            <a:r>
              <a:rPr lang="it-IT" dirty="0" err="1"/>
              <a:t>thin</a:t>
            </a:r>
            <a:r>
              <a:rPr lang="it-IT" dirty="0"/>
              <a:t> client.</a:t>
            </a:r>
          </a:p>
          <a:p>
            <a:endParaRPr lang="it-IT" dirty="0"/>
          </a:p>
          <a:p>
            <a:r>
              <a:rPr lang="it-IT" dirty="0"/>
              <a:t>The middle-</a:t>
            </a:r>
            <a:r>
              <a:rPr lang="it-IT" dirty="0" err="1"/>
              <a:t>level</a:t>
            </a:r>
            <a:r>
              <a:rPr lang="it-IT" dirty="0"/>
              <a:t> server </a:t>
            </a:r>
            <a:r>
              <a:rPr lang="it-IT" dirty="0" err="1"/>
              <a:t>is</a:t>
            </a:r>
            <a:r>
              <a:rPr lang="it-IT" dirty="0"/>
              <a:t> the </a:t>
            </a:r>
            <a:r>
              <a:rPr lang="it-IT" b="1" dirty="0" err="1"/>
              <a:t>application</a:t>
            </a:r>
            <a:r>
              <a:rPr lang="it-IT" b="1" dirty="0"/>
              <a:t> server</a:t>
            </a:r>
            <a:r>
              <a:rPr lang="it-IT" dirty="0"/>
              <a:t>. </a:t>
            </a:r>
          </a:p>
          <a:p>
            <a:endParaRPr lang="it-IT" dirty="0"/>
          </a:p>
          <a:p>
            <a:r>
              <a:rPr lang="it-IT" dirty="0"/>
              <a:t>The back-end server </a:t>
            </a:r>
            <a:r>
              <a:rPr lang="it-IT" dirty="0" err="1"/>
              <a:t>is</a:t>
            </a:r>
            <a:r>
              <a:rPr lang="it-IT" dirty="0"/>
              <a:t> the data server.</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pPr>
              <a:defRPr/>
            </a:pPr>
            <a:fld id="{77869955-63A1-466E-A362-990E7014C9EE}" type="slidenum">
              <a:rPr lang="it-IT"/>
              <a:pPr>
                <a:defRPr/>
              </a:pPr>
              <a:t>31</a:t>
            </a:fld>
            <a:endParaRPr lang="it-IT"/>
          </a:p>
        </p:txBody>
      </p:sp>
      <p:sp>
        <p:nvSpPr>
          <p:cNvPr id="30723" name="Text Box 2"/>
          <p:cNvSpPr txBox="1">
            <a:spLocks noChangeArrowheads="1"/>
          </p:cNvSpPr>
          <p:nvPr/>
        </p:nvSpPr>
        <p:spPr bwMode="auto">
          <a:xfrm>
            <a:off x="304800" y="762000"/>
            <a:ext cx="7848600" cy="1631950"/>
          </a:xfrm>
          <a:prstGeom prst="rect">
            <a:avLst/>
          </a:prstGeom>
          <a:noFill/>
          <a:ln w="9525">
            <a:noFill/>
            <a:miter lim="800000"/>
            <a:headEnd/>
            <a:tailEnd type="none" w="lg" len="med"/>
          </a:ln>
        </p:spPr>
        <p:txBody>
          <a:bodyPr>
            <a:spAutoFit/>
          </a:bodyPr>
          <a:lstStyle/>
          <a:p>
            <a:pPr marL="285750" indent="-285750">
              <a:buFontTx/>
              <a:buChar char="•"/>
            </a:pPr>
            <a:endParaRPr lang="it-IT"/>
          </a:p>
          <a:p>
            <a:pPr marL="285750" indent="-285750"/>
            <a:r>
              <a:rPr lang="it-IT" b="1"/>
              <a:t>Legacy system</a:t>
            </a:r>
          </a:p>
          <a:p>
            <a:pPr marL="285750" indent="-285750"/>
            <a:endParaRPr lang="it-IT" b="1"/>
          </a:p>
          <a:p>
            <a:pPr marL="285750" indent="-285750">
              <a:buFontTx/>
              <a:buChar char="•"/>
            </a:pPr>
            <a:r>
              <a:rPr lang="it-IT"/>
              <a:t>A “hold” system (mainframe) which has not been removed after the installation of a new system.</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pPr>
              <a:defRPr/>
            </a:pPr>
            <a:fld id="{F7EA8AF8-5F9A-4E4B-B944-C86EC95944C7}" type="slidenum">
              <a:rPr lang="it-IT"/>
              <a:pPr>
                <a:defRPr/>
              </a:pPr>
              <a:t>32</a:t>
            </a:fld>
            <a:endParaRPr lang="it-IT"/>
          </a:p>
        </p:txBody>
      </p:sp>
      <p:sp>
        <p:nvSpPr>
          <p:cNvPr id="37891" name="Text Box 4"/>
          <p:cNvSpPr txBox="1">
            <a:spLocks noChangeArrowheads="1"/>
          </p:cNvSpPr>
          <p:nvPr/>
        </p:nvSpPr>
        <p:spPr bwMode="auto">
          <a:xfrm>
            <a:off x="376238" y="322263"/>
            <a:ext cx="8012112" cy="4708525"/>
          </a:xfrm>
          <a:prstGeom prst="rect">
            <a:avLst/>
          </a:prstGeom>
          <a:noFill/>
          <a:ln w="9525">
            <a:noFill/>
            <a:miter lim="800000"/>
            <a:headEnd/>
            <a:tailEnd type="none" w="lg" len="med"/>
          </a:ln>
        </p:spPr>
        <p:txBody>
          <a:bodyPr>
            <a:spAutoFit/>
          </a:bodyPr>
          <a:lstStyle/>
          <a:p>
            <a:r>
              <a:rPr lang="it-IT" b="1"/>
              <a:t>COOKIES</a:t>
            </a:r>
          </a:p>
          <a:p>
            <a:endParaRPr lang="it-IT"/>
          </a:p>
          <a:p>
            <a:pPr>
              <a:buFontTx/>
              <a:buChar char="•"/>
            </a:pPr>
            <a:r>
              <a:rPr lang="it-IT"/>
              <a:t>Information records that the server sends to the client together with the service answer.</a:t>
            </a:r>
          </a:p>
          <a:p>
            <a:pPr>
              <a:buFontTx/>
              <a:buChar char="•"/>
            </a:pPr>
            <a:endParaRPr lang="it-IT"/>
          </a:p>
          <a:p>
            <a:pPr>
              <a:buFontTx/>
              <a:buChar char="•"/>
            </a:pPr>
            <a:r>
              <a:rPr lang="it-IT"/>
              <a:t>A cookie contains</a:t>
            </a:r>
          </a:p>
          <a:p>
            <a:r>
              <a:rPr lang="it-IT"/>
              <a:t>	user informations</a:t>
            </a:r>
          </a:p>
          <a:p>
            <a:r>
              <a:rPr lang="it-IT"/>
              <a:t>	informations on tha visited pages</a:t>
            </a:r>
          </a:p>
          <a:p>
            <a:pPr>
              <a:buFontTx/>
              <a:buChar char="•"/>
            </a:pPr>
            <a:endParaRPr lang="it-IT"/>
          </a:p>
          <a:p>
            <a:pPr>
              <a:buFontTx/>
              <a:buChar char="•"/>
            </a:pPr>
            <a:r>
              <a:rPr lang="it-IT"/>
              <a:t>The following requests of the client to the server require the transmission of the relative cookies. </a:t>
            </a:r>
            <a:br>
              <a:rPr lang="it-IT"/>
            </a:br>
            <a:r>
              <a:rPr lang="it-IT"/>
              <a:t/>
            </a:r>
            <a:br>
              <a:rPr lang="it-IT"/>
            </a:br>
            <a:endParaRPr lang="it-IT"/>
          </a:p>
          <a:p>
            <a:r>
              <a:rPr lang="it-IT" b="1"/>
              <a:t/>
            </a:r>
            <a:br>
              <a:rPr lang="it-IT" b="1"/>
            </a:br>
            <a:endParaRPr lang="it-IT" b="1"/>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pPr>
              <a:defRPr/>
            </a:pPr>
            <a:fld id="{EF6766DE-1696-4D9B-B214-14CCDEAC2BBC}" type="slidenum">
              <a:rPr lang="it-IT"/>
              <a:pPr>
                <a:defRPr/>
              </a:pPr>
              <a:t>33</a:t>
            </a:fld>
            <a:endParaRPr lang="it-IT"/>
          </a:p>
        </p:txBody>
      </p:sp>
      <p:sp>
        <p:nvSpPr>
          <p:cNvPr id="38915" name="Text Box 4"/>
          <p:cNvSpPr txBox="1">
            <a:spLocks noChangeArrowheads="1"/>
          </p:cNvSpPr>
          <p:nvPr/>
        </p:nvSpPr>
        <p:spPr bwMode="auto">
          <a:xfrm>
            <a:off x="303213" y="295275"/>
            <a:ext cx="8589962" cy="5940425"/>
          </a:xfrm>
          <a:prstGeom prst="rect">
            <a:avLst/>
          </a:prstGeom>
          <a:noFill/>
          <a:ln w="9525">
            <a:noFill/>
            <a:miter lim="800000"/>
            <a:headEnd/>
            <a:tailEnd type="none" w="lg" len="med"/>
          </a:ln>
        </p:spPr>
        <p:txBody>
          <a:bodyPr>
            <a:spAutoFit/>
          </a:bodyPr>
          <a:lstStyle/>
          <a:p>
            <a:r>
              <a:rPr lang="it-IT" b="1"/>
              <a:t>Cookies</a:t>
            </a:r>
          </a:p>
          <a:p>
            <a:endParaRPr lang="it-IT" b="1"/>
          </a:p>
          <a:p>
            <a:r>
              <a:rPr lang="it-IT"/>
              <a:t>The server answer to a request of a client contains:</a:t>
            </a:r>
          </a:p>
          <a:p>
            <a:endParaRPr lang="it-IT"/>
          </a:p>
          <a:p>
            <a:r>
              <a:rPr lang="it-IT"/>
              <a:t>	Set-cookie: user identification number  created by the 	server web</a:t>
            </a:r>
          </a:p>
          <a:p>
            <a:r>
              <a:rPr lang="it-IT"/>
              <a:t>	Set-cookie: </a:t>
            </a:r>
            <a:r>
              <a:rPr lang="it-IT" b="1"/>
              <a:t>1678453.</a:t>
            </a:r>
          </a:p>
          <a:p>
            <a:endParaRPr lang="it-IT"/>
          </a:p>
          <a:p>
            <a:r>
              <a:rPr lang="it-IT"/>
              <a:t>The client inserts this information  in a </a:t>
            </a:r>
            <a:r>
              <a:rPr lang="it-IT" i="1"/>
              <a:t>cookie file </a:t>
            </a:r>
            <a:r>
              <a:rPr lang="it-IT"/>
              <a:t>. The information includes the host name and the identification number of the client.</a:t>
            </a:r>
          </a:p>
          <a:p>
            <a:endParaRPr lang="it-IT"/>
          </a:p>
          <a:p>
            <a:r>
              <a:rPr lang="it-IT"/>
              <a:t>In the following requests the client inserts the previous information .</a:t>
            </a:r>
          </a:p>
          <a:p>
            <a:endParaRPr lang="it-IT"/>
          </a:p>
          <a:p>
            <a:r>
              <a:rPr lang="it-IT"/>
              <a:t>The server does not know the user name, but it is able to  identify the client.</a:t>
            </a:r>
          </a:p>
          <a:p>
            <a:endParaRPr lang="it-IT"/>
          </a:p>
          <a:p>
            <a:endParaRPr lang="it-IT"/>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pPr>
              <a:defRPr/>
            </a:pPr>
            <a:fld id="{FFA8F6EB-A3FC-4CB6-8403-B64D71B7A8E9}" type="slidenum">
              <a:rPr lang="it-IT"/>
              <a:pPr>
                <a:defRPr/>
              </a:pPr>
              <a:t>34</a:t>
            </a:fld>
            <a:endParaRPr lang="it-IT"/>
          </a:p>
        </p:txBody>
      </p:sp>
      <p:sp>
        <p:nvSpPr>
          <p:cNvPr id="39939" name="Text Box 4"/>
          <p:cNvSpPr txBox="1">
            <a:spLocks noChangeArrowheads="1"/>
          </p:cNvSpPr>
          <p:nvPr/>
        </p:nvSpPr>
        <p:spPr bwMode="auto">
          <a:xfrm>
            <a:off x="592138" y="754063"/>
            <a:ext cx="7292975" cy="3170237"/>
          </a:xfrm>
          <a:prstGeom prst="rect">
            <a:avLst/>
          </a:prstGeom>
          <a:noFill/>
          <a:ln w="9525">
            <a:noFill/>
            <a:miter lim="800000"/>
            <a:headEnd/>
            <a:tailEnd type="none" w="lg" len="med"/>
          </a:ln>
        </p:spPr>
        <p:txBody>
          <a:bodyPr>
            <a:spAutoFit/>
          </a:bodyPr>
          <a:lstStyle/>
          <a:p>
            <a:r>
              <a:rPr lang="it-IT"/>
              <a:t>The web servers use cookies for the following objectives:</a:t>
            </a:r>
          </a:p>
          <a:p>
            <a:endParaRPr lang="it-IT"/>
          </a:p>
          <a:p>
            <a:r>
              <a:rPr lang="it-IT"/>
              <a:t>	To eliminate the need to require user name and 	password in order to authenticate the client.</a:t>
            </a:r>
          </a:p>
          <a:p>
            <a:pPr>
              <a:buFontTx/>
              <a:buChar char="•"/>
            </a:pPr>
            <a:endParaRPr lang="it-IT"/>
          </a:p>
          <a:p>
            <a:r>
              <a:rPr lang="it-IT"/>
              <a:t>	To store the user preferences</a:t>
            </a:r>
          </a:p>
          <a:p>
            <a:r>
              <a:rPr lang="it-IT"/>
              <a:t>		</a:t>
            </a:r>
          </a:p>
          <a:p>
            <a:r>
              <a:rPr lang="it-IT"/>
              <a:t>	To keep track of the objects that a client is 	buying on the web site.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pPr>
              <a:defRPr/>
            </a:pPr>
            <a:fld id="{F1B87659-DEF1-4E7A-8460-E3585954BFB8}" type="slidenum">
              <a:rPr lang="it-IT"/>
              <a:pPr>
                <a:defRPr/>
              </a:pPr>
              <a:t>4</a:t>
            </a:fld>
            <a:endParaRPr lang="it-IT"/>
          </a:p>
        </p:txBody>
      </p:sp>
      <p:sp>
        <p:nvSpPr>
          <p:cNvPr id="12291" name="Text Box 2"/>
          <p:cNvSpPr txBox="1">
            <a:spLocks noChangeArrowheads="1"/>
          </p:cNvSpPr>
          <p:nvPr/>
        </p:nvSpPr>
        <p:spPr bwMode="auto">
          <a:xfrm>
            <a:off x="533400" y="593725"/>
            <a:ext cx="7635875" cy="5273675"/>
          </a:xfrm>
          <a:prstGeom prst="rect">
            <a:avLst/>
          </a:prstGeom>
          <a:noFill/>
          <a:ln w="9525">
            <a:noFill/>
            <a:miter lim="800000"/>
            <a:headEnd/>
            <a:tailEnd type="none" w="lg" len="med"/>
          </a:ln>
        </p:spPr>
        <p:txBody>
          <a:bodyPr>
            <a:spAutoFit/>
          </a:bodyPr>
          <a:lstStyle/>
          <a:p>
            <a:pPr marL="190500" indent="-190500"/>
            <a:r>
              <a:rPr lang="it-IT" b="1"/>
              <a:t>Standard</a:t>
            </a:r>
          </a:p>
          <a:p>
            <a:pPr marL="190500" indent="-190500"/>
            <a:endParaRPr lang="it-IT" b="1"/>
          </a:p>
          <a:p>
            <a:pPr marL="190500" indent="-190500">
              <a:buFontTx/>
              <a:buChar char="•"/>
            </a:pPr>
            <a:r>
              <a:rPr lang="it-IT"/>
              <a:t>A </a:t>
            </a:r>
            <a:r>
              <a:rPr lang="it-IT" b="1"/>
              <a:t>technical standard</a:t>
            </a:r>
            <a:r>
              <a:rPr lang="it-IT"/>
              <a:t> is an established norm or requirement. It is usually a formal document that establishes uniform engineering or technical criteria, methods, processes and practices.</a:t>
            </a:r>
          </a:p>
          <a:p>
            <a:pPr marL="190500" indent="-190500"/>
            <a:r>
              <a:rPr lang="it-IT"/>
              <a:t> </a:t>
            </a:r>
          </a:p>
          <a:p>
            <a:pPr marL="190500" indent="-190500">
              <a:buFontTx/>
              <a:buChar char="•"/>
            </a:pPr>
            <a:r>
              <a:rPr lang="it-IT" b="1"/>
              <a:t>Standard de jure</a:t>
            </a:r>
            <a:r>
              <a:rPr lang="it-IT"/>
              <a:t>: Hardware or software that is endorsed by a standards organization. </a:t>
            </a:r>
          </a:p>
          <a:p>
            <a:pPr marL="190500" indent="-190500">
              <a:buFontTx/>
              <a:buChar char="•"/>
            </a:pPr>
            <a:endParaRPr lang="it-IT"/>
          </a:p>
          <a:p>
            <a:pPr marL="190500" indent="-190500">
              <a:buFontTx/>
              <a:buChar char="•"/>
            </a:pPr>
            <a:r>
              <a:rPr lang="it-IT" b="1"/>
              <a:t>Standard de facto</a:t>
            </a:r>
            <a:r>
              <a:rPr lang="it-IT"/>
              <a:t>: Hardware or software that is widely used, but not endorsed by a standards organization </a:t>
            </a:r>
          </a:p>
          <a:p>
            <a:pPr marL="190500" indent="-190500">
              <a:buFontTx/>
              <a:buChar char="•"/>
            </a:pPr>
            <a:endParaRPr lang="it-IT"/>
          </a:p>
          <a:p>
            <a:pPr marL="190500" indent="-190500">
              <a:buFontTx/>
              <a:buChar char="•"/>
            </a:pPr>
            <a:r>
              <a:rPr lang="it-IT" b="1"/>
              <a:t>The standard concept </a:t>
            </a:r>
            <a:r>
              <a:rPr lang="it-IT"/>
              <a:t>is relative to the functional aspects of a component; the component may be realized in different ways.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4"/>
          <p:cNvSpPr>
            <a:spLocks noGrp="1"/>
          </p:cNvSpPr>
          <p:nvPr>
            <p:ph type="sldNum" sz="quarter" idx="12"/>
          </p:nvPr>
        </p:nvSpPr>
        <p:spPr/>
        <p:txBody>
          <a:bodyPr/>
          <a:lstStyle/>
          <a:p>
            <a:pPr>
              <a:defRPr/>
            </a:pPr>
            <a:fld id="{1CECFE44-B744-4121-8070-2ED17DB6A937}" type="slidenum">
              <a:rPr lang="it-IT"/>
              <a:pPr>
                <a:defRPr/>
              </a:pPr>
              <a:t>5</a:t>
            </a:fld>
            <a:endParaRPr lang="it-IT"/>
          </a:p>
        </p:txBody>
      </p:sp>
      <p:sp>
        <p:nvSpPr>
          <p:cNvPr id="13315" name="Rectangle 2"/>
          <p:cNvSpPr>
            <a:spLocks noGrp="1" noChangeArrowheads="1"/>
          </p:cNvSpPr>
          <p:nvPr>
            <p:ph type="title"/>
          </p:nvPr>
        </p:nvSpPr>
        <p:spPr>
          <a:xfrm>
            <a:off x="685800" y="152400"/>
            <a:ext cx="7772400" cy="1143000"/>
          </a:xfrm>
        </p:spPr>
        <p:txBody>
          <a:bodyPr/>
          <a:lstStyle/>
          <a:p>
            <a:r>
              <a:rPr lang="it-IT" sz="2400" b="1" smtClean="0">
                <a:latin typeface="Verdana" pitchFamily="34" charset="0"/>
              </a:rPr>
              <a:t>CLIENT-SERVER MODEL</a:t>
            </a:r>
            <a:endParaRPr lang="it-IT" sz="2400" smtClean="0">
              <a:latin typeface="Verdana" pitchFamily="34" charset="0"/>
            </a:endParaRPr>
          </a:p>
        </p:txBody>
      </p:sp>
      <p:sp>
        <p:nvSpPr>
          <p:cNvPr id="13316" name="Text Box 3"/>
          <p:cNvSpPr txBox="1">
            <a:spLocks noChangeArrowheads="1"/>
          </p:cNvSpPr>
          <p:nvPr/>
        </p:nvSpPr>
        <p:spPr bwMode="auto">
          <a:xfrm>
            <a:off x="441325" y="1565275"/>
            <a:ext cx="7370763" cy="3140075"/>
          </a:xfrm>
          <a:prstGeom prst="rect">
            <a:avLst/>
          </a:prstGeom>
          <a:noFill/>
          <a:ln w="9525">
            <a:noFill/>
            <a:miter lim="800000"/>
            <a:headEnd/>
            <a:tailEnd type="none" w="lg" len="med"/>
          </a:ln>
        </p:spPr>
        <p:txBody>
          <a:bodyPr>
            <a:spAutoFit/>
          </a:bodyPr>
          <a:lstStyle/>
          <a:p>
            <a:pPr marL="285750" indent="-285750"/>
            <a:r>
              <a:rPr lang="it-IT" i="1"/>
              <a:t>Coordination model  </a:t>
            </a:r>
            <a:r>
              <a:rPr lang="it-IT"/>
              <a:t>in a distributed system.</a:t>
            </a:r>
          </a:p>
          <a:p>
            <a:pPr marL="285750" indent="-285750"/>
            <a:endParaRPr lang="it-IT"/>
          </a:p>
          <a:p>
            <a:pPr marL="285750" indent="-285750"/>
            <a:r>
              <a:rPr lang="it-IT"/>
              <a:t>It defines:</a:t>
            </a:r>
          </a:p>
          <a:p>
            <a:pPr marL="285750" indent="-285750"/>
            <a:endParaRPr lang="it-IT"/>
          </a:p>
          <a:p>
            <a:pPr marL="285750" indent="-285750"/>
            <a:endParaRPr lang="it-IT"/>
          </a:p>
          <a:p>
            <a:pPr marL="285750" indent="-285750">
              <a:buFontTx/>
              <a:buChar char="•"/>
            </a:pPr>
            <a:r>
              <a:rPr lang="it-IT"/>
              <a:t>Which process may begin the interaction</a:t>
            </a:r>
          </a:p>
          <a:p>
            <a:pPr marL="285750" indent="-285750">
              <a:buFontTx/>
              <a:buChar char="•"/>
            </a:pPr>
            <a:endParaRPr lang="it-IT"/>
          </a:p>
          <a:p>
            <a:pPr marL="285750" indent="-285750">
              <a:buFontTx/>
              <a:buChar char="•"/>
            </a:pPr>
            <a:r>
              <a:rPr lang="it-IT"/>
              <a:t>Which process may answer</a:t>
            </a:r>
          </a:p>
          <a:p>
            <a:pPr marL="285750" indent="-285750">
              <a:buFontTx/>
              <a:buChar char="•"/>
            </a:pPr>
            <a:endParaRPr lang="it-IT"/>
          </a:p>
          <a:p>
            <a:pPr marL="285750" indent="-285750">
              <a:buFontTx/>
              <a:buChar char="•"/>
            </a:pPr>
            <a:r>
              <a:rPr lang="it-IT"/>
              <a:t>How error conditions may be managed.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pPr>
              <a:defRPr/>
            </a:pPr>
            <a:fld id="{6FFE40AD-E713-4FD2-BC14-C8EF94C08743}" type="slidenum">
              <a:rPr lang="it-IT" smtClean="0"/>
              <a:pPr>
                <a:defRPr/>
              </a:pPr>
              <a:t>6</a:t>
            </a:fld>
            <a:endParaRPr lang="it-IT"/>
          </a:p>
        </p:txBody>
      </p:sp>
      <p:sp>
        <p:nvSpPr>
          <p:cNvPr id="3" name="CasellaDiTesto 2"/>
          <p:cNvSpPr txBox="1"/>
          <p:nvPr/>
        </p:nvSpPr>
        <p:spPr>
          <a:xfrm>
            <a:off x="683568" y="620688"/>
            <a:ext cx="7992888" cy="584775"/>
          </a:xfrm>
          <a:prstGeom prst="rect">
            <a:avLst/>
          </a:prstGeom>
          <a:noFill/>
        </p:spPr>
        <p:txBody>
          <a:bodyPr wrap="square" rtlCol="0">
            <a:spAutoFit/>
          </a:bodyPr>
          <a:lstStyle/>
          <a:p>
            <a:r>
              <a:rPr lang="it-IT" sz="3200" dirty="0" smtClean="0"/>
              <a:t>The </a:t>
            </a:r>
            <a:r>
              <a:rPr lang="it-IT" sz="3200" dirty="0" err="1" smtClean="0"/>
              <a:t>functionality</a:t>
            </a:r>
            <a:r>
              <a:rPr lang="it-IT" sz="3200" dirty="0" smtClean="0"/>
              <a:t> an internet </a:t>
            </a:r>
            <a:r>
              <a:rPr lang="it-IT" sz="3200" dirty="0" err="1" smtClean="0"/>
              <a:t>provides</a:t>
            </a:r>
            <a:endParaRPr lang="it-IT" sz="3200" dirty="0"/>
          </a:p>
        </p:txBody>
      </p:sp>
      <p:sp>
        <p:nvSpPr>
          <p:cNvPr id="4" name="CasellaDiTesto 3"/>
          <p:cNvSpPr txBox="1"/>
          <p:nvPr/>
        </p:nvSpPr>
        <p:spPr>
          <a:xfrm>
            <a:off x="683568" y="1700808"/>
            <a:ext cx="7632848" cy="4524315"/>
          </a:xfrm>
          <a:prstGeom prst="rect">
            <a:avLst/>
          </a:prstGeom>
          <a:noFill/>
        </p:spPr>
        <p:txBody>
          <a:bodyPr wrap="square" rtlCol="0">
            <a:spAutoFit/>
          </a:bodyPr>
          <a:lstStyle/>
          <a:p>
            <a:pPr marL="342900" indent="-342900">
              <a:buFont typeface="Arial" panose="020B0604020202020204" pitchFamily="34" charset="0"/>
              <a:buChar char="•"/>
            </a:pPr>
            <a:r>
              <a:rPr lang="it-IT" sz="2400" dirty="0" smtClean="0"/>
              <a:t>Internet </a:t>
            </a:r>
            <a:r>
              <a:rPr lang="it-IT" sz="2400" dirty="0" err="1" smtClean="0"/>
              <a:t>provides</a:t>
            </a:r>
            <a:r>
              <a:rPr lang="it-IT" sz="2400" dirty="0" smtClean="0"/>
              <a:t> a general </a:t>
            </a:r>
            <a:r>
              <a:rPr lang="it-IT" sz="2400" dirty="0" err="1" smtClean="0"/>
              <a:t>communication</a:t>
            </a:r>
            <a:r>
              <a:rPr lang="it-IT" sz="2400" dirty="0" smtClean="0"/>
              <a:t> </a:t>
            </a:r>
            <a:r>
              <a:rPr lang="it-IT" sz="2400" dirty="0" err="1" smtClean="0"/>
              <a:t>infrastructure</a:t>
            </a:r>
            <a:r>
              <a:rPr lang="it-IT" sz="2400" dirty="0" smtClean="0"/>
              <a:t> </a:t>
            </a:r>
            <a:r>
              <a:rPr lang="it-IT" sz="2400" dirty="0" err="1" smtClean="0"/>
              <a:t>without</a:t>
            </a:r>
            <a:r>
              <a:rPr lang="it-IT" sz="2400" dirty="0" smtClean="0"/>
              <a:t> </a:t>
            </a:r>
            <a:r>
              <a:rPr lang="it-IT" sz="2400" dirty="0" err="1" smtClean="0"/>
              <a:t>specifyng</a:t>
            </a:r>
            <a:r>
              <a:rPr lang="it-IT" sz="2400" dirty="0" smtClean="0"/>
              <a:t> </a:t>
            </a:r>
            <a:r>
              <a:rPr lang="it-IT" sz="2400" dirty="0" err="1" smtClean="0"/>
              <a:t>which</a:t>
            </a:r>
            <a:r>
              <a:rPr lang="it-IT" sz="2400" dirty="0" smtClean="0"/>
              <a:t> </a:t>
            </a:r>
            <a:r>
              <a:rPr lang="it-IT" sz="2400" dirty="0" err="1" smtClean="0"/>
              <a:t>services</a:t>
            </a:r>
            <a:r>
              <a:rPr lang="it-IT" sz="2400" dirty="0" smtClean="0"/>
              <a:t> </a:t>
            </a:r>
            <a:r>
              <a:rPr lang="it-IT" sz="2400" dirty="0" err="1" smtClean="0"/>
              <a:t>will</a:t>
            </a:r>
            <a:r>
              <a:rPr lang="it-IT" sz="2400" dirty="0" smtClean="0"/>
              <a:t> be </a:t>
            </a:r>
            <a:r>
              <a:rPr lang="it-IT" sz="2400" dirty="0" err="1" smtClean="0"/>
              <a:t>offered</a:t>
            </a:r>
            <a:r>
              <a:rPr lang="it-IT" sz="2400" dirty="0" smtClean="0"/>
              <a:t> or </a:t>
            </a:r>
            <a:r>
              <a:rPr lang="it-IT" sz="2400" dirty="0" err="1" smtClean="0"/>
              <a:t>how</a:t>
            </a:r>
            <a:r>
              <a:rPr lang="it-IT" sz="2400" dirty="0" smtClean="0"/>
              <a:t> the </a:t>
            </a:r>
            <a:r>
              <a:rPr lang="it-IT" sz="2400" dirty="0" err="1" smtClean="0"/>
              <a:t>services</a:t>
            </a:r>
            <a:r>
              <a:rPr lang="it-IT" sz="2400" dirty="0" smtClean="0"/>
              <a:t> </a:t>
            </a:r>
            <a:r>
              <a:rPr lang="it-IT" sz="2400" dirty="0" err="1" smtClean="0"/>
              <a:t>will</a:t>
            </a:r>
            <a:r>
              <a:rPr lang="it-IT" sz="2400" dirty="0" smtClean="0"/>
              <a:t> be </a:t>
            </a:r>
            <a:r>
              <a:rPr lang="it-IT" sz="2400" dirty="0" err="1" smtClean="0"/>
              <a:t>used</a:t>
            </a:r>
            <a:r>
              <a:rPr lang="it-IT" sz="2400" dirty="0" smtClean="0"/>
              <a:t>.</a:t>
            </a:r>
          </a:p>
          <a:p>
            <a:pPr marL="342900" indent="-342900">
              <a:buFont typeface="Arial" panose="020B0604020202020204" pitchFamily="34" charset="0"/>
              <a:buChar char="•"/>
            </a:pPr>
            <a:endParaRPr lang="it-IT" sz="2400" dirty="0"/>
          </a:p>
          <a:p>
            <a:pPr marL="342900" indent="-342900">
              <a:buFont typeface="Arial" panose="020B0604020202020204" pitchFamily="34" charset="0"/>
              <a:buChar char="•"/>
            </a:pPr>
            <a:r>
              <a:rPr lang="it-IT" sz="2400" dirty="0" err="1" smtClean="0"/>
              <a:t>Such</a:t>
            </a:r>
            <a:r>
              <a:rPr lang="it-IT" sz="2400" dirty="0" smtClean="0"/>
              <a:t> </a:t>
            </a:r>
            <a:r>
              <a:rPr lang="it-IT" sz="2400" dirty="0" err="1" smtClean="0"/>
              <a:t>issues</a:t>
            </a:r>
            <a:r>
              <a:rPr lang="it-IT" sz="2400" dirty="0" smtClean="0"/>
              <a:t> are </a:t>
            </a:r>
            <a:r>
              <a:rPr lang="it-IT" sz="2400" dirty="0" err="1" smtClean="0"/>
              <a:t>left</a:t>
            </a:r>
            <a:r>
              <a:rPr lang="it-IT" sz="2400" dirty="0" smtClean="0"/>
              <a:t> to </a:t>
            </a:r>
            <a:r>
              <a:rPr lang="it-IT" sz="2400" dirty="0" err="1" smtClean="0"/>
              <a:t>application</a:t>
            </a:r>
            <a:r>
              <a:rPr lang="it-IT" sz="2400" dirty="0" smtClean="0"/>
              <a:t> software and </a:t>
            </a:r>
            <a:r>
              <a:rPr lang="it-IT" sz="2400" dirty="0" err="1" smtClean="0"/>
              <a:t>users</a:t>
            </a:r>
            <a:r>
              <a:rPr lang="it-IT" sz="2400" dirty="0" smtClean="0"/>
              <a:t>.</a:t>
            </a:r>
          </a:p>
          <a:p>
            <a:pPr marL="342900" indent="-342900">
              <a:buFont typeface="Arial" panose="020B0604020202020204" pitchFamily="34" charset="0"/>
              <a:buChar char="•"/>
            </a:pPr>
            <a:endParaRPr lang="it-IT" sz="2400" dirty="0"/>
          </a:p>
          <a:p>
            <a:pPr marL="342900" indent="-342900">
              <a:buFont typeface="Arial" panose="020B0604020202020204" pitchFamily="34" charset="0"/>
              <a:buChar char="•"/>
            </a:pPr>
            <a:r>
              <a:rPr lang="it-IT" sz="2400" dirty="0" err="1" smtClean="0"/>
              <a:t>Although</a:t>
            </a:r>
            <a:r>
              <a:rPr lang="it-IT" sz="2400" dirty="0" smtClean="0"/>
              <a:t> </a:t>
            </a:r>
            <a:r>
              <a:rPr lang="it-IT" sz="2400" dirty="0" err="1" smtClean="0"/>
              <a:t>it</a:t>
            </a:r>
            <a:r>
              <a:rPr lang="it-IT" sz="2400" dirty="0" smtClean="0"/>
              <a:t> </a:t>
            </a:r>
            <a:r>
              <a:rPr lang="it-IT" sz="2400" dirty="0" err="1" smtClean="0"/>
              <a:t>provides</a:t>
            </a:r>
            <a:r>
              <a:rPr lang="it-IT" sz="2400" dirty="0" smtClean="0"/>
              <a:t> the </a:t>
            </a:r>
            <a:r>
              <a:rPr lang="it-IT" sz="2400" dirty="0" err="1" smtClean="0"/>
              <a:t>ability</a:t>
            </a:r>
            <a:r>
              <a:rPr lang="it-IT" sz="2400" dirty="0" smtClean="0"/>
              <a:t> to </a:t>
            </a:r>
            <a:r>
              <a:rPr lang="it-IT" sz="2400" dirty="0" err="1" smtClean="0"/>
              <a:t>communicate</a:t>
            </a:r>
            <a:r>
              <a:rPr lang="it-IT" sz="2400" dirty="0" smtClean="0"/>
              <a:t>, the internet </a:t>
            </a:r>
            <a:r>
              <a:rPr lang="it-IT" sz="2400" dirty="0" err="1" smtClean="0"/>
              <a:t>does</a:t>
            </a:r>
            <a:r>
              <a:rPr lang="it-IT" sz="2400" dirty="0" smtClean="0"/>
              <a:t> </a:t>
            </a:r>
            <a:r>
              <a:rPr lang="it-IT" sz="2400" dirty="0" err="1" smtClean="0"/>
              <a:t>not</a:t>
            </a:r>
            <a:r>
              <a:rPr lang="it-IT" sz="2400" dirty="0" smtClean="0"/>
              <a:t> </a:t>
            </a:r>
            <a:r>
              <a:rPr lang="it-IT" sz="2400" dirty="0" err="1" smtClean="0"/>
              <a:t>specify</a:t>
            </a:r>
            <a:r>
              <a:rPr lang="it-IT" sz="2400" dirty="0" smtClean="0"/>
              <a:t> </a:t>
            </a:r>
            <a:r>
              <a:rPr lang="it-IT" sz="2400" dirty="0" err="1" smtClean="0"/>
              <a:t>wich</a:t>
            </a:r>
            <a:r>
              <a:rPr lang="it-IT" sz="2400" dirty="0" smtClean="0"/>
              <a:t> </a:t>
            </a:r>
            <a:r>
              <a:rPr lang="it-IT" sz="2400" dirty="0" err="1" smtClean="0"/>
              <a:t>computers</a:t>
            </a:r>
            <a:r>
              <a:rPr lang="it-IT" sz="2400" dirty="0" smtClean="0"/>
              <a:t> </a:t>
            </a:r>
            <a:r>
              <a:rPr lang="it-IT" sz="2400" dirty="0" err="1" smtClean="0"/>
              <a:t>interacts</a:t>
            </a:r>
            <a:r>
              <a:rPr lang="it-IT" sz="2400" dirty="0" smtClean="0"/>
              <a:t> or </a:t>
            </a:r>
            <a:r>
              <a:rPr lang="it-IT" sz="2400" dirty="0" err="1" smtClean="0"/>
              <a:t>what</a:t>
            </a:r>
            <a:r>
              <a:rPr lang="it-IT" sz="2400" dirty="0" smtClean="0"/>
              <a:t> </a:t>
            </a:r>
            <a:r>
              <a:rPr lang="it-IT" sz="2400" dirty="0" err="1" smtClean="0"/>
              <a:t>these</a:t>
            </a:r>
            <a:r>
              <a:rPr lang="it-IT" sz="2400" dirty="0" smtClean="0"/>
              <a:t> </a:t>
            </a:r>
            <a:r>
              <a:rPr lang="it-IT" sz="2400" dirty="0" err="1" smtClean="0"/>
              <a:t>computers</a:t>
            </a:r>
            <a:r>
              <a:rPr lang="it-IT" sz="2400" dirty="0" smtClean="0"/>
              <a:t> do with the </a:t>
            </a:r>
            <a:r>
              <a:rPr lang="it-IT" sz="2400" dirty="0" err="1" smtClean="0"/>
              <a:t>communication</a:t>
            </a:r>
            <a:r>
              <a:rPr lang="it-IT" sz="2400" dirty="0" smtClean="0"/>
              <a:t> service</a:t>
            </a:r>
            <a:endParaRPr lang="it-IT" sz="2400" dirty="0"/>
          </a:p>
        </p:txBody>
      </p:sp>
    </p:spTree>
    <p:extLst>
      <p:ext uri="{BB962C8B-B14F-4D97-AF65-F5344CB8AC3E}">
        <p14:creationId xmlns:p14="http://schemas.microsoft.com/office/powerpoint/2010/main" val="32456851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pPr>
              <a:defRPr/>
            </a:pPr>
            <a:fld id="{5CC432B5-94F9-4831-AA2F-87516B3C7F1D}" type="slidenum">
              <a:rPr lang="it-IT"/>
              <a:pPr>
                <a:defRPr/>
              </a:pPr>
              <a:t>7</a:t>
            </a:fld>
            <a:endParaRPr lang="it-IT"/>
          </a:p>
        </p:txBody>
      </p:sp>
      <p:sp>
        <p:nvSpPr>
          <p:cNvPr id="14339" name="Text Box 4"/>
          <p:cNvSpPr txBox="1">
            <a:spLocks noChangeArrowheads="1"/>
          </p:cNvSpPr>
          <p:nvPr/>
        </p:nvSpPr>
        <p:spPr bwMode="auto">
          <a:xfrm>
            <a:off x="468313" y="1063764"/>
            <a:ext cx="8135937" cy="4093428"/>
          </a:xfrm>
          <a:prstGeom prst="rect">
            <a:avLst/>
          </a:prstGeom>
          <a:noFill/>
          <a:ln w="9525">
            <a:noFill/>
            <a:miter lim="800000"/>
            <a:headEnd/>
            <a:tailEnd type="none" w="lg" len="med"/>
          </a:ln>
        </p:spPr>
        <p:txBody>
          <a:bodyPr>
            <a:spAutoFit/>
          </a:bodyPr>
          <a:lstStyle/>
          <a:p>
            <a:pPr>
              <a:buFontTx/>
              <a:buChar char="•"/>
            </a:pPr>
            <a:r>
              <a:rPr lang="it-IT" dirty="0"/>
              <a:t> </a:t>
            </a:r>
            <a:r>
              <a:rPr lang="it-IT" dirty="0" err="1" smtClean="0"/>
              <a:t>Although</a:t>
            </a:r>
            <a:r>
              <a:rPr lang="it-IT" dirty="0" smtClean="0"/>
              <a:t> </a:t>
            </a:r>
            <a:r>
              <a:rPr lang="it-IT" dirty="0"/>
              <a:t>an Internet </a:t>
            </a:r>
            <a:r>
              <a:rPr lang="it-IT" dirty="0" err="1"/>
              <a:t>system</a:t>
            </a:r>
            <a:r>
              <a:rPr lang="it-IT" dirty="0"/>
              <a:t> </a:t>
            </a:r>
            <a:r>
              <a:rPr lang="it-IT" dirty="0" err="1"/>
              <a:t>provides</a:t>
            </a:r>
            <a:r>
              <a:rPr lang="it-IT" dirty="0"/>
              <a:t> a </a:t>
            </a:r>
            <a:r>
              <a:rPr lang="it-IT" dirty="0" err="1"/>
              <a:t>basic</a:t>
            </a:r>
            <a:r>
              <a:rPr lang="it-IT" dirty="0"/>
              <a:t> </a:t>
            </a:r>
            <a:r>
              <a:rPr lang="it-IT" dirty="0" err="1"/>
              <a:t>communication</a:t>
            </a:r>
            <a:r>
              <a:rPr lang="it-IT" dirty="0"/>
              <a:t> service, the </a:t>
            </a:r>
            <a:r>
              <a:rPr lang="it-IT" dirty="0" err="1"/>
              <a:t>protocol</a:t>
            </a:r>
            <a:r>
              <a:rPr lang="it-IT" dirty="0"/>
              <a:t> software </a:t>
            </a:r>
            <a:r>
              <a:rPr lang="it-IT" dirty="0" err="1"/>
              <a:t>cannot</a:t>
            </a:r>
            <a:r>
              <a:rPr lang="it-IT" dirty="0"/>
              <a:t> </a:t>
            </a:r>
            <a:r>
              <a:rPr lang="it-IT" dirty="0" err="1"/>
              <a:t>initiate</a:t>
            </a:r>
            <a:r>
              <a:rPr lang="it-IT" dirty="0"/>
              <a:t> control with, or </a:t>
            </a:r>
            <a:r>
              <a:rPr lang="it-IT" dirty="0" err="1"/>
              <a:t>accept</a:t>
            </a:r>
            <a:r>
              <a:rPr lang="it-IT" dirty="0"/>
              <a:t> </a:t>
            </a:r>
            <a:r>
              <a:rPr lang="it-IT" dirty="0" err="1"/>
              <a:t>contact</a:t>
            </a:r>
            <a:r>
              <a:rPr lang="it-IT" dirty="0"/>
              <a:t> from, a remote computer</a:t>
            </a:r>
            <a:r>
              <a:rPr lang="it-IT" dirty="0" smtClean="0"/>
              <a:t>.</a:t>
            </a:r>
            <a:endParaRPr lang="it-IT" dirty="0"/>
          </a:p>
          <a:p>
            <a:endParaRPr lang="it-IT" dirty="0"/>
          </a:p>
          <a:p>
            <a:pPr>
              <a:buFontTx/>
              <a:buChar char="•"/>
            </a:pPr>
            <a:r>
              <a:rPr lang="it-IT" dirty="0"/>
              <a:t> Of </a:t>
            </a:r>
            <a:r>
              <a:rPr lang="it-IT" dirty="0" err="1"/>
              <a:t>course</a:t>
            </a:r>
            <a:r>
              <a:rPr lang="it-IT" dirty="0"/>
              <a:t>, </a:t>
            </a:r>
            <a:r>
              <a:rPr lang="it-IT" dirty="0" err="1"/>
              <a:t>two</a:t>
            </a:r>
            <a:r>
              <a:rPr lang="it-IT" dirty="0"/>
              <a:t> </a:t>
            </a:r>
            <a:r>
              <a:rPr lang="it-IT" dirty="0" err="1"/>
              <a:t>application</a:t>
            </a:r>
            <a:r>
              <a:rPr lang="it-IT" dirty="0"/>
              <a:t> </a:t>
            </a:r>
            <a:r>
              <a:rPr lang="it-IT" dirty="0" err="1"/>
              <a:t>involved</a:t>
            </a:r>
            <a:r>
              <a:rPr lang="it-IT" dirty="0"/>
              <a:t> in a </a:t>
            </a:r>
            <a:r>
              <a:rPr lang="it-IT" dirty="0" err="1"/>
              <a:t>communication</a:t>
            </a:r>
            <a:r>
              <a:rPr lang="it-IT" dirty="0"/>
              <a:t> </a:t>
            </a:r>
            <a:r>
              <a:rPr lang="it-IT" b="1" dirty="0" err="1"/>
              <a:t>cannot</a:t>
            </a:r>
            <a:r>
              <a:rPr lang="it-IT" b="1" dirty="0"/>
              <a:t> </a:t>
            </a:r>
            <a:r>
              <a:rPr lang="it-IT" b="1" dirty="0" err="1"/>
              <a:t>both</a:t>
            </a:r>
            <a:r>
              <a:rPr lang="it-IT" b="1" dirty="0"/>
              <a:t> </a:t>
            </a:r>
            <a:r>
              <a:rPr lang="it-IT" dirty="0" err="1"/>
              <a:t>wait</a:t>
            </a:r>
            <a:r>
              <a:rPr lang="it-IT" dirty="0"/>
              <a:t> for a </a:t>
            </a:r>
            <a:r>
              <a:rPr lang="it-IT" dirty="0" err="1"/>
              <a:t>message</a:t>
            </a:r>
            <a:r>
              <a:rPr lang="it-IT" dirty="0"/>
              <a:t> to </a:t>
            </a:r>
            <a:r>
              <a:rPr lang="it-IT" dirty="0" err="1"/>
              <a:t>arrive</a:t>
            </a:r>
            <a:r>
              <a:rPr lang="it-IT" dirty="0"/>
              <a:t>. </a:t>
            </a:r>
            <a:r>
              <a:rPr lang="it-IT" dirty="0" err="1"/>
              <a:t>One</a:t>
            </a:r>
            <a:r>
              <a:rPr lang="it-IT" dirty="0"/>
              <a:t> </a:t>
            </a:r>
            <a:r>
              <a:rPr lang="it-IT" dirty="0" err="1"/>
              <a:t>application</a:t>
            </a:r>
            <a:r>
              <a:rPr lang="it-IT" dirty="0"/>
              <a:t> must </a:t>
            </a:r>
            <a:r>
              <a:rPr lang="it-IT" dirty="0" err="1"/>
              <a:t>actively</a:t>
            </a:r>
            <a:r>
              <a:rPr lang="it-IT" dirty="0"/>
              <a:t> </a:t>
            </a:r>
            <a:r>
              <a:rPr lang="it-IT" dirty="0" err="1"/>
              <a:t>initiate</a:t>
            </a:r>
            <a:r>
              <a:rPr lang="it-IT" dirty="0"/>
              <a:t> </a:t>
            </a:r>
            <a:r>
              <a:rPr lang="it-IT" dirty="0" err="1"/>
              <a:t>interaction</a:t>
            </a:r>
            <a:r>
              <a:rPr lang="it-IT" dirty="0"/>
              <a:t> </a:t>
            </a:r>
            <a:r>
              <a:rPr lang="it-IT" dirty="0" err="1"/>
              <a:t>while</a:t>
            </a:r>
            <a:r>
              <a:rPr lang="it-IT" dirty="0"/>
              <a:t> the </a:t>
            </a:r>
            <a:r>
              <a:rPr lang="it-IT" dirty="0" err="1"/>
              <a:t>other</a:t>
            </a:r>
            <a:r>
              <a:rPr lang="it-IT" dirty="0"/>
              <a:t> </a:t>
            </a:r>
            <a:r>
              <a:rPr lang="it-IT" dirty="0" err="1"/>
              <a:t>application</a:t>
            </a:r>
            <a:r>
              <a:rPr lang="it-IT" dirty="0"/>
              <a:t> </a:t>
            </a:r>
            <a:r>
              <a:rPr lang="it-IT" dirty="0" err="1"/>
              <a:t>passively</a:t>
            </a:r>
            <a:r>
              <a:rPr lang="it-IT" dirty="0"/>
              <a:t> </a:t>
            </a:r>
            <a:r>
              <a:rPr lang="it-IT" dirty="0" err="1"/>
              <a:t>waits</a:t>
            </a:r>
            <a:r>
              <a:rPr lang="it-IT" dirty="0"/>
              <a:t>.</a:t>
            </a:r>
          </a:p>
          <a:p>
            <a:endParaRPr lang="it-IT" dirty="0"/>
          </a:p>
          <a:p>
            <a:pPr>
              <a:buFontTx/>
              <a:buChar char="•"/>
            </a:pPr>
            <a:r>
              <a:rPr lang="it-IT" dirty="0"/>
              <a:t> </a:t>
            </a:r>
            <a:r>
              <a:rPr lang="it-IT" dirty="0" err="1"/>
              <a:t>Most</a:t>
            </a:r>
            <a:r>
              <a:rPr lang="it-IT" dirty="0"/>
              <a:t> network </a:t>
            </a:r>
            <a:r>
              <a:rPr lang="it-IT" dirty="0" err="1"/>
              <a:t>applications</a:t>
            </a:r>
            <a:r>
              <a:rPr lang="it-IT" dirty="0"/>
              <a:t> use a </a:t>
            </a:r>
            <a:r>
              <a:rPr lang="it-IT" dirty="0" err="1"/>
              <a:t>form</a:t>
            </a:r>
            <a:r>
              <a:rPr lang="it-IT" dirty="0"/>
              <a:t> of </a:t>
            </a:r>
            <a:r>
              <a:rPr lang="it-IT" dirty="0" err="1"/>
              <a:t>communication</a:t>
            </a:r>
            <a:r>
              <a:rPr lang="it-IT" dirty="0"/>
              <a:t> </a:t>
            </a:r>
            <a:r>
              <a:rPr lang="it-IT" dirty="0" err="1"/>
              <a:t>known</a:t>
            </a:r>
            <a:r>
              <a:rPr lang="it-IT" dirty="0"/>
              <a:t> </a:t>
            </a:r>
            <a:r>
              <a:rPr lang="it-IT" dirty="0" err="1"/>
              <a:t>as</a:t>
            </a:r>
            <a:r>
              <a:rPr lang="it-IT" dirty="0"/>
              <a:t> </a:t>
            </a:r>
            <a:r>
              <a:rPr lang="it-IT" b="1" dirty="0"/>
              <a:t>the client –server </a:t>
            </a:r>
            <a:r>
              <a:rPr lang="it-IT" b="1" dirty="0" err="1"/>
              <a:t>paradigm</a:t>
            </a:r>
            <a:r>
              <a:rPr lang="it-IT" dirty="0"/>
              <a:t>. A server </a:t>
            </a:r>
            <a:r>
              <a:rPr lang="it-IT" dirty="0" err="1"/>
              <a:t>application</a:t>
            </a:r>
            <a:r>
              <a:rPr lang="it-IT" dirty="0"/>
              <a:t> </a:t>
            </a:r>
            <a:r>
              <a:rPr lang="it-IT" dirty="0" err="1"/>
              <a:t>waits</a:t>
            </a:r>
            <a:r>
              <a:rPr lang="it-IT" dirty="0"/>
              <a:t> </a:t>
            </a:r>
            <a:r>
              <a:rPr lang="it-IT" dirty="0" err="1"/>
              <a:t>passively</a:t>
            </a:r>
            <a:r>
              <a:rPr lang="it-IT" dirty="0"/>
              <a:t> for </a:t>
            </a:r>
            <a:r>
              <a:rPr lang="it-IT" dirty="0" err="1"/>
              <a:t>contact</a:t>
            </a:r>
            <a:r>
              <a:rPr lang="it-IT" dirty="0"/>
              <a:t>, </a:t>
            </a:r>
            <a:r>
              <a:rPr lang="it-IT" dirty="0" err="1"/>
              <a:t>while</a:t>
            </a:r>
            <a:r>
              <a:rPr lang="it-IT" dirty="0"/>
              <a:t> a client </a:t>
            </a:r>
            <a:r>
              <a:rPr lang="it-IT" dirty="0" err="1"/>
              <a:t>application</a:t>
            </a:r>
            <a:r>
              <a:rPr lang="it-IT" dirty="0"/>
              <a:t> </a:t>
            </a:r>
            <a:r>
              <a:rPr lang="it-IT" dirty="0" err="1"/>
              <a:t>initiates</a:t>
            </a:r>
            <a:r>
              <a:rPr lang="it-IT" dirty="0"/>
              <a:t> </a:t>
            </a:r>
            <a:r>
              <a:rPr lang="it-IT" dirty="0" err="1"/>
              <a:t>communication</a:t>
            </a:r>
            <a:r>
              <a:rPr lang="it-IT" dirty="0"/>
              <a:t> </a:t>
            </a:r>
            <a:r>
              <a:rPr lang="it-IT" dirty="0" err="1"/>
              <a:t>actively</a:t>
            </a:r>
            <a:r>
              <a:rPr lang="it-IT" dirty="0"/>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pPr>
              <a:defRPr/>
            </a:pPr>
            <a:fld id="{6FFE40AD-E713-4FD2-BC14-C8EF94C08743}" type="slidenum">
              <a:rPr lang="it-IT" smtClean="0"/>
              <a:pPr>
                <a:defRPr/>
              </a:pPr>
              <a:t>8</a:t>
            </a:fld>
            <a:endParaRPr lang="it-IT"/>
          </a:p>
        </p:txBody>
      </p:sp>
      <p:sp>
        <p:nvSpPr>
          <p:cNvPr id="3" name="CasellaDiTesto 2"/>
          <p:cNvSpPr txBox="1"/>
          <p:nvPr/>
        </p:nvSpPr>
        <p:spPr>
          <a:xfrm>
            <a:off x="971600" y="620688"/>
            <a:ext cx="7128792" cy="461665"/>
          </a:xfrm>
          <a:prstGeom prst="rect">
            <a:avLst/>
          </a:prstGeom>
          <a:noFill/>
        </p:spPr>
        <p:txBody>
          <a:bodyPr wrap="square" rtlCol="0">
            <a:spAutoFit/>
          </a:bodyPr>
          <a:lstStyle/>
          <a:p>
            <a:r>
              <a:rPr lang="it-IT" sz="2400" b="1" dirty="0" err="1" smtClean="0"/>
              <a:t>Characteristics</a:t>
            </a:r>
            <a:r>
              <a:rPr lang="it-IT" sz="2400" b="1" dirty="0" smtClean="0"/>
              <a:t> of clients and </a:t>
            </a:r>
            <a:r>
              <a:rPr lang="it-IT" sz="2400" b="1" dirty="0" err="1" smtClean="0"/>
              <a:t>servers</a:t>
            </a:r>
            <a:endParaRPr lang="it-IT" sz="2400" b="1" dirty="0"/>
          </a:p>
        </p:txBody>
      </p:sp>
      <p:sp>
        <p:nvSpPr>
          <p:cNvPr id="4" name="CasellaDiTesto 3"/>
          <p:cNvSpPr txBox="1"/>
          <p:nvPr/>
        </p:nvSpPr>
        <p:spPr>
          <a:xfrm>
            <a:off x="467544" y="1412776"/>
            <a:ext cx="7992888" cy="5324535"/>
          </a:xfrm>
          <a:prstGeom prst="rect">
            <a:avLst/>
          </a:prstGeom>
          <a:noFill/>
        </p:spPr>
        <p:txBody>
          <a:bodyPr wrap="square" rtlCol="0">
            <a:spAutoFit/>
          </a:bodyPr>
          <a:lstStyle/>
          <a:p>
            <a:r>
              <a:rPr lang="it-IT" i="1" dirty="0" smtClean="0"/>
              <a:t>Client software:</a:t>
            </a:r>
          </a:p>
          <a:p>
            <a:pPr marL="342900" indent="-342900">
              <a:buFont typeface="Arial" panose="020B0604020202020204" pitchFamily="34" charset="0"/>
              <a:buChar char="•"/>
            </a:pPr>
            <a:r>
              <a:rPr lang="it-IT" dirty="0" err="1" smtClean="0"/>
              <a:t>Is</a:t>
            </a:r>
            <a:r>
              <a:rPr lang="it-IT" dirty="0" smtClean="0"/>
              <a:t> an </a:t>
            </a:r>
            <a:r>
              <a:rPr lang="it-IT" dirty="0" err="1" smtClean="0"/>
              <a:t>arbitrary</a:t>
            </a:r>
            <a:r>
              <a:rPr lang="it-IT" dirty="0" smtClean="0"/>
              <a:t> </a:t>
            </a:r>
            <a:r>
              <a:rPr lang="it-IT" dirty="0" err="1" smtClean="0"/>
              <a:t>application</a:t>
            </a:r>
            <a:r>
              <a:rPr lang="it-IT" dirty="0" smtClean="0"/>
              <a:t> </a:t>
            </a:r>
            <a:r>
              <a:rPr lang="it-IT" dirty="0" err="1" smtClean="0"/>
              <a:t>program</a:t>
            </a:r>
            <a:r>
              <a:rPr lang="it-IT" dirty="0" smtClean="0"/>
              <a:t> </a:t>
            </a:r>
            <a:r>
              <a:rPr lang="it-IT" dirty="0" err="1" smtClean="0"/>
              <a:t>that</a:t>
            </a:r>
            <a:r>
              <a:rPr lang="it-IT" dirty="0" smtClean="0"/>
              <a:t> </a:t>
            </a:r>
            <a:r>
              <a:rPr lang="it-IT" dirty="0" err="1" smtClean="0"/>
              <a:t>becomes</a:t>
            </a:r>
            <a:r>
              <a:rPr lang="it-IT" dirty="0" smtClean="0"/>
              <a:t> a client </a:t>
            </a:r>
            <a:r>
              <a:rPr lang="it-IT" dirty="0" err="1" smtClean="0"/>
              <a:t>temporarily</a:t>
            </a:r>
            <a:r>
              <a:rPr lang="it-IT" dirty="0" smtClean="0"/>
              <a:t> </a:t>
            </a:r>
            <a:r>
              <a:rPr lang="it-IT" dirty="0" err="1" smtClean="0"/>
              <a:t>when</a:t>
            </a:r>
            <a:r>
              <a:rPr lang="it-IT" dirty="0" smtClean="0"/>
              <a:t> remote </a:t>
            </a:r>
            <a:r>
              <a:rPr lang="it-IT" dirty="0" err="1" smtClean="0"/>
              <a:t>access</a:t>
            </a:r>
            <a:r>
              <a:rPr lang="it-IT" dirty="0" smtClean="0"/>
              <a:t> </a:t>
            </a:r>
            <a:r>
              <a:rPr lang="it-IT" dirty="0" err="1" smtClean="0"/>
              <a:t>is</a:t>
            </a:r>
            <a:r>
              <a:rPr lang="it-IT" dirty="0" smtClean="0"/>
              <a:t> </a:t>
            </a:r>
            <a:r>
              <a:rPr lang="it-IT" dirty="0" err="1" smtClean="0"/>
              <a:t>needed</a:t>
            </a:r>
            <a:r>
              <a:rPr lang="it-IT" dirty="0" smtClean="0"/>
              <a:t>, </a:t>
            </a:r>
            <a:r>
              <a:rPr lang="it-IT" dirty="0" err="1" smtClean="0"/>
              <a:t>but</a:t>
            </a:r>
            <a:r>
              <a:rPr lang="it-IT" dirty="0" smtClean="0"/>
              <a:t> </a:t>
            </a:r>
            <a:r>
              <a:rPr lang="it-IT" dirty="0" err="1" smtClean="0"/>
              <a:t>also</a:t>
            </a:r>
            <a:r>
              <a:rPr lang="it-IT" dirty="0" smtClean="0"/>
              <a:t> </a:t>
            </a:r>
            <a:r>
              <a:rPr lang="it-IT" dirty="0" err="1" smtClean="0"/>
              <a:t>performs</a:t>
            </a:r>
            <a:r>
              <a:rPr lang="it-IT" dirty="0" smtClean="0"/>
              <a:t> </a:t>
            </a:r>
            <a:r>
              <a:rPr lang="it-IT" dirty="0" err="1" smtClean="0"/>
              <a:t>other</a:t>
            </a:r>
            <a:r>
              <a:rPr lang="it-IT" dirty="0" smtClean="0"/>
              <a:t> </a:t>
            </a:r>
            <a:r>
              <a:rPr lang="it-IT" dirty="0" err="1" smtClean="0"/>
              <a:t>computation</a:t>
            </a:r>
            <a:r>
              <a:rPr lang="it-IT" dirty="0" smtClean="0"/>
              <a:t> </a:t>
            </a:r>
            <a:r>
              <a:rPr lang="it-IT" dirty="0" err="1" smtClean="0"/>
              <a:t>locally</a:t>
            </a:r>
            <a:r>
              <a:rPr lang="it-IT" dirty="0" smtClean="0"/>
              <a:t>.</a:t>
            </a:r>
          </a:p>
          <a:p>
            <a:pPr marL="342900" indent="-342900">
              <a:buFont typeface="Arial" panose="020B0604020202020204" pitchFamily="34" charset="0"/>
              <a:buChar char="•"/>
            </a:pPr>
            <a:endParaRPr lang="it-IT" dirty="0"/>
          </a:p>
          <a:p>
            <a:pPr marL="342900" indent="-342900">
              <a:buFont typeface="Arial" panose="020B0604020202020204" pitchFamily="34" charset="0"/>
              <a:buChar char="•"/>
            </a:pPr>
            <a:r>
              <a:rPr lang="it-IT" dirty="0" err="1" smtClean="0"/>
              <a:t>Is</a:t>
            </a:r>
            <a:r>
              <a:rPr lang="it-IT" dirty="0" smtClean="0"/>
              <a:t> </a:t>
            </a:r>
            <a:r>
              <a:rPr lang="it-IT" dirty="0" err="1" smtClean="0"/>
              <a:t>invoked</a:t>
            </a:r>
            <a:r>
              <a:rPr lang="it-IT" dirty="0" smtClean="0"/>
              <a:t> </a:t>
            </a:r>
            <a:r>
              <a:rPr lang="it-IT" dirty="0" err="1" smtClean="0"/>
              <a:t>directly</a:t>
            </a:r>
            <a:r>
              <a:rPr lang="it-IT" dirty="0" smtClean="0"/>
              <a:t> by a </a:t>
            </a:r>
            <a:r>
              <a:rPr lang="it-IT" dirty="0" err="1" smtClean="0"/>
              <a:t>user</a:t>
            </a:r>
            <a:r>
              <a:rPr lang="it-IT" dirty="0" smtClean="0"/>
              <a:t> and </a:t>
            </a:r>
            <a:r>
              <a:rPr lang="it-IT" dirty="0" err="1" smtClean="0"/>
              <a:t>executes</a:t>
            </a:r>
            <a:r>
              <a:rPr lang="it-IT" dirty="0" smtClean="0"/>
              <a:t> </a:t>
            </a:r>
            <a:r>
              <a:rPr lang="it-IT" dirty="0" err="1" smtClean="0"/>
              <a:t>only</a:t>
            </a:r>
            <a:r>
              <a:rPr lang="it-IT" dirty="0" smtClean="0"/>
              <a:t> for a session.</a:t>
            </a:r>
          </a:p>
          <a:p>
            <a:pPr marL="342900" indent="-342900">
              <a:buFont typeface="Arial" panose="020B0604020202020204" pitchFamily="34" charset="0"/>
              <a:buChar char="•"/>
            </a:pPr>
            <a:endParaRPr lang="it-IT" dirty="0"/>
          </a:p>
          <a:p>
            <a:pPr marL="342900" indent="-342900">
              <a:buFont typeface="Arial" panose="020B0604020202020204" pitchFamily="34" charset="0"/>
              <a:buChar char="•"/>
            </a:pPr>
            <a:r>
              <a:rPr lang="it-IT" dirty="0" err="1" smtClean="0"/>
              <a:t>Runs</a:t>
            </a:r>
            <a:r>
              <a:rPr lang="it-IT" dirty="0" smtClean="0"/>
              <a:t> </a:t>
            </a:r>
            <a:r>
              <a:rPr lang="it-IT" dirty="0" err="1" smtClean="0"/>
              <a:t>locally</a:t>
            </a:r>
            <a:r>
              <a:rPr lang="it-IT" dirty="0" smtClean="0"/>
              <a:t> on a </a:t>
            </a:r>
            <a:r>
              <a:rPr lang="it-IT" dirty="0" err="1" smtClean="0"/>
              <a:t>user</a:t>
            </a:r>
            <a:r>
              <a:rPr lang="it-IT" dirty="0" smtClean="0"/>
              <a:t> personal computer.</a:t>
            </a:r>
          </a:p>
          <a:p>
            <a:pPr marL="342900" indent="-342900">
              <a:buFont typeface="Arial" panose="020B0604020202020204" pitchFamily="34" charset="0"/>
              <a:buChar char="•"/>
            </a:pPr>
            <a:endParaRPr lang="it-IT" dirty="0"/>
          </a:p>
          <a:p>
            <a:pPr marL="342900" indent="-342900">
              <a:buFont typeface="Arial" panose="020B0604020202020204" pitchFamily="34" charset="0"/>
              <a:buChar char="•"/>
            </a:pPr>
            <a:r>
              <a:rPr lang="it-IT" dirty="0" err="1" smtClean="0"/>
              <a:t>Actively</a:t>
            </a:r>
            <a:r>
              <a:rPr lang="it-IT" dirty="0" smtClean="0"/>
              <a:t> </a:t>
            </a:r>
            <a:r>
              <a:rPr lang="it-IT" dirty="0" err="1" smtClean="0"/>
              <a:t>iniziates</a:t>
            </a:r>
            <a:r>
              <a:rPr lang="it-IT" dirty="0" smtClean="0"/>
              <a:t> </a:t>
            </a:r>
            <a:r>
              <a:rPr lang="it-IT" dirty="0" err="1" smtClean="0"/>
              <a:t>contact</a:t>
            </a:r>
            <a:r>
              <a:rPr lang="it-IT" dirty="0" smtClean="0"/>
              <a:t> with a server.</a:t>
            </a:r>
          </a:p>
          <a:p>
            <a:pPr marL="342900" indent="-342900">
              <a:buFont typeface="Arial" panose="020B0604020202020204" pitchFamily="34" charset="0"/>
              <a:buChar char="•"/>
            </a:pPr>
            <a:endParaRPr lang="it-IT" dirty="0"/>
          </a:p>
          <a:p>
            <a:pPr marL="342900" indent="-342900">
              <a:buFont typeface="Arial" panose="020B0604020202020204" pitchFamily="34" charset="0"/>
              <a:buChar char="•"/>
            </a:pPr>
            <a:r>
              <a:rPr lang="it-IT" dirty="0" smtClean="0"/>
              <a:t>Can </a:t>
            </a:r>
            <a:r>
              <a:rPr lang="it-IT" dirty="0" err="1" smtClean="0"/>
              <a:t>access</a:t>
            </a:r>
            <a:r>
              <a:rPr lang="it-IT" dirty="0" smtClean="0"/>
              <a:t> multiple </a:t>
            </a:r>
            <a:r>
              <a:rPr lang="it-IT" dirty="0" err="1" smtClean="0"/>
              <a:t>services</a:t>
            </a:r>
            <a:r>
              <a:rPr lang="it-IT" dirty="0" smtClean="0"/>
              <a:t> </a:t>
            </a:r>
            <a:r>
              <a:rPr lang="it-IT" dirty="0" err="1" smtClean="0"/>
              <a:t>as</a:t>
            </a:r>
            <a:r>
              <a:rPr lang="it-IT" dirty="0" smtClean="0"/>
              <a:t> </a:t>
            </a:r>
            <a:r>
              <a:rPr lang="it-IT" dirty="0" err="1" smtClean="0"/>
              <a:t>needed</a:t>
            </a:r>
            <a:r>
              <a:rPr lang="it-IT" dirty="0" smtClean="0"/>
              <a:t>, </a:t>
            </a:r>
            <a:r>
              <a:rPr lang="it-IT" dirty="0" err="1" smtClean="0"/>
              <a:t>but</a:t>
            </a:r>
            <a:r>
              <a:rPr lang="it-IT" dirty="0" smtClean="0"/>
              <a:t> </a:t>
            </a:r>
            <a:r>
              <a:rPr lang="it-IT" dirty="0" err="1" smtClean="0"/>
              <a:t>actively</a:t>
            </a:r>
            <a:r>
              <a:rPr lang="it-IT" dirty="0" smtClean="0"/>
              <a:t> </a:t>
            </a:r>
            <a:r>
              <a:rPr lang="it-IT" dirty="0" err="1" smtClean="0"/>
              <a:t>contacts</a:t>
            </a:r>
            <a:r>
              <a:rPr lang="it-IT" dirty="0" smtClean="0"/>
              <a:t> </a:t>
            </a:r>
            <a:r>
              <a:rPr lang="it-IT" dirty="0" err="1" smtClean="0"/>
              <a:t>one</a:t>
            </a:r>
            <a:r>
              <a:rPr lang="it-IT" dirty="0" smtClean="0"/>
              <a:t> remote server </a:t>
            </a:r>
            <a:r>
              <a:rPr lang="it-IT" dirty="0" err="1" smtClean="0"/>
              <a:t>at</a:t>
            </a:r>
            <a:r>
              <a:rPr lang="it-IT" dirty="0" smtClean="0"/>
              <a:t> a time.</a:t>
            </a:r>
          </a:p>
          <a:p>
            <a:pPr marL="342900" indent="-342900">
              <a:buFont typeface="Arial" panose="020B0604020202020204" pitchFamily="34" charset="0"/>
              <a:buChar char="•"/>
            </a:pPr>
            <a:endParaRPr lang="it-IT" dirty="0"/>
          </a:p>
          <a:p>
            <a:pPr marL="342900" indent="-342900">
              <a:buFont typeface="Arial" panose="020B0604020202020204" pitchFamily="34" charset="0"/>
              <a:buChar char="•"/>
            </a:pPr>
            <a:r>
              <a:rPr lang="it-IT" dirty="0" err="1" smtClean="0"/>
              <a:t>Does</a:t>
            </a:r>
            <a:r>
              <a:rPr lang="it-IT" dirty="0" smtClean="0"/>
              <a:t> </a:t>
            </a:r>
            <a:r>
              <a:rPr lang="it-IT" dirty="0" err="1" smtClean="0"/>
              <a:t>not</a:t>
            </a:r>
            <a:r>
              <a:rPr lang="it-IT" dirty="0" smtClean="0"/>
              <a:t> </a:t>
            </a:r>
            <a:r>
              <a:rPr lang="it-IT" dirty="0" err="1" smtClean="0"/>
              <a:t>require</a:t>
            </a:r>
            <a:r>
              <a:rPr lang="it-IT" dirty="0" smtClean="0"/>
              <a:t> special hardware or a sophisticated </a:t>
            </a:r>
            <a:r>
              <a:rPr lang="it-IT" dirty="0" err="1" smtClean="0"/>
              <a:t>operating</a:t>
            </a:r>
            <a:r>
              <a:rPr lang="it-IT" dirty="0" smtClean="0"/>
              <a:t> </a:t>
            </a:r>
            <a:r>
              <a:rPr lang="it-IT" dirty="0" err="1" smtClean="0"/>
              <a:t>system</a:t>
            </a:r>
            <a:r>
              <a:rPr lang="it-IT" dirty="0" smtClean="0"/>
              <a:t>.</a:t>
            </a:r>
            <a:endParaRPr lang="it-IT" dirty="0"/>
          </a:p>
        </p:txBody>
      </p:sp>
    </p:spTree>
    <p:extLst>
      <p:ext uri="{BB962C8B-B14F-4D97-AF65-F5344CB8AC3E}">
        <p14:creationId xmlns:p14="http://schemas.microsoft.com/office/powerpoint/2010/main" val="28609000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lstStyle/>
          <a:p>
            <a:pPr>
              <a:defRPr/>
            </a:pPr>
            <a:fld id="{6FFE40AD-E713-4FD2-BC14-C8EF94C08743}" type="slidenum">
              <a:rPr lang="it-IT" smtClean="0"/>
              <a:pPr>
                <a:defRPr/>
              </a:pPr>
              <a:t>9</a:t>
            </a:fld>
            <a:endParaRPr lang="it-IT"/>
          </a:p>
        </p:txBody>
      </p:sp>
      <p:sp>
        <p:nvSpPr>
          <p:cNvPr id="4" name="CasellaDiTesto 3"/>
          <p:cNvSpPr txBox="1"/>
          <p:nvPr/>
        </p:nvSpPr>
        <p:spPr>
          <a:xfrm>
            <a:off x="755576" y="836712"/>
            <a:ext cx="7704856" cy="400110"/>
          </a:xfrm>
          <a:prstGeom prst="rect">
            <a:avLst/>
          </a:prstGeom>
          <a:noFill/>
        </p:spPr>
        <p:txBody>
          <a:bodyPr wrap="square" rtlCol="0">
            <a:spAutoFit/>
          </a:bodyPr>
          <a:lstStyle/>
          <a:p>
            <a:r>
              <a:rPr lang="it-IT" b="1" dirty="0" smtClean="0"/>
              <a:t>	</a:t>
            </a:r>
            <a:r>
              <a:rPr lang="it-IT" b="1" dirty="0" err="1" smtClean="0"/>
              <a:t>Characteristics</a:t>
            </a:r>
            <a:r>
              <a:rPr lang="it-IT" b="1" dirty="0" smtClean="0"/>
              <a:t> </a:t>
            </a:r>
            <a:r>
              <a:rPr lang="it-IT" b="1" dirty="0"/>
              <a:t>of clients and </a:t>
            </a:r>
            <a:r>
              <a:rPr lang="it-IT" b="1" dirty="0" err="1"/>
              <a:t>servers</a:t>
            </a:r>
            <a:endParaRPr lang="it-IT" b="1" dirty="0"/>
          </a:p>
        </p:txBody>
      </p:sp>
      <p:sp>
        <p:nvSpPr>
          <p:cNvPr id="5" name="CasellaDiTesto 4"/>
          <p:cNvSpPr txBox="1"/>
          <p:nvPr/>
        </p:nvSpPr>
        <p:spPr>
          <a:xfrm>
            <a:off x="755576" y="1484784"/>
            <a:ext cx="7416824" cy="5016758"/>
          </a:xfrm>
          <a:prstGeom prst="rect">
            <a:avLst/>
          </a:prstGeom>
          <a:noFill/>
        </p:spPr>
        <p:txBody>
          <a:bodyPr wrap="square" rtlCol="0">
            <a:spAutoFit/>
          </a:bodyPr>
          <a:lstStyle/>
          <a:p>
            <a:r>
              <a:rPr lang="it-IT" i="1" dirty="0" smtClean="0"/>
              <a:t>Server software</a:t>
            </a:r>
          </a:p>
          <a:p>
            <a:pPr marL="342900" indent="-342900">
              <a:buFont typeface="Arial" panose="020B0604020202020204" pitchFamily="34" charset="0"/>
              <a:buChar char="•"/>
            </a:pPr>
            <a:r>
              <a:rPr lang="it-IT" dirty="0" err="1" smtClean="0"/>
              <a:t>is</a:t>
            </a:r>
            <a:r>
              <a:rPr lang="it-IT" dirty="0" smtClean="0"/>
              <a:t>  a special </a:t>
            </a:r>
            <a:r>
              <a:rPr lang="it-IT" dirty="0" err="1" smtClean="0"/>
              <a:t>purpose</a:t>
            </a:r>
            <a:r>
              <a:rPr lang="it-IT" dirty="0" smtClean="0"/>
              <a:t> </a:t>
            </a:r>
            <a:r>
              <a:rPr lang="it-IT" dirty="0" err="1" smtClean="0"/>
              <a:t>privileged</a:t>
            </a:r>
            <a:r>
              <a:rPr lang="it-IT" dirty="0" smtClean="0"/>
              <a:t> </a:t>
            </a:r>
            <a:r>
              <a:rPr lang="it-IT" dirty="0" err="1" smtClean="0"/>
              <a:t>program</a:t>
            </a:r>
            <a:r>
              <a:rPr lang="it-IT" dirty="0" smtClean="0"/>
              <a:t> </a:t>
            </a:r>
            <a:r>
              <a:rPr lang="it-IT" dirty="0" err="1" smtClean="0"/>
              <a:t>dedicated</a:t>
            </a:r>
            <a:r>
              <a:rPr lang="it-IT" dirty="0" smtClean="0"/>
              <a:t> to </a:t>
            </a:r>
            <a:r>
              <a:rPr lang="it-IT" dirty="0" err="1" smtClean="0"/>
              <a:t>providing</a:t>
            </a:r>
            <a:r>
              <a:rPr lang="it-IT" dirty="0" smtClean="0"/>
              <a:t> </a:t>
            </a:r>
            <a:r>
              <a:rPr lang="it-IT" dirty="0" err="1" smtClean="0"/>
              <a:t>one</a:t>
            </a:r>
            <a:r>
              <a:rPr lang="it-IT" dirty="0" smtClean="0"/>
              <a:t> service, </a:t>
            </a:r>
            <a:r>
              <a:rPr lang="it-IT" dirty="0" err="1" smtClean="0"/>
              <a:t>but</a:t>
            </a:r>
            <a:r>
              <a:rPr lang="it-IT" dirty="0" smtClean="0"/>
              <a:t> can </a:t>
            </a:r>
            <a:r>
              <a:rPr lang="it-IT" dirty="0" err="1" smtClean="0"/>
              <a:t>handle</a:t>
            </a:r>
            <a:r>
              <a:rPr lang="it-IT" dirty="0" smtClean="0"/>
              <a:t> multiple remote clients </a:t>
            </a:r>
            <a:r>
              <a:rPr lang="it-IT" dirty="0" err="1" smtClean="0"/>
              <a:t>at</a:t>
            </a:r>
            <a:r>
              <a:rPr lang="it-IT" dirty="0" smtClean="0"/>
              <a:t> the </a:t>
            </a:r>
            <a:r>
              <a:rPr lang="it-IT" dirty="0" err="1" smtClean="0"/>
              <a:t>same</a:t>
            </a:r>
            <a:r>
              <a:rPr lang="it-IT" dirty="0" smtClean="0"/>
              <a:t> time.</a:t>
            </a:r>
          </a:p>
          <a:p>
            <a:endParaRPr lang="it-IT" dirty="0"/>
          </a:p>
          <a:p>
            <a:pPr marL="342900" indent="-342900">
              <a:buFont typeface="Arial" panose="020B0604020202020204" pitchFamily="34" charset="0"/>
              <a:buChar char="•"/>
            </a:pPr>
            <a:r>
              <a:rPr lang="it-IT" dirty="0" err="1" smtClean="0"/>
              <a:t>runs</a:t>
            </a:r>
            <a:r>
              <a:rPr lang="it-IT" dirty="0" smtClean="0"/>
              <a:t> in a </a:t>
            </a:r>
            <a:r>
              <a:rPr lang="it-IT" dirty="0" err="1" smtClean="0"/>
              <a:t>shared</a:t>
            </a:r>
            <a:r>
              <a:rPr lang="it-IT" dirty="0" smtClean="0"/>
              <a:t> computer (i.e. </a:t>
            </a:r>
            <a:r>
              <a:rPr lang="it-IT" dirty="0" err="1" smtClean="0"/>
              <a:t>not</a:t>
            </a:r>
            <a:r>
              <a:rPr lang="it-IT" dirty="0" smtClean="0"/>
              <a:t> on a </a:t>
            </a:r>
            <a:r>
              <a:rPr lang="it-IT" dirty="0" err="1" smtClean="0"/>
              <a:t>user</a:t>
            </a:r>
            <a:r>
              <a:rPr lang="it-IT" dirty="0" smtClean="0"/>
              <a:t> personal computer).</a:t>
            </a:r>
          </a:p>
          <a:p>
            <a:endParaRPr lang="it-IT" dirty="0"/>
          </a:p>
          <a:p>
            <a:pPr marL="342900" indent="-342900">
              <a:buFont typeface="Arial" panose="020B0604020202020204" pitchFamily="34" charset="0"/>
              <a:buChar char="•"/>
            </a:pPr>
            <a:r>
              <a:rPr lang="it-IT" dirty="0" err="1" smtClean="0"/>
              <a:t>waits</a:t>
            </a:r>
            <a:r>
              <a:rPr lang="it-IT" dirty="0" smtClean="0"/>
              <a:t> </a:t>
            </a:r>
            <a:r>
              <a:rPr lang="it-IT" dirty="0" err="1" smtClean="0"/>
              <a:t>passively</a:t>
            </a:r>
            <a:r>
              <a:rPr lang="it-IT" dirty="0" smtClean="0"/>
              <a:t> for </a:t>
            </a:r>
            <a:r>
              <a:rPr lang="it-IT" dirty="0" err="1" smtClean="0"/>
              <a:t>contact</a:t>
            </a:r>
            <a:r>
              <a:rPr lang="it-IT" dirty="0" smtClean="0"/>
              <a:t> from </a:t>
            </a:r>
            <a:r>
              <a:rPr lang="it-IT" dirty="0" err="1" smtClean="0"/>
              <a:t>arbitrary</a:t>
            </a:r>
            <a:r>
              <a:rPr lang="it-IT" dirty="0" smtClean="0"/>
              <a:t> remote clients.</a:t>
            </a:r>
          </a:p>
          <a:p>
            <a:endParaRPr lang="it-IT" dirty="0"/>
          </a:p>
          <a:p>
            <a:pPr marL="342900" indent="-342900">
              <a:buFont typeface="Arial" panose="020B0604020202020204" pitchFamily="34" charset="0"/>
              <a:buChar char="•"/>
            </a:pPr>
            <a:r>
              <a:rPr lang="it-IT" dirty="0" err="1" smtClean="0"/>
              <a:t>accepts</a:t>
            </a:r>
            <a:r>
              <a:rPr lang="it-IT" dirty="0" smtClean="0"/>
              <a:t> </a:t>
            </a:r>
            <a:r>
              <a:rPr lang="it-IT" dirty="0" err="1" smtClean="0"/>
              <a:t>contacts</a:t>
            </a:r>
            <a:r>
              <a:rPr lang="it-IT" dirty="0" smtClean="0"/>
              <a:t> from </a:t>
            </a:r>
            <a:r>
              <a:rPr lang="it-IT" dirty="0" err="1" smtClean="0"/>
              <a:t>arbitrary</a:t>
            </a:r>
            <a:r>
              <a:rPr lang="it-IT" dirty="0" smtClean="0"/>
              <a:t> clients, </a:t>
            </a:r>
            <a:r>
              <a:rPr lang="it-IT" dirty="0" err="1" smtClean="0"/>
              <a:t>but</a:t>
            </a:r>
            <a:r>
              <a:rPr lang="it-IT" dirty="0" smtClean="0"/>
              <a:t> </a:t>
            </a:r>
            <a:r>
              <a:rPr lang="it-IT" dirty="0" err="1" smtClean="0"/>
              <a:t>offers</a:t>
            </a:r>
            <a:r>
              <a:rPr lang="it-IT" dirty="0" smtClean="0"/>
              <a:t> a single service.</a:t>
            </a:r>
          </a:p>
          <a:p>
            <a:endParaRPr lang="it-IT" dirty="0" smtClean="0"/>
          </a:p>
          <a:p>
            <a:pPr marL="342900" indent="-342900">
              <a:buFont typeface="Arial" panose="020B0604020202020204" pitchFamily="34" charset="0"/>
              <a:buChar char="•"/>
            </a:pPr>
            <a:r>
              <a:rPr lang="it-IT" dirty="0" err="1" smtClean="0"/>
              <a:t>requires</a:t>
            </a:r>
            <a:r>
              <a:rPr lang="it-IT" dirty="0" smtClean="0"/>
              <a:t> </a:t>
            </a:r>
            <a:r>
              <a:rPr lang="it-IT" dirty="0" err="1" smtClean="0"/>
              <a:t>powerful</a:t>
            </a:r>
            <a:r>
              <a:rPr lang="it-IT" dirty="0" smtClean="0"/>
              <a:t> hardware and a sophisticated </a:t>
            </a:r>
            <a:r>
              <a:rPr lang="it-IT" dirty="0" err="1" smtClean="0"/>
              <a:t>operating</a:t>
            </a:r>
            <a:r>
              <a:rPr lang="it-IT" dirty="0" smtClean="0"/>
              <a:t> </a:t>
            </a:r>
            <a:r>
              <a:rPr lang="it-IT" dirty="0" err="1" smtClean="0"/>
              <a:t>systems</a:t>
            </a:r>
            <a:r>
              <a:rPr lang="it-IT" dirty="0" smtClean="0"/>
              <a:t>.</a:t>
            </a:r>
            <a:endParaRPr lang="it-IT" dirty="0"/>
          </a:p>
        </p:txBody>
      </p:sp>
    </p:spTree>
    <p:extLst>
      <p:ext uri="{BB962C8B-B14F-4D97-AF65-F5344CB8AC3E}">
        <p14:creationId xmlns:p14="http://schemas.microsoft.com/office/powerpoint/2010/main" val="1225321146"/>
      </p:ext>
    </p:extLst>
  </p:cSld>
  <p:clrMapOvr>
    <a:masterClrMapping/>
  </p:clrMapOvr>
</p:sld>
</file>

<file path=ppt/theme/theme1.xml><?xml version="1.0" encoding="utf-8"?>
<a:theme xmlns:a="http://schemas.openxmlformats.org/drawingml/2006/main" name="Struttura predefinita">
  <a:themeElements>
    <a:clrScheme name="Struttura predefinit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ruttura predefinit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triangle" w="lg"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20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triangle" w="lg"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20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Struttura predefinit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ruttura predefinit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ruttura predefini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ruttura predefini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4608</TotalTime>
  <Words>2222</Words>
  <Application>Microsoft Office PowerPoint</Application>
  <PresentationFormat>Presentazione su schermo (4:3)</PresentationFormat>
  <Paragraphs>330</Paragraphs>
  <Slides>34</Slides>
  <Notes>5</Notes>
  <HiddenSlides>0</HiddenSlides>
  <MMClips>0</MMClips>
  <ScaleCrop>false</ScaleCrop>
  <HeadingPairs>
    <vt:vector size="4" baseType="variant">
      <vt:variant>
        <vt:lpstr>Tema</vt:lpstr>
      </vt:variant>
      <vt:variant>
        <vt:i4>1</vt:i4>
      </vt:variant>
      <vt:variant>
        <vt:lpstr>Titoli diapositive</vt:lpstr>
      </vt:variant>
      <vt:variant>
        <vt:i4>34</vt:i4>
      </vt:variant>
    </vt:vector>
  </HeadingPairs>
  <TitlesOfParts>
    <vt:vector size="35" baseType="lpstr">
      <vt:lpstr>Struttura predefinita</vt:lpstr>
      <vt:lpstr>ARCHITETCTURES of COMPUTERS SYSTEMS</vt:lpstr>
      <vt:lpstr>Open Systems</vt:lpstr>
      <vt:lpstr>Presentazione standard di PowerPoint</vt:lpstr>
      <vt:lpstr>Presentazione standard di PowerPoint</vt:lpstr>
      <vt:lpstr>CLIENT-SERVER MODEL</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SISTEMI ACCENTRATI</dc:title>
  <dc:creator>Davide</dc:creator>
  <cp:lastModifiedBy>Maurelio Boari</cp:lastModifiedBy>
  <cp:revision>109</cp:revision>
  <dcterms:created xsi:type="dcterms:W3CDTF">2002-12-08T09:35:36Z</dcterms:created>
  <dcterms:modified xsi:type="dcterms:W3CDTF">2018-03-22T10:45:15Z</dcterms:modified>
</cp:coreProperties>
</file>