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668" r:id="rId2"/>
    <p:sldId id="654" r:id="rId3"/>
    <p:sldId id="922" r:id="rId4"/>
    <p:sldId id="653" r:id="rId5"/>
    <p:sldId id="880" r:id="rId6"/>
    <p:sldId id="875" r:id="rId7"/>
    <p:sldId id="816" r:id="rId8"/>
    <p:sldId id="817" r:id="rId9"/>
    <p:sldId id="877" r:id="rId10"/>
    <p:sldId id="657" r:id="rId11"/>
    <p:sldId id="658" r:id="rId12"/>
    <p:sldId id="885" r:id="rId13"/>
    <p:sldId id="887" r:id="rId14"/>
    <p:sldId id="889" r:id="rId15"/>
    <p:sldId id="891" r:id="rId16"/>
    <p:sldId id="893" r:id="rId17"/>
    <p:sldId id="895" r:id="rId18"/>
    <p:sldId id="896" r:id="rId19"/>
    <p:sldId id="894" r:id="rId20"/>
    <p:sldId id="882" r:id="rId21"/>
    <p:sldId id="661" r:id="rId22"/>
    <p:sldId id="897" r:id="rId23"/>
    <p:sldId id="898" r:id="rId24"/>
    <p:sldId id="662" r:id="rId25"/>
    <p:sldId id="899" r:id="rId26"/>
    <p:sldId id="863" r:id="rId27"/>
    <p:sldId id="663" r:id="rId28"/>
    <p:sldId id="774" r:id="rId29"/>
    <p:sldId id="900" r:id="rId30"/>
    <p:sldId id="901" r:id="rId31"/>
    <p:sldId id="914" r:id="rId32"/>
    <p:sldId id="664" r:id="rId33"/>
    <p:sldId id="902" r:id="rId34"/>
    <p:sldId id="903" r:id="rId35"/>
    <p:sldId id="906" r:id="rId36"/>
    <p:sldId id="907" r:id="rId37"/>
    <p:sldId id="775" r:id="rId38"/>
    <p:sldId id="916" r:id="rId39"/>
    <p:sldId id="908" r:id="rId40"/>
    <p:sldId id="837" r:id="rId41"/>
    <p:sldId id="666" r:id="rId42"/>
    <p:sldId id="917" r:id="rId43"/>
    <p:sldId id="864" r:id="rId44"/>
    <p:sldId id="918" r:id="rId45"/>
    <p:sldId id="912" r:id="rId46"/>
    <p:sldId id="910" r:id="rId47"/>
    <p:sldId id="919" r:id="rId48"/>
    <p:sldId id="920" r:id="rId49"/>
  </p:sldIdLst>
  <p:sldSz cx="9144000" cy="6858000" type="screen4x3"/>
  <p:notesSz cx="6858000" cy="9144000"/>
  <p:defaultTextStyle>
    <a:defPPr>
      <a:defRPr lang="it-IT"/>
    </a:defPPr>
    <a:lvl1pPr algn="just" rtl="0" eaLnBrk="0" fontAlgn="base" hangingPunct="0">
      <a:spcBef>
        <a:spcPct val="0"/>
      </a:spcBef>
      <a:spcAft>
        <a:spcPct val="0"/>
      </a:spcAft>
      <a:defRPr sz="3600" b="1" kern="1200">
        <a:solidFill>
          <a:schemeClr val="bg1"/>
        </a:solidFill>
        <a:latin typeface="Andale Mono" pitchFamily="49" charset="0"/>
        <a:ea typeface="+mn-ea"/>
        <a:cs typeface="Times New Roman" pitchFamily="18" charset="0"/>
      </a:defRPr>
    </a:lvl1pPr>
    <a:lvl2pPr marL="457200" algn="just" rtl="0" eaLnBrk="0" fontAlgn="base" hangingPunct="0">
      <a:spcBef>
        <a:spcPct val="0"/>
      </a:spcBef>
      <a:spcAft>
        <a:spcPct val="0"/>
      </a:spcAft>
      <a:defRPr sz="3600" b="1" kern="1200">
        <a:solidFill>
          <a:schemeClr val="bg1"/>
        </a:solidFill>
        <a:latin typeface="Andale Mono" pitchFamily="49" charset="0"/>
        <a:ea typeface="+mn-ea"/>
        <a:cs typeface="Times New Roman" pitchFamily="18" charset="0"/>
      </a:defRPr>
    </a:lvl2pPr>
    <a:lvl3pPr marL="914400" algn="just" rtl="0" eaLnBrk="0" fontAlgn="base" hangingPunct="0">
      <a:spcBef>
        <a:spcPct val="0"/>
      </a:spcBef>
      <a:spcAft>
        <a:spcPct val="0"/>
      </a:spcAft>
      <a:defRPr sz="3600" b="1" kern="1200">
        <a:solidFill>
          <a:schemeClr val="bg1"/>
        </a:solidFill>
        <a:latin typeface="Andale Mono" pitchFamily="49" charset="0"/>
        <a:ea typeface="+mn-ea"/>
        <a:cs typeface="Times New Roman" pitchFamily="18" charset="0"/>
      </a:defRPr>
    </a:lvl3pPr>
    <a:lvl4pPr marL="1371600" algn="just" rtl="0" eaLnBrk="0" fontAlgn="base" hangingPunct="0">
      <a:spcBef>
        <a:spcPct val="0"/>
      </a:spcBef>
      <a:spcAft>
        <a:spcPct val="0"/>
      </a:spcAft>
      <a:defRPr sz="3600" b="1" kern="1200">
        <a:solidFill>
          <a:schemeClr val="bg1"/>
        </a:solidFill>
        <a:latin typeface="Andale Mono" pitchFamily="49" charset="0"/>
        <a:ea typeface="+mn-ea"/>
        <a:cs typeface="Times New Roman" pitchFamily="18" charset="0"/>
      </a:defRPr>
    </a:lvl4pPr>
    <a:lvl5pPr marL="1828800" algn="just" rtl="0" eaLnBrk="0" fontAlgn="base" hangingPunct="0">
      <a:spcBef>
        <a:spcPct val="0"/>
      </a:spcBef>
      <a:spcAft>
        <a:spcPct val="0"/>
      </a:spcAft>
      <a:defRPr sz="3600" b="1" kern="1200">
        <a:solidFill>
          <a:schemeClr val="bg1"/>
        </a:solidFill>
        <a:latin typeface="Andale Mono" pitchFamily="49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3600" b="1" kern="1200">
        <a:solidFill>
          <a:schemeClr val="bg1"/>
        </a:solidFill>
        <a:latin typeface="Andale Mono" pitchFamily="49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3600" b="1" kern="1200">
        <a:solidFill>
          <a:schemeClr val="bg1"/>
        </a:solidFill>
        <a:latin typeface="Andale Mono" pitchFamily="49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3600" b="1" kern="1200">
        <a:solidFill>
          <a:schemeClr val="bg1"/>
        </a:solidFill>
        <a:latin typeface="Andale Mono" pitchFamily="49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3600" b="1" kern="1200">
        <a:solidFill>
          <a:schemeClr val="bg1"/>
        </a:solidFill>
        <a:latin typeface="Andale Mono" pitchFamily="49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CC00"/>
    <a:srgbClr val="0000DC"/>
    <a:srgbClr val="FF33CC"/>
    <a:srgbClr val="FF9966"/>
    <a:srgbClr val="808080"/>
    <a:srgbClr val="5F5F5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0" autoAdjust="0"/>
    <p:restoredTop sz="96959" autoAdjust="0"/>
  </p:normalViewPr>
  <p:slideViewPr>
    <p:cSldViewPr>
      <p:cViewPr>
        <p:scale>
          <a:sx n="75" d="100"/>
          <a:sy n="75" d="100"/>
        </p:scale>
        <p:origin x="-1670" y="-307"/>
      </p:cViewPr>
      <p:guideLst>
        <p:guide orient="horz" pos="890"/>
        <p:guide orient="horz" pos="3430"/>
        <p:guide orient="horz" pos="2160"/>
        <p:guide pos="2928"/>
        <p:guide pos="4967"/>
        <p:guide pos="79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312"/>
    </p:cViewPr>
  </p:sorterViewPr>
  <p:notesViewPr>
    <p:cSldViewPr>
      <p:cViewPr varScale="1">
        <p:scale>
          <a:sx n="67" d="100"/>
          <a:sy n="67" d="100"/>
        </p:scale>
        <p:origin x="-127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13" Type="http://schemas.openxmlformats.org/officeDocument/2006/relationships/slide" Target="slides/slide22.xml"/><Relationship Id="rId18" Type="http://schemas.openxmlformats.org/officeDocument/2006/relationships/slide" Target="slides/slide28.xml"/><Relationship Id="rId26" Type="http://schemas.openxmlformats.org/officeDocument/2006/relationships/slide" Target="slides/slide36.xml"/><Relationship Id="rId3" Type="http://schemas.openxmlformats.org/officeDocument/2006/relationships/slide" Target="slides/slide4.xml"/><Relationship Id="rId21" Type="http://schemas.openxmlformats.org/officeDocument/2006/relationships/slide" Target="slides/slide31.xml"/><Relationship Id="rId7" Type="http://schemas.openxmlformats.org/officeDocument/2006/relationships/slide" Target="slides/slide16.xml"/><Relationship Id="rId12" Type="http://schemas.openxmlformats.org/officeDocument/2006/relationships/slide" Target="slides/slide21.xml"/><Relationship Id="rId17" Type="http://schemas.openxmlformats.org/officeDocument/2006/relationships/slide" Target="slides/slide27.xml"/><Relationship Id="rId25" Type="http://schemas.openxmlformats.org/officeDocument/2006/relationships/slide" Target="slides/slide35.xml"/><Relationship Id="rId2" Type="http://schemas.openxmlformats.org/officeDocument/2006/relationships/slide" Target="slides/slide2.xml"/><Relationship Id="rId16" Type="http://schemas.openxmlformats.org/officeDocument/2006/relationships/slide" Target="slides/slide25.xml"/><Relationship Id="rId20" Type="http://schemas.openxmlformats.org/officeDocument/2006/relationships/slide" Target="slides/slide30.xml"/><Relationship Id="rId29" Type="http://schemas.openxmlformats.org/officeDocument/2006/relationships/slide" Target="slides/slide39.xml"/><Relationship Id="rId1" Type="http://schemas.openxmlformats.org/officeDocument/2006/relationships/slide" Target="slides/slide1.xml"/><Relationship Id="rId6" Type="http://schemas.openxmlformats.org/officeDocument/2006/relationships/slide" Target="slides/slide11.xml"/><Relationship Id="rId11" Type="http://schemas.openxmlformats.org/officeDocument/2006/relationships/slide" Target="slides/slide20.xml"/><Relationship Id="rId24" Type="http://schemas.openxmlformats.org/officeDocument/2006/relationships/slide" Target="slides/slide34.xml"/><Relationship Id="rId5" Type="http://schemas.openxmlformats.org/officeDocument/2006/relationships/slide" Target="slides/slide10.xml"/><Relationship Id="rId15" Type="http://schemas.openxmlformats.org/officeDocument/2006/relationships/slide" Target="slides/slide24.xml"/><Relationship Id="rId23" Type="http://schemas.openxmlformats.org/officeDocument/2006/relationships/slide" Target="slides/slide33.xml"/><Relationship Id="rId28" Type="http://schemas.openxmlformats.org/officeDocument/2006/relationships/slide" Target="slides/slide38.xml"/><Relationship Id="rId10" Type="http://schemas.openxmlformats.org/officeDocument/2006/relationships/slide" Target="slides/slide19.xml"/><Relationship Id="rId19" Type="http://schemas.openxmlformats.org/officeDocument/2006/relationships/slide" Target="slides/slide29.xml"/><Relationship Id="rId31" Type="http://schemas.openxmlformats.org/officeDocument/2006/relationships/slide" Target="slides/slide42.xml"/><Relationship Id="rId4" Type="http://schemas.openxmlformats.org/officeDocument/2006/relationships/slide" Target="slides/slide5.xml"/><Relationship Id="rId9" Type="http://schemas.openxmlformats.org/officeDocument/2006/relationships/slide" Target="slides/slide18.xml"/><Relationship Id="rId14" Type="http://schemas.openxmlformats.org/officeDocument/2006/relationships/slide" Target="slides/slide23.xml"/><Relationship Id="rId22" Type="http://schemas.openxmlformats.org/officeDocument/2006/relationships/slide" Target="slides/slide32.xml"/><Relationship Id="rId27" Type="http://schemas.openxmlformats.org/officeDocument/2006/relationships/slide" Target="slides/slide37.xml"/><Relationship Id="rId30" Type="http://schemas.openxmlformats.org/officeDocument/2006/relationships/slide" Target="slides/slide4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 u="sng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u="sng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it-IT"/>
              <a:t>09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 u="sng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u="sng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08BABFF-B9EB-4B00-B41F-C38E55B728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0101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 u="sng" smtClean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u="sng" smtClean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 u="sng" smtClean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u="sng" smtClean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8BFE9EA1-DF23-4AEE-AFDE-08B141E636E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490025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04257E-C0B8-431A-B5FE-C34C609A2F0C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873" name="Rectangle 9"/>
          <p:cNvSpPr>
            <a:spLocks noChangeArrowheads="1"/>
          </p:cNvSpPr>
          <p:nvPr/>
        </p:nvSpPr>
        <p:spPr bwMode="auto">
          <a:xfrm>
            <a:off x="2986088" y="1989138"/>
            <a:ext cx="3324225" cy="1160462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 lIns="18000" tIns="46800" rIns="18000" bIns="46800">
            <a:spAutoFit/>
          </a:bodyPr>
          <a:lstStyle/>
          <a:p>
            <a:pPr algn="l" eaLnBrk="1" hangingPunct="1">
              <a:lnSpc>
                <a:spcPct val="13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lang="en-US" sz="5400" b="0">
                <a:solidFill>
                  <a:srgbClr val="FFCC00"/>
                </a:solidFill>
              </a:rPr>
              <a:t>DEADLOCK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87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2" name="Text Box 2"/>
          <p:cNvSpPr txBox="1">
            <a:spLocks noChangeArrowheads="1"/>
          </p:cNvSpPr>
          <p:nvPr/>
        </p:nvSpPr>
        <p:spPr bwMode="auto">
          <a:xfrm>
            <a:off x="1141413" y="3975100"/>
            <a:ext cx="7345362" cy="11525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R1, R2, … , Rm: </a:t>
            </a:r>
            <a:br>
              <a:rPr lang="en-US" sz="3500" b="0"/>
            </a:br>
            <a:r>
              <a:rPr lang="en-US" sz="3500" b="0"/>
              <a:t>   a set of resource types</a:t>
            </a:r>
          </a:p>
        </p:txBody>
      </p:sp>
      <p:sp>
        <p:nvSpPr>
          <p:cNvPr id="1172484" name="Rectangle 4"/>
          <p:cNvSpPr>
            <a:spLocks noChangeArrowheads="1"/>
          </p:cNvSpPr>
          <p:nvPr/>
        </p:nvSpPr>
        <p:spPr bwMode="auto">
          <a:xfrm>
            <a:off x="1141413" y="1712913"/>
            <a:ext cx="6169025" cy="6254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 lIns="18000" tIns="46800" rIns="18000" bIns="46800">
            <a:spAutoFit/>
          </a:bodyPr>
          <a:lstStyle/>
          <a:p>
            <a:pPr algn="l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Conditions for deadlock</a:t>
            </a:r>
          </a:p>
        </p:txBody>
      </p:sp>
      <p:sp>
        <p:nvSpPr>
          <p:cNvPr id="1172485" name="Text Box 5"/>
          <p:cNvSpPr txBox="1">
            <a:spLocks noChangeArrowheads="1"/>
          </p:cNvSpPr>
          <p:nvPr/>
        </p:nvSpPr>
        <p:spPr bwMode="auto">
          <a:xfrm>
            <a:off x="1141413" y="2725738"/>
            <a:ext cx="7467600" cy="11525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P1, P2, … , Pn: </a:t>
            </a:r>
            <a:br>
              <a:rPr lang="en-US" sz="3500" b="0"/>
            </a:br>
            <a:r>
              <a:rPr lang="en-US" sz="3500" b="0"/>
              <a:t>   a set of  processes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7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7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2482" grpId="0"/>
      <p:bldP spid="1172484" grpId="0"/>
      <p:bldP spid="11724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508" name="Rectangle 4"/>
          <p:cNvSpPr>
            <a:spLocks noChangeArrowheads="1"/>
          </p:cNvSpPr>
          <p:nvPr/>
        </p:nvSpPr>
        <p:spPr bwMode="auto">
          <a:xfrm>
            <a:off x="1331913" y="2205038"/>
            <a:ext cx="6503987" cy="20097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500" b="0"/>
              <a:t>A deadlock situation can arise if the following </a:t>
            </a:r>
            <a:r>
              <a:rPr lang="en-US" sz="3500" b="0">
                <a:solidFill>
                  <a:srgbClr val="FFCC00"/>
                </a:solidFill>
              </a:rPr>
              <a:t>four conditions</a:t>
            </a:r>
            <a:r>
              <a:rPr lang="en-US" sz="3500" b="0"/>
              <a:t> hold </a:t>
            </a:r>
            <a:r>
              <a:rPr lang="en-US" sz="3500" b="0">
                <a:solidFill>
                  <a:srgbClr val="FFCC00"/>
                </a:solidFill>
              </a:rPr>
              <a:t>at the same time: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35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1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28725" y="1844675"/>
            <a:ext cx="7354888" cy="6048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</a:pPr>
            <a:r>
              <a:rPr lang="en-US" sz="3500" smtClean="0">
                <a:solidFill>
                  <a:srgbClr val="FFCC00"/>
                </a:solidFill>
                <a:latin typeface="Andale Mono" pitchFamily="49" charset="0"/>
              </a:rPr>
              <a:t>mutual exclusion</a:t>
            </a:r>
          </a:p>
        </p:txBody>
      </p:sp>
      <p:sp>
        <p:nvSpPr>
          <p:cNvPr id="1471493" name="Rectangle 5"/>
          <p:cNvSpPr>
            <a:spLocks noChangeArrowheads="1"/>
          </p:cNvSpPr>
          <p:nvPr/>
        </p:nvSpPr>
        <p:spPr bwMode="auto">
          <a:xfrm>
            <a:off x="1228725" y="2771775"/>
            <a:ext cx="6656388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spcBef>
                <a:spcPct val="20000"/>
              </a:spcBef>
            </a:pPr>
            <a:r>
              <a:rPr lang="en-US" sz="3500" b="0">
                <a:solidFill>
                  <a:srgbClr val="FFCC00"/>
                </a:solidFill>
              </a:rPr>
              <a:t>hold-and-wait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3500" b="0">
                <a:solidFill>
                  <a:srgbClr val="FFCC00"/>
                </a:solidFill>
              </a:rPr>
              <a:t>no preemption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3500" b="0">
                <a:solidFill>
                  <a:srgbClr val="FFCC00"/>
                </a:solidFill>
              </a:rPr>
              <a:t>circular wait</a:t>
            </a:r>
          </a:p>
          <a:p>
            <a:pPr algn="l" eaLnBrk="1" hangingPunct="1">
              <a:spcBef>
                <a:spcPct val="20000"/>
              </a:spcBef>
            </a:pPr>
            <a:endParaRPr lang="en-US" sz="3500" b="0">
              <a:solidFill>
                <a:srgbClr val="FFCC00"/>
              </a:solidFill>
            </a:endParaRP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</a:pPr>
            <a:endParaRPr lang="en-US" sz="3500" b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7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7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1491" grpId="0" build="p"/>
      <p:bldP spid="147149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612" name="Rectangle 4"/>
          <p:cNvSpPr>
            <a:spLocks noChangeArrowheads="1"/>
          </p:cNvSpPr>
          <p:nvPr/>
        </p:nvSpPr>
        <p:spPr bwMode="auto">
          <a:xfrm>
            <a:off x="1136650" y="1722438"/>
            <a:ext cx="7354888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3500" b="0">
                <a:solidFill>
                  <a:srgbClr val="FFCC00"/>
                </a:solidFill>
              </a:rPr>
              <a:t>All four conditions must hold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for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deadlock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to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occur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76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66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865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350963"/>
            <a:ext cx="6697663" cy="11414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3500" smtClean="0">
                <a:solidFill>
                  <a:srgbClr val="FFCC00"/>
                </a:solidFill>
                <a:latin typeface="Andale Mono" pitchFamily="49" charset="0"/>
              </a:rPr>
              <a:t>System resource allocation graph</a:t>
            </a:r>
          </a:p>
        </p:txBody>
      </p:sp>
      <p:sp>
        <p:nvSpPr>
          <p:cNvPr id="1478662" name="Rectangle 6"/>
          <p:cNvSpPr>
            <a:spLocks noChangeArrowheads="1"/>
          </p:cNvSpPr>
          <p:nvPr/>
        </p:nvSpPr>
        <p:spPr bwMode="auto">
          <a:xfrm>
            <a:off x="1187450" y="2600325"/>
            <a:ext cx="728345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200" b="0">
                <a:solidFill>
                  <a:srgbClr val="FFCC00"/>
                </a:solidFill>
              </a:rPr>
              <a:t>vertices</a:t>
            </a:r>
            <a:r>
              <a:rPr lang="en-US" sz="3200" b="0"/>
              <a:t>: 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200" b="0"/>
              <a:t>		P=(P1,P2,..,Pn)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200" b="0"/>
              <a:t>		R=(R1,R2,..,Rm)</a:t>
            </a:r>
          </a:p>
        </p:txBody>
      </p:sp>
      <p:sp>
        <p:nvSpPr>
          <p:cNvPr id="1478663" name="Rectangle 7"/>
          <p:cNvSpPr>
            <a:spLocks noChangeArrowheads="1"/>
          </p:cNvSpPr>
          <p:nvPr/>
        </p:nvSpPr>
        <p:spPr bwMode="auto">
          <a:xfrm>
            <a:off x="1187450" y="4005263"/>
            <a:ext cx="72834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200" b="0">
                <a:solidFill>
                  <a:srgbClr val="FFCC00"/>
                </a:solidFill>
              </a:rPr>
              <a:t>edges: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200" b="0"/>
              <a:t>	request edge	 Pi </a:t>
            </a:r>
            <a:r>
              <a:rPr lang="en-US" sz="3200" b="0">
                <a:sym typeface="Wingdings" pitchFamily="2" charset="2"/>
              </a:rPr>
              <a:t></a:t>
            </a:r>
            <a:r>
              <a:rPr lang="en-US" sz="3200" b="0"/>
              <a:t> Rj</a:t>
            </a:r>
          </a:p>
          <a:p>
            <a:pPr marL="342900" indent="-342900"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200" b="0"/>
              <a:t>	assignment edge  Rj </a:t>
            </a:r>
            <a:r>
              <a:rPr lang="en-US" sz="3200" b="0">
                <a:sym typeface="Wingdings" pitchFamily="2" charset="2"/>
              </a:rPr>
              <a:t></a:t>
            </a:r>
            <a:r>
              <a:rPr lang="en-US" sz="3200" b="0"/>
              <a:t> Pi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7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7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7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8658" grpId="0" build="p"/>
      <p:bldP spid="1478662" grpId="0"/>
      <p:bldP spid="14786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3994150" y="4130675"/>
            <a:ext cx="1066800" cy="679450"/>
          </a:xfrm>
          <a:prstGeom prst="rect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865563" y="4181475"/>
            <a:ext cx="1331912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R</a:t>
            </a:r>
            <a:r>
              <a:rPr lang="it-IT" sz="3200" baseline="-25000"/>
              <a:t>2</a:t>
            </a:r>
            <a:endParaRPr lang="it-IT" sz="3200"/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6016625" y="4130675"/>
            <a:ext cx="1066800" cy="679450"/>
          </a:xfrm>
          <a:prstGeom prst="rect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5846763" y="4181475"/>
            <a:ext cx="1331912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R</a:t>
            </a:r>
            <a:r>
              <a:rPr lang="it-IT" sz="3200" baseline="-25000"/>
              <a:t>3</a:t>
            </a:r>
            <a:endParaRPr lang="it-IT" sz="3200"/>
          </a:p>
        </p:txBody>
      </p:sp>
      <p:sp>
        <p:nvSpPr>
          <p:cNvPr id="16390" name="Oval 8"/>
          <p:cNvSpPr>
            <a:spLocks noChangeArrowheads="1"/>
          </p:cNvSpPr>
          <p:nvPr/>
        </p:nvSpPr>
        <p:spPr bwMode="auto">
          <a:xfrm>
            <a:off x="1814513" y="2133600"/>
            <a:ext cx="1065212" cy="904875"/>
          </a:xfrm>
          <a:prstGeom prst="ellipse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1" name="Text Box 9"/>
          <p:cNvSpPr txBox="1">
            <a:spLocks noChangeArrowheads="1"/>
          </p:cNvSpPr>
          <p:nvPr/>
        </p:nvSpPr>
        <p:spPr bwMode="auto">
          <a:xfrm>
            <a:off x="1817688" y="2276475"/>
            <a:ext cx="106521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P</a:t>
            </a:r>
            <a:r>
              <a:rPr lang="it-IT" sz="3200" baseline="-25000"/>
              <a:t>1</a:t>
            </a:r>
            <a:endParaRPr lang="it-IT" sz="3200"/>
          </a:p>
        </p:txBody>
      </p:sp>
      <p:sp>
        <p:nvSpPr>
          <p:cNvPr id="16392" name="Oval 11"/>
          <p:cNvSpPr>
            <a:spLocks noChangeArrowheads="1"/>
          </p:cNvSpPr>
          <p:nvPr/>
        </p:nvSpPr>
        <p:spPr bwMode="auto">
          <a:xfrm>
            <a:off x="3944938" y="2133600"/>
            <a:ext cx="1065212" cy="904875"/>
          </a:xfrm>
          <a:prstGeom prst="ellipse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3" name="Text Box 12"/>
          <p:cNvSpPr txBox="1">
            <a:spLocks noChangeArrowheads="1"/>
          </p:cNvSpPr>
          <p:nvPr/>
        </p:nvSpPr>
        <p:spPr bwMode="auto">
          <a:xfrm>
            <a:off x="3971925" y="2298700"/>
            <a:ext cx="1065213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P</a:t>
            </a:r>
            <a:r>
              <a:rPr lang="it-IT" sz="3200" baseline="-25000"/>
              <a:t>2</a:t>
            </a:r>
            <a:endParaRPr lang="it-IT" sz="3200"/>
          </a:p>
        </p:txBody>
      </p:sp>
      <p:sp>
        <p:nvSpPr>
          <p:cNvPr id="16394" name="Oval 14"/>
          <p:cNvSpPr>
            <a:spLocks noChangeArrowheads="1"/>
          </p:cNvSpPr>
          <p:nvPr/>
        </p:nvSpPr>
        <p:spPr bwMode="auto">
          <a:xfrm>
            <a:off x="5967413" y="2136775"/>
            <a:ext cx="1065212" cy="906463"/>
          </a:xfrm>
          <a:prstGeom prst="ellipse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5" name="Text Box 15"/>
          <p:cNvSpPr txBox="1">
            <a:spLocks noChangeArrowheads="1"/>
          </p:cNvSpPr>
          <p:nvPr/>
        </p:nvSpPr>
        <p:spPr bwMode="auto">
          <a:xfrm>
            <a:off x="5965825" y="2279650"/>
            <a:ext cx="10652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P</a:t>
            </a:r>
            <a:r>
              <a:rPr lang="it-IT" sz="3200" baseline="-25000"/>
              <a:t>3</a:t>
            </a:r>
            <a:endParaRPr lang="it-IT" sz="3200"/>
          </a:p>
        </p:txBody>
      </p:sp>
      <p:sp>
        <p:nvSpPr>
          <p:cNvPr id="1480720" name="Line 16"/>
          <p:cNvSpPr>
            <a:spLocks noChangeShapeType="1"/>
          </p:cNvSpPr>
          <p:nvPr/>
        </p:nvSpPr>
        <p:spPr bwMode="auto">
          <a:xfrm flipV="1">
            <a:off x="4502150" y="2986088"/>
            <a:ext cx="0" cy="1131887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480721" name="Line 17"/>
          <p:cNvSpPr>
            <a:spLocks noChangeShapeType="1"/>
          </p:cNvSpPr>
          <p:nvPr/>
        </p:nvSpPr>
        <p:spPr bwMode="auto">
          <a:xfrm flipV="1">
            <a:off x="6551613" y="2998788"/>
            <a:ext cx="0" cy="1131887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480722" name="Line 18"/>
          <p:cNvSpPr>
            <a:spLocks noChangeShapeType="1"/>
          </p:cNvSpPr>
          <p:nvPr/>
        </p:nvSpPr>
        <p:spPr bwMode="auto">
          <a:xfrm>
            <a:off x="2695575" y="2898775"/>
            <a:ext cx="1430338" cy="1223963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480723" name="Line 19"/>
          <p:cNvSpPr>
            <a:spLocks noChangeShapeType="1"/>
          </p:cNvSpPr>
          <p:nvPr/>
        </p:nvSpPr>
        <p:spPr bwMode="auto">
          <a:xfrm>
            <a:off x="4762500" y="2914650"/>
            <a:ext cx="1428750" cy="1198563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6400" name="Rectangle 20"/>
          <p:cNvSpPr>
            <a:spLocks noChangeArrowheads="1"/>
          </p:cNvSpPr>
          <p:nvPr/>
        </p:nvSpPr>
        <p:spPr bwMode="auto">
          <a:xfrm>
            <a:off x="1808163" y="4130675"/>
            <a:ext cx="1066800" cy="679450"/>
          </a:xfrm>
          <a:prstGeom prst="rect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401" name="Text Box 21"/>
          <p:cNvSpPr txBox="1">
            <a:spLocks noChangeArrowheads="1"/>
          </p:cNvSpPr>
          <p:nvPr/>
        </p:nvSpPr>
        <p:spPr bwMode="auto">
          <a:xfrm>
            <a:off x="1692275" y="4173538"/>
            <a:ext cx="133191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R</a:t>
            </a:r>
            <a:r>
              <a:rPr lang="it-IT" sz="3200" baseline="-25000"/>
              <a:t>1</a:t>
            </a:r>
            <a:endParaRPr lang="it-IT" sz="3200"/>
          </a:p>
        </p:txBody>
      </p:sp>
      <p:sp>
        <p:nvSpPr>
          <p:cNvPr id="1480726" name="Line 22"/>
          <p:cNvSpPr>
            <a:spLocks noChangeShapeType="1"/>
          </p:cNvSpPr>
          <p:nvPr/>
        </p:nvSpPr>
        <p:spPr bwMode="auto">
          <a:xfrm flipH="1">
            <a:off x="2527300" y="2759075"/>
            <a:ext cx="3468688" cy="1325563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480727" name="Line 23"/>
          <p:cNvSpPr>
            <a:spLocks noChangeShapeType="1"/>
          </p:cNvSpPr>
          <p:nvPr/>
        </p:nvSpPr>
        <p:spPr bwMode="auto">
          <a:xfrm flipV="1">
            <a:off x="2335213" y="2973388"/>
            <a:ext cx="0" cy="1131887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2754" name="Text Box 2"/>
          <p:cNvSpPr txBox="1">
            <a:spLocks noChangeArrowheads="1"/>
          </p:cNvSpPr>
          <p:nvPr/>
        </p:nvSpPr>
        <p:spPr bwMode="auto">
          <a:xfrm>
            <a:off x="1258888" y="1844675"/>
            <a:ext cx="7416800" cy="1524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If the graph does not contains cycles, then </a:t>
            </a:r>
            <a:r>
              <a:rPr lang="en-US" sz="3500" b="0">
                <a:solidFill>
                  <a:srgbClr val="FFCC00"/>
                </a:solidFill>
              </a:rPr>
              <a:t>no process is deadlocked</a:t>
            </a:r>
          </a:p>
        </p:txBody>
      </p:sp>
      <p:sp>
        <p:nvSpPr>
          <p:cNvPr id="1482756" name="Text Box 4"/>
          <p:cNvSpPr txBox="1">
            <a:spLocks noChangeArrowheads="1"/>
          </p:cNvSpPr>
          <p:nvPr/>
        </p:nvSpPr>
        <p:spPr bwMode="auto">
          <a:xfrm>
            <a:off x="1258888" y="3573463"/>
            <a:ext cx="6913562" cy="1524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If the graph contain one cycle, then a deadlock </a:t>
            </a:r>
            <a:r>
              <a:rPr lang="en-US" sz="3500" b="0">
                <a:solidFill>
                  <a:srgbClr val="FFCC00"/>
                </a:solidFill>
              </a:rPr>
              <a:t>may</a:t>
            </a:r>
            <a:r>
              <a:rPr lang="en-US" sz="3500" b="0"/>
              <a:t> exist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2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82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2754" grpId="0"/>
      <p:bldP spid="148275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02" name="Text Box 2"/>
          <p:cNvSpPr txBox="1">
            <a:spLocks noChangeArrowheads="1"/>
          </p:cNvSpPr>
          <p:nvPr/>
        </p:nvSpPr>
        <p:spPr bwMode="auto">
          <a:xfrm>
            <a:off x="1220788" y="2133600"/>
            <a:ext cx="7127875" cy="2003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If each resource type </a:t>
            </a:r>
            <a:br>
              <a:rPr lang="en-US" sz="3500" b="0"/>
            </a:br>
            <a:r>
              <a:rPr lang="en-US" sz="3500" b="0"/>
              <a:t>has exactly one instance, </a:t>
            </a:r>
            <a:br>
              <a:rPr lang="en-US" sz="3500" b="0"/>
            </a:br>
            <a:r>
              <a:rPr lang="en-US" sz="3500" b="0"/>
              <a:t>then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a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cycle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implies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that one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deadlock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has</a:t>
            </a:r>
            <a:r>
              <a:rPr lang="en-US" sz="2700" b="0">
                <a:solidFill>
                  <a:srgbClr val="FFCC00"/>
                </a:solidFill>
              </a:rPr>
              <a:t> </a:t>
            </a:r>
            <a:r>
              <a:rPr lang="en-US" sz="3500" b="0">
                <a:solidFill>
                  <a:srgbClr val="FFCC00"/>
                </a:solidFill>
              </a:rPr>
              <a:t>occurred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4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0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826" name="Text Box 2"/>
          <p:cNvSpPr txBox="1">
            <a:spLocks noChangeArrowheads="1"/>
          </p:cNvSpPr>
          <p:nvPr/>
        </p:nvSpPr>
        <p:spPr bwMode="auto">
          <a:xfrm>
            <a:off x="1212850" y="1878013"/>
            <a:ext cx="6873875" cy="3089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en-US" sz="3400" b="0"/>
              <a:t>Each process involved in the cycle is deadlocked </a:t>
            </a:r>
          </a:p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en-US" sz="1000" b="0"/>
              <a:t/>
            </a:r>
            <a:br>
              <a:rPr lang="en-US" sz="1000" b="0"/>
            </a:br>
            <a:r>
              <a:rPr lang="en-US" sz="3400" b="0"/>
              <a:t>(a</a:t>
            </a:r>
            <a:r>
              <a:rPr lang="en-US" sz="2600" b="0"/>
              <a:t> </a:t>
            </a:r>
            <a:r>
              <a:rPr lang="en-US" sz="3400" b="0"/>
              <a:t>cycle</a:t>
            </a:r>
            <a:r>
              <a:rPr lang="en-US" sz="2600" b="0"/>
              <a:t> </a:t>
            </a:r>
            <a:r>
              <a:rPr lang="en-US" sz="3400" b="0"/>
              <a:t>in</a:t>
            </a:r>
            <a:r>
              <a:rPr lang="en-US" sz="2600" b="0"/>
              <a:t> </a:t>
            </a:r>
            <a:r>
              <a:rPr lang="en-US" sz="3400" b="0"/>
              <a:t>the</a:t>
            </a:r>
            <a:r>
              <a:rPr lang="en-US" sz="2600" b="0"/>
              <a:t> </a:t>
            </a:r>
            <a:r>
              <a:rPr lang="en-US" sz="3400" b="0"/>
              <a:t>graph</a:t>
            </a:r>
            <a:r>
              <a:rPr lang="en-US" sz="2600" b="0"/>
              <a:t> </a:t>
            </a:r>
            <a:r>
              <a:rPr lang="en-US" sz="3400" b="0"/>
              <a:t>is</a:t>
            </a:r>
            <a:r>
              <a:rPr lang="en-US" sz="2600" b="0"/>
              <a:t> </a:t>
            </a:r>
            <a:r>
              <a:rPr lang="en-US" sz="3400" b="0"/>
              <a:t>a necessary and sufficient condition for the </a:t>
            </a:r>
            <a:br>
              <a:rPr lang="en-US" sz="3400" b="0"/>
            </a:br>
            <a:r>
              <a:rPr lang="en-US" sz="3400" b="0"/>
              <a:t>existence of a deadlock)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5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85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3779" name="Text Box 3"/>
          <p:cNvSpPr txBox="1">
            <a:spLocks noChangeArrowheads="1"/>
          </p:cNvSpPr>
          <p:nvPr/>
        </p:nvSpPr>
        <p:spPr bwMode="auto">
          <a:xfrm>
            <a:off x="1149350" y="1773238"/>
            <a:ext cx="7186613" cy="33480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3400" b="0"/>
              <a:t>If each resource type has several</a:t>
            </a:r>
            <a:r>
              <a:rPr lang="en-US" sz="2600" b="0"/>
              <a:t> </a:t>
            </a:r>
            <a:r>
              <a:rPr lang="en-US" sz="3400" b="0"/>
              <a:t>instances,</a:t>
            </a:r>
            <a:r>
              <a:rPr lang="en-US" sz="1200" b="0"/>
              <a:t> </a:t>
            </a:r>
            <a:r>
              <a:rPr lang="en-US" sz="3400" b="0"/>
              <a:t>then</a:t>
            </a:r>
            <a:r>
              <a:rPr lang="en-US" sz="2600" b="0"/>
              <a:t> </a:t>
            </a:r>
            <a:r>
              <a:rPr lang="en-US" sz="3400" b="0">
                <a:solidFill>
                  <a:srgbClr val="FFCC00"/>
                </a:solidFill>
              </a:rPr>
              <a:t>one cycle does not necessary imply that a deadlock occurred</a:t>
            </a:r>
            <a:r>
              <a:rPr lang="en-US" sz="3400" b="0"/>
              <a:t> (the cycle is a necessary but not sufficient condition)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3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37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411" name="Rectangle 3"/>
          <p:cNvSpPr>
            <a:spLocks noChangeArrowheads="1"/>
          </p:cNvSpPr>
          <p:nvPr/>
        </p:nvSpPr>
        <p:spPr bwMode="auto">
          <a:xfrm>
            <a:off x="1192213" y="1412875"/>
            <a:ext cx="6911975" cy="64135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4000" b="0">
                <a:solidFill>
                  <a:srgbClr val="FFCC00"/>
                </a:solidFill>
              </a:rPr>
              <a:t>Contents</a:t>
            </a:r>
          </a:p>
        </p:txBody>
      </p:sp>
      <p:sp>
        <p:nvSpPr>
          <p:cNvPr id="1169416" name="Rectangle 8"/>
          <p:cNvSpPr>
            <a:spLocks noChangeArrowheads="1"/>
          </p:cNvSpPr>
          <p:nvPr/>
        </p:nvSpPr>
        <p:spPr bwMode="auto">
          <a:xfrm>
            <a:off x="1258888" y="2247900"/>
            <a:ext cx="6911975" cy="5461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533400" indent="-533400" algn="l" eaLnBrk="1" hangingPunct="1">
              <a:lnSpc>
                <a:spcPct val="85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US" sz="3500" b="0"/>
              <a:t>Principles of deadlock</a:t>
            </a:r>
          </a:p>
        </p:txBody>
      </p:sp>
      <p:sp>
        <p:nvSpPr>
          <p:cNvPr id="1169417" name="Rectangle 9"/>
          <p:cNvSpPr>
            <a:spLocks noChangeArrowheads="1"/>
          </p:cNvSpPr>
          <p:nvPr/>
        </p:nvSpPr>
        <p:spPr bwMode="auto">
          <a:xfrm>
            <a:off x="1258888" y="3125788"/>
            <a:ext cx="6911975" cy="5461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533400" indent="-533400" algn="l" eaLnBrk="1" hangingPunct="1">
              <a:lnSpc>
                <a:spcPct val="85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US" sz="3500" b="0"/>
              <a:t>Deadlock prevention</a:t>
            </a:r>
          </a:p>
        </p:txBody>
      </p:sp>
      <p:sp>
        <p:nvSpPr>
          <p:cNvPr id="1169418" name="Rectangle 10"/>
          <p:cNvSpPr>
            <a:spLocks noChangeArrowheads="1"/>
          </p:cNvSpPr>
          <p:nvPr/>
        </p:nvSpPr>
        <p:spPr bwMode="auto">
          <a:xfrm>
            <a:off x="1258888" y="4005263"/>
            <a:ext cx="6911975" cy="5461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533400" indent="-533400" algn="l" eaLnBrk="1" hangingPunct="1">
              <a:lnSpc>
                <a:spcPct val="85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en-US" sz="3500" b="0"/>
              <a:t>Deadlock detection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6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6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6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9411" grpId="0"/>
      <p:bldP spid="1169416" grpId="0"/>
      <p:bldP spid="1169417" grpId="0"/>
      <p:bldP spid="11694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2"/>
          <p:cNvSpPr>
            <a:spLocks noChangeArrowheads="1"/>
          </p:cNvSpPr>
          <p:nvPr/>
        </p:nvSpPr>
        <p:spPr bwMode="auto">
          <a:xfrm>
            <a:off x="2292350" y="1989138"/>
            <a:ext cx="1036638" cy="820737"/>
          </a:xfrm>
          <a:prstGeom prst="ellipse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1507" name="Oval 23"/>
          <p:cNvSpPr>
            <a:spLocks noChangeArrowheads="1"/>
          </p:cNvSpPr>
          <p:nvPr/>
        </p:nvSpPr>
        <p:spPr bwMode="auto">
          <a:xfrm>
            <a:off x="2216150" y="3132138"/>
            <a:ext cx="1036638" cy="820737"/>
          </a:xfrm>
          <a:prstGeom prst="ellipse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1508" name="Text Box 24"/>
          <p:cNvSpPr txBox="1">
            <a:spLocks noChangeArrowheads="1"/>
          </p:cNvSpPr>
          <p:nvPr/>
        </p:nvSpPr>
        <p:spPr bwMode="auto">
          <a:xfrm>
            <a:off x="2520950" y="2120900"/>
            <a:ext cx="631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P</a:t>
            </a:r>
            <a:r>
              <a:rPr lang="it-IT" sz="3200" baseline="-25000"/>
              <a:t>3</a:t>
            </a:r>
            <a:endParaRPr lang="it-IT" sz="3200"/>
          </a:p>
        </p:txBody>
      </p:sp>
      <p:sp>
        <p:nvSpPr>
          <p:cNvPr id="21509" name="Text Box 25"/>
          <p:cNvSpPr txBox="1">
            <a:spLocks noChangeArrowheads="1"/>
          </p:cNvSpPr>
          <p:nvPr/>
        </p:nvSpPr>
        <p:spPr bwMode="auto">
          <a:xfrm>
            <a:off x="2435225" y="3230563"/>
            <a:ext cx="6477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P</a:t>
            </a:r>
            <a:r>
              <a:rPr lang="it-IT" sz="3200" baseline="-25000"/>
              <a:t>1</a:t>
            </a:r>
            <a:endParaRPr lang="it-IT" sz="3200"/>
          </a:p>
        </p:txBody>
      </p:sp>
      <p:sp>
        <p:nvSpPr>
          <p:cNvPr id="21510" name="Oval 26"/>
          <p:cNvSpPr>
            <a:spLocks noChangeArrowheads="1"/>
          </p:cNvSpPr>
          <p:nvPr/>
        </p:nvSpPr>
        <p:spPr bwMode="auto">
          <a:xfrm>
            <a:off x="6711950" y="3360738"/>
            <a:ext cx="1036638" cy="820737"/>
          </a:xfrm>
          <a:prstGeom prst="ellipse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1511" name="Text Box 27"/>
          <p:cNvSpPr txBox="1">
            <a:spLocks noChangeArrowheads="1"/>
          </p:cNvSpPr>
          <p:nvPr/>
        </p:nvSpPr>
        <p:spPr bwMode="auto">
          <a:xfrm>
            <a:off x="6788150" y="3443288"/>
            <a:ext cx="1036638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P</a:t>
            </a:r>
            <a:r>
              <a:rPr lang="it-IT" sz="3200" baseline="-25000"/>
              <a:t>2</a:t>
            </a:r>
            <a:endParaRPr lang="it-IT" sz="3200"/>
          </a:p>
        </p:txBody>
      </p:sp>
      <p:sp>
        <p:nvSpPr>
          <p:cNvPr id="21512" name="Rectangle 28"/>
          <p:cNvSpPr>
            <a:spLocks noChangeArrowheads="1"/>
          </p:cNvSpPr>
          <p:nvPr/>
        </p:nvSpPr>
        <p:spPr bwMode="auto">
          <a:xfrm>
            <a:off x="4205288" y="2516188"/>
            <a:ext cx="1535112" cy="768350"/>
          </a:xfrm>
          <a:prstGeom prst="rect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1513" name="Text Box 29"/>
          <p:cNvSpPr txBox="1">
            <a:spLocks noChangeArrowheads="1"/>
          </p:cNvSpPr>
          <p:nvPr/>
        </p:nvSpPr>
        <p:spPr bwMode="auto">
          <a:xfrm>
            <a:off x="4532313" y="2605088"/>
            <a:ext cx="960437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R</a:t>
            </a:r>
            <a:r>
              <a:rPr lang="it-IT" sz="3200" baseline="-25000"/>
              <a:t>1</a:t>
            </a:r>
            <a:r>
              <a:rPr lang="it-IT" sz="3200"/>
              <a:t> </a:t>
            </a:r>
          </a:p>
        </p:txBody>
      </p:sp>
      <p:sp>
        <p:nvSpPr>
          <p:cNvPr id="1466398" name="Line 30"/>
          <p:cNvSpPr>
            <a:spLocks noChangeShapeType="1"/>
          </p:cNvSpPr>
          <p:nvPr/>
        </p:nvSpPr>
        <p:spPr bwMode="auto">
          <a:xfrm flipH="1" flipV="1">
            <a:off x="3359150" y="2522538"/>
            <a:ext cx="819150" cy="28892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466399" name="Line 31"/>
          <p:cNvSpPr>
            <a:spLocks noChangeShapeType="1"/>
          </p:cNvSpPr>
          <p:nvPr/>
        </p:nvSpPr>
        <p:spPr bwMode="auto">
          <a:xfrm>
            <a:off x="5721350" y="2903538"/>
            <a:ext cx="1273175" cy="512762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1516" name="Rectangle 32"/>
          <p:cNvSpPr>
            <a:spLocks noChangeArrowheads="1"/>
          </p:cNvSpPr>
          <p:nvPr/>
        </p:nvSpPr>
        <p:spPr bwMode="auto">
          <a:xfrm>
            <a:off x="4227513" y="3851275"/>
            <a:ext cx="1535112" cy="728663"/>
          </a:xfrm>
          <a:prstGeom prst="rect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1517" name="Text Box 33"/>
          <p:cNvSpPr txBox="1">
            <a:spLocks noChangeArrowheads="1"/>
          </p:cNvSpPr>
          <p:nvPr/>
        </p:nvSpPr>
        <p:spPr bwMode="auto">
          <a:xfrm>
            <a:off x="4533900" y="3906838"/>
            <a:ext cx="9588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R</a:t>
            </a:r>
            <a:r>
              <a:rPr lang="it-IT" sz="3200" baseline="-25000"/>
              <a:t>2</a:t>
            </a:r>
            <a:r>
              <a:rPr lang="it-IT" sz="3200"/>
              <a:t> </a:t>
            </a:r>
          </a:p>
        </p:txBody>
      </p:sp>
      <p:sp>
        <p:nvSpPr>
          <p:cNvPr id="1466402" name="Line 34"/>
          <p:cNvSpPr>
            <a:spLocks noChangeShapeType="1"/>
          </p:cNvSpPr>
          <p:nvPr/>
        </p:nvSpPr>
        <p:spPr bwMode="auto">
          <a:xfrm flipH="1">
            <a:off x="5762625" y="3970338"/>
            <a:ext cx="1025525" cy="258762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466403" name="Line 35"/>
          <p:cNvSpPr>
            <a:spLocks noChangeShapeType="1"/>
          </p:cNvSpPr>
          <p:nvPr/>
        </p:nvSpPr>
        <p:spPr bwMode="auto">
          <a:xfrm flipH="1" flipV="1">
            <a:off x="3130550" y="3817938"/>
            <a:ext cx="1074738" cy="3810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466404" name="Line 36"/>
          <p:cNvSpPr>
            <a:spLocks noChangeShapeType="1"/>
          </p:cNvSpPr>
          <p:nvPr/>
        </p:nvSpPr>
        <p:spPr bwMode="auto">
          <a:xfrm flipV="1">
            <a:off x="3206750" y="2903538"/>
            <a:ext cx="990600" cy="39052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80" name="Rectangle 4"/>
          <p:cNvSpPr>
            <a:spLocks noChangeArrowheads="1"/>
          </p:cNvSpPr>
          <p:nvPr/>
        </p:nvSpPr>
        <p:spPr bwMode="auto">
          <a:xfrm>
            <a:off x="1246188" y="1585913"/>
            <a:ext cx="6018212" cy="105092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Methods for handling deadlock</a:t>
            </a:r>
          </a:p>
        </p:txBody>
      </p:sp>
      <p:sp>
        <p:nvSpPr>
          <p:cNvPr id="1176581" name="Text Box 5"/>
          <p:cNvSpPr txBox="1">
            <a:spLocks noChangeArrowheads="1"/>
          </p:cNvSpPr>
          <p:nvPr/>
        </p:nvSpPr>
        <p:spPr bwMode="auto">
          <a:xfrm>
            <a:off x="1246188" y="2708275"/>
            <a:ext cx="6718300" cy="24828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We can use a protocol to ensure hat the system will </a:t>
            </a:r>
            <a:r>
              <a:rPr lang="en-US" sz="3500" b="0">
                <a:solidFill>
                  <a:srgbClr val="FFCC00"/>
                </a:solidFill>
              </a:rPr>
              <a:t>never</a:t>
            </a:r>
            <a:r>
              <a:rPr lang="en-US" sz="3500" b="0"/>
              <a:t> enter a deadlock state (</a:t>
            </a:r>
            <a:r>
              <a:rPr lang="en-US" sz="3500" b="0">
                <a:solidFill>
                  <a:srgbClr val="FFCC00"/>
                </a:solidFill>
              </a:rPr>
              <a:t>deadlock prevention</a:t>
            </a:r>
            <a:r>
              <a:rPr lang="en-US" sz="3500" b="0"/>
              <a:t>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7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6580" grpId="0"/>
      <p:bldP spid="117658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6851" name="Text Box 3"/>
          <p:cNvSpPr txBox="1">
            <a:spLocks noChangeArrowheads="1"/>
          </p:cNvSpPr>
          <p:nvPr/>
        </p:nvSpPr>
        <p:spPr bwMode="auto">
          <a:xfrm>
            <a:off x="1258888" y="2298700"/>
            <a:ext cx="6626225" cy="2219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We can allow the system to enter a deadlock state and then recover </a:t>
            </a:r>
            <a:r>
              <a:rPr lang="en-US" sz="3500" b="0">
                <a:solidFill>
                  <a:srgbClr val="FFCC00"/>
                </a:solidFill>
              </a:rPr>
              <a:t>(detection and recovery)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685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7874" name="Text Box 2"/>
          <p:cNvSpPr txBox="1">
            <a:spLocks noChangeArrowheads="1"/>
          </p:cNvSpPr>
          <p:nvPr/>
        </p:nvSpPr>
        <p:spPr bwMode="auto">
          <a:xfrm>
            <a:off x="1174750" y="1649413"/>
            <a:ext cx="6840538" cy="3708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We</a:t>
            </a:r>
            <a:r>
              <a:rPr lang="en-US" sz="2300" b="0"/>
              <a:t> </a:t>
            </a:r>
            <a:r>
              <a:rPr lang="en-US" sz="3500" b="0"/>
              <a:t>can</a:t>
            </a:r>
            <a:r>
              <a:rPr lang="en-US" sz="2300" b="0"/>
              <a:t> </a:t>
            </a:r>
            <a:r>
              <a:rPr lang="en-US" sz="3500" b="0"/>
              <a:t>ignore</a:t>
            </a:r>
            <a:r>
              <a:rPr lang="en-US" sz="2300" b="0"/>
              <a:t> </a:t>
            </a:r>
            <a:r>
              <a:rPr lang="en-US" sz="3500" b="0"/>
              <a:t>the</a:t>
            </a:r>
            <a:r>
              <a:rPr lang="en-US" sz="2300" b="0"/>
              <a:t> </a:t>
            </a:r>
            <a:r>
              <a:rPr lang="en-US" sz="3500" b="0"/>
              <a:t>problem, and</a:t>
            </a:r>
            <a:r>
              <a:rPr lang="en-US" sz="2300" b="0"/>
              <a:t> </a:t>
            </a:r>
            <a:r>
              <a:rPr lang="en-US" sz="3500" b="0"/>
              <a:t>pretend</a:t>
            </a:r>
            <a:r>
              <a:rPr lang="en-US" sz="2300" b="0"/>
              <a:t> </a:t>
            </a:r>
            <a:r>
              <a:rPr lang="en-US" sz="3500" b="0">
                <a:solidFill>
                  <a:srgbClr val="FFCC00"/>
                </a:solidFill>
              </a:rPr>
              <a:t>that</a:t>
            </a:r>
            <a:r>
              <a:rPr lang="en-US" sz="2300" b="0"/>
              <a:t> </a:t>
            </a:r>
            <a:r>
              <a:rPr lang="en-US" sz="3500" b="0">
                <a:solidFill>
                  <a:srgbClr val="FFCC00"/>
                </a:solidFill>
              </a:rPr>
              <a:t>deadlocks never</a:t>
            </a:r>
            <a:r>
              <a:rPr lang="en-US" sz="2300" b="0"/>
              <a:t> </a:t>
            </a:r>
            <a:r>
              <a:rPr lang="en-US" sz="3500" b="0">
                <a:solidFill>
                  <a:srgbClr val="FFCC00"/>
                </a:solidFill>
              </a:rPr>
              <a:t>occur</a:t>
            </a:r>
            <a:r>
              <a:rPr lang="en-US" sz="2300" b="0"/>
              <a:t> </a:t>
            </a:r>
            <a:r>
              <a:rPr lang="en-US" sz="3500" b="0">
                <a:solidFill>
                  <a:srgbClr val="FFCC00"/>
                </a:solidFill>
              </a:rPr>
              <a:t>in</a:t>
            </a:r>
            <a:r>
              <a:rPr lang="en-US" sz="2300" b="0"/>
              <a:t> </a:t>
            </a:r>
            <a:r>
              <a:rPr lang="en-US" sz="3500" b="0">
                <a:solidFill>
                  <a:srgbClr val="FFCC00"/>
                </a:solidFill>
              </a:rPr>
              <a:t>the</a:t>
            </a:r>
            <a:r>
              <a:rPr lang="en-US" sz="2300" b="0"/>
              <a:t> </a:t>
            </a:r>
            <a:r>
              <a:rPr lang="en-US" sz="3500" b="0">
                <a:solidFill>
                  <a:srgbClr val="FFCC00"/>
                </a:solidFill>
              </a:rPr>
              <a:t>system</a:t>
            </a:r>
          </a:p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It is up to the application developer </a:t>
            </a:r>
            <a:br>
              <a:rPr lang="en-US" sz="3500" b="0"/>
            </a:br>
            <a:r>
              <a:rPr lang="en-US" sz="3500" b="0"/>
              <a:t>to write programs that handle deadlocks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7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87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177603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177606" name="Rectangle 6"/>
          <p:cNvSpPr>
            <a:spLocks noChangeArrowheads="1"/>
          </p:cNvSpPr>
          <p:nvPr/>
        </p:nvSpPr>
        <p:spPr bwMode="auto">
          <a:xfrm>
            <a:off x="1246188" y="1819275"/>
            <a:ext cx="5102225" cy="5715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 lIns="18000" tIns="46800" rIns="18000" bIns="46800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Deadlock prevention</a:t>
            </a:r>
          </a:p>
        </p:txBody>
      </p:sp>
      <p:sp>
        <p:nvSpPr>
          <p:cNvPr id="1177607" name="Rectangle 7"/>
          <p:cNvSpPr>
            <a:spLocks noChangeArrowheads="1"/>
          </p:cNvSpPr>
          <p:nvPr/>
        </p:nvSpPr>
        <p:spPr bwMode="auto">
          <a:xfrm>
            <a:off x="1246188" y="2524125"/>
            <a:ext cx="6770687" cy="2489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Deadlock prevention is a set of methods for ensuring that at least one of the necessary conditions</a:t>
            </a:r>
            <a:r>
              <a:rPr lang="en-US" sz="2300" b="0"/>
              <a:t> </a:t>
            </a:r>
            <a:r>
              <a:rPr lang="en-US" sz="3500" b="0"/>
              <a:t>can</a:t>
            </a:r>
            <a:r>
              <a:rPr lang="en-US" sz="2300" b="0"/>
              <a:t> </a:t>
            </a:r>
            <a:r>
              <a:rPr lang="en-US" sz="3500" b="0"/>
              <a:t>never</a:t>
            </a:r>
            <a:r>
              <a:rPr lang="en-US" sz="2300" b="0"/>
              <a:t> </a:t>
            </a:r>
            <a:r>
              <a:rPr lang="en-US" sz="3500" b="0"/>
              <a:t>occur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7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06" grpId="0"/>
      <p:bldP spid="117760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8898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488899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488900" name="Rectangle 4"/>
          <p:cNvSpPr>
            <a:spLocks noChangeArrowheads="1"/>
          </p:cNvSpPr>
          <p:nvPr/>
        </p:nvSpPr>
        <p:spPr bwMode="auto">
          <a:xfrm>
            <a:off x="1331913" y="1795463"/>
            <a:ext cx="4895850" cy="6254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mutual exclusion</a:t>
            </a:r>
          </a:p>
        </p:txBody>
      </p:sp>
      <p:sp>
        <p:nvSpPr>
          <p:cNvPr id="1488901" name="Rectangle 5"/>
          <p:cNvSpPr>
            <a:spLocks noChangeArrowheads="1"/>
          </p:cNvSpPr>
          <p:nvPr/>
        </p:nvSpPr>
        <p:spPr bwMode="auto">
          <a:xfrm>
            <a:off x="1331913" y="2565400"/>
            <a:ext cx="6770687" cy="22256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It is not possible to prevent deadlocks by denying the mutual exclusion condition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8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8900" grpId="0"/>
      <p:bldP spid="148890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1794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441795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441799" name="Rectangle 7"/>
          <p:cNvSpPr>
            <a:spLocks noChangeArrowheads="1"/>
          </p:cNvSpPr>
          <p:nvPr/>
        </p:nvSpPr>
        <p:spPr bwMode="auto">
          <a:xfrm>
            <a:off x="1246188" y="1516063"/>
            <a:ext cx="4117975" cy="6254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hold-and- wait</a:t>
            </a:r>
          </a:p>
        </p:txBody>
      </p:sp>
      <p:sp>
        <p:nvSpPr>
          <p:cNvPr id="1441801" name="Rectangle 9"/>
          <p:cNvSpPr>
            <a:spLocks noChangeArrowheads="1"/>
          </p:cNvSpPr>
          <p:nvPr/>
        </p:nvSpPr>
        <p:spPr bwMode="auto">
          <a:xfrm>
            <a:off x="1246188" y="2205038"/>
            <a:ext cx="6770687" cy="3348037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That condition may be prevented by requiring that each process must release all the resources currently allocated before it can request any additional resources.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41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41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1799" grpId="0"/>
      <p:bldP spid="144180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178627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178632" name="Rectangle 8"/>
          <p:cNvSpPr>
            <a:spLocks noChangeArrowheads="1"/>
          </p:cNvSpPr>
          <p:nvPr/>
        </p:nvSpPr>
        <p:spPr bwMode="auto">
          <a:xfrm>
            <a:off x="1246188" y="692696"/>
            <a:ext cx="4117975" cy="6254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 dirty="0">
                <a:solidFill>
                  <a:srgbClr val="FFCC00"/>
                </a:solidFill>
              </a:rPr>
              <a:t>no preemption</a:t>
            </a:r>
          </a:p>
        </p:txBody>
      </p:sp>
      <p:sp>
        <p:nvSpPr>
          <p:cNvPr id="1178633" name="Rectangle 9"/>
          <p:cNvSpPr>
            <a:spLocks noChangeArrowheads="1"/>
          </p:cNvSpPr>
          <p:nvPr/>
        </p:nvSpPr>
        <p:spPr bwMode="auto">
          <a:xfrm>
            <a:off x="1246188" y="2524125"/>
            <a:ext cx="6770687" cy="557213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endParaRPr lang="en-US" sz="3400" b="0"/>
          </a:p>
        </p:txBody>
      </p:sp>
      <p:sp>
        <p:nvSpPr>
          <p:cNvPr id="28678" name="Text Box 10"/>
          <p:cNvSpPr txBox="1">
            <a:spLocks noChangeArrowheads="1"/>
          </p:cNvSpPr>
          <p:nvPr/>
        </p:nvSpPr>
        <p:spPr bwMode="auto">
          <a:xfrm>
            <a:off x="900113" y="2060848"/>
            <a:ext cx="7343775" cy="3937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="0" dirty="0" err="1"/>
              <a:t>If</a:t>
            </a:r>
            <a:r>
              <a:rPr lang="it-IT" b="0" dirty="0"/>
              <a:t> a </a:t>
            </a:r>
            <a:r>
              <a:rPr lang="it-IT" b="0" dirty="0" err="1"/>
              <a:t>process</a:t>
            </a:r>
            <a:r>
              <a:rPr lang="it-IT" b="0" dirty="0"/>
              <a:t> </a:t>
            </a:r>
            <a:r>
              <a:rPr lang="it-IT" b="0" dirty="0" err="1"/>
              <a:t>that</a:t>
            </a:r>
            <a:r>
              <a:rPr lang="it-IT" b="0" dirty="0"/>
              <a:t> </a:t>
            </a:r>
            <a:r>
              <a:rPr lang="it-IT" b="0" dirty="0" err="1"/>
              <a:t>it</a:t>
            </a:r>
            <a:r>
              <a:rPr lang="it-IT" b="0" dirty="0"/>
              <a:t> </a:t>
            </a:r>
            <a:r>
              <a:rPr lang="it-IT" b="0" dirty="0" err="1"/>
              <a:t>is</a:t>
            </a:r>
            <a:r>
              <a:rPr lang="it-IT" b="0" dirty="0"/>
              <a:t> holding </a:t>
            </a:r>
            <a:r>
              <a:rPr lang="it-IT" b="0" dirty="0" err="1"/>
              <a:t>same</a:t>
            </a:r>
            <a:r>
              <a:rPr lang="it-IT" b="0" dirty="0"/>
              <a:t> </a:t>
            </a:r>
            <a:r>
              <a:rPr lang="it-IT" b="0" dirty="0" err="1"/>
              <a:t>resources</a:t>
            </a:r>
            <a:r>
              <a:rPr lang="it-IT" b="0" dirty="0"/>
              <a:t> </a:t>
            </a:r>
            <a:r>
              <a:rPr lang="it-IT" b="0" dirty="0" err="1"/>
              <a:t>request</a:t>
            </a:r>
            <a:r>
              <a:rPr lang="it-IT" b="0" dirty="0"/>
              <a:t> </a:t>
            </a:r>
            <a:r>
              <a:rPr lang="it-IT" b="0" dirty="0" err="1"/>
              <a:t>another</a:t>
            </a:r>
            <a:r>
              <a:rPr lang="it-IT" b="0" dirty="0"/>
              <a:t> </a:t>
            </a:r>
            <a:r>
              <a:rPr lang="it-IT" b="0" dirty="0" err="1"/>
              <a:t>resource</a:t>
            </a:r>
            <a:r>
              <a:rPr lang="it-IT" b="0" dirty="0"/>
              <a:t> </a:t>
            </a:r>
            <a:r>
              <a:rPr lang="it-IT" b="0" dirty="0" err="1"/>
              <a:t>that</a:t>
            </a:r>
            <a:r>
              <a:rPr lang="it-IT" b="0" dirty="0"/>
              <a:t> </a:t>
            </a:r>
            <a:r>
              <a:rPr lang="it-IT" b="0" dirty="0" err="1"/>
              <a:t>cannot</a:t>
            </a:r>
            <a:r>
              <a:rPr lang="it-IT" b="0" dirty="0"/>
              <a:t> be </a:t>
            </a:r>
            <a:r>
              <a:rPr lang="it-IT" b="0" dirty="0" err="1"/>
              <a:t>immediately</a:t>
            </a:r>
            <a:r>
              <a:rPr lang="it-IT" b="0" dirty="0"/>
              <a:t> </a:t>
            </a:r>
            <a:r>
              <a:rPr lang="it-IT" b="0" dirty="0" err="1"/>
              <a:t>allocated</a:t>
            </a:r>
            <a:r>
              <a:rPr lang="it-IT" b="0" dirty="0"/>
              <a:t> to </a:t>
            </a:r>
            <a:r>
              <a:rPr lang="it-IT" b="0" dirty="0" err="1"/>
              <a:t>it</a:t>
            </a:r>
            <a:r>
              <a:rPr lang="it-IT" b="0" dirty="0"/>
              <a:t>, </a:t>
            </a:r>
            <a:r>
              <a:rPr lang="it-IT" b="0" dirty="0" err="1"/>
              <a:t>then</a:t>
            </a:r>
            <a:r>
              <a:rPr lang="it-IT" b="0" dirty="0"/>
              <a:t> </a:t>
            </a:r>
            <a:r>
              <a:rPr lang="it-IT" b="0" dirty="0" err="1"/>
              <a:t>all</a:t>
            </a:r>
            <a:r>
              <a:rPr lang="it-IT" b="0" dirty="0"/>
              <a:t> </a:t>
            </a:r>
            <a:r>
              <a:rPr lang="it-IT" b="0" dirty="0" err="1"/>
              <a:t>resources</a:t>
            </a:r>
            <a:r>
              <a:rPr lang="it-IT" b="0" dirty="0"/>
              <a:t> </a:t>
            </a:r>
            <a:r>
              <a:rPr lang="it-IT" b="0" dirty="0" err="1"/>
              <a:t>currently</a:t>
            </a:r>
            <a:r>
              <a:rPr lang="it-IT" b="0" dirty="0"/>
              <a:t> </a:t>
            </a:r>
            <a:r>
              <a:rPr lang="it-IT" b="0" dirty="0" err="1"/>
              <a:t>being</a:t>
            </a:r>
            <a:r>
              <a:rPr lang="it-IT" b="0" dirty="0"/>
              <a:t> </a:t>
            </a:r>
            <a:r>
              <a:rPr lang="it-IT" b="0" dirty="0" err="1"/>
              <a:t>held</a:t>
            </a:r>
            <a:r>
              <a:rPr lang="it-IT" b="0" dirty="0"/>
              <a:t> are </a:t>
            </a:r>
            <a:r>
              <a:rPr lang="it-IT" b="0" dirty="0" err="1"/>
              <a:t>preempted</a:t>
            </a:r>
            <a:endParaRPr lang="it-IT" b="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7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8632" grpId="0"/>
      <p:bldP spid="117863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62" name="Text Box 1026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320963" name="Text Box 1027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320968" name="Rectangle 1032"/>
          <p:cNvSpPr>
            <a:spLocks noChangeArrowheads="1"/>
          </p:cNvSpPr>
          <p:nvPr/>
        </p:nvSpPr>
        <p:spPr bwMode="auto">
          <a:xfrm>
            <a:off x="1246188" y="1412875"/>
            <a:ext cx="4117975" cy="6254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circular wait</a:t>
            </a:r>
          </a:p>
        </p:txBody>
      </p:sp>
      <p:sp>
        <p:nvSpPr>
          <p:cNvPr id="1320969" name="Rectangle 1033"/>
          <p:cNvSpPr>
            <a:spLocks noChangeArrowheads="1"/>
          </p:cNvSpPr>
          <p:nvPr/>
        </p:nvSpPr>
        <p:spPr bwMode="auto">
          <a:xfrm>
            <a:off x="1246188" y="1989138"/>
            <a:ext cx="6770687" cy="3348037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The condition can be prevented by defining a total ordering of all resource types and by requiring that each process requests resources in an increasing order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2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2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68" grpId="0"/>
      <p:bldP spid="132096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42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495043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495045" name="Text Box 5"/>
          <p:cNvSpPr txBox="1">
            <a:spLocks noChangeArrowheads="1"/>
          </p:cNvSpPr>
          <p:nvPr/>
        </p:nvSpPr>
        <p:spPr bwMode="auto">
          <a:xfrm>
            <a:off x="1258888" y="1700213"/>
            <a:ext cx="6635750" cy="24860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We associate an index with each resource type</a:t>
            </a:r>
          </a:p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Then R</a:t>
            </a:r>
            <a:r>
              <a:rPr lang="en-US" sz="3500" b="0" baseline="-25000"/>
              <a:t>i</a:t>
            </a:r>
            <a:r>
              <a:rPr lang="en-US" sz="3500" b="0"/>
              <a:t> precedes R</a:t>
            </a:r>
            <a:r>
              <a:rPr lang="en-US" sz="3500" b="0" baseline="-25000"/>
              <a:t>j</a:t>
            </a:r>
            <a:r>
              <a:rPr lang="en-US" sz="3500" b="0"/>
              <a:t> in the ordering if i&lt;j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5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95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it-IT" b="1" smtClean="0">
                <a:solidFill>
                  <a:srgbClr val="FFCC00"/>
                </a:solidFill>
              </a:rPr>
              <a:t>Deadlock</a:t>
            </a:r>
          </a:p>
          <a:p>
            <a:pPr eaLnBrk="1" hangingPunct="1">
              <a:buFontTx/>
              <a:buNone/>
            </a:pPr>
            <a:endParaRPr lang="it-IT" b="1" smtClean="0">
              <a:solidFill>
                <a:srgbClr val="FFCC00"/>
              </a:solidFill>
            </a:endParaRPr>
          </a:p>
          <a:p>
            <a:pPr eaLnBrk="1" hangingPunct="1">
              <a:buFontTx/>
              <a:buNone/>
            </a:pPr>
            <a:r>
              <a:rPr lang="it-IT" smtClean="0">
                <a:solidFill>
                  <a:schemeClr val="bg1"/>
                </a:solidFill>
              </a:rPr>
              <a:t>A set of processes is deadlocked if each process in the set is waiting for an event that only another process in the set can cause.</a:t>
            </a:r>
          </a:p>
        </p:txBody>
      </p:sp>
    </p:spTree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066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496067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496069" name="Text Box 5"/>
          <p:cNvSpPr txBox="1">
            <a:spLocks noChangeArrowheads="1"/>
          </p:cNvSpPr>
          <p:nvPr/>
        </p:nvSpPr>
        <p:spPr bwMode="auto">
          <a:xfrm>
            <a:off x="1258888" y="2170113"/>
            <a:ext cx="6791325" cy="24114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Two processes A and B, are deadlocked if A has acquired R</a:t>
            </a:r>
            <a:r>
              <a:rPr lang="en-US" sz="3400" b="0" baseline="-25000"/>
              <a:t>i</a:t>
            </a:r>
            <a:r>
              <a:rPr lang="en-US" sz="3400" b="0"/>
              <a:t> and requests R</a:t>
            </a:r>
            <a:r>
              <a:rPr lang="en-US" sz="3400" b="0" baseline="-25000"/>
              <a:t>j</a:t>
            </a:r>
            <a:r>
              <a:rPr lang="en-US" sz="3400" b="0"/>
              <a:t>, and B has acquired R</a:t>
            </a:r>
            <a:r>
              <a:rPr lang="en-US" sz="3400" b="0" baseline="-25000"/>
              <a:t>j</a:t>
            </a:r>
            <a:r>
              <a:rPr lang="en-US" sz="3400" b="0"/>
              <a:t> and requests R</a:t>
            </a:r>
            <a:r>
              <a:rPr lang="en-US" sz="3400" b="0" baseline="-25000"/>
              <a:t>i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6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06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402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510403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510404" name="Text Box 4"/>
          <p:cNvSpPr txBox="1">
            <a:spLocks noChangeArrowheads="1"/>
          </p:cNvSpPr>
          <p:nvPr/>
        </p:nvSpPr>
        <p:spPr bwMode="auto">
          <a:xfrm>
            <a:off x="1258888" y="2349500"/>
            <a:ext cx="6791325" cy="1524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That condition is impossible because it implies i&lt;j and j&lt;i</a:t>
            </a:r>
            <a:endParaRPr lang="it-IT" sz="3500" b="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1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040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5" name="Rectangle 7"/>
          <p:cNvSpPr>
            <a:spLocks noChangeArrowheads="1"/>
          </p:cNvSpPr>
          <p:nvPr/>
        </p:nvSpPr>
        <p:spPr bwMode="auto">
          <a:xfrm>
            <a:off x="1258888" y="1795463"/>
            <a:ext cx="4835525" cy="6254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none" lIns="18000" tIns="46800" rIns="18000" bIns="46800">
            <a:spAutoFit/>
          </a:bodyPr>
          <a:lstStyle/>
          <a:p>
            <a:pPr algn="l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Deadlock avoidance</a:t>
            </a:r>
          </a:p>
        </p:txBody>
      </p:sp>
      <p:sp>
        <p:nvSpPr>
          <p:cNvPr id="1179656" name="Text Box 8"/>
          <p:cNvSpPr txBox="1">
            <a:spLocks noChangeArrowheads="1"/>
          </p:cNvSpPr>
          <p:nvPr/>
        </p:nvSpPr>
        <p:spPr bwMode="auto">
          <a:xfrm>
            <a:off x="1258888" y="2601913"/>
            <a:ext cx="7056437" cy="24114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Deadlock-prevention algorithms prevent deadlocks by constraining the strategy on how requests can be made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9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7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9655" grpId="0"/>
      <p:bldP spid="117965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093" name="Text Box 5"/>
          <p:cNvSpPr txBox="1">
            <a:spLocks noChangeArrowheads="1"/>
          </p:cNvSpPr>
          <p:nvPr/>
        </p:nvSpPr>
        <p:spPr bwMode="auto">
          <a:xfrm>
            <a:off x="1187450" y="1747838"/>
            <a:ext cx="7048500" cy="33416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Possible side effects of preventing deadlocks by these methods are an inefficient utilization </a:t>
            </a:r>
            <a:br>
              <a:rPr lang="en-US" sz="3400" b="0"/>
            </a:br>
            <a:r>
              <a:rPr lang="en-US" sz="3400" b="0"/>
              <a:t>of resources and an inefficient process execution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7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709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8116" name="Text Box 4"/>
          <p:cNvSpPr txBox="1">
            <a:spLocks noChangeArrowheads="1"/>
          </p:cNvSpPr>
          <p:nvPr/>
        </p:nvSpPr>
        <p:spPr bwMode="auto">
          <a:xfrm>
            <a:off x="1116013" y="1628775"/>
            <a:ext cx="7248525" cy="3708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With deadlock avoidance, </a:t>
            </a:r>
            <a:br>
              <a:rPr lang="en-US" sz="3400" b="0"/>
            </a:br>
            <a:r>
              <a:rPr lang="en-US" sz="3400" b="0"/>
              <a:t>a decision is </a:t>
            </a:r>
            <a:r>
              <a:rPr lang="en-US" sz="3400" b="0">
                <a:solidFill>
                  <a:srgbClr val="FFCC00"/>
                </a:solidFill>
              </a:rPr>
              <a:t>made dynamically</a:t>
            </a:r>
            <a:r>
              <a:rPr lang="en-US" sz="2200" b="0"/>
              <a:t> </a:t>
            </a:r>
            <a:r>
              <a:rPr lang="en-US" sz="3400" b="0"/>
              <a:t>whether</a:t>
            </a:r>
            <a:r>
              <a:rPr lang="en-US" sz="2200" b="0"/>
              <a:t> </a:t>
            </a:r>
            <a:r>
              <a:rPr lang="en-US" sz="3400" b="0"/>
              <a:t>current</a:t>
            </a:r>
            <a:r>
              <a:rPr lang="en-US" sz="2200" b="0"/>
              <a:t> </a:t>
            </a:r>
            <a:r>
              <a:rPr lang="en-US" sz="3400" b="0"/>
              <a:t>resource</a:t>
            </a:r>
            <a:r>
              <a:rPr lang="en-US" sz="2200" b="0"/>
              <a:t> </a:t>
            </a:r>
            <a:r>
              <a:rPr lang="en-US" sz="3400" b="0"/>
              <a:t>allocation requests, if granted,</a:t>
            </a:r>
            <a:r>
              <a:rPr lang="en-US" sz="2200" b="0"/>
              <a:t> </a:t>
            </a:r>
            <a:br>
              <a:rPr lang="en-US" sz="2200" b="0"/>
            </a:br>
            <a:r>
              <a:rPr lang="en-US" sz="3400" b="0"/>
              <a:t>would</a:t>
            </a:r>
            <a:r>
              <a:rPr lang="en-US" sz="2200" b="0"/>
              <a:t> </a:t>
            </a:r>
            <a:r>
              <a:rPr lang="en-US" sz="3400" b="0"/>
              <a:t>potentially</a:t>
            </a:r>
            <a:r>
              <a:rPr lang="en-US" sz="2200" b="0"/>
              <a:t> </a:t>
            </a:r>
            <a:r>
              <a:rPr lang="en-US" sz="3400" b="0"/>
              <a:t>lead</a:t>
            </a:r>
            <a:r>
              <a:rPr lang="en-US" sz="2200" b="0"/>
              <a:t> </a:t>
            </a:r>
            <a:r>
              <a:rPr lang="en-US" sz="3400" b="0"/>
              <a:t>to</a:t>
            </a:r>
            <a:r>
              <a:rPr lang="en-US" sz="2200" b="0"/>
              <a:t> </a:t>
            </a:r>
            <a:r>
              <a:rPr lang="en-US" sz="3400" b="0"/>
              <a:t>deadlock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8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811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1186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501187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501188" name="Text Box 4"/>
          <p:cNvSpPr txBox="1">
            <a:spLocks noChangeArrowheads="1"/>
          </p:cNvSpPr>
          <p:nvPr/>
        </p:nvSpPr>
        <p:spPr bwMode="auto">
          <a:xfrm>
            <a:off x="1187450" y="1928813"/>
            <a:ext cx="6778625" cy="2962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The resource allocation state</a:t>
            </a:r>
            <a:r>
              <a:rPr lang="en-US" sz="3500" b="0"/>
              <a:t> is defined by the number of allocated and available resources and the maximum demands of processes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0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118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212" name="Text Box 4"/>
          <p:cNvSpPr txBox="1">
            <a:spLocks noChangeArrowheads="1"/>
          </p:cNvSpPr>
          <p:nvPr/>
        </p:nvSpPr>
        <p:spPr bwMode="auto">
          <a:xfrm>
            <a:off x="1187450" y="2038350"/>
            <a:ext cx="7058025" cy="2724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85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A </a:t>
            </a:r>
            <a:r>
              <a:rPr lang="en-US" sz="3400" b="0">
                <a:solidFill>
                  <a:srgbClr val="FFCC00"/>
                </a:solidFill>
              </a:rPr>
              <a:t>safe state</a:t>
            </a:r>
            <a:r>
              <a:rPr lang="en-US" sz="3400" b="0"/>
              <a:t> is one in which there is at least one process execution sequence such that all processes can be run to completion (</a:t>
            </a:r>
            <a:r>
              <a:rPr lang="en-US" sz="3400" b="0">
                <a:solidFill>
                  <a:srgbClr val="FFCC00"/>
                </a:solidFill>
              </a:rPr>
              <a:t>safe sequence</a:t>
            </a:r>
            <a:r>
              <a:rPr lang="en-US" sz="3400" b="0"/>
              <a:t>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0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221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986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82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321987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6100" cy="542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321991" name="Text Box 7"/>
          <p:cNvSpPr txBox="1">
            <a:spLocks noChangeArrowheads="1"/>
          </p:cNvSpPr>
          <p:nvPr/>
        </p:nvSpPr>
        <p:spPr bwMode="auto">
          <a:xfrm>
            <a:off x="1168400" y="1773238"/>
            <a:ext cx="6716713" cy="619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Banker’s algorithm</a:t>
            </a:r>
          </a:p>
        </p:txBody>
      </p:sp>
      <p:sp>
        <p:nvSpPr>
          <p:cNvPr id="1321993" name="Text Box 9"/>
          <p:cNvSpPr txBox="1">
            <a:spLocks noChangeArrowheads="1"/>
          </p:cNvSpPr>
          <p:nvPr/>
        </p:nvSpPr>
        <p:spPr bwMode="auto">
          <a:xfrm>
            <a:off x="1168400" y="2800350"/>
            <a:ext cx="6716713" cy="14811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When a process makes a request for a set of resources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2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2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991" grpId="0"/>
      <p:bldP spid="132199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450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82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512451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6100" cy="542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512453" name="Text Box 5"/>
          <p:cNvSpPr txBox="1">
            <a:spLocks noChangeArrowheads="1"/>
          </p:cNvSpPr>
          <p:nvPr/>
        </p:nvSpPr>
        <p:spPr bwMode="auto">
          <a:xfrm>
            <a:off x="1162050" y="2047875"/>
            <a:ext cx="7148513" cy="287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assume that the request is granted, update the system state accordingly, and then determine if the result is still a safe state.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1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245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3234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503235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503236" name="Text Box 4"/>
          <p:cNvSpPr txBox="1">
            <a:spLocks noChangeArrowheads="1"/>
          </p:cNvSpPr>
          <p:nvPr/>
        </p:nvSpPr>
        <p:spPr bwMode="auto">
          <a:xfrm>
            <a:off x="1155700" y="2420938"/>
            <a:ext cx="7148513" cy="2003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en-US" sz="3500" b="0"/>
              <a:t>If so, grant the request, if not, block the process until it is safe </a:t>
            </a:r>
            <a:br>
              <a:rPr lang="en-US" sz="3500" b="0"/>
            </a:br>
            <a:r>
              <a:rPr lang="en-US" sz="3500" b="0"/>
              <a:t>to grant the request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0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32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ChangeArrowheads="1"/>
          </p:cNvSpPr>
          <p:nvPr/>
        </p:nvSpPr>
        <p:spPr bwMode="auto">
          <a:xfrm>
            <a:off x="4137025" y="4202113"/>
            <a:ext cx="1066800" cy="679450"/>
          </a:xfrm>
          <a:prstGeom prst="rect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123" name="Text Box 9"/>
          <p:cNvSpPr txBox="1">
            <a:spLocks noChangeArrowheads="1"/>
          </p:cNvSpPr>
          <p:nvPr/>
        </p:nvSpPr>
        <p:spPr bwMode="auto">
          <a:xfrm>
            <a:off x="4008438" y="4254500"/>
            <a:ext cx="1331912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R</a:t>
            </a:r>
            <a:r>
              <a:rPr lang="it-IT" sz="3200" baseline="-25000"/>
              <a:t>2</a:t>
            </a:r>
            <a:endParaRPr lang="it-IT" sz="3200"/>
          </a:p>
        </p:txBody>
      </p:sp>
      <p:sp>
        <p:nvSpPr>
          <p:cNvPr id="5124" name="Text Box 12"/>
          <p:cNvSpPr txBox="1">
            <a:spLocks noChangeArrowheads="1"/>
          </p:cNvSpPr>
          <p:nvPr/>
        </p:nvSpPr>
        <p:spPr bwMode="auto">
          <a:xfrm>
            <a:off x="5989638" y="4254500"/>
            <a:ext cx="1331912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sz="3200"/>
          </a:p>
        </p:txBody>
      </p:sp>
      <p:sp>
        <p:nvSpPr>
          <p:cNvPr id="5125" name="Oval 14"/>
          <p:cNvSpPr>
            <a:spLocks noChangeArrowheads="1"/>
          </p:cNvSpPr>
          <p:nvPr/>
        </p:nvSpPr>
        <p:spPr bwMode="auto">
          <a:xfrm>
            <a:off x="1957388" y="2205038"/>
            <a:ext cx="1065212" cy="904875"/>
          </a:xfrm>
          <a:prstGeom prst="ellipse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126" name="Text Box 15"/>
          <p:cNvSpPr txBox="1">
            <a:spLocks noChangeArrowheads="1"/>
          </p:cNvSpPr>
          <p:nvPr/>
        </p:nvSpPr>
        <p:spPr bwMode="auto">
          <a:xfrm>
            <a:off x="1960563" y="2349500"/>
            <a:ext cx="106521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P</a:t>
            </a:r>
            <a:r>
              <a:rPr lang="it-IT" sz="3200" baseline="-25000"/>
              <a:t>1</a:t>
            </a:r>
            <a:endParaRPr lang="it-IT" sz="3200"/>
          </a:p>
        </p:txBody>
      </p:sp>
      <p:sp>
        <p:nvSpPr>
          <p:cNvPr id="5127" name="Oval 17"/>
          <p:cNvSpPr>
            <a:spLocks noChangeArrowheads="1"/>
          </p:cNvSpPr>
          <p:nvPr/>
        </p:nvSpPr>
        <p:spPr bwMode="auto">
          <a:xfrm>
            <a:off x="4067175" y="2205038"/>
            <a:ext cx="1065213" cy="904875"/>
          </a:xfrm>
          <a:prstGeom prst="ellipse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128" name="Text Box 18"/>
          <p:cNvSpPr txBox="1">
            <a:spLocks noChangeArrowheads="1"/>
          </p:cNvSpPr>
          <p:nvPr/>
        </p:nvSpPr>
        <p:spPr bwMode="auto">
          <a:xfrm>
            <a:off x="4140200" y="2420938"/>
            <a:ext cx="106521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P</a:t>
            </a:r>
            <a:r>
              <a:rPr lang="it-IT" sz="3200" baseline="-25000"/>
              <a:t>2</a:t>
            </a:r>
            <a:endParaRPr lang="it-IT" sz="3200"/>
          </a:p>
        </p:txBody>
      </p:sp>
      <p:sp>
        <p:nvSpPr>
          <p:cNvPr id="5129" name="Text Box 21"/>
          <p:cNvSpPr txBox="1">
            <a:spLocks noChangeArrowheads="1"/>
          </p:cNvSpPr>
          <p:nvPr/>
        </p:nvSpPr>
        <p:spPr bwMode="auto">
          <a:xfrm>
            <a:off x="6108700" y="2352675"/>
            <a:ext cx="10652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sz="3200"/>
          </a:p>
        </p:txBody>
      </p:sp>
      <p:sp>
        <p:nvSpPr>
          <p:cNvPr id="1168407" name="Line 23"/>
          <p:cNvSpPr>
            <a:spLocks noChangeShapeType="1"/>
          </p:cNvSpPr>
          <p:nvPr/>
        </p:nvSpPr>
        <p:spPr bwMode="auto">
          <a:xfrm flipV="1">
            <a:off x="4645025" y="3057525"/>
            <a:ext cx="0" cy="1131888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168409" name="Line 25"/>
          <p:cNvSpPr>
            <a:spLocks noChangeShapeType="1"/>
          </p:cNvSpPr>
          <p:nvPr/>
        </p:nvSpPr>
        <p:spPr bwMode="auto">
          <a:xfrm flipH="1">
            <a:off x="2771775" y="3141663"/>
            <a:ext cx="1584325" cy="100647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132" name="Rectangle 5"/>
          <p:cNvSpPr>
            <a:spLocks noChangeArrowheads="1"/>
          </p:cNvSpPr>
          <p:nvPr/>
        </p:nvSpPr>
        <p:spPr bwMode="auto">
          <a:xfrm>
            <a:off x="1951038" y="4202113"/>
            <a:ext cx="1066800" cy="679450"/>
          </a:xfrm>
          <a:prstGeom prst="rect">
            <a:avLst/>
          </a:prstGeom>
          <a:solidFill>
            <a:srgbClr val="808080">
              <a:alpha val="50195"/>
            </a:srgbClr>
          </a:solidFill>
          <a:ln w="38100">
            <a:solidFill>
              <a:srgbClr val="5F5F5F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133" name="Text Box 6"/>
          <p:cNvSpPr txBox="1">
            <a:spLocks noChangeArrowheads="1"/>
          </p:cNvSpPr>
          <p:nvPr/>
        </p:nvSpPr>
        <p:spPr bwMode="auto">
          <a:xfrm>
            <a:off x="1835150" y="4246563"/>
            <a:ext cx="133191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3200"/>
              <a:t>R</a:t>
            </a:r>
            <a:r>
              <a:rPr lang="it-IT" sz="3200" baseline="-25000"/>
              <a:t>1</a:t>
            </a:r>
            <a:endParaRPr lang="it-IT" sz="3200"/>
          </a:p>
        </p:txBody>
      </p:sp>
      <p:sp>
        <p:nvSpPr>
          <p:cNvPr id="1168406" name="Line 22"/>
          <p:cNvSpPr>
            <a:spLocks noChangeShapeType="1"/>
          </p:cNvSpPr>
          <p:nvPr/>
        </p:nvSpPr>
        <p:spPr bwMode="auto">
          <a:xfrm flipV="1">
            <a:off x="2484438" y="3068638"/>
            <a:ext cx="0" cy="1131887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168417" name="Line 33"/>
          <p:cNvSpPr>
            <a:spLocks noChangeShapeType="1"/>
          </p:cNvSpPr>
          <p:nvPr/>
        </p:nvSpPr>
        <p:spPr bwMode="auto">
          <a:xfrm>
            <a:off x="2627313" y="3141663"/>
            <a:ext cx="1800225" cy="1008062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  <p:transition spd="med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070" name="Text Box 70"/>
          <p:cNvSpPr txBox="1">
            <a:spLocks noChangeArrowheads="1"/>
          </p:cNvSpPr>
          <p:nvPr/>
        </p:nvSpPr>
        <p:spPr bwMode="auto">
          <a:xfrm>
            <a:off x="2624138" y="4338638"/>
            <a:ext cx="95091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endParaRPr lang="en-US" sz="2000">
              <a:latin typeface="Verdana" pitchFamily="34" charset="0"/>
            </a:endParaRPr>
          </a:p>
        </p:txBody>
      </p:sp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5513388" y="2598738"/>
            <a:ext cx="1065212" cy="806450"/>
          </a:xfrm>
          <a:prstGeom prst="rect">
            <a:avLst/>
          </a:prstGeom>
          <a:solidFill>
            <a:srgbClr val="0099FF"/>
          </a:solidFill>
          <a:ln w="31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08005" name="Text Box 5"/>
          <p:cNvSpPr txBox="1">
            <a:spLocks noChangeArrowheads="1"/>
          </p:cNvSpPr>
          <p:nvPr/>
        </p:nvSpPr>
        <p:spPr bwMode="auto">
          <a:xfrm>
            <a:off x="1187450" y="2338388"/>
            <a:ext cx="7397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R</a:t>
            </a:r>
            <a:r>
              <a:rPr lang="en-US" sz="2000" baseline="-25000">
                <a:latin typeface="Verdana" pitchFamily="34" charset="0"/>
              </a:rPr>
              <a:t>1</a:t>
            </a:r>
          </a:p>
        </p:txBody>
      </p:sp>
      <p:sp>
        <p:nvSpPr>
          <p:cNvPr id="41989" name="Line 6"/>
          <p:cNvSpPr>
            <a:spLocks noChangeShapeType="1"/>
          </p:cNvSpPr>
          <p:nvPr/>
        </p:nvSpPr>
        <p:spPr bwMode="auto">
          <a:xfrm>
            <a:off x="2646363" y="1044575"/>
            <a:ext cx="0" cy="39751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1990" name="Line 7"/>
          <p:cNvSpPr>
            <a:spLocks noChangeShapeType="1"/>
          </p:cNvSpPr>
          <p:nvPr/>
        </p:nvSpPr>
        <p:spPr bwMode="auto">
          <a:xfrm>
            <a:off x="2646363" y="5027613"/>
            <a:ext cx="4473575" cy="47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1991" name="Line 8"/>
          <p:cNvSpPr>
            <a:spLocks noChangeShapeType="1"/>
          </p:cNvSpPr>
          <p:nvPr/>
        </p:nvSpPr>
        <p:spPr bwMode="auto">
          <a:xfrm>
            <a:off x="2620963" y="4327525"/>
            <a:ext cx="429577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1992" name="Line 11"/>
          <p:cNvSpPr>
            <a:spLocks noChangeShapeType="1"/>
          </p:cNvSpPr>
          <p:nvPr/>
        </p:nvSpPr>
        <p:spPr bwMode="auto">
          <a:xfrm>
            <a:off x="2660650" y="1746250"/>
            <a:ext cx="4343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1993" name="Line 13"/>
          <p:cNvSpPr>
            <a:spLocks noChangeShapeType="1"/>
          </p:cNvSpPr>
          <p:nvPr/>
        </p:nvSpPr>
        <p:spPr bwMode="auto">
          <a:xfrm rot="5400000">
            <a:off x="2655888" y="3136900"/>
            <a:ext cx="37211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08016" name="Text Box 16"/>
          <p:cNvSpPr txBox="1">
            <a:spLocks noChangeArrowheads="1"/>
          </p:cNvSpPr>
          <p:nvPr/>
        </p:nvSpPr>
        <p:spPr bwMode="auto">
          <a:xfrm>
            <a:off x="2155825" y="1042988"/>
            <a:ext cx="7397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P</a:t>
            </a:r>
            <a:r>
              <a:rPr lang="en-US" sz="2000" baseline="-25000">
                <a:latin typeface="Verdana" pitchFamily="34" charset="0"/>
              </a:rPr>
              <a:t>2</a:t>
            </a:r>
            <a:endParaRPr lang="en-US" sz="2000">
              <a:latin typeface="Verdana" pitchFamily="34" charset="0"/>
            </a:endParaRPr>
          </a:p>
        </p:txBody>
      </p:sp>
      <p:sp>
        <p:nvSpPr>
          <p:cNvPr id="1408017" name="Text Box 17"/>
          <p:cNvSpPr txBox="1">
            <a:spLocks noChangeArrowheads="1"/>
          </p:cNvSpPr>
          <p:nvPr/>
        </p:nvSpPr>
        <p:spPr bwMode="auto">
          <a:xfrm>
            <a:off x="3436938" y="5006975"/>
            <a:ext cx="633412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t</a:t>
            </a:r>
            <a:r>
              <a:rPr lang="en-US" sz="2000" baseline="-25000">
                <a:latin typeface="Verdana" pitchFamily="34" charset="0"/>
              </a:rPr>
              <a:t>1</a:t>
            </a:r>
            <a:endParaRPr lang="en-US" sz="2000">
              <a:latin typeface="Verdana" pitchFamily="34" charset="0"/>
            </a:endParaRPr>
          </a:p>
        </p:txBody>
      </p:sp>
      <p:sp>
        <p:nvSpPr>
          <p:cNvPr id="1408018" name="Text Box 18"/>
          <p:cNvSpPr txBox="1">
            <a:spLocks noChangeArrowheads="1"/>
          </p:cNvSpPr>
          <p:nvPr/>
        </p:nvSpPr>
        <p:spPr bwMode="auto">
          <a:xfrm>
            <a:off x="4394200" y="5005388"/>
            <a:ext cx="633413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t</a:t>
            </a:r>
            <a:r>
              <a:rPr lang="en-US" sz="2000" baseline="-25000">
                <a:latin typeface="Verdana" pitchFamily="34" charset="0"/>
              </a:rPr>
              <a:t>2</a:t>
            </a:r>
          </a:p>
        </p:txBody>
      </p:sp>
      <p:sp>
        <p:nvSpPr>
          <p:cNvPr id="1408019" name="Text Box 19"/>
          <p:cNvSpPr txBox="1">
            <a:spLocks noChangeArrowheads="1"/>
          </p:cNvSpPr>
          <p:nvPr/>
        </p:nvSpPr>
        <p:spPr bwMode="auto">
          <a:xfrm>
            <a:off x="5334000" y="5018088"/>
            <a:ext cx="633413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t</a:t>
            </a:r>
            <a:r>
              <a:rPr lang="en-US" sz="2000" baseline="-25000">
                <a:latin typeface="Verdana" pitchFamily="34" charset="0"/>
              </a:rPr>
              <a:t>3</a:t>
            </a:r>
          </a:p>
        </p:txBody>
      </p:sp>
      <p:sp>
        <p:nvSpPr>
          <p:cNvPr id="1408020" name="Text Box 20"/>
          <p:cNvSpPr txBox="1">
            <a:spLocks noChangeArrowheads="1"/>
          </p:cNvSpPr>
          <p:nvPr/>
        </p:nvSpPr>
        <p:spPr bwMode="auto">
          <a:xfrm>
            <a:off x="6305550" y="5021263"/>
            <a:ext cx="633413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t</a:t>
            </a:r>
            <a:r>
              <a:rPr lang="en-US" sz="2000" baseline="-25000">
                <a:latin typeface="Verdana" pitchFamily="34" charset="0"/>
              </a:rPr>
              <a:t>4</a:t>
            </a:r>
          </a:p>
        </p:txBody>
      </p:sp>
      <p:sp>
        <p:nvSpPr>
          <p:cNvPr id="1408021" name="Text Box 21"/>
          <p:cNvSpPr txBox="1">
            <a:spLocks noChangeArrowheads="1"/>
          </p:cNvSpPr>
          <p:nvPr/>
        </p:nvSpPr>
        <p:spPr bwMode="auto">
          <a:xfrm>
            <a:off x="2336800" y="4122738"/>
            <a:ext cx="633413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t</a:t>
            </a:r>
            <a:r>
              <a:rPr lang="en-US" sz="2000" baseline="-25000">
                <a:latin typeface="Verdana" pitchFamily="34" charset="0"/>
              </a:rPr>
              <a:t>5</a:t>
            </a:r>
            <a:endParaRPr lang="en-US" sz="2000">
              <a:latin typeface="Verdana" pitchFamily="34" charset="0"/>
            </a:endParaRPr>
          </a:p>
        </p:txBody>
      </p:sp>
      <p:sp>
        <p:nvSpPr>
          <p:cNvPr id="1408022" name="Text Box 22"/>
          <p:cNvSpPr txBox="1">
            <a:spLocks noChangeArrowheads="1"/>
          </p:cNvSpPr>
          <p:nvPr/>
        </p:nvSpPr>
        <p:spPr bwMode="auto">
          <a:xfrm>
            <a:off x="2147888" y="3222625"/>
            <a:ext cx="633412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t</a:t>
            </a:r>
            <a:r>
              <a:rPr lang="en-US" sz="2000" baseline="-25000">
                <a:latin typeface="Verdana" pitchFamily="34" charset="0"/>
              </a:rPr>
              <a:t>6</a:t>
            </a:r>
            <a:endParaRPr lang="en-US" sz="2000">
              <a:latin typeface="Verdana" pitchFamily="34" charset="0"/>
            </a:endParaRPr>
          </a:p>
        </p:txBody>
      </p:sp>
      <p:sp>
        <p:nvSpPr>
          <p:cNvPr id="1408023" name="Text Box 23"/>
          <p:cNvSpPr txBox="1">
            <a:spLocks noChangeArrowheads="1"/>
          </p:cNvSpPr>
          <p:nvPr/>
        </p:nvSpPr>
        <p:spPr bwMode="auto">
          <a:xfrm>
            <a:off x="2160588" y="2403475"/>
            <a:ext cx="63341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t</a:t>
            </a:r>
            <a:r>
              <a:rPr lang="en-US" sz="2000" baseline="-25000">
                <a:latin typeface="Verdana" pitchFamily="34" charset="0"/>
              </a:rPr>
              <a:t>7</a:t>
            </a:r>
            <a:endParaRPr lang="en-US" sz="2000">
              <a:latin typeface="Verdana" pitchFamily="34" charset="0"/>
            </a:endParaRPr>
          </a:p>
        </p:txBody>
      </p:sp>
      <p:sp>
        <p:nvSpPr>
          <p:cNvPr id="1408024" name="Text Box 24"/>
          <p:cNvSpPr txBox="1">
            <a:spLocks noChangeArrowheads="1"/>
          </p:cNvSpPr>
          <p:nvPr/>
        </p:nvSpPr>
        <p:spPr bwMode="auto">
          <a:xfrm>
            <a:off x="2111375" y="1595438"/>
            <a:ext cx="633413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t</a:t>
            </a:r>
            <a:r>
              <a:rPr lang="en-US" sz="2000" baseline="-25000">
                <a:latin typeface="Verdana" pitchFamily="34" charset="0"/>
              </a:rPr>
              <a:t>8</a:t>
            </a:r>
            <a:endParaRPr lang="en-US" sz="2000">
              <a:latin typeface="Verdana" pitchFamily="34" charset="0"/>
            </a:endParaRPr>
          </a:p>
        </p:txBody>
      </p:sp>
      <p:sp>
        <p:nvSpPr>
          <p:cNvPr id="42003" name="Line 25"/>
          <p:cNvSpPr>
            <a:spLocks noChangeShapeType="1"/>
          </p:cNvSpPr>
          <p:nvPr/>
        </p:nvSpPr>
        <p:spPr bwMode="auto">
          <a:xfrm flipH="1">
            <a:off x="2078038" y="2611438"/>
            <a:ext cx="0" cy="1709737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04" name="Line 26"/>
          <p:cNvSpPr>
            <a:spLocks noChangeShapeType="1"/>
          </p:cNvSpPr>
          <p:nvPr/>
        </p:nvSpPr>
        <p:spPr bwMode="auto">
          <a:xfrm>
            <a:off x="1989138" y="2622550"/>
            <a:ext cx="176212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05" name="Line 27"/>
          <p:cNvSpPr>
            <a:spLocks noChangeShapeType="1"/>
          </p:cNvSpPr>
          <p:nvPr/>
        </p:nvSpPr>
        <p:spPr bwMode="auto">
          <a:xfrm>
            <a:off x="1974850" y="4324350"/>
            <a:ext cx="176213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grpSp>
        <p:nvGrpSpPr>
          <p:cNvPr id="42006" name="Group 28"/>
          <p:cNvGrpSpPr>
            <a:grpSpLocks/>
          </p:cNvGrpSpPr>
          <p:nvPr/>
        </p:nvGrpSpPr>
        <p:grpSpPr bwMode="auto">
          <a:xfrm>
            <a:off x="1603375" y="1757363"/>
            <a:ext cx="171450" cy="1630362"/>
            <a:chOff x="411" y="1570"/>
            <a:chExt cx="210" cy="1390"/>
          </a:xfrm>
        </p:grpSpPr>
        <p:sp>
          <p:nvSpPr>
            <p:cNvPr id="42042" name="Line 29"/>
            <p:cNvSpPr>
              <a:spLocks noChangeShapeType="1"/>
            </p:cNvSpPr>
            <p:nvPr/>
          </p:nvSpPr>
          <p:spPr bwMode="auto">
            <a:xfrm flipH="1">
              <a:off x="521" y="1574"/>
              <a:ext cx="1" cy="1376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2043" name="Line 30"/>
            <p:cNvSpPr>
              <a:spLocks noChangeShapeType="1"/>
            </p:cNvSpPr>
            <p:nvPr/>
          </p:nvSpPr>
          <p:spPr bwMode="auto">
            <a:xfrm>
              <a:off x="421" y="1570"/>
              <a:ext cx="200" cy="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2044" name="Line 31"/>
            <p:cNvSpPr>
              <a:spLocks noChangeShapeType="1"/>
            </p:cNvSpPr>
            <p:nvPr/>
          </p:nvSpPr>
          <p:spPr bwMode="auto">
            <a:xfrm>
              <a:off x="411" y="2960"/>
              <a:ext cx="200" cy="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408032" name="Text Box 32"/>
          <p:cNvSpPr txBox="1">
            <a:spLocks noChangeArrowheads="1"/>
          </p:cNvSpPr>
          <p:nvPr/>
        </p:nvSpPr>
        <p:spPr bwMode="auto">
          <a:xfrm>
            <a:off x="1622425" y="3557588"/>
            <a:ext cx="7397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R</a:t>
            </a:r>
            <a:r>
              <a:rPr lang="en-US" sz="2000" baseline="-25000">
                <a:latin typeface="Verdana" pitchFamily="34" charset="0"/>
              </a:rPr>
              <a:t>2</a:t>
            </a:r>
          </a:p>
        </p:txBody>
      </p:sp>
      <p:sp>
        <p:nvSpPr>
          <p:cNvPr id="42008" name="Line 33"/>
          <p:cNvSpPr>
            <a:spLocks noChangeShapeType="1"/>
          </p:cNvSpPr>
          <p:nvPr/>
        </p:nvSpPr>
        <p:spPr bwMode="auto">
          <a:xfrm rot="5400000" flipH="1">
            <a:off x="4514056" y="4526757"/>
            <a:ext cx="3175" cy="1954212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09" name="Line 34"/>
          <p:cNvSpPr>
            <a:spLocks noChangeShapeType="1"/>
          </p:cNvSpPr>
          <p:nvPr/>
        </p:nvSpPr>
        <p:spPr bwMode="auto">
          <a:xfrm rot="5400000">
            <a:off x="5431632" y="5496719"/>
            <a:ext cx="163512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0" name="Line 35"/>
          <p:cNvSpPr>
            <a:spLocks noChangeShapeType="1"/>
          </p:cNvSpPr>
          <p:nvPr/>
        </p:nvSpPr>
        <p:spPr bwMode="auto">
          <a:xfrm rot="5400000">
            <a:off x="3438525" y="5500688"/>
            <a:ext cx="1651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1" name="Line 36"/>
          <p:cNvSpPr>
            <a:spLocks noChangeShapeType="1"/>
          </p:cNvSpPr>
          <p:nvPr/>
        </p:nvSpPr>
        <p:spPr bwMode="auto">
          <a:xfrm rot="5400000" flipH="1">
            <a:off x="5518150" y="4714875"/>
            <a:ext cx="7938" cy="1976438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2" name="Line 37"/>
          <p:cNvSpPr>
            <a:spLocks noChangeShapeType="1"/>
          </p:cNvSpPr>
          <p:nvPr/>
        </p:nvSpPr>
        <p:spPr bwMode="auto">
          <a:xfrm rot="5400000">
            <a:off x="6417469" y="5684044"/>
            <a:ext cx="163512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3" name="Line 38"/>
          <p:cNvSpPr>
            <a:spLocks noChangeShapeType="1"/>
          </p:cNvSpPr>
          <p:nvPr/>
        </p:nvSpPr>
        <p:spPr bwMode="auto">
          <a:xfrm rot="5400000">
            <a:off x="4443413" y="5697538"/>
            <a:ext cx="1651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4" name="Rectangle 41"/>
          <p:cNvSpPr>
            <a:spLocks noChangeArrowheads="1"/>
          </p:cNvSpPr>
          <p:nvPr/>
        </p:nvSpPr>
        <p:spPr bwMode="auto">
          <a:xfrm>
            <a:off x="3568700" y="1743075"/>
            <a:ext cx="936625" cy="854075"/>
          </a:xfrm>
          <a:prstGeom prst="rect">
            <a:avLst/>
          </a:prstGeom>
          <a:solidFill>
            <a:srgbClr val="0099FF"/>
          </a:solidFill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5" name="Rectangle 42"/>
          <p:cNvSpPr>
            <a:spLocks noChangeArrowheads="1"/>
          </p:cNvSpPr>
          <p:nvPr/>
        </p:nvSpPr>
        <p:spPr bwMode="auto">
          <a:xfrm>
            <a:off x="3578225" y="2597150"/>
            <a:ext cx="939800" cy="815975"/>
          </a:xfrm>
          <a:prstGeom prst="rect">
            <a:avLst/>
          </a:prstGeom>
          <a:solidFill>
            <a:srgbClr val="0099FF"/>
          </a:solidFill>
          <a:ln w="31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6" name="Rectangle 43"/>
          <p:cNvSpPr>
            <a:spLocks noChangeArrowheads="1"/>
          </p:cNvSpPr>
          <p:nvPr/>
        </p:nvSpPr>
        <p:spPr bwMode="auto">
          <a:xfrm>
            <a:off x="4511675" y="1749425"/>
            <a:ext cx="996950" cy="850900"/>
          </a:xfrm>
          <a:prstGeom prst="rect">
            <a:avLst/>
          </a:prstGeom>
          <a:solidFill>
            <a:srgbClr val="0099FF"/>
          </a:solidFill>
          <a:ln w="31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7" name="Rectangle 44"/>
          <p:cNvSpPr>
            <a:spLocks noChangeArrowheads="1"/>
          </p:cNvSpPr>
          <p:nvPr/>
        </p:nvSpPr>
        <p:spPr bwMode="auto">
          <a:xfrm>
            <a:off x="5514975" y="3405188"/>
            <a:ext cx="1060450" cy="917575"/>
          </a:xfrm>
          <a:prstGeom prst="rect">
            <a:avLst/>
          </a:prstGeom>
          <a:solidFill>
            <a:srgbClr val="0099FF"/>
          </a:solidFill>
          <a:ln w="31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8" name="Rectangle 45"/>
          <p:cNvSpPr>
            <a:spLocks noChangeArrowheads="1"/>
          </p:cNvSpPr>
          <p:nvPr/>
        </p:nvSpPr>
        <p:spPr bwMode="auto">
          <a:xfrm>
            <a:off x="4481513" y="3421063"/>
            <a:ext cx="1027112" cy="911225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19" name="Line 46"/>
          <p:cNvSpPr>
            <a:spLocks noChangeShapeType="1"/>
          </p:cNvSpPr>
          <p:nvPr/>
        </p:nvSpPr>
        <p:spPr bwMode="auto">
          <a:xfrm>
            <a:off x="2651125" y="5030788"/>
            <a:ext cx="315913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20" name="Line 47"/>
          <p:cNvSpPr>
            <a:spLocks noChangeShapeType="1"/>
          </p:cNvSpPr>
          <p:nvPr/>
        </p:nvSpPr>
        <p:spPr bwMode="auto">
          <a:xfrm flipV="1">
            <a:off x="2967038" y="4841875"/>
            <a:ext cx="0" cy="185738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21" name="Line 48"/>
          <p:cNvSpPr>
            <a:spLocks noChangeShapeType="1"/>
          </p:cNvSpPr>
          <p:nvPr/>
        </p:nvSpPr>
        <p:spPr bwMode="auto">
          <a:xfrm flipV="1">
            <a:off x="2960688" y="4824413"/>
            <a:ext cx="739775" cy="952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08050" name="Text Box 50"/>
          <p:cNvSpPr txBox="1">
            <a:spLocks noChangeArrowheads="1"/>
          </p:cNvSpPr>
          <p:nvPr/>
        </p:nvSpPr>
        <p:spPr bwMode="auto">
          <a:xfrm>
            <a:off x="2620963" y="1863725"/>
            <a:ext cx="95091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safe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state</a:t>
            </a:r>
          </a:p>
        </p:txBody>
      </p:sp>
      <p:sp>
        <p:nvSpPr>
          <p:cNvPr id="1408051" name="Text Box 51"/>
          <p:cNvSpPr txBox="1">
            <a:spLocks noChangeArrowheads="1"/>
          </p:cNvSpPr>
          <p:nvPr/>
        </p:nvSpPr>
        <p:spPr bwMode="auto">
          <a:xfrm>
            <a:off x="2590800" y="2692400"/>
            <a:ext cx="950913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safe state</a:t>
            </a:r>
          </a:p>
        </p:txBody>
      </p:sp>
      <p:sp>
        <p:nvSpPr>
          <p:cNvPr id="1408052" name="Text Box 52"/>
          <p:cNvSpPr txBox="1">
            <a:spLocks noChangeArrowheads="1"/>
          </p:cNvSpPr>
          <p:nvPr/>
        </p:nvSpPr>
        <p:spPr bwMode="auto">
          <a:xfrm>
            <a:off x="2647950" y="3557588"/>
            <a:ext cx="9493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safe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state</a:t>
            </a:r>
          </a:p>
        </p:txBody>
      </p:sp>
      <p:sp>
        <p:nvSpPr>
          <p:cNvPr id="1408058" name="Text Box 58"/>
          <p:cNvSpPr txBox="1">
            <a:spLocks noChangeArrowheads="1"/>
          </p:cNvSpPr>
          <p:nvPr/>
        </p:nvSpPr>
        <p:spPr bwMode="auto">
          <a:xfrm>
            <a:off x="5943600" y="1684338"/>
            <a:ext cx="28194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unreachable region</a:t>
            </a:r>
          </a:p>
        </p:txBody>
      </p:sp>
      <p:sp>
        <p:nvSpPr>
          <p:cNvPr id="42026" name="Line 59"/>
          <p:cNvSpPr>
            <a:spLocks noChangeShapeType="1"/>
          </p:cNvSpPr>
          <p:nvPr/>
        </p:nvSpPr>
        <p:spPr bwMode="auto">
          <a:xfrm rot="5400000">
            <a:off x="3637756" y="3155157"/>
            <a:ext cx="3754437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27" name="Oval 60"/>
          <p:cNvSpPr>
            <a:spLocks noChangeArrowheads="1"/>
          </p:cNvSpPr>
          <p:nvPr/>
        </p:nvSpPr>
        <p:spPr bwMode="auto">
          <a:xfrm>
            <a:off x="4430713" y="3394075"/>
            <a:ext cx="104775" cy="98425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28" name="Rectangle 62"/>
          <p:cNvSpPr>
            <a:spLocks noChangeArrowheads="1"/>
          </p:cNvSpPr>
          <p:nvPr/>
        </p:nvSpPr>
        <p:spPr bwMode="auto">
          <a:xfrm>
            <a:off x="4516438" y="2601913"/>
            <a:ext cx="990600" cy="815975"/>
          </a:xfrm>
          <a:prstGeom prst="rect">
            <a:avLst/>
          </a:prstGeom>
          <a:solidFill>
            <a:srgbClr val="007FD6"/>
          </a:solidFill>
          <a:ln w="57150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08063" name="Text Box 63"/>
          <p:cNvSpPr txBox="1">
            <a:spLocks noChangeArrowheads="1"/>
          </p:cNvSpPr>
          <p:nvPr/>
        </p:nvSpPr>
        <p:spPr bwMode="auto">
          <a:xfrm>
            <a:off x="4713288" y="2825750"/>
            <a:ext cx="63341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defRPr/>
            </a:pPr>
            <a:r>
              <a:rPr lang="en-US" sz="2000">
                <a:latin typeface="Verdana" pitchFamily="34" charset="0"/>
              </a:rPr>
              <a:t>A</a:t>
            </a:r>
          </a:p>
        </p:txBody>
      </p:sp>
      <p:sp>
        <p:nvSpPr>
          <p:cNvPr id="1408064" name="Text Box 64"/>
          <p:cNvSpPr txBox="1">
            <a:spLocks noChangeArrowheads="1"/>
          </p:cNvSpPr>
          <p:nvPr/>
        </p:nvSpPr>
        <p:spPr bwMode="auto">
          <a:xfrm>
            <a:off x="3843338" y="5100638"/>
            <a:ext cx="7397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R</a:t>
            </a:r>
            <a:r>
              <a:rPr lang="en-US" sz="2000" baseline="-25000">
                <a:latin typeface="Verdana" pitchFamily="34" charset="0"/>
              </a:rPr>
              <a:t>1</a:t>
            </a:r>
          </a:p>
        </p:txBody>
      </p:sp>
      <p:sp>
        <p:nvSpPr>
          <p:cNvPr id="1408065" name="Text Box 65"/>
          <p:cNvSpPr txBox="1">
            <a:spLocks noChangeArrowheads="1"/>
          </p:cNvSpPr>
          <p:nvPr/>
        </p:nvSpPr>
        <p:spPr bwMode="auto">
          <a:xfrm>
            <a:off x="5432425" y="5672138"/>
            <a:ext cx="7397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R</a:t>
            </a:r>
            <a:r>
              <a:rPr lang="en-US" sz="2000" baseline="-25000">
                <a:latin typeface="Verdana" pitchFamily="34" charset="0"/>
              </a:rPr>
              <a:t>2</a:t>
            </a:r>
          </a:p>
        </p:txBody>
      </p:sp>
      <p:sp>
        <p:nvSpPr>
          <p:cNvPr id="1408066" name="Text Box 66"/>
          <p:cNvSpPr txBox="1">
            <a:spLocks noChangeArrowheads="1"/>
          </p:cNvSpPr>
          <p:nvPr/>
        </p:nvSpPr>
        <p:spPr bwMode="auto">
          <a:xfrm>
            <a:off x="7108825" y="4886325"/>
            <a:ext cx="7397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2000">
                <a:latin typeface="Verdana" pitchFamily="34" charset="0"/>
              </a:rPr>
              <a:t>P</a:t>
            </a:r>
            <a:r>
              <a:rPr lang="en-US" sz="2000" baseline="-25000">
                <a:latin typeface="Verdana" pitchFamily="34" charset="0"/>
              </a:rPr>
              <a:t>1</a:t>
            </a:r>
            <a:endParaRPr lang="en-US" sz="2000">
              <a:latin typeface="Verdana" pitchFamily="34" charset="0"/>
            </a:endParaRPr>
          </a:p>
        </p:txBody>
      </p:sp>
      <p:sp>
        <p:nvSpPr>
          <p:cNvPr id="1408067" name="Text Box 67"/>
          <p:cNvSpPr txBox="1">
            <a:spLocks noChangeArrowheads="1"/>
          </p:cNvSpPr>
          <p:nvPr/>
        </p:nvSpPr>
        <p:spPr bwMode="auto">
          <a:xfrm>
            <a:off x="5508625" y="4319588"/>
            <a:ext cx="950913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safe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state</a:t>
            </a:r>
          </a:p>
        </p:txBody>
      </p:sp>
      <p:sp>
        <p:nvSpPr>
          <p:cNvPr id="1408068" name="Text Box 68"/>
          <p:cNvSpPr txBox="1">
            <a:spLocks noChangeArrowheads="1"/>
          </p:cNvSpPr>
          <p:nvPr/>
        </p:nvSpPr>
        <p:spPr bwMode="auto">
          <a:xfrm>
            <a:off x="4518025" y="4319588"/>
            <a:ext cx="950913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safe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state</a:t>
            </a:r>
          </a:p>
          <a:p>
            <a:pPr algn="l">
              <a:lnSpc>
                <a:spcPct val="90000"/>
              </a:lnSpc>
              <a:defRPr/>
            </a:pPr>
            <a:endParaRPr lang="en-US" sz="2000">
              <a:latin typeface="Verdana" pitchFamily="34" charset="0"/>
            </a:endParaRPr>
          </a:p>
        </p:txBody>
      </p:sp>
      <p:sp>
        <p:nvSpPr>
          <p:cNvPr id="1408069" name="Text Box 69"/>
          <p:cNvSpPr txBox="1">
            <a:spLocks noChangeArrowheads="1"/>
          </p:cNvSpPr>
          <p:nvPr/>
        </p:nvSpPr>
        <p:spPr bwMode="auto">
          <a:xfrm>
            <a:off x="3527425" y="4319588"/>
            <a:ext cx="950913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endParaRPr lang="en-US" sz="2000">
              <a:latin typeface="Verdana" pitchFamily="34" charset="0"/>
            </a:endParaRPr>
          </a:p>
        </p:txBody>
      </p:sp>
      <p:sp>
        <p:nvSpPr>
          <p:cNvPr id="42036" name="Line 10"/>
          <p:cNvSpPr>
            <a:spLocks noChangeShapeType="1"/>
          </p:cNvSpPr>
          <p:nvPr/>
        </p:nvSpPr>
        <p:spPr bwMode="auto">
          <a:xfrm>
            <a:off x="2674938" y="2595563"/>
            <a:ext cx="432117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37" name="Line 9"/>
          <p:cNvSpPr>
            <a:spLocks noChangeShapeType="1"/>
          </p:cNvSpPr>
          <p:nvPr/>
        </p:nvSpPr>
        <p:spPr bwMode="auto">
          <a:xfrm flipV="1">
            <a:off x="2659063" y="3403600"/>
            <a:ext cx="4308475" cy="1111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38" name="Line 14"/>
          <p:cNvSpPr>
            <a:spLocks noChangeShapeType="1"/>
          </p:cNvSpPr>
          <p:nvPr/>
        </p:nvSpPr>
        <p:spPr bwMode="auto">
          <a:xfrm rot="5400000">
            <a:off x="4697412" y="3141663"/>
            <a:ext cx="37560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39" name="Line 12"/>
          <p:cNvSpPr>
            <a:spLocks noChangeShapeType="1"/>
          </p:cNvSpPr>
          <p:nvPr/>
        </p:nvSpPr>
        <p:spPr bwMode="auto">
          <a:xfrm rot="5400000">
            <a:off x="1701800" y="3138488"/>
            <a:ext cx="374015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2040" name="Line 49"/>
          <p:cNvSpPr>
            <a:spLocks noChangeShapeType="1"/>
          </p:cNvSpPr>
          <p:nvPr/>
        </p:nvSpPr>
        <p:spPr bwMode="auto">
          <a:xfrm flipH="1" flipV="1">
            <a:off x="3679825" y="4135438"/>
            <a:ext cx="11113" cy="715962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408057" name="Text Box 57"/>
          <p:cNvSpPr txBox="1">
            <a:spLocks noChangeArrowheads="1"/>
          </p:cNvSpPr>
          <p:nvPr/>
        </p:nvSpPr>
        <p:spPr bwMode="auto">
          <a:xfrm>
            <a:off x="3705225" y="3617913"/>
            <a:ext cx="1195388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000">
                <a:latin typeface="Verdana" pitchFamily="34" charset="0"/>
              </a:rPr>
              <a:t>unsafe region</a:t>
            </a:r>
          </a:p>
          <a:p>
            <a:pPr algn="l">
              <a:lnSpc>
                <a:spcPct val="90000"/>
              </a:lnSpc>
              <a:defRPr/>
            </a:pPr>
            <a:endParaRPr lang="en-US" sz="2000">
              <a:latin typeface="Verdana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702" name="Rectangle 6"/>
          <p:cNvSpPr>
            <a:spLocks noChangeArrowheads="1"/>
          </p:cNvSpPr>
          <p:nvPr/>
        </p:nvSpPr>
        <p:spPr bwMode="auto">
          <a:xfrm>
            <a:off x="1335088" y="2133600"/>
            <a:ext cx="6477000" cy="5715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Deadlock detection</a:t>
            </a:r>
          </a:p>
        </p:txBody>
      </p:sp>
      <p:sp>
        <p:nvSpPr>
          <p:cNvPr id="1181708" name="Rectangle 12"/>
          <p:cNvSpPr>
            <a:spLocks noChangeArrowheads="1"/>
          </p:cNvSpPr>
          <p:nvPr/>
        </p:nvSpPr>
        <p:spPr bwMode="auto">
          <a:xfrm>
            <a:off x="1335088" y="3070225"/>
            <a:ext cx="6477000" cy="5715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It requires: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1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81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1702" grpId="0"/>
      <p:bldP spid="118170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476" name="Rectangle 4"/>
          <p:cNvSpPr>
            <a:spLocks noChangeArrowheads="1"/>
          </p:cNvSpPr>
          <p:nvPr/>
        </p:nvSpPr>
        <p:spPr bwMode="auto">
          <a:xfrm>
            <a:off x="1258888" y="1895475"/>
            <a:ext cx="6913562" cy="185102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85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an</a:t>
            </a:r>
            <a:r>
              <a:rPr lang="en-US" sz="2600" b="0"/>
              <a:t> </a:t>
            </a:r>
            <a:r>
              <a:rPr lang="en-US" sz="3400" b="0"/>
              <a:t>algorithm</a:t>
            </a:r>
            <a:r>
              <a:rPr lang="en-US" sz="2600" b="0"/>
              <a:t> </a:t>
            </a:r>
            <a:r>
              <a:rPr lang="en-US" sz="3400" b="0"/>
              <a:t>that</a:t>
            </a:r>
            <a:r>
              <a:rPr lang="en-US" sz="2600" b="0"/>
              <a:t> </a:t>
            </a:r>
            <a:r>
              <a:rPr lang="en-US" sz="3400" b="0"/>
              <a:t>examines the state of the system </a:t>
            </a:r>
            <a:br>
              <a:rPr lang="en-US" sz="3400" b="0"/>
            </a:br>
            <a:r>
              <a:rPr lang="en-US" sz="3400" b="0"/>
              <a:t>to determine whether a deadlock has occurred</a:t>
            </a:r>
          </a:p>
        </p:txBody>
      </p:sp>
      <p:sp>
        <p:nvSpPr>
          <p:cNvPr id="1513477" name="Rectangle 5"/>
          <p:cNvSpPr>
            <a:spLocks noChangeArrowheads="1"/>
          </p:cNvSpPr>
          <p:nvPr/>
        </p:nvSpPr>
        <p:spPr bwMode="auto">
          <a:xfrm>
            <a:off x="1258888" y="4005263"/>
            <a:ext cx="6913562" cy="97155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algn="l" eaLnBrk="1" hangingPunct="1">
              <a:lnSpc>
                <a:spcPct val="85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/>
              <a:t>an algorithm to recover from the deadlock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13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13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3476" grpId="0"/>
      <p:bldP spid="151347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2820" name="Text Box 4"/>
          <p:cNvSpPr txBox="1">
            <a:spLocks noChangeArrowheads="1"/>
          </p:cNvSpPr>
          <p:nvPr/>
        </p:nvSpPr>
        <p:spPr bwMode="auto">
          <a:xfrm>
            <a:off x="1258888" y="1900238"/>
            <a:ext cx="7008812" cy="1311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Recovery</a:t>
            </a:r>
          </a:p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Possible approaches:</a:t>
            </a:r>
          </a:p>
        </p:txBody>
      </p:sp>
      <p:sp>
        <p:nvSpPr>
          <p:cNvPr id="1442824" name="Text Box 8"/>
          <p:cNvSpPr txBox="1">
            <a:spLocks noChangeArrowheads="1"/>
          </p:cNvSpPr>
          <p:nvPr/>
        </p:nvSpPr>
        <p:spPr bwMode="auto">
          <a:xfrm>
            <a:off x="1258888" y="3606800"/>
            <a:ext cx="7008812" cy="1044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AutoNum type="arabicPeriod"/>
            </a:pPr>
            <a:r>
              <a:rPr lang="en-US" sz="3500" b="0"/>
              <a:t>Abort all deadlocked processes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42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42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4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82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4500" name="Text Box 4"/>
          <p:cNvSpPr txBox="1">
            <a:spLocks noChangeArrowheads="1"/>
          </p:cNvSpPr>
          <p:nvPr/>
        </p:nvSpPr>
        <p:spPr bwMode="auto">
          <a:xfrm>
            <a:off x="1187450" y="1992313"/>
            <a:ext cx="7008813" cy="287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AutoNum type="arabicPeriod" startAt="2"/>
            </a:pPr>
            <a:r>
              <a:rPr lang="en-US" sz="3400" b="0"/>
              <a:t>Back up each deadlocked process to some previously</a:t>
            </a:r>
            <a:r>
              <a:rPr lang="en-US" sz="2600" b="0"/>
              <a:t> </a:t>
            </a:r>
            <a:r>
              <a:rPr lang="en-US" sz="3400" b="0"/>
              <a:t>defined</a:t>
            </a:r>
            <a:r>
              <a:rPr lang="en-US" sz="2600" b="0"/>
              <a:t> </a:t>
            </a:r>
            <a:r>
              <a:rPr lang="en-US" sz="3400" b="0"/>
              <a:t>check points, and restart all processes form those checkpoints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14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450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7332" name="Text Box 4"/>
          <p:cNvSpPr txBox="1">
            <a:spLocks noChangeArrowheads="1"/>
          </p:cNvSpPr>
          <p:nvPr/>
        </p:nvSpPr>
        <p:spPr bwMode="auto">
          <a:xfrm>
            <a:off x="1116013" y="1700213"/>
            <a:ext cx="7129462" cy="36004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>
                <a:solidFill>
                  <a:srgbClr val="FFCC00"/>
                </a:solidFill>
              </a:rPr>
              <a:t>3.</a:t>
            </a:r>
            <a:r>
              <a:rPr lang="en-US" sz="3400" b="0"/>
              <a:t>Successively abort deadlocked processes until deadlock not longer exists</a:t>
            </a:r>
          </a:p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400" b="0">
                <a:solidFill>
                  <a:srgbClr val="FFCC00"/>
                </a:solidFill>
              </a:rPr>
              <a:t>4.</a:t>
            </a:r>
            <a:r>
              <a:rPr lang="en-US" sz="3400" b="0"/>
              <a:t>Successively preempt resources until deadlock not longer exists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7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07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7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07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82" name="Text Box 2"/>
          <p:cNvSpPr txBox="1">
            <a:spLocks noChangeArrowheads="1"/>
          </p:cNvSpPr>
          <p:nvPr/>
        </p:nvSpPr>
        <p:spPr bwMode="auto">
          <a:xfrm>
            <a:off x="582613" y="201613"/>
            <a:ext cx="85613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endParaRPr lang="en-US" sz="2600">
              <a:solidFill>
                <a:srgbClr val="00CC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505283" name="Text Box 3"/>
          <p:cNvSpPr txBox="1">
            <a:spLocks noChangeArrowheads="1"/>
          </p:cNvSpPr>
          <p:nvPr/>
        </p:nvSpPr>
        <p:spPr bwMode="auto">
          <a:xfrm>
            <a:off x="433388" y="23813"/>
            <a:ext cx="542925" cy="5349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endParaRPr lang="en-US" sz="3000">
              <a:effectLst>
                <a:outerShdw blurRad="38100" dist="38100" dir="2700000" algn="tl">
                  <a:srgbClr val="808080"/>
                </a:outerShdw>
              </a:effectLst>
              <a:latin typeface="Verdana" pitchFamily="34" charset="0"/>
            </a:endParaRPr>
          </a:p>
        </p:txBody>
      </p:sp>
      <p:sp>
        <p:nvSpPr>
          <p:cNvPr id="1505284" name="Text Box 4"/>
          <p:cNvSpPr txBox="1">
            <a:spLocks noChangeArrowheads="1"/>
          </p:cNvSpPr>
          <p:nvPr/>
        </p:nvSpPr>
        <p:spPr bwMode="auto">
          <a:xfrm>
            <a:off x="1195388" y="2420938"/>
            <a:ext cx="7205662" cy="2003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en-US" sz="3500" b="0"/>
              <a:t>For </a:t>
            </a:r>
            <a:r>
              <a:rPr lang="en-US" sz="3500" b="0">
                <a:solidFill>
                  <a:srgbClr val="FFCC00"/>
                </a:solidFill>
              </a:rPr>
              <a:t>3</a:t>
            </a:r>
            <a:r>
              <a:rPr lang="en-US" sz="3500" b="0"/>
              <a:t> and </a:t>
            </a:r>
            <a:r>
              <a:rPr lang="en-US" sz="3500" b="0">
                <a:solidFill>
                  <a:srgbClr val="FFCC00"/>
                </a:solidFill>
              </a:rPr>
              <a:t>4</a:t>
            </a:r>
            <a:r>
              <a:rPr lang="en-US" sz="3500" b="0"/>
              <a:t> the selection criteria could be one </a:t>
            </a:r>
            <a:br>
              <a:rPr lang="en-US" sz="3500" b="0"/>
            </a:br>
            <a:r>
              <a:rPr lang="en-US" sz="3500" b="0"/>
              <a:t>of the following. Choose </a:t>
            </a:r>
            <a:br>
              <a:rPr lang="en-US" sz="3500" b="0"/>
            </a:br>
            <a:r>
              <a:rPr lang="en-US" sz="3500" b="0"/>
              <a:t>the process with the: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0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28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25" name="Text Box 5"/>
          <p:cNvSpPr txBox="1">
            <a:spLocks noChangeArrowheads="1"/>
          </p:cNvSpPr>
          <p:nvPr/>
        </p:nvSpPr>
        <p:spPr bwMode="auto">
          <a:xfrm>
            <a:off x="1195388" y="2205038"/>
            <a:ext cx="7205662" cy="1044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en-US" sz="3500" b="0"/>
              <a:t>Least amount of </a:t>
            </a:r>
            <a:br>
              <a:rPr lang="en-US" sz="3500" b="0"/>
            </a:br>
            <a:r>
              <a:rPr lang="en-US" sz="3500" b="0"/>
              <a:t>consumed processor time</a:t>
            </a:r>
          </a:p>
        </p:txBody>
      </p:sp>
      <p:sp>
        <p:nvSpPr>
          <p:cNvPr id="1515526" name="Text Box 6"/>
          <p:cNvSpPr txBox="1">
            <a:spLocks noChangeArrowheads="1"/>
          </p:cNvSpPr>
          <p:nvPr/>
        </p:nvSpPr>
        <p:spPr bwMode="auto">
          <a:xfrm>
            <a:off x="1195388" y="3536950"/>
            <a:ext cx="7205662" cy="1044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en-US" sz="3500" b="0"/>
              <a:t>Least amount of </a:t>
            </a:r>
            <a:br>
              <a:rPr lang="en-US" sz="3500" b="0"/>
            </a:br>
            <a:r>
              <a:rPr lang="en-US" sz="3500" b="0"/>
              <a:t>produced output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15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15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25" grpId="0"/>
      <p:bldP spid="151552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547" name="Text Box 3"/>
          <p:cNvSpPr txBox="1">
            <a:spLocks noChangeArrowheads="1"/>
          </p:cNvSpPr>
          <p:nvPr/>
        </p:nvSpPr>
        <p:spPr bwMode="auto">
          <a:xfrm>
            <a:off x="1195388" y="1927225"/>
            <a:ext cx="7205662" cy="1044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en-US" sz="3500" b="0"/>
              <a:t>Most estimated </a:t>
            </a:r>
            <a:br>
              <a:rPr lang="en-US" sz="3500" b="0"/>
            </a:br>
            <a:r>
              <a:rPr lang="en-US" sz="3500" b="0"/>
              <a:t>remaining time</a:t>
            </a:r>
          </a:p>
        </p:txBody>
      </p:sp>
      <p:sp>
        <p:nvSpPr>
          <p:cNvPr id="1516548" name="Text Box 4"/>
          <p:cNvSpPr txBox="1">
            <a:spLocks noChangeArrowheads="1"/>
          </p:cNvSpPr>
          <p:nvPr/>
        </p:nvSpPr>
        <p:spPr bwMode="auto">
          <a:xfrm>
            <a:off x="1195388" y="3043238"/>
            <a:ext cx="7205662" cy="1044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en-US" sz="3500" b="0"/>
              <a:t>Least total resources allocated so far</a:t>
            </a:r>
          </a:p>
        </p:txBody>
      </p:sp>
      <p:sp>
        <p:nvSpPr>
          <p:cNvPr id="1516549" name="Text Box 5"/>
          <p:cNvSpPr txBox="1">
            <a:spLocks noChangeArrowheads="1"/>
          </p:cNvSpPr>
          <p:nvPr/>
        </p:nvSpPr>
        <p:spPr bwMode="auto">
          <a:xfrm>
            <a:off x="1195388" y="4159250"/>
            <a:ext cx="7205662" cy="565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marL="533400" indent="-533400" algn="l" defTabSz="844550" eaLnBrk="1" hangingPunct="1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en-US" sz="3500" b="0"/>
              <a:t>Lowest priority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16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16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16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6547" grpId="0"/>
      <p:bldP spid="1516548" grpId="0"/>
      <p:bldP spid="15165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274" name="Rectangle 2"/>
          <p:cNvSpPr>
            <a:spLocks noChangeArrowheads="1"/>
          </p:cNvSpPr>
          <p:nvPr/>
        </p:nvSpPr>
        <p:spPr bwMode="auto">
          <a:xfrm>
            <a:off x="1258888" y="2060575"/>
            <a:ext cx="7056437" cy="27590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18000" tIns="46800" rIns="18000" bIns="46800">
            <a:spAutoFit/>
          </a:bodyPr>
          <a:lstStyle/>
          <a:p>
            <a:pPr algn="l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en-US" sz="3500" b="0">
                <a:solidFill>
                  <a:srgbClr val="FFCC00"/>
                </a:solidFill>
              </a:rPr>
              <a:t>Examples of resources</a:t>
            </a:r>
            <a:r>
              <a:rPr lang="en-US" sz="3500" b="0"/>
              <a:t>: processors,I/O devices, main and secondary memory, files, emaphores…(</a:t>
            </a:r>
            <a:r>
              <a:rPr lang="en-US" sz="3500" b="0">
                <a:solidFill>
                  <a:srgbClr val="FFCC00"/>
                </a:solidFill>
              </a:rPr>
              <a:t>reusable resources)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6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22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270000" y="2565400"/>
            <a:ext cx="6254750" cy="2489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chemeClr val="folHlink"/>
                </a:solidFill>
              </a:rPr>
              <a:t>request</a:t>
            </a:r>
            <a:r>
              <a:rPr lang="en-US" sz="3500" b="0"/>
              <a:t> </a:t>
            </a:r>
            <a:br>
              <a:rPr lang="en-US" sz="3500" b="0"/>
            </a:br>
            <a:r>
              <a:rPr lang="en-US" sz="3500" b="0"/>
              <a:t>    (the process can </a:t>
            </a:r>
            <a:br>
              <a:rPr lang="en-US" sz="3500" b="0"/>
            </a:br>
            <a:r>
              <a:rPr lang="en-US" sz="3500" b="0"/>
              <a:t>be blocked) </a:t>
            </a:r>
            <a:br>
              <a:rPr lang="en-US" sz="3500" b="0"/>
            </a:br>
            <a:r>
              <a:rPr lang="en-US" sz="3500" b="0">
                <a:solidFill>
                  <a:schemeClr val="folHlink"/>
                </a:solidFill>
              </a:rPr>
              <a:t>use</a:t>
            </a:r>
            <a:br>
              <a:rPr lang="en-US" sz="3500" b="0">
                <a:solidFill>
                  <a:schemeClr val="folHlink"/>
                </a:solidFill>
              </a:rPr>
            </a:br>
            <a:r>
              <a:rPr lang="en-US" sz="3500" b="0">
                <a:solidFill>
                  <a:schemeClr val="folHlink"/>
                </a:solidFill>
              </a:rPr>
              <a:t>release</a:t>
            </a:r>
            <a:endParaRPr lang="en-US" sz="3500" b="0">
              <a:solidFill>
                <a:srgbClr val="000066"/>
              </a:solidFill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258888" y="1770063"/>
            <a:ext cx="7178675" cy="625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>
                <a:solidFill>
                  <a:srgbClr val="FFCC00"/>
                </a:solidFill>
              </a:rPr>
              <a:t>Utilization protocol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498" name="Text Box 2"/>
          <p:cNvSpPr txBox="1">
            <a:spLocks noChangeArrowheads="1"/>
          </p:cNvSpPr>
          <p:nvPr/>
        </p:nvSpPr>
        <p:spPr bwMode="auto">
          <a:xfrm>
            <a:off x="1619250" y="1349375"/>
            <a:ext cx="5976938" cy="41671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800" b="0">
                <a:solidFill>
                  <a:srgbClr val="FFCC00"/>
                </a:solidFill>
              </a:rPr>
              <a:t>P1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800" b="0">
                <a:solidFill>
                  <a:schemeClr val="folHlink"/>
                </a:solidFill>
              </a:rPr>
              <a:t>P(mutex1);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800" b="0"/>
              <a:t>&lt;R1&gt;;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800" b="0">
                <a:solidFill>
                  <a:schemeClr val="folHlink"/>
                </a:solidFill>
              </a:rPr>
              <a:t>P(mutex2);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800" b="0"/>
              <a:t>&lt;R2&gt;;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200" b="0">
                <a:solidFill>
                  <a:schemeClr val="folHlink"/>
                </a:solidFill>
              </a:rPr>
              <a:t>V</a:t>
            </a:r>
            <a:r>
              <a:rPr lang="it-IT" sz="2800" b="0">
                <a:solidFill>
                  <a:schemeClr val="folHlink"/>
                </a:solidFill>
              </a:rPr>
              <a:t>(mutex2);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800" b="0"/>
              <a:t>&lt;release of R2&gt;;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800" b="0">
                <a:solidFill>
                  <a:schemeClr val="folHlink"/>
                </a:solidFill>
              </a:rPr>
              <a:t>V(mutex1);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800" b="0"/>
              <a:t>&lt;release  of R1&gt;;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8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64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522" name="Text Box 2"/>
          <p:cNvSpPr txBox="1">
            <a:spLocks noChangeArrowheads="1"/>
          </p:cNvSpPr>
          <p:nvPr/>
        </p:nvSpPr>
        <p:spPr bwMode="auto">
          <a:xfrm>
            <a:off x="1619250" y="1416050"/>
            <a:ext cx="5632450" cy="41005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>
                <a:solidFill>
                  <a:srgbClr val="FFCC00"/>
                </a:solidFill>
              </a:rPr>
              <a:t>P2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>
                <a:solidFill>
                  <a:schemeClr val="folHlink"/>
                </a:solidFill>
              </a:rPr>
              <a:t>P(mutex2);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/>
              <a:t>&lt;R2&gt;;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>
                <a:solidFill>
                  <a:schemeClr val="folHlink"/>
                </a:solidFill>
              </a:rPr>
              <a:t>P(mutex1);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/>
              <a:t>&lt;R1&gt;;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>
                <a:solidFill>
                  <a:schemeClr val="folHlink"/>
                </a:solidFill>
              </a:rPr>
              <a:t>V(mutex1);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/>
              <a:t>&lt;release of R1&gt;;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>
                <a:solidFill>
                  <a:schemeClr val="folHlink"/>
                </a:solidFill>
              </a:rPr>
              <a:t>V (mutex2);</a:t>
            </a:r>
          </a:p>
          <a:p>
            <a:pPr algn="l" defTabSz="844550" eaLnBrk="1" hangingPunct="1">
              <a:lnSpc>
                <a:spcPct val="6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0"/>
              <a:t>&lt;release of R2&gt;;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8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75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154" name="Text Box 2"/>
          <p:cNvSpPr txBox="1">
            <a:spLocks noChangeArrowheads="1"/>
          </p:cNvSpPr>
          <p:nvPr/>
        </p:nvSpPr>
        <p:spPr bwMode="auto">
          <a:xfrm>
            <a:off x="1258888" y="2276475"/>
            <a:ext cx="6626225" cy="2219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algn="l" defTabSz="844550" eaLnBrk="1" hangingPunct="1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en-US" sz="3500" b="0"/>
              <a:t>A deadlock situation  derives from a </a:t>
            </a:r>
            <a:r>
              <a:rPr lang="en-US" sz="3500" b="0">
                <a:solidFill>
                  <a:srgbClr val="FFCC00"/>
                </a:solidFill>
              </a:rPr>
              <a:t>race condition occurred to  some involved processes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5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7154" grpId="0"/>
    </p:bldLst>
  </p:timing>
</p:sld>
</file>

<file path=ppt/theme/theme1.xml><?xml version="1.0" encoding="utf-8"?>
<a:theme xmlns:a="http://schemas.openxmlformats.org/drawingml/2006/main" name="Struttura predefinita">
  <a:themeElements>
    <a:clrScheme name="Personalizzato 1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A5B592"/>
      </a:accent1>
      <a:accent2>
        <a:srgbClr val="F3A447"/>
      </a:accent2>
      <a:accent3>
        <a:srgbClr val="4E74A3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just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ndale Mono" pitchFamily="49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just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ndale Mono" pitchFamily="49" charset="0"/>
            <a:cs typeface="Times New Roman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12581</TotalTime>
  <Words>760</Words>
  <Application>Microsoft Office PowerPoint</Application>
  <PresentationFormat>Presentazione su schermo (4:3)</PresentationFormat>
  <Paragraphs>139</Paragraphs>
  <Slides>48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48</vt:i4>
      </vt:variant>
    </vt:vector>
  </HeadingPairs>
  <TitlesOfParts>
    <vt:vector size="49" baseType="lpstr"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UCSC Piacenza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Prof.ssa Mariachiara Tallacchini</dc:creator>
  <cp:lastModifiedBy>Maurelio Boari</cp:lastModifiedBy>
  <cp:revision>596</cp:revision>
  <dcterms:created xsi:type="dcterms:W3CDTF">2003-10-06T19:31:17Z</dcterms:created>
  <dcterms:modified xsi:type="dcterms:W3CDTF">2018-03-22T10:45:09Z</dcterms:modified>
</cp:coreProperties>
</file>