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5"/>
  </p:notesMasterIdLst>
  <p:handoutMasterIdLst>
    <p:handoutMasterId r:id="rId46"/>
  </p:handoutMasterIdLst>
  <p:sldIdLst>
    <p:sldId id="631" r:id="rId2"/>
    <p:sldId id="627" r:id="rId3"/>
    <p:sldId id="626" r:id="rId4"/>
    <p:sldId id="632" r:id="rId5"/>
    <p:sldId id="641" r:id="rId6"/>
    <p:sldId id="633" r:id="rId7"/>
    <p:sldId id="634" r:id="rId8"/>
    <p:sldId id="635" r:id="rId9"/>
    <p:sldId id="637" r:id="rId10"/>
    <p:sldId id="638" r:id="rId11"/>
    <p:sldId id="642" r:id="rId12"/>
    <p:sldId id="639" r:id="rId13"/>
    <p:sldId id="643" r:id="rId14"/>
    <p:sldId id="608" r:id="rId15"/>
    <p:sldId id="609" r:id="rId16"/>
    <p:sldId id="610" r:id="rId17"/>
    <p:sldId id="611" r:id="rId18"/>
    <p:sldId id="640" r:id="rId19"/>
    <p:sldId id="612" r:id="rId20"/>
    <p:sldId id="644" r:id="rId21"/>
    <p:sldId id="613" r:id="rId22"/>
    <p:sldId id="614" r:id="rId23"/>
    <p:sldId id="615" r:id="rId24"/>
    <p:sldId id="645" r:id="rId25"/>
    <p:sldId id="616" r:id="rId26"/>
    <p:sldId id="617" r:id="rId27"/>
    <p:sldId id="583" r:id="rId28"/>
    <p:sldId id="599" r:id="rId29"/>
    <p:sldId id="585" r:id="rId30"/>
    <p:sldId id="586" r:id="rId31"/>
    <p:sldId id="646" r:id="rId32"/>
    <p:sldId id="587" r:id="rId33"/>
    <p:sldId id="588" r:id="rId34"/>
    <p:sldId id="589" r:id="rId35"/>
    <p:sldId id="647" r:id="rId36"/>
    <p:sldId id="601" r:id="rId37"/>
    <p:sldId id="602" r:id="rId38"/>
    <p:sldId id="603" r:id="rId39"/>
    <p:sldId id="604" r:id="rId40"/>
    <p:sldId id="605" r:id="rId41"/>
    <p:sldId id="648" r:id="rId42"/>
    <p:sldId id="606" r:id="rId43"/>
    <p:sldId id="618" r:id="rId44"/>
  </p:sldIdLst>
  <p:sldSz cx="9144000" cy="6858000" type="screen4x3"/>
  <p:notesSz cx="6797675" cy="9928225"/>
  <p:defaultTextStyle>
    <a:defPPr>
      <a:defRPr lang="it-IT"/>
    </a:defPPr>
    <a:lvl1pPr algn="l" rtl="0" fontAlgn="base">
      <a:spcBef>
        <a:spcPct val="20000"/>
      </a:spcBef>
      <a:spcAft>
        <a:spcPct val="0"/>
      </a:spcAft>
      <a:defRPr sz="1600" b="1" kern="1200">
        <a:solidFill>
          <a:srgbClr val="000066"/>
        </a:solidFill>
        <a:latin typeface="Andale Mono" pitchFamily="49" charset="0"/>
        <a:ea typeface="+mn-ea"/>
        <a:cs typeface="+mn-cs"/>
      </a:defRPr>
    </a:lvl1pPr>
    <a:lvl2pPr marL="457200" algn="l" rtl="0" fontAlgn="base">
      <a:spcBef>
        <a:spcPct val="20000"/>
      </a:spcBef>
      <a:spcAft>
        <a:spcPct val="0"/>
      </a:spcAft>
      <a:defRPr sz="1600" b="1" kern="1200">
        <a:solidFill>
          <a:srgbClr val="000066"/>
        </a:solidFill>
        <a:latin typeface="Andale Mono" pitchFamily="49" charset="0"/>
        <a:ea typeface="+mn-ea"/>
        <a:cs typeface="+mn-cs"/>
      </a:defRPr>
    </a:lvl2pPr>
    <a:lvl3pPr marL="914400" algn="l" rtl="0" fontAlgn="base">
      <a:spcBef>
        <a:spcPct val="20000"/>
      </a:spcBef>
      <a:spcAft>
        <a:spcPct val="0"/>
      </a:spcAft>
      <a:defRPr sz="1600" b="1" kern="1200">
        <a:solidFill>
          <a:srgbClr val="000066"/>
        </a:solidFill>
        <a:latin typeface="Andale Mono" pitchFamily="49" charset="0"/>
        <a:ea typeface="+mn-ea"/>
        <a:cs typeface="+mn-cs"/>
      </a:defRPr>
    </a:lvl3pPr>
    <a:lvl4pPr marL="1371600" algn="l" rtl="0" fontAlgn="base">
      <a:spcBef>
        <a:spcPct val="20000"/>
      </a:spcBef>
      <a:spcAft>
        <a:spcPct val="0"/>
      </a:spcAft>
      <a:defRPr sz="1600" b="1" kern="1200">
        <a:solidFill>
          <a:srgbClr val="000066"/>
        </a:solidFill>
        <a:latin typeface="Andale Mono" pitchFamily="49" charset="0"/>
        <a:ea typeface="+mn-ea"/>
        <a:cs typeface="+mn-cs"/>
      </a:defRPr>
    </a:lvl4pPr>
    <a:lvl5pPr marL="1828800" algn="l" rtl="0" fontAlgn="base">
      <a:spcBef>
        <a:spcPct val="20000"/>
      </a:spcBef>
      <a:spcAft>
        <a:spcPct val="0"/>
      </a:spcAft>
      <a:defRPr sz="1600" b="1" kern="1200">
        <a:solidFill>
          <a:srgbClr val="000066"/>
        </a:solidFill>
        <a:latin typeface="Andale Mono" pitchFamily="49" charset="0"/>
        <a:ea typeface="+mn-ea"/>
        <a:cs typeface="+mn-cs"/>
      </a:defRPr>
    </a:lvl5pPr>
    <a:lvl6pPr marL="2286000" algn="l" defTabSz="914400" rtl="0" eaLnBrk="1" latinLnBrk="0" hangingPunct="1">
      <a:defRPr sz="1600" b="1" kern="1200">
        <a:solidFill>
          <a:srgbClr val="000066"/>
        </a:solidFill>
        <a:latin typeface="Andale Mono" pitchFamily="49" charset="0"/>
        <a:ea typeface="+mn-ea"/>
        <a:cs typeface="+mn-cs"/>
      </a:defRPr>
    </a:lvl6pPr>
    <a:lvl7pPr marL="2743200" algn="l" defTabSz="914400" rtl="0" eaLnBrk="1" latinLnBrk="0" hangingPunct="1">
      <a:defRPr sz="1600" b="1" kern="1200">
        <a:solidFill>
          <a:srgbClr val="000066"/>
        </a:solidFill>
        <a:latin typeface="Andale Mono" pitchFamily="49" charset="0"/>
        <a:ea typeface="+mn-ea"/>
        <a:cs typeface="+mn-cs"/>
      </a:defRPr>
    </a:lvl7pPr>
    <a:lvl8pPr marL="3200400" algn="l" defTabSz="914400" rtl="0" eaLnBrk="1" latinLnBrk="0" hangingPunct="1">
      <a:defRPr sz="1600" b="1" kern="1200">
        <a:solidFill>
          <a:srgbClr val="000066"/>
        </a:solidFill>
        <a:latin typeface="Andale Mono" pitchFamily="49" charset="0"/>
        <a:ea typeface="+mn-ea"/>
        <a:cs typeface="+mn-cs"/>
      </a:defRPr>
    </a:lvl8pPr>
    <a:lvl9pPr marL="3657600" algn="l" defTabSz="914400" rtl="0" eaLnBrk="1" latinLnBrk="0" hangingPunct="1">
      <a:defRPr sz="1600" b="1" kern="1200">
        <a:solidFill>
          <a:srgbClr val="000066"/>
        </a:solidFill>
        <a:latin typeface="Andale Mono" pitchFamily="49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00"/>
    <a:srgbClr val="000050"/>
    <a:srgbClr val="00006A"/>
    <a:srgbClr val="33CCFF"/>
    <a:srgbClr val="000066"/>
    <a:srgbClr val="007FD6"/>
    <a:srgbClr val="CC9900"/>
    <a:srgbClr val="FF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614" autoAdjust="0"/>
    <p:restoredTop sz="96888" autoAdjust="0"/>
  </p:normalViewPr>
  <p:slideViewPr>
    <p:cSldViewPr>
      <p:cViewPr>
        <p:scale>
          <a:sx n="85" d="100"/>
          <a:sy n="85" d="100"/>
        </p:scale>
        <p:origin x="-1565" y="-149"/>
      </p:cViewPr>
      <p:guideLst>
        <p:guide orient="horz" pos="1797"/>
        <p:guide pos="612"/>
        <p:guide pos="3107"/>
        <p:guide pos="5193"/>
        <p:guide pos="793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68" d="100"/>
          <a:sy n="68" d="100"/>
        </p:scale>
        <p:origin x="-1668" y="-120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presProps" Target="presProps.xml"/><Relationship Id="rId50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handoutMaster" Target="handoutMasters/handoutMaster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200" b="0" u="sng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35840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 b="0" u="sng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r>
              <a:rPr lang="it-IT"/>
              <a:t>07</a:t>
            </a:r>
          </a:p>
        </p:txBody>
      </p:sp>
      <p:sp>
        <p:nvSpPr>
          <p:cNvPr id="35840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200" b="0" u="sng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35840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 b="0" u="sng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fld id="{6CE3707E-D8A5-43C7-9B8E-70A3466497BC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9261211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2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200" b="0" u="sng">
                <a:solidFill>
                  <a:schemeClr val="tx1"/>
                </a:solidFill>
                <a:latin typeface="Times" pitchFamily="18" charset="0"/>
              </a:defRPr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1832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 b="0" u="sng">
                <a:solidFill>
                  <a:schemeClr val="tx1"/>
                </a:solidFill>
                <a:latin typeface="Times" pitchFamily="18" charset="0"/>
              </a:defRPr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4608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5988" y="744538"/>
            <a:ext cx="4965700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33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6463"/>
            <a:ext cx="4984750" cy="446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altLang="it-IT" noProof="0" smtClean="0"/>
              <a:t>Fare clic per modificare gli stili del testo dello schema</a:t>
            </a:r>
          </a:p>
          <a:p>
            <a:pPr lvl="1"/>
            <a:r>
              <a:rPr lang="it-IT" altLang="it-IT" noProof="0" smtClean="0"/>
              <a:t>Secondo livello</a:t>
            </a:r>
          </a:p>
          <a:p>
            <a:pPr lvl="2"/>
            <a:r>
              <a:rPr lang="it-IT" altLang="it-IT" noProof="0" smtClean="0"/>
              <a:t>Terzo livello</a:t>
            </a:r>
          </a:p>
          <a:p>
            <a:pPr lvl="3"/>
            <a:r>
              <a:rPr lang="it-IT" altLang="it-IT" noProof="0" smtClean="0"/>
              <a:t>Quarto livello</a:t>
            </a:r>
          </a:p>
          <a:p>
            <a:pPr lvl="4"/>
            <a:r>
              <a:rPr lang="it-IT" altLang="it-IT" noProof="0" smtClean="0"/>
              <a:t>Quinto livello</a:t>
            </a:r>
          </a:p>
        </p:txBody>
      </p:sp>
      <p:sp>
        <p:nvSpPr>
          <p:cNvPr id="1833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200" b="0" u="sng">
                <a:solidFill>
                  <a:schemeClr val="tx1"/>
                </a:solidFill>
                <a:latin typeface="Times" pitchFamily="18" charset="0"/>
              </a:defRPr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1833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 b="0" u="sng">
                <a:solidFill>
                  <a:schemeClr val="tx1"/>
                </a:solidFill>
                <a:latin typeface="Times" pitchFamily="18" charset="0"/>
              </a:defRPr>
            </a:lvl1pPr>
          </a:lstStyle>
          <a:p>
            <a:pPr>
              <a:defRPr/>
            </a:pPr>
            <a:fld id="{DC42C8D8-809D-47B4-962E-A85912FDA891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401128109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160D1BE-7DF7-4306-A67E-05006E6CD31B}" type="slidenum">
              <a:rPr lang="it-IT" altLang="it-IT" smtClean="0"/>
              <a:pPr/>
              <a:t>1</a:t>
            </a:fld>
            <a:endParaRPr lang="it-IT" altLang="it-IT" smtClean="0"/>
          </a:p>
        </p:txBody>
      </p:sp>
      <p:sp>
        <p:nvSpPr>
          <p:cNvPr id="471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ln/>
        </p:spPr>
      </p:sp>
      <p:sp>
        <p:nvSpPr>
          <p:cNvPr id="471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 altLang="it-IT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AA18791-DCEC-4077-8B6A-B984BC7C6764}" type="slidenum">
              <a:rPr lang="it-IT" altLang="it-IT" smtClean="0"/>
              <a:pPr/>
              <a:t>10</a:t>
            </a:fld>
            <a:endParaRPr lang="it-IT" altLang="it-IT" smtClean="0"/>
          </a:p>
        </p:txBody>
      </p:sp>
      <p:sp>
        <p:nvSpPr>
          <p:cNvPr id="563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ln/>
        </p:spPr>
      </p:sp>
      <p:sp>
        <p:nvSpPr>
          <p:cNvPr id="563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 altLang="it-IT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D4AF98E-D3C9-42E9-AB08-DDC0394053C8}" type="slidenum">
              <a:rPr lang="it-IT" altLang="it-IT" smtClean="0"/>
              <a:pPr/>
              <a:t>11</a:t>
            </a:fld>
            <a:endParaRPr lang="it-IT" altLang="it-IT" smtClean="0"/>
          </a:p>
        </p:txBody>
      </p:sp>
      <p:sp>
        <p:nvSpPr>
          <p:cNvPr id="573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ln/>
        </p:spPr>
      </p:sp>
      <p:sp>
        <p:nvSpPr>
          <p:cNvPr id="573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 altLang="it-IT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077F94C-A525-4A20-BB93-636EFFBECFA0}" type="slidenum">
              <a:rPr lang="it-IT" altLang="it-IT" smtClean="0"/>
              <a:pPr/>
              <a:t>12</a:t>
            </a:fld>
            <a:endParaRPr lang="it-IT" altLang="it-IT" smtClean="0"/>
          </a:p>
        </p:txBody>
      </p:sp>
      <p:sp>
        <p:nvSpPr>
          <p:cNvPr id="583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ln/>
        </p:spPr>
      </p:sp>
      <p:sp>
        <p:nvSpPr>
          <p:cNvPr id="583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 altLang="it-IT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6C1086A-EF88-4A81-AAB9-D4F6A91B601A}" type="slidenum">
              <a:rPr lang="it-IT" altLang="it-IT" smtClean="0"/>
              <a:pPr/>
              <a:t>13</a:t>
            </a:fld>
            <a:endParaRPr lang="it-IT" altLang="it-IT" smtClean="0"/>
          </a:p>
        </p:txBody>
      </p:sp>
      <p:sp>
        <p:nvSpPr>
          <p:cNvPr id="593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ln/>
        </p:spPr>
      </p:sp>
      <p:sp>
        <p:nvSpPr>
          <p:cNvPr id="593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 altLang="it-IT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993F7CA-AA79-4AA0-8458-11D9CD980115}" type="slidenum">
              <a:rPr lang="it-IT" altLang="it-IT" smtClean="0"/>
              <a:pPr/>
              <a:t>14</a:t>
            </a:fld>
            <a:endParaRPr lang="it-IT" altLang="it-IT" smtClean="0"/>
          </a:p>
        </p:txBody>
      </p:sp>
      <p:sp>
        <p:nvSpPr>
          <p:cNvPr id="604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solidFill>
            <a:srgbClr val="FFFFFF"/>
          </a:solidFill>
          <a:ln/>
        </p:spPr>
      </p:sp>
      <p:sp>
        <p:nvSpPr>
          <p:cNvPr id="60420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it-IT" altLang="it-IT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0E3B18E-E87D-49A0-BC74-5D80F0C2C9AF}" type="slidenum">
              <a:rPr lang="it-IT" altLang="it-IT" smtClean="0"/>
              <a:pPr/>
              <a:t>15</a:t>
            </a:fld>
            <a:endParaRPr lang="it-IT" altLang="it-IT" smtClean="0"/>
          </a:p>
        </p:txBody>
      </p:sp>
      <p:sp>
        <p:nvSpPr>
          <p:cNvPr id="614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solidFill>
            <a:srgbClr val="FFFFFF"/>
          </a:solidFill>
          <a:ln/>
        </p:spPr>
      </p:sp>
      <p:sp>
        <p:nvSpPr>
          <p:cNvPr id="61444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it-IT" altLang="it-IT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113AF5C-2936-4E8A-8DCA-8ABB19064610}" type="slidenum">
              <a:rPr lang="it-IT" altLang="it-IT" smtClean="0"/>
              <a:pPr/>
              <a:t>16</a:t>
            </a:fld>
            <a:endParaRPr lang="it-IT" altLang="it-IT" smtClean="0"/>
          </a:p>
        </p:txBody>
      </p:sp>
      <p:sp>
        <p:nvSpPr>
          <p:cNvPr id="624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solidFill>
            <a:srgbClr val="FFFFFF"/>
          </a:solidFill>
          <a:ln/>
        </p:spPr>
      </p:sp>
      <p:sp>
        <p:nvSpPr>
          <p:cNvPr id="62468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it-IT" altLang="it-IT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19CAB9F-DD2A-4143-8D0F-0084BC123302}" type="slidenum">
              <a:rPr lang="it-IT" altLang="it-IT" smtClean="0"/>
              <a:pPr/>
              <a:t>17</a:t>
            </a:fld>
            <a:endParaRPr lang="it-IT" altLang="it-IT" smtClean="0"/>
          </a:p>
        </p:txBody>
      </p:sp>
      <p:sp>
        <p:nvSpPr>
          <p:cNvPr id="634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solidFill>
            <a:srgbClr val="FFFFFF"/>
          </a:solidFill>
          <a:ln/>
        </p:spPr>
      </p:sp>
      <p:sp>
        <p:nvSpPr>
          <p:cNvPr id="63492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it-IT" altLang="it-IT" smtClean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EA81C93-0551-4D5B-BCA2-1619FC783241}" type="slidenum">
              <a:rPr lang="it-IT" altLang="it-IT" smtClean="0"/>
              <a:pPr/>
              <a:t>18</a:t>
            </a:fld>
            <a:endParaRPr lang="it-IT" altLang="it-IT" smtClean="0"/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ln/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 altLang="it-IT" smtClean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C031064-977F-408C-A81C-31AC9D592898}" type="slidenum">
              <a:rPr lang="it-IT" altLang="it-IT" smtClean="0"/>
              <a:pPr/>
              <a:t>19</a:t>
            </a:fld>
            <a:endParaRPr lang="it-IT" altLang="it-IT" smtClean="0"/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solidFill>
            <a:srgbClr val="FFFFFF"/>
          </a:solidFill>
          <a:ln/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it-IT" altLang="it-IT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11DF551-B3ED-48B8-B918-84E4A3143270}" type="slidenum">
              <a:rPr lang="it-IT" altLang="it-IT" smtClean="0"/>
              <a:pPr/>
              <a:t>2</a:t>
            </a:fld>
            <a:endParaRPr lang="it-IT" altLang="it-IT" smtClean="0"/>
          </a:p>
        </p:txBody>
      </p:sp>
      <p:sp>
        <p:nvSpPr>
          <p:cNvPr id="481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solidFill>
            <a:srgbClr val="FFFFFF"/>
          </a:solidFill>
          <a:ln/>
        </p:spPr>
      </p:sp>
      <p:sp>
        <p:nvSpPr>
          <p:cNvPr id="48132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it-IT" altLang="it-IT" smtClean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94694BE-EC87-44EE-9EB9-096C47622395}" type="slidenum">
              <a:rPr lang="it-IT" altLang="it-IT" smtClean="0"/>
              <a:pPr/>
              <a:t>20</a:t>
            </a:fld>
            <a:endParaRPr lang="it-IT" altLang="it-IT" smtClean="0"/>
          </a:p>
        </p:txBody>
      </p:sp>
      <p:sp>
        <p:nvSpPr>
          <p:cNvPr id="665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solidFill>
            <a:srgbClr val="FFFFFF"/>
          </a:solidFill>
          <a:ln/>
        </p:spPr>
      </p:sp>
      <p:sp>
        <p:nvSpPr>
          <p:cNvPr id="66564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it-IT" altLang="it-IT" smtClean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A2192A3-911D-4768-8C42-EB5BBD014B95}" type="slidenum">
              <a:rPr lang="it-IT" altLang="it-IT" smtClean="0"/>
              <a:pPr/>
              <a:t>21</a:t>
            </a:fld>
            <a:endParaRPr lang="it-IT" altLang="it-IT" smtClean="0"/>
          </a:p>
        </p:txBody>
      </p:sp>
      <p:sp>
        <p:nvSpPr>
          <p:cNvPr id="675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solidFill>
            <a:srgbClr val="FFFFFF"/>
          </a:solidFill>
          <a:ln/>
        </p:spPr>
      </p:sp>
      <p:sp>
        <p:nvSpPr>
          <p:cNvPr id="67588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it-IT" altLang="it-IT" smtClean="0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795759A-BA12-45B1-83F6-65F7EEB98B49}" type="slidenum">
              <a:rPr lang="it-IT" altLang="it-IT" smtClean="0"/>
              <a:pPr/>
              <a:t>22</a:t>
            </a:fld>
            <a:endParaRPr lang="it-IT" altLang="it-IT" smtClean="0"/>
          </a:p>
        </p:txBody>
      </p:sp>
      <p:sp>
        <p:nvSpPr>
          <p:cNvPr id="686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solidFill>
            <a:srgbClr val="FFFFFF"/>
          </a:solidFill>
          <a:ln/>
        </p:spPr>
      </p:sp>
      <p:sp>
        <p:nvSpPr>
          <p:cNvPr id="68612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it-IT" altLang="it-IT" smtClean="0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D6BAF1F-23CC-496B-9239-70EBA69248D0}" type="slidenum">
              <a:rPr lang="it-IT" altLang="it-IT" smtClean="0"/>
              <a:pPr/>
              <a:t>23</a:t>
            </a:fld>
            <a:endParaRPr lang="it-IT" altLang="it-IT" smtClean="0"/>
          </a:p>
        </p:txBody>
      </p:sp>
      <p:sp>
        <p:nvSpPr>
          <p:cNvPr id="696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solidFill>
            <a:srgbClr val="FFFFFF"/>
          </a:solidFill>
          <a:ln/>
        </p:spPr>
      </p:sp>
      <p:sp>
        <p:nvSpPr>
          <p:cNvPr id="69636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it-IT" altLang="it-IT" smtClean="0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7135763-236D-4BF0-BF61-084820B8F4F0}" type="slidenum">
              <a:rPr lang="it-IT" altLang="it-IT" smtClean="0"/>
              <a:pPr/>
              <a:t>24</a:t>
            </a:fld>
            <a:endParaRPr lang="it-IT" altLang="it-IT" smtClean="0"/>
          </a:p>
        </p:txBody>
      </p:sp>
      <p:sp>
        <p:nvSpPr>
          <p:cNvPr id="706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solidFill>
            <a:srgbClr val="FFFFFF"/>
          </a:solidFill>
          <a:ln/>
        </p:spPr>
      </p:sp>
      <p:sp>
        <p:nvSpPr>
          <p:cNvPr id="70660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it-IT" altLang="it-IT" smtClean="0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46FE714-0C56-40AC-B531-8310A5CC4EF8}" type="slidenum">
              <a:rPr lang="it-IT" altLang="it-IT" smtClean="0"/>
              <a:pPr/>
              <a:t>25</a:t>
            </a:fld>
            <a:endParaRPr lang="it-IT" altLang="it-IT" smtClean="0"/>
          </a:p>
        </p:txBody>
      </p:sp>
      <p:sp>
        <p:nvSpPr>
          <p:cNvPr id="716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solidFill>
            <a:srgbClr val="FFFFFF"/>
          </a:solidFill>
          <a:ln/>
        </p:spPr>
      </p:sp>
      <p:sp>
        <p:nvSpPr>
          <p:cNvPr id="71684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it-IT" altLang="it-IT" smtClean="0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A8B103C-D849-4155-8B78-B05D1445E918}" type="slidenum">
              <a:rPr lang="it-IT" altLang="it-IT" smtClean="0"/>
              <a:pPr/>
              <a:t>26</a:t>
            </a:fld>
            <a:endParaRPr lang="it-IT" altLang="it-IT" smtClean="0"/>
          </a:p>
        </p:txBody>
      </p:sp>
      <p:sp>
        <p:nvSpPr>
          <p:cNvPr id="727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solidFill>
            <a:srgbClr val="FFFFFF"/>
          </a:solidFill>
          <a:ln/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it-IT" altLang="it-IT" smtClean="0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2753A42-C519-4548-8263-A094E0D13128}" type="slidenum">
              <a:rPr lang="it-IT" altLang="it-IT" smtClean="0"/>
              <a:pPr/>
              <a:t>27</a:t>
            </a:fld>
            <a:endParaRPr lang="it-IT" altLang="it-IT" smtClean="0"/>
          </a:p>
        </p:txBody>
      </p:sp>
      <p:sp>
        <p:nvSpPr>
          <p:cNvPr id="737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solidFill>
            <a:srgbClr val="FFFFFF"/>
          </a:solidFill>
          <a:ln/>
        </p:spPr>
      </p:sp>
      <p:sp>
        <p:nvSpPr>
          <p:cNvPr id="73732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it-IT" altLang="it-IT" smtClean="0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FF652D9-660D-4FCD-A284-21A3EBE18FC7}" type="slidenum">
              <a:rPr lang="it-IT" altLang="it-IT" smtClean="0"/>
              <a:pPr/>
              <a:t>28</a:t>
            </a:fld>
            <a:endParaRPr lang="it-IT" altLang="it-IT" smtClean="0"/>
          </a:p>
        </p:txBody>
      </p:sp>
      <p:sp>
        <p:nvSpPr>
          <p:cNvPr id="747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solidFill>
            <a:srgbClr val="FFFFFF"/>
          </a:solidFill>
          <a:ln/>
        </p:spPr>
      </p:sp>
      <p:sp>
        <p:nvSpPr>
          <p:cNvPr id="74756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it-IT" altLang="it-IT" smtClean="0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870BC80-9852-496C-856C-3224769BF90A}" type="slidenum">
              <a:rPr lang="it-IT" altLang="it-IT" smtClean="0"/>
              <a:pPr/>
              <a:t>29</a:t>
            </a:fld>
            <a:endParaRPr lang="it-IT" altLang="it-IT" smtClean="0"/>
          </a:p>
        </p:txBody>
      </p:sp>
      <p:sp>
        <p:nvSpPr>
          <p:cNvPr id="757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solidFill>
            <a:srgbClr val="FFFFFF"/>
          </a:solidFill>
          <a:ln/>
        </p:spPr>
      </p:sp>
      <p:sp>
        <p:nvSpPr>
          <p:cNvPr id="75780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it-IT" altLang="it-IT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DF6A0D7-47A8-442E-A9AD-5E4FEDF18F0B}" type="slidenum">
              <a:rPr lang="it-IT" altLang="it-IT" smtClean="0"/>
              <a:pPr/>
              <a:t>3</a:t>
            </a:fld>
            <a:endParaRPr lang="it-IT" altLang="it-IT" smtClean="0"/>
          </a:p>
        </p:txBody>
      </p:sp>
      <p:sp>
        <p:nvSpPr>
          <p:cNvPr id="491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solidFill>
            <a:srgbClr val="FFFFFF"/>
          </a:solidFill>
          <a:ln/>
        </p:spPr>
      </p:sp>
      <p:sp>
        <p:nvSpPr>
          <p:cNvPr id="49156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it-IT" altLang="it-IT" smtClean="0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AEFCA01-F1D0-413D-AF9F-1CD0CF87684F}" type="slidenum">
              <a:rPr lang="it-IT" altLang="it-IT" smtClean="0"/>
              <a:pPr/>
              <a:t>30</a:t>
            </a:fld>
            <a:endParaRPr lang="it-IT" altLang="it-IT" smtClean="0"/>
          </a:p>
        </p:txBody>
      </p:sp>
      <p:sp>
        <p:nvSpPr>
          <p:cNvPr id="768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solidFill>
            <a:srgbClr val="FFFFFF"/>
          </a:solidFill>
          <a:ln/>
        </p:spPr>
      </p:sp>
      <p:sp>
        <p:nvSpPr>
          <p:cNvPr id="76804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it-IT" altLang="it-IT" smtClean="0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431BBCF-D7D5-48FB-95F6-A4C5F02C350A}" type="slidenum">
              <a:rPr lang="it-IT" altLang="it-IT" smtClean="0"/>
              <a:pPr/>
              <a:t>31</a:t>
            </a:fld>
            <a:endParaRPr lang="it-IT" altLang="it-IT" smtClean="0"/>
          </a:p>
        </p:txBody>
      </p:sp>
      <p:sp>
        <p:nvSpPr>
          <p:cNvPr id="778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solidFill>
            <a:srgbClr val="FFFFFF"/>
          </a:solidFill>
          <a:ln/>
        </p:spPr>
      </p:sp>
      <p:sp>
        <p:nvSpPr>
          <p:cNvPr id="77828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it-IT" altLang="it-IT" smtClean="0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A6D9A5D-69CD-4915-BD4A-0353A5FD6E25}" type="slidenum">
              <a:rPr lang="it-IT" altLang="it-IT" smtClean="0"/>
              <a:pPr/>
              <a:t>32</a:t>
            </a:fld>
            <a:endParaRPr lang="it-IT" altLang="it-IT" smtClean="0"/>
          </a:p>
        </p:txBody>
      </p:sp>
      <p:sp>
        <p:nvSpPr>
          <p:cNvPr id="788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solidFill>
            <a:srgbClr val="FFFFFF"/>
          </a:solidFill>
          <a:ln/>
        </p:spPr>
      </p:sp>
      <p:sp>
        <p:nvSpPr>
          <p:cNvPr id="78852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it-IT" altLang="it-IT" smtClean="0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175FE18-0FC2-406B-9910-94176013EDC6}" type="slidenum">
              <a:rPr lang="it-IT" altLang="it-IT" smtClean="0"/>
              <a:pPr/>
              <a:t>33</a:t>
            </a:fld>
            <a:endParaRPr lang="it-IT" altLang="it-IT" smtClean="0"/>
          </a:p>
        </p:txBody>
      </p:sp>
      <p:sp>
        <p:nvSpPr>
          <p:cNvPr id="798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solidFill>
            <a:srgbClr val="FFFFFF"/>
          </a:solidFill>
          <a:ln/>
        </p:spPr>
      </p:sp>
      <p:sp>
        <p:nvSpPr>
          <p:cNvPr id="79876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it-IT" altLang="it-IT" smtClean="0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FD264B8-3601-4B6C-9F36-251B73C04813}" type="slidenum">
              <a:rPr lang="it-IT" altLang="it-IT" smtClean="0"/>
              <a:pPr/>
              <a:t>34</a:t>
            </a:fld>
            <a:endParaRPr lang="it-IT" altLang="it-IT" smtClean="0"/>
          </a:p>
        </p:txBody>
      </p:sp>
      <p:sp>
        <p:nvSpPr>
          <p:cNvPr id="808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solidFill>
            <a:srgbClr val="FFFFFF"/>
          </a:solidFill>
          <a:ln/>
        </p:spPr>
      </p:sp>
      <p:sp>
        <p:nvSpPr>
          <p:cNvPr id="80900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it-IT" altLang="it-IT" smtClean="0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56BA241-78F1-425A-9503-B65338D95744}" type="slidenum">
              <a:rPr lang="it-IT" altLang="it-IT" smtClean="0"/>
              <a:pPr/>
              <a:t>35</a:t>
            </a:fld>
            <a:endParaRPr lang="it-IT" altLang="it-IT" smtClean="0"/>
          </a:p>
        </p:txBody>
      </p:sp>
      <p:sp>
        <p:nvSpPr>
          <p:cNvPr id="819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solidFill>
            <a:srgbClr val="FFFFFF"/>
          </a:solidFill>
          <a:ln/>
        </p:spPr>
      </p:sp>
      <p:sp>
        <p:nvSpPr>
          <p:cNvPr id="81924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it-IT" altLang="it-IT" smtClean="0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615BD48-1089-43D5-9659-1E8431AEE3B4}" type="slidenum">
              <a:rPr lang="it-IT" altLang="it-IT" smtClean="0"/>
              <a:pPr/>
              <a:t>36</a:t>
            </a:fld>
            <a:endParaRPr lang="it-IT" altLang="it-IT" smtClean="0"/>
          </a:p>
        </p:txBody>
      </p:sp>
      <p:sp>
        <p:nvSpPr>
          <p:cNvPr id="829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solidFill>
            <a:srgbClr val="FFFFFF"/>
          </a:solidFill>
          <a:ln/>
        </p:spPr>
      </p:sp>
      <p:sp>
        <p:nvSpPr>
          <p:cNvPr id="82948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it-IT" altLang="it-IT" smtClean="0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2797C99-A227-496D-A6CA-691880FF9E19}" type="slidenum">
              <a:rPr lang="it-IT" altLang="it-IT" smtClean="0"/>
              <a:pPr/>
              <a:t>37</a:t>
            </a:fld>
            <a:endParaRPr lang="it-IT" altLang="it-IT" smtClean="0"/>
          </a:p>
        </p:txBody>
      </p:sp>
      <p:sp>
        <p:nvSpPr>
          <p:cNvPr id="839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solidFill>
            <a:srgbClr val="FFFFFF"/>
          </a:solidFill>
          <a:ln/>
        </p:spPr>
      </p:sp>
      <p:sp>
        <p:nvSpPr>
          <p:cNvPr id="83972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it-IT" altLang="it-IT" smtClean="0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205D77E-7CEB-4F1F-8453-055C143B24BC}" type="slidenum">
              <a:rPr lang="it-IT" altLang="it-IT" smtClean="0"/>
              <a:pPr/>
              <a:t>38</a:t>
            </a:fld>
            <a:endParaRPr lang="it-IT" altLang="it-IT" smtClean="0"/>
          </a:p>
        </p:txBody>
      </p:sp>
      <p:sp>
        <p:nvSpPr>
          <p:cNvPr id="849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solidFill>
            <a:srgbClr val="FFFFFF"/>
          </a:solidFill>
          <a:ln/>
        </p:spPr>
      </p:sp>
      <p:sp>
        <p:nvSpPr>
          <p:cNvPr id="84996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it-IT" altLang="it-IT" smtClean="0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F8F55FD-0934-4B00-988F-2FCC342DF550}" type="slidenum">
              <a:rPr lang="it-IT" altLang="it-IT" smtClean="0"/>
              <a:pPr/>
              <a:t>39</a:t>
            </a:fld>
            <a:endParaRPr lang="it-IT" altLang="it-IT" smtClean="0"/>
          </a:p>
        </p:txBody>
      </p:sp>
      <p:sp>
        <p:nvSpPr>
          <p:cNvPr id="860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solidFill>
            <a:srgbClr val="FFFFFF"/>
          </a:solidFill>
          <a:ln/>
        </p:spPr>
      </p:sp>
      <p:sp>
        <p:nvSpPr>
          <p:cNvPr id="86020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it-IT" altLang="it-IT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F2E1E4F-5061-4119-A40A-F0D50953F0BB}" type="slidenum">
              <a:rPr lang="it-IT" altLang="it-IT" smtClean="0"/>
              <a:pPr/>
              <a:t>4</a:t>
            </a:fld>
            <a:endParaRPr lang="it-IT" altLang="it-IT" smtClean="0"/>
          </a:p>
        </p:txBody>
      </p:sp>
      <p:sp>
        <p:nvSpPr>
          <p:cNvPr id="501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ln/>
        </p:spPr>
      </p:sp>
      <p:sp>
        <p:nvSpPr>
          <p:cNvPr id="501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 altLang="it-IT" smtClean="0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C27C103-853E-40F2-A012-AA328981D57E}" type="slidenum">
              <a:rPr lang="it-IT" altLang="it-IT" smtClean="0"/>
              <a:pPr/>
              <a:t>40</a:t>
            </a:fld>
            <a:endParaRPr lang="it-IT" altLang="it-IT" smtClean="0"/>
          </a:p>
        </p:txBody>
      </p:sp>
      <p:sp>
        <p:nvSpPr>
          <p:cNvPr id="870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solidFill>
            <a:srgbClr val="FFFFFF"/>
          </a:solidFill>
          <a:ln/>
        </p:spPr>
      </p:sp>
      <p:sp>
        <p:nvSpPr>
          <p:cNvPr id="87044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it-IT" altLang="it-IT" smtClean="0"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6C82476-191D-4C03-AF8C-8D8FEE0824D0}" type="slidenum">
              <a:rPr lang="it-IT" altLang="it-IT" smtClean="0"/>
              <a:pPr/>
              <a:t>41</a:t>
            </a:fld>
            <a:endParaRPr lang="it-IT" altLang="it-IT" smtClean="0"/>
          </a:p>
        </p:txBody>
      </p:sp>
      <p:sp>
        <p:nvSpPr>
          <p:cNvPr id="880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solidFill>
            <a:srgbClr val="FFFFFF"/>
          </a:solidFill>
          <a:ln/>
        </p:spPr>
      </p:sp>
      <p:sp>
        <p:nvSpPr>
          <p:cNvPr id="88068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it-IT" altLang="it-IT" smtClean="0"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E456138-D4CA-4760-8E1B-421731EAFBF6}" type="slidenum">
              <a:rPr lang="it-IT" altLang="it-IT" smtClean="0"/>
              <a:pPr/>
              <a:t>42</a:t>
            </a:fld>
            <a:endParaRPr lang="it-IT" altLang="it-IT" smtClean="0"/>
          </a:p>
        </p:txBody>
      </p:sp>
      <p:sp>
        <p:nvSpPr>
          <p:cNvPr id="890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solidFill>
            <a:srgbClr val="FFFFFF"/>
          </a:solidFill>
          <a:ln/>
        </p:spPr>
      </p:sp>
      <p:sp>
        <p:nvSpPr>
          <p:cNvPr id="89092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it-IT" altLang="it-IT" smtClean="0"/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79E8B15-7CA0-473C-9BB9-D500FEE9DE1B}" type="slidenum">
              <a:rPr lang="it-IT" altLang="it-IT" smtClean="0"/>
              <a:pPr/>
              <a:t>43</a:t>
            </a:fld>
            <a:endParaRPr lang="it-IT" altLang="it-IT" smtClean="0"/>
          </a:p>
        </p:txBody>
      </p:sp>
      <p:sp>
        <p:nvSpPr>
          <p:cNvPr id="901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solidFill>
            <a:srgbClr val="FFFFFF"/>
          </a:solidFill>
          <a:ln/>
        </p:spPr>
      </p:sp>
      <p:sp>
        <p:nvSpPr>
          <p:cNvPr id="90116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it-IT" altLang="it-IT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7010685-3496-4554-B544-7CA58FF04669}" type="slidenum">
              <a:rPr lang="it-IT" altLang="it-IT" smtClean="0"/>
              <a:pPr/>
              <a:t>5</a:t>
            </a:fld>
            <a:endParaRPr lang="it-IT" altLang="it-IT" smtClean="0"/>
          </a:p>
        </p:txBody>
      </p:sp>
      <p:sp>
        <p:nvSpPr>
          <p:cNvPr id="512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ln/>
        </p:spPr>
      </p:sp>
      <p:sp>
        <p:nvSpPr>
          <p:cNvPr id="512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 altLang="it-IT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651CEFD-CFBB-42DE-8E86-409FA4E75AC1}" type="slidenum">
              <a:rPr lang="it-IT" altLang="it-IT" smtClean="0"/>
              <a:pPr/>
              <a:t>6</a:t>
            </a:fld>
            <a:endParaRPr lang="it-IT" altLang="it-IT" smtClean="0"/>
          </a:p>
        </p:txBody>
      </p:sp>
      <p:sp>
        <p:nvSpPr>
          <p:cNvPr id="522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ln/>
        </p:spPr>
      </p:sp>
      <p:sp>
        <p:nvSpPr>
          <p:cNvPr id="522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 altLang="it-IT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BDA902E-234E-4935-86B6-518D79681EFC}" type="slidenum">
              <a:rPr lang="it-IT" altLang="it-IT" smtClean="0"/>
              <a:pPr/>
              <a:t>7</a:t>
            </a:fld>
            <a:endParaRPr lang="it-IT" altLang="it-IT" smtClean="0"/>
          </a:p>
        </p:txBody>
      </p:sp>
      <p:sp>
        <p:nvSpPr>
          <p:cNvPr id="532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ln/>
        </p:spPr>
      </p:sp>
      <p:sp>
        <p:nvSpPr>
          <p:cNvPr id="532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 altLang="it-IT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D2980D9-9EF0-4DC8-8BDB-11CAA156830D}" type="slidenum">
              <a:rPr lang="it-IT" altLang="it-IT" smtClean="0"/>
              <a:pPr/>
              <a:t>8</a:t>
            </a:fld>
            <a:endParaRPr lang="it-IT" altLang="it-IT" smtClean="0"/>
          </a:p>
        </p:txBody>
      </p:sp>
      <p:sp>
        <p:nvSpPr>
          <p:cNvPr id="542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ln/>
        </p:spPr>
      </p:sp>
      <p:sp>
        <p:nvSpPr>
          <p:cNvPr id="542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 altLang="it-IT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5F42DDA-2628-49DB-9422-DD1E1B055F09}" type="slidenum">
              <a:rPr lang="it-IT" altLang="it-IT" smtClean="0"/>
              <a:pPr/>
              <a:t>9</a:t>
            </a:fld>
            <a:endParaRPr lang="it-IT" altLang="it-IT" smtClean="0"/>
          </a:p>
        </p:txBody>
      </p:sp>
      <p:sp>
        <p:nvSpPr>
          <p:cNvPr id="552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ln/>
        </p:spPr>
      </p:sp>
      <p:sp>
        <p:nvSpPr>
          <p:cNvPr id="553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 altLang="it-IT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</p:spTree>
  </p:cSld>
  <p:clrMapOvr>
    <a:masterClrMapping/>
  </p:clrMapOvr>
  <p:transition spd="med">
    <p:wipe dir="r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</p:spTree>
  </p:cSld>
  <p:clrMapOvr>
    <a:masterClrMapping/>
  </p:clrMapOvr>
  <p:transition spd="med">
    <p:wipe dir="r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</p:spTree>
  </p:cSld>
  <p:clrMapOvr>
    <a:masterClrMapping/>
  </p:clrMapOvr>
  <p:transition spd="med">
    <p:wipe dir="r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</p:spTree>
  </p:cSld>
  <p:clrMapOvr>
    <a:masterClrMapping/>
  </p:clrMapOvr>
  <p:transition spd="med">
    <p:wipe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</p:spTree>
  </p:cSld>
  <p:clrMapOvr>
    <a:masterClrMapping/>
  </p:clrMapOvr>
  <p:transition spd="med">
    <p:wipe dir="r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</p:spTree>
  </p:cSld>
  <p:clrMapOvr>
    <a:masterClrMapping/>
  </p:clrMapOvr>
  <p:transition spd="med">
    <p:wipe dir="r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</p:spTree>
  </p:cSld>
  <p:clrMapOvr>
    <a:masterClrMapping/>
  </p:clrMapOvr>
  <p:transition spd="med">
    <p:wipe dir="r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</p:spTree>
  </p:cSld>
  <p:clrMapOvr>
    <a:masterClrMapping/>
  </p:clrMapOvr>
  <p:transition spd="med">
    <p:wipe dir="r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>
    <p:wipe dir="r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</p:spTree>
  </p:cSld>
  <p:clrMapOvr>
    <a:masterClrMapping/>
  </p:clrMapOvr>
  <p:transition spd="med">
    <p:wipe dir="r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it-IT" noProof="0" smtClean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</p:spTree>
  </p:cSld>
  <p:clrMapOvr>
    <a:masterClrMapping/>
  </p:clrMapOvr>
  <p:transition spd="med">
    <p:wipe dir="r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>
    <p:wipe dir="r"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6"/>
          <p:cNvSpPr>
            <a:spLocks noChangeArrowheads="1"/>
          </p:cNvSpPr>
          <p:nvPr/>
        </p:nvSpPr>
        <p:spPr bwMode="auto">
          <a:xfrm>
            <a:off x="285750" y="2060575"/>
            <a:ext cx="8174038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80000"/>
              </a:lnSpc>
              <a:spcBef>
                <a:spcPct val="0"/>
              </a:spcBef>
            </a:pPr>
            <a:r>
              <a:rPr lang="it-IT" sz="4000" b="0">
                <a:solidFill>
                  <a:schemeClr val="bg1"/>
                </a:solidFill>
              </a:rPr>
              <a:t>Global Environment Model</a:t>
            </a:r>
          </a:p>
        </p:txBody>
      </p:sp>
    </p:spTree>
  </p:cSld>
  <p:clrMapOvr>
    <a:masterClrMapping/>
  </p:clrMapOvr>
  <p:transition spd="med">
    <p:wipe dir="r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0199" name="Text Box 7"/>
          <p:cNvSpPr txBox="1">
            <a:spLocks noChangeArrowheads="1"/>
          </p:cNvSpPr>
          <p:nvPr/>
        </p:nvSpPr>
        <p:spPr bwMode="auto">
          <a:xfrm>
            <a:off x="1187450" y="1628775"/>
            <a:ext cx="7645400" cy="22145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lnSpc>
                <a:spcPct val="90000"/>
              </a:lnSpc>
              <a:spcBef>
                <a:spcPct val="50000"/>
              </a:spcBef>
              <a:buClr>
                <a:srgbClr val="E4BF20"/>
              </a:buClr>
              <a:buFont typeface="Webdings" pitchFamily="18" charset="2"/>
              <a:buNone/>
            </a:pPr>
            <a:r>
              <a:rPr lang="it-IT" sz="3600" b="0">
                <a:solidFill>
                  <a:srgbClr val="FFCC00"/>
                </a:solidFill>
              </a:rPr>
              <a:t>RACE CONDITION:</a:t>
            </a:r>
          </a:p>
          <a:p>
            <a:pPr>
              <a:lnSpc>
                <a:spcPct val="85000"/>
              </a:lnSpc>
              <a:spcBef>
                <a:spcPct val="50000"/>
              </a:spcBef>
              <a:buClr>
                <a:srgbClr val="E4BF20"/>
              </a:buClr>
              <a:buFont typeface="Webdings" pitchFamily="18" charset="2"/>
              <a:buNone/>
            </a:pPr>
            <a:r>
              <a:rPr lang="it-IT" sz="3500" b="0">
                <a:solidFill>
                  <a:schemeClr val="bg1"/>
                </a:solidFill>
              </a:rPr>
              <a:t>Several processes </a:t>
            </a:r>
            <a:r>
              <a:rPr lang="it-IT" sz="3500" b="0">
                <a:solidFill>
                  <a:srgbClr val="FFCC00"/>
                </a:solidFill>
              </a:rPr>
              <a:t>concurrently</a:t>
            </a:r>
            <a:r>
              <a:rPr lang="it-IT" sz="3500" b="0">
                <a:solidFill>
                  <a:srgbClr val="CC9900"/>
                </a:solidFill>
              </a:rPr>
              <a:t> </a:t>
            </a:r>
            <a:r>
              <a:rPr lang="it-IT" sz="3500" b="0">
                <a:solidFill>
                  <a:schemeClr val="bg1"/>
                </a:solidFill>
              </a:rPr>
              <a:t>access and manipulate the same data</a:t>
            </a: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01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1601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01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1601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8386" name="Text Box 2"/>
          <p:cNvSpPr txBox="1">
            <a:spLocks noChangeArrowheads="1"/>
          </p:cNvSpPr>
          <p:nvPr/>
        </p:nvSpPr>
        <p:spPr bwMode="auto">
          <a:xfrm>
            <a:off x="1187450" y="1628775"/>
            <a:ext cx="7645400" cy="28352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lnSpc>
                <a:spcPct val="90000"/>
              </a:lnSpc>
              <a:spcBef>
                <a:spcPct val="50000"/>
              </a:spcBef>
              <a:buClr>
                <a:srgbClr val="E4BF20"/>
              </a:buClr>
              <a:buFont typeface="Webdings" pitchFamily="18" charset="2"/>
              <a:buNone/>
            </a:pPr>
            <a:r>
              <a:rPr lang="it-IT" sz="3600" b="0">
                <a:solidFill>
                  <a:srgbClr val="FFCC00"/>
                </a:solidFill>
              </a:rPr>
              <a:t>RACE CONDITION:</a:t>
            </a:r>
          </a:p>
          <a:p>
            <a:pPr>
              <a:lnSpc>
                <a:spcPct val="90000"/>
              </a:lnSpc>
              <a:spcBef>
                <a:spcPct val="50000"/>
              </a:spcBef>
              <a:buClr>
                <a:srgbClr val="E4BF20"/>
              </a:buClr>
              <a:buFont typeface="Webdings" pitchFamily="18" charset="2"/>
              <a:buNone/>
            </a:pPr>
            <a:r>
              <a:rPr lang="it-IT" sz="3600" b="0">
                <a:solidFill>
                  <a:schemeClr val="bg1"/>
                </a:solidFill>
              </a:rPr>
              <a:t>The outcome of the execution depends on the particular order in wich the access takes place</a:t>
            </a: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838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16838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2247" name="Text Box 7"/>
          <p:cNvSpPr txBox="1">
            <a:spLocks noChangeArrowheads="1"/>
          </p:cNvSpPr>
          <p:nvPr/>
        </p:nvSpPr>
        <p:spPr bwMode="auto">
          <a:xfrm>
            <a:off x="958850" y="1773238"/>
            <a:ext cx="7645400" cy="2624137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lnSpc>
                <a:spcPct val="95000"/>
              </a:lnSpc>
              <a:spcBef>
                <a:spcPct val="50000"/>
              </a:spcBef>
              <a:buClr>
                <a:srgbClr val="E4BF20"/>
              </a:buClr>
              <a:buFont typeface="Webdings" pitchFamily="18" charset="2"/>
              <a:buNone/>
            </a:pPr>
            <a:r>
              <a:rPr lang="it-IT" sz="3500" b="0">
                <a:solidFill>
                  <a:schemeClr val="bg1"/>
                </a:solidFill>
              </a:rPr>
              <a:t>To prevent race conditions, we need to assure that only one process at a time can be operating on the same variable count</a:t>
            </a: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2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1622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62247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0434" name="Text Box 2"/>
          <p:cNvSpPr txBox="1">
            <a:spLocks noChangeArrowheads="1"/>
          </p:cNvSpPr>
          <p:nvPr/>
        </p:nvSpPr>
        <p:spPr bwMode="auto">
          <a:xfrm>
            <a:off x="1116013" y="1989138"/>
            <a:ext cx="7129462" cy="153035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lnSpc>
                <a:spcPct val="90000"/>
              </a:lnSpc>
              <a:spcBef>
                <a:spcPct val="50000"/>
              </a:spcBef>
              <a:buClr>
                <a:srgbClr val="E4BF20"/>
              </a:buClr>
              <a:buFont typeface="Webdings" pitchFamily="18" charset="2"/>
              <a:buNone/>
            </a:pPr>
            <a:r>
              <a:rPr lang="it-IT" sz="3500" b="0">
                <a:solidFill>
                  <a:schemeClr val="bg1"/>
                </a:solidFill>
              </a:rPr>
              <a:t>To grant that invariant, </a:t>
            </a:r>
            <a:br>
              <a:rPr lang="it-IT" sz="3500" b="0">
                <a:solidFill>
                  <a:schemeClr val="bg1"/>
                </a:solidFill>
              </a:rPr>
            </a:br>
            <a:r>
              <a:rPr lang="it-IT" sz="3500" b="0">
                <a:solidFill>
                  <a:schemeClr val="bg1"/>
                </a:solidFill>
              </a:rPr>
              <a:t>we need some form </a:t>
            </a:r>
            <a:br>
              <a:rPr lang="it-IT" sz="3500" b="0">
                <a:solidFill>
                  <a:schemeClr val="bg1"/>
                </a:solidFill>
              </a:rPr>
            </a:br>
            <a:r>
              <a:rPr lang="it-IT" sz="3500" b="0">
                <a:solidFill>
                  <a:schemeClr val="bg1"/>
                </a:solidFill>
              </a:rPr>
              <a:t>of process synchronization</a:t>
            </a: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0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1704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7043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8761" name="Text Box 9"/>
          <p:cNvSpPr txBox="1">
            <a:spLocks noChangeArrowheads="1"/>
          </p:cNvSpPr>
          <p:nvPr/>
        </p:nvSpPr>
        <p:spPr bwMode="auto">
          <a:xfrm>
            <a:off x="1636713" y="1270000"/>
            <a:ext cx="6030912" cy="101600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lIns="83070" tIns="43196" rIns="83070" bIns="43196">
            <a:spAutoFit/>
          </a:bodyPr>
          <a:lstStyle/>
          <a:p>
            <a:pPr defTabSz="844550">
              <a:lnSpc>
                <a:spcPct val="90000"/>
              </a:lnSpc>
              <a:spcBef>
                <a:spcPct val="50000"/>
              </a:spcBef>
              <a:buClr>
                <a:srgbClr val="E4BF20"/>
              </a:buClr>
              <a:buFont typeface="Webdings" pitchFamily="18" charset="2"/>
              <a:buNone/>
            </a:pPr>
            <a:r>
              <a:rPr lang="it-IT" sz="3400" b="0">
                <a:solidFill>
                  <a:srgbClr val="FFCC00"/>
                </a:solidFill>
              </a:rPr>
              <a:t>SOLUTION TO THE MUTUAL EXCLUSION PROBLEM</a:t>
            </a:r>
          </a:p>
        </p:txBody>
      </p:sp>
      <p:sp>
        <p:nvSpPr>
          <p:cNvPr id="1098759" name="Text Box 7"/>
          <p:cNvSpPr txBox="1">
            <a:spLocks noChangeArrowheads="1"/>
          </p:cNvSpPr>
          <p:nvPr/>
        </p:nvSpPr>
        <p:spPr bwMode="auto">
          <a:xfrm>
            <a:off x="1620838" y="3632200"/>
            <a:ext cx="6761162" cy="23542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lnSpc>
                <a:spcPct val="90000"/>
              </a:lnSpc>
              <a:spcBef>
                <a:spcPct val="50000"/>
              </a:spcBef>
              <a:buClr>
                <a:srgbClr val="E4BF20"/>
              </a:buClr>
              <a:buFont typeface="Webdings" pitchFamily="18" charset="2"/>
              <a:buNone/>
            </a:pPr>
            <a:r>
              <a:rPr lang="it-IT" sz="2600">
                <a:solidFill>
                  <a:srgbClr val="FFCC00"/>
                </a:solidFill>
              </a:rPr>
              <a:t>P</a:t>
            </a:r>
            <a:r>
              <a:rPr lang="it-IT" sz="2600" baseline="-25000">
                <a:solidFill>
                  <a:srgbClr val="FFCC00"/>
                </a:solidFill>
              </a:rPr>
              <a:t>1</a:t>
            </a:r>
          </a:p>
          <a:p>
            <a:pPr>
              <a:lnSpc>
                <a:spcPct val="70000"/>
              </a:lnSpc>
              <a:spcBef>
                <a:spcPct val="50000"/>
              </a:spcBef>
              <a:buClr>
                <a:srgbClr val="E4BF20"/>
              </a:buClr>
              <a:buFont typeface="Webdings" pitchFamily="18" charset="2"/>
              <a:buNone/>
            </a:pPr>
            <a:r>
              <a:rPr lang="it-IT" sz="2600">
                <a:solidFill>
                  <a:schemeClr val="bg1"/>
                </a:solidFill>
              </a:rPr>
              <a:t>	</a:t>
            </a:r>
            <a:r>
              <a:rPr lang="it-IT" sz="2600" b="0">
                <a:solidFill>
                  <a:schemeClr val="bg1"/>
                </a:solidFill>
              </a:rPr>
              <a:t>while (busy ==1);</a:t>
            </a:r>
          </a:p>
          <a:p>
            <a:pPr>
              <a:lnSpc>
                <a:spcPct val="70000"/>
              </a:lnSpc>
              <a:spcBef>
                <a:spcPct val="50000"/>
              </a:spcBef>
              <a:buClr>
                <a:srgbClr val="E4BF20"/>
              </a:buClr>
              <a:buFont typeface="Webdings" pitchFamily="18" charset="2"/>
              <a:buNone/>
            </a:pPr>
            <a:r>
              <a:rPr lang="it-IT" sz="2600" b="0">
                <a:solidFill>
                  <a:schemeClr val="bg1"/>
                </a:solidFill>
              </a:rPr>
              <a:t>		busy =1</a:t>
            </a:r>
          </a:p>
          <a:p>
            <a:pPr>
              <a:lnSpc>
                <a:spcPct val="70000"/>
              </a:lnSpc>
              <a:spcBef>
                <a:spcPct val="50000"/>
              </a:spcBef>
              <a:buClr>
                <a:srgbClr val="E4BF20"/>
              </a:buClr>
              <a:buFont typeface="Webdings" pitchFamily="18" charset="2"/>
              <a:buNone/>
            </a:pPr>
            <a:r>
              <a:rPr lang="it-IT" sz="2600" b="0">
                <a:solidFill>
                  <a:schemeClr val="bg1"/>
                </a:solidFill>
              </a:rPr>
              <a:t>		&lt; critical section A&gt;;</a:t>
            </a:r>
          </a:p>
          <a:p>
            <a:pPr>
              <a:lnSpc>
                <a:spcPct val="70000"/>
              </a:lnSpc>
              <a:spcBef>
                <a:spcPct val="50000"/>
              </a:spcBef>
              <a:buClr>
                <a:srgbClr val="E4BF20"/>
              </a:buClr>
              <a:buFont typeface="Webdings" pitchFamily="18" charset="2"/>
              <a:buNone/>
            </a:pPr>
            <a:r>
              <a:rPr lang="it-IT" sz="2600" b="0">
                <a:solidFill>
                  <a:srgbClr val="00CC00"/>
                </a:solidFill>
              </a:rPr>
              <a:t>	</a:t>
            </a:r>
            <a:r>
              <a:rPr lang="it-IT" sz="2600" b="0">
                <a:solidFill>
                  <a:schemeClr val="bg1"/>
                </a:solidFill>
              </a:rPr>
              <a:t>busy =O;</a:t>
            </a:r>
            <a:endParaRPr lang="it-IT" sz="2600" b="0">
              <a:solidFill>
                <a:srgbClr val="00CC00"/>
              </a:solidFill>
            </a:endParaRPr>
          </a:p>
        </p:txBody>
      </p:sp>
      <p:sp>
        <p:nvSpPr>
          <p:cNvPr id="1098763" name="Rectangle 11"/>
          <p:cNvSpPr>
            <a:spLocks noChangeArrowheads="1"/>
          </p:cNvSpPr>
          <p:nvPr/>
        </p:nvSpPr>
        <p:spPr bwMode="auto">
          <a:xfrm>
            <a:off x="1624013" y="2513013"/>
            <a:ext cx="6757987" cy="86042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buClr>
                <a:srgbClr val="FF9900"/>
              </a:buClr>
              <a:buFont typeface="Wingdings" pitchFamily="2" charset="2"/>
              <a:buNone/>
            </a:pPr>
            <a:r>
              <a:rPr lang="it-IT" sz="2800" b="0">
                <a:solidFill>
                  <a:srgbClr val="FFCC00"/>
                </a:solidFill>
              </a:rPr>
              <a:t>busy </a:t>
            </a:r>
            <a:r>
              <a:rPr lang="it-IT" sz="2800" b="0">
                <a:solidFill>
                  <a:schemeClr val="bg1"/>
                </a:solidFill>
              </a:rPr>
              <a:t>= </a:t>
            </a:r>
            <a:r>
              <a:rPr lang="it-IT" sz="2800" b="0">
                <a:solidFill>
                  <a:srgbClr val="FFCC00"/>
                </a:solidFill>
              </a:rPr>
              <a:t>1 the resource is busy</a:t>
            </a:r>
          </a:p>
          <a:p>
            <a:pPr>
              <a:lnSpc>
                <a:spcPct val="90000"/>
              </a:lnSpc>
              <a:spcBef>
                <a:spcPct val="0"/>
              </a:spcBef>
              <a:buClr>
                <a:srgbClr val="FF9900"/>
              </a:buClr>
              <a:buFont typeface="Wingdings" pitchFamily="2" charset="2"/>
              <a:buNone/>
            </a:pPr>
            <a:r>
              <a:rPr lang="it-IT" sz="2800" b="0">
                <a:solidFill>
                  <a:srgbClr val="FFCC00"/>
                </a:solidFill>
              </a:rPr>
              <a:t>busy </a:t>
            </a:r>
            <a:r>
              <a:rPr lang="it-IT" sz="2800" b="0">
                <a:solidFill>
                  <a:schemeClr val="bg1"/>
                </a:solidFill>
              </a:rPr>
              <a:t>= </a:t>
            </a:r>
            <a:r>
              <a:rPr lang="it-IT" sz="2800" b="0">
                <a:solidFill>
                  <a:srgbClr val="FFCC00"/>
                </a:solidFill>
              </a:rPr>
              <a:t>O the resource is free</a:t>
            </a: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87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0987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87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0987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87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10987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98761" grpId="0"/>
      <p:bldP spid="1098759" grpId="0"/>
      <p:bldP spid="1098763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0808" name="Text Box 8"/>
          <p:cNvSpPr txBox="1">
            <a:spLocks noChangeArrowheads="1"/>
          </p:cNvSpPr>
          <p:nvPr/>
        </p:nvSpPr>
        <p:spPr bwMode="auto">
          <a:xfrm>
            <a:off x="1620838" y="1773238"/>
            <a:ext cx="6761162" cy="2325687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lnSpc>
                <a:spcPct val="90000"/>
              </a:lnSpc>
              <a:spcBef>
                <a:spcPct val="50000"/>
              </a:spcBef>
              <a:buClr>
                <a:srgbClr val="E4BF20"/>
              </a:buClr>
              <a:buFont typeface="Webdings" pitchFamily="18" charset="2"/>
              <a:buNone/>
            </a:pPr>
            <a:r>
              <a:rPr lang="it-IT" sz="2400">
                <a:solidFill>
                  <a:srgbClr val="FFCC00"/>
                </a:solidFill>
              </a:rPr>
              <a:t>P</a:t>
            </a:r>
            <a:r>
              <a:rPr lang="it-IT" sz="2400" baseline="-25000">
                <a:solidFill>
                  <a:srgbClr val="FFCC00"/>
                </a:solidFill>
              </a:rPr>
              <a:t>2</a:t>
            </a:r>
          </a:p>
          <a:p>
            <a:pPr>
              <a:lnSpc>
                <a:spcPct val="70000"/>
              </a:lnSpc>
              <a:spcBef>
                <a:spcPct val="50000"/>
              </a:spcBef>
              <a:buClr>
                <a:srgbClr val="E4BF20"/>
              </a:buClr>
              <a:buFont typeface="Webdings" pitchFamily="18" charset="2"/>
              <a:buNone/>
            </a:pPr>
            <a:r>
              <a:rPr lang="it-IT" sz="2400">
                <a:solidFill>
                  <a:schemeClr val="bg1"/>
                </a:solidFill>
              </a:rPr>
              <a:t>	</a:t>
            </a:r>
            <a:r>
              <a:rPr lang="it-IT" sz="2600" b="0">
                <a:solidFill>
                  <a:schemeClr val="bg1"/>
                </a:solidFill>
              </a:rPr>
              <a:t>while (busy ==1);</a:t>
            </a:r>
          </a:p>
          <a:p>
            <a:pPr>
              <a:lnSpc>
                <a:spcPct val="70000"/>
              </a:lnSpc>
              <a:spcBef>
                <a:spcPct val="50000"/>
              </a:spcBef>
              <a:buClr>
                <a:srgbClr val="E4BF20"/>
              </a:buClr>
              <a:buFont typeface="Webdings" pitchFamily="18" charset="2"/>
              <a:buNone/>
            </a:pPr>
            <a:r>
              <a:rPr lang="it-IT" sz="2600" b="0">
                <a:solidFill>
                  <a:schemeClr val="bg1"/>
                </a:solidFill>
              </a:rPr>
              <a:t>		busy =1</a:t>
            </a:r>
          </a:p>
          <a:p>
            <a:pPr>
              <a:lnSpc>
                <a:spcPct val="70000"/>
              </a:lnSpc>
              <a:spcBef>
                <a:spcPct val="50000"/>
              </a:spcBef>
              <a:buClr>
                <a:srgbClr val="E4BF20"/>
              </a:buClr>
              <a:buFont typeface="Webdings" pitchFamily="18" charset="2"/>
              <a:buNone/>
            </a:pPr>
            <a:r>
              <a:rPr lang="it-IT" sz="2600" b="0">
                <a:solidFill>
                  <a:schemeClr val="bg1"/>
                </a:solidFill>
              </a:rPr>
              <a:t>		&lt; critical section B&gt;;</a:t>
            </a:r>
          </a:p>
          <a:p>
            <a:pPr>
              <a:lnSpc>
                <a:spcPct val="70000"/>
              </a:lnSpc>
              <a:spcBef>
                <a:spcPct val="50000"/>
              </a:spcBef>
              <a:buClr>
                <a:srgbClr val="E4BF20"/>
              </a:buClr>
              <a:buFont typeface="Webdings" pitchFamily="18" charset="2"/>
              <a:buNone/>
            </a:pPr>
            <a:r>
              <a:rPr lang="it-IT" sz="2600" b="0">
                <a:solidFill>
                  <a:srgbClr val="00CC00"/>
                </a:solidFill>
              </a:rPr>
              <a:t>	</a:t>
            </a:r>
            <a:r>
              <a:rPr lang="it-IT" sz="2600" b="0">
                <a:solidFill>
                  <a:schemeClr val="bg1"/>
                </a:solidFill>
              </a:rPr>
              <a:t>busy =O;</a:t>
            </a:r>
            <a:endParaRPr lang="it-IT" sz="2600" b="0">
              <a:solidFill>
                <a:srgbClr val="00CC00"/>
              </a:solidFill>
            </a:endParaRP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08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1008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00808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2855" name="Text Box 7"/>
          <p:cNvSpPr txBox="1">
            <a:spLocks noChangeArrowheads="1"/>
          </p:cNvSpPr>
          <p:nvPr/>
        </p:nvSpPr>
        <p:spPr bwMode="auto">
          <a:xfrm>
            <a:off x="1068388" y="1700213"/>
            <a:ext cx="7391400" cy="18383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lnSpc>
                <a:spcPct val="110000"/>
              </a:lnSpc>
              <a:spcBef>
                <a:spcPct val="0"/>
              </a:spcBef>
            </a:pPr>
            <a:r>
              <a:rPr lang="it-IT" sz="2600" b="0">
                <a:solidFill>
                  <a:schemeClr val="bg1"/>
                </a:solidFill>
              </a:rPr>
              <a:t>T</a:t>
            </a:r>
            <a:r>
              <a:rPr lang="it-IT" sz="2600" b="0" baseline="-25000">
                <a:solidFill>
                  <a:schemeClr val="bg1"/>
                </a:solidFill>
              </a:rPr>
              <a:t>O</a:t>
            </a:r>
            <a:r>
              <a:rPr lang="it-IT" sz="2600" b="0">
                <a:solidFill>
                  <a:schemeClr val="bg1"/>
                </a:solidFill>
              </a:rPr>
              <a:t>: P</a:t>
            </a:r>
            <a:r>
              <a:rPr lang="it-IT" sz="2600" b="0" baseline="-25000">
                <a:solidFill>
                  <a:schemeClr val="bg1"/>
                </a:solidFill>
              </a:rPr>
              <a:t>1</a:t>
            </a:r>
            <a:r>
              <a:rPr lang="it-IT" sz="2600" b="0">
                <a:solidFill>
                  <a:schemeClr val="bg1"/>
                </a:solidFill>
              </a:rPr>
              <a:t> executes </a:t>
            </a:r>
            <a:r>
              <a:rPr lang="it-IT" sz="2600" b="0">
                <a:solidFill>
                  <a:schemeClr val="folHlink"/>
                </a:solidFill>
              </a:rPr>
              <a:t>while</a:t>
            </a:r>
            <a:r>
              <a:rPr lang="it-IT" sz="2600" b="0">
                <a:solidFill>
                  <a:schemeClr val="bg1"/>
                </a:solidFill>
              </a:rPr>
              <a:t> and </a:t>
            </a:r>
            <a:r>
              <a:rPr lang="it-IT" sz="2600" b="0">
                <a:solidFill>
                  <a:schemeClr val="folHlink"/>
                </a:solidFill>
              </a:rPr>
              <a:t>busy=O</a:t>
            </a:r>
          </a:p>
          <a:p>
            <a:pPr>
              <a:lnSpc>
                <a:spcPct val="110000"/>
              </a:lnSpc>
              <a:spcBef>
                <a:spcPct val="0"/>
              </a:spcBef>
            </a:pPr>
            <a:r>
              <a:rPr lang="it-IT" sz="2600" b="0">
                <a:solidFill>
                  <a:schemeClr val="bg1"/>
                </a:solidFill>
              </a:rPr>
              <a:t>T</a:t>
            </a:r>
            <a:r>
              <a:rPr lang="it-IT" sz="2600" b="0" baseline="-25000">
                <a:solidFill>
                  <a:schemeClr val="bg1"/>
                </a:solidFill>
              </a:rPr>
              <a:t>1</a:t>
            </a:r>
            <a:r>
              <a:rPr lang="it-IT" sz="2600" b="0">
                <a:solidFill>
                  <a:schemeClr val="bg1"/>
                </a:solidFill>
              </a:rPr>
              <a:t>: P</a:t>
            </a:r>
            <a:r>
              <a:rPr lang="it-IT" sz="2600" b="0" baseline="-25000">
                <a:solidFill>
                  <a:schemeClr val="bg1"/>
                </a:solidFill>
              </a:rPr>
              <a:t>2</a:t>
            </a:r>
            <a:r>
              <a:rPr lang="it-IT" sz="2600" b="0">
                <a:solidFill>
                  <a:schemeClr val="bg1"/>
                </a:solidFill>
              </a:rPr>
              <a:t> executes </a:t>
            </a:r>
            <a:r>
              <a:rPr lang="it-IT" sz="2600" b="0">
                <a:solidFill>
                  <a:schemeClr val="folHlink"/>
                </a:solidFill>
              </a:rPr>
              <a:t>while</a:t>
            </a:r>
            <a:r>
              <a:rPr lang="it-IT" sz="2600" b="0">
                <a:solidFill>
                  <a:schemeClr val="bg1"/>
                </a:solidFill>
              </a:rPr>
              <a:t> and </a:t>
            </a:r>
            <a:r>
              <a:rPr lang="it-IT" sz="2600" b="0">
                <a:solidFill>
                  <a:schemeClr val="folHlink"/>
                </a:solidFill>
              </a:rPr>
              <a:t>busy=O</a:t>
            </a:r>
            <a:r>
              <a:rPr lang="it-IT" sz="2600" b="0">
                <a:solidFill>
                  <a:srgbClr val="E4BF20"/>
                </a:solidFill>
              </a:rPr>
              <a:t> </a:t>
            </a:r>
            <a:endParaRPr lang="it-IT" sz="2600" b="0">
              <a:solidFill>
                <a:schemeClr val="bg1"/>
              </a:solidFill>
            </a:endParaRPr>
          </a:p>
          <a:p>
            <a:pPr>
              <a:lnSpc>
                <a:spcPct val="110000"/>
              </a:lnSpc>
              <a:spcBef>
                <a:spcPct val="0"/>
              </a:spcBef>
            </a:pPr>
            <a:r>
              <a:rPr lang="it-IT" sz="2600" b="0">
                <a:solidFill>
                  <a:schemeClr val="bg1"/>
                </a:solidFill>
              </a:rPr>
              <a:t>T</a:t>
            </a:r>
            <a:r>
              <a:rPr lang="it-IT" sz="2600" b="0" baseline="-25000">
                <a:solidFill>
                  <a:schemeClr val="bg1"/>
                </a:solidFill>
              </a:rPr>
              <a:t>2</a:t>
            </a:r>
            <a:r>
              <a:rPr lang="it-IT" sz="2600" b="0">
                <a:solidFill>
                  <a:schemeClr val="bg1"/>
                </a:solidFill>
              </a:rPr>
              <a:t>: P</a:t>
            </a:r>
            <a:r>
              <a:rPr lang="it-IT" sz="2600" b="0" baseline="-25000">
                <a:solidFill>
                  <a:schemeClr val="bg1"/>
                </a:solidFill>
              </a:rPr>
              <a:t>1</a:t>
            </a:r>
            <a:r>
              <a:rPr lang="it-IT" sz="2600" b="0">
                <a:solidFill>
                  <a:schemeClr val="bg1"/>
                </a:solidFill>
              </a:rPr>
              <a:t> set </a:t>
            </a:r>
            <a:r>
              <a:rPr lang="it-IT" sz="2600" b="0">
                <a:solidFill>
                  <a:schemeClr val="folHlink"/>
                </a:solidFill>
              </a:rPr>
              <a:t>busy=1</a:t>
            </a:r>
            <a:r>
              <a:rPr lang="it-IT" sz="2600" b="0">
                <a:solidFill>
                  <a:schemeClr val="bg1"/>
                </a:solidFill>
              </a:rPr>
              <a:t> and accesses to  A</a:t>
            </a:r>
          </a:p>
          <a:p>
            <a:pPr>
              <a:lnSpc>
                <a:spcPct val="110000"/>
              </a:lnSpc>
              <a:spcBef>
                <a:spcPct val="0"/>
              </a:spcBef>
            </a:pPr>
            <a:r>
              <a:rPr lang="it-IT" sz="2600" b="0">
                <a:solidFill>
                  <a:schemeClr val="bg1"/>
                </a:solidFill>
              </a:rPr>
              <a:t>T</a:t>
            </a:r>
            <a:r>
              <a:rPr lang="it-IT" sz="2600" b="0" baseline="-25000">
                <a:solidFill>
                  <a:schemeClr val="bg1"/>
                </a:solidFill>
              </a:rPr>
              <a:t>3</a:t>
            </a:r>
            <a:r>
              <a:rPr lang="it-IT" sz="2600" b="0">
                <a:solidFill>
                  <a:schemeClr val="bg1"/>
                </a:solidFill>
              </a:rPr>
              <a:t>: P</a:t>
            </a:r>
            <a:r>
              <a:rPr lang="it-IT" sz="2600" b="0" baseline="-25000">
                <a:solidFill>
                  <a:schemeClr val="bg1"/>
                </a:solidFill>
              </a:rPr>
              <a:t>2</a:t>
            </a:r>
            <a:r>
              <a:rPr lang="it-IT" sz="2600" b="0">
                <a:solidFill>
                  <a:schemeClr val="bg1"/>
                </a:solidFill>
              </a:rPr>
              <a:t> set </a:t>
            </a:r>
            <a:r>
              <a:rPr lang="it-IT" sz="2600" b="0">
                <a:solidFill>
                  <a:schemeClr val="folHlink"/>
                </a:solidFill>
              </a:rPr>
              <a:t>busy=1</a:t>
            </a:r>
            <a:r>
              <a:rPr lang="it-IT" sz="2600" b="0">
                <a:solidFill>
                  <a:schemeClr val="bg1"/>
                </a:solidFill>
              </a:rPr>
              <a:t> and accesses to B</a:t>
            </a:r>
          </a:p>
        </p:txBody>
      </p:sp>
      <p:sp>
        <p:nvSpPr>
          <p:cNvPr id="1102856" name="Rectangle 8"/>
          <p:cNvSpPr>
            <a:spLocks noChangeArrowheads="1"/>
          </p:cNvSpPr>
          <p:nvPr/>
        </p:nvSpPr>
        <p:spPr bwMode="auto">
          <a:xfrm>
            <a:off x="1174750" y="3789363"/>
            <a:ext cx="7485063" cy="1406525"/>
          </a:xfrm>
          <a:prstGeom prst="rect">
            <a:avLst/>
          </a:prstGeom>
          <a:noFill/>
          <a:ln w="31750">
            <a:noFill/>
            <a:miter lim="800000"/>
            <a:headEnd/>
            <a:tailEnd/>
          </a:ln>
        </p:spPr>
        <p:txBody>
          <a:bodyPr lIns="18000" tIns="46800" rIns="18000" bIns="46800">
            <a:sp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it-IT" sz="3200" b="0">
                <a:solidFill>
                  <a:srgbClr val="FFCC00"/>
                </a:solidFill>
              </a:rPr>
              <a:t>Both processes have</a:t>
            </a:r>
            <a:br>
              <a:rPr lang="it-IT" sz="3200" b="0">
                <a:solidFill>
                  <a:srgbClr val="FFCC00"/>
                </a:solidFill>
              </a:rPr>
            </a:br>
            <a:r>
              <a:rPr lang="it-IT" sz="3200" b="0">
                <a:solidFill>
                  <a:srgbClr val="FFCC00"/>
                </a:solidFill>
              </a:rPr>
              <a:t>simultaneous access </a:t>
            </a:r>
            <a:br>
              <a:rPr lang="it-IT" sz="3200" b="0">
                <a:solidFill>
                  <a:srgbClr val="FFCC00"/>
                </a:solidFill>
              </a:rPr>
            </a:br>
            <a:r>
              <a:rPr lang="it-IT" sz="3200" b="0">
                <a:solidFill>
                  <a:srgbClr val="FFCC00"/>
                </a:solidFill>
              </a:rPr>
              <a:t>to their critical section</a:t>
            </a: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28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1028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28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1028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28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1028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28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11028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28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11028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4904" name="Rectangle 8"/>
          <p:cNvSpPr>
            <a:spLocks noChangeArrowheads="1"/>
          </p:cNvSpPr>
          <p:nvPr/>
        </p:nvSpPr>
        <p:spPr bwMode="auto">
          <a:xfrm>
            <a:off x="1187450" y="1700213"/>
            <a:ext cx="6757988" cy="585787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buClr>
                <a:srgbClr val="FF9900"/>
              </a:buClr>
              <a:buFont typeface="Wingdings" pitchFamily="2" charset="2"/>
              <a:buNone/>
            </a:pPr>
            <a:r>
              <a:rPr lang="it-IT" sz="3600" b="0">
                <a:solidFill>
                  <a:srgbClr val="FFCC00"/>
                </a:solidFill>
              </a:rPr>
              <a:t>TSL (Test and Set Lock)</a:t>
            </a:r>
          </a:p>
        </p:txBody>
      </p:sp>
      <p:sp>
        <p:nvSpPr>
          <p:cNvPr id="1104905" name="Rectangle 9"/>
          <p:cNvSpPr>
            <a:spLocks noChangeArrowheads="1"/>
          </p:cNvSpPr>
          <p:nvPr/>
        </p:nvSpPr>
        <p:spPr bwMode="auto">
          <a:xfrm>
            <a:off x="1187450" y="2603500"/>
            <a:ext cx="7056438" cy="200977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buClr>
                <a:srgbClr val="FF9900"/>
              </a:buClr>
              <a:buFont typeface="Wingdings" pitchFamily="2" charset="2"/>
              <a:buNone/>
            </a:pPr>
            <a:r>
              <a:rPr lang="it-IT" sz="3500" b="0">
                <a:solidFill>
                  <a:schemeClr val="bg1"/>
                </a:solidFill>
              </a:rPr>
              <a:t>Instruction that reads and modifies the contents of a memory word in an indivisible way</a:t>
            </a: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49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1049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49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1049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04904" grpId="0" autoUpdateAnimBg="0"/>
      <p:bldP spid="1104905" grpId="0" autoUpdateAnimBg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4291" name="Rectangle 3"/>
          <p:cNvSpPr>
            <a:spLocks noChangeArrowheads="1"/>
          </p:cNvSpPr>
          <p:nvPr/>
        </p:nvSpPr>
        <p:spPr bwMode="auto">
          <a:xfrm>
            <a:off x="1012825" y="2058988"/>
            <a:ext cx="7519988" cy="296862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90000"/>
              </a:lnSpc>
            </a:pPr>
            <a:r>
              <a:rPr lang="it-IT" sz="3500" b="0">
                <a:solidFill>
                  <a:schemeClr val="bg1"/>
                </a:solidFill>
              </a:rPr>
              <a:t>The CPU, while executing the TSL instruction, locks the memory bus to prohibit other CPUs from accessing memory until the instruction is completed</a:t>
            </a:r>
            <a:endParaRPr lang="it-IT" sz="3500" b="0">
              <a:solidFill>
                <a:srgbClr val="FFCC00"/>
              </a:solidFill>
            </a:endParaRP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4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1642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64291" grpId="0" autoUpdateAnimBg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6953" name="Rectangle 9"/>
          <p:cNvSpPr>
            <a:spLocks noChangeArrowheads="1"/>
          </p:cNvSpPr>
          <p:nvPr/>
        </p:nvSpPr>
        <p:spPr bwMode="auto">
          <a:xfrm>
            <a:off x="1258888" y="1773238"/>
            <a:ext cx="4319587" cy="585787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buClr>
                <a:srgbClr val="FF9900"/>
              </a:buClr>
              <a:buFont typeface="Wingdings" pitchFamily="2" charset="2"/>
              <a:buNone/>
            </a:pPr>
            <a:r>
              <a:rPr lang="it-IT" sz="3600" b="0">
                <a:solidFill>
                  <a:srgbClr val="FFCC00"/>
                </a:solidFill>
              </a:rPr>
              <a:t>TSL R, x:</a:t>
            </a:r>
          </a:p>
        </p:txBody>
      </p:sp>
      <p:sp>
        <p:nvSpPr>
          <p:cNvPr id="1106954" name="Rectangle 10"/>
          <p:cNvSpPr>
            <a:spLocks noChangeArrowheads="1"/>
          </p:cNvSpPr>
          <p:nvPr/>
        </p:nvSpPr>
        <p:spPr bwMode="auto">
          <a:xfrm>
            <a:off x="1258888" y="2524125"/>
            <a:ext cx="6757987" cy="2560638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buClr>
                <a:srgbClr val="FF9900"/>
              </a:buClr>
              <a:buFont typeface="Wingdings" pitchFamily="2" charset="2"/>
              <a:buNone/>
            </a:pPr>
            <a:r>
              <a:rPr lang="it-IT" sz="3600" b="0">
                <a:solidFill>
                  <a:schemeClr val="bg1"/>
                </a:solidFill>
              </a:rPr>
              <a:t>It reads the content </a:t>
            </a:r>
            <a:br>
              <a:rPr lang="it-IT" sz="3600" b="0">
                <a:solidFill>
                  <a:schemeClr val="bg1"/>
                </a:solidFill>
              </a:rPr>
            </a:br>
            <a:r>
              <a:rPr lang="it-IT" sz="3600" b="0">
                <a:solidFill>
                  <a:schemeClr val="bg1"/>
                </a:solidFill>
              </a:rPr>
              <a:t>of x into the register R and then stores </a:t>
            </a:r>
            <a:br>
              <a:rPr lang="it-IT" sz="3600" b="0">
                <a:solidFill>
                  <a:schemeClr val="bg1"/>
                </a:solidFill>
              </a:rPr>
            </a:br>
            <a:r>
              <a:rPr lang="it-IT" sz="3600" b="0">
                <a:solidFill>
                  <a:schemeClr val="bg1"/>
                </a:solidFill>
              </a:rPr>
              <a:t>a non zero value </a:t>
            </a:r>
            <a:br>
              <a:rPr lang="it-IT" sz="3600" b="0">
                <a:solidFill>
                  <a:schemeClr val="bg1"/>
                </a:solidFill>
              </a:rPr>
            </a:br>
            <a:r>
              <a:rPr lang="it-IT" sz="3600" b="0">
                <a:solidFill>
                  <a:schemeClr val="bg1"/>
                </a:solidFill>
              </a:rPr>
              <a:t>at that memory address</a:t>
            </a:r>
            <a:endParaRPr lang="it-IT" sz="3600" b="0">
              <a:solidFill>
                <a:srgbClr val="FFCC00"/>
              </a:solidFill>
            </a:endParaRP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9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1069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9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1069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06953" grpId="0"/>
      <p:bldP spid="1106954" grpId="0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7676" name="Rectangle 12"/>
          <p:cNvSpPr>
            <a:spLocks noChangeArrowheads="1"/>
          </p:cNvSpPr>
          <p:nvPr/>
        </p:nvSpPr>
        <p:spPr bwMode="auto">
          <a:xfrm>
            <a:off x="1330325" y="1641475"/>
            <a:ext cx="7058025" cy="585788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buClr>
                <a:srgbClr val="FF9900"/>
              </a:buClr>
              <a:buFont typeface="Wingdings" pitchFamily="2" charset="2"/>
              <a:buNone/>
            </a:pPr>
            <a:r>
              <a:rPr lang="it-IT" sz="3600" b="0">
                <a:solidFill>
                  <a:srgbClr val="FFCC00"/>
                </a:solidFill>
              </a:rPr>
              <a:t>MUTUAL EXCLUSION PROBLEM</a:t>
            </a:r>
          </a:p>
        </p:txBody>
      </p:sp>
      <p:sp>
        <p:nvSpPr>
          <p:cNvPr id="1137677" name="Rectangle 13"/>
          <p:cNvSpPr>
            <a:spLocks noChangeArrowheads="1"/>
          </p:cNvSpPr>
          <p:nvPr/>
        </p:nvSpPr>
        <p:spPr bwMode="auto">
          <a:xfrm>
            <a:off x="1330325" y="2498725"/>
            <a:ext cx="7058025" cy="273050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80000"/>
              </a:lnSpc>
              <a:spcBef>
                <a:spcPct val="0"/>
              </a:spcBef>
              <a:buClr>
                <a:srgbClr val="FF9900"/>
              </a:buClr>
              <a:buFont typeface="Wingdings" pitchFamily="2" charset="2"/>
              <a:buNone/>
            </a:pPr>
            <a:r>
              <a:rPr lang="it-IT" sz="3600" b="0">
                <a:solidFill>
                  <a:schemeClr val="bg1"/>
                </a:solidFill>
              </a:rPr>
              <a:t>The operations used </a:t>
            </a:r>
            <a:br>
              <a:rPr lang="it-IT" sz="3600" b="0">
                <a:solidFill>
                  <a:schemeClr val="bg1"/>
                </a:solidFill>
              </a:rPr>
            </a:br>
            <a:r>
              <a:rPr lang="it-IT" sz="3600" b="0">
                <a:solidFill>
                  <a:schemeClr val="bg1"/>
                </a:solidFill>
              </a:rPr>
              <a:t>by processes to access </a:t>
            </a:r>
            <a:br>
              <a:rPr lang="it-IT" sz="3600" b="0">
                <a:solidFill>
                  <a:schemeClr val="bg1"/>
                </a:solidFill>
              </a:rPr>
            </a:br>
            <a:r>
              <a:rPr lang="it-IT" sz="3600" b="0">
                <a:solidFill>
                  <a:schemeClr val="bg1"/>
                </a:solidFill>
              </a:rPr>
              <a:t>to common resources </a:t>
            </a:r>
            <a:r>
              <a:rPr lang="it-IT" sz="3600" b="0">
                <a:solidFill>
                  <a:srgbClr val="FFCC00"/>
                </a:solidFill>
              </a:rPr>
              <a:t>(critical sections)</a:t>
            </a:r>
            <a:r>
              <a:rPr lang="it-IT" sz="3600" b="0">
                <a:solidFill>
                  <a:schemeClr val="bg1"/>
                </a:solidFill>
              </a:rPr>
              <a:t> must be mutually exclusive </a:t>
            </a:r>
            <a:br>
              <a:rPr lang="it-IT" sz="3600" b="0">
                <a:solidFill>
                  <a:schemeClr val="bg1"/>
                </a:solidFill>
              </a:rPr>
            </a:br>
            <a:r>
              <a:rPr lang="it-IT" sz="3600" b="0">
                <a:solidFill>
                  <a:schemeClr val="bg1"/>
                </a:solidFill>
              </a:rPr>
              <a:t>in time</a:t>
            </a:r>
            <a:endParaRPr lang="it-IT" sz="3600" b="0">
              <a:solidFill>
                <a:schemeClr val="folHlink"/>
              </a:solidFill>
            </a:endParaRP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76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1376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76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1376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37676" grpId="0"/>
      <p:bldP spid="1137677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2484" name="Rectangle 4"/>
          <p:cNvSpPr>
            <a:spLocks noChangeArrowheads="1"/>
          </p:cNvSpPr>
          <p:nvPr/>
        </p:nvSpPr>
        <p:spPr bwMode="auto">
          <a:xfrm>
            <a:off x="1212850" y="2492375"/>
            <a:ext cx="7462838" cy="2560638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buClr>
                <a:srgbClr val="FF9900"/>
              </a:buClr>
              <a:buFont typeface="Wingdings" pitchFamily="2" charset="2"/>
              <a:buNone/>
            </a:pPr>
            <a:r>
              <a:rPr lang="it-IT" sz="3600" b="0">
                <a:solidFill>
                  <a:schemeClr val="bg1"/>
                </a:solidFill>
              </a:rPr>
              <a:t>The operations of reading a word and storing into </a:t>
            </a:r>
            <a:br>
              <a:rPr lang="it-IT" sz="3600" b="0">
                <a:solidFill>
                  <a:schemeClr val="bg1"/>
                </a:solidFill>
              </a:rPr>
            </a:br>
            <a:r>
              <a:rPr lang="it-IT" sz="3600" b="0">
                <a:solidFill>
                  <a:schemeClr val="bg1"/>
                </a:solidFill>
              </a:rPr>
              <a:t>it are garantee </a:t>
            </a:r>
            <a:br>
              <a:rPr lang="it-IT" sz="3600" b="0">
                <a:solidFill>
                  <a:schemeClr val="bg1"/>
                </a:solidFill>
              </a:rPr>
            </a:br>
            <a:r>
              <a:rPr lang="it-IT" sz="3600" b="0">
                <a:solidFill>
                  <a:schemeClr val="bg1"/>
                </a:solidFill>
              </a:rPr>
              <a:t>to be indivisible by the hardware level</a:t>
            </a:r>
          </a:p>
        </p:txBody>
      </p:sp>
      <p:sp>
        <p:nvSpPr>
          <p:cNvPr id="21507" name="Rectangle 6"/>
          <p:cNvSpPr>
            <a:spLocks noChangeArrowheads="1"/>
          </p:cNvSpPr>
          <p:nvPr/>
        </p:nvSpPr>
        <p:spPr bwMode="auto">
          <a:xfrm>
            <a:off x="1258888" y="1773238"/>
            <a:ext cx="4319587" cy="585787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buClr>
                <a:srgbClr val="FF9900"/>
              </a:buClr>
              <a:buFont typeface="Wingdings" pitchFamily="2" charset="2"/>
              <a:buNone/>
            </a:pPr>
            <a:r>
              <a:rPr lang="it-IT" sz="3600" b="0">
                <a:solidFill>
                  <a:srgbClr val="FFCC00"/>
                </a:solidFill>
              </a:rPr>
              <a:t>TSL R, x:</a:t>
            </a: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2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1724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72484" grpId="0" autoUpdateAnimBg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8999" name="Text Box 7"/>
          <p:cNvSpPr txBox="1">
            <a:spLocks noChangeArrowheads="1"/>
          </p:cNvSpPr>
          <p:nvPr/>
        </p:nvSpPr>
        <p:spPr bwMode="auto">
          <a:xfrm>
            <a:off x="1624013" y="1730375"/>
            <a:ext cx="2286000" cy="57943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0"/>
              </a:spcBef>
            </a:pPr>
            <a:r>
              <a:rPr lang="it-IT" sz="3200" b="0">
                <a:solidFill>
                  <a:srgbClr val="FFCC00"/>
                </a:solidFill>
              </a:rPr>
              <a:t>lock(x):</a:t>
            </a:r>
          </a:p>
        </p:txBody>
      </p:sp>
      <p:sp>
        <p:nvSpPr>
          <p:cNvPr id="1109000" name="Rectangle 8"/>
          <p:cNvSpPr>
            <a:spLocks noChangeArrowheads="1"/>
          </p:cNvSpPr>
          <p:nvPr/>
        </p:nvSpPr>
        <p:spPr bwMode="auto">
          <a:xfrm>
            <a:off x="1624013" y="1196975"/>
            <a:ext cx="5972175" cy="53022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buClr>
                <a:srgbClr val="FF9900"/>
              </a:buClr>
              <a:buFont typeface="Wingdings" pitchFamily="2" charset="2"/>
              <a:buNone/>
            </a:pPr>
            <a:r>
              <a:rPr lang="it-IT" sz="3200" b="0">
                <a:solidFill>
                  <a:srgbClr val="FFCC00"/>
                </a:solidFill>
              </a:rPr>
              <a:t>lock(x) , unlock(x):</a:t>
            </a:r>
          </a:p>
        </p:txBody>
      </p:sp>
      <p:sp>
        <p:nvSpPr>
          <p:cNvPr id="1109002" name="Rectangle 10"/>
          <p:cNvSpPr>
            <a:spLocks noChangeArrowheads="1"/>
          </p:cNvSpPr>
          <p:nvPr/>
        </p:nvSpPr>
        <p:spPr bwMode="auto">
          <a:xfrm>
            <a:off x="4464050" y="2565400"/>
            <a:ext cx="4116388" cy="822325"/>
          </a:xfrm>
          <a:prstGeom prst="rect">
            <a:avLst/>
          </a:prstGeom>
          <a:noFill/>
          <a:ln w="31750">
            <a:noFill/>
            <a:miter lim="800000"/>
            <a:headEnd/>
            <a:tailEnd/>
          </a:ln>
        </p:spPr>
        <p:txBody>
          <a:bodyPr lIns="18000" tIns="46800" rIns="18000" bIns="46800">
            <a:spAutoFit/>
          </a:bodyPr>
          <a:lstStyle/>
          <a:p>
            <a:r>
              <a:rPr lang="it-IT" sz="2400" b="0">
                <a:solidFill>
                  <a:schemeClr val="bg1"/>
                </a:solidFill>
              </a:rPr>
              <a:t>(copy x to register and set x=1)</a:t>
            </a:r>
            <a:endParaRPr lang="fo-FO" sz="2400" b="0">
              <a:solidFill>
                <a:schemeClr val="bg1"/>
              </a:solidFill>
            </a:endParaRPr>
          </a:p>
        </p:txBody>
      </p:sp>
      <p:sp>
        <p:nvSpPr>
          <p:cNvPr id="1109003" name="Rectangle 11"/>
          <p:cNvSpPr>
            <a:spLocks noChangeArrowheads="1"/>
          </p:cNvSpPr>
          <p:nvPr/>
        </p:nvSpPr>
        <p:spPr bwMode="auto">
          <a:xfrm>
            <a:off x="1377950" y="2565400"/>
            <a:ext cx="2806700" cy="457200"/>
          </a:xfrm>
          <a:prstGeom prst="rect">
            <a:avLst/>
          </a:prstGeom>
          <a:noFill/>
          <a:ln w="31750">
            <a:noFill/>
            <a:miter lim="800000"/>
            <a:headEnd/>
            <a:tailEnd/>
          </a:ln>
        </p:spPr>
        <p:txBody>
          <a:bodyPr lIns="18000" tIns="46800" rIns="18000" bIns="46800">
            <a:spAutoFit/>
          </a:bodyPr>
          <a:lstStyle/>
          <a:p>
            <a:pPr>
              <a:spcBef>
                <a:spcPct val="0"/>
              </a:spcBef>
            </a:pPr>
            <a:r>
              <a:rPr lang="it-IT" sz="2400" b="0">
                <a:solidFill>
                  <a:schemeClr val="bg1"/>
                </a:solidFill>
              </a:rPr>
              <a:t>TSL register, x </a:t>
            </a:r>
          </a:p>
        </p:txBody>
      </p:sp>
      <p:sp>
        <p:nvSpPr>
          <p:cNvPr id="1109004" name="Rectangle 12"/>
          <p:cNvSpPr>
            <a:spLocks noChangeArrowheads="1"/>
          </p:cNvSpPr>
          <p:nvPr/>
        </p:nvSpPr>
        <p:spPr bwMode="auto">
          <a:xfrm>
            <a:off x="1377950" y="3413125"/>
            <a:ext cx="2776538" cy="457200"/>
          </a:xfrm>
          <a:prstGeom prst="rect">
            <a:avLst/>
          </a:prstGeom>
          <a:noFill/>
          <a:ln w="31750">
            <a:noFill/>
            <a:miter lim="800000"/>
            <a:headEnd/>
            <a:tailEnd/>
          </a:ln>
        </p:spPr>
        <p:txBody>
          <a:bodyPr wrap="none" lIns="18000" tIns="46800" rIns="18000" bIns="46800">
            <a:spAutoFit/>
          </a:bodyPr>
          <a:lstStyle/>
          <a:p>
            <a:pPr>
              <a:spcBef>
                <a:spcPct val="0"/>
              </a:spcBef>
            </a:pPr>
            <a:r>
              <a:rPr lang="it-IT" sz="2400" b="0">
                <a:solidFill>
                  <a:schemeClr val="bg1"/>
                </a:solidFill>
              </a:rPr>
              <a:t>CMP register,O 	</a:t>
            </a:r>
          </a:p>
        </p:txBody>
      </p:sp>
      <p:sp>
        <p:nvSpPr>
          <p:cNvPr id="1109005" name="Rectangle 13"/>
          <p:cNvSpPr>
            <a:spLocks noChangeArrowheads="1"/>
          </p:cNvSpPr>
          <p:nvPr/>
        </p:nvSpPr>
        <p:spPr bwMode="auto">
          <a:xfrm>
            <a:off x="4464050" y="3860800"/>
            <a:ext cx="3603625" cy="822325"/>
          </a:xfrm>
          <a:prstGeom prst="rect">
            <a:avLst/>
          </a:prstGeom>
          <a:noFill/>
          <a:ln w="31750">
            <a:noFill/>
            <a:miter lim="800000"/>
            <a:headEnd/>
            <a:tailEnd/>
          </a:ln>
        </p:spPr>
        <p:txBody>
          <a:bodyPr lIns="18000" tIns="46800" rIns="18000" bIns="46800">
            <a:spAutoFit/>
          </a:bodyPr>
          <a:lstStyle/>
          <a:p>
            <a:pPr>
              <a:spcBef>
                <a:spcPct val="0"/>
              </a:spcBef>
            </a:pPr>
            <a:r>
              <a:rPr lang="it-IT" sz="2400" b="0">
                <a:solidFill>
                  <a:schemeClr val="bg1"/>
                </a:solidFill>
              </a:rPr>
              <a:t>(if non zero the cycle is restarted)</a:t>
            </a:r>
          </a:p>
        </p:txBody>
      </p:sp>
      <p:sp>
        <p:nvSpPr>
          <p:cNvPr id="1109006" name="Rectangle 14"/>
          <p:cNvSpPr>
            <a:spLocks noChangeArrowheads="1"/>
          </p:cNvSpPr>
          <p:nvPr/>
        </p:nvSpPr>
        <p:spPr bwMode="auto">
          <a:xfrm>
            <a:off x="4464050" y="4630738"/>
            <a:ext cx="4152900" cy="1187450"/>
          </a:xfrm>
          <a:prstGeom prst="rect">
            <a:avLst/>
          </a:prstGeom>
          <a:noFill/>
          <a:ln w="31750">
            <a:noFill/>
            <a:miter lim="800000"/>
            <a:headEnd/>
            <a:tailEnd/>
          </a:ln>
        </p:spPr>
        <p:txBody>
          <a:bodyPr lIns="18000" tIns="46800" rIns="18000" bIns="46800">
            <a:spAutoFit/>
          </a:bodyPr>
          <a:lstStyle/>
          <a:p>
            <a:pPr>
              <a:spcBef>
                <a:spcPct val="0"/>
              </a:spcBef>
            </a:pPr>
            <a:r>
              <a:rPr lang="it-IT" sz="2400" b="0">
                <a:solidFill>
                  <a:schemeClr val="bg1"/>
                </a:solidFill>
              </a:rPr>
              <a:t>(return to caller; critical region entered)</a:t>
            </a:r>
          </a:p>
        </p:txBody>
      </p:sp>
      <p:sp>
        <p:nvSpPr>
          <p:cNvPr id="1109007" name="Rectangle 15"/>
          <p:cNvSpPr>
            <a:spLocks noChangeArrowheads="1"/>
          </p:cNvSpPr>
          <p:nvPr/>
        </p:nvSpPr>
        <p:spPr bwMode="auto">
          <a:xfrm>
            <a:off x="4464050" y="3413125"/>
            <a:ext cx="2409825" cy="457200"/>
          </a:xfrm>
          <a:prstGeom prst="rect">
            <a:avLst/>
          </a:prstGeom>
          <a:noFill/>
          <a:ln w="31750">
            <a:noFill/>
            <a:miter lim="800000"/>
            <a:headEnd/>
            <a:tailEnd/>
          </a:ln>
        </p:spPr>
        <p:txBody>
          <a:bodyPr wrap="none" lIns="18000" tIns="46800" rIns="18000" bIns="46800">
            <a:spAutoFit/>
          </a:bodyPr>
          <a:lstStyle/>
          <a:p>
            <a:r>
              <a:rPr lang="it-IT" sz="2400" b="0">
                <a:solidFill>
                  <a:schemeClr val="bg1"/>
                </a:solidFill>
              </a:rPr>
              <a:t>(was x zero?)</a:t>
            </a:r>
            <a:endParaRPr lang="fo-FO" sz="2400" b="0">
              <a:solidFill>
                <a:schemeClr val="bg1"/>
              </a:solidFill>
            </a:endParaRPr>
          </a:p>
        </p:txBody>
      </p:sp>
      <p:sp>
        <p:nvSpPr>
          <p:cNvPr id="1109008" name="Rectangle 16"/>
          <p:cNvSpPr>
            <a:spLocks noChangeArrowheads="1"/>
          </p:cNvSpPr>
          <p:nvPr/>
        </p:nvSpPr>
        <p:spPr bwMode="auto">
          <a:xfrm>
            <a:off x="1377950" y="3860800"/>
            <a:ext cx="1728788" cy="457200"/>
          </a:xfrm>
          <a:prstGeom prst="rect">
            <a:avLst/>
          </a:prstGeom>
          <a:noFill/>
          <a:ln w="31750">
            <a:noFill/>
            <a:miter lim="800000"/>
            <a:headEnd/>
            <a:tailEnd/>
          </a:ln>
        </p:spPr>
        <p:txBody>
          <a:bodyPr lIns="18000" tIns="46800" rIns="18000" bIns="46800">
            <a:spAutoFit/>
          </a:bodyPr>
          <a:lstStyle/>
          <a:p>
            <a:r>
              <a:rPr lang="it-IT" sz="2400" b="0">
                <a:solidFill>
                  <a:schemeClr val="bg1"/>
                </a:solidFill>
              </a:rPr>
              <a:t>JNE lock</a:t>
            </a:r>
            <a:endParaRPr lang="fo-FO" sz="2400" b="0">
              <a:solidFill>
                <a:schemeClr val="bg1"/>
              </a:solidFill>
            </a:endParaRPr>
          </a:p>
        </p:txBody>
      </p:sp>
      <p:sp>
        <p:nvSpPr>
          <p:cNvPr id="1109009" name="Rectangle 17"/>
          <p:cNvSpPr>
            <a:spLocks noChangeArrowheads="1"/>
          </p:cNvSpPr>
          <p:nvPr/>
        </p:nvSpPr>
        <p:spPr bwMode="auto">
          <a:xfrm>
            <a:off x="1377950" y="4640263"/>
            <a:ext cx="582613" cy="457200"/>
          </a:xfrm>
          <a:prstGeom prst="rect">
            <a:avLst/>
          </a:prstGeom>
          <a:noFill/>
          <a:ln w="31750">
            <a:noFill/>
            <a:miter lim="800000"/>
            <a:headEnd/>
            <a:tailEnd/>
          </a:ln>
        </p:spPr>
        <p:txBody>
          <a:bodyPr wrap="none" lIns="18000" tIns="46800" rIns="18000" bIns="46800">
            <a:spAutoFit/>
          </a:bodyPr>
          <a:lstStyle/>
          <a:p>
            <a:r>
              <a:rPr lang="it-IT" sz="2400" b="0">
                <a:solidFill>
                  <a:schemeClr val="bg1"/>
                </a:solidFill>
              </a:rPr>
              <a:t>RET</a:t>
            </a:r>
            <a:endParaRPr lang="fo-FO" sz="2400" b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90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1090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1090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1090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1090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89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11089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90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11090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90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11090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"/>
                            </p:stCondLst>
                            <p:childTnLst>
                              <p:par>
                                <p:cTn id="2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90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1090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500"/>
                            </p:stCondLst>
                            <p:childTnLst>
                              <p:par>
                                <p:cTn id="2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90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11090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2000"/>
                            </p:stCondLst>
                            <p:childTnLst>
                              <p:par>
                                <p:cTn id="3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90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11090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2500"/>
                            </p:stCondLst>
                            <p:childTnLst>
                              <p:par>
                                <p:cTn id="3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90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11090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3000"/>
                            </p:stCondLst>
                            <p:childTnLst>
                              <p:par>
                                <p:cTn id="4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90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11090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3500"/>
                            </p:stCondLst>
                            <p:childTnLst>
                              <p:par>
                                <p:cTn id="4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90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11090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08999" grpId="0" build="p" autoUpdateAnimBg="0" advAuto="0"/>
      <p:bldP spid="1109000" grpId="0" autoUpdateAnimBg="0"/>
      <p:bldP spid="1109002" grpId="0"/>
      <p:bldP spid="1109003" grpId="0"/>
      <p:bldP spid="1109004" grpId="0"/>
      <p:bldP spid="1109005" grpId="0"/>
      <p:bldP spid="1109006" grpId="0"/>
      <p:bldP spid="1109007" grpId="0"/>
      <p:bldP spid="1109008" grpId="0"/>
      <p:bldP spid="1109009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1048" name="Text Box 8"/>
          <p:cNvSpPr txBox="1">
            <a:spLocks noChangeArrowheads="1"/>
          </p:cNvSpPr>
          <p:nvPr/>
        </p:nvSpPr>
        <p:spPr bwMode="auto">
          <a:xfrm>
            <a:off x="1258888" y="1700213"/>
            <a:ext cx="3740150" cy="579437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0"/>
              </a:spcBef>
            </a:pPr>
            <a:r>
              <a:rPr lang="it-IT" sz="3200" b="0">
                <a:solidFill>
                  <a:srgbClr val="FFCC00"/>
                </a:solidFill>
              </a:rPr>
              <a:t>unlock(x):</a:t>
            </a:r>
          </a:p>
        </p:txBody>
      </p:sp>
      <p:sp>
        <p:nvSpPr>
          <p:cNvPr id="1111049" name="Rectangle 9"/>
          <p:cNvSpPr>
            <a:spLocks noChangeArrowheads="1"/>
          </p:cNvSpPr>
          <p:nvPr/>
        </p:nvSpPr>
        <p:spPr bwMode="auto">
          <a:xfrm>
            <a:off x="3919538" y="2614613"/>
            <a:ext cx="3998912" cy="579437"/>
          </a:xfrm>
          <a:prstGeom prst="rect">
            <a:avLst/>
          </a:prstGeom>
          <a:noFill/>
          <a:ln w="31750">
            <a:noFill/>
            <a:miter lim="800000"/>
            <a:headEnd/>
            <a:tailEnd/>
          </a:ln>
        </p:spPr>
        <p:txBody>
          <a:bodyPr lIns="18000" tIns="46800" rIns="18000" bIns="46800">
            <a:spAutoFit/>
          </a:bodyPr>
          <a:lstStyle/>
          <a:p>
            <a:pPr>
              <a:spcBef>
                <a:spcPct val="0"/>
              </a:spcBef>
            </a:pPr>
            <a:r>
              <a:rPr lang="it-IT" sz="3200" b="0">
                <a:solidFill>
                  <a:schemeClr val="bg1"/>
                </a:solidFill>
              </a:rPr>
              <a:t>(store a O in x)</a:t>
            </a:r>
          </a:p>
        </p:txBody>
      </p:sp>
      <p:sp>
        <p:nvSpPr>
          <p:cNvPr id="1111050" name="Rectangle 10"/>
          <p:cNvSpPr>
            <a:spLocks noChangeArrowheads="1"/>
          </p:cNvSpPr>
          <p:nvPr/>
        </p:nvSpPr>
        <p:spPr bwMode="auto">
          <a:xfrm>
            <a:off x="1357313" y="2614613"/>
            <a:ext cx="2417762" cy="579437"/>
          </a:xfrm>
          <a:prstGeom prst="rect">
            <a:avLst/>
          </a:prstGeom>
          <a:noFill/>
          <a:ln w="31750">
            <a:noFill/>
            <a:miter lim="800000"/>
            <a:headEnd/>
            <a:tailEnd/>
          </a:ln>
        </p:spPr>
        <p:txBody>
          <a:bodyPr lIns="18000" tIns="46800" rIns="18000" bIns="46800">
            <a:spAutoFit/>
          </a:bodyPr>
          <a:lstStyle/>
          <a:p>
            <a:r>
              <a:rPr lang="it-IT" sz="3200" b="0">
                <a:solidFill>
                  <a:schemeClr val="bg1"/>
                </a:solidFill>
              </a:rPr>
              <a:t>MOVE x, O</a:t>
            </a:r>
            <a:endParaRPr lang="fo-FO" sz="3200" b="0">
              <a:solidFill>
                <a:schemeClr val="bg1"/>
              </a:solidFill>
            </a:endParaRPr>
          </a:p>
        </p:txBody>
      </p:sp>
      <p:sp>
        <p:nvSpPr>
          <p:cNvPr id="1111051" name="Rectangle 11"/>
          <p:cNvSpPr>
            <a:spLocks noChangeArrowheads="1"/>
          </p:cNvSpPr>
          <p:nvPr/>
        </p:nvSpPr>
        <p:spPr bwMode="auto">
          <a:xfrm>
            <a:off x="3919538" y="3224213"/>
            <a:ext cx="4464050" cy="579437"/>
          </a:xfrm>
          <a:prstGeom prst="rect">
            <a:avLst/>
          </a:prstGeom>
          <a:noFill/>
          <a:ln w="31750">
            <a:noFill/>
            <a:miter lim="800000"/>
            <a:headEnd/>
            <a:tailEnd/>
          </a:ln>
        </p:spPr>
        <p:txBody>
          <a:bodyPr lIns="18000" tIns="46800" rIns="18000" bIns="46800">
            <a:spAutoFit/>
          </a:bodyPr>
          <a:lstStyle/>
          <a:p>
            <a:pPr>
              <a:spcBef>
                <a:spcPct val="0"/>
              </a:spcBef>
            </a:pPr>
            <a:r>
              <a:rPr lang="it-IT" sz="3200" b="0">
                <a:solidFill>
                  <a:schemeClr val="bg1"/>
                </a:solidFill>
              </a:rPr>
              <a:t>(return to caller)</a:t>
            </a:r>
          </a:p>
        </p:txBody>
      </p:sp>
      <p:sp>
        <p:nvSpPr>
          <p:cNvPr id="1111052" name="Rectangle 12"/>
          <p:cNvSpPr>
            <a:spLocks noChangeArrowheads="1"/>
          </p:cNvSpPr>
          <p:nvPr/>
        </p:nvSpPr>
        <p:spPr bwMode="auto">
          <a:xfrm>
            <a:off x="1357313" y="3224213"/>
            <a:ext cx="768350" cy="579437"/>
          </a:xfrm>
          <a:prstGeom prst="rect">
            <a:avLst/>
          </a:prstGeom>
          <a:noFill/>
          <a:ln w="31750">
            <a:noFill/>
            <a:miter lim="800000"/>
            <a:headEnd/>
            <a:tailEnd/>
          </a:ln>
        </p:spPr>
        <p:txBody>
          <a:bodyPr wrap="none" lIns="18000" tIns="46800" rIns="18000" bIns="46800">
            <a:spAutoFit/>
          </a:bodyPr>
          <a:lstStyle/>
          <a:p>
            <a:r>
              <a:rPr lang="it-IT" sz="3200" b="0">
                <a:solidFill>
                  <a:schemeClr val="bg1"/>
                </a:solidFill>
              </a:rPr>
              <a:t>RET</a:t>
            </a:r>
            <a:endParaRPr lang="fo-FO" sz="3200" b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10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1110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1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111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10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1110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1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1111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1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1111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11048" grpId="0"/>
      <p:bldP spid="1111049" grpId="0"/>
      <p:bldP spid="1111050" grpId="0"/>
      <p:bldP spid="1111051" grpId="0"/>
      <p:bldP spid="1111052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3095" name="Text Box 7"/>
          <p:cNvSpPr txBox="1">
            <a:spLocks noChangeArrowheads="1"/>
          </p:cNvSpPr>
          <p:nvPr/>
        </p:nvSpPr>
        <p:spPr bwMode="auto">
          <a:xfrm>
            <a:off x="1636713" y="2490788"/>
            <a:ext cx="7256462" cy="200501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lnSpc>
                <a:spcPct val="70000"/>
              </a:lnSpc>
              <a:spcBef>
                <a:spcPct val="0"/>
              </a:spcBef>
            </a:pPr>
            <a:r>
              <a:rPr lang="it-IT" sz="2400">
                <a:solidFill>
                  <a:srgbClr val="FFCC00"/>
                </a:solidFill>
              </a:rPr>
              <a:t>P</a:t>
            </a:r>
            <a:r>
              <a:rPr lang="it-IT" sz="2400" baseline="-25000">
                <a:solidFill>
                  <a:srgbClr val="FFCC00"/>
                </a:solidFill>
              </a:rPr>
              <a:t>1</a:t>
            </a:r>
          </a:p>
          <a:p>
            <a:pPr>
              <a:lnSpc>
                <a:spcPct val="90000"/>
              </a:lnSpc>
              <a:spcBef>
                <a:spcPct val="50000"/>
              </a:spcBef>
              <a:buClr>
                <a:srgbClr val="E4BF20"/>
              </a:buClr>
              <a:buFont typeface="Webdings" pitchFamily="18" charset="2"/>
              <a:buNone/>
            </a:pPr>
            <a:r>
              <a:rPr lang="it-IT" sz="2400">
                <a:solidFill>
                  <a:schemeClr val="bg1"/>
                </a:solidFill>
              </a:rPr>
              <a:t>	</a:t>
            </a:r>
            <a:r>
              <a:rPr lang="it-IT" sz="3200" b="0">
                <a:solidFill>
                  <a:schemeClr val="bg1"/>
                </a:solidFill>
              </a:rPr>
              <a:t>lock(x);</a:t>
            </a:r>
          </a:p>
          <a:p>
            <a:pPr>
              <a:spcBef>
                <a:spcPct val="0"/>
              </a:spcBef>
            </a:pPr>
            <a:r>
              <a:rPr lang="it-IT" sz="3200" b="0">
                <a:solidFill>
                  <a:schemeClr val="bg1"/>
                </a:solidFill>
              </a:rPr>
              <a:t>	&lt;sezione critica A&gt;;</a:t>
            </a:r>
          </a:p>
          <a:p>
            <a:pPr>
              <a:spcBef>
                <a:spcPct val="0"/>
              </a:spcBef>
            </a:pPr>
            <a:r>
              <a:rPr lang="it-IT" sz="3200" b="0">
                <a:solidFill>
                  <a:schemeClr val="bg1"/>
                </a:solidFill>
              </a:rPr>
              <a:t>	unlock (x);</a:t>
            </a:r>
          </a:p>
        </p:txBody>
      </p:sp>
      <p:sp>
        <p:nvSpPr>
          <p:cNvPr id="1113096" name="Rectangle 8"/>
          <p:cNvSpPr>
            <a:spLocks noChangeArrowheads="1"/>
          </p:cNvSpPr>
          <p:nvPr/>
        </p:nvSpPr>
        <p:spPr bwMode="auto">
          <a:xfrm>
            <a:off x="1624013" y="1219200"/>
            <a:ext cx="5684837" cy="96837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it-IT" sz="3200" b="0">
                <a:solidFill>
                  <a:srgbClr val="FFCC00"/>
                </a:solidFill>
              </a:rPr>
              <a:t>Soluzione con lock(x) </a:t>
            </a:r>
            <a:br>
              <a:rPr lang="it-IT" sz="3200" b="0">
                <a:solidFill>
                  <a:srgbClr val="FFCC00"/>
                </a:solidFill>
              </a:rPr>
            </a:br>
            <a:r>
              <a:rPr lang="it-IT" sz="3200" b="0">
                <a:solidFill>
                  <a:srgbClr val="FFCC00"/>
                </a:solidFill>
              </a:rPr>
              <a:t>e unlock(x):</a:t>
            </a: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30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1130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30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11130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13095" grpId="0"/>
      <p:bldP spid="1113096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4530" name="Text Box 2"/>
          <p:cNvSpPr txBox="1">
            <a:spLocks noChangeArrowheads="1"/>
          </p:cNvSpPr>
          <p:nvPr/>
        </p:nvSpPr>
        <p:spPr bwMode="auto">
          <a:xfrm>
            <a:off x="1636713" y="2459038"/>
            <a:ext cx="7256462" cy="20415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lnSpc>
                <a:spcPct val="80000"/>
              </a:lnSpc>
              <a:spcBef>
                <a:spcPct val="50000"/>
              </a:spcBef>
              <a:buClr>
                <a:srgbClr val="E4BF20"/>
              </a:buClr>
              <a:buFont typeface="Webdings" pitchFamily="18" charset="2"/>
              <a:buNone/>
            </a:pPr>
            <a:r>
              <a:rPr lang="it-IT" sz="2400">
                <a:solidFill>
                  <a:srgbClr val="FFCC00"/>
                </a:solidFill>
              </a:rPr>
              <a:t>P</a:t>
            </a:r>
            <a:r>
              <a:rPr lang="it-IT" sz="2400" baseline="-25000">
                <a:solidFill>
                  <a:srgbClr val="FFCC00"/>
                </a:solidFill>
              </a:rPr>
              <a:t>2</a:t>
            </a:r>
          </a:p>
          <a:p>
            <a:pPr>
              <a:lnSpc>
                <a:spcPct val="90000"/>
              </a:lnSpc>
              <a:spcBef>
                <a:spcPct val="50000"/>
              </a:spcBef>
              <a:buClr>
                <a:srgbClr val="E4BF20"/>
              </a:buClr>
              <a:buFont typeface="Webdings" pitchFamily="18" charset="2"/>
              <a:buNone/>
            </a:pPr>
            <a:r>
              <a:rPr lang="it-IT" sz="2400">
                <a:solidFill>
                  <a:schemeClr val="bg1"/>
                </a:solidFill>
              </a:rPr>
              <a:t>	</a:t>
            </a:r>
            <a:r>
              <a:rPr lang="it-IT" sz="3200" b="0">
                <a:solidFill>
                  <a:schemeClr val="bg1"/>
                </a:solidFill>
              </a:rPr>
              <a:t>lock(x);</a:t>
            </a:r>
          </a:p>
          <a:p>
            <a:pPr>
              <a:spcBef>
                <a:spcPct val="0"/>
              </a:spcBef>
            </a:pPr>
            <a:r>
              <a:rPr lang="it-IT" sz="3200" b="0">
                <a:solidFill>
                  <a:schemeClr val="bg1"/>
                </a:solidFill>
              </a:rPr>
              <a:t>	&lt;sezione critica B&gt;;</a:t>
            </a:r>
          </a:p>
          <a:p>
            <a:pPr>
              <a:spcBef>
                <a:spcPct val="0"/>
              </a:spcBef>
            </a:pPr>
            <a:r>
              <a:rPr lang="it-IT" sz="3200" b="0">
                <a:solidFill>
                  <a:schemeClr val="bg1"/>
                </a:solidFill>
              </a:rPr>
              <a:t>	unlock (x)	;</a:t>
            </a:r>
          </a:p>
        </p:txBody>
      </p:sp>
      <p:sp>
        <p:nvSpPr>
          <p:cNvPr id="25604" name="Rectangle 3"/>
          <p:cNvSpPr>
            <a:spLocks noChangeArrowheads="1"/>
          </p:cNvSpPr>
          <p:nvPr/>
        </p:nvSpPr>
        <p:spPr bwMode="auto">
          <a:xfrm>
            <a:off x="1624013" y="1219200"/>
            <a:ext cx="5684837" cy="96837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it-IT" sz="3200" b="0">
                <a:solidFill>
                  <a:srgbClr val="FFCC00"/>
                </a:solidFill>
              </a:rPr>
              <a:t>Soluzione con lock(x) </a:t>
            </a:r>
            <a:br>
              <a:rPr lang="it-IT" sz="3200" b="0">
                <a:solidFill>
                  <a:srgbClr val="FFCC00"/>
                </a:solidFill>
              </a:rPr>
            </a:br>
            <a:r>
              <a:rPr lang="it-IT" sz="3200" b="0">
                <a:solidFill>
                  <a:srgbClr val="FFCC00"/>
                </a:solidFill>
              </a:rPr>
              <a:t>e unlock(x):</a:t>
            </a: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4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1745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74530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5145" name="Rectangle 9"/>
          <p:cNvSpPr>
            <a:spLocks noChangeArrowheads="1"/>
          </p:cNvSpPr>
          <p:nvPr/>
        </p:nvSpPr>
        <p:spPr bwMode="auto">
          <a:xfrm>
            <a:off x="2120900" y="1557338"/>
            <a:ext cx="5540375" cy="585787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buClr>
                <a:srgbClr val="FF9900"/>
              </a:buClr>
              <a:buFont typeface="Wingdings" pitchFamily="2" charset="2"/>
              <a:buNone/>
            </a:pPr>
            <a:r>
              <a:rPr lang="it-IT" sz="3600" b="0">
                <a:solidFill>
                  <a:srgbClr val="FFCC00"/>
                </a:solidFill>
              </a:rPr>
              <a:t>SOLUTION PROPERTIES</a:t>
            </a:r>
          </a:p>
        </p:txBody>
      </p:sp>
      <p:sp>
        <p:nvSpPr>
          <p:cNvPr id="1115146" name="Rectangle 10"/>
          <p:cNvSpPr>
            <a:spLocks noChangeArrowheads="1"/>
          </p:cNvSpPr>
          <p:nvPr/>
        </p:nvSpPr>
        <p:spPr bwMode="auto">
          <a:xfrm>
            <a:off x="1476375" y="2344738"/>
            <a:ext cx="4532313" cy="585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630238" indent="-630238">
              <a:lnSpc>
                <a:spcPct val="90000"/>
              </a:lnSpc>
              <a:spcBef>
                <a:spcPct val="0"/>
              </a:spcBef>
              <a:buClr>
                <a:srgbClr val="FFCC00"/>
              </a:buClr>
              <a:buFont typeface="Wingdings" pitchFamily="2" charset="2"/>
              <a:buChar char="à"/>
            </a:pPr>
            <a:r>
              <a:rPr lang="it-IT" sz="3600" b="0">
                <a:solidFill>
                  <a:schemeClr val="bg1"/>
                </a:solidFill>
              </a:rPr>
              <a:t>busy waiting</a:t>
            </a:r>
          </a:p>
        </p:txBody>
      </p:sp>
      <p:sp>
        <p:nvSpPr>
          <p:cNvPr id="1115147" name="Rectangle 11"/>
          <p:cNvSpPr>
            <a:spLocks noChangeArrowheads="1"/>
          </p:cNvSpPr>
          <p:nvPr/>
        </p:nvSpPr>
        <p:spPr bwMode="auto">
          <a:xfrm>
            <a:off x="1476375" y="3127375"/>
            <a:ext cx="5180013" cy="1079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630238" indent="-630238">
              <a:lnSpc>
                <a:spcPct val="90000"/>
              </a:lnSpc>
              <a:spcBef>
                <a:spcPct val="0"/>
              </a:spcBef>
              <a:buClr>
                <a:srgbClr val="FFCC00"/>
              </a:buClr>
              <a:buFont typeface="Wingdings" pitchFamily="2" charset="2"/>
              <a:buChar char="à"/>
            </a:pPr>
            <a:r>
              <a:rPr lang="it-IT" sz="3600" b="0">
                <a:solidFill>
                  <a:schemeClr val="bg1"/>
                </a:solidFill>
              </a:rPr>
              <a:t>multiprocessor systems</a:t>
            </a:r>
          </a:p>
        </p:txBody>
      </p:sp>
      <p:sp>
        <p:nvSpPr>
          <p:cNvPr id="1115148" name="Rectangle 12"/>
          <p:cNvSpPr>
            <a:spLocks noChangeArrowheads="1"/>
          </p:cNvSpPr>
          <p:nvPr/>
        </p:nvSpPr>
        <p:spPr bwMode="auto">
          <a:xfrm>
            <a:off x="1476375" y="4419600"/>
            <a:ext cx="5684838" cy="1079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630238" indent="-630238">
              <a:lnSpc>
                <a:spcPct val="90000"/>
              </a:lnSpc>
              <a:spcBef>
                <a:spcPct val="0"/>
              </a:spcBef>
              <a:buClr>
                <a:srgbClr val="FFCC00"/>
              </a:buClr>
              <a:buFont typeface="Wingdings" pitchFamily="2" charset="2"/>
              <a:buChar char="à"/>
            </a:pPr>
            <a:r>
              <a:rPr lang="it-IT" sz="3600" b="0">
                <a:solidFill>
                  <a:schemeClr val="bg1"/>
                </a:solidFill>
              </a:rPr>
              <a:t>“very shorts” critical sections</a:t>
            </a:r>
            <a:endParaRPr lang="it-IT" sz="3600" b="0">
              <a:solidFill>
                <a:schemeClr val="folHlink"/>
              </a:solidFill>
            </a:endParaRP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5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115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5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115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5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1115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5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1115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15145" grpId="0"/>
      <p:bldP spid="1115146" grpId="0"/>
      <p:bldP spid="1115147" grpId="0"/>
      <p:bldP spid="1115148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051"/>
          <p:cNvGrpSpPr>
            <a:grpSpLocks/>
          </p:cNvGrpSpPr>
          <p:nvPr/>
        </p:nvGrpSpPr>
        <p:grpSpPr bwMode="auto">
          <a:xfrm>
            <a:off x="1619250" y="1268413"/>
            <a:ext cx="6400800" cy="4270375"/>
            <a:chOff x="1020" y="799"/>
            <a:chExt cx="4032" cy="2690"/>
          </a:xfrm>
        </p:grpSpPr>
        <p:sp>
          <p:nvSpPr>
            <p:cNvPr id="1117192" name="Rectangle 1032"/>
            <p:cNvSpPr>
              <a:spLocks noChangeArrowheads="1"/>
            </p:cNvSpPr>
            <p:nvPr/>
          </p:nvSpPr>
          <p:spPr bwMode="auto">
            <a:xfrm>
              <a:off x="1980" y="799"/>
              <a:ext cx="2064" cy="1056"/>
            </a:xfrm>
            <a:prstGeom prst="rect">
              <a:avLst/>
            </a:prstGeom>
            <a:noFill/>
            <a:ln w="38100">
              <a:solidFill>
                <a:schemeClr val="bg1"/>
              </a:solidFill>
              <a:miter lim="800000"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lIns="18000" tIns="46800" rIns="18000" bIns="46800" anchor="ctr">
              <a:spAutoFit/>
            </a:bodyPr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117193" name="Rectangle 1033"/>
            <p:cNvSpPr>
              <a:spLocks noChangeArrowheads="1"/>
            </p:cNvSpPr>
            <p:nvPr/>
          </p:nvSpPr>
          <p:spPr bwMode="auto">
            <a:xfrm>
              <a:off x="2604" y="1183"/>
              <a:ext cx="816" cy="528"/>
            </a:xfrm>
            <a:prstGeom prst="rect">
              <a:avLst/>
            </a:prstGeom>
            <a:solidFill>
              <a:srgbClr val="007FD6"/>
            </a:solidFill>
            <a:ln w="38100">
              <a:solidFill>
                <a:schemeClr val="bg1"/>
              </a:solidFill>
              <a:miter lim="800000"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lIns="18000" tIns="46800" rIns="18000" bIns="46800" anchor="ctr">
              <a:spAutoFit/>
            </a:bodyPr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117194" name="Line 1034"/>
            <p:cNvSpPr>
              <a:spLocks noChangeShapeType="1"/>
            </p:cNvSpPr>
            <p:nvPr/>
          </p:nvSpPr>
          <p:spPr bwMode="auto">
            <a:xfrm>
              <a:off x="1020" y="2335"/>
              <a:ext cx="4032" cy="0"/>
            </a:xfrm>
            <a:prstGeom prst="line">
              <a:avLst/>
            </a:prstGeom>
            <a:noFill/>
            <a:ln w="38100">
              <a:solidFill>
                <a:schemeClr val="bg1"/>
              </a:solidFill>
              <a:round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lIns="18000" tIns="46800" rIns="18000" bIns="46800">
              <a:spAutoFit/>
            </a:bodyPr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117195" name="Line 1035"/>
            <p:cNvSpPr>
              <a:spLocks noChangeShapeType="1"/>
            </p:cNvSpPr>
            <p:nvPr/>
          </p:nvSpPr>
          <p:spPr bwMode="auto">
            <a:xfrm flipV="1">
              <a:off x="3036" y="1855"/>
              <a:ext cx="0" cy="480"/>
            </a:xfrm>
            <a:prstGeom prst="line">
              <a:avLst/>
            </a:prstGeom>
            <a:noFill/>
            <a:ln w="38100">
              <a:solidFill>
                <a:schemeClr val="bg1"/>
              </a:solidFill>
              <a:round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lIns="18000" tIns="46800" rIns="18000" bIns="46800">
              <a:spAutoFit/>
            </a:bodyPr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117196" name="Line 1036"/>
            <p:cNvSpPr>
              <a:spLocks noChangeShapeType="1"/>
            </p:cNvSpPr>
            <p:nvPr/>
          </p:nvSpPr>
          <p:spPr bwMode="auto">
            <a:xfrm flipV="1">
              <a:off x="4428" y="2335"/>
              <a:ext cx="0" cy="288"/>
            </a:xfrm>
            <a:prstGeom prst="line">
              <a:avLst/>
            </a:prstGeom>
            <a:noFill/>
            <a:ln w="38100">
              <a:solidFill>
                <a:schemeClr val="bg1"/>
              </a:solidFill>
              <a:round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lIns="18000" tIns="46800" rIns="18000" bIns="46800">
              <a:spAutoFit/>
            </a:bodyPr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117197" name="Line 1037"/>
            <p:cNvSpPr>
              <a:spLocks noChangeShapeType="1"/>
            </p:cNvSpPr>
            <p:nvPr/>
          </p:nvSpPr>
          <p:spPr bwMode="auto">
            <a:xfrm flipV="1">
              <a:off x="1644" y="2335"/>
              <a:ext cx="0" cy="288"/>
            </a:xfrm>
            <a:prstGeom prst="line">
              <a:avLst/>
            </a:prstGeom>
            <a:noFill/>
            <a:ln w="38100">
              <a:solidFill>
                <a:schemeClr val="bg1"/>
              </a:solidFill>
              <a:round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lIns="18000" tIns="46800" rIns="18000" bIns="46800">
              <a:spAutoFit/>
            </a:bodyPr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117198" name="Oval 1038"/>
            <p:cNvSpPr>
              <a:spLocks noChangeArrowheads="1"/>
            </p:cNvSpPr>
            <p:nvPr/>
          </p:nvSpPr>
          <p:spPr bwMode="auto">
            <a:xfrm>
              <a:off x="1308" y="2623"/>
              <a:ext cx="672" cy="624"/>
            </a:xfrm>
            <a:prstGeom prst="ellipse">
              <a:avLst/>
            </a:prstGeom>
            <a:solidFill>
              <a:srgbClr val="007FD6"/>
            </a:solidFill>
            <a:ln w="38100">
              <a:solidFill>
                <a:schemeClr val="bg1"/>
              </a:solidFill>
              <a:round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wrap="none" lIns="18000" tIns="46800" rIns="18000" bIns="46800" anchor="ctr">
              <a:spAutoFit/>
            </a:bodyPr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117199" name="Oval 1039"/>
            <p:cNvSpPr>
              <a:spLocks noChangeArrowheads="1"/>
            </p:cNvSpPr>
            <p:nvPr/>
          </p:nvSpPr>
          <p:spPr bwMode="auto">
            <a:xfrm>
              <a:off x="4092" y="2623"/>
              <a:ext cx="672" cy="624"/>
            </a:xfrm>
            <a:prstGeom prst="ellipse">
              <a:avLst/>
            </a:prstGeom>
            <a:solidFill>
              <a:srgbClr val="007FD6"/>
            </a:solidFill>
            <a:ln w="38100">
              <a:solidFill>
                <a:schemeClr val="bg1"/>
              </a:solidFill>
              <a:round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wrap="none" lIns="18000" tIns="46800" rIns="18000" bIns="46800" anchor="ctr">
              <a:spAutoFit/>
            </a:bodyPr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117200" name="Rectangle 1040"/>
            <p:cNvSpPr>
              <a:spLocks noChangeArrowheads="1"/>
            </p:cNvSpPr>
            <p:nvPr/>
          </p:nvSpPr>
          <p:spPr bwMode="auto">
            <a:xfrm>
              <a:off x="2844" y="895"/>
              <a:ext cx="192" cy="192"/>
            </a:xfrm>
            <a:prstGeom prst="rect">
              <a:avLst/>
            </a:prstGeom>
            <a:noFill/>
            <a:ln w="38100">
              <a:solidFill>
                <a:schemeClr val="bg1"/>
              </a:solidFill>
              <a:miter lim="800000"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wrap="none" lIns="18000" tIns="46800" rIns="18000" bIns="46800" anchor="ctr">
              <a:spAutoFit/>
            </a:bodyPr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117201" name="Text Box 1041"/>
            <p:cNvSpPr txBox="1">
              <a:spLocks noChangeArrowheads="1"/>
            </p:cNvSpPr>
            <p:nvPr/>
          </p:nvSpPr>
          <p:spPr bwMode="auto">
            <a:xfrm>
              <a:off x="2988" y="824"/>
              <a:ext cx="288" cy="288"/>
            </a:xfrm>
            <a:prstGeom prst="rect">
              <a:avLst/>
            </a:prstGeom>
            <a:noFill/>
            <a:ln w="38100">
              <a:noFill/>
              <a:miter lim="800000"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lIns="18000" tIns="46800" rIns="18000" bIns="46800">
              <a:spAutoFit/>
            </a:bodyPr>
            <a:lstStyle/>
            <a:p>
              <a:pPr algn="ctr">
                <a:spcBef>
                  <a:spcPct val="50000"/>
                </a:spcBef>
                <a:defRPr/>
              </a:pPr>
              <a:r>
                <a:rPr lang="it-IT" sz="2400">
                  <a:solidFill>
                    <a:srgbClr val="FFCC00"/>
                  </a:solidFill>
                </a:rPr>
                <a:t>x</a:t>
              </a:r>
            </a:p>
          </p:txBody>
        </p:sp>
        <p:sp>
          <p:nvSpPr>
            <p:cNvPr id="1117202" name="Text Box 1042"/>
            <p:cNvSpPr txBox="1">
              <a:spLocks noChangeArrowheads="1"/>
            </p:cNvSpPr>
            <p:nvPr/>
          </p:nvSpPr>
          <p:spPr bwMode="auto">
            <a:xfrm>
              <a:off x="3372" y="1279"/>
              <a:ext cx="288" cy="288"/>
            </a:xfrm>
            <a:prstGeom prst="rect">
              <a:avLst/>
            </a:prstGeom>
            <a:noFill/>
            <a:ln w="38100">
              <a:noFill/>
              <a:miter lim="800000"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lIns="18000" tIns="46800" rIns="18000" bIns="46800">
              <a:spAutoFit/>
            </a:bodyPr>
            <a:lstStyle/>
            <a:p>
              <a:pPr algn="ctr">
                <a:spcBef>
                  <a:spcPct val="50000"/>
                </a:spcBef>
                <a:defRPr/>
              </a:pPr>
              <a:r>
                <a:rPr lang="it-IT" sz="2400">
                  <a:solidFill>
                    <a:srgbClr val="FFCC00"/>
                  </a:solidFill>
                </a:rPr>
                <a:t>R</a:t>
              </a:r>
            </a:p>
          </p:txBody>
        </p:sp>
        <p:sp>
          <p:nvSpPr>
            <p:cNvPr id="27662" name="Text Box 1043"/>
            <p:cNvSpPr txBox="1">
              <a:spLocks noChangeArrowheads="1"/>
            </p:cNvSpPr>
            <p:nvPr/>
          </p:nvSpPr>
          <p:spPr bwMode="auto">
            <a:xfrm>
              <a:off x="1452" y="2815"/>
              <a:ext cx="432" cy="242"/>
            </a:xfrm>
            <a:prstGeom prst="rect">
              <a:avLst/>
            </a:prstGeom>
            <a:noFill/>
            <a:ln w="38100">
              <a:noFill/>
              <a:miter lim="800000"/>
              <a:headEnd/>
              <a:tailEnd/>
            </a:ln>
          </p:spPr>
          <p:txBody>
            <a:bodyPr lIns="18000" tIns="46800" rIns="18000" bIns="46800">
              <a:spAutoFit/>
            </a:bodyPr>
            <a:lstStyle/>
            <a:p>
              <a:pPr algn="ctr">
                <a:lnSpc>
                  <a:spcPct val="80000"/>
                </a:lnSpc>
                <a:spcBef>
                  <a:spcPct val="50000"/>
                </a:spcBef>
                <a:buClr>
                  <a:srgbClr val="E4BF20"/>
                </a:buClr>
                <a:buFont typeface="Webdings" pitchFamily="18" charset="2"/>
                <a:buNone/>
              </a:pPr>
              <a:r>
                <a:rPr lang="it-IT" sz="2400">
                  <a:solidFill>
                    <a:schemeClr val="bg1"/>
                  </a:solidFill>
                </a:rPr>
                <a:t>P</a:t>
              </a:r>
              <a:r>
                <a:rPr lang="it-IT" sz="2400" baseline="-25000">
                  <a:solidFill>
                    <a:schemeClr val="bg1"/>
                  </a:solidFill>
                </a:rPr>
                <a:t>1</a:t>
              </a:r>
            </a:p>
          </p:txBody>
        </p:sp>
        <p:sp>
          <p:nvSpPr>
            <p:cNvPr id="27663" name="Text Box 1045"/>
            <p:cNvSpPr txBox="1">
              <a:spLocks noChangeArrowheads="1"/>
            </p:cNvSpPr>
            <p:nvPr/>
          </p:nvSpPr>
          <p:spPr bwMode="auto">
            <a:xfrm>
              <a:off x="4236" y="2815"/>
              <a:ext cx="432" cy="242"/>
            </a:xfrm>
            <a:prstGeom prst="rect">
              <a:avLst/>
            </a:prstGeom>
            <a:noFill/>
            <a:ln w="38100">
              <a:noFill/>
              <a:miter lim="800000"/>
              <a:headEnd/>
              <a:tailEnd/>
            </a:ln>
          </p:spPr>
          <p:txBody>
            <a:bodyPr lIns="18000" tIns="46800" rIns="18000" bIns="46800">
              <a:spAutoFit/>
            </a:bodyPr>
            <a:lstStyle/>
            <a:p>
              <a:pPr algn="ctr">
                <a:lnSpc>
                  <a:spcPct val="80000"/>
                </a:lnSpc>
                <a:spcBef>
                  <a:spcPct val="50000"/>
                </a:spcBef>
                <a:buClr>
                  <a:srgbClr val="E4BF20"/>
                </a:buClr>
                <a:buFont typeface="Webdings" pitchFamily="18" charset="2"/>
                <a:buNone/>
              </a:pPr>
              <a:r>
                <a:rPr lang="it-IT" sz="2400">
                  <a:solidFill>
                    <a:schemeClr val="bg1"/>
                  </a:solidFill>
                </a:rPr>
                <a:t>P</a:t>
              </a:r>
              <a:r>
                <a:rPr lang="it-IT" sz="2400" baseline="-25000">
                  <a:solidFill>
                    <a:schemeClr val="bg1"/>
                  </a:solidFill>
                </a:rPr>
                <a:t>2</a:t>
              </a:r>
            </a:p>
          </p:txBody>
        </p:sp>
        <p:sp>
          <p:nvSpPr>
            <p:cNvPr id="1117206" name="Text Box 1046"/>
            <p:cNvSpPr txBox="1">
              <a:spLocks noChangeArrowheads="1"/>
            </p:cNvSpPr>
            <p:nvPr/>
          </p:nvSpPr>
          <p:spPr bwMode="auto">
            <a:xfrm>
              <a:off x="1432" y="3247"/>
              <a:ext cx="432" cy="242"/>
            </a:xfrm>
            <a:prstGeom prst="rect">
              <a:avLst/>
            </a:prstGeom>
            <a:noFill/>
            <a:ln w="38100">
              <a:noFill/>
              <a:miter lim="800000"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lIns="18000" tIns="46800" rIns="18000" bIns="46800">
              <a:spAutoFit/>
            </a:bodyPr>
            <a:lstStyle/>
            <a:p>
              <a:pPr algn="ctr">
                <a:lnSpc>
                  <a:spcPct val="80000"/>
                </a:lnSpc>
                <a:spcBef>
                  <a:spcPct val="50000"/>
                </a:spcBef>
                <a:buClr>
                  <a:srgbClr val="E4BF20"/>
                </a:buClr>
                <a:buFont typeface="Webdings" pitchFamily="18" charset="2"/>
                <a:buNone/>
                <a:defRPr/>
              </a:pPr>
              <a:r>
                <a:rPr lang="it-IT" sz="2400">
                  <a:solidFill>
                    <a:srgbClr val="FFCC00"/>
                  </a:solidFill>
                </a:rPr>
                <a:t>PR</a:t>
              </a:r>
              <a:r>
                <a:rPr lang="it-IT" sz="2400" baseline="-25000">
                  <a:solidFill>
                    <a:srgbClr val="FFCC00"/>
                  </a:solidFill>
                </a:rPr>
                <a:t>1</a:t>
              </a:r>
            </a:p>
          </p:txBody>
        </p:sp>
        <p:sp>
          <p:nvSpPr>
            <p:cNvPr id="1117207" name="Text Box 1047"/>
            <p:cNvSpPr txBox="1">
              <a:spLocks noChangeArrowheads="1"/>
            </p:cNvSpPr>
            <p:nvPr/>
          </p:nvSpPr>
          <p:spPr bwMode="auto">
            <a:xfrm>
              <a:off x="4236" y="3247"/>
              <a:ext cx="432" cy="242"/>
            </a:xfrm>
            <a:prstGeom prst="rect">
              <a:avLst/>
            </a:prstGeom>
            <a:noFill/>
            <a:ln w="38100">
              <a:noFill/>
              <a:miter lim="800000"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lIns="18000" tIns="46800" rIns="18000" bIns="46800">
              <a:spAutoFit/>
            </a:bodyPr>
            <a:lstStyle/>
            <a:p>
              <a:pPr algn="ctr">
                <a:lnSpc>
                  <a:spcPct val="80000"/>
                </a:lnSpc>
                <a:spcBef>
                  <a:spcPct val="50000"/>
                </a:spcBef>
                <a:buClr>
                  <a:srgbClr val="E4BF20"/>
                </a:buClr>
                <a:buFont typeface="Webdings" pitchFamily="18" charset="2"/>
                <a:buNone/>
                <a:defRPr/>
              </a:pPr>
              <a:r>
                <a:rPr lang="it-IT" sz="2400">
                  <a:solidFill>
                    <a:srgbClr val="FFCC00"/>
                  </a:solidFill>
                </a:rPr>
                <a:t>PR</a:t>
              </a:r>
              <a:r>
                <a:rPr lang="it-IT" sz="2400" baseline="-25000">
                  <a:solidFill>
                    <a:srgbClr val="FFCC00"/>
                  </a:solidFill>
                </a:rPr>
                <a:t>n</a:t>
              </a:r>
            </a:p>
          </p:txBody>
        </p:sp>
        <p:sp>
          <p:nvSpPr>
            <p:cNvPr id="1117208" name="Line 1048"/>
            <p:cNvSpPr>
              <a:spLocks noChangeShapeType="1"/>
            </p:cNvSpPr>
            <p:nvPr/>
          </p:nvSpPr>
          <p:spPr bwMode="auto">
            <a:xfrm>
              <a:off x="2076" y="2911"/>
              <a:ext cx="1920" cy="0"/>
            </a:xfrm>
            <a:prstGeom prst="line">
              <a:avLst/>
            </a:prstGeom>
            <a:noFill/>
            <a:ln w="38100">
              <a:solidFill>
                <a:schemeClr val="bg1"/>
              </a:solidFill>
              <a:prstDash val="dash"/>
              <a:round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lIns="18000" tIns="46800" rIns="18000" bIns="46800">
              <a:spAutoFit/>
            </a:bodyPr>
            <a:lstStyle/>
            <a:p>
              <a:pPr>
                <a:defRPr/>
              </a:pPr>
              <a:endParaRPr lang="it-IT"/>
            </a:p>
          </p:txBody>
        </p:sp>
      </p:grp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489" name="Text Box 9"/>
          <p:cNvSpPr txBox="1">
            <a:spLocks noChangeArrowheads="1"/>
          </p:cNvSpPr>
          <p:nvPr/>
        </p:nvSpPr>
        <p:spPr bwMode="auto">
          <a:xfrm>
            <a:off x="1555750" y="3248025"/>
            <a:ext cx="7240588" cy="2341563"/>
          </a:xfrm>
          <a:prstGeom prst="rect">
            <a:avLst/>
          </a:prstGeom>
          <a:noFill/>
          <a:ln w="28575">
            <a:noFill/>
            <a:miter lim="800000"/>
            <a:headEnd type="none" w="sm" len="sm"/>
            <a:tailEnd type="none" w="sm" len="sm"/>
          </a:ln>
        </p:spPr>
        <p:txBody>
          <a:bodyPr lIns="90000" tIns="46800" rIns="90000" bIns="46800">
            <a:spAutoFit/>
          </a:bodyPr>
          <a:lstStyle/>
          <a:p>
            <a:pPr>
              <a:lnSpc>
                <a:spcPct val="90000"/>
              </a:lnSpc>
              <a:spcBef>
                <a:spcPct val="50000"/>
              </a:spcBef>
            </a:pPr>
            <a:r>
              <a:rPr lang="it-IT" sz="3600" b="0">
                <a:solidFill>
                  <a:schemeClr val="bg1"/>
                </a:solidFill>
              </a:rPr>
              <a:t>integer non negative variable, initialized </a:t>
            </a:r>
            <a:br>
              <a:rPr lang="it-IT" sz="3600" b="0">
                <a:solidFill>
                  <a:schemeClr val="bg1"/>
                </a:solidFill>
              </a:rPr>
            </a:br>
            <a:r>
              <a:rPr lang="it-IT" sz="3600" b="0">
                <a:solidFill>
                  <a:schemeClr val="bg1"/>
                </a:solidFill>
              </a:rPr>
              <a:t>to a nonnegative value</a:t>
            </a:r>
            <a:r>
              <a:rPr lang="it-IT" sz="3600" b="0">
                <a:solidFill>
                  <a:srgbClr val="E4BF20"/>
                </a:solidFill>
              </a:rPr>
              <a:t> </a:t>
            </a:r>
          </a:p>
          <a:p>
            <a:pPr>
              <a:lnSpc>
                <a:spcPct val="90000"/>
              </a:lnSpc>
              <a:spcBef>
                <a:spcPct val="50000"/>
              </a:spcBef>
            </a:pPr>
            <a:r>
              <a:rPr lang="it-IT" sz="3600" b="0">
                <a:solidFill>
                  <a:srgbClr val="FFCC00"/>
                </a:solidFill>
                <a:sym typeface="Symbol" pitchFamily="18" charset="2"/>
              </a:rPr>
              <a:t>s.value</a:t>
            </a:r>
          </a:p>
        </p:txBody>
      </p:sp>
      <p:sp>
        <p:nvSpPr>
          <p:cNvPr id="1044501" name="Rectangle 21"/>
          <p:cNvSpPr>
            <a:spLocks noChangeArrowheads="1"/>
          </p:cNvSpPr>
          <p:nvPr/>
        </p:nvSpPr>
        <p:spPr bwMode="auto">
          <a:xfrm>
            <a:off x="1555750" y="1308100"/>
            <a:ext cx="3379788" cy="585788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buClr>
                <a:srgbClr val="FF9900"/>
              </a:buClr>
              <a:buFont typeface="Wingdings" pitchFamily="2" charset="2"/>
              <a:buNone/>
            </a:pPr>
            <a:r>
              <a:rPr lang="it-IT" sz="3600" b="0">
                <a:solidFill>
                  <a:srgbClr val="FFCC00"/>
                </a:solidFill>
              </a:rPr>
              <a:t>SEMAPHORES</a:t>
            </a:r>
          </a:p>
        </p:txBody>
      </p:sp>
      <p:sp>
        <p:nvSpPr>
          <p:cNvPr id="1044502" name="Text Box 22"/>
          <p:cNvSpPr txBox="1">
            <a:spLocks noChangeArrowheads="1"/>
          </p:cNvSpPr>
          <p:nvPr/>
        </p:nvSpPr>
        <p:spPr bwMode="auto">
          <a:xfrm>
            <a:off x="1555750" y="2492375"/>
            <a:ext cx="5611813" cy="64135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0"/>
              </a:spcBef>
            </a:pPr>
            <a:r>
              <a:rPr lang="it-IT" sz="3600" b="0">
                <a:solidFill>
                  <a:srgbClr val="FFCC00"/>
                </a:solidFill>
              </a:rPr>
              <a:t>A semaphor s is a</a:t>
            </a: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0445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0445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4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0444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4489" grpId="0"/>
      <p:bldP spid="1044501" grpId="0"/>
      <p:bldP spid="1044502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ext Box 5"/>
          <p:cNvSpPr txBox="1">
            <a:spLocks noChangeArrowheads="1"/>
          </p:cNvSpPr>
          <p:nvPr/>
        </p:nvSpPr>
        <p:spPr bwMode="auto">
          <a:xfrm>
            <a:off x="608013" y="600075"/>
            <a:ext cx="7926387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0"/>
              </a:spcBef>
            </a:pPr>
            <a:endParaRPr lang="it-IT" sz="4400" b="0">
              <a:solidFill>
                <a:schemeClr val="tx2"/>
              </a:solidFill>
              <a:latin typeface="Arial" charset="0"/>
            </a:endParaRPr>
          </a:p>
          <a:p>
            <a:pPr algn="ctr">
              <a:spcBef>
                <a:spcPct val="0"/>
              </a:spcBef>
            </a:pPr>
            <a:endParaRPr lang="it-IT" altLang="it-IT"/>
          </a:p>
        </p:txBody>
      </p:sp>
      <p:sp>
        <p:nvSpPr>
          <p:cNvPr id="1077257" name="Text Box 9"/>
          <p:cNvSpPr txBox="1">
            <a:spLocks noChangeArrowheads="1"/>
          </p:cNvSpPr>
          <p:nvPr/>
        </p:nvSpPr>
        <p:spPr bwMode="auto">
          <a:xfrm>
            <a:off x="1293813" y="2286000"/>
            <a:ext cx="7240587" cy="647700"/>
          </a:xfrm>
          <a:prstGeom prst="rect">
            <a:avLst/>
          </a:prstGeom>
          <a:noFill/>
          <a:ln w="28575">
            <a:noFill/>
            <a:miter lim="800000"/>
            <a:headEnd type="none" w="sm" len="sm"/>
            <a:tailEnd type="none" w="sm" len="sm"/>
          </a:ln>
          <a:effectLst/>
        </p:spPr>
        <p:txBody>
          <a:bodyPr lIns="90000" tIns="46800" rIns="90000" bIns="46800">
            <a:spAutoFit/>
          </a:bodyPr>
          <a:lstStyle/>
          <a:p>
            <a:pPr>
              <a:lnSpc>
                <a:spcPct val="130000"/>
              </a:lnSpc>
              <a:spcBef>
                <a:spcPct val="50000"/>
              </a:spcBef>
              <a:defRPr/>
            </a:pPr>
            <a:endParaRPr lang="fo-FO" sz="2800">
              <a:solidFill>
                <a:srgbClr val="00CC00"/>
              </a:solidFill>
              <a:effectLst>
                <a:outerShdw blurRad="38100" dist="38100" dir="2700000" algn="tl">
                  <a:srgbClr val="FFFFFF"/>
                </a:outerShdw>
              </a:effectLst>
              <a:sym typeface="Symbol" pitchFamily="18" charset="2"/>
            </a:endParaRPr>
          </a:p>
        </p:txBody>
      </p:sp>
      <p:sp>
        <p:nvSpPr>
          <p:cNvPr id="1077269" name="Text Box 21"/>
          <p:cNvSpPr txBox="1">
            <a:spLocks noChangeArrowheads="1"/>
          </p:cNvSpPr>
          <p:nvPr/>
        </p:nvSpPr>
        <p:spPr bwMode="auto">
          <a:xfrm>
            <a:off x="1258888" y="1295400"/>
            <a:ext cx="7688262" cy="256540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lIns="18000" tIns="46800" rIns="18000" bIns="46800">
            <a:spAutoFit/>
          </a:bodyPr>
          <a:lstStyle/>
          <a:p>
            <a:pPr>
              <a:lnSpc>
                <a:spcPct val="80000"/>
              </a:lnSpc>
              <a:spcBef>
                <a:spcPct val="50000"/>
              </a:spcBef>
              <a:buClr>
                <a:srgbClr val="E4BF20"/>
              </a:buClr>
              <a:buFont typeface="Webdings" pitchFamily="18" charset="2"/>
              <a:buNone/>
            </a:pPr>
            <a:r>
              <a:rPr lang="it-IT" sz="3600" b="0">
                <a:solidFill>
                  <a:schemeClr val="bg1"/>
                </a:solidFill>
              </a:rPr>
              <a:t>s is associated with a waiting list, in wich </a:t>
            </a:r>
            <a:br>
              <a:rPr lang="it-IT" sz="3600" b="0">
                <a:solidFill>
                  <a:schemeClr val="bg1"/>
                </a:solidFill>
              </a:rPr>
            </a:br>
            <a:r>
              <a:rPr lang="it-IT" sz="3600" b="0">
                <a:solidFill>
                  <a:schemeClr val="bg1"/>
                </a:solidFill>
              </a:rPr>
              <a:t>are linked the PCBs </a:t>
            </a:r>
            <a:br>
              <a:rPr lang="it-IT" sz="3600" b="0">
                <a:solidFill>
                  <a:schemeClr val="bg1"/>
                </a:solidFill>
              </a:rPr>
            </a:br>
            <a:r>
              <a:rPr lang="it-IT" sz="3600" b="0">
                <a:solidFill>
                  <a:schemeClr val="bg1"/>
                </a:solidFill>
              </a:rPr>
              <a:t>of processes blocked on s.</a:t>
            </a:r>
          </a:p>
          <a:p>
            <a:pPr>
              <a:lnSpc>
                <a:spcPct val="80000"/>
              </a:lnSpc>
              <a:spcBef>
                <a:spcPct val="50000"/>
              </a:spcBef>
              <a:buClr>
                <a:srgbClr val="E4BF20"/>
              </a:buClr>
              <a:buFont typeface="Webdings" pitchFamily="18" charset="2"/>
              <a:buNone/>
            </a:pPr>
            <a:r>
              <a:rPr lang="it-IT" sz="3600" b="0">
                <a:solidFill>
                  <a:srgbClr val="FFCC00"/>
                </a:solidFill>
              </a:rPr>
              <a:t>s.queue</a:t>
            </a:r>
          </a:p>
        </p:txBody>
      </p:sp>
      <p:grpSp>
        <p:nvGrpSpPr>
          <p:cNvPr id="2" name="Group 24"/>
          <p:cNvGrpSpPr>
            <a:grpSpLocks/>
          </p:cNvGrpSpPr>
          <p:nvPr/>
        </p:nvGrpSpPr>
        <p:grpSpPr bwMode="auto">
          <a:xfrm>
            <a:off x="2682875" y="4535488"/>
            <a:ext cx="3635375" cy="493712"/>
            <a:chOff x="1690" y="2857"/>
            <a:chExt cx="2290" cy="311"/>
          </a:xfrm>
        </p:grpSpPr>
        <p:sp>
          <p:nvSpPr>
            <p:cNvPr id="29702" name="Oval 10"/>
            <p:cNvSpPr>
              <a:spLocks noChangeArrowheads="1"/>
            </p:cNvSpPr>
            <p:nvPr/>
          </p:nvSpPr>
          <p:spPr bwMode="auto">
            <a:xfrm>
              <a:off x="1690" y="2857"/>
              <a:ext cx="557" cy="311"/>
            </a:xfrm>
            <a:prstGeom prst="ellipse">
              <a:avLst/>
            </a:prstGeom>
            <a:noFill/>
            <a:ln w="38100">
              <a:solidFill>
                <a:schemeClr val="bg1"/>
              </a:solidFill>
              <a:round/>
              <a:headEnd/>
              <a:tailEnd/>
            </a:ln>
          </p:spPr>
          <p:txBody>
            <a:bodyPr lIns="90000" tIns="46800" rIns="90000" bIns="46800" anchor="ctr">
              <a:spAutoFit/>
            </a:bodyPr>
            <a:lstStyle/>
            <a:p>
              <a:pPr algn="ctr">
                <a:lnSpc>
                  <a:spcPct val="60000"/>
                </a:lnSpc>
                <a:spcBef>
                  <a:spcPct val="50000"/>
                </a:spcBef>
                <a:buClr>
                  <a:srgbClr val="E4BF20"/>
                </a:buClr>
                <a:buFont typeface="Webdings" pitchFamily="18" charset="2"/>
                <a:buNone/>
              </a:pPr>
              <a:r>
                <a:rPr lang="it-IT" sz="2800" b="0">
                  <a:solidFill>
                    <a:srgbClr val="FFCC00"/>
                  </a:solidFill>
                </a:rPr>
                <a:t>s</a:t>
              </a:r>
            </a:p>
          </p:txBody>
        </p:sp>
        <p:sp>
          <p:nvSpPr>
            <p:cNvPr id="1077265" name="Line 17"/>
            <p:cNvSpPr>
              <a:spLocks noChangeShapeType="1"/>
            </p:cNvSpPr>
            <p:nvPr/>
          </p:nvSpPr>
          <p:spPr bwMode="auto">
            <a:xfrm flipH="1">
              <a:off x="2256" y="3002"/>
              <a:ext cx="287" cy="0"/>
            </a:xfrm>
            <a:prstGeom prst="line">
              <a:avLst/>
            </a:prstGeom>
            <a:noFill/>
            <a:ln w="57150">
              <a:solidFill>
                <a:schemeClr val="bg1"/>
              </a:solidFill>
              <a:round/>
              <a:headEnd type="none" w="sm" len="sm"/>
              <a:tailEnd type="none" w="lg" len="lg"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lIns="90000" tIns="46800" rIns="90000" bIns="46800" anchor="ctr">
              <a:spAutoFit/>
            </a:bodyPr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077261" name="Rectangle 13"/>
            <p:cNvSpPr>
              <a:spLocks noChangeArrowheads="1"/>
            </p:cNvSpPr>
            <p:nvPr/>
          </p:nvSpPr>
          <p:spPr bwMode="auto">
            <a:xfrm flipH="1">
              <a:off x="2543" y="2858"/>
              <a:ext cx="288" cy="288"/>
            </a:xfrm>
            <a:prstGeom prst="rect">
              <a:avLst/>
            </a:prstGeom>
            <a:solidFill>
              <a:srgbClr val="007FD6"/>
            </a:solidFill>
            <a:ln w="57150">
              <a:solidFill>
                <a:schemeClr val="bg1"/>
              </a:solidFill>
              <a:miter lim="800000"/>
              <a:headEnd type="none" w="sm" len="sm"/>
              <a:tailEnd type="none" w="sm" len="sm"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lIns="90000" tIns="46800" rIns="90000" bIns="46800" anchor="ctr">
              <a:spAutoFit/>
            </a:bodyPr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077262" name="Rectangle 14"/>
            <p:cNvSpPr>
              <a:spLocks noChangeArrowheads="1"/>
            </p:cNvSpPr>
            <p:nvPr/>
          </p:nvSpPr>
          <p:spPr bwMode="auto">
            <a:xfrm flipH="1">
              <a:off x="2831" y="2858"/>
              <a:ext cx="287" cy="288"/>
            </a:xfrm>
            <a:prstGeom prst="rect">
              <a:avLst/>
            </a:prstGeom>
            <a:solidFill>
              <a:srgbClr val="007FD6"/>
            </a:solidFill>
            <a:ln w="57150">
              <a:solidFill>
                <a:schemeClr val="bg1"/>
              </a:solidFill>
              <a:miter lim="800000"/>
              <a:headEnd type="none" w="sm" len="sm"/>
              <a:tailEnd type="none" w="sm" len="sm"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lIns="90000" tIns="46800" rIns="90000" bIns="46800" anchor="ctr">
              <a:spAutoFit/>
            </a:bodyPr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077267" name="Rectangle 19"/>
            <p:cNvSpPr>
              <a:spLocks noChangeArrowheads="1"/>
            </p:cNvSpPr>
            <p:nvPr/>
          </p:nvSpPr>
          <p:spPr bwMode="auto">
            <a:xfrm flipH="1">
              <a:off x="3118" y="2858"/>
              <a:ext cx="287" cy="288"/>
            </a:xfrm>
            <a:prstGeom prst="rect">
              <a:avLst/>
            </a:prstGeom>
            <a:solidFill>
              <a:srgbClr val="007FD6"/>
            </a:solidFill>
            <a:ln w="57150">
              <a:solidFill>
                <a:schemeClr val="bg1"/>
              </a:solidFill>
              <a:miter lim="800000"/>
              <a:headEnd type="none" w="sm" len="sm"/>
              <a:tailEnd type="none" w="sm" len="sm"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lIns="90000" tIns="46800" rIns="90000" bIns="46800" anchor="ctr">
              <a:spAutoFit/>
            </a:bodyPr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077266" name="Rectangle 18"/>
            <p:cNvSpPr>
              <a:spLocks noChangeArrowheads="1"/>
            </p:cNvSpPr>
            <p:nvPr/>
          </p:nvSpPr>
          <p:spPr bwMode="auto">
            <a:xfrm flipH="1">
              <a:off x="3405" y="2858"/>
              <a:ext cx="288" cy="288"/>
            </a:xfrm>
            <a:prstGeom prst="rect">
              <a:avLst/>
            </a:prstGeom>
            <a:solidFill>
              <a:srgbClr val="007FD6"/>
            </a:solidFill>
            <a:ln w="57150">
              <a:solidFill>
                <a:schemeClr val="bg1"/>
              </a:solidFill>
              <a:miter lim="800000"/>
              <a:headEnd type="none" w="sm" len="sm"/>
              <a:tailEnd type="none" w="sm" len="sm"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lIns="90000" tIns="46800" rIns="90000" bIns="46800" anchor="ctr">
              <a:spAutoFit/>
            </a:bodyPr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077263" name="Line 15"/>
            <p:cNvSpPr>
              <a:spLocks noChangeShapeType="1"/>
            </p:cNvSpPr>
            <p:nvPr/>
          </p:nvSpPr>
          <p:spPr bwMode="auto">
            <a:xfrm flipH="1">
              <a:off x="3693" y="2858"/>
              <a:ext cx="287" cy="0"/>
            </a:xfrm>
            <a:prstGeom prst="line">
              <a:avLst/>
            </a:prstGeom>
            <a:noFill/>
            <a:ln w="57150">
              <a:solidFill>
                <a:schemeClr val="bg1"/>
              </a:solidFill>
              <a:round/>
              <a:headEnd type="none" w="sm" len="sm"/>
              <a:tailEnd type="none" w="lg" len="lg"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lIns="90000" tIns="46800" rIns="90000" bIns="46800" anchor="ctr">
              <a:spAutoFit/>
            </a:bodyPr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077264" name="Line 16"/>
            <p:cNvSpPr>
              <a:spLocks noChangeShapeType="1"/>
            </p:cNvSpPr>
            <p:nvPr/>
          </p:nvSpPr>
          <p:spPr bwMode="auto">
            <a:xfrm flipH="1">
              <a:off x="3693" y="3146"/>
              <a:ext cx="287" cy="0"/>
            </a:xfrm>
            <a:prstGeom prst="line">
              <a:avLst/>
            </a:prstGeom>
            <a:noFill/>
            <a:ln w="57150">
              <a:solidFill>
                <a:schemeClr val="bg1"/>
              </a:solidFill>
              <a:round/>
              <a:headEnd type="none" w="sm" len="sm"/>
              <a:tailEnd type="none" w="lg" len="lg"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lIns="90000" tIns="46800" rIns="90000" bIns="46800" anchor="ctr">
              <a:spAutoFit/>
            </a:bodyPr>
            <a:lstStyle/>
            <a:p>
              <a:pPr>
                <a:defRPr/>
              </a:pPr>
              <a:endParaRPr lang="it-IT"/>
            </a:p>
          </p:txBody>
        </p:sp>
      </p:grp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7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0772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77269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85" name="Text Box 9"/>
          <p:cNvSpPr txBox="1">
            <a:spLocks noChangeArrowheads="1"/>
          </p:cNvSpPr>
          <p:nvPr/>
        </p:nvSpPr>
        <p:spPr bwMode="auto">
          <a:xfrm>
            <a:off x="1708150" y="1774825"/>
            <a:ext cx="6673850" cy="1573213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lIns="18000" tIns="46800" rIns="18000" bIns="46800">
            <a:spAutoFit/>
          </a:bodyPr>
          <a:lstStyle/>
          <a:p>
            <a:pPr>
              <a:lnSpc>
                <a:spcPct val="90000"/>
              </a:lnSpc>
              <a:spcBef>
                <a:spcPct val="50000"/>
              </a:spcBef>
              <a:buClr>
                <a:srgbClr val="E4BF20"/>
              </a:buClr>
              <a:buFont typeface="Webdings" pitchFamily="18" charset="2"/>
              <a:buNone/>
            </a:pPr>
            <a:r>
              <a:rPr lang="it-IT" sz="3600" b="0">
                <a:solidFill>
                  <a:schemeClr val="bg1"/>
                </a:solidFill>
              </a:rPr>
              <a:t>A semaphore s is accessed only via two standard operations</a:t>
            </a:r>
            <a:endParaRPr lang="it-IT" sz="3600" b="0"/>
          </a:p>
        </p:txBody>
      </p:sp>
      <p:sp>
        <p:nvSpPr>
          <p:cNvPr id="1048586" name="Rectangle 10"/>
          <p:cNvSpPr>
            <a:spLocks noChangeArrowheads="1"/>
          </p:cNvSpPr>
          <p:nvPr/>
        </p:nvSpPr>
        <p:spPr bwMode="auto">
          <a:xfrm>
            <a:off x="1624013" y="3500438"/>
            <a:ext cx="2660650" cy="585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81013" indent="-481013">
              <a:lnSpc>
                <a:spcPct val="90000"/>
              </a:lnSpc>
              <a:spcBef>
                <a:spcPct val="0"/>
              </a:spcBef>
              <a:buClr>
                <a:srgbClr val="FFCC00"/>
              </a:buClr>
              <a:buFont typeface="Wingdings" pitchFamily="2" charset="2"/>
              <a:buChar char="à"/>
            </a:pPr>
            <a:r>
              <a:rPr lang="it-IT" sz="3600" b="0">
                <a:solidFill>
                  <a:schemeClr val="bg1"/>
                </a:solidFill>
              </a:rPr>
              <a:t> P (s)</a:t>
            </a:r>
            <a:endParaRPr lang="it-IT" sz="3600" b="0">
              <a:solidFill>
                <a:schemeClr val="folHlink"/>
              </a:solidFill>
            </a:endParaRPr>
          </a:p>
        </p:txBody>
      </p:sp>
      <p:sp>
        <p:nvSpPr>
          <p:cNvPr id="1048587" name="Rectangle 11"/>
          <p:cNvSpPr>
            <a:spLocks noChangeArrowheads="1"/>
          </p:cNvSpPr>
          <p:nvPr/>
        </p:nvSpPr>
        <p:spPr bwMode="auto">
          <a:xfrm>
            <a:off x="1624013" y="4292600"/>
            <a:ext cx="2660650" cy="585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81013" indent="-481013">
              <a:lnSpc>
                <a:spcPct val="90000"/>
              </a:lnSpc>
              <a:spcBef>
                <a:spcPct val="0"/>
              </a:spcBef>
              <a:buClr>
                <a:srgbClr val="FFCC00"/>
              </a:buClr>
              <a:buFont typeface="Wingdings" pitchFamily="2" charset="2"/>
              <a:buChar char="à"/>
            </a:pPr>
            <a:r>
              <a:rPr lang="it-IT" sz="3600" b="0">
                <a:solidFill>
                  <a:schemeClr val="bg1"/>
                </a:solidFill>
              </a:rPr>
              <a:t> V (s)</a:t>
            </a:r>
            <a:endParaRPr lang="it-IT" sz="3600" b="0">
              <a:solidFill>
                <a:schemeClr val="folHlink"/>
              </a:solidFill>
            </a:endParaRP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5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0485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5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0485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5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10485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8585" grpId="0"/>
      <p:bldP spid="1048586" grpId="0"/>
      <p:bldP spid="104858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8"/>
          <p:cNvGrpSpPr>
            <a:grpSpLocks/>
          </p:cNvGrpSpPr>
          <p:nvPr/>
        </p:nvGrpSpPr>
        <p:grpSpPr bwMode="auto">
          <a:xfrm>
            <a:off x="1403350" y="4071938"/>
            <a:ext cx="6629400" cy="1814512"/>
            <a:chOff x="884" y="2565"/>
            <a:chExt cx="4176" cy="1143"/>
          </a:xfrm>
        </p:grpSpPr>
        <p:sp>
          <p:nvSpPr>
            <p:cNvPr id="1135624" name="Line 8"/>
            <p:cNvSpPr>
              <a:spLocks noChangeShapeType="1"/>
            </p:cNvSpPr>
            <p:nvPr/>
          </p:nvSpPr>
          <p:spPr bwMode="auto">
            <a:xfrm>
              <a:off x="884" y="2934"/>
              <a:ext cx="1728" cy="0"/>
            </a:xfrm>
            <a:prstGeom prst="line">
              <a:avLst/>
            </a:prstGeom>
            <a:noFill/>
            <a:ln w="38100">
              <a:solidFill>
                <a:srgbClr val="FFCC00"/>
              </a:solidFill>
              <a:round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lIns="18000" tIns="46800" rIns="18000" bIns="46800">
              <a:spAutoFit/>
            </a:bodyPr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135625" name="Line 9"/>
            <p:cNvSpPr>
              <a:spLocks noChangeShapeType="1"/>
            </p:cNvSpPr>
            <p:nvPr/>
          </p:nvSpPr>
          <p:spPr bwMode="auto">
            <a:xfrm>
              <a:off x="2804" y="3126"/>
              <a:ext cx="1728" cy="0"/>
            </a:xfrm>
            <a:prstGeom prst="line">
              <a:avLst/>
            </a:prstGeom>
            <a:noFill/>
            <a:ln w="38100">
              <a:solidFill>
                <a:srgbClr val="FFCC00"/>
              </a:solidFill>
              <a:round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lIns="18000" tIns="46800" rIns="18000" bIns="46800">
              <a:spAutoFit/>
            </a:bodyPr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135626" name="Rectangle 10"/>
            <p:cNvSpPr>
              <a:spLocks noChangeArrowheads="1"/>
            </p:cNvSpPr>
            <p:nvPr/>
          </p:nvSpPr>
          <p:spPr bwMode="auto">
            <a:xfrm>
              <a:off x="1460" y="2565"/>
              <a:ext cx="157" cy="327"/>
            </a:xfrm>
            <a:prstGeom prst="rect">
              <a:avLst/>
            </a:prstGeom>
            <a:noFill/>
            <a:ln w="38100">
              <a:noFill/>
              <a:miter lim="800000"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wrap="none" lIns="18000" tIns="46800" rIns="18000" bIns="46800">
              <a:spAutoFit/>
            </a:bodyPr>
            <a:lstStyle/>
            <a:p>
              <a:pPr>
                <a:defRPr/>
              </a:pPr>
              <a:r>
                <a:rPr lang="it-IT" sz="2800">
                  <a:solidFill>
                    <a:srgbClr val="FFCC00"/>
                  </a:solidFill>
                </a:rPr>
                <a:t>A</a:t>
              </a:r>
            </a:p>
          </p:txBody>
        </p:sp>
        <p:sp>
          <p:nvSpPr>
            <p:cNvPr id="1135627" name="Rectangle 11"/>
            <p:cNvSpPr>
              <a:spLocks noChangeArrowheads="1"/>
            </p:cNvSpPr>
            <p:nvPr/>
          </p:nvSpPr>
          <p:spPr bwMode="auto">
            <a:xfrm>
              <a:off x="3604" y="2757"/>
              <a:ext cx="157" cy="327"/>
            </a:xfrm>
            <a:prstGeom prst="rect">
              <a:avLst/>
            </a:prstGeom>
            <a:noFill/>
            <a:ln w="38100">
              <a:noFill/>
              <a:miter lim="800000"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wrap="none" lIns="18000" tIns="46800" rIns="18000" bIns="46800">
              <a:spAutoFit/>
            </a:bodyPr>
            <a:lstStyle/>
            <a:p>
              <a:pPr algn="ctr">
                <a:defRPr/>
              </a:pPr>
              <a:r>
                <a:rPr lang="it-IT" sz="2800">
                  <a:solidFill>
                    <a:srgbClr val="FFCC00"/>
                  </a:solidFill>
                </a:rPr>
                <a:t>B</a:t>
              </a:r>
            </a:p>
          </p:txBody>
        </p:sp>
        <p:sp>
          <p:nvSpPr>
            <p:cNvPr id="1135628" name="Line 12"/>
            <p:cNvSpPr>
              <a:spLocks noChangeShapeType="1"/>
            </p:cNvSpPr>
            <p:nvPr/>
          </p:nvSpPr>
          <p:spPr bwMode="auto">
            <a:xfrm>
              <a:off x="884" y="3366"/>
              <a:ext cx="4176" cy="0"/>
            </a:xfrm>
            <a:prstGeom prst="line">
              <a:avLst/>
            </a:prstGeom>
            <a:noFill/>
            <a:ln w="38100">
              <a:solidFill>
                <a:srgbClr val="FFCC00"/>
              </a:solidFill>
              <a:round/>
              <a:headEnd/>
              <a:tailEnd type="triangle" w="med" len="med"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lIns="18000" tIns="46800" rIns="18000" bIns="46800">
              <a:spAutoFit/>
            </a:bodyPr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135629" name="Rectangle 13"/>
            <p:cNvSpPr>
              <a:spLocks noChangeArrowheads="1"/>
            </p:cNvSpPr>
            <p:nvPr/>
          </p:nvSpPr>
          <p:spPr bwMode="auto">
            <a:xfrm>
              <a:off x="4681" y="3381"/>
              <a:ext cx="157" cy="327"/>
            </a:xfrm>
            <a:prstGeom prst="rect">
              <a:avLst/>
            </a:prstGeom>
            <a:noFill/>
            <a:ln w="38100">
              <a:noFill/>
              <a:miter lim="800000"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wrap="none" lIns="18000" tIns="46800" rIns="18000" bIns="46800">
              <a:spAutoFit/>
            </a:bodyPr>
            <a:lstStyle/>
            <a:p>
              <a:pPr algn="ctr">
                <a:defRPr/>
              </a:pPr>
              <a:r>
                <a:rPr lang="it-IT" sz="2800">
                  <a:solidFill>
                    <a:srgbClr val="FFCC00"/>
                  </a:solidFill>
                </a:rPr>
                <a:t>t</a:t>
              </a:r>
            </a:p>
          </p:txBody>
        </p:sp>
      </p:grpSp>
      <p:sp>
        <p:nvSpPr>
          <p:cNvPr id="1135630" name="Rectangle 14"/>
          <p:cNvSpPr>
            <a:spLocks noChangeArrowheads="1"/>
          </p:cNvSpPr>
          <p:nvPr/>
        </p:nvSpPr>
        <p:spPr bwMode="auto">
          <a:xfrm>
            <a:off x="1187450" y="1441450"/>
            <a:ext cx="7070725" cy="1411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630238" indent="-630238" defTabSz="630238">
              <a:lnSpc>
                <a:spcPct val="80000"/>
              </a:lnSpc>
              <a:spcBef>
                <a:spcPct val="0"/>
              </a:spcBef>
              <a:buClr>
                <a:srgbClr val="FFCC00"/>
              </a:buClr>
              <a:buFont typeface="Wingdings" pitchFamily="2" charset="2"/>
              <a:buChar char="à"/>
            </a:pPr>
            <a:r>
              <a:rPr lang="it-IT" sz="3600" b="0">
                <a:solidFill>
                  <a:schemeClr val="bg1"/>
                </a:solidFill>
              </a:rPr>
              <a:t>No assumptions should </a:t>
            </a:r>
            <a:br>
              <a:rPr lang="it-IT" sz="3600" b="0">
                <a:solidFill>
                  <a:schemeClr val="bg1"/>
                </a:solidFill>
              </a:rPr>
            </a:br>
            <a:r>
              <a:rPr lang="it-IT" sz="3600" b="0">
                <a:solidFill>
                  <a:schemeClr val="bg1"/>
                </a:solidFill>
              </a:rPr>
              <a:t>be made about relative process speed</a:t>
            </a:r>
          </a:p>
        </p:txBody>
      </p:sp>
      <p:sp>
        <p:nvSpPr>
          <p:cNvPr id="1135631" name="Rectangle 15"/>
          <p:cNvSpPr>
            <a:spLocks noChangeArrowheads="1"/>
          </p:cNvSpPr>
          <p:nvPr/>
        </p:nvSpPr>
        <p:spPr bwMode="auto">
          <a:xfrm>
            <a:off x="1187450" y="3146425"/>
            <a:ext cx="7070725" cy="585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630238" indent="-630238">
              <a:lnSpc>
                <a:spcPct val="90000"/>
              </a:lnSpc>
              <a:spcBef>
                <a:spcPct val="0"/>
              </a:spcBef>
              <a:buClr>
                <a:srgbClr val="FFCC00"/>
              </a:buClr>
              <a:buFont typeface="Wingdings" pitchFamily="2" charset="2"/>
              <a:buChar char="à"/>
            </a:pPr>
            <a:r>
              <a:rPr lang="it-IT" sz="3600" b="0">
                <a:solidFill>
                  <a:schemeClr val="bg1"/>
                </a:solidFill>
              </a:rPr>
              <a:t>A, B critical sections</a:t>
            </a: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5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1356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56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1356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35630" grpId="0" autoUpdateAnimBg="0"/>
      <p:bldP spid="1135631" grpId="0" autoUpdateAnimBg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0633" name="Rectangle 9"/>
          <p:cNvSpPr>
            <a:spLocks noChangeArrowheads="1"/>
          </p:cNvSpPr>
          <p:nvPr/>
        </p:nvSpPr>
        <p:spPr bwMode="auto">
          <a:xfrm>
            <a:off x="1331913" y="2300288"/>
            <a:ext cx="6829425" cy="2560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buClr>
                <a:srgbClr val="FF9900"/>
              </a:buClr>
              <a:buFont typeface="Wingdings" pitchFamily="2" charset="2"/>
              <a:buNone/>
            </a:pPr>
            <a:r>
              <a:rPr lang="it-IT" sz="3600" b="0">
                <a:solidFill>
                  <a:srgbClr val="FFCC00"/>
                </a:solidFill>
              </a:rPr>
              <a:t>P(s)</a:t>
            </a:r>
            <a:r>
              <a:rPr lang="it-IT" sz="3600" b="0">
                <a:solidFill>
                  <a:schemeClr val="bg1"/>
                </a:solidFill>
              </a:rPr>
              <a:t> If s.value&gt;O the process continues its execution, if s.value=O the process is blocked in the s.queue </a:t>
            </a:r>
            <a:endParaRPr lang="it-IT" sz="3600" b="0">
              <a:solidFill>
                <a:schemeClr val="folHlink"/>
              </a:solidFill>
            </a:endParaRP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06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0506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50633" grpId="0" autoUpdateAnimBg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6579" name="Rectangle 3"/>
          <p:cNvSpPr>
            <a:spLocks noChangeArrowheads="1"/>
          </p:cNvSpPr>
          <p:nvPr/>
        </p:nvSpPr>
        <p:spPr bwMode="auto">
          <a:xfrm>
            <a:off x="1258888" y="1628775"/>
            <a:ext cx="6829425" cy="248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buClr>
                <a:srgbClr val="FF9900"/>
              </a:buClr>
              <a:buFont typeface="Wingdings" pitchFamily="2" charset="2"/>
              <a:buNone/>
            </a:pPr>
            <a:r>
              <a:rPr lang="it-IT" sz="3500" b="0">
                <a:solidFill>
                  <a:srgbClr val="FFCC00"/>
                </a:solidFill>
              </a:rPr>
              <a:t>V(s)</a:t>
            </a:r>
            <a:r>
              <a:rPr lang="it-IT" sz="3500" b="0">
                <a:solidFill>
                  <a:schemeClr val="bg1"/>
                </a:solidFill>
              </a:rPr>
              <a:t> A process in the s.queue is waked and extracted; its state is modified from blocked </a:t>
            </a:r>
            <a:br>
              <a:rPr lang="it-IT" sz="3500" b="0">
                <a:solidFill>
                  <a:schemeClr val="bg1"/>
                </a:solidFill>
              </a:rPr>
            </a:br>
            <a:r>
              <a:rPr lang="it-IT" sz="3500" b="0">
                <a:solidFill>
                  <a:schemeClr val="bg1"/>
                </a:solidFill>
              </a:rPr>
              <a:t>to ready</a:t>
            </a:r>
            <a:endParaRPr lang="it-IT" sz="3500" b="0">
              <a:solidFill>
                <a:schemeClr val="folHlink"/>
              </a:solidFill>
            </a:endParaRP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65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1765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76579" grpId="0" autoUpdateAnimBg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2680" name="Rectangle 8"/>
          <p:cNvSpPr>
            <a:spLocks noChangeArrowheads="1"/>
          </p:cNvSpPr>
          <p:nvPr/>
        </p:nvSpPr>
        <p:spPr bwMode="auto">
          <a:xfrm>
            <a:off x="1331913" y="1916113"/>
            <a:ext cx="6911975" cy="330517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lIns="18000" tIns="46800" rIns="18000" bIns="46800">
            <a:spAutoFit/>
          </a:bodyPr>
          <a:lstStyle/>
          <a:p>
            <a:pPr>
              <a:lnSpc>
                <a:spcPct val="90000"/>
              </a:lnSpc>
              <a:spcBef>
                <a:spcPct val="50000"/>
              </a:spcBef>
            </a:pPr>
            <a:r>
              <a:rPr lang="it-IT" sz="2400" b="0">
                <a:solidFill>
                  <a:schemeClr val="bg1"/>
                </a:solidFill>
              </a:rPr>
              <a:t>void P(s)</a:t>
            </a:r>
          </a:p>
          <a:p>
            <a:pPr>
              <a:lnSpc>
                <a:spcPct val="90000"/>
              </a:lnSpc>
              <a:spcBef>
                <a:spcPct val="50000"/>
              </a:spcBef>
            </a:pPr>
            <a:r>
              <a:rPr lang="it-IT" sz="2400" b="0">
                <a:solidFill>
                  <a:schemeClr val="bg1"/>
                </a:solidFill>
              </a:rPr>
              <a:t>{</a:t>
            </a:r>
          </a:p>
          <a:p>
            <a:pPr lvl="1">
              <a:lnSpc>
                <a:spcPct val="90000"/>
              </a:lnSpc>
              <a:spcBef>
                <a:spcPct val="50000"/>
              </a:spcBef>
            </a:pPr>
            <a:r>
              <a:rPr lang="it-IT" sz="2400" b="0">
                <a:solidFill>
                  <a:schemeClr val="bg1"/>
                </a:solidFill>
              </a:rPr>
              <a:t>if (s.value==O)</a:t>
            </a:r>
          </a:p>
          <a:p>
            <a:pPr lvl="2">
              <a:lnSpc>
                <a:spcPct val="90000"/>
              </a:lnSpc>
              <a:spcBef>
                <a:spcPct val="50000"/>
              </a:spcBef>
            </a:pPr>
            <a:r>
              <a:rPr lang="it-IT" sz="2400" b="0">
                <a:solidFill>
                  <a:schemeClr val="bg1"/>
                </a:solidFill>
              </a:rPr>
              <a:t>&lt;the process is blocked and its PCB is inserted in the s.queue&gt;;</a:t>
            </a:r>
          </a:p>
          <a:p>
            <a:pPr lvl="1">
              <a:lnSpc>
                <a:spcPct val="90000"/>
              </a:lnSpc>
              <a:spcBef>
                <a:spcPct val="50000"/>
              </a:spcBef>
            </a:pPr>
            <a:r>
              <a:rPr lang="it-IT" sz="2400" b="0">
                <a:solidFill>
                  <a:schemeClr val="bg1"/>
                </a:solidFill>
              </a:rPr>
              <a:t>else s.value= s.value-1;</a:t>
            </a:r>
          </a:p>
          <a:p>
            <a:pPr>
              <a:lnSpc>
                <a:spcPct val="90000"/>
              </a:lnSpc>
              <a:spcBef>
                <a:spcPct val="50000"/>
              </a:spcBef>
            </a:pPr>
            <a:r>
              <a:rPr lang="it-IT" sz="2400" b="0">
                <a:solidFill>
                  <a:schemeClr val="bg1"/>
                </a:solidFill>
              </a:rPr>
              <a:t>}</a:t>
            </a: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26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0526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52680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28" name="Rectangle 8"/>
          <p:cNvSpPr>
            <a:spLocks noChangeArrowheads="1"/>
          </p:cNvSpPr>
          <p:nvPr/>
        </p:nvSpPr>
        <p:spPr bwMode="auto">
          <a:xfrm>
            <a:off x="1476375" y="1624013"/>
            <a:ext cx="6821488" cy="3925887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lIns="18000" tIns="46800" rIns="18000" bIns="46800">
            <a:spAutoFit/>
          </a:bodyPr>
          <a:lstStyle/>
          <a:p>
            <a:pPr>
              <a:lnSpc>
                <a:spcPct val="80000"/>
              </a:lnSpc>
              <a:spcBef>
                <a:spcPct val="50000"/>
              </a:spcBef>
            </a:pPr>
            <a:r>
              <a:rPr lang="it-IT" sz="2400" b="0">
                <a:solidFill>
                  <a:schemeClr val="bg1"/>
                </a:solidFill>
              </a:rPr>
              <a:t>void V(s) 	</a:t>
            </a:r>
          </a:p>
          <a:p>
            <a:pPr>
              <a:lnSpc>
                <a:spcPct val="80000"/>
              </a:lnSpc>
              <a:spcBef>
                <a:spcPct val="50000"/>
              </a:spcBef>
            </a:pPr>
            <a:r>
              <a:rPr lang="it-IT" sz="2400" b="0">
                <a:solidFill>
                  <a:schemeClr val="bg1"/>
                </a:solidFill>
              </a:rPr>
              <a:t>{</a:t>
            </a:r>
          </a:p>
          <a:p>
            <a:pPr lvl="1">
              <a:lnSpc>
                <a:spcPct val="80000"/>
              </a:lnSpc>
              <a:spcBef>
                <a:spcPct val="50000"/>
              </a:spcBef>
            </a:pPr>
            <a:r>
              <a:rPr lang="it-IT" sz="2400" b="0">
                <a:solidFill>
                  <a:schemeClr val="bg1"/>
                </a:solidFill>
              </a:rPr>
              <a:t>if ( &lt; there is at least one process in s.queue&gt;)</a:t>
            </a:r>
          </a:p>
          <a:p>
            <a:pPr lvl="2">
              <a:lnSpc>
                <a:spcPct val="80000"/>
              </a:lnSpc>
              <a:spcBef>
                <a:spcPct val="50000"/>
              </a:spcBef>
            </a:pPr>
            <a:r>
              <a:rPr lang="it-IT" sz="2400" b="0">
                <a:solidFill>
                  <a:schemeClr val="bg1"/>
                </a:solidFill>
              </a:rPr>
              <a:t>&lt;the PCB of the first of these processes is taken out from s.queue and its state is modified from blocked to ready&gt;;</a:t>
            </a:r>
          </a:p>
          <a:p>
            <a:pPr lvl="1">
              <a:lnSpc>
                <a:spcPct val="80000"/>
              </a:lnSpc>
              <a:spcBef>
                <a:spcPct val="50000"/>
              </a:spcBef>
            </a:pPr>
            <a:r>
              <a:rPr lang="it-IT" sz="2400" b="0">
                <a:solidFill>
                  <a:schemeClr val="bg1"/>
                </a:solidFill>
              </a:rPr>
              <a:t>else s.value = s.value + 1;</a:t>
            </a:r>
          </a:p>
          <a:p>
            <a:pPr>
              <a:lnSpc>
                <a:spcPct val="80000"/>
              </a:lnSpc>
              <a:spcBef>
                <a:spcPct val="50000"/>
              </a:spcBef>
            </a:pPr>
            <a:r>
              <a:rPr lang="it-IT" sz="2400" b="0">
                <a:solidFill>
                  <a:schemeClr val="bg1"/>
                </a:solidFill>
              </a:rPr>
              <a:t>}</a:t>
            </a: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7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0547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54728" grpId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6777" name="Rectangle 9"/>
          <p:cNvSpPr>
            <a:spLocks noChangeArrowheads="1"/>
          </p:cNvSpPr>
          <p:nvPr/>
        </p:nvSpPr>
        <p:spPr bwMode="auto">
          <a:xfrm>
            <a:off x="1331913" y="1773238"/>
            <a:ext cx="6829425" cy="2009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buClr>
                <a:srgbClr val="FF9900"/>
              </a:buClr>
              <a:buFont typeface="Wingdings" pitchFamily="2" charset="2"/>
              <a:buNone/>
            </a:pPr>
            <a:r>
              <a:rPr lang="it-IT" sz="3500" b="0">
                <a:solidFill>
                  <a:schemeClr val="bg1"/>
                </a:solidFill>
              </a:rPr>
              <a:t>As a consequence of </a:t>
            </a:r>
            <a:br>
              <a:rPr lang="it-IT" sz="3500" b="0">
                <a:solidFill>
                  <a:schemeClr val="bg1"/>
                </a:solidFill>
              </a:rPr>
            </a:br>
            <a:r>
              <a:rPr lang="it-IT" sz="3500" b="0">
                <a:solidFill>
                  <a:schemeClr val="bg1"/>
                </a:solidFill>
              </a:rPr>
              <a:t>the execution of a V(s) the state of the process does not change</a:t>
            </a: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67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0567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56777" grpId="0" autoUpdateAnimBg="0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8627" name="Rectangle 3"/>
          <p:cNvSpPr>
            <a:spLocks noChangeArrowheads="1"/>
          </p:cNvSpPr>
          <p:nvPr/>
        </p:nvSpPr>
        <p:spPr bwMode="auto">
          <a:xfrm>
            <a:off x="1012825" y="2470150"/>
            <a:ext cx="7519988" cy="2117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95000"/>
              </a:lnSpc>
              <a:spcBef>
                <a:spcPct val="0"/>
              </a:spcBef>
              <a:buClr>
                <a:srgbClr val="FF9900"/>
              </a:buClr>
              <a:buFont typeface="Wingdings" pitchFamily="2" charset="2"/>
              <a:buNone/>
            </a:pPr>
            <a:r>
              <a:rPr lang="it-IT" sz="3500" b="0">
                <a:solidFill>
                  <a:schemeClr val="bg1"/>
                </a:solidFill>
              </a:rPr>
              <a:t>The decision of wich process is to be extracted from the s.queue is taken with a FIFO policy</a:t>
            </a: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86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1786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78627" grpId="0" autoUpdateAnimBg="0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0327" name="Text Box 7"/>
          <p:cNvSpPr txBox="1">
            <a:spLocks noChangeArrowheads="1"/>
          </p:cNvSpPr>
          <p:nvPr/>
        </p:nvSpPr>
        <p:spPr bwMode="auto">
          <a:xfrm>
            <a:off x="1346200" y="1143000"/>
            <a:ext cx="7402513" cy="5619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marL="285750" indent="-285750">
              <a:lnSpc>
                <a:spcPct val="110000"/>
              </a:lnSpc>
              <a:spcBef>
                <a:spcPct val="50000"/>
              </a:spcBef>
              <a:buClr>
                <a:srgbClr val="E4BF20"/>
              </a:buClr>
              <a:buFont typeface="Webdings" pitchFamily="18" charset="2"/>
              <a:buChar char="4"/>
              <a:defRPr/>
            </a:pPr>
            <a:endParaRPr lang="fo-FO" sz="2800">
              <a:solidFill>
                <a:schemeClr val="bg1"/>
              </a:solidFill>
              <a:effectLst>
                <a:outerShdw blurRad="38100" dist="38100" dir="2700000" algn="tl">
                  <a:srgbClr val="808080"/>
                </a:outerShdw>
              </a:effectLst>
            </a:endParaRPr>
          </a:p>
        </p:txBody>
      </p:sp>
      <p:sp>
        <p:nvSpPr>
          <p:cNvPr id="1080329" name="Text Box 9"/>
          <p:cNvSpPr txBox="1">
            <a:spLocks noChangeArrowheads="1"/>
          </p:cNvSpPr>
          <p:nvPr/>
        </p:nvSpPr>
        <p:spPr bwMode="auto">
          <a:xfrm>
            <a:off x="1695450" y="3908425"/>
            <a:ext cx="5468938" cy="1554163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lIns="18000" tIns="46800" rIns="18000" bIns="46800">
            <a:spAutoFit/>
          </a:bodyPr>
          <a:lstStyle/>
          <a:p>
            <a:pPr>
              <a:spcBef>
                <a:spcPct val="50000"/>
              </a:spcBef>
              <a:buClr>
                <a:srgbClr val="E4BF20"/>
              </a:buClr>
              <a:buFont typeface="Webdings" pitchFamily="18" charset="2"/>
              <a:buNone/>
            </a:pPr>
            <a:r>
              <a:rPr lang="fr-FR" sz="3200" b="0">
                <a:solidFill>
                  <a:schemeClr val="bg1"/>
                </a:solidFill>
              </a:rPr>
              <a:t>	P (mutex)</a:t>
            </a:r>
            <a:r>
              <a:rPr lang="it-IT" sz="3200" b="0">
                <a:solidFill>
                  <a:schemeClr val="bg1"/>
                </a:solidFill>
              </a:rPr>
              <a:t/>
            </a:r>
            <a:br>
              <a:rPr lang="it-IT" sz="3200" b="0">
                <a:solidFill>
                  <a:schemeClr val="bg1"/>
                </a:solidFill>
              </a:rPr>
            </a:br>
            <a:r>
              <a:rPr lang="it-IT" sz="3200" b="0">
                <a:solidFill>
                  <a:schemeClr val="bg1"/>
                </a:solidFill>
              </a:rPr>
              <a:t>	&lt;sezione critica&gt;</a:t>
            </a:r>
            <a:br>
              <a:rPr lang="it-IT" sz="3200" b="0">
                <a:solidFill>
                  <a:schemeClr val="bg1"/>
                </a:solidFill>
              </a:rPr>
            </a:br>
            <a:r>
              <a:rPr lang="it-IT" sz="3200" b="0">
                <a:solidFill>
                  <a:schemeClr val="bg1"/>
                </a:solidFill>
              </a:rPr>
              <a:t>	V</a:t>
            </a:r>
            <a:r>
              <a:rPr lang="it-IT" sz="3200" b="0" i="1">
                <a:solidFill>
                  <a:schemeClr val="bg1"/>
                </a:solidFill>
              </a:rPr>
              <a:t> </a:t>
            </a:r>
            <a:r>
              <a:rPr lang="it-IT" sz="3200" b="0">
                <a:solidFill>
                  <a:schemeClr val="bg1"/>
                </a:solidFill>
              </a:rPr>
              <a:t>(mutex)</a:t>
            </a:r>
            <a:endParaRPr lang="it-IT" sz="3200" b="0"/>
          </a:p>
        </p:txBody>
      </p:sp>
      <p:sp>
        <p:nvSpPr>
          <p:cNvPr id="1080330" name="Rectangle 10"/>
          <p:cNvSpPr>
            <a:spLocks noChangeArrowheads="1"/>
          </p:cNvSpPr>
          <p:nvPr/>
        </p:nvSpPr>
        <p:spPr bwMode="auto">
          <a:xfrm>
            <a:off x="1331913" y="1258888"/>
            <a:ext cx="4676775" cy="585787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buClr>
                <a:srgbClr val="FF9900"/>
              </a:buClr>
              <a:buFont typeface="Wingdings" pitchFamily="2" charset="2"/>
              <a:buNone/>
            </a:pPr>
            <a:r>
              <a:rPr lang="it-IT" sz="3600" b="0">
                <a:solidFill>
                  <a:srgbClr val="FFCC00"/>
                </a:solidFill>
              </a:rPr>
              <a:t>MUTUAL EXCLUSION</a:t>
            </a:r>
          </a:p>
        </p:txBody>
      </p:sp>
      <p:sp>
        <p:nvSpPr>
          <p:cNvPr id="1080331" name="Text Box 11"/>
          <p:cNvSpPr txBox="1">
            <a:spLocks noChangeArrowheads="1"/>
          </p:cNvSpPr>
          <p:nvPr/>
        </p:nvSpPr>
        <p:spPr bwMode="auto">
          <a:xfrm>
            <a:off x="1476375" y="2286000"/>
            <a:ext cx="6905625" cy="140652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lIns="18000" tIns="46800" rIns="18000" bIns="46800">
            <a:spAutoFit/>
          </a:bodyPr>
          <a:lstStyle/>
          <a:p>
            <a:pPr>
              <a:lnSpc>
                <a:spcPct val="90000"/>
              </a:lnSpc>
              <a:spcBef>
                <a:spcPct val="50000"/>
              </a:spcBef>
              <a:buClr>
                <a:srgbClr val="E4BF20"/>
              </a:buClr>
              <a:buFont typeface="Webdings" pitchFamily="18" charset="2"/>
              <a:buNone/>
            </a:pPr>
            <a:r>
              <a:rPr lang="it-IT" sz="3200" b="0">
                <a:solidFill>
                  <a:srgbClr val="FFCC00"/>
                </a:solidFill>
              </a:rPr>
              <a:t>mutex:</a:t>
            </a:r>
            <a:r>
              <a:rPr lang="it-IT" sz="3200" b="0">
                <a:solidFill>
                  <a:schemeClr val="bg1"/>
                </a:solidFill>
              </a:rPr>
              <a:t> semaphore associated </a:t>
            </a:r>
            <a:br>
              <a:rPr lang="it-IT" sz="3200" b="0">
                <a:solidFill>
                  <a:schemeClr val="bg1"/>
                </a:solidFill>
              </a:rPr>
            </a:br>
            <a:r>
              <a:rPr lang="it-IT" sz="3200" b="0">
                <a:solidFill>
                  <a:schemeClr val="bg1"/>
                </a:solidFill>
              </a:rPr>
              <a:t>to the shared resource</a:t>
            </a:r>
            <a:br>
              <a:rPr lang="it-IT" sz="3200" b="0">
                <a:solidFill>
                  <a:schemeClr val="bg1"/>
                </a:solidFill>
              </a:rPr>
            </a:br>
            <a:r>
              <a:rPr lang="it-IT" sz="3200" b="0">
                <a:solidFill>
                  <a:srgbClr val="FFCC00"/>
                </a:solidFill>
              </a:rPr>
              <a:t>(i. v. mutex=1)</a:t>
            </a: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03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0803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03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0803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03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0803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80329" grpId="0"/>
      <p:bldP spid="1080330" grpId="0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2376" name="Text Box 8"/>
          <p:cNvSpPr txBox="1">
            <a:spLocks noChangeArrowheads="1"/>
          </p:cNvSpPr>
          <p:nvPr/>
        </p:nvSpPr>
        <p:spPr bwMode="auto">
          <a:xfrm>
            <a:off x="1692275" y="1412875"/>
            <a:ext cx="6264275" cy="4510088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lIns="18000" tIns="46800" rIns="18000" bIns="46800">
            <a:spAutoFit/>
          </a:bodyPr>
          <a:lstStyle/>
          <a:p>
            <a:pPr>
              <a:lnSpc>
                <a:spcPct val="70000"/>
              </a:lnSpc>
              <a:spcBef>
                <a:spcPct val="50000"/>
              </a:spcBef>
              <a:buClr>
                <a:srgbClr val="E4BF20"/>
              </a:buClr>
              <a:buFont typeface="Webdings" pitchFamily="18" charset="2"/>
              <a:buNone/>
            </a:pPr>
            <a:r>
              <a:rPr lang="fr-FR" sz="3200" b="0">
                <a:solidFill>
                  <a:srgbClr val="FFCC00"/>
                </a:solidFill>
              </a:rPr>
              <a:t>P1</a:t>
            </a:r>
            <a:r>
              <a:rPr lang="fr-FR" sz="3200" b="0">
                <a:solidFill>
                  <a:srgbClr val="E4BF20"/>
                </a:solidFill>
              </a:rPr>
              <a:t>				</a:t>
            </a:r>
            <a:r>
              <a:rPr lang="fr-FR" sz="3200" b="0">
                <a:solidFill>
                  <a:srgbClr val="FFCC00"/>
                </a:solidFill>
              </a:rPr>
              <a:t>P2</a:t>
            </a:r>
            <a:r>
              <a:rPr lang="fr-FR" sz="3200" b="0">
                <a:solidFill>
                  <a:schemeClr val="bg1"/>
                </a:solidFill>
              </a:rPr>
              <a:t>		 P(mutex)		P(mutex)</a:t>
            </a:r>
          </a:p>
          <a:p>
            <a:pPr>
              <a:lnSpc>
                <a:spcPct val="70000"/>
              </a:lnSpc>
              <a:spcBef>
                <a:spcPct val="50000"/>
              </a:spcBef>
              <a:buClr>
                <a:srgbClr val="E4BF20"/>
              </a:buClr>
              <a:buFont typeface="Webdings" pitchFamily="18" charset="2"/>
              <a:buNone/>
            </a:pPr>
            <a:r>
              <a:rPr lang="it-IT" sz="3200" b="0">
                <a:solidFill>
                  <a:schemeClr val="bg1"/>
                </a:solidFill>
              </a:rPr>
              <a:t>&lt;A&gt;		   	 	&lt;B&gt;</a:t>
            </a:r>
          </a:p>
          <a:p>
            <a:pPr>
              <a:lnSpc>
                <a:spcPct val="70000"/>
              </a:lnSpc>
              <a:spcBef>
                <a:spcPct val="50000"/>
              </a:spcBef>
              <a:buClr>
                <a:srgbClr val="E4BF20"/>
              </a:buClr>
              <a:buFont typeface="Webdings" pitchFamily="18" charset="2"/>
              <a:buNone/>
            </a:pPr>
            <a:r>
              <a:rPr lang="it-IT" sz="3200" b="0">
                <a:solidFill>
                  <a:schemeClr val="bg1"/>
                </a:solidFill>
              </a:rPr>
              <a:t>V</a:t>
            </a:r>
            <a:r>
              <a:rPr lang="it-IT" sz="3200" b="0" i="1">
                <a:solidFill>
                  <a:schemeClr val="bg1"/>
                </a:solidFill>
              </a:rPr>
              <a:t> </a:t>
            </a:r>
            <a:r>
              <a:rPr lang="it-IT" sz="3200" b="0">
                <a:solidFill>
                  <a:schemeClr val="bg1"/>
                </a:solidFill>
              </a:rPr>
              <a:t>(mutex) 		V (mutex)</a:t>
            </a:r>
          </a:p>
          <a:p>
            <a:pPr>
              <a:lnSpc>
                <a:spcPct val="70000"/>
              </a:lnSpc>
              <a:spcBef>
                <a:spcPct val="50000"/>
              </a:spcBef>
              <a:buClr>
                <a:srgbClr val="E4BF20"/>
              </a:buClr>
              <a:buFont typeface="Webdings" pitchFamily="18" charset="2"/>
              <a:buNone/>
            </a:pPr>
            <a:endParaRPr lang="it-IT" sz="1200" b="0">
              <a:solidFill>
                <a:schemeClr val="bg1"/>
              </a:solidFill>
            </a:endParaRPr>
          </a:p>
          <a:p>
            <a:pPr>
              <a:lnSpc>
                <a:spcPct val="70000"/>
              </a:lnSpc>
              <a:spcBef>
                <a:spcPct val="50000"/>
              </a:spcBef>
              <a:buClr>
                <a:srgbClr val="E4BF20"/>
              </a:buClr>
              <a:buFont typeface="Webdings" pitchFamily="18" charset="2"/>
              <a:buNone/>
            </a:pPr>
            <a:r>
              <a:rPr lang="fr-FR" sz="3200" b="0">
                <a:solidFill>
                  <a:srgbClr val="FFCC00"/>
                </a:solidFill>
              </a:rPr>
              <a:t>P3</a:t>
            </a:r>
          </a:p>
          <a:p>
            <a:pPr>
              <a:lnSpc>
                <a:spcPct val="70000"/>
              </a:lnSpc>
              <a:spcBef>
                <a:spcPct val="50000"/>
              </a:spcBef>
              <a:buClr>
                <a:srgbClr val="E4BF20"/>
              </a:buClr>
              <a:buFont typeface="Webdings" pitchFamily="18" charset="2"/>
              <a:buNone/>
            </a:pPr>
            <a:r>
              <a:rPr lang="fr-FR" sz="3200" b="0">
                <a:solidFill>
                  <a:schemeClr val="bg1"/>
                </a:solidFill>
              </a:rPr>
              <a:t>P</a:t>
            </a:r>
            <a:r>
              <a:rPr lang="fr-FR" sz="3200" b="0" i="1">
                <a:solidFill>
                  <a:schemeClr val="bg1"/>
                </a:solidFill>
              </a:rPr>
              <a:t> </a:t>
            </a:r>
            <a:r>
              <a:rPr lang="fr-FR" sz="3200" b="0">
                <a:solidFill>
                  <a:schemeClr val="bg1"/>
                </a:solidFill>
              </a:rPr>
              <a:t>(mutex)</a:t>
            </a:r>
          </a:p>
          <a:p>
            <a:pPr>
              <a:lnSpc>
                <a:spcPct val="70000"/>
              </a:lnSpc>
              <a:spcBef>
                <a:spcPct val="50000"/>
              </a:spcBef>
              <a:buClr>
                <a:srgbClr val="E4BF20"/>
              </a:buClr>
              <a:buFont typeface="Webdings" pitchFamily="18" charset="2"/>
              <a:buNone/>
            </a:pPr>
            <a:r>
              <a:rPr lang="fr-FR" sz="3200" b="0">
                <a:solidFill>
                  <a:schemeClr val="bg1"/>
                </a:solidFill>
              </a:rPr>
              <a:t>&lt;C&gt;</a:t>
            </a:r>
          </a:p>
          <a:p>
            <a:pPr>
              <a:lnSpc>
                <a:spcPct val="70000"/>
              </a:lnSpc>
              <a:spcBef>
                <a:spcPct val="50000"/>
              </a:spcBef>
              <a:buClr>
                <a:srgbClr val="E4BF20"/>
              </a:buClr>
              <a:buFont typeface="Webdings" pitchFamily="18" charset="2"/>
              <a:buNone/>
            </a:pPr>
            <a:r>
              <a:rPr lang="fr-FR" sz="3200" b="0">
                <a:solidFill>
                  <a:schemeClr val="bg1"/>
                </a:solidFill>
              </a:rPr>
              <a:t>V (mutex)</a:t>
            </a:r>
            <a:endParaRPr lang="it-IT" sz="3200" b="0"/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2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0823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82376" grpId="0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4423" name="Text Box 7"/>
          <p:cNvSpPr txBox="1">
            <a:spLocks noChangeArrowheads="1"/>
          </p:cNvSpPr>
          <p:nvPr/>
        </p:nvSpPr>
        <p:spPr bwMode="auto">
          <a:xfrm>
            <a:off x="1346200" y="1143000"/>
            <a:ext cx="7402513" cy="5619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marL="285750" indent="-285750">
              <a:lnSpc>
                <a:spcPct val="110000"/>
              </a:lnSpc>
              <a:spcBef>
                <a:spcPct val="50000"/>
              </a:spcBef>
              <a:buClr>
                <a:srgbClr val="E4BF20"/>
              </a:buClr>
              <a:buFont typeface="Webdings" pitchFamily="18" charset="2"/>
              <a:buChar char="4"/>
              <a:defRPr/>
            </a:pPr>
            <a:endParaRPr lang="fo-FO" sz="2800">
              <a:solidFill>
                <a:schemeClr val="bg1"/>
              </a:solidFill>
              <a:effectLst>
                <a:outerShdw blurRad="38100" dist="38100" dir="2700000" algn="tl">
                  <a:srgbClr val="808080"/>
                </a:outerShdw>
              </a:effectLst>
            </a:endParaRPr>
          </a:p>
        </p:txBody>
      </p:sp>
      <p:sp>
        <p:nvSpPr>
          <p:cNvPr id="1084425" name="Text Box 9"/>
          <p:cNvSpPr txBox="1">
            <a:spLocks noChangeArrowheads="1"/>
          </p:cNvSpPr>
          <p:nvPr/>
        </p:nvSpPr>
        <p:spPr bwMode="auto">
          <a:xfrm>
            <a:off x="1258888" y="1587500"/>
            <a:ext cx="6673850" cy="107950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lIns="18000" tIns="46800" rIns="18000" bIns="46800">
            <a:spAutoFit/>
          </a:bodyPr>
          <a:lstStyle/>
          <a:p>
            <a:pPr>
              <a:lnSpc>
                <a:spcPct val="90000"/>
              </a:lnSpc>
              <a:spcBef>
                <a:spcPct val="50000"/>
              </a:spcBef>
              <a:buClr>
                <a:srgbClr val="E4BF20"/>
              </a:buClr>
              <a:buFont typeface="Webdings" pitchFamily="18" charset="2"/>
              <a:buNone/>
            </a:pPr>
            <a:r>
              <a:rPr lang="it-IT" sz="3600" b="0">
                <a:solidFill>
                  <a:schemeClr val="bg1"/>
                </a:solidFill>
              </a:rPr>
              <a:t>P and V must be </a:t>
            </a:r>
            <a:r>
              <a:rPr lang="it-IT" sz="3600" b="0">
                <a:solidFill>
                  <a:srgbClr val="FFCC00"/>
                </a:solidFill>
              </a:rPr>
              <a:t>indivisible operations</a:t>
            </a:r>
          </a:p>
        </p:txBody>
      </p:sp>
      <p:sp>
        <p:nvSpPr>
          <p:cNvPr id="1084426" name="Text Box 10"/>
          <p:cNvSpPr txBox="1">
            <a:spLocks noChangeArrowheads="1"/>
          </p:cNvSpPr>
          <p:nvPr/>
        </p:nvSpPr>
        <p:spPr bwMode="auto">
          <a:xfrm>
            <a:off x="1258888" y="2884488"/>
            <a:ext cx="7056437" cy="248920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lIns="18000" tIns="46800" rIns="18000" bIns="46800">
            <a:spAutoFit/>
          </a:bodyPr>
          <a:lstStyle/>
          <a:p>
            <a:pPr>
              <a:lnSpc>
                <a:spcPct val="90000"/>
              </a:lnSpc>
              <a:spcBef>
                <a:spcPct val="50000"/>
              </a:spcBef>
              <a:buClr>
                <a:srgbClr val="E4BF20"/>
              </a:buClr>
              <a:buFont typeface="Webdings" pitchFamily="18" charset="2"/>
              <a:buNone/>
            </a:pPr>
            <a:r>
              <a:rPr lang="it-IT" sz="3500" b="0">
                <a:solidFill>
                  <a:schemeClr val="bg1"/>
                </a:solidFill>
              </a:rPr>
              <a:t>The modification of the value</a:t>
            </a:r>
            <a:r>
              <a:rPr lang="it-IT" sz="2700" b="0">
                <a:solidFill>
                  <a:schemeClr val="bg1"/>
                </a:solidFill>
              </a:rPr>
              <a:t> </a:t>
            </a:r>
            <a:r>
              <a:rPr lang="it-IT" sz="3500" b="0">
                <a:solidFill>
                  <a:schemeClr val="bg1"/>
                </a:solidFill>
              </a:rPr>
              <a:t>of</a:t>
            </a:r>
            <a:r>
              <a:rPr lang="it-IT" sz="2700" b="0">
                <a:solidFill>
                  <a:schemeClr val="bg1"/>
                </a:solidFill>
              </a:rPr>
              <a:t> </a:t>
            </a:r>
            <a:r>
              <a:rPr lang="it-IT" sz="3500" b="0">
                <a:solidFill>
                  <a:schemeClr val="bg1"/>
                </a:solidFill>
              </a:rPr>
              <a:t>the</a:t>
            </a:r>
            <a:r>
              <a:rPr lang="it-IT" sz="2700" b="0">
                <a:solidFill>
                  <a:schemeClr val="bg1"/>
                </a:solidFill>
              </a:rPr>
              <a:t> </a:t>
            </a:r>
            <a:r>
              <a:rPr lang="it-IT" sz="3500" b="0">
                <a:solidFill>
                  <a:schemeClr val="bg1"/>
                </a:solidFill>
              </a:rPr>
              <a:t>semaphore</a:t>
            </a:r>
            <a:r>
              <a:rPr lang="it-IT" sz="2700" b="0">
                <a:solidFill>
                  <a:schemeClr val="bg1"/>
                </a:solidFill>
              </a:rPr>
              <a:t> </a:t>
            </a:r>
            <a:r>
              <a:rPr lang="it-IT" sz="3500" b="0">
                <a:solidFill>
                  <a:schemeClr val="bg1"/>
                </a:solidFill>
              </a:rPr>
              <a:t>and the possible blocking or waking</a:t>
            </a:r>
            <a:r>
              <a:rPr lang="it-IT" sz="2700" b="0">
                <a:solidFill>
                  <a:schemeClr val="bg1"/>
                </a:solidFill>
              </a:rPr>
              <a:t> </a:t>
            </a:r>
            <a:r>
              <a:rPr lang="it-IT" sz="3500" b="0">
                <a:solidFill>
                  <a:schemeClr val="bg1"/>
                </a:solidFill>
              </a:rPr>
              <a:t>up</a:t>
            </a:r>
            <a:r>
              <a:rPr lang="it-IT" sz="2700" b="0">
                <a:solidFill>
                  <a:schemeClr val="bg1"/>
                </a:solidFill>
              </a:rPr>
              <a:t> </a:t>
            </a:r>
            <a:r>
              <a:rPr lang="it-IT" sz="3500" b="0">
                <a:solidFill>
                  <a:schemeClr val="bg1"/>
                </a:solidFill>
              </a:rPr>
              <a:t>of</a:t>
            </a:r>
            <a:r>
              <a:rPr lang="it-IT" sz="2700" b="0">
                <a:solidFill>
                  <a:schemeClr val="bg1"/>
                </a:solidFill>
              </a:rPr>
              <a:t> </a:t>
            </a:r>
            <a:r>
              <a:rPr lang="it-IT" sz="3500" b="0">
                <a:solidFill>
                  <a:schemeClr val="bg1"/>
                </a:solidFill>
              </a:rPr>
              <a:t>a</a:t>
            </a:r>
            <a:r>
              <a:rPr lang="it-IT" sz="2700" b="0">
                <a:solidFill>
                  <a:schemeClr val="bg1"/>
                </a:solidFill>
              </a:rPr>
              <a:t> </a:t>
            </a:r>
            <a:r>
              <a:rPr lang="it-IT" sz="3500" b="0">
                <a:solidFill>
                  <a:schemeClr val="bg1"/>
                </a:solidFill>
              </a:rPr>
              <a:t>process</a:t>
            </a:r>
            <a:r>
              <a:rPr lang="it-IT" sz="2700" b="0">
                <a:solidFill>
                  <a:schemeClr val="bg1"/>
                </a:solidFill>
              </a:rPr>
              <a:t> </a:t>
            </a:r>
            <a:r>
              <a:rPr lang="it-IT" sz="3500" b="0">
                <a:solidFill>
                  <a:schemeClr val="bg1"/>
                </a:solidFill>
              </a:rPr>
              <a:t>must be </a:t>
            </a:r>
            <a:r>
              <a:rPr lang="it-IT" sz="3500" b="0">
                <a:solidFill>
                  <a:srgbClr val="FFCC00"/>
                </a:solidFill>
              </a:rPr>
              <a:t>indivisible operations</a:t>
            </a: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44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0844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44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0844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84425" grpId="0"/>
      <p:bldP spid="1084426" grpId="0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6473" name="Rectangle 9"/>
          <p:cNvSpPr>
            <a:spLocks noChangeArrowheads="1"/>
          </p:cNvSpPr>
          <p:nvPr/>
        </p:nvSpPr>
        <p:spPr bwMode="auto">
          <a:xfrm>
            <a:off x="1319213" y="3708400"/>
            <a:ext cx="6391275" cy="67627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 lIns="18000" tIns="46800" rIns="18000" bIns="46800">
            <a:spAutoFit/>
          </a:bodyPr>
          <a:lstStyle/>
          <a:p>
            <a:pPr>
              <a:lnSpc>
                <a:spcPct val="120000"/>
              </a:lnSpc>
              <a:spcBef>
                <a:spcPct val="50000"/>
              </a:spcBef>
              <a:buClr>
                <a:srgbClr val="E4BF20"/>
              </a:buClr>
              <a:buFont typeface="Webdings" pitchFamily="18" charset="2"/>
              <a:buNone/>
            </a:pPr>
            <a:r>
              <a:rPr lang="it-IT" sz="3200" b="0">
                <a:solidFill>
                  <a:srgbClr val="FFCC00"/>
                </a:solidFill>
              </a:rPr>
              <a:t>(mutex.value, mutex.queue)</a:t>
            </a:r>
          </a:p>
        </p:txBody>
      </p:sp>
      <p:sp>
        <p:nvSpPr>
          <p:cNvPr id="1086474" name="Rectangle 10"/>
          <p:cNvSpPr>
            <a:spLocks noChangeArrowheads="1"/>
          </p:cNvSpPr>
          <p:nvPr/>
        </p:nvSpPr>
        <p:spPr bwMode="auto">
          <a:xfrm>
            <a:off x="1258888" y="1535113"/>
            <a:ext cx="6829425" cy="585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buClr>
                <a:srgbClr val="FF9900"/>
              </a:buClr>
              <a:buFont typeface="Wingdings" pitchFamily="2" charset="2"/>
              <a:buNone/>
            </a:pPr>
            <a:r>
              <a:rPr lang="it-IT" sz="3600" b="0">
                <a:solidFill>
                  <a:srgbClr val="FFCC00"/>
                </a:solidFill>
              </a:rPr>
              <a:t>P,V: critical sections</a:t>
            </a:r>
          </a:p>
        </p:txBody>
      </p:sp>
      <p:sp>
        <p:nvSpPr>
          <p:cNvPr id="1086475" name="Rectangle 11"/>
          <p:cNvSpPr>
            <a:spLocks noChangeArrowheads="1"/>
          </p:cNvSpPr>
          <p:nvPr/>
        </p:nvSpPr>
        <p:spPr bwMode="auto">
          <a:xfrm>
            <a:off x="1274763" y="2211388"/>
            <a:ext cx="6829425" cy="14874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buClr>
                <a:srgbClr val="FF9900"/>
              </a:buClr>
              <a:buFont typeface="Wingdings" pitchFamily="2" charset="2"/>
              <a:buNone/>
            </a:pPr>
            <a:r>
              <a:rPr lang="it-IT" sz="3400" b="0">
                <a:solidFill>
                  <a:schemeClr val="bg1"/>
                </a:solidFill>
              </a:rPr>
              <a:t>with reference to the data structure represented by mutex</a:t>
            </a: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64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0864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64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0864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64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0864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86473" grpId="0"/>
      <p:bldP spid="1086474" grpId="0"/>
      <p:bldP spid="108647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7908" name="Rectangle 4"/>
          <p:cNvSpPr>
            <a:spLocks noChangeArrowheads="1"/>
          </p:cNvSpPr>
          <p:nvPr/>
        </p:nvSpPr>
        <p:spPr bwMode="auto">
          <a:xfrm>
            <a:off x="1008063" y="1268413"/>
            <a:ext cx="71628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it-IT" sz="3600" b="0">
                <a:solidFill>
                  <a:srgbClr val="E4BF20"/>
                </a:solidFill>
              </a:rPr>
              <a:t>Example</a:t>
            </a:r>
          </a:p>
        </p:txBody>
      </p:sp>
      <p:sp>
        <p:nvSpPr>
          <p:cNvPr id="1147912" name="Text Box 8"/>
          <p:cNvSpPr txBox="1">
            <a:spLocks noChangeArrowheads="1"/>
          </p:cNvSpPr>
          <p:nvPr/>
        </p:nvSpPr>
        <p:spPr bwMode="auto">
          <a:xfrm>
            <a:off x="971550" y="2003425"/>
            <a:ext cx="7645400" cy="20097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marL="538163" indent="-538163">
              <a:lnSpc>
                <a:spcPct val="90000"/>
              </a:lnSpc>
              <a:spcBef>
                <a:spcPct val="50000"/>
              </a:spcBef>
              <a:buClr>
                <a:srgbClr val="FFCC00"/>
              </a:buClr>
              <a:buFont typeface="Wingdings" pitchFamily="2" charset="2"/>
              <a:buChar char="à"/>
            </a:pPr>
            <a:r>
              <a:rPr lang="it-IT" sz="3500" b="0">
                <a:solidFill>
                  <a:schemeClr val="bg1"/>
                </a:solidFill>
              </a:rPr>
              <a:t>During their execution </a:t>
            </a:r>
            <a:br>
              <a:rPr lang="it-IT" sz="3500" b="0">
                <a:solidFill>
                  <a:schemeClr val="bg1"/>
                </a:solidFill>
              </a:rPr>
            </a:br>
            <a:r>
              <a:rPr lang="it-IT" sz="3500" b="0">
                <a:solidFill>
                  <a:schemeClr val="bg1"/>
                </a:solidFill>
              </a:rPr>
              <a:t>P1 and P2 access a common variable </a:t>
            </a:r>
            <a:r>
              <a:rPr lang="it-IT" sz="3500" b="0">
                <a:solidFill>
                  <a:srgbClr val="E4BF20"/>
                </a:solidFill>
              </a:rPr>
              <a:t>count(i.v.=O)</a:t>
            </a:r>
            <a:r>
              <a:rPr lang="it-IT" sz="3500" b="0">
                <a:solidFill>
                  <a:schemeClr val="bg1"/>
                </a:solidFill>
              </a:rPr>
              <a:t> and increment it by 1</a:t>
            </a: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79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1479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79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1479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47908" grpId="0"/>
      <p:bldP spid="1147912" grpId="0" build="p" autoUpdateAnimBg="0" advAuto="0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8519" name="Text Box 7"/>
          <p:cNvSpPr txBox="1">
            <a:spLocks noChangeArrowheads="1"/>
          </p:cNvSpPr>
          <p:nvPr/>
        </p:nvSpPr>
        <p:spPr bwMode="auto">
          <a:xfrm>
            <a:off x="1346200" y="1143000"/>
            <a:ext cx="7402513" cy="5619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marL="285750" indent="-285750">
              <a:lnSpc>
                <a:spcPct val="110000"/>
              </a:lnSpc>
              <a:spcBef>
                <a:spcPct val="50000"/>
              </a:spcBef>
              <a:buClr>
                <a:srgbClr val="E4BF20"/>
              </a:buClr>
              <a:buFont typeface="Webdings" pitchFamily="18" charset="2"/>
              <a:buChar char="4"/>
              <a:defRPr/>
            </a:pPr>
            <a:endParaRPr lang="fo-FO" sz="2800">
              <a:solidFill>
                <a:schemeClr val="bg1"/>
              </a:solidFill>
              <a:effectLst>
                <a:outerShdw blurRad="38100" dist="38100" dir="2700000" algn="tl">
                  <a:srgbClr val="808080"/>
                </a:outerShdw>
              </a:effectLst>
            </a:endParaRPr>
          </a:p>
        </p:txBody>
      </p:sp>
      <p:sp>
        <p:nvSpPr>
          <p:cNvPr id="1088520" name="Text Box 8"/>
          <p:cNvSpPr txBox="1">
            <a:spLocks noChangeArrowheads="1"/>
          </p:cNvSpPr>
          <p:nvPr/>
        </p:nvSpPr>
        <p:spPr bwMode="auto">
          <a:xfrm>
            <a:off x="1187450" y="2481263"/>
            <a:ext cx="7180263" cy="1573212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lIns="18000" tIns="46800" rIns="18000" bIns="46800">
            <a:spAutoFit/>
          </a:bodyPr>
          <a:lstStyle/>
          <a:p>
            <a:pPr>
              <a:lnSpc>
                <a:spcPct val="90000"/>
              </a:lnSpc>
              <a:spcBef>
                <a:spcPct val="50000"/>
              </a:spcBef>
              <a:buClr>
                <a:srgbClr val="E4BF20"/>
              </a:buClr>
              <a:buFont typeface="Webdings" pitchFamily="18" charset="2"/>
              <a:buNone/>
            </a:pPr>
            <a:r>
              <a:rPr lang="it-IT" sz="3600" b="0">
                <a:solidFill>
                  <a:srgbClr val="FFCC00"/>
                </a:solidFill>
              </a:rPr>
              <a:t>Disabling interrupts </a:t>
            </a:r>
            <a:br>
              <a:rPr lang="it-IT" sz="3600" b="0">
                <a:solidFill>
                  <a:srgbClr val="FFCC00"/>
                </a:solidFill>
              </a:rPr>
            </a:br>
            <a:r>
              <a:rPr lang="it-IT" sz="3600" b="0">
                <a:solidFill>
                  <a:schemeClr val="bg1"/>
                </a:solidFill>
              </a:rPr>
              <a:t>(when P,V are executing </a:t>
            </a:r>
            <a:br>
              <a:rPr lang="it-IT" sz="3600" b="0">
                <a:solidFill>
                  <a:schemeClr val="bg1"/>
                </a:solidFill>
              </a:rPr>
            </a:br>
            <a:r>
              <a:rPr lang="it-IT" sz="3600" b="0">
                <a:solidFill>
                  <a:schemeClr val="bg1"/>
                </a:solidFill>
              </a:rPr>
              <a:t>on the same processor)</a:t>
            </a:r>
          </a:p>
        </p:txBody>
      </p:sp>
      <p:sp>
        <p:nvSpPr>
          <p:cNvPr id="1088521" name="Rectangle 9"/>
          <p:cNvSpPr>
            <a:spLocks noChangeArrowheads="1"/>
          </p:cNvSpPr>
          <p:nvPr/>
        </p:nvSpPr>
        <p:spPr bwMode="auto">
          <a:xfrm>
            <a:off x="1136650" y="1125538"/>
            <a:ext cx="5616575" cy="107950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buClr>
                <a:srgbClr val="FF9900"/>
              </a:buClr>
              <a:buFont typeface="Wingdings" pitchFamily="2" charset="2"/>
              <a:buNone/>
            </a:pPr>
            <a:r>
              <a:rPr lang="it-IT" sz="3600" b="0" dirty="0">
                <a:solidFill>
                  <a:srgbClr val="FFCC00"/>
                </a:solidFill>
              </a:rPr>
              <a:t>INDIVISIBILITY OF P </a:t>
            </a:r>
            <a:br>
              <a:rPr lang="it-IT" sz="3600" b="0" dirty="0">
                <a:solidFill>
                  <a:srgbClr val="FFCC00"/>
                </a:solidFill>
              </a:rPr>
            </a:br>
            <a:r>
              <a:rPr lang="it-IT" sz="3600" b="0" dirty="0">
                <a:solidFill>
                  <a:srgbClr val="FFCC00"/>
                </a:solidFill>
              </a:rPr>
              <a:t>AND V BY</a:t>
            </a: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85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0885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85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0885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88520" grpId="0"/>
      <p:bldP spid="1088521" grpId="0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0674" name="Text Box 2"/>
          <p:cNvSpPr txBox="1">
            <a:spLocks noChangeArrowheads="1"/>
          </p:cNvSpPr>
          <p:nvPr/>
        </p:nvSpPr>
        <p:spPr bwMode="auto">
          <a:xfrm>
            <a:off x="1346200" y="1143000"/>
            <a:ext cx="7402513" cy="5619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marL="285750" indent="-285750">
              <a:lnSpc>
                <a:spcPct val="110000"/>
              </a:lnSpc>
              <a:spcBef>
                <a:spcPct val="50000"/>
              </a:spcBef>
              <a:buClr>
                <a:srgbClr val="E4BF20"/>
              </a:buClr>
              <a:buFont typeface="Webdings" pitchFamily="18" charset="2"/>
              <a:buChar char="4"/>
              <a:defRPr/>
            </a:pPr>
            <a:endParaRPr lang="fo-FO" sz="2800">
              <a:solidFill>
                <a:schemeClr val="bg1"/>
              </a:solidFill>
              <a:effectLst>
                <a:outerShdw blurRad="38100" dist="38100" dir="2700000" algn="tl">
                  <a:srgbClr val="808080"/>
                </a:outerShdw>
              </a:effectLst>
            </a:endParaRPr>
          </a:p>
        </p:txBody>
      </p:sp>
      <p:sp>
        <p:nvSpPr>
          <p:cNvPr id="1180675" name="Text Box 3"/>
          <p:cNvSpPr txBox="1">
            <a:spLocks noChangeArrowheads="1"/>
          </p:cNvSpPr>
          <p:nvPr/>
        </p:nvSpPr>
        <p:spPr bwMode="auto">
          <a:xfrm>
            <a:off x="1196975" y="2420938"/>
            <a:ext cx="7180263" cy="15303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lIns="18000" tIns="46800" rIns="18000" bIns="46800">
            <a:spAutoFit/>
          </a:bodyPr>
          <a:lstStyle/>
          <a:p>
            <a:pPr>
              <a:lnSpc>
                <a:spcPct val="90000"/>
              </a:lnSpc>
              <a:spcBef>
                <a:spcPct val="50000"/>
              </a:spcBef>
              <a:buClr>
                <a:srgbClr val="E4BF20"/>
              </a:buClr>
              <a:buFont typeface="Webdings" pitchFamily="18" charset="2"/>
              <a:buNone/>
            </a:pPr>
            <a:r>
              <a:rPr lang="it-IT" sz="3500" b="0">
                <a:solidFill>
                  <a:srgbClr val="FFCC00"/>
                </a:solidFill>
              </a:rPr>
              <a:t>Using lock(x), unlock(x)(</a:t>
            </a:r>
            <a:r>
              <a:rPr lang="it-IT" sz="3500" b="0">
                <a:solidFill>
                  <a:schemeClr val="bg1"/>
                </a:solidFill>
              </a:rPr>
              <a:t> when P,V are executing </a:t>
            </a:r>
            <a:br>
              <a:rPr lang="it-IT" sz="3500" b="0">
                <a:solidFill>
                  <a:schemeClr val="bg1"/>
                </a:solidFill>
              </a:rPr>
            </a:br>
            <a:r>
              <a:rPr lang="it-IT" sz="3500" b="0">
                <a:solidFill>
                  <a:schemeClr val="bg1"/>
                </a:solidFill>
              </a:rPr>
              <a:t>on different processors)</a:t>
            </a:r>
            <a:endParaRPr lang="it-IT" sz="3500" b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43013" name="Rectangle 4"/>
          <p:cNvSpPr>
            <a:spLocks noChangeArrowheads="1"/>
          </p:cNvSpPr>
          <p:nvPr/>
        </p:nvSpPr>
        <p:spPr bwMode="auto">
          <a:xfrm>
            <a:off x="1136650" y="1125538"/>
            <a:ext cx="5616575" cy="107950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buClr>
                <a:srgbClr val="FF9900"/>
              </a:buClr>
              <a:buFont typeface="Wingdings" pitchFamily="2" charset="2"/>
              <a:buNone/>
            </a:pPr>
            <a:r>
              <a:rPr lang="it-IT" sz="3600" b="0">
                <a:solidFill>
                  <a:srgbClr val="FFCC00"/>
                </a:solidFill>
              </a:rPr>
              <a:t>INDIVISIBILITY OF P </a:t>
            </a:r>
            <a:br>
              <a:rPr lang="it-IT" sz="3600" b="0">
                <a:solidFill>
                  <a:srgbClr val="FFCC00"/>
                </a:solidFill>
              </a:rPr>
            </a:br>
            <a:r>
              <a:rPr lang="it-IT" sz="3600" b="0">
                <a:solidFill>
                  <a:srgbClr val="FFCC00"/>
                </a:solidFill>
              </a:rPr>
              <a:t>AND V BY</a:t>
            </a: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06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1806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80675" grpId="0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0568" name="Text Box 8"/>
          <p:cNvSpPr txBox="1">
            <a:spLocks noChangeArrowheads="1"/>
          </p:cNvSpPr>
          <p:nvPr/>
        </p:nvSpPr>
        <p:spPr bwMode="auto">
          <a:xfrm>
            <a:off x="1550988" y="2209800"/>
            <a:ext cx="7323137" cy="3455988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lIns="18000" tIns="46800" rIns="18000" bIns="46800">
            <a:spAutoFit/>
          </a:bodyPr>
          <a:lstStyle/>
          <a:p>
            <a:pPr>
              <a:lnSpc>
                <a:spcPct val="50000"/>
              </a:lnSpc>
              <a:spcBef>
                <a:spcPct val="50000"/>
              </a:spcBef>
              <a:buClr>
                <a:srgbClr val="E4BF20"/>
              </a:buClr>
              <a:buFont typeface="Webdings" pitchFamily="18" charset="2"/>
              <a:buNone/>
            </a:pPr>
            <a:r>
              <a:rPr lang="it-IT" sz="3400" b="0">
                <a:solidFill>
                  <a:schemeClr val="bg1"/>
                </a:solidFill>
              </a:rPr>
              <a:t>lock(x);</a:t>
            </a:r>
          </a:p>
          <a:p>
            <a:pPr>
              <a:lnSpc>
                <a:spcPct val="50000"/>
              </a:lnSpc>
              <a:spcBef>
                <a:spcPct val="50000"/>
              </a:spcBef>
              <a:buClr>
                <a:srgbClr val="E4BF20"/>
              </a:buClr>
              <a:buFont typeface="Webdings" pitchFamily="18" charset="2"/>
              <a:buNone/>
            </a:pPr>
            <a:r>
              <a:rPr lang="it-IT" sz="3400" b="0">
                <a:solidFill>
                  <a:schemeClr val="bg1"/>
                </a:solidFill>
              </a:rPr>
              <a:t>P (mutex);</a:t>
            </a:r>
          </a:p>
          <a:p>
            <a:pPr>
              <a:lnSpc>
                <a:spcPct val="50000"/>
              </a:lnSpc>
              <a:spcBef>
                <a:spcPct val="50000"/>
              </a:spcBef>
              <a:buClr>
                <a:srgbClr val="E4BF20"/>
              </a:buClr>
              <a:buFont typeface="Webdings" pitchFamily="18" charset="2"/>
              <a:buNone/>
            </a:pPr>
            <a:r>
              <a:rPr lang="it-IT" sz="3400" b="0">
                <a:solidFill>
                  <a:schemeClr val="bg1"/>
                </a:solidFill>
              </a:rPr>
              <a:t>unlock(x);</a:t>
            </a:r>
          </a:p>
          <a:p>
            <a:pPr>
              <a:lnSpc>
                <a:spcPct val="50000"/>
              </a:lnSpc>
              <a:spcBef>
                <a:spcPct val="50000"/>
              </a:spcBef>
              <a:buClr>
                <a:srgbClr val="E4BF20"/>
              </a:buClr>
              <a:buFont typeface="Webdings" pitchFamily="18" charset="2"/>
              <a:buNone/>
            </a:pPr>
            <a:r>
              <a:rPr lang="it-IT" sz="3400" b="0">
                <a:solidFill>
                  <a:schemeClr val="bg1"/>
                </a:solidFill>
              </a:rPr>
              <a:t>	&lt;sezione critica&gt;;        </a:t>
            </a:r>
          </a:p>
          <a:p>
            <a:pPr>
              <a:lnSpc>
                <a:spcPct val="50000"/>
              </a:lnSpc>
              <a:spcBef>
                <a:spcPct val="50000"/>
              </a:spcBef>
              <a:buClr>
                <a:srgbClr val="E4BF20"/>
              </a:buClr>
              <a:buFont typeface="Webdings" pitchFamily="18" charset="2"/>
              <a:buNone/>
            </a:pPr>
            <a:r>
              <a:rPr lang="it-IT" sz="3400" b="0">
                <a:solidFill>
                  <a:schemeClr val="bg1"/>
                </a:solidFill>
              </a:rPr>
              <a:t>lock(x);</a:t>
            </a:r>
          </a:p>
          <a:p>
            <a:pPr>
              <a:lnSpc>
                <a:spcPct val="50000"/>
              </a:lnSpc>
              <a:spcBef>
                <a:spcPct val="50000"/>
              </a:spcBef>
              <a:buClr>
                <a:srgbClr val="E4BF20"/>
              </a:buClr>
              <a:buFont typeface="Webdings" pitchFamily="18" charset="2"/>
              <a:buNone/>
            </a:pPr>
            <a:r>
              <a:rPr lang="it-IT" sz="3400" b="0">
                <a:solidFill>
                  <a:schemeClr val="bg1"/>
                </a:solidFill>
              </a:rPr>
              <a:t>V (mutex);</a:t>
            </a:r>
          </a:p>
          <a:p>
            <a:pPr>
              <a:lnSpc>
                <a:spcPct val="50000"/>
              </a:lnSpc>
              <a:spcBef>
                <a:spcPct val="50000"/>
              </a:spcBef>
              <a:buClr>
                <a:srgbClr val="E4BF20"/>
              </a:buClr>
              <a:buFont typeface="Webdings" pitchFamily="18" charset="2"/>
              <a:buNone/>
            </a:pPr>
            <a:r>
              <a:rPr lang="it-IT" sz="3400" b="0">
                <a:solidFill>
                  <a:schemeClr val="bg1"/>
                </a:solidFill>
              </a:rPr>
              <a:t>unlock(x);</a:t>
            </a:r>
            <a:endParaRPr lang="it-IT" sz="3400" b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1090569" name="Text Box 9"/>
          <p:cNvSpPr txBox="1">
            <a:spLocks noChangeArrowheads="1"/>
          </p:cNvSpPr>
          <p:nvPr/>
        </p:nvSpPr>
        <p:spPr bwMode="auto">
          <a:xfrm>
            <a:off x="1546225" y="1363663"/>
            <a:ext cx="6673850" cy="6413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lIns="18000" tIns="46800" rIns="18000" bIns="46800">
            <a:spAutoFit/>
          </a:bodyPr>
          <a:lstStyle/>
          <a:p>
            <a:pPr>
              <a:spcBef>
                <a:spcPct val="50000"/>
              </a:spcBef>
              <a:buClr>
                <a:srgbClr val="E4BF20"/>
              </a:buClr>
              <a:buFont typeface="Webdings" pitchFamily="18" charset="2"/>
              <a:buNone/>
            </a:pPr>
            <a:r>
              <a:rPr lang="it-IT" sz="3600" b="0">
                <a:solidFill>
                  <a:srgbClr val="FFCC00"/>
                </a:solidFill>
              </a:rPr>
              <a:t>indivisible P,V</a:t>
            </a: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05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0905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05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0905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90568" grpId="0"/>
      <p:bldP spid="1090569" grpId="0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30"/>
          <p:cNvGrpSpPr>
            <a:grpSpLocks/>
          </p:cNvGrpSpPr>
          <p:nvPr/>
        </p:nvGrpSpPr>
        <p:grpSpPr bwMode="auto">
          <a:xfrm>
            <a:off x="1547813" y="1319213"/>
            <a:ext cx="6400800" cy="4314825"/>
            <a:chOff x="975" y="831"/>
            <a:chExt cx="4032" cy="2718"/>
          </a:xfrm>
        </p:grpSpPr>
        <p:sp>
          <p:nvSpPr>
            <p:cNvPr id="1119241" name="Rectangle 9"/>
            <p:cNvSpPr>
              <a:spLocks noChangeArrowheads="1"/>
            </p:cNvSpPr>
            <p:nvPr/>
          </p:nvSpPr>
          <p:spPr bwMode="auto">
            <a:xfrm>
              <a:off x="1935" y="831"/>
              <a:ext cx="2064" cy="1248"/>
            </a:xfrm>
            <a:prstGeom prst="rect">
              <a:avLst/>
            </a:prstGeom>
            <a:noFill/>
            <a:ln w="38100">
              <a:solidFill>
                <a:schemeClr val="bg1"/>
              </a:solidFill>
              <a:miter lim="800000"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lIns="18000" tIns="46800" rIns="18000" bIns="46800" anchor="ctr">
              <a:spAutoFit/>
            </a:bodyPr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119242" name="Rectangle 10"/>
            <p:cNvSpPr>
              <a:spLocks noChangeArrowheads="1"/>
            </p:cNvSpPr>
            <p:nvPr/>
          </p:nvSpPr>
          <p:spPr bwMode="auto">
            <a:xfrm>
              <a:off x="2559" y="1455"/>
              <a:ext cx="816" cy="528"/>
            </a:xfrm>
            <a:prstGeom prst="rect">
              <a:avLst/>
            </a:prstGeom>
            <a:solidFill>
              <a:srgbClr val="007FD6"/>
            </a:solidFill>
            <a:ln w="38100">
              <a:solidFill>
                <a:schemeClr val="bg1"/>
              </a:solidFill>
              <a:miter lim="800000"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lIns="18000" tIns="46800" rIns="18000" bIns="46800" anchor="ctr">
              <a:spAutoFit/>
            </a:bodyPr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119243" name="Line 11"/>
            <p:cNvSpPr>
              <a:spLocks noChangeShapeType="1"/>
            </p:cNvSpPr>
            <p:nvPr/>
          </p:nvSpPr>
          <p:spPr bwMode="auto">
            <a:xfrm>
              <a:off x="975" y="2367"/>
              <a:ext cx="4032" cy="0"/>
            </a:xfrm>
            <a:prstGeom prst="line">
              <a:avLst/>
            </a:prstGeom>
            <a:noFill/>
            <a:ln w="38100">
              <a:solidFill>
                <a:schemeClr val="bg1"/>
              </a:solidFill>
              <a:round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lIns="18000" tIns="46800" rIns="18000" bIns="46800">
              <a:spAutoFit/>
            </a:bodyPr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119244" name="Line 12"/>
            <p:cNvSpPr>
              <a:spLocks noChangeShapeType="1"/>
            </p:cNvSpPr>
            <p:nvPr/>
          </p:nvSpPr>
          <p:spPr bwMode="auto">
            <a:xfrm flipV="1">
              <a:off x="2991" y="2079"/>
              <a:ext cx="0" cy="288"/>
            </a:xfrm>
            <a:prstGeom prst="line">
              <a:avLst/>
            </a:prstGeom>
            <a:noFill/>
            <a:ln w="38100">
              <a:solidFill>
                <a:schemeClr val="bg1"/>
              </a:solidFill>
              <a:round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lIns="18000" tIns="46800" rIns="18000" bIns="46800">
              <a:spAutoFit/>
            </a:bodyPr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119245" name="Line 13"/>
            <p:cNvSpPr>
              <a:spLocks noChangeShapeType="1"/>
            </p:cNvSpPr>
            <p:nvPr/>
          </p:nvSpPr>
          <p:spPr bwMode="auto">
            <a:xfrm flipV="1">
              <a:off x="4383" y="2367"/>
              <a:ext cx="0" cy="288"/>
            </a:xfrm>
            <a:prstGeom prst="line">
              <a:avLst/>
            </a:prstGeom>
            <a:noFill/>
            <a:ln w="38100">
              <a:solidFill>
                <a:schemeClr val="bg1"/>
              </a:solidFill>
              <a:round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lIns="18000" tIns="46800" rIns="18000" bIns="46800">
              <a:spAutoFit/>
            </a:bodyPr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119246" name="Line 14"/>
            <p:cNvSpPr>
              <a:spLocks noChangeShapeType="1"/>
            </p:cNvSpPr>
            <p:nvPr/>
          </p:nvSpPr>
          <p:spPr bwMode="auto">
            <a:xfrm flipV="1">
              <a:off x="1599" y="2367"/>
              <a:ext cx="0" cy="288"/>
            </a:xfrm>
            <a:prstGeom prst="line">
              <a:avLst/>
            </a:prstGeom>
            <a:noFill/>
            <a:ln w="38100">
              <a:solidFill>
                <a:schemeClr val="bg1"/>
              </a:solidFill>
              <a:round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lIns="18000" tIns="46800" rIns="18000" bIns="46800">
              <a:spAutoFit/>
            </a:bodyPr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119247" name="Oval 15"/>
            <p:cNvSpPr>
              <a:spLocks noChangeArrowheads="1"/>
            </p:cNvSpPr>
            <p:nvPr/>
          </p:nvSpPr>
          <p:spPr bwMode="auto">
            <a:xfrm>
              <a:off x="1263" y="2655"/>
              <a:ext cx="672" cy="624"/>
            </a:xfrm>
            <a:prstGeom prst="ellipse">
              <a:avLst/>
            </a:prstGeom>
            <a:solidFill>
              <a:srgbClr val="007FD6"/>
            </a:solidFill>
            <a:ln w="38100">
              <a:solidFill>
                <a:schemeClr val="bg1"/>
              </a:solidFill>
              <a:round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wrap="none" lIns="18000" tIns="46800" rIns="18000" bIns="46800" anchor="ctr">
              <a:spAutoFit/>
            </a:bodyPr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119248" name="Oval 16"/>
            <p:cNvSpPr>
              <a:spLocks noChangeArrowheads="1"/>
            </p:cNvSpPr>
            <p:nvPr/>
          </p:nvSpPr>
          <p:spPr bwMode="auto">
            <a:xfrm>
              <a:off x="4047" y="2655"/>
              <a:ext cx="672" cy="624"/>
            </a:xfrm>
            <a:prstGeom prst="ellipse">
              <a:avLst/>
            </a:prstGeom>
            <a:solidFill>
              <a:srgbClr val="007FD6"/>
            </a:solidFill>
            <a:ln w="38100">
              <a:solidFill>
                <a:schemeClr val="bg1"/>
              </a:solidFill>
              <a:round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wrap="none" lIns="18000" tIns="46800" rIns="18000" bIns="46800" anchor="ctr">
              <a:spAutoFit/>
            </a:bodyPr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119249" name="Rectangle 17"/>
            <p:cNvSpPr>
              <a:spLocks noChangeArrowheads="1"/>
            </p:cNvSpPr>
            <p:nvPr/>
          </p:nvSpPr>
          <p:spPr bwMode="auto">
            <a:xfrm>
              <a:off x="2799" y="927"/>
              <a:ext cx="192" cy="192"/>
            </a:xfrm>
            <a:prstGeom prst="rect">
              <a:avLst/>
            </a:prstGeom>
            <a:noFill/>
            <a:ln w="38100">
              <a:solidFill>
                <a:schemeClr val="bg1"/>
              </a:solidFill>
              <a:miter lim="800000"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wrap="none" lIns="18000" tIns="46800" rIns="18000" bIns="46800" anchor="ctr">
              <a:spAutoFit/>
            </a:bodyPr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119250" name="Text Box 18"/>
            <p:cNvSpPr txBox="1">
              <a:spLocks noChangeArrowheads="1"/>
            </p:cNvSpPr>
            <p:nvPr/>
          </p:nvSpPr>
          <p:spPr bwMode="auto">
            <a:xfrm>
              <a:off x="2953" y="879"/>
              <a:ext cx="288" cy="288"/>
            </a:xfrm>
            <a:prstGeom prst="rect">
              <a:avLst/>
            </a:prstGeom>
            <a:noFill/>
            <a:ln w="38100">
              <a:noFill/>
              <a:miter lim="800000"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lIns="18000" tIns="46800" rIns="18000" bIns="46800">
              <a:spAutoFit/>
            </a:bodyPr>
            <a:lstStyle/>
            <a:p>
              <a:pPr algn="ctr">
                <a:spcBef>
                  <a:spcPct val="50000"/>
                </a:spcBef>
                <a:defRPr/>
              </a:pPr>
              <a:r>
                <a:rPr lang="it-IT" sz="2400">
                  <a:solidFill>
                    <a:srgbClr val="E4BF20"/>
                  </a:solidFill>
                </a:rPr>
                <a:t>x</a:t>
              </a:r>
            </a:p>
          </p:txBody>
        </p:sp>
        <p:sp>
          <p:nvSpPr>
            <p:cNvPr id="1119251" name="Text Box 19"/>
            <p:cNvSpPr txBox="1">
              <a:spLocks noChangeArrowheads="1"/>
            </p:cNvSpPr>
            <p:nvPr/>
          </p:nvSpPr>
          <p:spPr bwMode="auto">
            <a:xfrm>
              <a:off x="3327" y="1599"/>
              <a:ext cx="288" cy="288"/>
            </a:xfrm>
            <a:prstGeom prst="rect">
              <a:avLst/>
            </a:prstGeom>
            <a:noFill/>
            <a:ln w="38100">
              <a:noFill/>
              <a:miter lim="800000"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lIns="18000" tIns="46800" rIns="18000" bIns="46800">
              <a:spAutoFit/>
            </a:bodyPr>
            <a:lstStyle/>
            <a:p>
              <a:pPr algn="ctr">
                <a:spcBef>
                  <a:spcPct val="50000"/>
                </a:spcBef>
                <a:defRPr/>
              </a:pPr>
              <a:r>
                <a:rPr lang="it-IT" sz="2400">
                  <a:solidFill>
                    <a:srgbClr val="E4BF20"/>
                  </a:solidFill>
                </a:rPr>
                <a:t>R</a:t>
              </a:r>
            </a:p>
          </p:txBody>
        </p:sp>
        <p:sp>
          <p:nvSpPr>
            <p:cNvPr id="45070" name="Text Box 20"/>
            <p:cNvSpPr txBox="1">
              <a:spLocks noChangeArrowheads="1"/>
            </p:cNvSpPr>
            <p:nvPr/>
          </p:nvSpPr>
          <p:spPr bwMode="auto">
            <a:xfrm>
              <a:off x="1407" y="2847"/>
              <a:ext cx="432" cy="242"/>
            </a:xfrm>
            <a:prstGeom prst="rect">
              <a:avLst/>
            </a:prstGeom>
            <a:noFill/>
            <a:ln w="38100">
              <a:noFill/>
              <a:miter lim="800000"/>
              <a:headEnd/>
              <a:tailEnd/>
            </a:ln>
          </p:spPr>
          <p:txBody>
            <a:bodyPr lIns="18000" tIns="46800" rIns="18000" bIns="46800">
              <a:spAutoFit/>
            </a:bodyPr>
            <a:lstStyle/>
            <a:p>
              <a:pPr algn="ctr">
                <a:lnSpc>
                  <a:spcPct val="80000"/>
                </a:lnSpc>
                <a:spcBef>
                  <a:spcPct val="50000"/>
                </a:spcBef>
                <a:buClr>
                  <a:srgbClr val="E4BF20"/>
                </a:buClr>
                <a:buFont typeface="Webdings" pitchFamily="18" charset="2"/>
                <a:buNone/>
              </a:pPr>
              <a:r>
                <a:rPr lang="it-IT" sz="2400">
                  <a:solidFill>
                    <a:schemeClr val="bg1"/>
                  </a:solidFill>
                </a:rPr>
                <a:t>P</a:t>
              </a:r>
              <a:r>
                <a:rPr lang="it-IT" sz="2400" baseline="-25000">
                  <a:solidFill>
                    <a:schemeClr val="bg1"/>
                  </a:solidFill>
                </a:rPr>
                <a:t>1</a:t>
              </a:r>
            </a:p>
          </p:txBody>
        </p:sp>
        <p:sp>
          <p:nvSpPr>
            <p:cNvPr id="45071" name="Text Box 21"/>
            <p:cNvSpPr txBox="1">
              <a:spLocks noChangeArrowheads="1"/>
            </p:cNvSpPr>
            <p:nvPr/>
          </p:nvSpPr>
          <p:spPr bwMode="auto">
            <a:xfrm>
              <a:off x="4191" y="2847"/>
              <a:ext cx="432" cy="242"/>
            </a:xfrm>
            <a:prstGeom prst="rect">
              <a:avLst/>
            </a:prstGeom>
            <a:noFill/>
            <a:ln w="38100">
              <a:noFill/>
              <a:miter lim="800000"/>
              <a:headEnd/>
              <a:tailEnd/>
            </a:ln>
          </p:spPr>
          <p:txBody>
            <a:bodyPr lIns="18000" tIns="46800" rIns="18000" bIns="46800">
              <a:spAutoFit/>
            </a:bodyPr>
            <a:lstStyle/>
            <a:p>
              <a:pPr algn="ctr">
                <a:lnSpc>
                  <a:spcPct val="80000"/>
                </a:lnSpc>
                <a:spcBef>
                  <a:spcPct val="50000"/>
                </a:spcBef>
                <a:buClr>
                  <a:srgbClr val="E4BF20"/>
                </a:buClr>
                <a:buFont typeface="Webdings" pitchFamily="18" charset="2"/>
                <a:buNone/>
              </a:pPr>
              <a:r>
                <a:rPr lang="it-IT" sz="2400">
                  <a:solidFill>
                    <a:schemeClr val="bg1"/>
                  </a:solidFill>
                </a:rPr>
                <a:t>P</a:t>
              </a:r>
              <a:r>
                <a:rPr lang="it-IT" sz="2400" baseline="-25000">
                  <a:solidFill>
                    <a:schemeClr val="bg1"/>
                  </a:solidFill>
                </a:rPr>
                <a:t>2</a:t>
              </a:r>
            </a:p>
          </p:txBody>
        </p:sp>
        <p:sp>
          <p:nvSpPr>
            <p:cNvPr id="1119254" name="Text Box 22"/>
            <p:cNvSpPr txBox="1">
              <a:spLocks noChangeArrowheads="1"/>
            </p:cNvSpPr>
            <p:nvPr/>
          </p:nvSpPr>
          <p:spPr bwMode="auto">
            <a:xfrm>
              <a:off x="1425" y="3307"/>
              <a:ext cx="432" cy="242"/>
            </a:xfrm>
            <a:prstGeom prst="rect">
              <a:avLst/>
            </a:prstGeom>
            <a:noFill/>
            <a:ln w="38100">
              <a:noFill/>
              <a:miter lim="800000"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lIns="18000" tIns="46800" rIns="18000" bIns="46800">
              <a:spAutoFit/>
            </a:bodyPr>
            <a:lstStyle/>
            <a:p>
              <a:pPr algn="ctr">
                <a:lnSpc>
                  <a:spcPct val="80000"/>
                </a:lnSpc>
                <a:spcBef>
                  <a:spcPct val="50000"/>
                </a:spcBef>
                <a:buClr>
                  <a:srgbClr val="E4BF20"/>
                </a:buClr>
                <a:buFont typeface="Webdings" pitchFamily="18" charset="2"/>
                <a:buNone/>
                <a:defRPr/>
              </a:pPr>
              <a:r>
                <a:rPr lang="it-IT" sz="2400">
                  <a:solidFill>
                    <a:srgbClr val="E4BF20"/>
                  </a:solidFill>
                </a:rPr>
                <a:t>PR</a:t>
              </a:r>
              <a:r>
                <a:rPr lang="it-IT" sz="2400" baseline="-25000">
                  <a:solidFill>
                    <a:srgbClr val="E4BF20"/>
                  </a:solidFill>
                </a:rPr>
                <a:t>1</a:t>
              </a:r>
            </a:p>
          </p:txBody>
        </p:sp>
        <p:sp>
          <p:nvSpPr>
            <p:cNvPr id="1119255" name="Text Box 23"/>
            <p:cNvSpPr txBox="1">
              <a:spLocks noChangeArrowheads="1"/>
            </p:cNvSpPr>
            <p:nvPr/>
          </p:nvSpPr>
          <p:spPr bwMode="auto">
            <a:xfrm>
              <a:off x="4217" y="3300"/>
              <a:ext cx="432" cy="242"/>
            </a:xfrm>
            <a:prstGeom prst="rect">
              <a:avLst/>
            </a:prstGeom>
            <a:noFill/>
            <a:ln w="38100">
              <a:noFill/>
              <a:miter lim="800000"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lIns="18000" tIns="46800" rIns="18000" bIns="46800">
              <a:spAutoFit/>
            </a:bodyPr>
            <a:lstStyle/>
            <a:p>
              <a:pPr algn="ctr">
                <a:lnSpc>
                  <a:spcPct val="80000"/>
                </a:lnSpc>
                <a:spcBef>
                  <a:spcPct val="50000"/>
                </a:spcBef>
                <a:buClr>
                  <a:srgbClr val="E4BF20"/>
                </a:buClr>
                <a:buFont typeface="Webdings" pitchFamily="18" charset="2"/>
                <a:buNone/>
                <a:defRPr/>
              </a:pPr>
              <a:r>
                <a:rPr lang="it-IT" sz="2400">
                  <a:solidFill>
                    <a:srgbClr val="E4BF20"/>
                  </a:solidFill>
                </a:rPr>
                <a:t>PR</a:t>
              </a:r>
              <a:r>
                <a:rPr lang="it-IT" sz="2400" baseline="-25000">
                  <a:solidFill>
                    <a:srgbClr val="E4BF20"/>
                  </a:solidFill>
                </a:rPr>
                <a:t>n</a:t>
              </a:r>
            </a:p>
          </p:txBody>
        </p:sp>
        <p:sp>
          <p:nvSpPr>
            <p:cNvPr id="1119256" name="Line 24"/>
            <p:cNvSpPr>
              <a:spLocks noChangeShapeType="1"/>
            </p:cNvSpPr>
            <p:nvPr/>
          </p:nvSpPr>
          <p:spPr bwMode="auto">
            <a:xfrm>
              <a:off x="2031" y="2943"/>
              <a:ext cx="1920" cy="0"/>
            </a:xfrm>
            <a:prstGeom prst="line">
              <a:avLst/>
            </a:prstGeom>
            <a:noFill/>
            <a:ln w="38100">
              <a:solidFill>
                <a:schemeClr val="bg1"/>
              </a:solidFill>
              <a:prstDash val="dash"/>
              <a:round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lIns="18000" tIns="46800" rIns="18000" bIns="46800">
              <a:spAutoFit/>
            </a:bodyPr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119257" name="Oval 25"/>
            <p:cNvSpPr>
              <a:spLocks noChangeArrowheads="1"/>
            </p:cNvSpPr>
            <p:nvPr/>
          </p:nvSpPr>
          <p:spPr bwMode="auto">
            <a:xfrm>
              <a:off x="2799" y="1215"/>
              <a:ext cx="192" cy="192"/>
            </a:xfrm>
            <a:prstGeom prst="ellipse">
              <a:avLst/>
            </a:prstGeom>
            <a:noFill/>
            <a:ln w="38100">
              <a:solidFill>
                <a:schemeClr val="bg1"/>
              </a:solidFill>
              <a:round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wrap="none" lIns="18000" tIns="46800" rIns="18000" bIns="46800" anchor="ctr">
              <a:spAutoFit/>
            </a:bodyPr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119258" name="Text Box 26"/>
            <p:cNvSpPr txBox="1">
              <a:spLocks noChangeArrowheads="1"/>
            </p:cNvSpPr>
            <p:nvPr/>
          </p:nvSpPr>
          <p:spPr bwMode="auto">
            <a:xfrm>
              <a:off x="3058" y="1160"/>
              <a:ext cx="684" cy="288"/>
            </a:xfrm>
            <a:prstGeom prst="rect">
              <a:avLst/>
            </a:prstGeom>
            <a:noFill/>
            <a:ln w="38100">
              <a:noFill/>
              <a:miter lim="800000"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lIns="18000" tIns="46800" rIns="18000" bIns="46800">
              <a:spAutoFit/>
            </a:bodyPr>
            <a:lstStyle/>
            <a:p>
              <a:pPr algn="ctr">
                <a:spcBef>
                  <a:spcPct val="50000"/>
                </a:spcBef>
                <a:defRPr/>
              </a:pPr>
              <a:r>
                <a:rPr lang="it-IT" sz="2400">
                  <a:solidFill>
                    <a:srgbClr val="E4BF20"/>
                  </a:solidFill>
                </a:rPr>
                <a:t>mutex</a:t>
              </a:r>
            </a:p>
          </p:txBody>
        </p:sp>
      </p:grp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2"/>
          <p:cNvSpPr>
            <a:spLocks noChangeArrowheads="1"/>
          </p:cNvSpPr>
          <p:nvPr/>
        </p:nvSpPr>
        <p:spPr bwMode="auto">
          <a:xfrm>
            <a:off x="1008063" y="1268413"/>
            <a:ext cx="71628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it-IT" sz="3600" b="0">
                <a:solidFill>
                  <a:srgbClr val="E4BF20"/>
                </a:solidFill>
              </a:rPr>
              <a:t>Example</a:t>
            </a:r>
          </a:p>
        </p:txBody>
      </p:sp>
      <p:sp>
        <p:nvSpPr>
          <p:cNvPr id="1166339" name="Text Box 3"/>
          <p:cNvSpPr txBox="1">
            <a:spLocks noChangeArrowheads="1"/>
          </p:cNvSpPr>
          <p:nvPr/>
        </p:nvSpPr>
        <p:spPr bwMode="auto">
          <a:xfrm>
            <a:off x="971550" y="2003425"/>
            <a:ext cx="7645400" cy="20097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marL="538163" indent="-538163">
              <a:lnSpc>
                <a:spcPct val="90000"/>
              </a:lnSpc>
              <a:spcBef>
                <a:spcPct val="50000"/>
              </a:spcBef>
              <a:buClr>
                <a:srgbClr val="FFCC00"/>
              </a:buClr>
              <a:buFont typeface="Wingdings" pitchFamily="2" charset="2"/>
              <a:buChar char="à"/>
            </a:pPr>
            <a:r>
              <a:rPr lang="it-IT" sz="3500" b="0">
                <a:solidFill>
                  <a:schemeClr val="bg1"/>
                </a:solidFill>
              </a:rPr>
              <a:t>When P1 and P2 terminate their executions count must be incremented by 2 </a:t>
            </a:r>
            <a:r>
              <a:rPr lang="it-IT" sz="3500" b="0">
                <a:solidFill>
                  <a:srgbClr val="FFCC00"/>
                </a:solidFill>
              </a:rPr>
              <a:t>count=2</a:t>
            </a: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6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1663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6633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9959" name="Text Box 7"/>
          <p:cNvSpPr txBox="1">
            <a:spLocks noChangeArrowheads="1"/>
          </p:cNvSpPr>
          <p:nvPr/>
        </p:nvSpPr>
        <p:spPr bwMode="auto">
          <a:xfrm>
            <a:off x="1103313" y="1143000"/>
            <a:ext cx="7645400" cy="48307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>
              <a:lnSpc>
                <a:spcPct val="90000"/>
              </a:lnSpc>
              <a:spcBef>
                <a:spcPct val="50000"/>
              </a:spcBef>
              <a:buClr>
                <a:srgbClr val="E4BF20"/>
              </a:buClr>
              <a:buFont typeface="Webdings" pitchFamily="18" charset="2"/>
              <a:buNone/>
              <a:defRPr/>
            </a:pPr>
            <a:r>
              <a:rPr lang="it-IT" sz="3400" b="0">
                <a:solidFill>
                  <a:schemeClr val="bg1"/>
                </a:solidFill>
              </a:rPr>
              <a:t>Note that the increment </a:t>
            </a:r>
            <a:br>
              <a:rPr lang="it-IT" sz="3400" b="0">
                <a:solidFill>
                  <a:schemeClr val="bg1"/>
                </a:solidFill>
              </a:rPr>
            </a:br>
            <a:r>
              <a:rPr lang="it-IT" sz="3400" b="0">
                <a:solidFill>
                  <a:schemeClr val="bg1"/>
                </a:solidFill>
              </a:rPr>
              <a:t>of count, when P1 execute it, may be implemented </a:t>
            </a:r>
            <a:br>
              <a:rPr lang="it-IT" sz="3400" b="0">
                <a:solidFill>
                  <a:schemeClr val="bg1"/>
                </a:solidFill>
              </a:rPr>
            </a:br>
            <a:r>
              <a:rPr lang="it-IT" sz="3400" b="0">
                <a:solidFill>
                  <a:schemeClr val="bg1"/>
                </a:solidFill>
              </a:rPr>
              <a:t>in machine language as: </a:t>
            </a:r>
          </a:p>
          <a:p>
            <a:pPr>
              <a:lnSpc>
                <a:spcPct val="110000"/>
              </a:lnSpc>
              <a:spcBef>
                <a:spcPct val="50000"/>
              </a:spcBef>
              <a:buClr>
                <a:srgbClr val="E4BF20"/>
              </a:buClr>
              <a:buFont typeface="Webdings" pitchFamily="18" charset="2"/>
              <a:buNone/>
              <a:defRPr/>
            </a:pPr>
            <a:r>
              <a:rPr lang="it-IT" sz="2800">
                <a:solidFill>
                  <a:schemeClr val="bg1"/>
                </a:solidFill>
                <a:effectLst>
                  <a:outerShdw blurRad="38100" dist="38100" dir="2700000" algn="tl">
                    <a:srgbClr val="808080"/>
                  </a:outerShdw>
                </a:effectLst>
              </a:rPr>
              <a:t>	</a:t>
            </a:r>
            <a:r>
              <a:rPr lang="it-IT" sz="2800" b="0">
                <a:solidFill>
                  <a:srgbClr val="E4BF20"/>
                </a:solidFill>
              </a:rPr>
              <a:t>reg1</a:t>
            </a:r>
            <a:r>
              <a:rPr lang="it-IT" sz="2800" b="0" baseline="-25000">
                <a:solidFill>
                  <a:srgbClr val="E4BF20"/>
                </a:solidFill>
              </a:rPr>
              <a:t> </a:t>
            </a:r>
            <a:r>
              <a:rPr lang="it-IT" sz="2800" b="0">
                <a:solidFill>
                  <a:srgbClr val="E4BF20"/>
                </a:solidFill>
              </a:rPr>
              <a:t>= count</a:t>
            </a:r>
            <a:endParaRPr lang="it-IT" sz="2800" b="0" baseline="-25000">
              <a:solidFill>
                <a:srgbClr val="E4BF20"/>
              </a:solidFill>
            </a:endParaRPr>
          </a:p>
          <a:p>
            <a:pPr>
              <a:spcBef>
                <a:spcPct val="0"/>
              </a:spcBef>
              <a:defRPr/>
            </a:pPr>
            <a:r>
              <a:rPr lang="it-IT" sz="2800" b="0">
                <a:solidFill>
                  <a:srgbClr val="E4BF20"/>
                </a:solidFill>
              </a:rPr>
              <a:t>	reg1 = reg1 +1</a:t>
            </a:r>
          </a:p>
          <a:p>
            <a:pPr>
              <a:spcBef>
                <a:spcPct val="0"/>
              </a:spcBef>
              <a:defRPr/>
            </a:pPr>
            <a:r>
              <a:rPr lang="it-IT" sz="2800" b="0">
                <a:solidFill>
                  <a:srgbClr val="E4BF20"/>
                </a:solidFill>
              </a:rPr>
              <a:t>	count = reg1</a:t>
            </a:r>
            <a:endParaRPr lang="it-IT" sz="2800" b="0" baseline="-25000">
              <a:solidFill>
                <a:srgbClr val="E4BF20"/>
              </a:solidFill>
            </a:endParaRPr>
          </a:p>
          <a:p>
            <a:pPr>
              <a:spcBef>
                <a:spcPct val="0"/>
              </a:spcBef>
              <a:defRPr/>
            </a:pPr>
            <a:endParaRPr lang="it-IT" sz="2000" i="1">
              <a:solidFill>
                <a:srgbClr val="00CC00"/>
              </a:solidFill>
              <a:effectLst>
                <a:outerShdw blurRad="38100" dist="38100" dir="2700000" algn="tl">
                  <a:srgbClr val="FFFFFF"/>
                </a:outerShdw>
              </a:effectLst>
            </a:endParaRPr>
          </a:p>
          <a:p>
            <a:pPr>
              <a:spcBef>
                <a:spcPct val="0"/>
              </a:spcBef>
              <a:defRPr/>
            </a:pPr>
            <a:r>
              <a:rPr lang="it-IT" sz="3400" b="0">
                <a:solidFill>
                  <a:schemeClr val="bg1"/>
                </a:solidFill>
              </a:rPr>
              <a:t>Where reg1 is a local CPU register used by P1</a:t>
            </a: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99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1499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99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1499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99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1499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99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11499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99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11499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49959" grpId="0" build="p" autoUpdateAnimBg="0" advAuto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2007" name="Text Box 7"/>
          <p:cNvSpPr txBox="1">
            <a:spLocks noChangeArrowheads="1"/>
          </p:cNvSpPr>
          <p:nvPr/>
        </p:nvSpPr>
        <p:spPr bwMode="auto">
          <a:xfrm>
            <a:off x="1092200" y="1143000"/>
            <a:ext cx="7645400" cy="46339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>
              <a:lnSpc>
                <a:spcPct val="90000"/>
              </a:lnSpc>
              <a:spcBef>
                <a:spcPct val="50000"/>
              </a:spcBef>
              <a:buClr>
                <a:srgbClr val="E4BF20"/>
              </a:buClr>
              <a:buFont typeface="Webdings" pitchFamily="18" charset="2"/>
              <a:buNone/>
              <a:defRPr/>
            </a:pPr>
            <a:r>
              <a:rPr lang="it-IT" sz="3400" b="0">
                <a:solidFill>
                  <a:schemeClr val="bg1"/>
                </a:solidFill>
              </a:rPr>
              <a:t>Similarly the increment </a:t>
            </a:r>
            <a:br>
              <a:rPr lang="it-IT" sz="3400" b="0">
                <a:solidFill>
                  <a:schemeClr val="bg1"/>
                </a:solidFill>
              </a:rPr>
            </a:br>
            <a:r>
              <a:rPr lang="it-IT" sz="3400" b="0">
                <a:solidFill>
                  <a:schemeClr val="bg1"/>
                </a:solidFill>
              </a:rPr>
              <a:t>of count, when P2 executes it, may be implemented </a:t>
            </a:r>
            <a:br>
              <a:rPr lang="it-IT" sz="3400" b="0">
                <a:solidFill>
                  <a:schemeClr val="bg1"/>
                </a:solidFill>
              </a:rPr>
            </a:br>
            <a:r>
              <a:rPr lang="it-IT" sz="3400" b="0">
                <a:solidFill>
                  <a:schemeClr val="bg1"/>
                </a:solidFill>
              </a:rPr>
              <a:t>in machine language as:</a:t>
            </a:r>
            <a:r>
              <a:rPr lang="it-IT" sz="2800" b="0">
                <a:solidFill>
                  <a:schemeClr val="bg1"/>
                </a:solidFill>
                <a:effectLst>
                  <a:outerShdw blurRad="38100" dist="38100" dir="2700000" algn="tl">
                    <a:srgbClr val="808080"/>
                  </a:outerShdw>
                </a:effectLst>
              </a:rPr>
              <a:t> </a:t>
            </a:r>
          </a:p>
          <a:p>
            <a:pPr>
              <a:lnSpc>
                <a:spcPct val="90000"/>
              </a:lnSpc>
              <a:spcBef>
                <a:spcPct val="50000"/>
              </a:spcBef>
              <a:buClr>
                <a:srgbClr val="E4BF20"/>
              </a:buClr>
              <a:buFont typeface="Webdings" pitchFamily="18" charset="2"/>
              <a:buNone/>
              <a:defRPr/>
            </a:pPr>
            <a:r>
              <a:rPr lang="it-IT" sz="2800" b="0">
                <a:solidFill>
                  <a:schemeClr val="bg1"/>
                </a:solidFill>
                <a:effectLst>
                  <a:outerShdw blurRad="38100" dist="38100" dir="2700000" algn="tl">
                    <a:srgbClr val="808080"/>
                  </a:outerShdw>
                </a:effectLst>
              </a:rPr>
              <a:t>	</a:t>
            </a:r>
            <a:r>
              <a:rPr lang="it-IT" sz="2800" b="0">
                <a:solidFill>
                  <a:srgbClr val="E4BF20"/>
                </a:solidFill>
              </a:rPr>
              <a:t>reg2</a:t>
            </a:r>
            <a:r>
              <a:rPr lang="it-IT" sz="2800" b="0" baseline="-25000">
                <a:solidFill>
                  <a:srgbClr val="E4BF20"/>
                </a:solidFill>
              </a:rPr>
              <a:t> </a:t>
            </a:r>
            <a:r>
              <a:rPr lang="it-IT" sz="2800" b="0">
                <a:solidFill>
                  <a:srgbClr val="E4BF20"/>
                </a:solidFill>
              </a:rPr>
              <a:t>= count</a:t>
            </a:r>
            <a:endParaRPr lang="it-IT" sz="2800" b="0" baseline="-25000">
              <a:solidFill>
                <a:srgbClr val="E4BF20"/>
              </a:solidFill>
            </a:endParaRPr>
          </a:p>
          <a:p>
            <a:pPr>
              <a:lnSpc>
                <a:spcPct val="90000"/>
              </a:lnSpc>
              <a:spcBef>
                <a:spcPct val="0"/>
              </a:spcBef>
              <a:defRPr/>
            </a:pPr>
            <a:r>
              <a:rPr lang="it-IT" sz="2800" b="0">
                <a:solidFill>
                  <a:srgbClr val="E4BF20"/>
                </a:solidFill>
              </a:rPr>
              <a:t>	reg2 = reg2 +1</a:t>
            </a:r>
          </a:p>
          <a:p>
            <a:pPr>
              <a:lnSpc>
                <a:spcPct val="90000"/>
              </a:lnSpc>
              <a:spcBef>
                <a:spcPct val="0"/>
              </a:spcBef>
              <a:defRPr/>
            </a:pPr>
            <a:r>
              <a:rPr lang="it-IT" sz="2800" b="0">
                <a:solidFill>
                  <a:srgbClr val="E4BF20"/>
                </a:solidFill>
              </a:rPr>
              <a:t>	count = reg2</a:t>
            </a:r>
            <a:endParaRPr lang="it-IT" sz="2800" b="0" baseline="-25000">
              <a:solidFill>
                <a:srgbClr val="E4BF20"/>
              </a:solidFill>
            </a:endParaRPr>
          </a:p>
          <a:p>
            <a:pPr>
              <a:lnSpc>
                <a:spcPct val="90000"/>
              </a:lnSpc>
              <a:spcBef>
                <a:spcPct val="0"/>
              </a:spcBef>
              <a:defRPr/>
            </a:pPr>
            <a:endParaRPr lang="it-IT" sz="2800" b="0" i="1">
              <a:solidFill>
                <a:srgbClr val="00CC00"/>
              </a:solidFill>
            </a:endParaRPr>
          </a:p>
          <a:p>
            <a:pPr>
              <a:lnSpc>
                <a:spcPct val="90000"/>
              </a:lnSpc>
              <a:spcBef>
                <a:spcPct val="0"/>
              </a:spcBef>
              <a:defRPr/>
            </a:pPr>
            <a:r>
              <a:rPr lang="it-IT" sz="3400" b="0">
                <a:solidFill>
                  <a:schemeClr val="bg1"/>
                </a:solidFill>
              </a:rPr>
              <a:t>where reg2 is a local CPU register used by P2</a:t>
            </a: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20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1520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20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1520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20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1520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20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11520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20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11520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52007" grpId="0" build="p" autoUpdateAnimBg="0" advAuto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4055" name="Text Box 7"/>
          <p:cNvSpPr txBox="1">
            <a:spLocks noChangeArrowheads="1"/>
          </p:cNvSpPr>
          <p:nvPr/>
        </p:nvSpPr>
        <p:spPr bwMode="auto">
          <a:xfrm>
            <a:off x="1187450" y="1501775"/>
            <a:ext cx="8266113" cy="43307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lnSpc>
                <a:spcPct val="90000"/>
              </a:lnSpc>
              <a:spcBef>
                <a:spcPct val="50000"/>
              </a:spcBef>
              <a:buClr>
                <a:srgbClr val="E4BF20"/>
              </a:buClr>
              <a:buFont typeface="Webdings" pitchFamily="18" charset="2"/>
              <a:buNone/>
            </a:pPr>
            <a:r>
              <a:rPr lang="it-IT" sz="3400" b="0">
                <a:solidFill>
                  <a:schemeClr val="bg1"/>
                </a:solidFill>
              </a:rPr>
              <a:t>The concurrent execution </a:t>
            </a:r>
            <a:br>
              <a:rPr lang="it-IT" sz="3400" b="0">
                <a:solidFill>
                  <a:schemeClr val="bg1"/>
                </a:solidFill>
              </a:rPr>
            </a:br>
            <a:r>
              <a:rPr lang="it-IT" sz="3400" b="0">
                <a:solidFill>
                  <a:schemeClr val="bg1"/>
                </a:solidFill>
              </a:rPr>
              <a:t>of the statement </a:t>
            </a:r>
          </a:p>
          <a:p>
            <a:pPr>
              <a:lnSpc>
                <a:spcPct val="90000"/>
              </a:lnSpc>
              <a:spcBef>
                <a:spcPct val="50000"/>
              </a:spcBef>
              <a:buClr>
                <a:srgbClr val="E4BF20"/>
              </a:buClr>
              <a:buFont typeface="Webdings" pitchFamily="18" charset="2"/>
              <a:buNone/>
            </a:pPr>
            <a:r>
              <a:rPr lang="it-IT" sz="3400" b="0">
                <a:solidFill>
                  <a:schemeClr val="bg1"/>
                </a:solidFill>
              </a:rPr>
              <a:t>		</a:t>
            </a:r>
            <a:r>
              <a:rPr lang="it-IT" sz="3400" b="0">
                <a:solidFill>
                  <a:srgbClr val="E4BF20"/>
                </a:solidFill>
              </a:rPr>
              <a:t>++count</a:t>
            </a:r>
            <a:r>
              <a:rPr lang="it-IT" sz="3400" b="0">
                <a:solidFill>
                  <a:schemeClr val="bg1"/>
                </a:solidFill>
              </a:rPr>
              <a:t> </a:t>
            </a:r>
          </a:p>
          <a:p>
            <a:pPr>
              <a:lnSpc>
                <a:spcPct val="90000"/>
              </a:lnSpc>
              <a:spcBef>
                <a:spcPct val="50000"/>
              </a:spcBef>
              <a:buClr>
                <a:srgbClr val="E4BF20"/>
              </a:buClr>
              <a:buFont typeface="Webdings" pitchFamily="18" charset="2"/>
              <a:buNone/>
            </a:pPr>
            <a:r>
              <a:rPr lang="it-IT" sz="3400" b="0">
                <a:solidFill>
                  <a:schemeClr val="bg1"/>
                </a:solidFill>
              </a:rPr>
              <a:t>is equivalent to </a:t>
            </a:r>
            <a:br>
              <a:rPr lang="it-IT" sz="3400" b="0">
                <a:solidFill>
                  <a:schemeClr val="bg1"/>
                </a:solidFill>
              </a:rPr>
            </a:br>
            <a:r>
              <a:rPr lang="it-IT" sz="3400" b="0">
                <a:solidFill>
                  <a:schemeClr val="bg1"/>
                </a:solidFill>
              </a:rPr>
              <a:t>a sequential execution </a:t>
            </a:r>
            <a:br>
              <a:rPr lang="it-IT" sz="3400" b="0">
                <a:solidFill>
                  <a:schemeClr val="bg1"/>
                </a:solidFill>
              </a:rPr>
            </a:br>
            <a:r>
              <a:rPr lang="it-IT" sz="3400" b="0">
                <a:solidFill>
                  <a:schemeClr val="bg1"/>
                </a:solidFill>
              </a:rPr>
              <a:t>where the statements </a:t>
            </a:r>
            <a:br>
              <a:rPr lang="it-IT" sz="3400" b="0">
                <a:solidFill>
                  <a:schemeClr val="bg1"/>
                </a:solidFill>
              </a:rPr>
            </a:br>
            <a:r>
              <a:rPr lang="it-IT" sz="3400" b="0">
                <a:solidFill>
                  <a:schemeClr val="bg1"/>
                </a:solidFill>
              </a:rPr>
              <a:t>can be </a:t>
            </a:r>
            <a:r>
              <a:rPr lang="it-IT" sz="3400" b="0">
                <a:solidFill>
                  <a:srgbClr val="FFCC00"/>
                </a:solidFill>
              </a:rPr>
              <a:t>interleaved</a:t>
            </a:r>
            <a:r>
              <a:rPr lang="it-IT" sz="3400" b="0">
                <a:solidFill>
                  <a:schemeClr val="bg1"/>
                </a:solidFill>
              </a:rPr>
              <a:t> in any </a:t>
            </a:r>
            <a:br>
              <a:rPr lang="it-IT" sz="3400" b="0">
                <a:solidFill>
                  <a:schemeClr val="bg1"/>
                </a:solidFill>
              </a:rPr>
            </a:br>
            <a:r>
              <a:rPr lang="it-IT" sz="3400" b="0">
                <a:solidFill>
                  <a:schemeClr val="bg1"/>
                </a:solidFill>
              </a:rPr>
              <a:t>arbitrary order		</a:t>
            </a: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40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1540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40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1540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40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1540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54055" grpId="0" build="p" autoUpdateAnimBg="0" advAuto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8151" name="Text Box 7"/>
          <p:cNvSpPr txBox="1">
            <a:spLocks noChangeArrowheads="1"/>
          </p:cNvSpPr>
          <p:nvPr/>
        </p:nvSpPr>
        <p:spPr bwMode="auto">
          <a:xfrm>
            <a:off x="1116013" y="1989138"/>
            <a:ext cx="7546975" cy="29114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lnSpc>
                <a:spcPct val="110000"/>
              </a:lnSpc>
            </a:pPr>
            <a:r>
              <a:rPr lang="it-IT" sz="2800" b="0">
                <a:solidFill>
                  <a:srgbClr val="FFCC00"/>
                </a:solidFill>
              </a:rPr>
              <a:t>TO:</a:t>
            </a:r>
            <a:r>
              <a:rPr lang="it-IT" sz="2800" b="0">
                <a:solidFill>
                  <a:schemeClr val="bg1"/>
                </a:solidFill>
              </a:rPr>
              <a:t>	reg1=count	(reg1=O)    (P1)</a:t>
            </a:r>
            <a:br>
              <a:rPr lang="it-IT" sz="2800" b="0">
                <a:solidFill>
                  <a:schemeClr val="bg1"/>
                </a:solidFill>
              </a:rPr>
            </a:br>
            <a:r>
              <a:rPr lang="it-IT" sz="2800" b="0">
                <a:solidFill>
                  <a:srgbClr val="FFCC00"/>
                </a:solidFill>
              </a:rPr>
              <a:t>T1:	</a:t>
            </a:r>
            <a:r>
              <a:rPr lang="it-IT" sz="2800" b="0">
                <a:solidFill>
                  <a:schemeClr val="bg1"/>
                </a:solidFill>
              </a:rPr>
              <a:t>reg2=count	(reg2=O)    (P2)	</a:t>
            </a:r>
            <a:br>
              <a:rPr lang="it-IT" sz="2800" b="0">
                <a:solidFill>
                  <a:schemeClr val="bg1"/>
                </a:solidFill>
              </a:rPr>
            </a:br>
            <a:r>
              <a:rPr lang="it-IT" sz="2800" b="0">
                <a:solidFill>
                  <a:srgbClr val="FFCC00"/>
                </a:solidFill>
              </a:rPr>
              <a:t>T2:	</a:t>
            </a:r>
            <a:r>
              <a:rPr lang="it-IT" sz="2800" b="0">
                <a:solidFill>
                  <a:schemeClr val="bg1"/>
                </a:solidFill>
              </a:rPr>
              <a:t>reg2=reg2+1	(reg2=1)    (P2)</a:t>
            </a:r>
            <a:br>
              <a:rPr lang="it-IT" sz="2800" b="0">
                <a:solidFill>
                  <a:schemeClr val="bg1"/>
                </a:solidFill>
              </a:rPr>
            </a:br>
            <a:r>
              <a:rPr lang="it-IT" sz="2800" b="0">
                <a:solidFill>
                  <a:srgbClr val="FFCC00"/>
                </a:solidFill>
              </a:rPr>
              <a:t>T3:	</a:t>
            </a:r>
            <a:r>
              <a:rPr lang="it-IT" sz="2800" b="0">
                <a:solidFill>
                  <a:schemeClr val="bg1"/>
                </a:solidFill>
              </a:rPr>
              <a:t>count=reg2	(count=1)   (P2)   </a:t>
            </a:r>
            <a:r>
              <a:rPr lang="it-IT" sz="2800" b="0">
                <a:solidFill>
                  <a:srgbClr val="FFCC00"/>
                </a:solidFill>
              </a:rPr>
              <a:t>T4:	</a:t>
            </a:r>
            <a:r>
              <a:rPr lang="it-IT" sz="2800" b="0">
                <a:solidFill>
                  <a:schemeClr val="bg1"/>
                </a:solidFill>
              </a:rPr>
              <a:t>reg1=reg1+1	(reg1=1)    (P1) </a:t>
            </a:r>
            <a:r>
              <a:rPr lang="it-IT" sz="2800" b="0">
                <a:solidFill>
                  <a:srgbClr val="FFCC00"/>
                </a:solidFill>
              </a:rPr>
              <a:t>T5:</a:t>
            </a:r>
            <a:r>
              <a:rPr lang="it-IT" sz="2800" b="0">
                <a:solidFill>
                  <a:schemeClr val="bg1"/>
                </a:solidFill>
              </a:rPr>
              <a:t> count=reg1	(count=1)   (P1)	</a:t>
            </a: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81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1581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58151" grpId="0" build="p" autoUpdateAnimBg="0" advAuto="0"/>
    </p:bldLst>
  </p:timing>
</p:sld>
</file>

<file path=ppt/theme/theme1.xml><?xml version="1.0" encoding="utf-8"?>
<a:theme xmlns:a="http://schemas.openxmlformats.org/drawingml/2006/main" name="Struttura predefinita">
  <a:themeElements>
    <a:clrScheme name="Personalizzato 1">
      <a:dk1>
        <a:srgbClr val="000000"/>
      </a:dk1>
      <a:lt1>
        <a:srgbClr val="FFFFFF"/>
      </a:lt1>
      <a:dk2>
        <a:srgbClr val="FFFFFF"/>
      </a:dk2>
      <a:lt2>
        <a:srgbClr val="000000"/>
      </a:lt2>
      <a:accent1>
        <a:srgbClr val="A5B592"/>
      </a:accent1>
      <a:accent2>
        <a:srgbClr val="F3A447"/>
      </a:accent2>
      <a:accent3>
        <a:srgbClr val="4E74A3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Struttura predefinita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31750" cap="flat" cmpd="sng" algn="ctr">
          <a:solidFill>
            <a:schemeClr val="bg1"/>
          </a:solidFill>
          <a:prstDash val="solid"/>
          <a:round/>
          <a:headEnd type="none" w="med" len="med"/>
          <a:tailEnd type="triangle" w="med" len="med"/>
        </a:ln>
        <a:effectLst/>
      </a:spPr>
      <a:bodyPr vert="horz" wrap="square" lIns="18000" tIns="46800" rIns="18000" bIns="46800" numCol="1" anchor="t" anchorCtr="0" compatLnSpc="1">
        <a:prstTxWarp prst="textNoShape">
          <a:avLst/>
        </a:prstTxWarp>
        <a:spAutoFit/>
      </a:bodyPr>
      <a:lstStyle>
        <a:defPPr marL="190500" marR="0" indent="0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Tx/>
          <a:buSzTx/>
          <a:buFontTx/>
          <a:buNone/>
          <a:tabLst/>
          <a:defRPr kumimoji="0" lang="it-IT" sz="1600" b="1" i="0" u="none" strike="noStrike" cap="none" normalizeH="0" baseline="0" smtClean="0">
            <a:ln>
              <a:noFill/>
            </a:ln>
            <a:solidFill>
              <a:srgbClr val="000066"/>
            </a:solidFill>
            <a:effectLst/>
            <a:latin typeface="Andale Mono" pitchFamily="49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31750" cap="flat" cmpd="sng" algn="ctr">
          <a:solidFill>
            <a:schemeClr val="bg1"/>
          </a:solidFill>
          <a:prstDash val="solid"/>
          <a:round/>
          <a:headEnd type="none" w="med" len="med"/>
          <a:tailEnd type="triangle" w="med" len="med"/>
        </a:ln>
        <a:effectLst/>
      </a:spPr>
      <a:bodyPr vert="horz" wrap="square" lIns="18000" tIns="46800" rIns="18000" bIns="46800" numCol="1" anchor="t" anchorCtr="0" compatLnSpc="1">
        <a:prstTxWarp prst="textNoShape">
          <a:avLst/>
        </a:prstTxWarp>
        <a:spAutoFit/>
      </a:bodyPr>
      <a:lstStyle>
        <a:defPPr marL="190500" marR="0" indent="0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Tx/>
          <a:buSzTx/>
          <a:buFontTx/>
          <a:buNone/>
          <a:tabLst/>
          <a:defRPr kumimoji="0" lang="it-IT" sz="1600" b="1" i="0" u="none" strike="noStrike" cap="none" normalizeH="0" baseline="0" smtClean="0">
            <a:ln>
              <a:noFill/>
            </a:ln>
            <a:solidFill>
              <a:srgbClr val="000066"/>
            </a:solidFill>
            <a:effectLst/>
            <a:latin typeface="Andale Mono" pitchFamily="49" charset="0"/>
          </a:defRPr>
        </a:defPPr>
      </a:lstStyle>
    </a:lnDef>
  </a:objectDefaults>
  <a:extraClrSchemeLst>
    <a:extraClrScheme>
      <a:clrScheme name="Struttura predefinita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i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i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8229</TotalTime>
  <Words>599</Words>
  <Application>Microsoft Office PowerPoint</Application>
  <PresentationFormat>Presentazione su schermo (4:3)</PresentationFormat>
  <Paragraphs>198</Paragraphs>
  <Slides>43</Slides>
  <Notes>43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43</vt:i4>
      </vt:variant>
    </vt:vector>
  </HeadingPairs>
  <TitlesOfParts>
    <vt:vector size="44" baseType="lpstr">
      <vt:lpstr>Struttura predefinita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Company>UCSC Piacenza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Prof.ssa Mariachiara Tallacchini</dc:creator>
  <cp:lastModifiedBy>Maurelio Boari</cp:lastModifiedBy>
  <cp:revision>396</cp:revision>
  <dcterms:created xsi:type="dcterms:W3CDTF">2003-10-06T19:31:17Z</dcterms:created>
  <dcterms:modified xsi:type="dcterms:W3CDTF">2018-03-22T10:44:28Z</dcterms:modified>
</cp:coreProperties>
</file>