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607" r:id="rId2"/>
    <p:sldId id="608" r:id="rId3"/>
    <p:sldId id="597" r:id="rId4"/>
    <p:sldId id="530" r:id="rId5"/>
    <p:sldId id="531" r:id="rId6"/>
    <p:sldId id="605" r:id="rId7"/>
    <p:sldId id="532" r:id="rId8"/>
    <p:sldId id="533" r:id="rId9"/>
    <p:sldId id="611" r:id="rId10"/>
    <p:sldId id="534" r:id="rId11"/>
    <p:sldId id="612" r:id="rId12"/>
    <p:sldId id="535" r:id="rId13"/>
    <p:sldId id="536" r:id="rId14"/>
    <p:sldId id="537" r:id="rId15"/>
    <p:sldId id="609" r:id="rId16"/>
    <p:sldId id="538" r:id="rId17"/>
    <p:sldId id="613" r:id="rId18"/>
    <p:sldId id="606" r:id="rId19"/>
    <p:sldId id="614" r:id="rId20"/>
    <p:sldId id="539" r:id="rId21"/>
    <p:sldId id="615" r:id="rId22"/>
    <p:sldId id="540" r:id="rId23"/>
    <p:sldId id="616" r:id="rId24"/>
    <p:sldId id="604" r:id="rId25"/>
    <p:sldId id="617" r:id="rId26"/>
    <p:sldId id="598" r:id="rId27"/>
    <p:sldId id="541" r:id="rId28"/>
    <p:sldId id="619" r:id="rId29"/>
    <p:sldId id="542" r:id="rId30"/>
    <p:sldId id="544" r:id="rId31"/>
    <p:sldId id="545" r:id="rId32"/>
    <p:sldId id="610" r:id="rId33"/>
    <p:sldId id="546" r:id="rId34"/>
    <p:sldId id="618" r:id="rId35"/>
    <p:sldId id="547" r:id="rId36"/>
    <p:sldId id="599" r:id="rId37"/>
    <p:sldId id="600" r:id="rId38"/>
    <p:sldId id="601" r:id="rId39"/>
    <p:sldId id="552" r:id="rId40"/>
    <p:sldId id="602" r:id="rId41"/>
    <p:sldId id="555" r:id="rId42"/>
    <p:sldId id="620" r:id="rId43"/>
    <p:sldId id="556" r:id="rId44"/>
    <p:sldId id="594" r:id="rId45"/>
    <p:sldId id="621" r:id="rId46"/>
    <p:sldId id="557" r:id="rId47"/>
    <p:sldId id="558" r:id="rId48"/>
    <p:sldId id="622" r:id="rId49"/>
    <p:sldId id="563" r:id="rId50"/>
    <p:sldId id="624" r:id="rId51"/>
    <p:sldId id="623" r:id="rId52"/>
    <p:sldId id="564" r:id="rId53"/>
    <p:sldId id="565" r:id="rId54"/>
    <p:sldId id="625" r:id="rId55"/>
    <p:sldId id="626" r:id="rId56"/>
    <p:sldId id="627" r:id="rId57"/>
  </p:sldIdLst>
  <p:sldSz cx="9144000" cy="6858000" type="screen4x3"/>
  <p:notesSz cx="6797675" cy="9928225"/>
  <p:defaultTextStyle>
    <a:defPPr>
      <a:defRPr lang="it-IT"/>
    </a:defPPr>
    <a:lvl1pPr algn="ctr" rtl="0" fontAlgn="base">
      <a:spcBef>
        <a:spcPct val="50000"/>
      </a:spcBef>
      <a:spcAft>
        <a:spcPct val="0"/>
      </a:spcAft>
      <a:buClr>
        <a:srgbClr val="E4BF20"/>
      </a:buClr>
      <a:buFont typeface="Webdings" pitchFamily="18" charset="2"/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buClr>
        <a:srgbClr val="E4BF20"/>
      </a:buClr>
      <a:buFont typeface="Webdings" pitchFamily="18" charset="2"/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buClr>
        <a:srgbClr val="E4BF20"/>
      </a:buClr>
      <a:buFont typeface="Webdings" pitchFamily="18" charset="2"/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buClr>
        <a:srgbClr val="E4BF20"/>
      </a:buClr>
      <a:buFont typeface="Webdings" pitchFamily="18" charset="2"/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buClr>
        <a:srgbClr val="E4BF20"/>
      </a:buClr>
      <a:buFont typeface="Webdings" pitchFamily="18" charset="2"/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bg1"/>
        </a:solidFill>
        <a:latin typeface="Andale Mono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9900"/>
    <a:srgbClr val="000050"/>
    <a:srgbClr val="00006A"/>
    <a:srgbClr val="33CCFF"/>
    <a:srgbClr val="000099"/>
    <a:srgbClr val="00CC00"/>
    <a:srgbClr val="FF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660" autoAdjust="0"/>
  </p:normalViewPr>
  <p:slideViewPr>
    <p:cSldViewPr>
      <p:cViewPr>
        <p:scale>
          <a:sx n="85" d="100"/>
          <a:sy n="85" d="100"/>
        </p:scale>
        <p:origin x="-1531" y="-77"/>
      </p:cViewPr>
      <p:guideLst>
        <p:guide orient="horz" pos="3684"/>
        <p:guide orient="horz" pos="1570"/>
        <p:guide orient="horz" pos="240"/>
        <p:guide pos="608"/>
        <p:guide pos="2880"/>
        <p:guide pos="51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1986" y="-12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06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DE894A1-BFA0-4859-9571-F3C343C1D1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93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F988D5E8-0717-4093-94DB-D6628BF60A3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9FF35-103C-41CC-A021-4A099E611F51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5F8408-D5AD-4074-B4D5-31755E236CE8}" type="slidenum">
              <a:rPr lang="it-IT" altLang="it-IT" smtClean="0"/>
              <a:pPr/>
              <a:t>10</a:t>
            </a:fld>
            <a:endParaRPr lang="it-IT" altLang="it-IT" smtClean="0"/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963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F4087F-0382-4BDF-A838-036423A87E7F}" type="slidenum">
              <a:rPr lang="it-IT" altLang="it-IT" smtClean="0"/>
              <a:pPr/>
              <a:t>11</a:t>
            </a:fld>
            <a:endParaRPr lang="it-IT" altLang="it-IT" smtClean="0"/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06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6550B8-DCB7-4584-B138-480EE417CE56}" type="slidenum">
              <a:rPr lang="it-IT" altLang="it-IT" smtClean="0"/>
              <a:pPr/>
              <a:t>12</a:t>
            </a:fld>
            <a:endParaRPr lang="it-IT" altLang="it-IT" smtClean="0"/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168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C1C1CE-3B09-4A39-8E3F-FB014C18DB04}" type="slidenum">
              <a:rPr lang="it-IT" altLang="it-IT" smtClean="0"/>
              <a:pPr/>
              <a:t>13</a:t>
            </a:fld>
            <a:endParaRPr lang="it-IT" altLang="it-IT" smtClean="0"/>
          </a:p>
        </p:txBody>
      </p:sp>
      <p:sp>
        <p:nvSpPr>
          <p:cNvPr id="727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27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B5AB1B-52A6-45A9-AA0D-A3F373D4888A}" type="slidenum">
              <a:rPr lang="it-IT" altLang="it-IT" smtClean="0"/>
              <a:pPr/>
              <a:t>14</a:t>
            </a:fld>
            <a:endParaRPr lang="it-IT" altLang="it-IT" smtClean="0"/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37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C0F77-1047-4CF6-9FEA-716E6B07D302}" type="slidenum">
              <a:rPr lang="it-IT" altLang="it-IT" smtClean="0"/>
              <a:pPr/>
              <a:t>15</a:t>
            </a:fld>
            <a:endParaRPr lang="it-IT" altLang="it-IT" smtClean="0"/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299058-7A32-4C3A-B95C-2301C9E86B89}" type="slidenum">
              <a:rPr lang="it-IT" altLang="it-IT" smtClean="0"/>
              <a:pPr/>
              <a:t>16</a:t>
            </a:fld>
            <a:endParaRPr lang="it-IT" altLang="it-IT" smtClean="0"/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578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DC621D-0D82-48AC-82CB-407EFD60ECF1}" type="slidenum">
              <a:rPr lang="it-IT" altLang="it-IT" smtClean="0"/>
              <a:pPr/>
              <a:t>17</a:t>
            </a:fld>
            <a:endParaRPr lang="it-IT" altLang="it-IT" smtClean="0"/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68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3E7AC-C59D-4AA2-9B86-00978AC6BD8A}" type="slidenum">
              <a:rPr lang="it-IT" altLang="it-IT" smtClean="0"/>
              <a:pPr/>
              <a:t>18</a:t>
            </a:fld>
            <a:endParaRPr lang="it-IT" altLang="it-IT" smtClean="0"/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CAFA34-DFE7-407E-8F22-0A86D7491A91}" type="slidenum">
              <a:rPr lang="it-IT" altLang="it-IT" smtClean="0"/>
              <a:pPr/>
              <a:t>19</a:t>
            </a:fld>
            <a:endParaRPr lang="it-IT" altLang="it-IT" smtClean="0"/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82343B-4D58-420E-8986-DF1F497740E7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683548-0C50-4498-9FC9-359ACBC05C0B}" type="slidenum">
              <a:rPr lang="it-IT" altLang="it-IT" smtClean="0"/>
              <a:pPr/>
              <a:t>20</a:t>
            </a:fld>
            <a:endParaRPr lang="it-IT" altLang="it-IT" smtClean="0"/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98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32EC1A-DBE6-4FCB-A58F-8D5AAC3AD3D1}" type="slidenum">
              <a:rPr lang="it-IT" altLang="it-IT" smtClean="0"/>
              <a:pPr/>
              <a:t>21</a:t>
            </a:fld>
            <a:endParaRPr lang="it-IT" altLang="it-IT" smtClean="0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09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4DF1F-DCC4-4E33-8F66-780EB3DEF8BF}" type="slidenum">
              <a:rPr lang="it-IT" altLang="it-IT" smtClean="0"/>
              <a:pPr/>
              <a:t>22</a:t>
            </a:fld>
            <a:endParaRPr lang="it-IT" altLang="it-IT" smtClean="0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A3EA1-33E5-4A38-BCE5-C5EF8A07F16F}" type="slidenum">
              <a:rPr lang="it-IT" altLang="it-IT" smtClean="0"/>
              <a:pPr/>
              <a:t>23</a:t>
            </a:fld>
            <a:endParaRPr lang="it-IT" altLang="it-IT" smtClean="0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3723BF-5C88-4A86-9646-F5A1026D742A}" type="slidenum">
              <a:rPr lang="it-IT" altLang="it-IT" smtClean="0"/>
              <a:pPr/>
              <a:t>24</a:t>
            </a:fld>
            <a:endParaRPr lang="it-IT" altLang="it-IT" smtClean="0"/>
          </a:p>
        </p:txBody>
      </p:sp>
      <p:sp>
        <p:nvSpPr>
          <p:cNvPr id="839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724615-0B4E-4CE9-959D-3BDA5AD40163}" type="slidenum">
              <a:rPr lang="it-IT" altLang="it-IT" smtClean="0"/>
              <a:pPr/>
              <a:t>25</a:t>
            </a:fld>
            <a:endParaRPr lang="it-IT" altLang="it-IT" smtClean="0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2933A6-CC33-4E3F-81FC-4DE3FFFB5D68}" type="slidenum">
              <a:rPr lang="it-IT" altLang="it-IT" smtClean="0"/>
              <a:pPr/>
              <a:t>26</a:t>
            </a:fld>
            <a:endParaRPr lang="it-IT" altLang="it-IT" smtClean="0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602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12FB66-B08D-43B7-927D-119CD8D8E2B6}" type="slidenum">
              <a:rPr lang="it-IT" altLang="it-IT" smtClean="0"/>
              <a:pPr/>
              <a:t>27</a:t>
            </a:fld>
            <a:endParaRPr lang="it-IT" altLang="it-IT" smtClean="0"/>
          </a:p>
        </p:txBody>
      </p:sp>
      <p:sp>
        <p:nvSpPr>
          <p:cNvPr id="870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3F665C-9E47-4576-B6E0-D80EE86D999C}" type="slidenum">
              <a:rPr lang="it-IT" altLang="it-IT" smtClean="0"/>
              <a:pPr/>
              <a:t>28</a:t>
            </a:fld>
            <a:endParaRPr lang="it-IT" altLang="it-IT" smtClean="0"/>
          </a:p>
        </p:txBody>
      </p:sp>
      <p:sp>
        <p:nvSpPr>
          <p:cNvPr id="880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80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22D273-9177-40D5-8441-00DB8EA5AE95}" type="slidenum">
              <a:rPr lang="it-IT" altLang="it-IT" smtClean="0"/>
              <a:pPr/>
              <a:t>29</a:t>
            </a:fld>
            <a:endParaRPr lang="it-IT" altLang="it-IT" smtClean="0"/>
          </a:p>
        </p:txBody>
      </p:sp>
      <p:sp>
        <p:nvSpPr>
          <p:cNvPr id="890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909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3F858F-3603-42C6-8107-55F9F572D1B8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24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3D324-4C36-4F0D-B166-66FF4FDF27D4}" type="slidenum">
              <a:rPr lang="it-IT" altLang="it-IT" smtClean="0"/>
              <a:pPr/>
              <a:t>30</a:t>
            </a:fld>
            <a:endParaRPr lang="it-IT" altLang="it-IT" smtClean="0"/>
          </a:p>
        </p:txBody>
      </p:sp>
      <p:sp>
        <p:nvSpPr>
          <p:cNvPr id="901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011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0FA7FC-E7FA-4985-AA75-037026E4B9BA}" type="slidenum">
              <a:rPr lang="it-IT" altLang="it-IT" smtClean="0"/>
              <a:pPr/>
              <a:t>31</a:t>
            </a:fld>
            <a:endParaRPr lang="it-IT" altLang="it-IT" smtClean="0"/>
          </a:p>
        </p:txBody>
      </p:sp>
      <p:sp>
        <p:nvSpPr>
          <p:cNvPr id="911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114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7E621-36BF-4202-9B2E-24E9EB8321C0}" type="slidenum">
              <a:rPr lang="it-IT" altLang="it-IT" smtClean="0"/>
              <a:pPr/>
              <a:t>32</a:t>
            </a:fld>
            <a:endParaRPr lang="it-IT" altLang="it-IT" smtClean="0"/>
          </a:p>
        </p:txBody>
      </p:sp>
      <p:sp>
        <p:nvSpPr>
          <p:cNvPr id="921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4E139-0D86-46B4-9E3F-49B2CC298C6A}" type="slidenum">
              <a:rPr lang="it-IT" altLang="it-IT" smtClean="0"/>
              <a:pPr/>
              <a:t>33</a:t>
            </a:fld>
            <a:endParaRPr lang="it-IT" altLang="it-IT" smtClean="0"/>
          </a:p>
        </p:txBody>
      </p:sp>
      <p:sp>
        <p:nvSpPr>
          <p:cNvPr id="931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31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5524BB-26B9-45A9-BDD9-9C569E83D53D}" type="slidenum">
              <a:rPr lang="it-IT" altLang="it-IT" smtClean="0"/>
              <a:pPr/>
              <a:t>34</a:t>
            </a:fld>
            <a:endParaRPr lang="it-IT" altLang="it-IT" smtClean="0"/>
          </a:p>
        </p:txBody>
      </p:sp>
      <p:sp>
        <p:nvSpPr>
          <p:cNvPr id="942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42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63BFA3-8265-4590-95C7-ABDBEDF81BAF}" type="slidenum">
              <a:rPr lang="it-IT" altLang="it-IT" smtClean="0"/>
              <a:pPr/>
              <a:t>35</a:t>
            </a:fld>
            <a:endParaRPr lang="it-IT" altLang="it-IT" smtClean="0"/>
          </a:p>
        </p:txBody>
      </p:sp>
      <p:sp>
        <p:nvSpPr>
          <p:cNvPr id="952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5A689D-5D7C-4604-B922-4820D08C034C}" type="slidenum">
              <a:rPr lang="it-IT" altLang="it-IT" smtClean="0"/>
              <a:pPr/>
              <a:t>36</a:t>
            </a:fld>
            <a:endParaRPr lang="it-IT" altLang="it-IT" smtClean="0"/>
          </a:p>
        </p:txBody>
      </p:sp>
      <p:sp>
        <p:nvSpPr>
          <p:cNvPr id="962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62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E46349-7ED0-4C0A-AACE-1170B0C195ED}" type="slidenum">
              <a:rPr lang="it-IT" altLang="it-IT" smtClean="0"/>
              <a:pPr/>
              <a:t>37</a:t>
            </a:fld>
            <a:endParaRPr lang="it-IT" altLang="it-IT" smtClean="0"/>
          </a:p>
        </p:txBody>
      </p:sp>
      <p:sp>
        <p:nvSpPr>
          <p:cNvPr id="9728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728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D1324-3BDA-4BAC-B5D9-54D77E08A2FF}" type="slidenum">
              <a:rPr lang="it-IT" altLang="it-IT" smtClean="0"/>
              <a:pPr/>
              <a:t>38</a:t>
            </a:fld>
            <a:endParaRPr lang="it-IT" altLang="it-IT" smtClean="0"/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83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A02559-15B6-46C0-B765-764D3BD3240E}" type="slidenum">
              <a:rPr lang="it-IT" altLang="it-IT" smtClean="0"/>
              <a:pPr/>
              <a:t>39</a:t>
            </a:fld>
            <a:endParaRPr lang="it-IT" altLang="it-IT" smtClean="0"/>
          </a:p>
        </p:txBody>
      </p:sp>
      <p:sp>
        <p:nvSpPr>
          <p:cNvPr id="993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93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A18D1E-E5F0-43E3-9F36-C640D5F0F787}" type="slidenum">
              <a:rPr lang="it-IT" altLang="it-IT" smtClean="0"/>
              <a:pPr/>
              <a:t>4</a:t>
            </a:fld>
            <a:endParaRPr lang="it-IT" altLang="it-IT" smtClean="0"/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349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06CBE-1BA6-4864-8B42-0242DD13FD8A}" type="slidenum">
              <a:rPr lang="it-IT" altLang="it-IT" smtClean="0"/>
              <a:pPr/>
              <a:t>40</a:t>
            </a:fld>
            <a:endParaRPr lang="it-IT" altLang="it-IT" smtClean="0"/>
          </a:p>
        </p:txBody>
      </p:sp>
      <p:sp>
        <p:nvSpPr>
          <p:cNvPr id="1003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03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E6030-CA3A-4EED-A9B8-8677BED740DA}" type="slidenum">
              <a:rPr lang="it-IT" altLang="it-IT" smtClean="0"/>
              <a:pPr/>
              <a:t>41</a:t>
            </a:fld>
            <a:endParaRPr lang="it-IT" altLang="it-IT" smtClean="0"/>
          </a:p>
        </p:txBody>
      </p:sp>
      <p:sp>
        <p:nvSpPr>
          <p:cNvPr id="1013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138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5D83B-266E-422A-A34A-86C4BF8D246D}" type="slidenum">
              <a:rPr lang="it-IT" altLang="it-IT" smtClean="0"/>
              <a:pPr/>
              <a:t>42</a:t>
            </a:fld>
            <a:endParaRPr lang="it-IT" altLang="it-IT" smtClean="0"/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24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7DA23D-93B8-4225-B397-43856D87B6EF}" type="slidenum">
              <a:rPr lang="it-IT" altLang="it-IT" smtClean="0"/>
              <a:pPr/>
              <a:t>43</a:t>
            </a:fld>
            <a:endParaRPr lang="it-IT" altLang="it-IT" smtClean="0"/>
          </a:p>
        </p:txBody>
      </p:sp>
      <p:sp>
        <p:nvSpPr>
          <p:cNvPr id="1034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342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9E6022-AB7A-47E9-A303-ECF773726B59}" type="slidenum">
              <a:rPr lang="it-IT" altLang="it-IT" smtClean="0"/>
              <a:pPr/>
              <a:t>44</a:t>
            </a:fld>
            <a:endParaRPr lang="it-IT" altLang="it-IT" smtClean="0"/>
          </a:p>
        </p:txBody>
      </p:sp>
      <p:sp>
        <p:nvSpPr>
          <p:cNvPr id="104451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4452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B696CD-F483-453A-8DC6-3814215D2FB9}" type="slidenum">
              <a:rPr lang="it-IT" altLang="it-IT" smtClean="0"/>
              <a:pPr/>
              <a:t>45</a:t>
            </a:fld>
            <a:endParaRPr lang="it-IT" altLang="it-IT" smtClean="0"/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54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BF4482-4042-4B95-A1EB-698D6029E694}" type="slidenum">
              <a:rPr lang="it-IT" altLang="it-IT" smtClean="0"/>
              <a:pPr/>
              <a:t>46</a:t>
            </a:fld>
            <a:endParaRPr lang="it-IT" altLang="it-IT" smtClean="0"/>
          </a:p>
        </p:txBody>
      </p:sp>
      <p:sp>
        <p:nvSpPr>
          <p:cNvPr id="1064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65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C34C3A-65A8-42A4-9FB7-045FD4B7113D}" type="slidenum">
              <a:rPr lang="it-IT" altLang="it-IT" smtClean="0"/>
              <a:pPr/>
              <a:t>47</a:t>
            </a:fld>
            <a:endParaRPr lang="it-IT" altLang="it-IT" smtClean="0"/>
          </a:p>
        </p:txBody>
      </p:sp>
      <p:sp>
        <p:nvSpPr>
          <p:cNvPr id="10752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75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EFEAC4-96F9-4981-B04B-C627B267AB6F}" type="slidenum">
              <a:rPr lang="it-IT" altLang="it-IT" smtClean="0"/>
              <a:pPr/>
              <a:t>48</a:t>
            </a:fld>
            <a:endParaRPr lang="it-IT" altLang="it-IT" smtClean="0"/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21A13-056F-44C4-B2A4-3EC153B784AE}" type="slidenum">
              <a:rPr lang="it-IT" altLang="it-IT" smtClean="0"/>
              <a:pPr/>
              <a:t>49</a:t>
            </a:fld>
            <a:endParaRPr lang="it-IT" altLang="it-IT" smtClean="0"/>
          </a:p>
        </p:txBody>
      </p:sp>
      <p:sp>
        <p:nvSpPr>
          <p:cNvPr id="1095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0957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EB635-423F-4947-AD69-EBB85E476A8D}" type="slidenum">
              <a:rPr lang="it-IT" altLang="it-IT" smtClean="0"/>
              <a:pPr/>
              <a:t>5</a:t>
            </a:fld>
            <a:endParaRPr lang="it-IT" altLang="it-IT" smtClean="0"/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451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A35340-42A0-4F63-B383-9E30CE98C581}" type="slidenum">
              <a:rPr lang="it-IT" altLang="it-IT" smtClean="0"/>
              <a:pPr/>
              <a:t>50</a:t>
            </a:fld>
            <a:endParaRPr lang="it-IT" altLang="it-IT" smtClean="0"/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1059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8577C0-4C3C-40DA-96F0-21010074D9F6}" type="slidenum">
              <a:rPr lang="it-IT" altLang="it-IT" smtClean="0"/>
              <a:pPr/>
              <a:t>51</a:t>
            </a:fld>
            <a:endParaRPr lang="it-IT" altLang="it-IT" smtClean="0"/>
          </a:p>
        </p:txBody>
      </p:sp>
      <p:sp>
        <p:nvSpPr>
          <p:cNvPr id="1116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1162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934E0F-F9C9-4DEA-8CF5-F05930B63BD3}" type="slidenum">
              <a:rPr lang="it-IT" altLang="it-IT" smtClean="0"/>
              <a:pPr/>
              <a:t>52</a:t>
            </a:fld>
            <a:endParaRPr lang="it-IT" altLang="it-IT" smtClean="0"/>
          </a:p>
        </p:txBody>
      </p:sp>
      <p:sp>
        <p:nvSpPr>
          <p:cNvPr id="1126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1264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8D08BF-B18A-4F3A-A1A8-61F367E0A3D1}" type="slidenum">
              <a:rPr lang="it-IT" altLang="it-IT" smtClean="0"/>
              <a:pPr/>
              <a:t>53</a:t>
            </a:fld>
            <a:endParaRPr lang="it-IT" altLang="it-IT" smtClean="0"/>
          </a:p>
        </p:txBody>
      </p:sp>
      <p:sp>
        <p:nvSpPr>
          <p:cNvPr id="1136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136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CBD91C-004E-4FDC-9340-BA8B769D8CC1}" type="slidenum">
              <a:rPr lang="it-IT" altLang="it-IT" smtClean="0"/>
              <a:pPr/>
              <a:t>54</a:t>
            </a:fld>
            <a:endParaRPr lang="it-IT" altLang="it-IT" smtClean="0"/>
          </a:p>
        </p:txBody>
      </p:sp>
      <p:sp>
        <p:nvSpPr>
          <p:cNvPr id="1146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7DD31A-033D-45DA-8119-8E6AF6E10B67}" type="slidenum">
              <a:rPr lang="it-IT" altLang="it-IT" smtClean="0"/>
              <a:pPr/>
              <a:t>55</a:t>
            </a:fld>
            <a:endParaRPr lang="it-IT" altLang="it-IT" smtClean="0"/>
          </a:p>
        </p:txBody>
      </p:sp>
      <p:sp>
        <p:nvSpPr>
          <p:cNvPr id="1157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C7402D-13B1-473C-9F58-1A7D04E87590}" type="slidenum">
              <a:rPr lang="it-IT" altLang="it-IT" smtClean="0"/>
              <a:pPr/>
              <a:t>56</a:t>
            </a:fld>
            <a:endParaRPr lang="it-IT" altLang="it-IT" smtClean="0"/>
          </a:p>
        </p:txBody>
      </p:sp>
      <p:sp>
        <p:nvSpPr>
          <p:cNvPr id="1167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7A2460-119A-4BF2-83BA-7518F8C9156F}" type="slidenum">
              <a:rPr lang="it-IT" altLang="it-IT" smtClean="0"/>
              <a:pPr/>
              <a:t>6</a:t>
            </a:fld>
            <a:endParaRPr lang="it-IT" altLang="it-IT" smtClean="0"/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B8842-E2BA-4CA0-B7B9-39BFD2D64825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656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3108B0-964C-4BBA-943E-BA8199C9A7AF}" type="slidenum">
              <a:rPr lang="it-IT" altLang="it-IT" smtClean="0"/>
              <a:pPr/>
              <a:t>8</a:t>
            </a:fld>
            <a:endParaRPr lang="it-IT" altLang="it-IT" smtClean="0"/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75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96FBD5-4F30-44B8-B2E9-BB632BACA6A6}" type="slidenum">
              <a:rPr lang="it-IT" altLang="it-IT" smtClean="0"/>
              <a:pPr/>
              <a:t>9</a:t>
            </a:fld>
            <a:endParaRPr lang="it-IT" altLang="it-IT" smtClean="0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86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txStyles>
    <p:titleStyle>
      <a:lvl1pPr algn="ctr" defTabSz="9064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064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defTabSz="9064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defTabSz="9064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defTabSz="9064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defTabSz="90646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defTabSz="90646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defTabSz="90646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defTabSz="90646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39725" indent="-339725" algn="l" defTabSz="906463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defTabSz="906463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33475" indent="-227013" algn="l" defTabSz="906463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587500" indent="-228600" algn="l" defTabSz="906463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41525" indent="-227013" algn="l" defTabSz="90646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98725" indent="-227013" algn="l" defTabSz="90646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55925" indent="-227013" algn="l" defTabSz="90646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13125" indent="-227013" algn="l" defTabSz="90646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70325" indent="-227013" algn="l" defTabSz="90646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-214313" y="2214563"/>
            <a:ext cx="10136188" cy="803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4000" b="0">
                <a:solidFill>
                  <a:srgbClr val="FFCC00"/>
                </a:solidFill>
              </a:rPr>
              <a:t>Threads-Process Interaction</a:t>
            </a:r>
            <a:r>
              <a:rPr lang="it-IT" sz="5000" b="0">
                <a:solidFill>
                  <a:srgbClr val="FFCC00"/>
                </a:solidFill>
              </a:rPr>
              <a:t>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863600" y="1628775"/>
            <a:ext cx="7956550" cy="2066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Multithreading:</a:t>
            </a:r>
            <a:r>
              <a:rPr lang="it-IT" sz="3600" b="0"/>
              <a:t> </a:t>
            </a:r>
            <a:br>
              <a:rPr lang="it-IT" sz="3600" b="0"/>
            </a:br>
            <a:r>
              <a:rPr lang="it-IT" sz="3600" b="0"/>
              <a:t>the ability of an O.S. </a:t>
            </a:r>
            <a:br>
              <a:rPr lang="it-IT" sz="3600" b="0"/>
            </a:br>
            <a:r>
              <a:rPr lang="it-IT" sz="3600" b="0"/>
              <a:t>to support multiple threads within a single process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4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594" name="Rectangle 2"/>
          <p:cNvSpPr>
            <a:spLocks noChangeArrowheads="1"/>
          </p:cNvSpPr>
          <p:nvPr/>
        </p:nvSpPr>
        <p:spPr bwMode="auto">
          <a:xfrm>
            <a:off x="1042988" y="1700213"/>
            <a:ext cx="7416800" cy="25606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All the threads of a process share in </a:t>
            </a:r>
            <a:r>
              <a:rPr lang="it-IT" sz="3600" b="0">
                <a:solidFill>
                  <a:srgbClr val="FFCC00"/>
                </a:solidFill>
              </a:rPr>
              <a:t>the same process address</a:t>
            </a:r>
            <a:r>
              <a:rPr lang="it-IT" sz="3600" b="0"/>
              <a:t> space and have access </a:t>
            </a:r>
            <a:r>
              <a:rPr lang="it-IT" sz="3600" b="0">
                <a:solidFill>
                  <a:srgbClr val="FFCC00"/>
                </a:solidFill>
              </a:rPr>
              <a:t>to the same data</a:t>
            </a:r>
            <a:endParaRPr lang="it-IT" sz="3600" b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59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87" name="Rectangle 1035"/>
          <p:cNvSpPr>
            <a:spLocks noChangeArrowheads="1"/>
          </p:cNvSpPr>
          <p:nvPr/>
        </p:nvSpPr>
        <p:spPr bwMode="auto">
          <a:xfrm>
            <a:off x="1630363" y="1476375"/>
            <a:ext cx="7056437" cy="4619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US" sz="2700"/>
          </a:p>
        </p:txBody>
      </p:sp>
      <p:sp>
        <p:nvSpPr>
          <p:cNvPr id="946188" name="Rectangle 1036"/>
          <p:cNvSpPr>
            <a:spLocks noChangeArrowheads="1"/>
          </p:cNvSpPr>
          <p:nvPr/>
        </p:nvSpPr>
        <p:spPr bwMode="auto">
          <a:xfrm>
            <a:off x="827088" y="3157538"/>
            <a:ext cx="7848600" cy="2143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630238" indent="-630238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A thread execution state (running, ready,..)</a:t>
            </a:r>
          </a:p>
          <a:p>
            <a:pPr marL="630238" indent="-630238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endParaRPr lang="it-IT" sz="2400" b="0"/>
          </a:p>
          <a:p>
            <a:pPr marL="630238" indent="-630238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A saved thread context, </a:t>
            </a:r>
            <a:br>
              <a:rPr lang="it-IT" sz="3600" b="0"/>
            </a:br>
            <a:r>
              <a:rPr lang="it-IT" sz="3600" b="0"/>
              <a:t>when not in execution</a:t>
            </a:r>
            <a:endParaRPr lang="it-IT" sz="3600" b="0">
              <a:solidFill>
                <a:srgbClr val="FFCC00"/>
              </a:solidFill>
            </a:endParaRPr>
          </a:p>
        </p:txBody>
      </p:sp>
      <p:sp>
        <p:nvSpPr>
          <p:cNvPr id="946191" name="Rectangle 1039"/>
          <p:cNvSpPr>
            <a:spLocks noChangeArrowheads="1"/>
          </p:cNvSpPr>
          <p:nvPr/>
        </p:nvSpPr>
        <p:spPr bwMode="auto">
          <a:xfrm>
            <a:off x="1450975" y="1700213"/>
            <a:ext cx="6337300" cy="971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Any thread has several associated entities: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46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46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9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971550" y="1428750"/>
            <a:ext cx="7272338" cy="3840163"/>
            <a:chOff x="612" y="900"/>
            <a:chExt cx="4581" cy="2419"/>
          </a:xfrm>
        </p:grpSpPr>
        <p:sp>
          <p:nvSpPr>
            <p:cNvPr id="948235" name="Rectangle 11"/>
            <p:cNvSpPr>
              <a:spLocks noChangeArrowheads="1"/>
            </p:cNvSpPr>
            <p:nvPr/>
          </p:nvSpPr>
          <p:spPr bwMode="auto">
            <a:xfrm>
              <a:off x="1193" y="900"/>
              <a:ext cx="849" cy="608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36" name="Freeform 12"/>
            <p:cNvSpPr>
              <a:spLocks/>
            </p:cNvSpPr>
            <p:nvPr/>
          </p:nvSpPr>
          <p:spPr bwMode="auto">
            <a:xfrm>
              <a:off x="1465" y="968"/>
              <a:ext cx="224" cy="472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37" name="Rectangle 13"/>
            <p:cNvSpPr>
              <a:spLocks noChangeArrowheads="1"/>
            </p:cNvSpPr>
            <p:nvPr/>
          </p:nvSpPr>
          <p:spPr bwMode="auto">
            <a:xfrm>
              <a:off x="3600" y="900"/>
              <a:ext cx="850" cy="608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38" name="Freeform 14"/>
            <p:cNvSpPr>
              <a:spLocks/>
            </p:cNvSpPr>
            <p:nvPr/>
          </p:nvSpPr>
          <p:spPr bwMode="auto">
            <a:xfrm>
              <a:off x="3811" y="968"/>
              <a:ext cx="83" cy="472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39" name="Freeform 15"/>
            <p:cNvSpPr>
              <a:spLocks/>
            </p:cNvSpPr>
            <p:nvPr/>
          </p:nvSpPr>
          <p:spPr bwMode="auto">
            <a:xfrm>
              <a:off x="4012" y="968"/>
              <a:ext cx="83" cy="472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0" name="Freeform 16"/>
            <p:cNvSpPr>
              <a:spLocks/>
            </p:cNvSpPr>
            <p:nvPr/>
          </p:nvSpPr>
          <p:spPr bwMode="auto">
            <a:xfrm>
              <a:off x="4154" y="968"/>
              <a:ext cx="83" cy="472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1" name="Rectangle 17"/>
            <p:cNvSpPr>
              <a:spLocks noChangeArrowheads="1"/>
            </p:cNvSpPr>
            <p:nvPr/>
          </p:nvSpPr>
          <p:spPr bwMode="auto">
            <a:xfrm>
              <a:off x="627" y="2145"/>
              <a:ext cx="849" cy="607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2" name="Freeform 18"/>
            <p:cNvSpPr>
              <a:spLocks/>
            </p:cNvSpPr>
            <p:nvPr/>
          </p:nvSpPr>
          <p:spPr bwMode="auto">
            <a:xfrm>
              <a:off x="899" y="2212"/>
              <a:ext cx="223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3" name="Rectangle 19"/>
            <p:cNvSpPr>
              <a:spLocks noChangeArrowheads="1"/>
            </p:cNvSpPr>
            <p:nvPr/>
          </p:nvSpPr>
          <p:spPr bwMode="auto">
            <a:xfrm>
              <a:off x="1760" y="2145"/>
              <a:ext cx="849" cy="607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4" name="Freeform 20"/>
            <p:cNvSpPr>
              <a:spLocks/>
            </p:cNvSpPr>
            <p:nvPr/>
          </p:nvSpPr>
          <p:spPr bwMode="auto">
            <a:xfrm>
              <a:off x="2030" y="2212"/>
              <a:ext cx="225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5" name="Rectangle 21"/>
            <p:cNvSpPr>
              <a:spLocks noChangeArrowheads="1"/>
            </p:cNvSpPr>
            <p:nvPr/>
          </p:nvSpPr>
          <p:spPr bwMode="auto">
            <a:xfrm>
              <a:off x="3033" y="2145"/>
              <a:ext cx="849" cy="607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6" name="Freeform 22"/>
            <p:cNvSpPr>
              <a:spLocks/>
            </p:cNvSpPr>
            <p:nvPr/>
          </p:nvSpPr>
          <p:spPr bwMode="auto">
            <a:xfrm>
              <a:off x="3246" y="2212"/>
              <a:ext cx="82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7" name="Freeform 23"/>
            <p:cNvSpPr>
              <a:spLocks/>
            </p:cNvSpPr>
            <p:nvPr/>
          </p:nvSpPr>
          <p:spPr bwMode="auto">
            <a:xfrm>
              <a:off x="3447" y="2212"/>
              <a:ext cx="82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8" name="Freeform 24"/>
            <p:cNvSpPr>
              <a:spLocks/>
            </p:cNvSpPr>
            <p:nvPr/>
          </p:nvSpPr>
          <p:spPr bwMode="auto">
            <a:xfrm>
              <a:off x="3587" y="2212"/>
              <a:ext cx="84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49" name="Rectangle 25"/>
            <p:cNvSpPr>
              <a:spLocks noChangeArrowheads="1"/>
            </p:cNvSpPr>
            <p:nvPr/>
          </p:nvSpPr>
          <p:spPr bwMode="auto">
            <a:xfrm>
              <a:off x="4166" y="2145"/>
              <a:ext cx="849" cy="607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50" name="Freeform 26"/>
            <p:cNvSpPr>
              <a:spLocks/>
            </p:cNvSpPr>
            <p:nvPr/>
          </p:nvSpPr>
          <p:spPr bwMode="auto">
            <a:xfrm>
              <a:off x="4379" y="2212"/>
              <a:ext cx="82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51" name="Freeform 27"/>
            <p:cNvSpPr>
              <a:spLocks/>
            </p:cNvSpPr>
            <p:nvPr/>
          </p:nvSpPr>
          <p:spPr bwMode="auto">
            <a:xfrm>
              <a:off x="4580" y="2212"/>
              <a:ext cx="81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52" name="Freeform 28"/>
            <p:cNvSpPr>
              <a:spLocks/>
            </p:cNvSpPr>
            <p:nvPr/>
          </p:nvSpPr>
          <p:spPr bwMode="auto">
            <a:xfrm>
              <a:off x="4720" y="2212"/>
              <a:ext cx="82" cy="473"/>
            </a:xfrm>
            <a:custGeom>
              <a:avLst/>
              <a:gdLst/>
              <a:ahLst/>
              <a:cxnLst>
                <a:cxn ang="0">
                  <a:pos x="8" y="336"/>
                </a:cxn>
                <a:cxn ang="0">
                  <a:pos x="152" y="240"/>
                </a:cxn>
                <a:cxn ang="0">
                  <a:pos x="8" y="192"/>
                </a:cxn>
                <a:cxn ang="0">
                  <a:pos x="152" y="96"/>
                </a:cxn>
                <a:cxn ang="0">
                  <a:pos x="8" y="48"/>
                </a:cxn>
                <a:cxn ang="0">
                  <a:pos x="104" y="0"/>
                </a:cxn>
              </a:cxnLst>
              <a:rect l="0" t="0" r="r" b="b"/>
              <a:pathLst>
                <a:path w="152" h="336">
                  <a:moveTo>
                    <a:pt x="8" y="336"/>
                  </a:moveTo>
                  <a:cubicBezTo>
                    <a:pt x="80" y="300"/>
                    <a:pt x="152" y="264"/>
                    <a:pt x="152" y="240"/>
                  </a:cubicBezTo>
                  <a:cubicBezTo>
                    <a:pt x="152" y="216"/>
                    <a:pt x="8" y="216"/>
                    <a:pt x="8" y="192"/>
                  </a:cubicBezTo>
                  <a:cubicBezTo>
                    <a:pt x="8" y="168"/>
                    <a:pt x="152" y="120"/>
                    <a:pt x="152" y="96"/>
                  </a:cubicBezTo>
                  <a:cubicBezTo>
                    <a:pt x="152" y="72"/>
                    <a:pt x="16" y="64"/>
                    <a:pt x="8" y="48"/>
                  </a:cubicBezTo>
                  <a:cubicBezTo>
                    <a:pt x="0" y="32"/>
                    <a:pt x="52" y="16"/>
                    <a:pt x="104" y="0"/>
                  </a:cubicBez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8253" name="Text Box 29"/>
            <p:cNvSpPr txBox="1">
              <a:spLocks noChangeArrowheads="1"/>
            </p:cNvSpPr>
            <p:nvPr/>
          </p:nvSpPr>
          <p:spPr bwMode="auto">
            <a:xfrm>
              <a:off x="980" y="1508"/>
              <a:ext cx="1629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algn="l"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endParaRPr lang="en-US" sz="1200" b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358" name="Text Box 30"/>
            <p:cNvSpPr txBox="1">
              <a:spLocks noChangeArrowheads="1"/>
            </p:cNvSpPr>
            <p:nvPr/>
          </p:nvSpPr>
          <p:spPr bwMode="auto">
            <a:xfrm>
              <a:off x="612" y="1521"/>
              <a:ext cx="2070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682" tIns="45341" rIns="90682" bIns="45341"/>
            <a:lstStyle/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One process </a:t>
              </a:r>
              <a:br>
                <a:rPr lang="it-IT" sz="2400" b="0">
                  <a:solidFill>
                    <a:srgbClr val="FFCC00"/>
                  </a:solidFill>
                </a:rPr>
              </a:br>
              <a:r>
                <a:rPr lang="it-IT" sz="2400" b="0">
                  <a:solidFill>
                    <a:srgbClr val="FFCC00"/>
                  </a:solidFill>
                </a:rPr>
                <a:t>one thread</a:t>
              </a:r>
            </a:p>
          </p:txBody>
        </p:sp>
        <p:sp>
          <p:nvSpPr>
            <p:cNvPr id="14359" name="Text Box 31"/>
            <p:cNvSpPr txBox="1">
              <a:spLocks noChangeArrowheads="1"/>
            </p:cNvSpPr>
            <p:nvPr/>
          </p:nvSpPr>
          <p:spPr bwMode="auto">
            <a:xfrm>
              <a:off x="2962" y="1521"/>
              <a:ext cx="2068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682" tIns="45341" rIns="90682" bIns="45341"/>
            <a:lstStyle/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One process</a:t>
              </a:r>
            </a:p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multiple threads</a:t>
              </a:r>
            </a:p>
          </p:txBody>
        </p:sp>
        <p:sp>
          <p:nvSpPr>
            <p:cNvPr id="14360" name="Text Box 32"/>
            <p:cNvSpPr txBox="1">
              <a:spLocks noChangeArrowheads="1"/>
            </p:cNvSpPr>
            <p:nvPr/>
          </p:nvSpPr>
          <p:spPr bwMode="auto">
            <a:xfrm>
              <a:off x="612" y="2833"/>
              <a:ext cx="2268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682" tIns="45341" rIns="90682" bIns="45341"/>
            <a:lstStyle/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Multiple processes</a:t>
              </a:r>
            </a:p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one thread </a:t>
              </a:r>
              <a:br>
                <a:rPr lang="it-IT" sz="2400" b="0">
                  <a:solidFill>
                    <a:srgbClr val="FFCC00"/>
                  </a:solidFill>
                </a:rPr>
              </a:br>
              <a:r>
                <a:rPr lang="it-IT" sz="2400" b="0">
                  <a:solidFill>
                    <a:srgbClr val="FFCC00"/>
                  </a:solidFill>
                </a:rPr>
                <a:t>per process</a:t>
              </a:r>
            </a:p>
          </p:txBody>
        </p:sp>
        <p:sp>
          <p:nvSpPr>
            <p:cNvPr id="14361" name="Text Box 33"/>
            <p:cNvSpPr txBox="1">
              <a:spLocks noChangeArrowheads="1"/>
            </p:cNvSpPr>
            <p:nvPr/>
          </p:nvSpPr>
          <p:spPr bwMode="auto">
            <a:xfrm>
              <a:off x="2880" y="2830"/>
              <a:ext cx="2313" cy="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682" tIns="45341" rIns="90682" bIns="45341"/>
            <a:lstStyle/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Multiple processes</a:t>
              </a:r>
            </a:p>
            <a:p>
              <a:pPr defTabSz="906463" eaLnBrk="0" hangingPunct="0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multiple threads per process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284" name="Rectangle 12"/>
          <p:cNvSpPr>
            <a:spLocks noChangeArrowheads="1"/>
          </p:cNvSpPr>
          <p:nvPr/>
        </p:nvSpPr>
        <p:spPr bwMode="auto">
          <a:xfrm>
            <a:off x="1116013" y="1179513"/>
            <a:ext cx="7058025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THREADS BENEFITS:</a:t>
            </a:r>
          </a:p>
        </p:txBody>
      </p:sp>
      <p:sp>
        <p:nvSpPr>
          <p:cNvPr id="950285" name="Rectangle 13"/>
          <p:cNvSpPr>
            <a:spLocks noChangeArrowheads="1"/>
          </p:cNvSpPr>
          <p:nvPr/>
        </p:nvSpPr>
        <p:spPr bwMode="auto">
          <a:xfrm>
            <a:off x="1123950" y="1695450"/>
            <a:ext cx="7200900" cy="382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It takes less time</a:t>
            </a:r>
          </a:p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endParaRPr lang="it-IT" sz="3600" b="0"/>
          </a:p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to create and terminate a thread than a process</a:t>
            </a:r>
          </a:p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endParaRPr lang="it-IT" sz="2000" b="0"/>
          </a:p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to switch between two threads within the same process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50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50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50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028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9" name="Rectangle 3"/>
          <p:cNvSpPr>
            <a:spLocks noChangeArrowheads="1"/>
          </p:cNvSpPr>
          <p:nvPr/>
        </p:nvSpPr>
        <p:spPr bwMode="auto">
          <a:xfrm>
            <a:off x="1547813" y="1628775"/>
            <a:ext cx="7200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US" sz="2700"/>
          </a:p>
        </p:txBody>
      </p:sp>
      <p:sp>
        <p:nvSpPr>
          <p:cNvPr id="1125380" name="Text Box 4"/>
          <p:cNvSpPr txBox="1">
            <a:spLocks noChangeArrowheads="1"/>
          </p:cNvSpPr>
          <p:nvPr/>
        </p:nvSpPr>
        <p:spPr bwMode="auto">
          <a:xfrm>
            <a:off x="1063625" y="1628775"/>
            <a:ext cx="7253288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7850" tIns="46412" rIns="17850" bIns="46412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/>
              <a:t>Threads enhance efficiency </a:t>
            </a:r>
            <a:br>
              <a:rPr lang="it-IT" sz="3500" b="0"/>
            </a:br>
            <a:r>
              <a:rPr lang="it-IT" sz="3500" b="0"/>
              <a:t>in communication, </a:t>
            </a:r>
            <a:br>
              <a:rPr lang="it-IT" sz="3500" b="0"/>
            </a:br>
            <a:r>
              <a:rPr lang="it-IT" sz="3500" b="0"/>
              <a:t>because threads within </a:t>
            </a:r>
            <a:br>
              <a:rPr lang="it-IT" sz="3500" b="0"/>
            </a:br>
            <a:r>
              <a:rPr lang="it-IT" sz="3500" b="0"/>
              <a:t>the same process share </a:t>
            </a:r>
            <a:br>
              <a:rPr lang="it-IT" sz="3500" b="0"/>
            </a:br>
            <a:r>
              <a:rPr lang="it-IT" sz="3500" b="0"/>
              <a:t>memory and files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53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1" name="Rectangle 11"/>
          <p:cNvSpPr>
            <a:spLocks noChangeArrowheads="1"/>
          </p:cNvSpPr>
          <p:nvPr/>
        </p:nvSpPr>
        <p:spPr bwMode="auto">
          <a:xfrm>
            <a:off x="1042988" y="1570038"/>
            <a:ext cx="6192837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THREAD IMPLEMENTATION</a:t>
            </a:r>
          </a:p>
        </p:txBody>
      </p:sp>
      <p:sp>
        <p:nvSpPr>
          <p:cNvPr id="952333" name="Rectangle 13"/>
          <p:cNvSpPr>
            <a:spLocks noChangeArrowheads="1"/>
          </p:cNvSpPr>
          <p:nvPr/>
        </p:nvSpPr>
        <p:spPr bwMode="auto">
          <a:xfrm>
            <a:off x="1042988" y="3017838"/>
            <a:ext cx="7058025" cy="18510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Thread management is in charge of the application and the</a:t>
            </a:r>
            <a:r>
              <a:rPr lang="it-IT" sz="3600" b="0">
                <a:solidFill>
                  <a:schemeClr val="folHlink"/>
                </a:solidFill>
              </a:rPr>
              <a:t> </a:t>
            </a:r>
            <a:r>
              <a:rPr lang="it-IT" sz="3600" b="0">
                <a:solidFill>
                  <a:srgbClr val="FFCC00"/>
                </a:solidFill>
              </a:rPr>
              <a:t>kernel is not aware</a:t>
            </a:r>
            <a:r>
              <a:rPr lang="it-IT" sz="3600" b="0"/>
              <a:t> of thread existence</a:t>
            </a:r>
          </a:p>
        </p:txBody>
      </p:sp>
      <p:sp>
        <p:nvSpPr>
          <p:cNvPr id="952336" name="Rectangle 16"/>
          <p:cNvSpPr>
            <a:spLocks noChangeArrowheads="1"/>
          </p:cNvSpPr>
          <p:nvPr/>
        </p:nvSpPr>
        <p:spPr bwMode="auto">
          <a:xfrm>
            <a:off x="1042988" y="2179638"/>
            <a:ext cx="7058025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User-level threads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5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5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2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5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31" grpId="0" autoUpdateAnimBg="0"/>
      <p:bldP spid="952333" grpId="0" autoUpdateAnimBg="0"/>
      <p:bldP spid="95233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43" name="Rectangle 3"/>
          <p:cNvSpPr>
            <a:spLocks noChangeArrowheads="1"/>
          </p:cNvSpPr>
          <p:nvPr/>
        </p:nvSpPr>
        <p:spPr bwMode="auto">
          <a:xfrm>
            <a:off x="1058863" y="2997200"/>
            <a:ext cx="7058025" cy="2066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A thread library </a:t>
            </a:r>
            <a:br>
              <a:rPr lang="it-IT" sz="3600" b="0"/>
            </a:br>
            <a:r>
              <a:rPr lang="it-IT" sz="3600" b="0"/>
              <a:t>is typically used, wich </a:t>
            </a:r>
            <a:br>
              <a:rPr lang="it-IT" sz="3600" b="0"/>
            </a:br>
            <a:r>
              <a:rPr lang="it-IT" sz="3600" b="0"/>
              <a:t>is a </a:t>
            </a:r>
            <a:r>
              <a:rPr lang="it-IT" sz="3600" b="0">
                <a:solidFill>
                  <a:srgbClr val="FFCC00"/>
                </a:solidFill>
              </a:rPr>
              <a:t>package of routines</a:t>
            </a:r>
            <a:r>
              <a:rPr lang="it-IT" sz="3600" b="0"/>
              <a:t> for thread management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1042988" y="1570038"/>
            <a:ext cx="6192837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THREAD IMPLEMENTATION</a:t>
            </a:r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>
            <a:off x="1042988" y="2179638"/>
            <a:ext cx="7058025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User-level threads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4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9" name="Rectangle 3"/>
          <p:cNvSpPr>
            <a:spLocks noChangeArrowheads="1"/>
          </p:cNvSpPr>
          <p:nvPr/>
        </p:nvSpPr>
        <p:spPr bwMode="auto">
          <a:xfrm>
            <a:off x="904875" y="2955925"/>
            <a:ext cx="7196138" cy="2397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630238" indent="-630238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creating and destroying threads</a:t>
            </a:r>
          </a:p>
          <a:p>
            <a:pPr marL="630238" indent="-630238" algn="l" defTabSz="906463">
              <a:lnSpc>
                <a:spcPct val="6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endParaRPr lang="it-IT" sz="3600" b="0"/>
          </a:p>
          <a:p>
            <a:pPr marL="630238" indent="-630238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passing messages and data betweeen threads</a:t>
            </a:r>
          </a:p>
        </p:txBody>
      </p:sp>
      <p:sp>
        <p:nvSpPr>
          <p:cNvPr id="1115141" name="Rectangle 5"/>
          <p:cNvSpPr>
            <a:spLocks noChangeArrowheads="1"/>
          </p:cNvSpPr>
          <p:nvPr/>
        </p:nvSpPr>
        <p:spPr bwMode="auto">
          <a:xfrm>
            <a:off x="1536700" y="1701800"/>
            <a:ext cx="540067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The thread library contains code for:</a:t>
            </a:r>
            <a:endParaRPr lang="it-IT" sz="3600" b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1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1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690" name="Rectangle 2"/>
          <p:cNvSpPr>
            <a:spLocks noChangeArrowheads="1"/>
          </p:cNvSpPr>
          <p:nvPr/>
        </p:nvSpPr>
        <p:spPr bwMode="auto">
          <a:xfrm>
            <a:off x="963613" y="3017838"/>
            <a:ext cx="7196137" cy="18510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538163" indent="-538163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scheduling thread execution and saving and restoring thread context</a:t>
            </a:r>
            <a:endParaRPr lang="it-IT" sz="270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536700" y="1701800"/>
            <a:ext cx="540067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The thread library contains code for:</a:t>
            </a:r>
            <a:endParaRPr lang="it-IT" sz="3600" b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869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330" name="Rectangle 2"/>
          <p:cNvSpPr>
            <a:spLocks noChangeArrowheads="1"/>
          </p:cNvSpPr>
          <p:nvPr/>
        </p:nvSpPr>
        <p:spPr bwMode="auto">
          <a:xfrm>
            <a:off x="3143250" y="1412875"/>
            <a:ext cx="28590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682" tIns="45341" rIns="90682" bIns="45341">
            <a:spAutoFit/>
          </a:bodyPr>
          <a:lstStyle/>
          <a:p>
            <a:pPr defTabSz="906463">
              <a:spcBef>
                <a:spcPct val="0"/>
              </a:spcBef>
              <a:buClrTx/>
              <a:buFontTx/>
              <a:buNone/>
            </a:pPr>
            <a:r>
              <a:rPr lang="it-IT" sz="4400" b="0">
                <a:solidFill>
                  <a:srgbClr val="FFCC00"/>
                </a:solidFill>
              </a:rPr>
              <a:t>CONTENTS</a:t>
            </a:r>
          </a:p>
        </p:txBody>
      </p:sp>
      <p:sp>
        <p:nvSpPr>
          <p:cNvPr id="1123331" name="Rectangle 3"/>
          <p:cNvSpPr>
            <a:spLocks noChangeArrowheads="1"/>
          </p:cNvSpPr>
          <p:nvPr/>
        </p:nvSpPr>
        <p:spPr bwMode="auto">
          <a:xfrm>
            <a:off x="1589088" y="2828925"/>
            <a:ext cx="6107112" cy="1190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0682" tIns="45341" rIns="90682" bIns="45341">
            <a:spAutoFit/>
          </a:bodyPr>
          <a:lstStyle/>
          <a:p>
            <a:pPr marL="708025" indent="-708025" algn="l" defTabSz="906463"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Threads</a:t>
            </a:r>
          </a:p>
          <a:p>
            <a:pPr marL="708025" indent="-708025" algn="l" defTabSz="906463"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Process interaction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2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2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3330" grpId="0" autoUpdateAnimBg="0"/>
      <p:bldP spid="112333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81" name="Rectangle 13"/>
          <p:cNvSpPr>
            <a:spLocks noChangeArrowheads="1"/>
          </p:cNvSpPr>
          <p:nvPr/>
        </p:nvSpPr>
        <p:spPr bwMode="auto">
          <a:xfrm>
            <a:off x="1193800" y="3017838"/>
            <a:ext cx="6827838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When a thread executes </a:t>
            </a:r>
            <a:br>
              <a:rPr lang="it-IT" sz="3600" b="0"/>
            </a:br>
            <a:r>
              <a:rPr lang="it-IT" sz="3600" b="0"/>
              <a:t>a system call, all </a:t>
            </a:r>
            <a:br>
              <a:rPr lang="it-IT" sz="3600" b="0"/>
            </a:br>
            <a:r>
              <a:rPr lang="it-IT" sz="3600" b="0"/>
              <a:t>the threads within that process are blocked</a:t>
            </a:r>
          </a:p>
        </p:txBody>
      </p:sp>
      <p:sp>
        <p:nvSpPr>
          <p:cNvPr id="954383" name="Rectangle 15"/>
          <p:cNvSpPr>
            <a:spLocks noChangeArrowheads="1"/>
          </p:cNvSpPr>
          <p:nvPr/>
        </p:nvSpPr>
        <p:spPr bwMode="auto">
          <a:xfrm>
            <a:off x="1624013" y="4465638"/>
            <a:ext cx="6829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en-US" sz="2700"/>
          </a:p>
        </p:txBody>
      </p:sp>
      <p:sp>
        <p:nvSpPr>
          <p:cNvPr id="954384" name="Rectangle 16"/>
          <p:cNvSpPr>
            <a:spLocks noChangeArrowheads="1"/>
          </p:cNvSpPr>
          <p:nvPr/>
        </p:nvSpPr>
        <p:spPr bwMode="auto">
          <a:xfrm>
            <a:off x="1187450" y="1628775"/>
            <a:ext cx="705802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Disavantages 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>
                <a:solidFill>
                  <a:srgbClr val="FFCC00"/>
                </a:solidFill>
              </a:rPr>
              <a:t>of user-level threads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5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81" grpId="0"/>
      <p:bldP spid="95438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738" name="Rectangle 2"/>
          <p:cNvSpPr>
            <a:spLocks noChangeArrowheads="1"/>
          </p:cNvSpPr>
          <p:nvPr/>
        </p:nvSpPr>
        <p:spPr bwMode="auto">
          <a:xfrm>
            <a:off x="1187450" y="2997200"/>
            <a:ext cx="6827838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A multithreaded application cannot </a:t>
            </a:r>
            <a:br>
              <a:rPr lang="it-IT" sz="3600" b="0"/>
            </a:br>
            <a:r>
              <a:rPr lang="it-IT" sz="3600" b="0"/>
              <a:t>take advantage </a:t>
            </a:r>
            <a:br>
              <a:rPr lang="it-IT" sz="3600" b="0"/>
            </a:br>
            <a:r>
              <a:rPr lang="it-IT" sz="3600" b="0"/>
              <a:t>of </a:t>
            </a:r>
            <a:r>
              <a:rPr lang="it-IT" sz="3600" b="0">
                <a:solidFill>
                  <a:srgbClr val="FFCC00"/>
                </a:solidFill>
              </a:rPr>
              <a:t>multiprocessing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1187450" y="1628775"/>
            <a:ext cx="705802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Disavantages 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>
                <a:solidFill>
                  <a:srgbClr val="FFCC00"/>
                </a:solidFill>
              </a:rPr>
              <a:t>of user-level threads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073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27" name="Rectangle 11"/>
          <p:cNvSpPr>
            <a:spLocks noChangeArrowheads="1"/>
          </p:cNvSpPr>
          <p:nvPr/>
        </p:nvSpPr>
        <p:spPr bwMode="auto">
          <a:xfrm>
            <a:off x="1839913" y="1557338"/>
            <a:ext cx="705802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Kernel-level threads 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>
                <a:solidFill>
                  <a:srgbClr val="FFCC00"/>
                </a:solidFill>
              </a:rPr>
              <a:t>(NT, Linux)</a:t>
            </a:r>
          </a:p>
        </p:txBody>
      </p:sp>
      <p:sp>
        <p:nvSpPr>
          <p:cNvPr id="956428" name="Rectangle 12"/>
          <p:cNvSpPr>
            <a:spLocks noChangeArrowheads="1"/>
          </p:cNvSpPr>
          <p:nvPr/>
        </p:nvSpPr>
        <p:spPr bwMode="auto">
          <a:xfrm>
            <a:off x="1187450" y="2854325"/>
            <a:ext cx="7126288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714375" indent="-714375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The whole thread management is made by the O.S.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6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6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5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27" grpId="0" autoUpdateAnimBg="0"/>
      <p:bldP spid="95642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787" name="Rectangle 3"/>
          <p:cNvSpPr>
            <a:spLocks noChangeArrowheads="1"/>
          </p:cNvSpPr>
          <p:nvPr/>
        </p:nvSpPr>
        <p:spPr bwMode="auto">
          <a:xfrm>
            <a:off x="1116013" y="2824163"/>
            <a:ext cx="7343775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714375" indent="-714375" algn="l" defTabSz="906463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There is no thread management code in the application area, but only a simple API to address to the kernel thread facility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1839913" y="1557338"/>
            <a:ext cx="705802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Kernel-level threads 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>
                <a:solidFill>
                  <a:srgbClr val="FFCC00"/>
                </a:solidFill>
              </a:rPr>
              <a:t>(NT, Linux)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2787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3" name="Rectangle 3"/>
          <p:cNvSpPr>
            <a:spLocks noChangeArrowheads="1"/>
          </p:cNvSpPr>
          <p:nvPr/>
        </p:nvSpPr>
        <p:spPr bwMode="auto">
          <a:xfrm>
            <a:off x="828675" y="1930400"/>
            <a:ext cx="7812088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600" b="0"/>
              <a:t>The main disavantage </a:t>
            </a:r>
            <a:br>
              <a:rPr lang="it-IT" sz="3600" b="0"/>
            </a:br>
            <a:r>
              <a:rPr lang="it-IT" sz="3600" b="0"/>
              <a:t>of the this approach </a:t>
            </a:r>
            <a:br>
              <a:rPr lang="it-IT" sz="3600" b="0"/>
            </a:br>
            <a:r>
              <a:rPr lang="it-IT" sz="3600" b="0"/>
              <a:t>is that the switch between two threads within </a:t>
            </a:r>
            <a:br>
              <a:rPr lang="it-IT" sz="3600" b="0"/>
            </a:br>
            <a:r>
              <a:rPr lang="it-IT" sz="3600" b="0"/>
              <a:t>the same process requires </a:t>
            </a:r>
            <a:br>
              <a:rPr lang="it-IT" sz="3600" b="0"/>
            </a:br>
            <a:r>
              <a:rPr lang="it-IT" sz="3600" b="0"/>
              <a:t>a </a:t>
            </a:r>
            <a:r>
              <a:rPr lang="it-IT" sz="3600" b="0">
                <a:solidFill>
                  <a:srgbClr val="FFCC00"/>
                </a:solidFill>
              </a:rPr>
              <a:t>mode switch to the kernel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1043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834" name="Rectangle 2"/>
          <p:cNvSpPr>
            <a:spLocks noChangeArrowheads="1"/>
          </p:cNvSpPr>
          <p:nvPr/>
        </p:nvSpPr>
        <p:spPr bwMode="auto">
          <a:xfrm>
            <a:off x="1547813" y="1989138"/>
            <a:ext cx="60483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A multithreaded application can take advantage </a:t>
            </a:r>
            <a:br>
              <a:rPr lang="it-IT" sz="3600" b="0"/>
            </a:br>
            <a:r>
              <a:rPr lang="it-IT" sz="3600" b="0"/>
              <a:t>of multiprocessing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483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12" name="Rectangle 8"/>
          <p:cNvSpPr>
            <a:spLocks noChangeArrowheads="1"/>
          </p:cNvSpPr>
          <p:nvPr/>
        </p:nvSpPr>
        <p:spPr bwMode="auto">
          <a:xfrm>
            <a:off x="1339850" y="2379663"/>
            <a:ext cx="6545263" cy="762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0682" tIns="45341" rIns="90682" bIns="45341">
            <a:spAutoFit/>
          </a:bodyPr>
          <a:lstStyle/>
          <a:p>
            <a:pPr defTabSz="906463"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4400" b="0">
                <a:solidFill>
                  <a:srgbClr val="FFCC00"/>
                </a:solidFill>
              </a:rPr>
              <a:t>PROCESS INTERACTION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9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7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75" name="Rectangle 11"/>
          <p:cNvSpPr>
            <a:spLocks noChangeArrowheads="1"/>
          </p:cNvSpPr>
          <p:nvPr/>
        </p:nvSpPr>
        <p:spPr bwMode="auto">
          <a:xfrm>
            <a:off x="1187450" y="1916113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CONCURRENT PROCESSES</a:t>
            </a:r>
          </a:p>
        </p:txBody>
      </p:sp>
      <p:sp>
        <p:nvSpPr>
          <p:cNvPr id="958476" name="Rectangle 12"/>
          <p:cNvSpPr>
            <a:spLocks noChangeArrowheads="1"/>
          </p:cNvSpPr>
          <p:nvPr/>
        </p:nvSpPr>
        <p:spPr bwMode="auto">
          <a:xfrm>
            <a:off x="1274763" y="2636838"/>
            <a:ext cx="6692900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7850" tIns="46412" rIns="17850" bIns="46412">
            <a:spAutoFit/>
          </a:bodyPr>
          <a:lstStyle/>
          <a:p>
            <a:pPr algn="l" defTabSz="906463">
              <a:lnSpc>
                <a:spcPct val="90000"/>
              </a:lnSpc>
            </a:pPr>
            <a:r>
              <a:rPr lang="it-IT" sz="3500" b="0"/>
              <a:t>Set of processes which execute simultaneously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8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8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8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8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5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75" grpId="0" autoUpdateAnimBg="0"/>
      <p:bldP spid="95847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930" name="Text Box 2"/>
          <p:cNvSpPr txBox="1">
            <a:spLocks noChangeArrowheads="1"/>
          </p:cNvSpPr>
          <p:nvPr/>
        </p:nvSpPr>
        <p:spPr bwMode="auto">
          <a:xfrm>
            <a:off x="1187450" y="2708275"/>
            <a:ext cx="6756400" cy="24892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90000"/>
              </a:lnSpc>
              <a:tabLst>
                <a:tab pos="0" algn="dec"/>
              </a:tabLst>
            </a:pPr>
            <a:r>
              <a:rPr lang="it-IT" sz="3500" b="0"/>
              <a:t>Two processes are </a:t>
            </a:r>
            <a:r>
              <a:rPr lang="it-IT" sz="3500" b="0">
                <a:solidFill>
                  <a:srgbClr val="FFCC00"/>
                </a:solidFill>
              </a:rPr>
              <a:t>concurrent </a:t>
            </a:r>
            <a:r>
              <a:rPr lang="it-IT" sz="3500" b="0"/>
              <a:t>if the first operation of one of them begins before the last operation of the other</a:t>
            </a: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1187450" y="1916113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CONCURRENT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893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827088" y="2805113"/>
            <a:ext cx="7416800" cy="2038350"/>
            <a:chOff x="521" y="1767"/>
            <a:chExt cx="4672" cy="1284"/>
          </a:xfrm>
        </p:grpSpPr>
        <p:sp>
          <p:nvSpPr>
            <p:cNvPr id="960526" name="Line 14"/>
            <p:cNvSpPr>
              <a:spLocks noChangeShapeType="1"/>
            </p:cNvSpPr>
            <p:nvPr/>
          </p:nvSpPr>
          <p:spPr bwMode="auto">
            <a:xfrm>
              <a:off x="2663" y="2540"/>
              <a:ext cx="2530" cy="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27" name="Line 15"/>
            <p:cNvSpPr>
              <a:spLocks noChangeShapeType="1"/>
            </p:cNvSpPr>
            <p:nvPr/>
          </p:nvSpPr>
          <p:spPr bwMode="auto">
            <a:xfrm>
              <a:off x="2724" y="2105"/>
              <a:ext cx="30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28" name="Line 16"/>
            <p:cNvSpPr>
              <a:spLocks noChangeShapeType="1"/>
            </p:cNvSpPr>
            <p:nvPr/>
          </p:nvSpPr>
          <p:spPr bwMode="auto">
            <a:xfrm>
              <a:off x="3027" y="2254"/>
              <a:ext cx="301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29" name="Line 17"/>
            <p:cNvSpPr>
              <a:spLocks noChangeShapeType="1"/>
            </p:cNvSpPr>
            <p:nvPr/>
          </p:nvSpPr>
          <p:spPr bwMode="auto">
            <a:xfrm>
              <a:off x="3328" y="2105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30" name="Line 18"/>
            <p:cNvSpPr>
              <a:spLocks noChangeShapeType="1"/>
            </p:cNvSpPr>
            <p:nvPr/>
          </p:nvSpPr>
          <p:spPr bwMode="auto">
            <a:xfrm>
              <a:off x="3630" y="2254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31" name="Line 19"/>
            <p:cNvSpPr>
              <a:spLocks noChangeShapeType="1"/>
            </p:cNvSpPr>
            <p:nvPr/>
          </p:nvSpPr>
          <p:spPr bwMode="auto">
            <a:xfrm>
              <a:off x="3992" y="2345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32" name="Line 20"/>
            <p:cNvSpPr>
              <a:spLocks noChangeShapeType="1"/>
            </p:cNvSpPr>
            <p:nvPr/>
          </p:nvSpPr>
          <p:spPr bwMode="auto">
            <a:xfrm>
              <a:off x="4354" y="2105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33" name="Line 21"/>
            <p:cNvSpPr>
              <a:spLocks noChangeShapeType="1"/>
            </p:cNvSpPr>
            <p:nvPr/>
          </p:nvSpPr>
          <p:spPr bwMode="auto">
            <a:xfrm>
              <a:off x="4656" y="2254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34" name="Line 22"/>
            <p:cNvSpPr>
              <a:spLocks noChangeShapeType="1"/>
            </p:cNvSpPr>
            <p:nvPr/>
          </p:nvSpPr>
          <p:spPr bwMode="auto">
            <a:xfrm>
              <a:off x="608" y="2540"/>
              <a:ext cx="175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35" name="Text Box 23"/>
            <p:cNvSpPr txBox="1">
              <a:spLocks noChangeArrowheads="1"/>
            </p:cNvSpPr>
            <p:nvPr/>
          </p:nvSpPr>
          <p:spPr bwMode="auto">
            <a:xfrm>
              <a:off x="2663" y="1767"/>
              <a:ext cx="48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1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36" name="Text Box 24"/>
            <p:cNvSpPr txBox="1">
              <a:spLocks noChangeArrowheads="1"/>
            </p:cNvSpPr>
            <p:nvPr/>
          </p:nvSpPr>
          <p:spPr bwMode="auto">
            <a:xfrm>
              <a:off x="2946" y="1930"/>
              <a:ext cx="483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2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37" name="Text Box 25"/>
            <p:cNvSpPr txBox="1">
              <a:spLocks noChangeArrowheads="1"/>
            </p:cNvSpPr>
            <p:nvPr/>
          </p:nvSpPr>
          <p:spPr bwMode="auto">
            <a:xfrm>
              <a:off x="3243" y="1767"/>
              <a:ext cx="483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1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38" name="Text Box 26"/>
            <p:cNvSpPr txBox="1">
              <a:spLocks noChangeArrowheads="1"/>
            </p:cNvSpPr>
            <p:nvPr/>
          </p:nvSpPr>
          <p:spPr bwMode="auto">
            <a:xfrm>
              <a:off x="3535" y="1925"/>
              <a:ext cx="482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2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39" name="Text Box 27"/>
            <p:cNvSpPr txBox="1">
              <a:spLocks noChangeArrowheads="1"/>
            </p:cNvSpPr>
            <p:nvPr/>
          </p:nvSpPr>
          <p:spPr bwMode="auto">
            <a:xfrm>
              <a:off x="4271" y="1767"/>
              <a:ext cx="484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1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40" name="Text Box 28"/>
            <p:cNvSpPr txBox="1">
              <a:spLocks noChangeArrowheads="1"/>
            </p:cNvSpPr>
            <p:nvPr/>
          </p:nvSpPr>
          <p:spPr bwMode="auto">
            <a:xfrm>
              <a:off x="4584" y="1925"/>
              <a:ext cx="483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2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41" name="Line 29"/>
            <p:cNvSpPr>
              <a:spLocks noChangeShapeType="1"/>
            </p:cNvSpPr>
            <p:nvPr/>
          </p:nvSpPr>
          <p:spPr bwMode="auto">
            <a:xfrm>
              <a:off x="3328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42" name="Text Box 30"/>
            <p:cNvSpPr txBox="1">
              <a:spLocks noChangeArrowheads="1"/>
            </p:cNvSpPr>
            <p:nvPr/>
          </p:nvSpPr>
          <p:spPr bwMode="auto">
            <a:xfrm>
              <a:off x="1034" y="1790"/>
              <a:ext cx="483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1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43" name="Text Box 31"/>
            <p:cNvSpPr txBox="1">
              <a:spLocks noChangeArrowheads="1"/>
            </p:cNvSpPr>
            <p:nvPr/>
          </p:nvSpPr>
          <p:spPr bwMode="auto">
            <a:xfrm>
              <a:off x="1537" y="2035"/>
              <a:ext cx="48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>
                  <a:solidFill>
                    <a:srgbClr val="FFCC00"/>
                  </a:solidFill>
                </a:rPr>
                <a:t>P</a:t>
              </a:r>
              <a:r>
                <a:rPr lang="it-IT" sz="2000" b="0" baseline="-25000">
                  <a:solidFill>
                    <a:srgbClr val="FFCC00"/>
                  </a:solidFill>
                </a:rPr>
                <a:t>2</a:t>
              </a:r>
              <a:endParaRPr lang="it-IT" sz="2000" b="0">
                <a:solidFill>
                  <a:srgbClr val="FFCC00"/>
                </a:solidFill>
              </a:endParaRPr>
            </a:p>
          </p:txBody>
        </p:sp>
        <p:sp>
          <p:nvSpPr>
            <p:cNvPr id="960544" name="Line 32"/>
            <p:cNvSpPr>
              <a:spLocks noChangeShapeType="1"/>
            </p:cNvSpPr>
            <p:nvPr/>
          </p:nvSpPr>
          <p:spPr bwMode="auto">
            <a:xfrm>
              <a:off x="3630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45" name="Line 33"/>
            <p:cNvSpPr>
              <a:spLocks noChangeShapeType="1"/>
            </p:cNvSpPr>
            <p:nvPr/>
          </p:nvSpPr>
          <p:spPr bwMode="auto">
            <a:xfrm>
              <a:off x="3932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46" name="Line 34"/>
            <p:cNvSpPr>
              <a:spLocks noChangeShapeType="1"/>
            </p:cNvSpPr>
            <p:nvPr/>
          </p:nvSpPr>
          <p:spPr bwMode="auto">
            <a:xfrm>
              <a:off x="4656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47" name="Line 35"/>
            <p:cNvSpPr>
              <a:spLocks noChangeShapeType="1"/>
            </p:cNvSpPr>
            <p:nvPr/>
          </p:nvSpPr>
          <p:spPr bwMode="auto">
            <a:xfrm>
              <a:off x="4958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48" name="Line 36"/>
            <p:cNvSpPr>
              <a:spLocks noChangeShapeType="1"/>
            </p:cNvSpPr>
            <p:nvPr/>
          </p:nvSpPr>
          <p:spPr bwMode="auto">
            <a:xfrm>
              <a:off x="3027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49" name="Line 37"/>
            <p:cNvSpPr>
              <a:spLocks noChangeShapeType="1"/>
            </p:cNvSpPr>
            <p:nvPr/>
          </p:nvSpPr>
          <p:spPr bwMode="auto">
            <a:xfrm>
              <a:off x="672" y="2105"/>
              <a:ext cx="90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50" name="Line 38"/>
            <p:cNvSpPr>
              <a:spLocks noChangeShapeType="1"/>
            </p:cNvSpPr>
            <p:nvPr/>
          </p:nvSpPr>
          <p:spPr bwMode="auto">
            <a:xfrm>
              <a:off x="1189" y="2317"/>
              <a:ext cx="90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0551" name="Text Box 39"/>
            <p:cNvSpPr txBox="1">
              <a:spLocks noChangeArrowheads="1"/>
            </p:cNvSpPr>
            <p:nvPr/>
          </p:nvSpPr>
          <p:spPr bwMode="auto">
            <a:xfrm>
              <a:off x="1841" y="2512"/>
              <a:ext cx="483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/>
                <a:t>t</a:t>
              </a:r>
            </a:p>
          </p:txBody>
        </p:sp>
        <p:sp>
          <p:nvSpPr>
            <p:cNvPr id="960553" name="Line 41"/>
            <p:cNvSpPr>
              <a:spLocks noChangeShapeType="1"/>
            </p:cNvSpPr>
            <p:nvPr/>
          </p:nvSpPr>
          <p:spPr bwMode="auto">
            <a:xfrm>
              <a:off x="4354" y="1795"/>
              <a:ext cx="0" cy="727"/>
            </a:xfrm>
            <a:prstGeom prst="line">
              <a:avLst/>
            </a:prstGeom>
            <a:noFill/>
            <a:ln w="38100" cap="rnd">
              <a:solidFill>
                <a:schemeClr val="bg1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0751" name="Text Box 42"/>
            <p:cNvSpPr txBox="1">
              <a:spLocks noChangeArrowheads="1"/>
            </p:cNvSpPr>
            <p:nvPr/>
          </p:nvSpPr>
          <p:spPr bwMode="auto">
            <a:xfrm>
              <a:off x="521" y="2637"/>
              <a:ext cx="1544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overlapping</a:t>
              </a:r>
            </a:p>
          </p:txBody>
        </p:sp>
        <p:sp>
          <p:nvSpPr>
            <p:cNvPr id="30752" name="Text Box 43"/>
            <p:cNvSpPr txBox="1">
              <a:spLocks noChangeArrowheads="1"/>
            </p:cNvSpPr>
            <p:nvPr/>
          </p:nvSpPr>
          <p:spPr bwMode="auto">
            <a:xfrm>
              <a:off x="3097" y="2640"/>
              <a:ext cx="1578" cy="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it-IT" sz="2400" b="0">
                  <a:solidFill>
                    <a:srgbClr val="FFCC00"/>
                  </a:solidFill>
                </a:rPr>
                <a:t>interleaving</a:t>
              </a:r>
            </a:p>
          </p:txBody>
        </p:sp>
        <p:sp>
          <p:nvSpPr>
            <p:cNvPr id="960556" name="Text Box 44"/>
            <p:cNvSpPr txBox="1">
              <a:spLocks noChangeArrowheads="1"/>
            </p:cNvSpPr>
            <p:nvPr/>
          </p:nvSpPr>
          <p:spPr bwMode="auto">
            <a:xfrm>
              <a:off x="4667" y="2515"/>
              <a:ext cx="483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682" tIns="45341" rIns="90682" bIns="45341"/>
            <a:lstStyle/>
            <a:p>
              <a:pPr defTabSz="906463" eaLnBrk="0" hangingPunct="0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it-IT" sz="2000" b="0"/>
                <a:t>t</a:t>
              </a:r>
            </a:p>
          </p:txBody>
        </p:sp>
      </p:grpSp>
      <p:sp>
        <p:nvSpPr>
          <p:cNvPr id="30723" name="Rectangle 48"/>
          <p:cNvSpPr>
            <a:spLocks noChangeArrowheads="1"/>
          </p:cNvSpPr>
          <p:nvPr/>
        </p:nvSpPr>
        <p:spPr bwMode="auto">
          <a:xfrm>
            <a:off x="1187450" y="1916113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CONCURRENT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60" name="Rectangle 4"/>
          <p:cNvSpPr>
            <a:spLocks noChangeArrowheads="1"/>
          </p:cNvSpPr>
          <p:nvPr/>
        </p:nvSpPr>
        <p:spPr bwMode="auto">
          <a:xfrm>
            <a:off x="1403350" y="2787650"/>
            <a:ext cx="6094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2700">
                <a:solidFill>
                  <a:schemeClr val="folHlink"/>
                </a:solidFill>
              </a:rPr>
              <a:t>			</a:t>
            </a:r>
            <a:r>
              <a:rPr lang="it-IT" sz="4400" b="0">
                <a:solidFill>
                  <a:srgbClr val="FFCC00"/>
                </a:solidFill>
              </a:rPr>
              <a:t>THREADS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9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6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9" name="Rectangle 11"/>
          <p:cNvSpPr>
            <a:spLocks noChangeArrowheads="1"/>
          </p:cNvSpPr>
          <p:nvPr/>
        </p:nvSpPr>
        <p:spPr bwMode="auto">
          <a:xfrm>
            <a:off x="1211263" y="2636838"/>
            <a:ext cx="7694612" cy="28829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>
                <a:solidFill>
                  <a:srgbClr val="FFCC00"/>
                </a:solidFill>
              </a:rPr>
              <a:t>Independent</a:t>
            </a:r>
            <a:r>
              <a:rPr lang="it-IT" sz="3400" b="0"/>
              <a:t> processes:</a:t>
            </a:r>
            <a:br>
              <a:rPr lang="it-IT" sz="3400" b="0"/>
            </a:br>
            <a:r>
              <a:rPr lang="it-IT" sz="3400" b="0"/>
              <a:t>a set of processes </a:t>
            </a:r>
            <a:br>
              <a:rPr lang="it-IT" sz="3400" b="0"/>
            </a:br>
            <a:r>
              <a:rPr lang="it-IT" sz="3400" b="0"/>
              <a:t>is indipendent if each process of the set cannot affect or be affected </a:t>
            </a:r>
            <a:br>
              <a:rPr lang="it-IT" sz="3400" b="0"/>
            </a:br>
            <a:r>
              <a:rPr lang="it-IT" sz="3400" b="0"/>
              <a:t>by the others processes</a:t>
            </a:r>
          </a:p>
        </p:txBody>
      </p:sp>
      <p:sp>
        <p:nvSpPr>
          <p:cNvPr id="31747" name="Rectangle 13"/>
          <p:cNvSpPr>
            <a:spLocks noChangeArrowheads="1"/>
          </p:cNvSpPr>
          <p:nvPr/>
        </p:nvSpPr>
        <p:spPr bwMode="auto">
          <a:xfrm>
            <a:off x="1187450" y="1916113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CONCURRENT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19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666" name="Rectangle 10"/>
          <p:cNvSpPr>
            <a:spLocks noChangeArrowheads="1"/>
          </p:cNvSpPr>
          <p:nvPr/>
        </p:nvSpPr>
        <p:spPr bwMode="auto">
          <a:xfrm>
            <a:off x="1116013" y="1412875"/>
            <a:ext cx="6840537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Cooperating</a:t>
            </a:r>
            <a:r>
              <a:rPr lang="it-IT" sz="3500" b="0"/>
              <a:t> processes: </a:t>
            </a:r>
            <a:br>
              <a:rPr lang="it-IT" sz="3500" b="0"/>
            </a:br>
            <a:r>
              <a:rPr lang="it-IT" sz="3500" b="0"/>
              <a:t>a set of processes </a:t>
            </a:r>
            <a:br>
              <a:rPr lang="it-IT" sz="3500" b="0"/>
            </a:br>
            <a:r>
              <a:rPr lang="it-IT" sz="3500" b="0"/>
              <a:t>is cooperating if each </a:t>
            </a:r>
            <a:br>
              <a:rPr lang="it-IT" sz="3500" b="0"/>
            </a:br>
            <a:r>
              <a:rPr lang="it-IT" sz="3500" b="0"/>
              <a:t>of them can affect or be affected by any other process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6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5" name="Rectangle 3"/>
          <p:cNvSpPr>
            <a:spLocks noChangeArrowheads="1"/>
          </p:cNvSpPr>
          <p:nvPr/>
        </p:nvSpPr>
        <p:spPr bwMode="auto">
          <a:xfrm>
            <a:off x="858838" y="1557338"/>
            <a:ext cx="7850187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714375" indent="-714375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The result of the cooperation depends </a:t>
            </a:r>
            <a:br>
              <a:rPr lang="it-IT" sz="3400" b="0"/>
            </a:br>
            <a:r>
              <a:rPr lang="it-IT" sz="3400" b="0"/>
              <a:t>from </a:t>
            </a:r>
            <a:r>
              <a:rPr lang="it-IT" sz="3400" b="0">
                <a:solidFill>
                  <a:srgbClr val="FFCC00"/>
                </a:solidFill>
              </a:rPr>
              <a:t>race conditions</a:t>
            </a:r>
            <a:r>
              <a:rPr lang="it-IT" sz="3400" b="0"/>
              <a:t> </a:t>
            </a:r>
            <a:br>
              <a:rPr lang="it-IT" sz="3400" b="0"/>
            </a:br>
            <a:r>
              <a:rPr lang="it-IT" sz="3400" b="0"/>
              <a:t>of the processes</a:t>
            </a:r>
            <a:endParaRPr lang="it-IT" sz="3400" b="0">
              <a:solidFill>
                <a:srgbClr val="FFCC00"/>
              </a:solidFill>
            </a:endParaRPr>
          </a:p>
        </p:txBody>
      </p:sp>
      <p:sp>
        <p:nvSpPr>
          <p:cNvPr id="1129476" name="Rectangle 4"/>
          <p:cNvSpPr>
            <a:spLocks noChangeArrowheads="1"/>
          </p:cNvSpPr>
          <p:nvPr/>
        </p:nvSpPr>
        <p:spPr bwMode="auto">
          <a:xfrm>
            <a:off x="858838" y="3717925"/>
            <a:ext cx="76327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714375" indent="-714375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The behaviour of a set </a:t>
            </a:r>
            <a:br>
              <a:rPr lang="it-IT" sz="3400" b="0"/>
            </a:br>
            <a:r>
              <a:rPr lang="it-IT" sz="3400" b="0"/>
              <a:t>of cooperating processes is not </a:t>
            </a:r>
            <a:r>
              <a:rPr lang="it-IT" sz="3400" b="0">
                <a:solidFill>
                  <a:srgbClr val="FFCC00"/>
                </a:solidFill>
              </a:rPr>
              <a:t>reproducible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75" grpId="0" autoUpdateAnimBg="0"/>
      <p:bldP spid="1129476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15" name="Rectangle 11"/>
          <p:cNvSpPr>
            <a:spLocks noChangeArrowheads="1"/>
          </p:cNvSpPr>
          <p:nvPr/>
        </p:nvSpPr>
        <p:spPr bwMode="auto">
          <a:xfrm>
            <a:off x="900113" y="1916113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PROCESS INTERACTION</a:t>
            </a:r>
          </a:p>
        </p:txBody>
      </p:sp>
      <p:sp>
        <p:nvSpPr>
          <p:cNvPr id="968716" name="Rectangle 12"/>
          <p:cNvSpPr>
            <a:spLocks noChangeArrowheads="1"/>
          </p:cNvSpPr>
          <p:nvPr/>
        </p:nvSpPr>
        <p:spPr bwMode="auto">
          <a:xfrm>
            <a:off x="906463" y="2671763"/>
            <a:ext cx="7699375" cy="241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>
                <a:solidFill>
                  <a:srgbClr val="FFCC00"/>
                </a:solidFill>
              </a:rPr>
              <a:t>Competition</a:t>
            </a:r>
            <a:r>
              <a:rPr lang="it-IT" sz="3400" b="0"/>
              <a:t>:behavior </a:t>
            </a:r>
            <a:br>
              <a:rPr lang="it-IT" sz="3400" b="0"/>
            </a:br>
            <a:r>
              <a:rPr lang="it-IT" sz="3400" b="0"/>
              <a:t>exibited in the use of common resources that cannot be used simultaneously </a:t>
            </a:r>
            <a:r>
              <a:rPr lang="it-IT" sz="3400" b="0">
                <a:solidFill>
                  <a:srgbClr val="FFCC00"/>
                </a:solidFill>
              </a:rPr>
              <a:t>(because </a:t>
            </a:r>
            <a:br>
              <a:rPr lang="it-IT" sz="3400" b="0">
                <a:solidFill>
                  <a:srgbClr val="FFCC00"/>
                </a:solidFill>
              </a:rPr>
            </a:br>
            <a:r>
              <a:rPr lang="it-IT" sz="3400" b="0">
                <a:solidFill>
                  <a:srgbClr val="FFCC00"/>
                </a:solidFill>
              </a:rPr>
              <a:t>of mutual exclusion)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6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6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8715" grpId="0" autoUpdateAnimBg="0"/>
      <p:bldP spid="968716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4" name="Rectangle 4"/>
          <p:cNvSpPr>
            <a:spLocks noChangeArrowheads="1"/>
          </p:cNvSpPr>
          <p:nvPr/>
        </p:nvSpPr>
        <p:spPr bwMode="auto">
          <a:xfrm>
            <a:off x="919163" y="2781300"/>
            <a:ext cx="6630987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>
                <a:solidFill>
                  <a:srgbClr val="FFCC00"/>
                </a:solidFill>
              </a:rPr>
              <a:t>Cooperation:</a:t>
            </a:r>
            <a:r>
              <a:rPr lang="it-IT" sz="3400" b="0"/>
              <a:t> execution </a:t>
            </a:r>
            <a:br>
              <a:rPr lang="it-IT" sz="3400" b="0"/>
            </a:br>
            <a:r>
              <a:rPr lang="it-IT" sz="3400" b="0"/>
              <a:t>of a common activity </a:t>
            </a:r>
            <a:br>
              <a:rPr lang="it-IT" sz="3400" b="0"/>
            </a:br>
            <a:r>
              <a:rPr lang="it-IT" sz="3400" b="0"/>
              <a:t>obtained by the exchange </a:t>
            </a:r>
            <a:br>
              <a:rPr lang="it-IT" sz="3400" b="0"/>
            </a:br>
            <a:r>
              <a:rPr lang="it-IT" sz="3400" b="0"/>
              <a:t>of information </a:t>
            </a:r>
            <a:br>
              <a:rPr lang="it-IT" sz="3400" b="0"/>
            </a:br>
            <a:r>
              <a:rPr lang="it-IT" sz="3400" b="0">
                <a:solidFill>
                  <a:srgbClr val="FFCC00"/>
                </a:solidFill>
              </a:rPr>
              <a:t>(via communication)</a:t>
            </a:r>
          </a:p>
        </p:txBody>
      </p:sp>
      <p:sp>
        <p:nvSpPr>
          <p:cNvPr id="35843" name="Rectangle 6"/>
          <p:cNvSpPr>
            <a:spLocks noChangeArrowheads="1"/>
          </p:cNvSpPr>
          <p:nvPr/>
        </p:nvSpPr>
        <p:spPr bwMode="auto">
          <a:xfrm>
            <a:off x="900113" y="1916113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PROCESS INTERACTION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884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88" name="Rectangle 36"/>
          <p:cNvSpPr>
            <a:spLocks noChangeArrowheads="1"/>
          </p:cNvSpPr>
          <p:nvPr/>
        </p:nvSpPr>
        <p:spPr bwMode="auto">
          <a:xfrm>
            <a:off x="1624013" y="1143000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MUTUAL EXCLUSION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403350" y="2076450"/>
            <a:ext cx="6337300" cy="3729038"/>
            <a:chOff x="884" y="1308"/>
            <a:chExt cx="3992" cy="2349"/>
          </a:xfrm>
        </p:grpSpPr>
        <p:sp>
          <p:nvSpPr>
            <p:cNvPr id="970764" name="Oval 12"/>
            <p:cNvSpPr>
              <a:spLocks noChangeArrowheads="1"/>
            </p:cNvSpPr>
            <p:nvPr/>
          </p:nvSpPr>
          <p:spPr bwMode="auto">
            <a:xfrm>
              <a:off x="993" y="1308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70765" name="Text Box 13"/>
            <p:cNvSpPr txBox="1">
              <a:spLocks noChangeArrowheads="1"/>
            </p:cNvSpPr>
            <p:nvPr/>
          </p:nvSpPr>
          <p:spPr bwMode="auto">
            <a:xfrm>
              <a:off x="1040" y="1335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A</a:t>
              </a:r>
            </a:p>
          </p:txBody>
        </p:sp>
        <p:sp>
          <p:nvSpPr>
            <p:cNvPr id="36870" name="Text Box 14"/>
            <p:cNvSpPr txBox="1">
              <a:spLocks noChangeArrowheads="1"/>
            </p:cNvSpPr>
            <p:nvPr/>
          </p:nvSpPr>
          <p:spPr bwMode="auto">
            <a:xfrm>
              <a:off x="884" y="1852"/>
              <a:ext cx="1312" cy="109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algn="l" defTabSz="906463">
                <a:lnSpc>
                  <a:spcPct val="90000"/>
                </a:lnSpc>
              </a:pPr>
              <a:r>
                <a:rPr lang="it-IT" sz="2400" b="0">
                  <a:solidFill>
                    <a:srgbClr val="FFCC00"/>
                  </a:solidFill>
                </a:rPr>
                <a:t>The file can be inserted in the position 7</a:t>
              </a:r>
            </a:p>
          </p:txBody>
        </p:sp>
        <p:sp>
          <p:nvSpPr>
            <p:cNvPr id="970768" name="Line 16"/>
            <p:cNvSpPr>
              <a:spLocks noChangeShapeType="1"/>
            </p:cNvSpPr>
            <p:nvPr/>
          </p:nvSpPr>
          <p:spPr bwMode="auto">
            <a:xfrm>
              <a:off x="2397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70769" name="Line 17"/>
            <p:cNvSpPr>
              <a:spLocks noChangeShapeType="1"/>
            </p:cNvSpPr>
            <p:nvPr/>
          </p:nvSpPr>
          <p:spPr bwMode="auto">
            <a:xfrm>
              <a:off x="3372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6873" name="Text Box 18"/>
            <p:cNvSpPr txBox="1">
              <a:spLocks noChangeArrowheads="1"/>
            </p:cNvSpPr>
            <p:nvPr/>
          </p:nvSpPr>
          <p:spPr bwMode="auto">
            <a:xfrm>
              <a:off x="2397" y="1629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A</a:t>
              </a:r>
            </a:p>
          </p:txBody>
        </p:sp>
        <p:sp>
          <p:nvSpPr>
            <p:cNvPr id="36874" name="Text Box 19"/>
            <p:cNvSpPr txBox="1">
              <a:spLocks noChangeArrowheads="1"/>
            </p:cNvSpPr>
            <p:nvPr/>
          </p:nvSpPr>
          <p:spPr bwMode="auto">
            <a:xfrm>
              <a:off x="2397" y="1936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B</a:t>
              </a:r>
            </a:p>
          </p:txBody>
        </p:sp>
        <p:sp>
          <p:nvSpPr>
            <p:cNvPr id="36875" name="Text Box 20"/>
            <p:cNvSpPr txBox="1">
              <a:spLocks noChangeArrowheads="1"/>
            </p:cNvSpPr>
            <p:nvPr/>
          </p:nvSpPr>
          <p:spPr bwMode="auto">
            <a:xfrm>
              <a:off x="2397" y="2241"/>
              <a:ext cx="975" cy="273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C</a:t>
              </a:r>
            </a:p>
          </p:txBody>
        </p:sp>
        <p:sp>
          <p:nvSpPr>
            <p:cNvPr id="36876" name="Text Box 21"/>
            <p:cNvSpPr txBox="1">
              <a:spLocks noChangeArrowheads="1"/>
            </p:cNvSpPr>
            <p:nvPr/>
          </p:nvSpPr>
          <p:spPr bwMode="auto">
            <a:xfrm>
              <a:off x="2397" y="2545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D</a:t>
              </a:r>
            </a:p>
          </p:txBody>
        </p:sp>
        <p:sp>
          <p:nvSpPr>
            <p:cNvPr id="970774" name="Text Box 22"/>
            <p:cNvSpPr txBox="1">
              <a:spLocks noChangeArrowheads="1"/>
            </p:cNvSpPr>
            <p:nvPr/>
          </p:nvSpPr>
          <p:spPr bwMode="auto">
            <a:xfrm>
              <a:off x="2397" y="2848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36878" name="Text Box 23"/>
            <p:cNvSpPr txBox="1">
              <a:spLocks noChangeArrowheads="1"/>
            </p:cNvSpPr>
            <p:nvPr/>
          </p:nvSpPr>
          <p:spPr bwMode="auto">
            <a:xfrm>
              <a:off x="2164" y="1633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3</a:t>
              </a:r>
            </a:p>
          </p:txBody>
        </p:sp>
        <p:sp>
          <p:nvSpPr>
            <p:cNvPr id="36879" name="Text Box 24"/>
            <p:cNvSpPr txBox="1">
              <a:spLocks noChangeArrowheads="1"/>
            </p:cNvSpPr>
            <p:nvPr/>
          </p:nvSpPr>
          <p:spPr bwMode="auto">
            <a:xfrm>
              <a:off x="2164" y="1938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4</a:t>
              </a:r>
            </a:p>
          </p:txBody>
        </p:sp>
        <p:sp>
          <p:nvSpPr>
            <p:cNvPr id="36880" name="Text Box 25"/>
            <p:cNvSpPr txBox="1">
              <a:spLocks noChangeArrowheads="1"/>
            </p:cNvSpPr>
            <p:nvPr/>
          </p:nvSpPr>
          <p:spPr bwMode="auto">
            <a:xfrm>
              <a:off x="2164" y="2244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5</a:t>
              </a:r>
            </a:p>
          </p:txBody>
        </p:sp>
        <p:sp>
          <p:nvSpPr>
            <p:cNvPr id="36881" name="Text Box 26"/>
            <p:cNvSpPr txBox="1">
              <a:spLocks noChangeArrowheads="1"/>
            </p:cNvSpPr>
            <p:nvPr/>
          </p:nvSpPr>
          <p:spPr bwMode="auto">
            <a:xfrm>
              <a:off x="2164" y="2547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6</a:t>
              </a:r>
            </a:p>
          </p:txBody>
        </p:sp>
        <p:sp>
          <p:nvSpPr>
            <p:cNvPr id="36882" name="Text Box 27"/>
            <p:cNvSpPr txBox="1">
              <a:spLocks noChangeArrowheads="1"/>
            </p:cNvSpPr>
            <p:nvPr/>
          </p:nvSpPr>
          <p:spPr bwMode="auto">
            <a:xfrm>
              <a:off x="2163" y="2852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7</a:t>
              </a:r>
            </a:p>
          </p:txBody>
        </p:sp>
        <p:sp>
          <p:nvSpPr>
            <p:cNvPr id="970780" name="Text Box 28"/>
            <p:cNvSpPr txBox="1">
              <a:spLocks noChangeArrowheads="1"/>
            </p:cNvSpPr>
            <p:nvPr/>
          </p:nvSpPr>
          <p:spPr bwMode="auto">
            <a:xfrm rot="5400000">
              <a:off x="2809" y="3248"/>
              <a:ext cx="305" cy="249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000">
                  <a:latin typeface="Arial" charset="0"/>
                </a:rPr>
                <a:t>...</a:t>
              </a:r>
            </a:p>
          </p:txBody>
        </p:sp>
        <p:sp>
          <p:nvSpPr>
            <p:cNvPr id="970782" name="Oval 30"/>
            <p:cNvSpPr>
              <a:spLocks noChangeArrowheads="1"/>
            </p:cNvSpPr>
            <p:nvPr/>
          </p:nvSpPr>
          <p:spPr bwMode="auto">
            <a:xfrm>
              <a:off x="2104" y="2751"/>
              <a:ext cx="312" cy="419"/>
            </a:xfrm>
            <a:prstGeom prst="ellips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70784" name="AutoShape 32"/>
            <p:cNvSpPr>
              <a:spLocks/>
            </p:cNvSpPr>
            <p:nvPr/>
          </p:nvSpPr>
          <p:spPr bwMode="auto">
            <a:xfrm>
              <a:off x="4034" y="1376"/>
              <a:ext cx="797" cy="312"/>
            </a:xfrm>
            <a:prstGeom prst="borderCallout1">
              <a:avLst>
                <a:gd name="adj1" fmla="val 20514"/>
                <a:gd name="adj2" fmla="val -4894"/>
                <a:gd name="adj3" fmla="val 134190"/>
                <a:gd name="adj4" fmla="val -99287"/>
              </a:avLst>
            </a:prstGeom>
            <a:noFill/>
            <a:ln w="38100">
              <a:solidFill>
                <a:schemeClr val="bg1"/>
              </a:solidFill>
              <a:miter lim="800000"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full</a:t>
              </a:r>
            </a:p>
          </p:txBody>
        </p:sp>
        <p:sp>
          <p:nvSpPr>
            <p:cNvPr id="970785" name="AutoShape 33"/>
            <p:cNvSpPr>
              <a:spLocks/>
            </p:cNvSpPr>
            <p:nvPr/>
          </p:nvSpPr>
          <p:spPr bwMode="auto">
            <a:xfrm>
              <a:off x="4034" y="3166"/>
              <a:ext cx="797" cy="312"/>
            </a:xfrm>
            <a:prstGeom prst="borderCallout1">
              <a:avLst>
                <a:gd name="adj1" fmla="val 18509"/>
                <a:gd name="adj2" fmla="val -4894"/>
                <a:gd name="adj3" fmla="val -50898"/>
                <a:gd name="adj4" fmla="val -94394"/>
              </a:avLst>
            </a:prstGeom>
            <a:noFill/>
            <a:ln w="38100">
              <a:solidFill>
                <a:schemeClr val="bg1"/>
              </a:solidFill>
              <a:miter lim="800000"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empty</a:t>
              </a:r>
            </a:p>
          </p:txBody>
        </p:sp>
        <p:sp>
          <p:nvSpPr>
            <p:cNvPr id="36887" name="Text Box 35"/>
            <p:cNvSpPr txBox="1">
              <a:spLocks noChangeArrowheads="1"/>
            </p:cNvSpPr>
            <p:nvPr/>
          </p:nvSpPr>
          <p:spPr bwMode="auto">
            <a:xfrm>
              <a:off x="3612" y="1814"/>
              <a:ext cx="1264" cy="109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0682" tIns="45341" rIns="90682" bIns="45341">
              <a:spAutoFit/>
            </a:bodyPr>
            <a:lstStyle/>
            <a:p>
              <a:pPr algn="l" defTabSz="906463">
                <a:lnSpc>
                  <a:spcPct val="90000"/>
                </a:lnSpc>
              </a:pPr>
              <a:r>
                <a:rPr lang="it-IT" sz="2400" b="0">
                  <a:solidFill>
                    <a:srgbClr val="FFCC00"/>
                  </a:solidFill>
                </a:rPr>
                <a:t>A</a:t>
              </a:r>
              <a:r>
                <a:rPr lang="it-IT" sz="2400" b="0"/>
                <a:t> and </a:t>
              </a:r>
              <a:r>
                <a:rPr lang="it-IT" sz="2400" b="0">
                  <a:solidFill>
                    <a:srgbClr val="FFCC00"/>
                  </a:solidFill>
                </a:rPr>
                <a:t>B</a:t>
              </a:r>
              <a:r>
                <a:rPr lang="it-IT" sz="2400" b="0"/>
                <a:t> intend </a:t>
              </a:r>
              <a:br>
                <a:rPr lang="it-IT" sz="2400" b="0"/>
              </a:br>
              <a:r>
                <a:rPr lang="it-IT" sz="2400" b="0"/>
                <a:t>to insert </a:t>
              </a:r>
              <a:br>
                <a:rPr lang="it-IT" sz="2400" b="0"/>
              </a:br>
              <a:r>
                <a:rPr lang="it-IT" sz="2400" b="0"/>
                <a:t>a file in the table</a:t>
              </a:r>
              <a:endParaRPr lang="it-IT" sz="2400" b="0">
                <a:solidFill>
                  <a:srgbClr val="E4BF20"/>
                </a:solidFill>
              </a:endParaRPr>
            </a:p>
          </p:txBody>
        </p:sp>
        <p:sp>
          <p:nvSpPr>
            <p:cNvPr id="970790" name="Oval 38"/>
            <p:cNvSpPr>
              <a:spLocks noChangeArrowheads="1"/>
            </p:cNvSpPr>
            <p:nvPr/>
          </p:nvSpPr>
          <p:spPr bwMode="auto">
            <a:xfrm>
              <a:off x="993" y="3303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70791" name="Text Box 39"/>
            <p:cNvSpPr txBox="1">
              <a:spLocks noChangeArrowheads="1"/>
            </p:cNvSpPr>
            <p:nvPr/>
          </p:nvSpPr>
          <p:spPr bwMode="auto">
            <a:xfrm>
              <a:off x="1041" y="3331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B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8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77" name="Rectangle 25"/>
          <p:cNvSpPr>
            <a:spLocks noChangeArrowheads="1"/>
          </p:cNvSpPr>
          <p:nvPr/>
        </p:nvSpPr>
        <p:spPr bwMode="auto">
          <a:xfrm>
            <a:off x="1624013" y="1143000"/>
            <a:ext cx="474821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MUTUAL EXCLUSION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576388" y="2076450"/>
            <a:ext cx="6643687" cy="3729038"/>
            <a:chOff x="993" y="1308"/>
            <a:chExt cx="4185" cy="2349"/>
          </a:xfrm>
        </p:grpSpPr>
        <p:sp>
          <p:nvSpPr>
            <p:cNvPr id="1098783" name="Oval 31"/>
            <p:cNvSpPr>
              <a:spLocks noChangeArrowheads="1"/>
            </p:cNvSpPr>
            <p:nvPr/>
          </p:nvSpPr>
          <p:spPr bwMode="auto">
            <a:xfrm>
              <a:off x="993" y="1308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1098784" name="Text Box 32"/>
            <p:cNvSpPr txBox="1">
              <a:spLocks noChangeArrowheads="1"/>
            </p:cNvSpPr>
            <p:nvPr/>
          </p:nvSpPr>
          <p:spPr bwMode="auto">
            <a:xfrm>
              <a:off x="1040" y="1335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A</a:t>
              </a:r>
            </a:p>
          </p:txBody>
        </p:sp>
        <p:sp>
          <p:nvSpPr>
            <p:cNvPr id="1098786" name="Line 34"/>
            <p:cNvSpPr>
              <a:spLocks noChangeShapeType="1"/>
            </p:cNvSpPr>
            <p:nvPr/>
          </p:nvSpPr>
          <p:spPr bwMode="auto">
            <a:xfrm>
              <a:off x="2397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98787" name="Line 35"/>
            <p:cNvSpPr>
              <a:spLocks noChangeShapeType="1"/>
            </p:cNvSpPr>
            <p:nvPr/>
          </p:nvSpPr>
          <p:spPr bwMode="auto">
            <a:xfrm>
              <a:off x="3372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7896" name="Text Box 36"/>
            <p:cNvSpPr txBox="1">
              <a:spLocks noChangeArrowheads="1"/>
            </p:cNvSpPr>
            <p:nvPr/>
          </p:nvSpPr>
          <p:spPr bwMode="auto">
            <a:xfrm>
              <a:off x="2397" y="1629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A</a:t>
              </a:r>
            </a:p>
          </p:txBody>
        </p:sp>
        <p:sp>
          <p:nvSpPr>
            <p:cNvPr id="37897" name="Text Box 37"/>
            <p:cNvSpPr txBox="1">
              <a:spLocks noChangeArrowheads="1"/>
            </p:cNvSpPr>
            <p:nvPr/>
          </p:nvSpPr>
          <p:spPr bwMode="auto">
            <a:xfrm>
              <a:off x="2397" y="1936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B</a:t>
              </a:r>
            </a:p>
          </p:txBody>
        </p:sp>
        <p:sp>
          <p:nvSpPr>
            <p:cNvPr id="37898" name="Text Box 38"/>
            <p:cNvSpPr txBox="1">
              <a:spLocks noChangeArrowheads="1"/>
            </p:cNvSpPr>
            <p:nvPr/>
          </p:nvSpPr>
          <p:spPr bwMode="auto">
            <a:xfrm>
              <a:off x="2397" y="2241"/>
              <a:ext cx="975" cy="273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C</a:t>
              </a:r>
            </a:p>
          </p:txBody>
        </p:sp>
        <p:sp>
          <p:nvSpPr>
            <p:cNvPr id="37899" name="Text Box 39"/>
            <p:cNvSpPr txBox="1">
              <a:spLocks noChangeArrowheads="1"/>
            </p:cNvSpPr>
            <p:nvPr/>
          </p:nvSpPr>
          <p:spPr bwMode="auto">
            <a:xfrm>
              <a:off x="2397" y="2545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D</a:t>
              </a:r>
            </a:p>
          </p:txBody>
        </p:sp>
        <p:sp>
          <p:nvSpPr>
            <p:cNvPr id="1098792" name="Text Box 40"/>
            <p:cNvSpPr txBox="1">
              <a:spLocks noChangeArrowheads="1"/>
            </p:cNvSpPr>
            <p:nvPr/>
          </p:nvSpPr>
          <p:spPr bwMode="auto">
            <a:xfrm>
              <a:off x="2397" y="2848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37901" name="Text Box 41"/>
            <p:cNvSpPr txBox="1">
              <a:spLocks noChangeArrowheads="1"/>
            </p:cNvSpPr>
            <p:nvPr/>
          </p:nvSpPr>
          <p:spPr bwMode="auto">
            <a:xfrm>
              <a:off x="2164" y="1633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3</a:t>
              </a:r>
            </a:p>
          </p:txBody>
        </p:sp>
        <p:sp>
          <p:nvSpPr>
            <p:cNvPr id="37902" name="Text Box 42"/>
            <p:cNvSpPr txBox="1">
              <a:spLocks noChangeArrowheads="1"/>
            </p:cNvSpPr>
            <p:nvPr/>
          </p:nvSpPr>
          <p:spPr bwMode="auto">
            <a:xfrm>
              <a:off x="2164" y="1938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4</a:t>
              </a:r>
            </a:p>
          </p:txBody>
        </p:sp>
        <p:sp>
          <p:nvSpPr>
            <p:cNvPr id="37903" name="Text Box 43"/>
            <p:cNvSpPr txBox="1">
              <a:spLocks noChangeArrowheads="1"/>
            </p:cNvSpPr>
            <p:nvPr/>
          </p:nvSpPr>
          <p:spPr bwMode="auto">
            <a:xfrm>
              <a:off x="2164" y="2244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5</a:t>
              </a:r>
            </a:p>
          </p:txBody>
        </p:sp>
        <p:sp>
          <p:nvSpPr>
            <p:cNvPr id="37904" name="Text Box 44"/>
            <p:cNvSpPr txBox="1">
              <a:spLocks noChangeArrowheads="1"/>
            </p:cNvSpPr>
            <p:nvPr/>
          </p:nvSpPr>
          <p:spPr bwMode="auto">
            <a:xfrm>
              <a:off x="2164" y="2547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6</a:t>
              </a:r>
            </a:p>
          </p:txBody>
        </p:sp>
        <p:sp>
          <p:nvSpPr>
            <p:cNvPr id="37905" name="Text Box 45"/>
            <p:cNvSpPr txBox="1">
              <a:spLocks noChangeArrowheads="1"/>
            </p:cNvSpPr>
            <p:nvPr/>
          </p:nvSpPr>
          <p:spPr bwMode="auto">
            <a:xfrm>
              <a:off x="2163" y="2852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7</a:t>
              </a:r>
            </a:p>
          </p:txBody>
        </p:sp>
        <p:sp>
          <p:nvSpPr>
            <p:cNvPr id="1098798" name="Text Box 46"/>
            <p:cNvSpPr txBox="1">
              <a:spLocks noChangeArrowheads="1"/>
            </p:cNvSpPr>
            <p:nvPr/>
          </p:nvSpPr>
          <p:spPr bwMode="auto">
            <a:xfrm rot="5400000">
              <a:off x="2809" y="3248"/>
              <a:ext cx="305" cy="249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000">
                  <a:latin typeface="Arial" charset="0"/>
                </a:rPr>
                <a:t>...</a:t>
              </a:r>
            </a:p>
          </p:txBody>
        </p:sp>
        <p:sp>
          <p:nvSpPr>
            <p:cNvPr id="1098801" name="AutoShape 49"/>
            <p:cNvSpPr>
              <a:spLocks/>
            </p:cNvSpPr>
            <p:nvPr/>
          </p:nvSpPr>
          <p:spPr bwMode="auto">
            <a:xfrm>
              <a:off x="4034" y="3166"/>
              <a:ext cx="797" cy="312"/>
            </a:xfrm>
            <a:prstGeom prst="borderCallout1">
              <a:avLst>
                <a:gd name="adj1" fmla="val 18509"/>
                <a:gd name="adj2" fmla="val -4894"/>
                <a:gd name="adj3" fmla="val -50898"/>
                <a:gd name="adj4" fmla="val -94394"/>
              </a:avLst>
            </a:prstGeom>
            <a:noFill/>
            <a:ln w="38100">
              <a:solidFill>
                <a:schemeClr val="bg1"/>
              </a:solidFill>
              <a:miter lim="800000"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empty</a:t>
              </a:r>
            </a:p>
          </p:txBody>
        </p:sp>
        <p:sp>
          <p:nvSpPr>
            <p:cNvPr id="1098803" name="Oval 51"/>
            <p:cNvSpPr>
              <a:spLocks noChangeArrowheads="1"/>
            </p:cNvSpPr>
            <p:nvPr/>
          </p:nvSpPr>
          <p:spPr bwMode="auto">
            <a:xfrm>
              <a:off x="993" y="3303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1098804" name="Text Box 52"/>
            <p:cNvSpPr txBox="1">
              <a:spLocks noChangeArrowheads="1"/>
            </p:cNvSpPr>
            <p:nvPr/>
          </p:nvSpPr>
          <p:spPr bwMode="auto">
            <a:xfrm>
              <a:off x="1041" y="3331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B</a:t>
              </a:r>
            </a:p>
          </p:txBody>
        </p:sp>
        <p:sp>
          <p:nvSpPr>
            <p:cNvPr id="37910" name="Text Box 53"/>
            <p:cNvSpPr txBox="1">
              <a:spLocks noChangeArrowheads="1"/>
            </p:cNvSpPr>
            <p:nvPr/>
          </p:nvSpPr>
          <p:spPr bwMode="auto">
            <a:xfrm>
              <a:off x="3450" y="1596"/>
              <a:ext cx="1728" cy="109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marL="360363" indent="-360363" algn="l" defTabSz="906463">
                <a:lnSpc>
                  <a:spcPct val="90000"/>
                </a:lnSpc>
              </a:pPr>
              <a:r>
                <a:rPr lang="it-IT" sz="2400" b="0">
                  <a:solidFill>
                    <a:srgbClr val="FFCC00"/>
                  </a:solidFill>
                  <a:sym typeface="Wingdings" pitchFamily="2" charset="2"/>
                </a:rPr>
                <a:t>1</a:t>
              </a:r>
              <a:r>
                <a:rPr lang="it-IT" sz="2400" b="0">
                  <a:sym typeface="Wingdings" pitchFamily="2" charset="2"/>
                </a:rPr>
                <a:t> Following the reading </a:t>
              </a:r>
              <a:br>
                <a:rPr lang="it-IT" sz="2400" b="0">
                  <a:sym typeface="Wingdings" pitchFamily="2" charset="2"/>
                </a:rPr>
              </a:br>
              <a:r>
                <a:rPr lang="it-IT" sz="2400" b="0">
                  <a:sym typeface="Wingdings" pitchFamily="2" charset="2"/>
                </a:rPr>
                <a:t>of the value </a:t>
              </a:r>
              <a:br>
                <a:rPr lang="it-IT" sz="2400" b="0">
                  <a:sym typeface="Wingdings" pitchFamily="2" charset="2"/>
                </a:rPr>
              </a:br>
              <a:r>
                <a:rPr lang="it-IT" sz="2400" b="0">
                  <a:sym typeface="Wingdings" pitchFamily="2" charset="2"/>
                </a:rPr>
                <a:t>7 by A, A is suspended</a:t>
              </a:r>
              <a:endParaRPr lang="it-IT" sz="2400" b="0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7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27" name="Rectangle 27"/>
          <p:cNvSpPr>
            <a:spLocks noChangeArrowheads="1"/>
          </p:cNvSpPr>
          <p:nvPr/>
        </p:nvSpPr>
        <p:spPr bwMode="auto">
          <a:xfrm>
            <a:off x="1624013" y="1143000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MUTUAL EXCLUSION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1576388" y="2076450"/>
            <a:ext cx="6643687" cy="3729038"/>
            <a:chOff x="993" y="1308"/>
            <a:chExt cx="4185" cy="2349"/>
          </a:xfrm>
        </p:grpSpPr>
        <p:sp>
          <p:nvSpPr>
            <p:cNvPr id="1100828" name="Oval 28"/>
            <p:cNvSpPr>
              <a:spLocks noChangeArrowheads="1"/>
            </p:cNvSpPr>
            <p:nvPr/>
          </p:nvSpPr>
          <p:spPr bwMode="auto">
            <a:xfrm>
              <a:off x="993" y="1308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1100829" name="Text Box 29"/>
            <p:cNvSpPr txBox="1">
              <a:spLocks noChangeArrowheads="1"/>
            </p:cNvSpPr>
            <p:nvPr/>
          </p:nvSpPr>
          <p:spPr bwMode="auto">
            <a:xfrm>
              <a:off x="1040" y="1335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A</a:t>
              </a:r>
            </a:p>
          </p:txBody>
        </p:sp>
        <p:sp>
          <p:nvSpPr>
            <p:cNvPr id="1100830" name="Line 30"/>
            <p:cNvSpPr>
              <a:spLocks noChangeShapeType="1"/>
            </p:cNvSpPr>
            <p:nvPr/>
          </p:nvSpPr>
          <p:spPr bwMode="auto">
            <a:xfrm>
              <a:off x="2397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0831" name="Line 31"/>
            <p:cNvSpPr>
              <a:spLocks noChangeShapeType="1"/>
            </p:cNvSpPr>
            <p:nvPr/>
          </p:nvSpPr>
          <p:spPr bwMode="auto">
            <a:xfrm>
              <a:off x="3372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8920" name="Text Box 32"/>
            <p:cNvSpPr txBox="1">
              <a:spLocks noChangeArrowheads="1"/>
            </p:cNvSpPr>
            <p:nvPr/>
          </p:nvSpPr>
          <p:spPr bwMode="auto">
            <a:xfrm>
              <a:off x="2397" y="1629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A</a:t>
              </a:r>
            </a:p>
          </p:txBody>
        </p:sp>
        <p:sp>
          <p:nvSpPr>
            <p:cNvPr id="38921" name="Text Box 33"/>
            <p:cNvSpPr txBox="1">
              <a:spLocks noChangeArrowheads="1"/>
            </p:cNvSpPr>
            <p:nvPr/>
          </p:nvSpPr>
          <p:spPr bwMode="auto">
            <a:xfrm>
              <a:off x="2397" y="1936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B</a:t>
              </a:r>
            </a:p>
          </p:txBody>
        </p:sp>
        <p:sp>
          <p:nvSpPr>
            <p:cNvPr id="38922" name="Text Box 34"/>
            <p:cNvSpPr txBox="1">
              <a:spLocks noChangeArrowheads="1"/>
            </p:cNvSpPr>
            <p:nvPr/>
          </p:nvSpPr>
          <p:spPr bwMode="auto">
            <a:xfrm>
              <a:off x="2397" y="2241"/>
              <a:ext cx="975" cy="273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C</a:t>
              </a:r>
            </a:p>
          </p:txBody>
        </p:sp>
        <p:sp>
          <p:nvSpPr>
            <p:cNvPr id="38923" name="Text Box 35"/>
            <p:cNvSpPr txBox="1">
              <a:spLocks noChangeArrowheads="1"/>
            </p:cNvSpPr>
            <p:nvPr/>
          </p:nvSpPr>
          <p:spPr bwMode="auto">
            <a:xfrm>
              <a:off x="2397" y="2545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D</a:t>
              </a:r>
            </a:p>
          </p:txBody>
        </p:sp>
        <p:sp>
          <p:nvSpPr>
            <p:cNvPr id="1100836" name="Text Box 36"/>
            <p:cNvSpPr txBox="1">
              <a:spLocks noChangeArrowheads="1"/>
            </p:cNvSpPr>
            <p:nvPr/>
          </p:nvSpPr>
          <p:spPr bwMode="auto">
            <a:xfrm>
              <a:off x="2397" y="2848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38925" name="Text Box 37"/>
            <p:cNvSpPr txBox="1">
              <a:spLocks noChangeArrowheads="1"/>
            </p:cNvSpPr>
            <p:nvPr/>
          </p:nvSpPr>
          <p:spPr bwMode="auto">
            <a:xfrm>
              <a:off x="2164" y="1633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3</a:t>
              </a:r>
            </a:p>
          </p:txBody>
        </p:sp>
        <p:sp>
          <p:nvSpPr>
            <p:cNvPr id="38926" name="Text Box 38"/>
            <p:cNvSpPr txBox="1">
              <a:spLocks noChangeArrowheads="1"/>
            </p:cNvSpPr>
            <p:nvPr/>
          </p:nvSpPr>
          <p:spPr bwMode="auto">
            <a:xfrm>
              <a:off x="2164" y="1938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4</a:t>
              </a:r>
            </a:p>
          </p:txBody>
        </p:sp>
        <p:sp>
          <p:nvSpPr>
            <p:cNvPr id="38927" name="Text Box 39"/>
            <p:cNvSpPr txBox="1">
              <a:spLocks noChangeArrowheads="1"/>
            </p:cNvSpPr>
            <p:nvPr/>
          </p:nvSpPr>
          <p:spPr bwMode="auto">
            <a:xfrm>
              <a:off x="2164" y="2244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5</a:t>
              </a:r>
            </a:p>
          </p:txBody>
        </p:sp>
        <p:sp>
          <p:nvSpPr>
            <p:cNvPr id="38928" name="Text Box 40"/>
            <p:cNvSpPr txBox="1">
              <a:spLocks noChangeArrowheads="1"/>
            </p:cNvSpPr>
            <p:nvPr/>
          </p:nvSpPr>
          <p:spPr bwMode="auto">
            <a:xfrm>
              <a:off x="2164" y="2547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6</a:t>
              </a:r>
            </a:p>
          </p:txBody>
        </p:sp>
        <p:sp>
          <p:nvSpPr>
            <p:cNvPr id="38929" name="Text Box 41"/>
            <p:cNvSpPr txBox="1">
              <a:spLocks noChangeArrowheads="1"/>
            </p:cNvSpPr>
            <p:nvPr/>
          </p:nvSpPr>
          <p:spPr bwMode="auto">
            <a:xfrm>
              <a:off x="2163" y="2852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7</a:t>
              </a:r>
            </a:p>
          </p:txBody>
        </p:sp>
        <p:sp>
          <p:nvSpPr>
            <p:cNvPr id="1100842" name="Text Box 42"/>
            <p:cNvSpPr txBox="1">
              <a:spLocks noChangeArrowheads="1"/>
            </p:cNvSpPr>
            <p:nvPr/>
          </p:nvSpPr>
          <p:spPr bwMode="auto">
            <a:xfrm rot="5400000">
              <a:off x="2809" y="3248"/>
              <a:ext cx="305" cy="249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000">
                  <a:latin typeface="Arial" charset="0"/>
                </a:rPr>
                <a:t>...</a:t>
              </a:r>
            </a:p>
          </p:txBody>
        </p:sp>
        <p:sp>
          <p:nvSpPr>
            <p:cNvPr id="1100843" name="AutoShape 43"/>
            <p:cNvSpPr>
              <a:spLocks/>
            </p:cNvSpPr>
            <p:nvPr/>
          </p:nvSpPr>
          <p:spPr bwMode="auto">
            <a:xfrm>
              <a:off x="4034" y="3166"/>
              <a:ext cx="797" cy="312"/>
            </a:xfrm>
            <a:prstGeom prst="borderCallout1">
              <a:avLst>
                <a:gd name="adj1" fmla="val 18509"/>
                <a:gd name="adj2" fmla="val -4894"/>
                <a:gd name="adj3" fmla="val -50898"/>
                <a:gd name="adj4" fmla="val -94394"/>
              </a:avLst>
            </a:prstGeom>
            <a:noFill/>
            <a:ln w="38100">
              <a:solidFill>
                <a:schemeClr val="bg1"/>
              </a:solidFill>
              <a:miter lim="800000"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empty</a:t>
              </a:r>
            </a:p>
          </p:txBody>
        </p:sp>
        <p:sp>
          <p:nvSpPr>
            <p:cNvPr id="1100844" name="Oval 44"/>
            <p:cNvSpPr>
              <a:spLocks noChangeArrowheads="1"/>
            </p:cNvSpPr>
            <p:nvPr/>
          </p:nvSpPr>
          <p:spPr bwMode="auto">
            <a:xfrm>
              <a:off x="993" y="3303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1100845" name="Text Box 45"/>
            <p:cNvSpPr txBox="1">
              <a:spLocks noChangeArrowheads="1"/>
            </p:cNvSpPr>
            <p:nvPr/>
          </p:nvSpPr>
          <p:spPr bwMode="auto">
            <a:xfrm>
              <a:off x="1041" y="3331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B</a:t>
              </a:r>
            </a:p>
          </p:txBody>
        </p:sp>
        <p:sp>
          <p:nvSpPr>
            <p:cNvPr id="38934" name="Text Box 46"/>
            <p:cNvSpPr txBox="1">
              <a:spLocks noChangeArrowheads="1"/>
            </p:cNvSpPr>
            <p:nvPr/>
          </p:nvSpPr>
          <p:spPr bwMode="auto">
            <a:xfrm>
              <a:off x="3450" y="1377"/>
              <a:ext cx="1728" cy="153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marL="360363" indent="-360363" algn="l" defTabSz="906463">
                <a:lnSpc>
                  <a:spcPct val="80000"/>
                </a:lnSpc>
              </a:pPr>
              <a:r>
                <a:rPr lang="en-US" sz="2400" b="0">
                  <a:solidFill>
                    <a:srgbClr val="FFCC00"/>
                  </a:solidFill>
                </a:rPr>
                <a:t>2 B</a:t>
              </a:r>
              <a:r>
                <a:rPr lang="en-US" sz="2400" b="0"/>
                <a:t> reads </a:t>
              </a:r>
              <a:br>
                <a:rPr lang="en-US" sz="2400" b="0"/>
              </a:br>
              <a:r>
                <a:rPr lang="en-US" sz="2400" b="0"/>
                <a:t>the value 7, inserts the file E and increases the value of  the variable empty to 8</a:t>
              </a:r>
            </a:p>
          </p:txBody>
        </p:sp>
        <p:sp>
          <p:nvSpPr>
            <p:cNvPr id="38935" name="Text Box 47"/>
            <p:cNvSpPr txBox="1">
              <a:spLocks noChangeArrowheads="1"/>
            </p:cNvSpPr>
            <p:nvPr/>
          </p:nvSpPr>
          <p:spPr bwMode="auto">
            <a:xfrm>
              <a:off x="2154" y="3135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8</a:t>
              </a:r>
            </a:p>
          </p:txBody>
        </p:sp>
        <p:sp>
          <p:nvSpPr>
            <p:cNvPr id="38936" name="Text Box 48"/>
            <p:cNvSpPr txBox="1">
              <a:spLocks noChangeArrowheads="1"/>
            </p:cNvSpPr>
            <p:nvPr/>
          </p:nvSpPr>
          <p:spPr bwMode="auto">
            <a:xfrm>
              <a:off x="2389" y="2844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file E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2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6"/>
          <p:cNvSpPr>
            <a:spLocks noChangeArrowheads="1"/>
          </p:cNvSpPr>
          <p:nvPr/>
        </p:nvSpPr>
        <p:spPr bwMode="auto">
          <a:xfrm>
            <a:off x="1624013" y="1143000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MUTUAL EXCLUSION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1576388" y="2076450"/>
            <a:ext cx="6899275" cy="3729038"/>
            <a:chOff x="993" y="1308"/>
            <a:chExt cx="4346" cy="2349"/>
          </a:xfrm>
        </p:grpSpPr>
        <p:sp>
          <p:nvSpPr>
            <p:cNvPr id="1102875" name="Oval 27"/>
            <p:cNvSpPr>
              <a:spLocks noChangeArrowheads="1"/>
            </p:cNvSpPr>
            <p:nvPr/>
          </p:nvSpPr>
          <p:spPr bwMode="auto">
            <a:xfrm>
              <a:off x="993" y="1308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1102876" name="Text Box 28"/>
            <p:cNvSpPr txBox="1">
              <a:spLocks noChangeArrowheads="1"/>
            </p:cNvSpPr>
            <p:nvPr/>
          </p:nvSpPr>
          <p:spPr bwMode="auto">
            <a:xfrm>
              <a:off x="1040" y="1335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A</a:t>
              </a:r>
            </a:p>
          </p:txBody>
        </p:sp>
        <p:sp>
          <p:nvSpPr>
            <p:cNvPr id="1102877" name="Line 29"/>
            <p:cNvSpPr>
              <a:spLocks noChangeShapeType="1"/>
            </p:cNvSpPr>
            <p:nvPr/>
          </p:nvSpPr>
          <p:spPr bwMode="auto">
            <a:xfrm>
              <a:off x="2397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2878" name="Line 30"/>
            <p:cNvSpPr>
              <a:spLocks noChangeShapeType="1"/>
            </p:cNvSpPr>
            <p:nvPr/>
          </p:nvSpPr>
          <p:spPr bwMode="auto">
            <a:xfrm>
              <a:off x="3372" y="1347"/>
              <a:ext cx="0" cy="2133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9944" name="Text Box 31"/>
            <p:cNvSpPr txBox="1">
              <a:spLocks noChangeArrowheads="1"/>
            </p:cNvSpPr>
            <p:nvPr/>
          </p:nvSpPr>
          <p:spPr bwMode="auto">
            <a:xfrm>
              <a:off x="2397" y="1629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A</a:t>
              </a:r>
            </a:p>
          </p:txBody>
        </p:sp>
        <p:sp>
          <p:nvSpPr>
            <p:cNvPr id="39945" name="Text Box 32"/>
            <p:cNvSpPr txBox="1">
              <a:spLocks noChangeArrowheads="1"/>
            </p:cNvSpPr>
            <p:nvPr/>
          </p:nvSpPr>
          <p:spPr bwMode="auto">
            <a:xfrm>
              <a:off x="2397" y="1936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B</a:t>
              </a:r>
            </a:p>
          </p:txBody>
        </p:sp>
        <p:sp>
          <p:nvSpPr>
            <p:cNvPr id="39946" name="Text Box 33"/>
            <p:cNvSpPr txBox="1">
              <a:spLocks noChangeArrowheads="1"/>
            </p:cNvSpPr>
            <p:nvPr/>
          </p:nvSpPr>
          <p:spPr bwMode="auto">
            <a:xfrm>
              <a:off x="2397" y="2241"/>
              <a:ext cx="975" cy="273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C</a:t>
              </a:r>
            </a:p>
          </p:txBody>
        </p:sp>
        <p:sp>
          <p:nvSpPr>
            <p:cNvPr id="39947" name="Text Box 34"/>
            <p:cNvSpPr txBox="1">
              <a:spLocks noChangeArrowheads="1"/>
            </p:cNvSpPr>
            <p:nvPr/>
          </p:nvSpPr>
          <p:spPr bwMode="auto">
            <a:xfrm>
              <a:off x="2397" y="2545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file D</a:t>
              </a:r>
            </a:p>
          </p:txBody>
        </p:sp>
        <p:sp>
          <p:nvSpPr>
            <p:cNvPr id="1102883" name="Text Box 35"/>
            <p:cNvSpPr txBox="1">
              <a:spLocks noChangeArrowheads="1"/>
            </p:cNvSpPr>
            <p:nvPr/>
          </p:nvSpPr>
          <p:spPr bwMode="auto">
            <a:xfrm>
              <a:off x="2397" y="2848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39949" name="Text Box 36"/>
            <p:cNvSpPr txBox="1">
              <a:spLocks noChangeArrowheads="1"/>
            </p:cNvSpPr>
            <p:nvPr/>
          </p:nvSpPr>
          <p:spPr bwMode="auto">
            <a:xfrm>
              <a:off x="2164" y="1633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3</a:t>
              </a:r>
            </a:p>
          </p:txBody>
        </p:sp>
        <p:sp>
          <p:nvSpPr>
            <p:cNvPr id="39950" name="Text Box 37"/>
            <p:cNvSpPr txBox="1">
              <a:spLocks noChangeArrowheads="1"/>
            </p:cNvSpPr>
            <p:nvPr/>
          </p:nvSpPr>
          <p:spPr bwMode="auto">
            <a:xfrm>
              <a:off x="2164" y="1938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4</a:t>
              </a:r>
            </a:p>
          </p:txBody>
        </p:sp>
        <p:sp>
          <p:nvSpPr>
            <p:cNvPr id="39951" name="Text Box 38"/>
            <p:cNvSpPr txBox="1">
              <a:spLocks noChangeArrowheads="1"/>
            </p:cNvSpPr>
            <p:nvPr/>
          </p:nvSpPr>
          <p:spPr bwMode="auto">
            <a:xfrm>
              <a:off x="2164" y="2244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5</a:t>
              </a:r>
            </a:p>
          </p:txBody>
        </p:sp>
        <p:sp>
          <p:nvSpPr>
            <p:cNvPr id="39952" name="Text Box 39"/>
            <p:cNvSpPr txBox="1">
              <a:spLocks noChangeArrowheads="1"/>
            </p:cNvSpPr>
            <p:nvPr/>
          </p:nvSpPr>
          <p:spPr bwMode="auto">
            <a:xfrm>
              <a:off x="2164" y="2547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/>
                <a:t>6</a:t>
              </a:r>
            </a:p>
          </p:txBody>
        </p:sp>
        <p:sp>
          <p:nvSpPr>
            <p:cNvPr id="39953" name="Text Box 40"/>
            <p:cNvSpPr txBox="1">
              <a:spLocks noChangeArrowheads="1"/>
            </p:cNvSpPr>
            <p:nvPr/>
          </p:nvSpPr>
          <p:spPr bwMode="auto">
            <a:xfrm>
              <a:off x="2163" y="2852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7</a:t>
              </a:r>
            </a:p>
          </p:txBody>
        </p:sp>
        <p:sp>
          <p:nvSpPr>
            <p:cNvPr id="1102890" name="AutoShape 42"/>
            <p:cNvSpPr>
              <a:spLocks/>
            </p:cNvSpPr>
            <p:nvPr/>
          </p:nvSpPr>
          <p:spPr bwMode="auto">
            <a:xfrm>
              <a:off x="4034" y="3166"/>
              <a:ext cx="797" cy="312"/>
            </a:xfrm>
            <a:prstGeom prst="borderCallout1">
              <a:avLst>
                <a:gd name="adj1" fmla="val 18509"/>
                <a:gd name="adj2" fmla="val -4894"/>
                <a:gd name="adj3" fmla="val -50898"/>
                <a:gd name="adj4" fmla="val -94394"/>
              </a:avLst>
            </a:prstGeom>
            <a:noFill/>
            <a:ln w="38100">
              <a:solidFill>
                <a:schemeClr val="bg1"/>
              </a:solidFill>
              <a:miter lim="800000"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empty</a:t>
              </a:r>
            </a:p>
          </p:txBody>
        </p:sp>
        <p:sp>
          <p:nvSpPr>
            <p:cNvPr id="1102891" name="Oval 43"/>
            <p:cNvSpPr>
              <a:spLocks noChangeArrowheads="1"/>
            </p:cNvSpPr>
            <p:nvPr/>
          </p:nvSpPr>
          <p:spPr bwMode="auto">
            <a:xfrm>
              <a:off x="993" y="3303"/>
              <a:ext cx="1209" cy="354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1102892" name="Text Box 44"/>
            <p:cNvSpPr txBox="1">
              <a:spLocks noChangeArrowheads="1"/>
            </p:cNvSpPr>
            <p:nvPr/>
          </p:nvSpPr>
          <p:spPr bwMode="auto">
            <a:xfrm>
              <a:off x="1041" y="3331"/>
              <a:ext cx="114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/>
                <a:t>process </a:t>
              </a:r>
              <a:r>
                <a:rPr lang="it-IT" sz="2400" b="0">
                  <a:solidFill>
                    <a:srgbClr val="FFCC00"/>
                  </a:solidFill>
                </a:rPr>
                <a:t>B</a:t>
              </a:r>
            </a:p>
          </p:txBody>
        </p:sp>
        <p:sp>
          <p:nvSpPr>
            <p:cNvPr id="39957" name="Text Box 46"/>
            <p:cNvSpPr txBox="1">
              <a:spLocks noChangeArrowheads="1"/>
            </p:cNvSpPr>
            <p:nvPr/>
          </p:nvSpPr>
          <p:spPr bwMode="auto">
            <a:xfrm>
              <a:off x="2154" y="3135"/>
              <a:ext cx="20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8</a:t>
              </a:r>
            </a:p>
          </p:txBody>
        </p:sp>
        <p:sp>
          <p:nvSpPr>
            <p:cNvPr id="39958" name="Text Box 47"/>
            <p:cNvSpPr txBox="1">
              <a:spLocks noChangeArrowheads="1"/>
            </p:cNvSpPr>
            <p:nvPr/>
          </p:nvSpPr>
          <p:spPr bwMode="auto">
            <a:xfrm>
              <a:off x="2389" y="2844"/>
              <a:ext cx="975" cy="27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defTabSz="906463"/>
              <a:r>
                <a:rPr lang="it-IT" sz="2000">
                  <a:solidFill>
                    <a:srgbClr val="FFCC00"/>
                  </a:solidFill>
                </a:rPr>
                <a:t>file xxx</a:t>
              </a:r>
            </a:p>
          </p:txBody>
        </p:sp>
        <p:sp>
          <p:nvSpPr>
            <p:cNvPr id="39959" name="Text Box 48"/>
            <p:cNvSpPr txBox="1">
              <a:spLocks noChangeArrowheads="1"/>
            </p:cNvSpPr>
            <p:nvPr/>
          </p:nvSpPr>
          <p:spPr bwMode="auto">
            <a:xfrm>
              <a:off x="3424" y="1404"/>
              <a:ext cx="1915" cy="1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89253" tIns="46412" rIns="89253" bIns="46412" anchor="ctr">
              <a:spAutoFit/>
            </a:bodyPr>
            <a:lstStyle/>
            <a:p>
              <a:pPr marL="268288" indent="-268288" algn="l" defTabSz="906463">
                <a:lnSpc>
                  <a:spcPct val="80000"/>
                </a:lnSpc>
              </a:pPr>
              <a:r>
                <a:rPr lang="it-IT" sz="2400" b="0">
                  <a:solidFill>
                    <a:srgbClr val="FFCC00"/>
                  </a:solidFill>
                  <a:sym typeface="Wingdings" pitchFamily="2" charset="2"/>
                </a:rPr>
                <a:t>3	</a:t>
              </a:r>
              <a:r>
                <a:rPr lang="it-IT" sz="2400" b="0">
                  <a:sym typeface="Wingdings" pitchFamily="2" charset="2"/>
                </a:rPr>
                <a:t>A r</a:t>
              </a:r>
              <a:r>
                <a:rPr lang="it-IT" sz="2400" b="0"/>
                <a:t>esumes its execution and inserts the </a:t>
              </a:r>
              <a:br>
                <a:rPr lang="it-IT" sz="2400" b="0"/>
              </a:br>
              <a:r>
                <a:rPr lang="it-IT" sz="2400" b="0"/>
                <a:t>file xxx in 7 (the previous value </a:t>
              </a:r>
              <a:br>
                <a:rPr lang="it-IT" sz="2400" b="0"/>
              </a:br>
              <a:r>
                <a:rPr lang="it-IT" sz="2400" b="0"/>
                <a:t>is deleted)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027" name="Rectangle 35"/>
          <p:cNvSpPr>
            <a:spLocks noChangeArrowheads="1"/>
          </p:cNvSpPr>
          <p:nvPr/>
        </p:nvSpPr>
        <p:spPr bwMode="auto">
          <a:xfrm>
            <a:off x="1547813" y="1489075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COMMUNICATION		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84238" y="2544763"/>
            <a:ext cx="7416800" cy="2273300"/>
            <a:chOff x="1020" y="1696"/>
            <a:chExt cx="4173" cy="1280"/>
          </a:xfrm>
        </p:grpSpPr>
        <p:sp>
          <p:nvSpPr>
            <p:cNvPr id="981002" name="Rectangle 10"/>
            <p:cNvSpPr>
              <a:spLocks noChangeArrowheads="1"/>
            </p:cNvSpPr>
            <p:nvPr/>
          </p:nvSpPr>
          <p:spPr bwMode="auto">
            <a:xfrm>
              <a:off x="2524" y="1723"/>
              <a:ext cx="1200" cy="27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 dirty="0"/>
                <a:t>buffer</a:t>
              </a:r>
            </a:p>
          </p:txBody>
        </p:sp>
        <p:sp>
          <p:nvSpPr>
            <p:cNvPr id="981003" name="Oval 11"/>
            <p:cNvSpPr>
              <a:spLocks noChangeArrowheads="1"/>
            </p:cNvSpPr>
            <p:nvPr/>
          </p:nvSpPr>
          <p:spPr bwMode="auto">
            <a:xfrm>
              <a:off x="1511" y="1696"/>
              <a:ext cx="580" cy="314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lnSpc>
                  <a:spcPct val="110000"/>
                </a:lnSpc>
                <a:defRPr/>
              </a:pPr>
              <a:r>
                <a:rPr lang="it-IT" sz="1800" dirty="0">
                  <a:solidFill>
                    <a:srgbClr val="FFCC00"/>
                  </a:solidFill>
                </a:rPr>
                <a:t>P1</a:t>
              </a:r>
            </a:p>
          </p:txBody>
        </p:sp>
        <p:sp>
          <p:nvSpPr>
            <p:cNvPr id="981004" name="Oval 12"/>
            <p:cNvSpPr>
              <a:spLocks noChangeArrowheads="1"/>
            </p:cNvSpPr>
            <p:nvPr/>
          </p:nvSpPr>
          <p:spPr bwMode="auto">
            <a:xfrm>
              <a:off x="4142" y="1696"/>
              <a:ext cx="581" cy="314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lnSpc>
                  <a:spcPct val="110000"/>
                </a:lnSpc>
                <a:defRPr/>
              </a:pPr>
              <a:r>
                <a:rPr lang="it-IT" sz="1800">
                  <a:solidFill>
                    <a:srgbClr val="FFCC00"/>
                  </a:solidFill>
                </a:rPr>
                <a:t>P2</a:t>
              </a:r>
            </a:p>
          </p:txBody>
        </p:sp>
        <p:sp>
          <p:nvSpPr>
            <p:cNvPr id="981005" name="Line 13"/>
            <p:cNvSpPr>
              <a:spLocks noChangeShapeType="1"/>
            </p:cNvSpPr>
            <p:nvPr/>
          </p:nvSpPr>
          <p:spPr bwMode="auto">
            <a:xfrm>
              <a:off x="2111" y="1859"/>
              <a:ext cx="414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06" name="Line 14"/>
            <p:cNvSpPr>
              <a:spLocks noChangeShapeType="1"/>
            </p:cNvSpPr>
            <p:nvPr/>
          </p:nvSpPr>
          <p:spPr bwMode="auto">
            <a:xfrm>
              <a:off x="3727" y="1859"/>
              <a:ext cx="413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triangle" w="med" len="med"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07" name="Line 15"/>
            <p:cNvSpPr>
              <a:spLocks noChangeShapeType="1"/>
            </p:cNvSpPr>
            <p:nvPr/>
          </p:nvSpPr>
          <p:spPr bwMode="auto">
            <a:xfrm>
              <a:off x="1020" y="2104"/>
              <a:ext cx="114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09" name="Text Box 17"/>
            <p:cNvSpPr txBox="1">
              <a:spLocks noChangeArrowheads="1"/>
            </p:cNvSpPr>
            <p:nvPr/>
          </p:nvSpPr>
          <p:spPr bwMode="auto">
            <a:xfrm>
              <a:off x="1133" y="2196"/>
              <a:ext cx="1917" cy="28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 dirty="0"/>
                <a:t>produce </a:t>
              </a:r>
              <a:r>
                <a:rPr lang="it-IT" sz="2400" b="0" dirty="0" err="1"/>
                <a:t>message</a:t>
              </a:r>
              <a:endParaRPr lang="it-IT" sz="2400" b="0" dirty="0"/>
            </a:p>
          </p:txBody>
        </p:sp>
        <p:sp>
          <p:nvSpPr>
            <p:cNvPr id="981010" name="Text Box 18"/>
            <p:cNvSpPr txBox="1">
              <a:spLocks noChangeArrowheads="1"/>
            </p:cNvSpPr>
            <p:nvPr/>
          </p:nvSpPr>
          <p:spPr bwMode="auto">
            <a:xfrm>
              <a:off x="1133" y="2615"/>
              <a:ext cx="1917" cy="27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FF99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>
                  <a:solidFill>
                    <a:srgbClr val="FF9900"/>
                  </a:solidFill>
                </a:rPr>
                <a:t>enter</a:t>
              </a:r>
              <a:r>
                <a:rPr lang="it-IT" sz="2400" b="0">
                  <a:solidFill>
                    <a:srgbClr val="E4BF20"/>
                  </a:solidFill>
                </a:rPr>
                <a:t> </a:t>
              </a:r>
              <a:r>
                <a:rPr lang="it-IT" sz="2400" b="0">
                  <a:solidFill>
                    <a:srgbClr val="FF9900"/>
                  </a:solidFill>
                </a:rPr>
                <a:t>message</a:t>
              </a:r>
            </a:p>
          </p:txBody>
        </p:sp>
        <p:sp>
          <p:nvSpPr>
            <p:cNvPr id="981011" name="Line 19"/>
            <p:cNvSpPr>
              <a:spLocks noChangeShapeType="1"/>
            </p:cNvSpPr>
            <p:nvPr/>
          </p:nvSpPr>
          <p:spPr bwMode="auto">
            <a:xfrm>
              <a:off x="2223" y="1999"/>
              <a:ext cx="0" cy="209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12" name="Line 20"/>
            <p:cNvSpPr>
              <a:spLocks noChangeShapeType="1"/>
            </p:cNvSpPr>
            <p:nvPr/>
          </p:nvSpPr>
          <p:spPr bwMode="auto">
            <a:xfrm>
              <a:off x="2223" y="2488"/>
              <a:ext cx="0" cy="139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13" name="Line 21"/>
            <p:cNvSpPr>
              <a:spLocks noChangeShapeType="1"/>
            </p:cNvSpPr>
            <p:nvPr/>
          </p:nvSpPr>
          <p:spPr bwMode="auto">
            <a:xfrm>
              <a:off x="2218" y="2906"/>
              <a:ext cx="0" cy="7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15" name="Line 23"/>
            <p:cNvSpPr>
              <a:spLocks noChangeShapeType="1"/>
            </p:cNvSpPr>
            <p:nvPr/>
          </p:nvSpPr>
          <p:spPr bwMode="auto">
            <a:xfrm flipH="1" flipV="1">
              <a:off x="1030" y="2104"/>
              <a:ext cx="0" cy="87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16" name="Line 24"/>
            <p:cNvSpPr>
              <a:spLocks noChangeShapeType="1"/>
            </p:cNvSpPr>
            <p:nvPr/>
          </p:nvSpPr>
          <p:spPr bwMode="auto">
            <a:xfrm flipH="1">
              <a:off x="4128" y="2104"/>
              <a:ext cx="106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18" name="Text Box 26"/>
            <p:cNvSpPr txBox="1">
              <a:spLocks noChangeArrowheads="1"/>
            </p:cNvSpPr>
            <p:nvPr/>
          </p:nvSpPr>
          <p:spPr bwMode="auto">
            <a:xfrm>
              <a:off x="3163" y="2615"/>
              <a:ext cx="1917" cy="27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 dirty="0" err="1"/>
                <a:t>consume</a:t>
              </a:r>
              <a:r>
                <a:rPr lang="it-IT" sz="2400" b="0" dirty="0"/>
                <a:t> </a:t>
              </a:r>
              <a:r>
                <a:rPr lang="it-IT" sz="2400" b="0" dirty="0" err="1"/>
                <a:t>message</a:t>
              </a:r>
              <a:endParaRPr lang="it-IT" sz="2400" b="0" dirty="0"/>
            </a:p>
          </p:txBody>
        </p:sp>
        <p:sp>
          <p:nvSpPr>
            <p:cNvPr id="981019" name="Text Box 27"/>
            <p:cNvSpPr txBox="1">
              <a:spLocks noChangeArrowheads="1"/>
            </p:cNvSpPr>
            <p:nvPr/>
          </p:nvSpPr>
          <p:spPr bwMode="auto">
            <a:xfrm>
              <a:off x="3163" y="2196"/>
              <a:ext cx="1917" cy="28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400" b="0" dirty="0" err="1">
                  <a:solidFill>
                    <a:schemeClr val="folHlink"/>
                  </a:solidFill>
                </a:rPr>
                <a:t>remove</a:t>
              </a:r>
              <a:r>
                <a:rPr lang="it-IT" sz="2400" b="0" dirty="0">
                  <a:solidFill>
                    <a:schemeClr val="folHlink"/>
                  </a:solidFill>
                </a:rPr>
                <a:t> </a:t>
              </a:r>
              <a:r>
                <a:rPr lang="it-IT" sz="2400" b="0" dirty="0" err="1">
                  <a:solidFill>
                    <a:schemeClr val="folHlink"/>
                  </a:solidFill>
                </a:rPr>
                <a:t>message</a:t>
              </a:r>
              <a:endParaRPr lang="it-IT" sz="2400" b="0" dirty="0">
                <a:solidFill>
                  <a:schemeClr val="folHlink"/>
                </a:solidFill>
              </a:endParaRPr>
            </a:p>
          </p:txBody>
        </p:sp>
        <p:sp>
          <p:nvSpPr>
            <p:cNvPr id="981020" name="Line 28"/>
            <p:cNvSpPr>
              <a:spLocks noChangeShapeType="1"/>
            </p:cNvSpPr>
            <p:nvPr/>
          </p:nvSpPr>
          <p:spPr bwMode="auto">
            <a:xfrm flipH="1">
              <a:off x="4028" y="1999"/>
              <a:ext cx="0" cy="209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21" name="Line 29"/>
            <p:cNvSpPr>
              <a:spLocks noChangeShapeType="1"/>
            </p:cNvSpPr>
            <p:nvPr/>
          </p:nvSpPr>
          <p:spPr bwMode="auto">
            <a:xfrm flipH="1">
              <a:off x="4028" y="2488"/>
              <a:ext cx="0" cy="139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22" name="Line 30"/>
            <p:cNvSpPr>
              <a:spLocks noChangeShapeType="1"/>
            </p:cNvSpPr>
            <p:nvPr/>
          </p:nvSpPr>
          <p:spPr bwMode="auto">
            <a:xfrm flipH="1">
              <a:off x="4028" y="2906"/>
              <a:ext cx="0" cy="7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23" name="Line 31"/>
            <p:cNvSpPr>
              <a:spLocks noChangeShapeType="1"/>
            </p:cNvSpPr>
            <p:nvPr/>
          </p:nvSpPr>
          <p:spPr bwMode="auto">
            <a:xfrm>
              <a:off x="4028" y="2966"/>
              <a:ext cx="116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24" name="Line 32"/>
            <p:cNvSpPr>
              <a:spLocks noChangeShapeType="1"/>
            </p:cNvSpPr>
            <p:nvPr/>
          </p:nvSpPr>
          <p:spPr bwMode="auto">
            <a:xfrm flipV="1">
              <a:off x="5178" y="2104"/>
              <a:ext cx="0" cy="87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1014" name="Line 22"/>
            <p:cNvSpPr>
              <a:spLocks noChangeShapeType="1"/>
            </p:cNvSpPr>
            <p:nvPr/>
          </p:nvSpPr>
          <p:spPr bwMode="auto">
            <a:xfrm flipH="1">
              <a:off x="1020" y="2966"/>
              <a:ext cx="120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10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45" name="Rectangle 9"/>
          <p:cNvSpPr>
            <a:spLocks noChangeArrowheads="1"/>
          </p:cNvSpPr>
          <p:nvPr/>
        </p:nvSpPr>
        <p:spPr bwMode="auto">
          <a:xfrm>
            <a:off x="3246438" y="4684713"/>
            <a:ext cx="3949700" cy="971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7850" tIns="46412" rIns="17850" bIns="46412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20000"/>
              </a:spcBef>
              <a:buClrTx/>
              <a:buFontTx/>
              <a:buNone/>
            </a:pPr>
            <a:r>
              <a:rPr lang="it-IT" sz="3600" b="0">
                <a:solidFill>
                  <a:srgbClr val="E4BF20"/>
                </a:solidFill>
              </a:rPr>
              <a:t>Address space </a:t>
            </a:r>
            <a:br>
              <a:rPr lang="it-IT" sz="3600" b="0">
                <a:solidFill>
                  <a:srgbClr val="E4BF20"/>
                </a:solidFill>
              </a:rPr>
            </a:br>
            <a:r>
              <a:rPr lang="it-IT" sz="3600" b="0">
                <a:solidFill>
                  <a:srgbClr val="E4BF20"/>
                </a:solidFill>
              </a:rPr>
              <a:t>of a process</a:t>
            </a:r>
            <a:endParaRPr lang="it-IT" sz="3600" b="0"/>
          </a:p>
        </p:txBody>
      </p:sp>
      <p:sp>
        <p:nvSpPr>
          <p:cNvPr id="935947" name="AutoShape 11"/>
          <p:cNvSpPr>
            <a:spLocks noChangeArrowheads="1"/>
          </p:cNvSpPr>
          <p:nvPr/>
        </p:nvSpPr>
        <p:spPr bwMode="auto">
          <a:xfrm>
            <a:off x="1784350" y="4868863"/>
            <a:ext cx="1295400" cy="684212"/>
          </a:xfrm>
          <a:custGeom>
            <a:avLst/>
            <a:gdLst>
              <a:gd name="T0" fmla="*/ 58266006 w 21600"/>
              <a:gd name="T1" fmla="*/ 0 h 21600"/>
              <a:gd name="T2" fmla="*/ 0 w 21600"/>
              <a:gd name="T3" fmla="*/ 10836714 h 21600"/>
              <a:gd name="T4" fmla="*/ 58266006 w 21600"/>
              <a:gd name="T5" fmla="*/ 21673429 h 21600"/>
              <a:gd name="T6" fmla="*/ 77688019 w 21600"/>
              <a:gd name="T7" fmla="*/ 1083671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lIns="18000" tIns="46800" rIns="18000" bIns="46800" anchor="ctr">
            <a:spAutoFit/>
          </a:bodyPr>
          <a:lstStyle/>
          <a:p>
            <a:endParaRPr lang="it-IT"/>
          </a:p>
        </p:txBody>
      </p:sp>
      <p:sp>
        <p:nvSpPr>
          <p:cNvPr id="935949" name="Rectangle 13"/>
          <p:cNvSpPr>
            <a:spLocks noChangeArrowheads="1"/>
          </p:cNvSpPr>
          <p:nvPr/>
        </p:nvSpPr>
        <p:spPr bwMode="auto">
          <a:xfrm>
            <a:off x="1042988" y="1412875"/>
            <a:ext cx="7175500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630238" indent="-630238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rgbClr val="FFCC00"/>
                </a:solidFill>
              </a:rPr>
              <a:t>Process image</a:t>
            </a:r>
            <a:r>
              <a:rPr lang="it-IT" sz="3600" b="0"/>
              <a:t> (program, data, stack, PCB)</a:t>
            </a:r>
            <a:endParaRPr lang="it-IT" sz="3600" b="0">
              <a:solidFill>
                <a:srgbClr val="FFCC00"/>
              </a:solidFill>
            </a:endParaRPr>
          </a:p>
        </p:txBody>
      </p:sp>
      <p:sp>
        <p:nvSpPr>
          <p:cNvPr id="935950" name="Rectangle 14"/>
          <p:cNvSpPr>
            <a:spLocks noChangeArrowheads="1"/>
          </p:cNvSpPr>
          <p:nvPr/>
        </p:nvSpPr>
        <p:spPr bwMode="auto">
          <a:xfrm>
            <a:off x="1042988" y="2747963"/>
            <a:ext cx="6985000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630238" indent="-630238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rgbClr val="FFCC00"/>
                </a:solidFill>
              </a:rPr>
              <a:t>Allocated resources:</a:t>
            </a:r>
            <a:r>
              <a:rPr lang="it-IT" sz="3600" b="0"/>
              <a:t> (open files, main memory, I/O devices,…)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5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35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3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45" grpId="0"/>
      <p:bldP spid="935947" grpId="0" animBg="1"/>
      <p:bldP spid="935949" grpId="0" autoUpdateAnimBg="0"/>
      <p:bldP spid="935950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920" name="Rectangle 24"/>
          <p:cNvSpPr>
            <a:spLocks noChangeArrowheads="1"/>
          </p:cNvSpPr>
          <p:nvPr/>
        </p:nvSpPr>
        <p:spPr bwMode="auto">
          <a:xfrm>
            <a:off x="1042988" y="2349500"/>
            <a:ext cx="74168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Correct sequence </a:t>
            </a:r>
            <a:br>
              <a:rPr lang="it-IT" sz="3400" b="0"/>
            </a:br>
            <a:r>
              <a:rPr lang="it-IT" sz="3400" b="0"/>
              <a:t>of operations: </a:t>
            </a:r>
            <a:br>
              <a:rPr lang="it-IT" sz="3400" b="0"/>
            </a:br>
            <a:r>
              <a:rPr lang="it-IT" sz="3400" b="0">
                <a:solidFill>
                  <a:srgbClr val="FFCC00"/>
                </a:solidFill>
              </a:rPr>
              <a:t>enter</a:t>
            </a:r>
            <a:r>
              <a:rPr lang="it-IT" sz="3400" b="0"/>
              <a:t> </a:t>
            </a:r>
            <a:r>
              <a:rPr lang="it-IT" sz="3400" b="0">
                <a:solidFill>
                  <a:srgbClr val="FFCC00"/>
                </a:solidFill>
              </a:rPr>
              <a:t>- remove – enter - remove- …</a:t>
            </a:r>
          </a:p>
        </p:txBody>
      </p:sp>
      <p:sp>
        <p:nvSpPr>
          <p:cNvPr id="1104921" name="Rectangle 25"/>
          <p:cNvSpPr>
            <a:spLocks noChangeArrowheads="1"/>
          </p:cNvSpPr>
          <p:nvPr/>
        </p:nvSpPr>
        <p:spPr bwMode="auto">
          <a:xfrm>
            <a:off x="1042988" y="4214813"/>
            <a:ext cx="7097712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Incorrect sequence </a:t>
            </a:r>
            <a:br>
              <a:rPr lang="it-IT" sz="3400" b="0"/>
            </a:br>
            <a:r>
              <a:rPr lang="it-IT" sz="3400" b="0"/>
              <a:t>of operations: </a:t>
            </a:r>
            <a:r>
              <a:rPr lang="it-IT" sz="3400" b="0">
                <a:solidFill>
                  <a:srgbClr val="FFCC00"/>
                </a:solidFill>
              </a:rPr>
              <a:t>remove – remove – enter - …</a:t>
            </a:r>
          </a:p>
        </p:txBody>
      </p:sp>
      <p:sp>
        <p:nvSpPr>
          <p:cNvPr id="41988" name="Rectangle 26"/>
          <p:cNvSpPr>
            <a:spLocks noChangeArrowheads="1"/>
          </p:cNvSpPr>
          <p:nvPr/>
        </p:nvSpPr>
        <p:spPr bwMode="auto">
          <a:xfrm>
            <a:off x="1547813" y="1489075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COMMUNICATION		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4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04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4920" grpId="0" autoUpdateAnimBg="0"/>
      <p:bldP spid="1104921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43" name="Text Box 7"/>
          <p:cNvSpPr txBox="1">
            <a:spLocks noChangeArrowheads="1"/>
          </p:cNvSpPr>
          <p:nvPr/>
        </p:nvSpPr>
        <p:spPr bwMode="auto">
          <a:xfrm>
            <a:off x="1028700" y="2276475"/>
            <a:ext cx="7288213" cy="20669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90000"/>
              </a:lnSpc>
              <a:buClrTx/>
              <a:buFontTx/>
              <a:buNone/>
              <a:tabLst>
                <a:tab pos="0" algn="dec"/>
              </a:tabLst>
            </a:pPr>
            <a:r>
              <a:rPr lang="it-IT" sz="3600" b="0"/>
              <a:t>In the previous examples, in order to obtain a correct system behaviour, ...</a:t>
            </a:r>
          </a:p>
        </p:txBody>
      </p:sp>
      <p:sp>
        <p:nvSpPr>
          <p:cNvPr id="987147" name="Rectangle 11"/>
          <p:cNvSpPr>
            <a:spLocks noChangeArrowheads="1"/>
          </p:cNvSpPr>
          <p:nvPr/>
        </p:nvSpPr>
        <p:spPr bwMode="auto">
          <a:xfrm>
            <a:off x="1042988" y="1484313"/>
            <a:ext cx="453231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SYNCHRONIZATION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8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43" grpId="0" autoUpdateAnimBg="0"/>
      <p:bldP spid="987147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2" name="Text Box 2"/>
          <p:cNvSpPr txBox="1">
            <a:spLocks noChangeArrowheads="1"/>
          </p:cNvSpPr>
          <p:nvPr/>
        </p:nvSpPr>
        <p:spPr bwMode="auto">
          <a:xfrm>
            <a:off x="1028700" y="2276475"/>
            <a:ext cx="7288213" cy="20669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90000"/>
              </a:lnSpc>
              <a:buClrTx/>
              <a:buFontTx/>
              <a:buNone/>
              <a:tabLst>
                <a:tab pos="0" algn="dec"/>
              </a:tabLst>
            </a:pPr>
            <a:r>
              <a:rPr lang="it-IT" sz="3600" b="0"/>
              <a:t>... it is necessary to impose</a:t>
            </a:r>
            <a:r>
              <a:rPr lang="it-IT" sz="3600" b="0">
                <a:solidFill>
                  <a:srgbClr val="FFCC00"/>
                </a:solidFill>
              </a:rPr>
              <a:t> timing constraints </a:t>
            </a:r>
            <a:r>
              <a:rPr lang="it-IT" sz="3600" b="0"/>
              <a:t>to the</a:t>
            </a:r>
            <a:r>
              <a:rPr lang="it-IT" sz="3600" b="0">
                <a:solidFill>
                  <a:srgbClr val="FFCC00"/>
                </a:solidFill>
              </a:rPr>
              <a:t> </a:t>
            </a:r>
            <a:r>
              <a:rPr lang="it-IT" sz="3600" b="0"/>
              <a:t>execution of the process operations</a:t>
            </a:r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1042988" y="1484313"/>
            <a:ext cx="453231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SYNCHRONIZATION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22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91" name="Text Box 7"/>
          <p:cNvSpPr txBox="1">
            <a:spLocks noChangeArrowheads="1"/>
          </p:cNvSpPr>
          <p:nvPr/>
        </p:nvSpPr>
        <p:spPr bwMode="auto">
          <a:xfrm>
            <a:off x="1042988" y="2794000"/>
            <a:ext cx="8027987" cy="229076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80000"/>
              </a:lnSpc>
              <a:buClr>
                <a:srgbClr val="FF9900"/>
              </a:buClr>
              <a:buFont typeface="Wingdings" pitchFamily="2" charset="2"/>
              <a:buNone/>
              <a:tabLst>
                <a:tab pos="0" algn="dec"/>
              </a:tabLst>
            </a:pPr>
            <a:r>
              <a:rPr lang="it-IT" sz="3600" b="0">
                <a:solidFill>
                  <a:srgbClr val="FFCC00"/>
                </a:solidFill>
              </a:rPr>
              <a:t>Competition:</a:t>
            </a:r>
            <a:r>
              <a:rPr lang="it-IT" sz="3600" b="0">
                <a:solidFill>
                  <a:srgbClr val="E4BF20"/>
                </a:solidFill>
              </a:rPr>
              <a:t> </a:t>
            </a:r>
            <a:r>
              <a:rPr lang="it-IT" sz="3600" b="0"/>
              <a:t>only one process at a time </a:t>
            </a:r>
            <a:br>
              <a:rPr lang="it-IT" sz="3600" b="0"/>
            </a:br>
            <a:r>
              <a:rPr lang="it-IT" sz="3600" b="0"/>
              <a:t>must access to a common </a:t>
            </a:r>
            <a:br>
              <a:rPr lang="it-IT" sz="3600" b="0"/>
            </a:br>
            <a:r>
              <a:rPr lang="it-IT" sz="3600" b="0"/>
              <a:t>resource </a:t>
            </a:r>
            <a:r>
              <a:rPr lang="it-IT" sz="3600" b="0">
                <a:solidFill>
                  <a:srgbClr val="FFCC00"/>
                </a:solidFill>
              </a:rPr>
              <a:t>(indirect or                    implicit synchronization)</a:t>
            </a:r>
          </a:p>
        </p:txBody>
      </p:sp>
      <p:sp>
        <p:nvSpPr>
          <p:cNvPr id="989196" name="Rectangle 12"/>
          <p:cNvSpPr>
            <a:spLocks noChangeArrowheads="1"/>
          </p:cNvSpPr>
          <p:nvPr/>
        </p:nvSpPr>
        <p:spPr bwMode="auto">
          <a:xfrm>
            <a:off x="1042988" y="1484313"/>
            <a:ext cx="4532312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SYNCHRONIZATION</a:t>
            </a:r>
            <a:br>
              <a:rPr lang="it-IT" sz="3500" b="0">
                <a:solidFill>
                  <a:srgbClr val="FFCC00"/>
                </a:solidFill>
              </a:rPr>
            </a:br>
            <a:r>
              <a:rPr lang="it-IT" sz="3500" b="0">
                <a:solidFill>
                  <a:srgbClr val="FFCC00"/>
                </a:solidFill>
              </a:rPr>
              <a:t>constraints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8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9191" grpId="0" autoUpdateAnimBg="0"/>
      <p:bldP spid="989196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8" name="Rectangle 10"/>
          <p:cNvSpPr>
            <a:spLocks noChangeArrowheads="1"/>
          </p:cNvSpPr>
          <p:nvPr/>
        </p:nvSpPr>
        <p:spPr bwMode="auto">
          <a:xfrm>
            <a:off x="1042988" y="2787650"/>
            <a:ext cx="7696200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>
                <a:solidFill>
                  <a:srgbClr val="FFCC00"/>
                </a:solidFill>
              </a:rPr>
              <a:t>Cooperation</a:t>
            </a:r>
            <a:r>
              <a:rPr lang="it-IT" sz="3400" b="0"/>
              <a:t>: the order </a:t>
            </a:r>
            <a:br>
              <a:rPr lang="it-IT" sz="3400" b="0"/>
            </a:br>
            <a:r>
              <a:rPr lang="it-IT" sz="3400" b="0"/>
              <a:t>of operations observed </a:t>
            </a:r>
            <a:br>
              <a:rPr lang="it-IT" sz="3400" b="0"/>
            </a:br>
            <a:r>
              <a:rPr lang="it-IT" sz="3400" b="0"/>
              <a:t>by producers and consumers </a:t>
            </a:r>
            <a:br>
              <a:rPr lang="it-IT" sz="3400" b="0"/>
            </a:br>
            <a:r>
              <a:rPr lang="it-IT" sz="3400" b="0"/>
              <a:t>on the buffer must follow </a:t>
            </a:r>
            <a:br>
              <a:rPr lang="it-IT" sz="3400" b="0"/>
            </a:br>
            <a:r>
              <a:rPr lang="it-IT" sz="3400" b="0"/>
              <a:t>a fixed policy, ...</a:t>
            </a:r>
            <a:endParaRPr lang="it-IT" sz="3400" b="0">
              <a:solidFill>
                <a:srgbClr val="FFCC00"/>
              </a:solidFill>
            </a:endParaRPr>
          </a:p>
        </p:txBody>
      </p:sp>
      <p:sp>
        <p:nvSpPr>
          <p:cNvPr id="46083" name="Rectangle 11"/>
          <p:cNvSpPr>
            <a:spLocks noChangeArrowheads="1"/>
          </p:cNvSpPr>
          <p:nvPr/>
        </p:nvSpPr>
        <p:spPr bwMode="auto">
          <a:xfrm>
            <a:off x="1042988" y="1484313"/>
            <a:ext cx="4532312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SYNCHRONIZATION</a:t>
            </a:r>
            <a:br>
              <a:rPr lang="it-IT" sz="3500" b="0">
                <a:solidFill>
                  <a:srgbClr val="FFCC00"/>
                </a:solidFill>
              </a:rPr>
            </a:br>
            <a:r>
              <a:rPr lang="it-IT" sz="3500" b="0">
                <a:solidFill>
                  <a:srgbClr val="FFCC00"/>
                </a:solidFill>
              </a:rPr>
              <a:t>constraints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018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170" name="Rectangle 2"/>
          <p:cNvSpPr>
            <a:spLocks noChangeArrowheads="1"/>
          </p:cNvSpPr>
          <p:nvPr/>
        </p:nvSpPr>
        <p:spPr bwMode="auto">
          <a:xfrm>
            <a:off x="1042988" y="2789238"/>
            <a:ext cx="7345362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/>
              <a:t>... such as an alternation schedule</a:t>
            </a:r>
            <a:r>
              <a:rPr lang="it-IT" sz="2500" b="0"/>
              <a:t> </a:t>
            </a:r>
            <a:r>
              <a:rPr lang="it-IT" sz="3400" b="0">
                <a:solidFill>
                  <a:srgbClr val="FFCC00"/>
                </a:solidFill>
              </a:rPr>
              <a:t>(direct</a:t>
            </a:r>
            <a:r>
              <a:rPr lang="it-IT" sz="2500" b="0"/>
              <a:t> </a:t>
            </a:r>
            <a:r>
              <a:rPr lang="it-IT" sz="3400" b="0">
                <a:solidFill>
                  <a:srgbClr val="FFCC00"/>
                </a:solidFill>
              </a:rPr>
              <a:t>or</a:t>
            </a:r>
            <a:r>
              <a:rPr lang="it-IT" sz="2500" b="0"/>
              <a:t> </a:t>
            </a:r>
            <a:r>
              <a:rPr lang="it-IT" sz="3400" b="0">
                <a:solidFill>
                  <a:srgbClr val="FFCC00"/>
                </a:solidFill>
              </a:rPr>
              <a:t>explicit synchronization)</a:t>
            </a:r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1042988" y="1484313"/>
            <a:ext cx="4532312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SYNCHRONIZATION</a:t>
            </a:r>
            <a:br>
              <a:rPr lang="it-IT" sz="3500" b="0">
                <a:solidFill>
                  <a:srgbClr val="FFCC00"/>
                </a:solidFill>
              </a:rPr>
            </a:br>
            <a:r>
              <a:rPr lang="it-IT" sz="3500" b="0">
                <a:solidFill>
                  <a:srgbClr val="FFCC00"/>
                </a:solidFill>
              </a:rPr>
              <a:t>constraints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9170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42" name="Rectangle 10"/>
          <p:cNvSpPr>
            <a:spLocks noChangeArrowheads="1"/>
          </p:cNvSpPr>
          <p:nvPr/>
        </p:nvSpPr>
        <p:spPr bwMode="auto">
          <a:xfrm>
            <a:off x="1400175" y="1268413"/>
            <a:ext cx="532447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PROCESS INTERACTION MODELS</a:t>
            </a:r>
          </a:p>
        </p:txBody>
      </p:sp>
      <p:sp>
        <p:nvSpPr>
          <p:cNvPr id="991243" name="Rectangle 11"/>
          <p:cNvSpPr>
            <a:spLocks noChangeArrowheads="1"/>
          </p:cNvSpPr>
          <p:nvPr/>
        </p:nvSpPr>
        <p:spPr bwMode="auto">
          <a:xfrm>
            <a:off x="1331913" y="2608263"/>
            <a:ext cx="59705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630238" indent="-630238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global environment model</a:t>
            </a:r>
          </a:p>
        </p:txBody>
      </p:sp>
      <p:sp>
        <p:nvSpPr>
          <p:cNvPr id="991244" name="Rectangle 12"/>
          <p:cNvSpPr>
            <a:spLocks noChangeArrowheads="1"/>
          </p:cNvSpPr>
          <p:nvPr/>
        </p:nvSpPr>
        <p:spPr bwMode="auto">
          <a:xfrm>
            <a:off x="1331913" y="3851275"/>
            <a:ext cx="67691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630238" indent="-630238"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/>
              <a:t>message passing model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9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1242" grpId="0" autoUpdateAnimBg="0"/>
      <p:bldP spid="991243" grpId="0" autoUpdateAnimBg="0"/>
      <p:bldP spid="991244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6" name="Text Box 6"/>
          <p:cNvSpPr txBox="1">
            <a:spLocks noChangeArrowheads="1"/>
          </p:cNvSpPr>
          <p:nvPr/>
        </p:nvSpPr>
        <p:spPr bwMode="auto">
          <a:xfrm>
            <a:off x="1400175" y="3059113"/>
            <a:ext cx="7051675" cy="19526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90000"/>
              </a:lnSpc>
              <a:tabLst>
                <a:tab pos="0" algn="dec"/>
              </a:tabLst>
              <a:defRPr/>
            </a:pPr>
            <a:r>
              <a:rPr lang="it-IT" sz="3400" b="0"/>
              <a:t>The process system may </a:t>
            </a:r>
            <a:br>
              <a:rPr lang="it-IT" sz="3400" b="0"/>
            </a:br>
            <a:r>
              <a:rPr lang="it-IT" sz="3400" b="0"/>
              <a:t>be considered as a set </a:t>
            </a:r>
            <a:br>
              <a:rPr lang="it-IT" sz="3400" b="0"/>
            </a:br>
            <a:r>
              <a:rPr lang="it-IT" sz="3400" b="0"/>
              <a:t>of </a:t>
            </a:r>
            <a:r>
              <a:rPr lang="it-IT" sz="3400" b="0">
                <a:solidFill>
                  <a:srgbClr val="FFCC00"/>
                </a:solidFill>
              </a:rPr>
              <a:t>processes</a:t>
            </a:r>
            <a:r>
              <a:rPr lang="it-IT" sz="3400" b="0"/>
              <a:t> and </a:t>
            </a:r>
            <a:r>
              <a:rPr lang="it-IT" sz="3400" b="0">
                <a:solidFill>
                  <a:srgbClr val="FFCC00"/>
                </a:solidFill>
              </a:rPr>
              <a:t>resources </a:t>
            </a:r>
            <a:r>
              <a:rPr lang="it-IT" sz="3400" b="0"/>
              <a:t>(objects)</a:t>
            </a:r>
            <a:endParaRPr lang="it-IT" sz="3400" b="0" i="1">
              <a:solidFill>
                <a:srgbClr val="FFCC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93314" name="Rectangle 34"/>
          <p:cNvSpPr>
            <a:spLocks noChangeArrowheads="1"/>
          </p:cNvSpPr>
          <p:nvPr/>
        </p:nvSpPr>
        <p:spPr bwMode="auto">
          <a:xfrm>
            <a:off x="1403350" y="1839913"/>
            <a:ext cx="5256213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GLOBAL ENVIRONMENT </a:t>
            </a:r>
            <a:br>
              <a:rPr lang="it-IT" sz="3500" b="0">
                <a:solidFill>
                  <a:srgbClr val="FFCC00"/>
                </a:solidFill>
              </a:rPr>
            </a:br>
            <a:r>
              <a:rPr lang="it-IT" sz="3500" b="0">
                <a:solidFill>
                  <a:srgbClr val="FFCC00"/>
                </a:solidFill>
              </a:rPr>
              <a:t>MODEL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9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286" grpId="0" autoUpdateAnimBg="0"/>
      <p:bldP spid="993314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495425" y="2852738"/>
            <a:ext cx="6100763" cy="1639887"/>
            <a:chOff x="942" y="1797"/>
            <a:chExt cx="3843" cy="1033"/>
          </a:xfrm>
          <a:effectLst/>
        </p:grpSpPr>
        <p:sp>
          <p:nvSpPr>
            <p:cNvPr id="1161220" name="Oval 4"/>
            <p:cNvSpPr>
              <a:spLocks noChangeArrowheads="1"/>
            </p:cNvSpPr>
            <p:nvPr/>
          </p:nvSpPr>
          <p:spPr bwMode="auto">
            <a:xfrm flipH="1">
              <a:off x="2591" y="2342"/>
              <a:ext cx="447" cy="38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21" name="Text Box 5"/>
            <p:cNvSpPr txBox="1">
              <a:spLocks noChangeArrowheads="1"/>
            </p:cNvSpPr>
            <p:nvPr/>
          </p:nvSpPr>
          <p:spPr bwMode="auto">
            <a:xfrm flipH="1">
              <a:off x="2627" y="2440"/>
              <a:ext cx="387" cy="21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89253" tIns="46412" rIns="89253" bIns="46412">
              <a:spAutoFit/>
            </a:bodyPr>
            <a:lstStyle/>
            <a:p>
              <a:pPr defTabSz="906463">
                <a:lnSpc>
                  <a:spcPct val="90000"/>
                </a:lnSpc>
                <a:buClrTx/>
                <a:buFontTx/>
                <a:buNone/>
                <a:defRPr/>
              </a:pPr>
              <a:r>
                <a:rPr lang="it-IT" sz="1800">
                  <a:solidFill>
                    <a:srgbClr val="FFCC00"/>
                  </a:solidFill>
                </a:rPr>
                <a:t>O3</a:t>
              </a:r>
            </a:p>
          </p:txBody>
        </p:sp>
        <p:sp>
          <p:nvSpPr>
            <p:cNvPr id="1161222" name="Line 6"/>
            <p:cNvSpPr>
              <a:spLocks noChangeShapeType="1"/>
            </p:cNvSpPr>
            <p:nvPr/>
          </p:nvSpPr>
          <p:spPr bwMode="auto">
            <a:xfrm flipV="1">
              <a:off x="2124" y="1989"/>
              <a:ext cx="481" cy="16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23" name="Line 7"/>
            <p:cNvSpPr>
              <a:spLocks noChangeShapeType="1"/>
            </p:cNvSpPr>
            <p:nvPr/>
          </p:nvSpPr>
          <p:spPr bwMode="auto">
            <a:xfrm>
              <a:off x="2124" y="2342"/>
              <a:ext cx="447" cy="16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24" name="Oval 8"/>
            <p:cNvSpPr>
              <a:spLocks noChangeArrowheads="1"/>
            </p:cNvSpPr>
            <p:nvPr/>
          </p:nvSpPr>
          <p:spPr bwMode="auto">
            <a:xfrm flipH="1">
              <a:off x="942" y="2054"/>
              <a:ext cx="447" cy="384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25" name="Text Box 9"/>
            <p:cNvSpPr txBox="1">
              <a:spLocks noChangeArrowheads="1"/>
            </p:cNvSpPr>
            <p:nvPr/>
          </p:nvSpPr>
          <p:spPr bwMode="auto">
            <a:xfrm flipH="1">
              <a:off x="972" y="2152"/>
              <a:ext cx="387" cy="213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89253" tIns="46412" rIns="89253" bIns="46412">
              <a:spAutoFit/>
            </a:bodyPr>
            <a:lstStyle/>
            <a:p>
              <a:pPr defTabSz="906463">
                <a:lnSpc>
                  <a:spcPct val="90000"/>
                </a:lnSpc>
                <a:buClrTx/>
                <a:buFontTx/>
                <a:buNone/>
                <a:defRPr/>
              </a:pPr>
              <a:r>
                <a:rPr lang="it-IT" sz="1800">
                  <a:solidFill>
                    <a:srgbClr val="FFCC00"/>
                  </a:solidFill>
                </a:rPr>
                <a:t>O1</a:t>
              </a:r>
            </a:p>
          </p:txBody>
        </p:sp>
        <p:sp>
          <p:nvSpPr>
            <p:cNvPr id="1161226" name="Oval 10"/>
            <p:cNvSpPr>
              <a:spLocks noChangeArrowheads="1"/>
            </p:cNvSpPr>
            <p:nvPr/>
          </p:nvSpPr>
          <p:spPr bwMode="auto">
            <a:xfrm flipH="1">
              <a:off x="2625" y="1797"/>
              <a:ext cx="447" cy="38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27" name="Text Box 11"/>
            <p:cNvSpPr txBox="1">
              <a:spLocks noChangeArrowheads="1"/>
            </p:cNvSpPr>
            <p:nvPr/>
          </p:nvSpPr>
          <p:spPr bwMode="auto">
            <a:xfrm flipH="1">
              <a:off x="2650" y="1890"/>
              <a:ext cx="387" cy="21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89253" tIns="46412" rIns="89253" bIns="46412">
              <a:spAutoFit/>
            </a:bodyPr>
            <a:lstStyle/>
            <a:p>
              <a:pPr defTabSz="906463">
                <a:lnSpc>
                  <a:spcPct val="90000"/>
                </a:lnSpc>
                <a:buClrTx/>
                <a:buFontTx/>
                <a:buNone/>
                <a:defRPr/>
              </a:pPr>
              <a:r>
                <a:rPr lang="it-IT" sz="1800" dirty="0">
                  <a:solidFill>
                    <a:srgbClr val="FFCC00"/>
                  </a:solidFill>
                </a:rPr>
                <a:t>O2</a:t>
              </a:r>
            </a:p>
          </p:txBody>
        </p:sp>
        <p:sp>
          <p:nvSpPr>
            <p:cNvPr id="1161228" name="Line 12"/>
            <p:cNvSpPr>
              <a:spLocks noChangeShapeType="1"/>
            </p:cNvSpPr>
            <p:nvPr/>
          </p:nvSpPr>
          <p:spPr bwMode="auto">
            <a:xfrm flipH="1" flipV="1">
              <a:off x="3064" y="1991"/>
              <a:ext cx="481" cy="6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29" name="Oval 13"/>
            <p:cNvSpPr>
              <a:spLocks noChangeArrowheads="1"/>
            </p:cNvSpPr>
            <p:nvPr/>
          </p:nvSpPr>
          <p:spPr bwMode="auto">
            <a:xfrm flipH="1">
              <a:off x="4338" y="2445"/>
              <a:ext cx="447" cy="38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30" name="Text Box 14"/>
            <p:cNvSpPr txBox="1">
              <a:spLocks noChangeArrowheads="1"/>
            </p:cNvSpPr>
            <p:nvPr/>
          </p:nvSpPr>
          <p:spPr bwMode="auto">
            <a:xfrm flipH="1">
              <a:off x="4368" y="2543"/>
              <a:ext cx="387" cy="21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89253" tIns="46412" rIns="89253" bIns="46412">
              <a:spAutoFit/>
            </a:bodyPr>
            <a:lstStyle/>
            <a:p>
              <a:pPr defTabSz="906463">
                <a:lnSpc>
                  <a:spcPct val="90000"/>
                </a:lnSpc>
                <a:buClrTx/>
                <a:buFontTx/>
                <a:buNone/>
                <a:defRPr/>
              </a:pPr>
              <a:r>
                <a:rPr lang="it-IT" sz="1800">
                  <a:solidFill>
                    <a:srgbClr val="FFCC00"/>
                  </a:solidFill>
                </a:rPr>
                <a:t>O4</a:t>
              </a:r>
            </a:p>
          </p:txBody>
        </p:sp>
        <p:sp>
          <p:nvSpPr>
            <p:cNvPr id="1161231" name="Line 15"/>
            <p:cNvSpPr>
              <a:spLocks noChangeShapeType="1"/>
            </p:cNvSpPr>
            <p:nvPr/>
          </p:nvSpPr>
          <p:spPr bwMode="auto">
            <a:xfrm flipH="1" flipV="1">
              <a:off x="3037" y="2562"/>
              <a:ext cx="481" cy="6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32" name="AutoShape 16"/>
            <p:cNvSpPr>
              <a:spLocks noChangeArrowheads="1"/>
            </p:cNvSpPr>
            <p:nvPr/>
          </p:nvSpPr>
          <p:spPr bwMode="auto">
            <a:xfrm>
              <a:off x="1761" y="2088"/>
              <a:ext cx="327" cy="27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1800"/>
                <a:t>P1</a:t>
              </a:r>
            </a:p>
          </p:txBody>
        </p:sp>
        <p:sp>
          <p:nvSpPr>
            <p:cNvPr id="1161233" name="Line 17"/>
            <p:cNvSpPr>
              <a:spLocks noChangeShapeType="1"/>
            </p:cNvSpPr>
            <p:nvPr/>
          </p:nvSpPr>
          <p:spPr bwMode="auto">
            <a:xfrm flipH="1">
              <a:off x="1389" y="2246"/>
              <a:ext cx="34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1234" name="AutoShape 18"/>
            <p:cNvSpPr>
              <a:spLocks noChangeArrowheads="1"/>
            </p:cNvSpPr>
            <p:nvPr/>
          </p:nvSpPr>
          <p:spPr bwMode="auto">
            <a:xfrm>
              <a:off x="3553" y="1911"/>
              <a:ext cx="327" cy="27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1800"/>
                <a:t>P2</a:t>
              </a:r>
            </a:p>
          </p:txBody>
        </p:sp>
        <p:sp>
          <p:nvSpPr>
            <p:cNvPr id="1161235" name="AutoShape 19"/>
            <p:cNvSpPr>
              <a:spLocks noChangeArrowheads="1"/>
            </p:cNvSpPr>
            <p:nvPr/>
          </p:nvSpPr>
          <p:spPr bwMode="auto">
            <a:xfrm>
              <a:off x="3553" y="2502"/>
              <a:ext cx="327" cy="27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1800"/>
                <a:t>P3</a:t>
              </a:r>
            </a:p>
          </p:txBody>
        </p:sp>
        <p:sp>
          <p:nvSpPr>
            <p:cNvPr id="1161236" name="Line 20"/>
            <p:cNvSpPr>
              <a:spLocks noChangeShapeType="1"/>
            </p:cNvSpPr>
            <p:nvPr/>
          </p:nvSpPr>
          <p:spPr bwMode="auto">
            <a:xfrm rot="10736993" flipH="1" flipV="1">
              <a:off x="3921" y="2622"/>
              <a:ext cx="409" cy="3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161238" name="Text Box 22"/>
          <p:cNvSpPr txBox="1">
            <a:spLocks noChangeArrowheads="1"/>
          </p:cNvSpPr>
          <p:nvPr/>
        </p:nvSpPr>
        <p:spPr bwMode="auto">
          <a:xfrm>
            <a:off x="1187450" y="5429250"/>
            <a:ext cx="4491038" cy="549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0682" tIns="45341" rIns="90682" bIns="45341">
            <a:spAutoFit/>
          </a:bodyPr>
          <a:lstStyle/>
          <a:p>
            <a:pPr algn="l" defTabSz="906463"/>
            <a:r>
              <a:rPr lang="it-IT" sz="3000" b="0"/>
              <a:t>O2, O3 common res.</a:t>
            </a:r>
          </a:p>
        </p:txBody>
      </p:sp>
      <p:sp>
        <p:nvSpPr>
          <p:cNvPr id="1161239" name="Text Box 23"/>
          <p:cNvSpPr txBox="1">
            <a:spLocks noChangeArrowheads="1"/>
          </p:cNvSpPr>
          <p:nvPr/>
        </p:nvSpPr>
        <p:spPr bwMode="auto">
          <a:xfrm>
            <a:off x="5689600" y="4965700"/>
            <a:ext cx="2338388" cy="4730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9253" tIns="46412" rIns="89253" bIns="46412" anchor="ctr">
            <a:spAutoFit/>
          </a:bodyPr>
          <a:lstStyle/>
          <a:p>
            <a:pPr algn="l" defTabSz="906463"/>
            <a:r>
              <a:rPr lang="it-IT" sz="2500" b="0">
                <a:solidFill>
                  <a:srgbClr val="FFCC00"/>
                </a:solidFill>
              </a:rPr>
              <a:t>competition</a:t>
            </a:r>
          </a:p>
        </p:txBody>
      </p:sp>
      <p:sp>
        <p:nvSpPr>
          <p:cNvPr id="1161240" name="Text Box 24"/>
          <p:cNvSpPr txBox="1">
            <a:spLocks noChangeArrowheads="1"/>
          </p:cNvSpPr>
          <p:nvPr/>
        </p:nvSpPr>
        <p:spPr bwMode="auto">
          <a:xfrm>
            <a:off x="5700713" y="5484813"/>
            <a:ext cx="2327275" cy="4730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9253" tIns="46412" rIns="89253" bIns="46412" anchor="ctr">
            <a:spAutoFit/>
          </a:bodyPr>
          <a:lstStyle/>
          <a:p>
            <a:pPr algn="l" defTabSz="906463"/>
            <a:r>
              <a:rPr lang="it-IT" sz="2500" b="0">
                <a:solidFill>
                  <a:srgbClr val="FFCC00"/>
                </a:solidFill>
              </a:rPr>
              <a:t>cooperation</a:t>
            </a:r>
          </a:p>
        </p:txBody>
      </p:sp>
      <p:sp>
        <p:nvSpPr>
          <p:cNvPr id="1161242" name="Rectangle 26"/>
          <p:cNvSpPr>
            <a:spLocks noChangeArrowheads="1"/>
          </p:cNvSpPr>
          <p:nvPr/>
        </p:nvSpPr>
        <p:spPr bwMode="auto">
          <a:xfrm>
            <a:off x="1265238" y="4900613"/>
            <a:ext cx="4378325" cy="549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17850" tIns="46412" rIns="17850" bIns="46412">
            <a:spAutoFit/>
          </a:bodyPr>
          <a:lstStyle/>
          <a:p>
            <a:pPr algn="l" defTabSz="906463"/>
            <a:r>
              <a:rPr lang="it-IT" sz="3000" b="0"/>
              <a:t>O1, O4 private res.</a:t>
            </a:r>
          </a:p>
        </p:txBody>
      </p:sp>
      <p:sp>
        <p:nvSpPr>
          <p:cNvPr id="50183" name="Rectangle 27"/>
          <p:cNvSpPr>
            <a:spLocks noChangeArrowheads="1"/>
          </p:cNvSpPr>
          <p:nvPr/>
        </p:nvSpPr>
        <p:spPr bwMode="auto">
          <a:xfrm>
            <a:off x="1403350" y="1839913"/>
            <a:ext cx="5256213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GLOBAL ENVIRONMENT </a:t>
            </a:r>
            <a:br>
              <a:rPr lang="it-IT" sz="3500" b="0">
                <a:solidFill>
                  <a:srgbClr val="FFCC00"/>
                </a:solidFill>
              </a:rPr>
            </a:br>
            <a:r>
              <a:rPr lang="it-IT" sz="3500" b="0">
                <a:solidFill>
                  <a:srgbClr val="FFCC00"/>
                </a:solidFill>
              </a:rPr>
              <a:t>MODEL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6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6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6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6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1238" grpId="0"/>
      <p:bldP spid="1161239" grpId="0"/>
      <p:bldP spid="1161240" grpId="0"/>
      <p:bldP spid="116124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8" name="Text Box 1032"/>
          <p:cNvSpPr txBox="1">
            <a:spLocks noChangeArrowheads="1"/>
          </p:cNvSpPr>
          <p:nvPr/>
        </p:nvSpPr>
        <p:spPr bwMode="auto">
          <a:xfrm>
            <a:off x="1331913" y="2636838"/>
            <a:ext cx="6897687" cy="148748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90000"/>
              </a:lnSpc>
              <a:tabLst>
                <a:tab pos="0" algn="dec"/>
              </a:tabLst>
            </a:pPr>
            <a:r>
              <a:rPr lang="it-IT" sz="3400" b="0"/>
              <a:t>The process system </a:t>
            </a:r>
            <a:br>
              <a:rPr lang="it-IT" sz="3400" b="0"/>
            </a:br>
            <a:r>
              <a:rPr lang="it-IT" sz="3400" b="0"/>
              <a:t>may be considered as a set of processes, ...</a:t>
            </a:r>
          </a:p>
        </p:txBody>
      </p:sp>
      <p:sp>
        <p:nvSpPr>
          <p:cNvPr id="1003548" name="Rectangle 1052"/>
          <p:cNvSpPr>
            <a:spLocks noChangeArrowheads="1"/>
          </p:cNvSpPr>
          <p:nvPr/>
        </p:nvSpPr>
        <p:spPr bwMode="auto">
          <a:xfrm>
            <a:off x="1331913" y="1557338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Messagge passing model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0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3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28" grpId="0" autoUpdateAnimBg="0"/>
      <p:bldP spid="100354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94" name="Rectangle 10"/>
          <p:cNvSpPr>
            <a:spLocks noChangeArrowheads="1"/>
          </p:cNvSpPr>
          <p:nvPr/>
        </p:nvSpPr>
        <p:spPr bwMode="auto">
          <a:xfrm>
            <a:off x="827088" y="1268413"/>
            <a:ext cx="7416800" cy="13731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538163" indent="-538163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="0">
                <a:solidFill>
                  <a:srgbClr val="FFCC00"/>
                </a:solidFill>
              </a:rPr>
              <a:t>Process properties:</a:t>
            </a:r>
            <a:r>
              <a:rPr lang="it-IT" sz="3500" b="0"/>
              <a:t> distinguished address spaces (</a:t>
            </a:r>
            <a:r>
              <a:rPr lang="it-IT" sz="3500" b="0">
                <a:solidFill>
                  <a:srgbClr val="FFCC00"/>
                </a:solidFill>
              </a:rPr>
              <a:t>Unix</a:t>
            </a:r>
            <a:r>
              <a:rPr lang="it-IT" sz="3500" b="0"/>
              <a:t>)</a:t>
            </a:r>
            <a:endParaRPr lang="it-IT" sz="3500" b="0">
              <a:solidFill>
                <a:srgbClr val="FFCC00"/>
              </a:solidFill>
            </a:endParaRPr>
          </a:p>
        </p:txBody>
      </p:sp>
      <p:sp>
        <p:nvSpPr>
          <p:cNvPr id="937995" name="Rectangle 11"/>
          <p:cNvSpPr>
            <a:spLocks noChangeArrowheads="1"/>
          </p:cNvSpPr>
          <p:nvPr/>
        </p:nvSpPr>
        <p:spPr bwMode="auto">
          <a:xfrm>
            <a:off x="827088" y="2852738"/>
            <a:ext cx="7416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538163" indent="-538163"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="0"/>
              <a:t>The operations on processes and context switch are rather time consuming (</a:t>
            </a:r>
            <a:r>
              <a:rPr lang="it-IT" sz="3500" b="0">
                <a:solidFill>
                  <a:srgbClr val="FFCC00"/>
                </a:solidFill>
              </a:rPr>
              <a:t>overhead</a:t>
            </a:r>
            <a:r>
              <a:rPr lang="it-IT" sz="3500" b="0"/>
              <a:t>)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7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7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994" grpId="0" autoUpdateAnimBg="0"/>
      <p:bldP spid="937995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4" name="Text Box 2"/>
          <p:cNvSpPr txBox="1">
            <a:spLocks noChangeArrowheads="1"/>
          </p:cNvSpPr>
          <p:nvPr/>
        </p:nvSpPr>
        <p:spPr bwMode="auto">
          <a:xfrm>
            <a:off x="1331913" y="2492375"/>
            <a:ext cx="6897687" cy="241776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9253" tIns="46412" rIns="89253" bIns="46412">
            <a:spAutoFit/>
          </a:bodyPr>
          <a:lstStyle/>
          <a:p>
            <a:pPr algn="l" defTabSz="906463">
              <a:lnSpc>
                <a:spcPct val="90000"/>
              </a:lnSpc>
              <a:tabLst>
                <a:tab pos="0" algn="dec"/>
              </a:tabLst>
            </a:pPr>
            <a:r>
              <a:rPr lang="it-IT" sz="3400" b="0"/>
              <a:t>... each of them working in a </a:t>
            </a:r>
            <a:r>
              <a:rPr lang="it-IT" sz="3400" b="0">
                <a:solidFill>
                  <a:srgbClr val="FFCC00"/>
                </a:solidFill>
              </a:rPr>
              <a:t>local environment, i.e.,</a:t>
            </a:r>
            <a:r>
              <a:rPr lang="it-IT" sz="3400" b="0">
                <a:solidFill>
                  <a:srgbClr val="FF9900"/>
                </a:solidFill>
              </a:rPr>
              <a:t> </a:t>
            </a:r>
            <a:r>
              <a:rPr lang="it-IT" sz="3400" b="0"/>
              <a:t>not directly accessibile by other processes</a:t>
            </a: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1331913" y="1557338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Messagge passing model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4" grpId="0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71550" y="2636838"/>
            <a:ext cx="7272338" cy="1828800"/>
            <a:chOff x="612" y="1661"/>
            <a:chExt cx="4581" cy="1152"/>
          </a:xfrm>
        </p:grpSpPr>
        <p:sp>
          <p:nvSpPr>
            <p:cNvPr id="53252" name="Rectangle 4"/>
            <p:cNvSpPr>
              <a:spLocks noChangeArrowheads="1"/>
            </p:cNvSpPr>
            <p:nvPr/>
          </p:nvSpPr>
          <p:spPr bwMode="auto">
            <a:xfrm>
              <a:off x="612" y="1661"/>
              <a:ext cx="4581" cy="1152"/>
            </a:xfrm>
            <a:prstGeom prst="rect">
              <a:avLst/>
            </a:prstGeom>
            <a:solidFill>
              <a:srgbClr val="000066">
                <a:alpha val="50195"/>
              </a:srgbClr>
            </a:solidFill>
            <a:ln w="38100">
              <a:noFill/>
              <a:miter lim="800000"/>
              <a:headEnd/>
              <a:tailEnd/>
            </a:ln>
          </p:spPr>
          <p:txBody>
            <a:bodyPr lIns="18000" tIns="46800" rIns="18000" bIns="46800" anchor="ctr">
              <a:spAutoFit/>
            </a:bodyPr>
            <a:lstStyle/>
            <a:p>
              <a:endParaRPr lang="it-IT"/>
            </a:p>
          </p:txBody>
        </p:sp>
        <p:sp>
          <p:nvSpPr>
            <p:cNvPr id="53253" name="AutoShape 5"/>
            <p:cNvSpPr>
              <a:spLocks noChangeArrowheads="1"/>
            </p:cNvSpPr>
            <p:nvPr/>
          </p:nvSpPr>
          <p:spPr bwMode="auto">
            <a:xfrm>
              <a:off x="847" y="1775"/>
              <a:ext cx="402" cy="34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500">
                  <a:solidFill>
                    <a:schemeClr val="tx1"/>
                  </a:solidFill>
                </a:rPr>
                <a:t>P1</a:t>
              </a:r>
            </a:p>
          </p:txBody>
        </p:sp>
        <p:sp>
          <p:nvSpPr>
            <p:cNvPr id="53254" name="AutoShape 6"/>
            <p:cNvSpPr>
              <a:spLocks noChangeArrowheads="1"/>
            </p:cNvSpPr>
            <p:nvPr/>
          </p:nvSpPr>
          <p:spPr bwMode="auto">
            <a:xfrm>
              <a:off x="4590" y="1775"/>
              <a:ext cx="402" cy="34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500">
                  <a:solidFill>
                    <a:schemeClr val="tx1"/>
                  </a:solidFill>
                </a:rPr>
                <a:t>P2</a:t>
              </a:r>
            </a:p>
          </p:txBody>
        </p:sp>
        <p:sp>
          <p:nvSpPr>
            <p:cNvPr id="53255" name="AutoShape 7"/>
            <p:cNvSpPr>
              <a:spLocks noChangeArrowheads="1"/>
            </p:cNvSpPr>
            <p:nvPr/>
          </p:nvSpPr>
          <p:spPr bwMode="auto">
            <a:xfrm>
              <a:off x="2004" y="2207"/>
              <a:ext cx="402" cy="34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89253" tIns="46412" rIns="89253" bIns="46412" anchor="ctr">
              <a:spAutoFit/>
            </a:bodyPr>
            <a:lstStyle/>
            <a:p>
              <a:pPr defTabSz="906463"/>
              <a:r>
                <a:rPr lang="it-IT" sz="2500">
                  <a:solidFill>
                    <a:schemeClr val="tx1"/>
                  </a:solidFill>
                </a:rPr>
                <a:t>Pn</a:t>
              </a:r>
            </a:p>
          </p:txBody>
        </p:sp>
        <p:grpSp>
          <p:nvGrpSpPr>
            <p:cNvPr id="53256" name="Group 8"/>
            <p:cNvGrpSpPr>
              <a:grpSpLocks/>
            </p:cNvGrpSpPr>
            <p:nvPr/>
          </p:nvGrpSpPr>
          <p:grpSpPr bwMode="auto">
            <a:xfrm>
              <a:off x="1056" y="1961"/>
              <a:ext cx="3696" cy="768"/>
              <a:chOff x="1296" y="3360"/>
              <a:chExt cx="3696" cy="768"/>
            </a:xfrm>
          </p:grpSpPr>
          <p:sp>
            <p:nvSpPr>
              <p:cNvPr id="1163273" name="Line 9"/>
              <p:cNvSpPr>
                <a:spLocks noChangeShapeType="1"/>
              </p:cNvSpPr>
              <p:nvPr/>
            </p:nvSpPr>
            <p:spPr bwMode="auto">
              <a:xfrm>
                <a:off x="1584" y="3360"/>
                <a:ext cx="3168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3274" name="Line 10"/>
              <p:cNvSpPr>
                <a:spLocks noChangeShapeType="1"/>
              </p:cNvSpPr>
              <p:nvPr/>
            </p:nvSpPr>
            <p:spPr bwMode="auto">
              <a:xfrm>
                <a:off x="1296" y="3648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3275" name="Line 11"/>
              <p:cNvSpPr>
                <a:spLocks noChangeShapeType="1"/>
              </p:cNvSpPr>
              <p:nvPr/>
            </p:nvSpPr>
            <p:spPr bwMode="auto">
              <a:xfrm>
                <a:off x="1296" y="4128"/>
                <a:ext cx="3696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3276" name="Line 12"/>
              <p:cNvSpPr>
                <a:spLocks noChangeShapeType="1"/>
              </p:cNvSpPr>
              <p:nvPr/>
            </p:nvSpPr>
            <p:spPr bwMode="auto">
              <a:xfrm>
                <a:off x="4992" y="3648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3277" name="Line 13"/>
              <p:cNvSpPr>
                <a:spLocks noChangeShapeType="1"/>
              </p:cNvSpPr>
              <p:nvPr/>
            </p:nvSpPr>
            <p:spPr bwMode="auto">
              <a:xfrm>
                <a:off x="2736" y="3840"/>
                <a:ext cx="72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3278" name="Line 14"/>
              <p:cNvSpPr>
                <a:spLocks noChangeShapeType="1"/>
              </p:cNvSpPr>
              <p:nvPr/>
            </p:nvSpPr>
            <p:spPr bwMode="auto">
              <a:xfrm flipH="1">
                <a:off x="3456" y="3840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1163279" name="AutoShape 15"/>
            <p:cNvSpPr>
              <a:spLocks noChangeArrowheads="1"/>
            </p:cNvSpPr>
            <p:nvPr/>
          </p:nvSpPr>
          <p:spPr bwMode="auto">
            <a:xfrm>
              <a:off x="1304" y="1855"/>
              <a:ext cx="384" cy="192"/>
            </a:xfrm>
            <a:prstGeom prst="rightArrow">
              <a:avLst>
                <a:gd name="adj1" fmla="val 50000"/>
                <a:gd name="adj2" fmla="val 50000"/>
              </a:avLst>
            </a:prstGeom>
            <a:gradFill rotWithShape="0">
              <a:gsLst>
                <a:gs pos="0">
                  <a:schemeClr val="folHlink"/>
                </a:gs>
                <a:gs pos="100000">
                  <a:srgbClr val="FF9900"/>
                </a:gs>
              </a:gsLst>
              <a:lin ang="0" scaled="1"/>
            </a:gra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3280" name="AutoShape 16"/>
            <p:cNvSpPr>
              <a:spLocks noChangeArrowheads="1"/>
            </p:cNvSpPr>
            <p:nvPr/>
          </p:nvSpPr>
          <p:spPr bwMode="auto">
            <a:xfrm flipH="1">
              <a:off x="4133" y="1860"/>
              <a:ext cx="384" cy="192"/>
            </a:xfrm>
            <a:prstGeom prst="rightArrow">
              <a:avLst>
                <a:gd name="adj1" fmla="val 50000"/>
                <a:gd name="adj2" fmla="val 50000"/>
              </a:avLst>
            </a:prstGeom>
            <a:gradFill rotWithShape="0">
              <a:gsLst>
                <a:gs pos="0">
                  <a:srgbClr val="FF9900"/>
                </a:gs>
                <a:gs pos="100000">
                  <a:schemeClr val="folHlink"/>
                </a:gs>
              </a:gsLst>
              <a:lin ang="0" scaled="1"/>
            </a:gra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3281" name="AutoShape 17"/>
            <p:cNvSpPr>
              <a:spLocks noChangeArrowheads="1"/>
            </p:cNvSpPr>
            <p:nvPr/>
          </p:nvSpPr>
          <p:spPr bwMode="auto">
            <a:xfrm>
              <a:off x="2471" y="2325"/>
              <a:ext cx="384" cy="192"/>
            </a:xfrm>
            <a:prstGeom prst="rightArrow">
              <a:avLst>
                <a:gd name="adj1" fmla="val 50000"/>
                <a:gd name="adj2" fmla="val 50000"/>
              </a:avLst>
            </a:prstGeom>
            <a:gradFill rotWithShape="0">
              <a:gsLst>
                <a:gs pos="0">
                  <a:schemeClr val="folHlink"/>
                </a:gs>
                <a:gs pos="100000">
                  <a:srgbClr val="FF9900"/>
                </a:gs>
              </a:gsLst>
              <a:lin ang="0" scaled="1"/>
            </a:gra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3282" name="AutoShape 18"/>
            <p:cNvSpPr>
              <a:spLocks noChangeArrowheads="1"/>
            </p:cNvSpPr>
            <p:nvPr/>
          </p:nvSpPr>
          <p:spPr bwMode="auto">
            <a:xfrm>
              <a:off x="960" y="2179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gradFill rotWithShape="0">
              <a:gsLst>
                <a:gs pos="0">
                  <a:schemeClr val="folHlink"/>
                </a:gs>
                <a:gs pos="100000">
                  <a:srgbClr val="FF9900"/>
                </a:gs>
              </a:gsLst>
              <a:lin ang="5400000" scaled="1"/>
            </a:gra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3283" name="AutoShape 19"/>
            <p:cNvSpPr>
              <a:spLocks noChangeArrowheads="1"/>
            </p:cNvSpPr>
            <p:nvPr/>
          </p:nvSpPr>
          <p:spPr bwMode="auto">
            <a:xfrm>
              <a:off x="4646" y="2184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gradFill rotWithShape="0">
              <a:gsLst>
                <a:gs pos="0">
                  <a:schemeClr val="folHlink"/>
                </a:gs>
                <a:gs pos="100000">
                  <a:srgbClr val="FF9900"/>
                </a:gs>
              </a:gsLst>
              <a:lin ang="5400000" scaled="1"/>
            </a:gra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3284" name="Text Box 20"/>
            <p:cNvSpPr txBox="1">
              <a:spLocks noChangeArrowheads="1"/>
            </p:cNvSpPr>
            <p:nvPr/>
          </p:nvSpPr>
          <p:spPr bwMode="auto">
            <a:xfrm>
              <a:off x="3149" y="1922"/>
              <a:ext cx="784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000"/>
                <a:t>channel</a:t>
              </a:r>
            </a:p>
          </p:txBody>
        </p:sp>
      </p:grpSp>
      <p:sp>
        <p:nvSpPr>
          <p:cNvPr id="53251" name="Rectangle 22"/>
          <p:cNvSpPr>
            <a:spLocks noChangeArrowheads="1"/>
          </p:cNvSpPr>
          <p:nvPr/>
        </p:nvSpPr>
        <p:spPr bwMode="auto">
          <a:xfrm>
            <a:off x="1331913" y="1557338"/>
            <a:ext cx="70580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Messagge passing model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8" name="Rectangle 1034"/>
          <p:cNvSpPr>
            <a:spLocks noChangeArrowheads="1"/>
          </p:cNvSpPr>
          <p:nvPr/>
        </p:nvSpPr>
        <p:spPr bwMode="auto">
          <a:xfrm>
            <a:off x="1624013" y="1143000"/>
            <a:ext cx="7058025" cy="4619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US" sz="2700">
              <a:solidFill>
                <a:srgbClr val="FF9900"/>
              </a:solidFill>
            </a:endParaRPr>
          </a:p>
        </p:txBody>
      </p:sp>
      <p:sp>
        <p:nvSpPr>
          <p:cNvPr id="1005579" name="Rectangle 1035"/>
          <p:cNvSpPr>
            <a:spLocks noChangeArrowheads="1"/>
          </p:cNvSpPr>
          <p:nvPr/>
        </p:nvSpPr>
        <p:spPr bwMode="auto">
          <a:xfrm>
            <a:off x="1187450" y="1916113"/>
            <a:ext cx="684053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/>
              <a:t>Any type of interactions </a:t>
            </a:r>
            <a:br>
              <a:rPr lang="it-IT" sz="3400" b="0"/>
            </a:br>
            <a:r>
              <a:rPr lang="it-IT" sz="3400" b="0"/>
              <a:t>among processes </a:t>
            </a:r>
            <a:br>
              <a:rPr lang="it-IT" sz="3400" b="0"/>
            </a:br>
            <a:r>
              <a:rPr lang="it-IT" sz="3400" b="0"/>
              <a:t>(communication, </a:t>
            </a:r>
            <a:br>
              <a:rPr lang="it-IT" sz="3400" b="0"/>
            </a:br>
            <a:r>
              <a:rPr lang="it-IT" sz="3400" b="0"/>
              <a:t>synchronization) requires </a:t>
            </a:r>
            <a:br>
              <a:rPr lang="it-IT" sz="3400" b="0"/>
            </a:br>
            <a:r>
              <a:rPr lang="it-IT" sz="3400" b="0"/>
              <a:t>a </a:t>
            </a:r>
            <a:r>
              <a:rPr lang="it-IT" sz="3400" b="0">
                <a:solidFill>
                  <a:srgbClr val="FFCC00"/>
                </a:solidFill>
              </a:rPr>
              <a:t>message exchange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5579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27" name="Rectangle 1035"/>
          <p:cNvSpPr>
            <a:spLocks noChangeArrowheads="1"/>
          </p:cNvSpPr>
          <p:nvPr/>
        </p:nvSpPr>
        <p:spPr bwMode="auto">
          <a:xfrm>
            <a:off x="969963" y="1341438"/>
            <a:ext cx="69151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/>
              <a:t>Resources are typically </a:t>
            </a:r>
            <a:br>
              <a:rPr lang="it-IT" sz="3500" b="0"/>
            </a:br>
            <a:r>
              <a:rPr lang="it-IT" sz="3500" b="0"/>
              <a:t>not directly accessibles </a:t>
            </a:r>
            <a:br>
              <a:rPr lang="it-IT" sz="3500" b="0"/>
            </a:br>
            <a:r>
              <a:rPr lang="it-IT" sz="3500" b="0"/>
              <a:t>to processes</a:t>
            </a:r>
          </a:p>
        </p:txBody>
      </p:sp>
      <p:sp>
        <p:nvSpPr>
          <p:cNvPr id="1007628" name="Rectangle 1036"/>
          <p:cNvSpPr>
            <a:spLocks noChangeArrowheads="1"/>
          </p:cNvSpPr>
          <p:nvPr/>
        </p:nvSpPr>
        <p:spPr bwMode="auto">
          <a:xfrm>
            <a:off x="969963" y="2876550"/>
            <a:ext cx="7634287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lang="it-IT" sz="3500" b="0"/>
              <a:t>Any resource is associated to</a:t>
            </a:r>
            <a:r>
              <a:rPr lang="it-IT" sz="2700" b="0"/>
              <a:t> </a:t>
            </a:r>
            <a:r>
              <a:rPr lang="it-IT" sz="3500" b="0"/>
              <a:t>a</a:t>
            </a:r>
            <a:r>
              <a:rPr lang="it-IT" sz="2700" b="0"/>
              <a:t> </a:t>
            </a:r>
            <a:r>
              <a:rPr lang="it-IT" sz="3500" b="0"/>
              <a:t>specific</a:t>
            </a:r>
            <a:r>
              <a:rPr lang="it-IT" sz="2700" b="0"/>
              <a:t> </a:t>
            </a:r>
            <a:r>
              <a:rPr lang="it-IT" sz="3500" b="0">
                <a:solidFill>
                  <a:srgbClr val="FFCC00"/>
                </a:solidFill>
              </a:rPr>
              <a:t>server</a:t>
            </a:r>
            <a:r>
              <a:rPr lang="it-IT" sz="2700" b="0"/>
              <a:t> </a:t>
            </a:r>
            <a:r>
              <a:rPr lang="it-IT" sz="3500" b="0">
                <a:solidFill>
                  <a:srgbClr val="FFCC00"/>
                </a:solidFill>
              </a:rPr>
              <a:t>process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07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7627" grpId="0" autoUpdateAnimBg="0"/>
      <p:bldP spid="1007628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24075" y="1162050"/>
            <a:ext cx="5040313" cy="4498975"/>
            <a:chOff x="1338" y="732"/>
            <a:chExt cx="3175" cy="2834"/>
          </a:xfrm>
        </p:grpSpPr>
        <p:grpSp>
          <p:nvGrpSpPr>
            <p:cNvPr id="56323" name="Group 3"/>
            <p:cNvGrpSpPr>
              <a:grpSpLocks/>
            </p:cNvGrpSpPr>
            <p:nvPr/>
          </p:nvGrpSpPr>
          <p:grpSpPr bwMode="auto">
            <a:xfrm>
              <a:off x="1338" y="1076"/>
              <a:ext cx="1324" cy="2490"/>
              <a:chOff x="4224" y="1248"/>
              <a:chExt cx="864" cy="1920"/>
            </a:xfrm>
          </p:grpSpPr>
          <p:sp>
            <p:nvSpPr>
              <p:cNvPr id="1168388" name="Rectangle 4"/>
              <p:cNvSpPr>
                <a:spLocks noChangeArrowheads="1"/>
              </p:cNvSpPr>
              <p:nvPr/>
            </p:nvSpPr>
            <p:spPr bwMode="auto">
              <a:xfrm>
                <a:off x="4224" y="1248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89" name="Rectangle 5"/>
              <p:cNvSpPr>
                <a:spLocks noChangeArrowheads="1"/>
              </p:cNvSpPr>
              <p:nvPr/>
            </p:nvSpPr>
            <p:spPr bwMode="auto">
              <a:xfrm>
                <a:off x="4224" y="1440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0" name="Rectangle 6"/>
              <p:cNvSpPr>
                <a:spLocks noChangeArrowheads="1"/>
              </p:cNvSpPr>
              <p:nvPr/>
            </p:nvSpPr>
            <p:spPr bwMode="auto">
              <a:xfrm>
                <a:off x="4224" y="1632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1" name="Rectangle 7"/>
              <p:cNvSpPr>
                <a:spLocks noChangeArrowheads="1"/>
              </p:cNvSpPr>
              <p:nvPr/>
            </p:nvSpPr>
            <p:spPr bwMode="auto">
              <a:xfrm>
                <a:off x="4224" y="1824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2" name="Rectangle 8"/>
              <p:cNvSpPr>
                <a:spLocks noChangeArrowheads="1"/>
              </p:cNvSpPr>
              <p:nvPr/>
            </p:nvSpPr>
            <p:spPr bwMode="auto">
              <a:xfrm>
                <a:off x="4224" y="2016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3" name="Rectangle 9"/>
              <p:cNvSpPr>
                <a:spLocks noChangeArrowheads="1"/>
              </p:cNvSpPr>
              <p:nvPr/>
            </p:nvSpPr>
            <p:spPr bwMode="auto">
              <a:xfrm>
                <a:off x="4224" y="2208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4" name="Rectangle 10"/>
              <p:cNvSpPr>
                <a:spLocks noChangeArrowheads="1"/>
              </p:cNvSpPr>
              <p:nvPr/>
            </p:nvSpPr>
            <p:spPr bwMode="auto">
              <a:xfrm>
                <a:off x="4224" y="2400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5" name="Rectangle 11"/>
              <p:cNvSpPr>
                <a:spLocks noChangeArrowheads="1"/>
              </p:cNvSpPr>
              <p:nvPr/>
            </p:nvSpPr>
            <p:spPr bwMode="auto">
              <a:xfrm>
                <a:off x="4224" y="2592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6" name="Rectangle 12"/>
              <p:cNvSpPr>
                <a:spLocks noChangeArrowheads="1"/>
              </p:cNvSpPr>
              <p:nvPr/>
            </p:nvSpPr>
            <p:spPr bwMode="auto">
              <a:xfrm>
                <a:off x="4224" y="2784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68397" name="Rectangle 13"/>
              <p:cNvSpPr>
                <a:spLocks noChangeArrowheads="1"/>
              </p:cNvSpPr>
              <p:nvPr/>
            </p:nvSpPr>
            <p:spPr bwMode="auto">
              <a:xfrm>
                <a:off x="4224" y="2976"/>
                <a:ext cx="864" cy="19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1168398" name="Text Box 14"/>
            <p:cNvSpPr txBox="1">
              <a:spLocks noChangeArrowheads="1"/>
            </p:cNvSpPr>
            <p:nvPr/>
          </p:nvSpPr>
          <p:spPr bwMode="auto">
            <a:xfrm>
              <a:off x="1588" y="732"/>
              <a:ext cx="832" cy="29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500" b="0">
                  <a:effectLst>
                    <a:outerShdw blurRad="38100" dist="38100" dir="2700000" algn="tl">
                      <a:srgbClr val="808080"/>
                    </a:outerShdw>
                  </a:effectLst>
                </a:rPr>
                <a:t>BUFFER</a:t>
              </a:r>
            </a:p>
          </p:txBody>
        </p:sp>
        <p:sp>
          <p:nvSpPr>
            <p:cNvPr id="1168399" name="Oval 15"/>
            <p:cNvSpPr>
              <a:spLocks noChangeArrowheads="1"/>
            </p:cNvSpPr>
            <p:nvPr/>
          </p:nvSpPr>
          <p:spPr bwMode="auto">
            <a:xfrm>
              <a:off x="3641" y="1073"/>
              <a:ext cx="620" cy="44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7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</a:p>
          </p:txBody>
        </p:sp>
        <p:sp>
          <p:nvSpPr>
            <p:cNvPr id="1168400" name="Text Box 16"/>
            <p:cNvSpPr txBox="1">
              <a:spLocks noChangeArrowheads="1"/>
            </p:cNvSpPr>
            <p:nvPr/>
          </p:nvSpPr>
          <p:spPr bwMode="auto">
            <a:xfrm>
              <a:off x="3417" y="1729"/>
              <a:ext cx="1096" cy="3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FFCC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500" b="0"/>
                <a:t>producer</a:t>
              </a:r>
            </a:p>
          </p:txBody>
        </p:sp>
        <p:sp>
          <p:nvSpPr>
            <p:cNvPr id="1168401" name="Oval 17"/>
            <p:cNvSpPr>
              <a:spLocks noChangeArrowheads="1"/>
            </p:cNvSpPr>
            <p:nvPr/>
          </p:nvSpPr>
          <p:spPr bwMode="auto">
            <a:xfrm>
              <a:off x="3644" y="2465"/>
              <a:ext cx="619" cy="449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33CCFF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7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</a:t>
              </a:r>
            </a:p>
          </p:txBody>
        </p:sp>
        <p:sp>
          <p:nvSpPr>
            <p:cNvPr id="1168402" name="Text Box 18"/>
            <p:cNvSpPr txBox="1">
              <a:spLocks noChangeArrowheads="1"/>
            </p:cNvSpPr>
            <p:nvPr/>
          </p:nvSpPr>
          <p:spPr bwMode="auto">
            <a:xfrm>
              <a:off x="3416" y="3119"/>
              <a:ext cx="1097" cy="32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rgbClr val="33CCFF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9253" tIns="46412" rIns="89253" bIns="46412" anchor="ctr">
              <a:spAutoFit/>
            </a:bodyPr>
            <a:lstStyle/>
            <a:p>
              <a:pPr defTabSz="906463">
                <a:defRPr/>
              </a:pPr>
              <a:r>
                <a:rPr lang="it-IT" sz="2500"/>
                <a:t>consumer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434" name="Rectangle 2"/>
          <p:cNvSpPr>
            <a:spLocks noChangeArrowheads="1"/>
          </p:cNvSpPr>
          <p:nvPr/>
        </p:nvSpPr>
        <p:spPr bwMode="auto">
          <a:xfrm>
            <a:off x="836613" y="1654175"/>
            <a:ext cx="762317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5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The producer cannot enter a message in the buffer, if the buffer is full</a:t>
            </a:r>
            <a:endParaRPr lang="it-IT" sz="3400" b="0">
              <a:solidFill>
                <a:srgbClr val="FFCC00"/>
              </a:solidFill>
            </a:endParaRPr>
          </a:p>
        </p:txBody>
      </p:sp>
      <p:sp>
        <p:nvSpPr>
          <p:cNvPr id="1170435" name="Rectangle 3"/>
          <p:cNvSpPr>
            <a:spLocks noChangeArrowheads="1"/>
          </p:cNvSpPr>
          <p:nvPr/>
        </p:nvSpPr>
        <p:spPr bwMode="auto">
          <a:xfrm>
            <a:off x="836613" y="3667125"/>
            <a:ext cx="762317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5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="0"/>
              <a:t>The consumer cannot remove a message from the buffer, if the buffer is empty</a:t>
            </a:r>
            <a:endParaRPr lang="it-IT" sz="3400" b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0434" grpId="0" autoUpdateAnimBg="0"/>
      <p:bldP spid="1170435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3" name="Rectangle 3"/>
          <p:cNvSpPr>
            <a:spLocks noChangeArrowheads="1"/>
          </p:cNvSpPr>
          <p:nvPr/>
        </p:nvSpPr>
        <p:spPr bwMode="auto">
          <a:xfrm>
            <a:off x="900113" y="1773238"/>
            <a:ext cx="8208962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>
                <a:solidFill>
                  <a:srgbClr val="FFCC00"/>
                </a:solidFill>
              </a:rPr>
              <a:t>d =</a:t>
            </a:r>
            <a:r>
              <a:rPr lang="it-IT" sz="3400" b="0"/>
              <a:t> num. of entered messages </a:t>
            </a:r>
            <a:br>
              <a:rPr lang="it-IT" sz="3400" b="0"/>
            </a:br>
            <a:r>
              <a:rPr lang="it-IT" sz="3400" b="0">
                <a:solidFill>
                  <a:srgbClr val="FFCC00"/>
                </a:solidFill>
              </a:rPr>
              <a:t>e =</a:t>
            </a:r>
            <a:r>
              <a:rPr lang="it-IT" sz="3400" b="0"/>
              <a:t> num. of removed messages</a:t>
            </a:r>
            <a:br>
              <a:rPr lang="it-IT" sz="3400" b="0"/>
            </a:br>
            <a:r>
              <a:rPr lang="it-IT" sz="3400" b="0">
                <a:solidFill>
                  <a:srgbClr val="FFCC00"/>
                </a:solidFill>
              </a:rPr>
              <a:t>N =</a:t>
            </a:r>
            <a:r>
              <a:rPr lang="it-IT" sz="3400" b="0"/>
              <a:t> size of the buffer</a:t>
            </a:r>
          </a:p>
        </p:txBody>
      </p:sp>
      <p:sp>
        <p:nvSpPr>
          <p:cNvPr id="1172484" name="Rectangle 4"/>
          <p:cNvSpPr>
            <a:spLocks noChangeArrowheads="1"/>
          </p:cNvSpPr>
          <p:nvPr/>
        </p:nvSpPr>
        <p:spPr bwMode="auto">
          <a:xfrm>
            <a:off x="2643188" y="3548063"/>
            <a:ext cx="3856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4000" b="0">
                <a:solidFill>
                  <a:srgbClr val="FFCC00"/>
                </a:solidFill>
              </a:rPr>
              <a:t>O </a:t>
            </a:r>
            <a:r>
              <a:rPr lang="it-IT" sz="4000" b="0">
                <a:solidFill>
                  <a:srgbClr val="FFCC00"/>
                </a:solidFill>
                <a:sym typeface="Symbol" pitchFamily="18" charset="2"/>
              </a:rPr>
              <a:t> d-e  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17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2483" grpId="0" autoUpdateAnimBg="0"/>
      <p:bldP spid="11724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ChangeArrowheads="1"/>
          </p:cNvSpPr>
          <p:nvPr/>
        </p:nvSpPr>
        <p:spPr bwMode="auto">
          <a:xfrm>
            <a:off x="468313" y="1589088"/>
            <a:ext cx="8424862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marL="476250" indent="-476250" algn="l" defTabSz="906463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	</a:t>
            </a:r>
            <a:r>
              <a:rPr lang="it-IT" sz="3600" b="0">
                <a:solidFill>
                  <a:srgbClr val="FFCC00"/>
                </a:solidFill>
              </a:rPr>
              <a:t>The concept of a process embodies two requirements:</a:t>
            </a:r>
          </a:p>
        </p:txBody>
      </p:sp>
      <p:sp>
        <p:nvSpPr>
          <p:cNvPr id="1113091" name="Rectangle 3"/>
          <p:cNvSpPr>
            <a:spLocks noChangeArrowheads="1"/>
          </p:cNvSpPr>
          <p:nvPr/>
        </p:nvSpPr>
        <p:spPr bwMode="auto">
          <a:xfrm>
            <a:off x="955675" y="2997200"/>
            <a:ext cx="7993063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Resource ownership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/>
              <a:t>Resources can be allocated to processes, e.g., memory, I/O devices…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1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3090" grpId="0" autoUpdateAnimBg="0"/>
      <p:bldP spid="111309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915988" y="1858963"/>
            <a:ext cx="7489825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Scheduling/execution</a:t>
            </a:r>
          </a:p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/>
              <a:t>A process has an execution state, a priority, and processes are the entities scheduled by the O.S.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0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4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042988" y="1700213"/>
            <a:ext cx="7561262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600" b="0"/>
              <a:t>the unit of dispatching </a:t>
            </a:r>
            <a:br>
              <a:rPr lang="it-IT" sz="3600" b="0"/>
            </a:br>
            <a:r>
              <a:rPr lang="it-IT" sz="3600" b="0"/>
              <a:t>is usually referred to as </a:t>
            </a:r>
            <a:br>
              <a:rPr lang="it-IT" sz="3600" b="0"/>
            </a:br>
            <a:r>
              <a:rPr lang="it-IT" sz="3600" b="0"/>
              <a:t>a </a:t>
            </a:r>
            <a:r>
              <a:rPr lang="it-IT" sz="3600" b="0">
                <a:solidFill>
                  <a:srgbClr val="FFCC00"/>
                </a:solidFill>
              </a:rPr>
              <a:t>thread or lighthweight process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9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47" name="Rectangle 3"/>
          <p:cNvSpPr>
            <a:spLocks noChangeArrowheads="1"/>
          </p:cNvSpPr>
          <p:nvPr/>
        </p:nvSpPr>
        <p:spPr bwMode="auto">
          <a:xfrm>
            <a:off x="939800" y="1773238"/>
            <a:ext cx="7391400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82" tIns="45341" rIns="90682" bIns="45341">
            <a:spAutoFit/>
          </a:bodyPr>
          <a:lstStyle/>
          <a:p>
            <a:pPr algn="l" defTabSz="906463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600" b="0"/>
              <a:t>the unit of resource ownership is usually still referred to as a </a:t>
            </a:r>
            <a:r>
              <a:rPr lang="it-IT" sz="3600" b="0">
                <a:solidFill>
                  <a:srgbClr val="FFCC00"/>
                </a:solidFill>
              </a:rPr>
              <a:t>process or a task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2547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064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rgbClr val="E4BF20"/>
          </a:buClr>
          <a:buSzTx/>
          <a:buFont typeface="Webdings" pitchFamily="18" charset="2"/>
          <a:buNone/>
          <a:tabLst/>
          <a:defRPr kumimoji="0" lang="it-IT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ndale Mono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064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rgbClr val="E4BF20"/>
          </a:buClr>
          <a:buSzTx/>
          <a:buFont typeface="Webdings" pitchFamily="18" charset="2"/>
          <a:buNone/>
          <a:tabLst/>
          <a:defRPr kumimoji="0" lang="it-IT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ndale Mono" pitchFamily="49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7282</TotalTime>
  <Words>753</Words>
  <Application>Microsoft Office PowerPoint</Application>
  <PresentationFormat>Presentazione su schermo (4:3)</PresentationFormat>
  <Paragraphs>265</Paragraphs>
  <Slides>56</Slides>
  <Notes>56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56</vt:i4>
      </vt:variant>
    </vt:vector>
  </HeadingPairs>
  <TitlesOfParts>
    <vt:vector size="64" baseType="lpstr">
      <vt:lpstr>Andale Mono</vt:lpstr>
      <vt:lpstr>Webdings</vt:lpstr>
      <vt:lpstr>Arial</vt:lpstr>
      <vt:lpstr>Times</vt:lpstr>
      <vt:lpstr>Wingdings</vt:lpstr>
      <vt:lpstr>Times New Roman</vt:lpstr>
      <vt:lpstr>Symbol</vt:lpstr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</vt:vector>
  </TitlesOfParts>
  <Company>UCSC Piacenza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pernacentus</cp:lastModifiedBy>
  <cp:revision>455</cp:revision>
  <dcterms:created xsi:type="dcterms:W3CDTF">2003-10-06T19:31:17Z</dcterms:created>
  <dcterms:modified xsi:type="dcterms:W3CDTF">2013-10-11T14:44:44Z</dcterms:modified>
</cp:coreProperties>
</file>