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Layouts/slideLayout16.xml" ContentType="application/vnd.openxmlformats-officedocument.presentationml.slideLayout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7"/>
  </p:notesMasterIdLst>
  <p:handoutMasterIdLst>
    <p:handoutMasterId r:id="rId78"/>
  </p:handoutMasterIdLst>
  <p:sldIdLst>
    <p:sldId id="342" r:id="rId3"/>
    <p:sldId id="352" r:id="rId4"/>
    <p:sldId id="382" r:id="rId5"/>
    <p:sldId id="387" r:id="rId6"/>
    <p:sldId id="388" r:id="rId7"/>
    <p:sldId id="389" r:id="rId8"/>
    <p:sldId id="390" r:id="rId9"/>
    <p:sldId id="391" r:id="rId10"/>
    <p:sldId id="392" r:id="rId11"/>
    <p:sldId id="423" r:id="rId12"/>
    <p:sldId id="393" r:id="rId13"/>
    <p:sldId id="394" r:id="rId14"/>
    <p:sldId id="395" r:id="rId15"/>
    <p:sldId id="424" r:id="rId16"/>
    <p:sldId id="396" r:id="rId17"/>
    <p:sldId id="438" r:id="rId18"/>
    <p:sldId id="398" r:id="rId19"/>
    <p:sldId id="399" r:id="rId20"/>
    <p:sldId id="425" r:id="rId21"/>
    <p:sldId id="400" r:id="rId22"/>
    <p:sldId id="401" r:id="rId23"/>
    <p:sldId id="426" r:id="rId24"/>
    <p:sldId id="402" r:id="rId25"/>
    <p:sldId id="403" r:id="rId26"/>
    <p:sldId id="404" r:id="rId27"/>
    <p:sldId id="405" r:id="rId28"/>
    <p:sldId id="406" r:id="rId29"/>
    <p:sldId id="427" r:id="rId30"/>
    <p:sldId id="428" r:id="rId31"/>
    <p:sldId id="407" r:id="rId32"/>
    <p:sldId id="429" r:id="rId33"/>
    <p:sldId id="410" r:id="rId34"/>
    <p:sldId id="431" r:id="rId35"/>
    <p:sldId id="439" r:id="rId36"/>
    <p:sldId id="412" r:id="rId37"/>
    <p:sldId id="413" r:id="rId38"/>
    <p:sldId id="414" r:id="rId39"/>
    <p:sldId id="432" r:id="rId40"/>
    <p:sldId id="415" r:id="rId41"/>
    <p:sldId id="416" r:id="rId42"/>
    <p:sldId id="433" r:id="rId43"/>
    <p:sldId id="417" r:id="rId44"/>
    <p:sldId id="434" r:id="rId45"/>
    <p:sldId id="418" r:id="rId46"/>
    <p:sldId id="435" r:id="rId47"/>
    <p:sldId id="422" r:id="rId48"/>
    <p:sldId id="419" r:id="rId49"/>
    <p:sldId id="420" r:id="rId50"/>
    <p:sldId id="421" r:id="rId51"/>
    <p:sldId id="436" r:id="rId52"/>
    <p:sldId id="437" r:id="rId53"/>
    <p:sldId id="440" r:id="rId54"/>
    <p:sldId id="441" r:id="rId55"/>
    <p:sldId id="442" r:id="rId56"/>
    <p:sldId id="443" r:id="rId57"/>
    <p:sldId id="444" r:id="rId58"/>
    <p:sldId id="445" r:id="rId59"/>
    <p:sldId id="446" r:id="rId60"/>
    <p:sldId id="447" r:id="rId61"/>
    <p:sldId id="448" r:id="rId62"/>
    <p:sldId id="449" r:id="rId63"/>
    <p:sldId id="450" r:id="rId64"/>
    <p:sldId id="451" r:id="rId65"/>
    <p:sldId id="452" r:id="rId66"/>
    <p:sldId id="453" r:id="rId67"/>
    <p:sldId id="454" r:id="rId68"/>
    <p:sldId id="455" r:id="rId69"/>
    <p:sldId id="456" r:id="rId70"/>
    <p:sldId id="457" r:id="rId71"/>
    <p:sldId id="458" r:id="rId72"/>
    <p:sldId id="459" r:id="rId73"/>
    <p:sldId id="460" r:id="rId74"/>
    <p:sldId id="461" r:id="rId75"/>
    <p:sldId id="462" r:id="rId76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9900"/>
    <a:srgbClr val="000050"/>
    <a:srgbClr val="00006A"/>
    <a:srgbClr val="33CCFF"/>
    <a:srgbClr val="000099"/>
    <a:srgbClr val="000000"/>
    <a:srgbClr val="FFCC00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5" autoAdjust="0"/>
    <p:restoredTop sz="94670" autoAdjust="0"/>
  </p:normalViewPr>
  <p:slideViewPr>
    <p:cSldViewPr>
      <p:cViewPr varScale="1">
        <p:scale>
          <a:sx n="80" d="100"/>
          <a:sy n="80" d="100"/>
        </p:scale>
        <p:origin x="-1800" y="-77"/>
      </p:cViewPr>
      <p:guideLst>
        <p:guide orient="horz" pos="2160"/>
        <p:guide orient="horz" pos="4080"/>
        <p:guide orient="horz" pos="255"/>
        <p:guide pos="2880"/>
        <p:guide pos="5375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1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fld id="{F966C2C3-50FA-46C3-963C-61C51F84E9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88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9B03DC61-2DEF-4039-BBA0-DF1996EADCE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B87E3-702C-448C-903E-E6A6F34491D0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798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B7F30F-DDB6-4FF5-B010-E206F14511FF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890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EACC2C-1A9B-41DC-B7BA-EEDAC819DD81}" type="slidenum">
              <a:rPr lang="it-IT" altLang="it-IT" smtClean="0"/>
              <a:pPr/>
              <a:t>11</a:t>
            </a:fld>
            <a:endParaRPr lang="it-IT" altLang="it-IT" smtClean="0"/>
          </a:p>
        </p:txBody>
      </p:sp>
      <p:sp>
        <p:nvSpPr>
          <p:cNvPr id="901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1B3F2F-9807-4C10-811C-56506AE42EA2}" type="slidenum">
              <a:rPr lang="it-IT" altLang="it-IT" smtClean="0"/>
              <a:pPr/>
              <a:t>12</a:t>
            </a:fld>
            <a:endParaRPr lang="it-IT" altLang="it-IT" smtClean="0"/>
          </a:p>
        </p:txBody>
      </p:sp>
      <p:sp>
        <p:nvSpPr>
          <p:cNvPr id="911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1869D-2BA5-4822-A47F-EC3F19F60E22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4C118F-1325-42C4-9428-F5C42C40A9E5}" type="slidenum">
              <a:rPr lang="it-IT" altLang="it-IT" smtClean="0"/>
              <a:pPr/>
              <a:t>14</a:t>
            </a:fld>
            <a:endParaRPr lang="it-IT" altLang="it-IT" smtClean="0"/>
          </a:p>
        </p:txBody>
      </p:sp>
      <p:sp>
        <p:nvSpPr>
          <p:cNvPr id="931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68206C-3D63-4D71-B0DE-901DE935B1AF}" type="slidenum">
              <a:rPr lang="it-IT" altLang="it-IT" smtClean="0"/>
              <a:pPr/>
              <a:t>15</a:t>
            </a:fld>
            <a:endParaRPr lang="it-IT" altLang="it-IT" smtClean="0"/>
          </a:p>
        </p:txBody>
      </p:sp>
      <p:sp>
        <p:nvSpPr>
          <p:cNvPr id="942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81770B-9B8B-4298-8E0C-3CA56E764A9C}" type="slidenum">
              <a:rPr lang="it-IT" altLang="it-IT" smtClean="0"/>
              <a:pPr/>
              <a:t>16</a:t>
            </a:fld>
            <a:endParaRPr lang="it-IT" altLang="it-IT" smtClean="0"/>
          </a:p>
        </p:txBody>
      </p:sp>
      <p:sp>
        <p:nvSpPr>
          <p:cNvPr id="952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B4ECC7-9C56-4FFA-8870-5BB4BB3B6A24}" type="slidenum">
              <a:rPr lang="it-IT" altLang="it-IT" smtClean="0"/>
              <a:pPr/>
              <a:t>17</a:t>
            </a:fld>
            <a:endParaRPr lang="it-IT" altLang="it-IT" smtClean="0"/>
          </a:p>
        </p:txBody>
      </p:sp>
      <p:sp>
        <p:nvSpPr>
          <p:cNvPr id="962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D7ED6B-4738-4F12-BDC1-FF852817CFFD}" type="slidenum">
              <a:rPr lang="it-IT" altLang="it-IT" smtClean="0"/>
              <a:pPr/>
              <a:t>18</a:t>
            </a:fld>
            <a:endParaRPr lang="it-IT" altLang="it-IT" smtClean="0"/>
          </a:p>
        </p:txBody>
      </p:sp>
      <p:sp>
        <p:nvSpPr>
          <p:cNvPr id="972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E155D-A863-4F65-AC53-8BB679C409C9}" type="slidenum">
              <a:rPr lang="it-IT" altLang="it-IT" smtClean="0"/>
              <a:pPr/>
              <a:t>19</a:t>
            </a:fld>
            <a:endParaRPr lang="it-IT" altLang="it-IT" smtClean="0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A69A7-ED51-4852-949B-0729CF29589C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F57620-432B-4978-BFD7-E0068E6940F9}" type="slidenum">
              <a:rPr lang="it-IT" altLang="it-IT" smtClean="0"/>
              <a:pPr/>
              <a:t>20</a:t>
            </a:fld>
            <a:endParaRPr lang="it-IT" altLang="it-IT" smtClean="0"/>
          </a:p>
        </p:txBody>
      </p:sp>
      <p:sp>
        <p:nvSpPr>
          <p:cNvPr id="993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628F7-E7C9-4930-A2CC-E0C8411D9376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3FFDAD-346B-4A69-8466-95C257CAEAA3}" type="slidenum">
              <a:rPr lang="it-IT" altLang="it-IT" smtClean="0"/>
              <a:pPr/>
              <a:t>22</a:t>
            </a:fld>
            <a:endParaRPr lang="it-IT" altLang="it-IT" smtClean="0"/>
          </a:p>
        </p:txBody>
      </p:sp>
      <p:sp>
        <p:nvSpPr>
          <p:cNvPr id="1013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BC897-D7C2-4B77-A873-9510D5A9CEF1}" type="slidenum">
              <a:rPr lang="it-IT" altLang="it-IT" smtClean="0"/>
              <a:pPr/>
              <a:t>23</a:t>
            </a:fld>
            <a:endParaRPr lang="it-IT" altLang="it-IT" smtClean="0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AF39E3-E37D-4CA9-9B0C-478922EA2C93}" type="slidenum">
              <a:rPr lang="it-IT" altLang="it-IT" smtClean="0"/>
              <a:pPr/>
              <a:t>24</a:t>
            </a:fld>
            <a:endParaRPr lang="it-IT" altLang="it-IT" smtClean="0"/>
          </a:p>
        </p:txBody>
      </p:sp>
      <p:sp>
        <p:nvSpPr>
          <p:cNvPr id="1034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461320-CB77-45AB-B56C-AD386F50A8CF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  <p:sp>
        <p:nvSpPr>
          <p:cNvPr id="1044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0F781A-9911-404D-BFF0-CD70820AAD27}" type="slidenum">
              <a:rPr lang="it-IT" altLang="it-IT" smtClean="0"/>
              <a:pPr/>
              <a:t>26</a:t>
            </a:fld>
            <a:endParaRPr lang="it-IT" altLang="it-IT" smtClean="0"/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E19DF-5310-4765-A6CF-7B77F88F4433}" type="slidenum">
              <a:rPr lang="it-IT" altLang="it-IT" smtClean="0"/>
              <a:pPr/>
              <a:t>27</a:t>
            </a:fld>
            <a:endParaRPr lang="it-IT" altLang="it-IT" smtClean="0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F7706F-BC90-4333-B3F6-837342CC608C}" type="slidenum">
              <a:rPr lang="it-IT" altLang="it-IT" smtClean="0"/>
              <a:pPr/>
              <a:t>28</a:t>
            </a:fld>
            <a:endParaRPr lang="it-IT" altLang="it-IT" smtClean="0"/>
          </a:p>
        </p:txBody>
      </p:sp>
      <p:sp>
        <p:nvSpPr>
          <p:cNvPr id="1075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033DC3-1FE2-4B61-AC2D-26B5977D40D5}" type="slidenum">
              <a:rPr lang="it-IT" altLang="it-IT" smtClean="0"/>
              <a:pPr/>
              <a:t>29</a:t>
            </a:fld>
            <a:endParaRPr lang="it-IT" altLang="it-IT" smtClean="0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F35CB8-4FD3-4741-BDFE-5C6C3BEDA83A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D73223-9CE4-4157-ACB7-A1ABA0B61BD2}" type="slidenum">
              <a:rPr lang="it-IT" altLang="it-IT" smtClean="0"/>
              <a:pPr/>
              <a:t>30</a:t>
            </a:fld>
            <a:endParaRPr lang="it-IT" altLang="it-IT" smtClean="0"/>
          </a:p>
        </p:txBody>
      </p:sp>
      <p:sp>
        <p:nvSpPr>
          <p:cNvPr id="1095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E5675-5C97-4AC8-A5B5-A23C2CB896A8}" type="slidenum">
              <a:rPr lang="it-IT" altLang="it-IT" smtClean="0"/>
              <a:pPr/>
              <a:t>31</a:t>
            </a:fld>
            <a:endParaRPr lang="it-IT" altLang="it-IT" smtClean="0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52A61-D3E3-4C77-ACB4-59C139A39CBC}" type="slidenum">
              <a:rPr lang="it-IT" altLang="it-IT" smtClean="0"/>
              <a:pPr/>
              <a:t>32</a:t>
            </a:fld>
            <a:endParaRPr lang="it-IT" altLang="it-IT" smtClean="0"/>
          </a:p>
        </p:txBody>
      </p:sp>
      <p:sp>
        <p:nvSpPr>
          <p:cNvPr id="1116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BA16F5-9240-41FF-8660-0017B48223E2}" type="slidenum">
              <a:rPr lang="it-IT" altLang="it-IT" smtClean="0"/>
              <a:pPr/>
              <a:t>33</a:t>
            </a:fld>
            <a:endParaRPr lang="it-IT" altLang="it-IT" smtClean="0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F7C0B9-5EF8-41A7-8AFE-C6D5D9E1F21D}" type="slidenum">
              <a:rPr lang="it-IT" altLang="it-IT" smtClean="0"/>
              <a:pPr/>
              <a:t>34</a:t>
            </a:fld>
            <a:endParaRPr lang="it-IT" altLang="it-IT" smtClean="0"/>
          </a:p>
        </p:txBody>
      </p:sp>
      <p:sp>
        <p:nvSpPr>
          <p:cNvPr id="1136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F7824E-5F68-4524-81B8-AE67684205B0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CA9E23-0EE4-4A08-88B2-2B9A87577078}" type="slidenum">
              <a:rPr lang="it-IT" altLang="it-IT" smtClean="0"/>
              <a:pPr/>
              <a:t>36</a:t>
            </a:fld>
            <a:endParaRPr lang="it-IT" altLang="it-IT" smtClean="0"/>
          </a:p>
        </p:txBody>
      </p:sp>
      <p:sp>
        <p:nvSpPr>
          <p:cNvPr id="1157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64FA39-B897-4763-8973-58DBF034CC78}" type="slidenum">
              <a:rPr lang="it-IT" altLang="it-IT" smtClean="0"/>
              <a:pPr/>
              <a:t>37</a:t>
            </a:fld>
            <a:endParaRPr lang="it-IT" altLang="it-IT" smtClean="0"/>
          </a:p>
        </p:txBody>
      </p:sp>
      <p:sp>
        <p:nvSpPr>
          <p:cNvPr id="1167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E4866-B034-4F5B-B832-A0A371898FB2}" type="slidenum">
              <a:rPr lang="it-IT" altLang="it-IT" smtClean="0"/>
              <a:pPr/>
              <a:t>38</a:t>
            </a:fld>
            <a:endParaRPr lang="it-IT" altLang="it-IT" smtClean="0"/>
          </a:p>
        </p:txBody>
      </p:sp>
      <p:sp>
        <p:nvSpPr>
          <p:cNvPr id="1177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BBDA26-66A6-49A3-87CE-5A04E4F9764C}" type="slidenum">
              <a:rPr lang="it-IT" altLang="it-IT" smtClean="0"/>
              <a:pPr/>
              <a:t>39</a:t>
            </a:fld>
            <a:endParaRPr lang="it-IT" altLang="it-IT" smtClean="0"/>
          </a:p>
        </p:txBody>
      </p:sp>
      <p:sp>
        <p:nvSpPr>
          <p:cNvPr id="1187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52ACEB-F51A-45A7-96D6-519FBD30D2EB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52C8F-AA7C-490F-8D1E-9064D221ABC6}" type="slidenum">
              <a:rPr lang="it-IT" altLang="it-IT" smtClean="0"/>
              <a:pPr/>
              <a:t>40</a:t>
            </a:fld>
            <a:endParaRPr lang="it-IT" altLang="it-IT" smtClean="0"/>
          </a:p>
        </p:txBody>
      </p:sp>
      <p:sp>
        <p:nvSpPr>
          <p:cNvPr id="1198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A88CC7-F565-472E-BCD2-009F25BB7509}" type="slidenum">
              <a:rPr lang="it-IT" altLang="it-IT" smtClean="0"/>
              <a:pPr/>
              <a:t>41</a:t>
            </a:fld>
            <a:endParaRPr lang="it-IT" altLang="it-IT" smtClean="0"/>
          </a:p>
        </p:txBody>
      </p:sp>
      <p:sp>
        <p:nvSpPr>
          <p:cNvPr id="1208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2926C7-6EC3-496B-90D2-BD8A65FA7F36}" type="slidenum">
              <a:rPr lang="it-IT" altLang="it-IT" smtClean="0"/>
              <a:pPr/>
              <a:t>42</a:t>
            </a:fld>
            <a:endParaRPr lang="it-IT" altLang="it-IT" smtClean="0"/>
          </a:p>
        </p:txBody>
      </p:sp>
      <p:sp>
        <p:nvSpPr>
          <p:cNvPr id="1218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16D7B9-36A6-4256-A3B2-A3E0D1113D26}" type="slidenum">
              <a:rPr lang="it-IT" altLang="it-IT" smtClean="0"/>
              <a:pPr/>
              <a:t>43</a:t>
            </a:fld>
            <a:endParaRPr lang="it-IT" altLang="it-IT" smtClean="0"/>
          </a:p>
        </p:txBody>
      </p:sp>
      <p:sp>
        <p:nvSpPr>
          <p:cNvPr id="1228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9AB706-C728-4B94-887F-273BC55E23B9}" type="slidenum">
              <a:rPr lang="it-IT" altLang="it-IT" smtClean="0"/>
              <a:pPr/>
              <a:t>44</a:t>
            </a:fld>
            <a:endParaRPr lang="it-IT" altLang="it-IT" smtClean="0"/>
          </a:p>
        </p:txBody>
      </p:sp>
      <p:sp>
        <p:nvSpPr>
          <p:cNvPr id="1239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EAE421-150E-41E8-9B32-4C185935E2B0}" type="slidenum">
              <a:rPr lang="it-IT" altLang="it-IT" smtClean="0"/>
              <a:pPr/>
              <a:t>45</a:t>
            </a:fld>
            <a:endParaRPr lang="it-IT" altLang="it-IT" smtClean="0"/>
          </a:p>
        </p:txBody>
      </p:sp>
      <p:sp>
        <p:nvSpPr>
          <p:cNvPr id="1249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B7938-D870-4124-A171-40C90E9D73E3}" type="slidenum">
              <a:rPr lang="it-IT" altLang="it-IT" smtClean="0"/>
              <a:pPr/>
              <a:t>46</a:t>
            </a:fld>
            <a:endParaRPr lang="it-IT" altLang="it-IT" smtClean="0"/>
          </a:p>
        </p:txBody>
      </p:sp>
      <p:sp>
        <p:nvSpPr>
          <p:cNvPr id="1259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F27B6-0E3E-4545-9419-8E08559ED122}" type="slidenum">
              <a:rPr lang="it-IT" altLang="it-IT" smtClean="0"/>
              <a:pPr/>
              <a:t>47</a:t>
            </a:fld>
            <a:endParaRPr lang="it-IT" altLang="it-IT" smtClean="0"/>
          </a:p>
        </p:txBody>
      </p:sp>
      <p:sp>
        <p:nvSpPr>
          <p:cNvPr id="1269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7E9156-5221-4CD9-958F-F28FCF1E4A17}" type="slidenum">
              <a:rPr lang="it-IT" altLang="it-IT" smtClean="0"/>
              <a:pPr/>
              <a:t>48</a:t>
            </a:fld>
            <a:endParaRPr lang="it-IT" altLang="it-IT" smtClean="0"/>
          </a:p>
        </p:txBody>
      </p:sp>
      <p:sp>
        <p:nvSpPr>
          <p:cNvPr id="1280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B3861-57BF-4291-9A87-ABDB355EDFAE}" type="slidenum">
              <a:rPr lang="it-IT" altLang="it-IT" smtClean="0"/>
              <a:pPr/>
              <a:t>49</a:t>
            </a:fld>
            <a:endParaRPr lang="it-IT" altLang="it-IT" smtClean="0"/>
          </a:p>
        </p:txBody>
      </p:sp>
      <p:sp>
        <p:nvSpPr>
          <p:cNvPr id="1290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971A4D-4D26-4288-B535-18F43FB30D93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FB6D59-9BD1-43BC-A18C-23A80328671E}" type="slidenum">
              <a:rPr lang="it-IT" altLang="it-IT" smtClean="0"/>
              <a:pPr/>
              <a:t>50</a:t>
            </a:fld>
            <a:endParaRPr lang="it-IT" altLang="it-IT" smtClean="0"/>
          </a:p>
        </p:txBody>
      </p:sp>
      <p:sp>
        <p:nvSpPr>
          <p:cNvPr id="1300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880F11-9A4D-4ABB-A8C2-7B471013402F}" type="slidenum">
              <a:rPr lang="it-IT" altLang="it-IT" smtClean="0"/>
              <a:pPr/>
              <a:t>51</a:t>
            </a:fld>
            <a:endParaRPr lang="it-IT" altLang="it-IT" smtClean="0"/>
          </a:p>
        </p:txBody>
      </p:sp>
      <p:sp>
        <p:nvSpPr>
          <p:cNvPr id="1310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7DF6A3-2173-46EC-81DA-04FB65028AD1}" type="slidenum">
              <a:rPr lang="it-IT" altLang="it-IT" smtClean="0"/>
              <a:pPr/>
              <a:t>52</a:t>
            </a:fld>
            <a:endParaRPr lang="it-IT" altLang="it-IT" smtClean="0"/>
          </a:p>
        </p:txBody>
      </p:sp>
      <p:sp>
        <p:nvSpPr>
          <p:cNvPr id="1320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21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AA6AFE-99A1-43D7-8010-47F2B569761C}" type="slidenum">
              <a:rPr lang="it-IT" altLang="it-IT" smtClean="0"/>
              <a:pPr/>
              <a:t>53</a:t>
            </a:fld>
            <a:endParaRPr lang="it-IT" altLang="it-IT" smtClean="0"/>
          </a:p>
        </p:txBody>
      </p:sp>
      <p:sp>
        <p:nvSpPr>
          <p:cNvPr id="1331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296E5A-21DB-4F10-A3DE-1AA5A3D22505}" type="slidenum">
              <a:rPr lang="it-IT" altLang="it-IT" smtClean="0"/>
              <a:pPr/>
              <a:t>54</a:t>
            </a:fld>
            <a:endParaRPr lang="it-IT" altLang="it-IT" smtClean="0"/>
          </a:p>
        </p:txBody>
      </p:sp>
      <p:sp>
        <p:nvSpPr>
          <p:cNvPr id="1341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41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AACD58-53A1-401B-9676-9D008B7C3EC0}" type="slidenum">
              <a:rPr lang="it-IT" altLang="it-IT" smtClean="0"/>
              <a:pPr/>
              <a:t>58</a:t>
            </a:fld>
            <a:endParaRPr lang="it-IT" altLang="it-IT" smtClean="0"/>
          </a:p>
        </p:txBody>
      </p:sp>
      <p:sp>
        <p:nvSpPr>
          <p:cNvPr id="1351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F111A4-E1E4-40A8-9CA7-1E729203C8D5}" type="slidenum">
              <a:rPr lang="it-IT" altLang="it-IT" smtClean="0"/>
              <a:pPr/>
              <a:t>59</a:t>
            </a:fld>
            <a:endParaRPr lang="it-IT" altLang="it-IT" smtClean="0"/>
          </a:p>
        </p:txBody>
      </p:sp>
      <p:sp>
        <p:nvSpPr>
          <p:cNvPr id="1361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61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E4863-B1BA-49CE-8DA6-BA52F42CA5E4}" type="slidenum">
              <a:rPr lang="it-IT" altLang="it-IT" smtClean="0"/>
              <a:pPr/>
              <a:t>60</a:t>
            </a:fld>
            <a:endParaRPr lang="it-IT" altLang="it-IT" smtClean="0"/>
          </a:p>
        </p:txBody>
      </p:sp>
      <p:sp>
        <p:nvSpPr>
          <p:cNvPr id="1372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3C9804-5BB1-466A-82F0-BD18214E6F98}" type="slidenum">
              <a:rPr lang="it-IT" altLang="it-IT" smtClean="0"/>
              <a:pPr/>
              <a:t>61</a:t>
            </a:fld>
            <a:endParaRPr lang="it-IT" altLang="it-IT" smtClean="0"/>
          </a:p>
        </p:txBody>
      </p:sp>
      <p:sp>
        <p:nvSpPr>
          <p:cNvPr id="13824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824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037593-35E2-4AEB-8F3B-A52434937ACC}" type="slidenum">
              <a:rPr lang="it-IT" altLang="it-IT" smtClean="0"/>
              <a:pPr/>
              <a:t>62</a:t>
            </a:fld>
            <a:endParaRPr lang="it-IT" altLang="it-IT" smtClean="0"/>
          </a:p>
        </p:txBody>
      </p:sp>
      <p:sp>
        <p:nvSpPr>
          <p:cNvPr id="1392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82F90-0A52-478F-AC36-FF0A226DC4BD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8727B9-576D-4A49-AE67-71539E7676CC}" type="slidenum">
              <a:rPr lang="it-IT" altLang="it-IT" smtClean="0"/>
              <a:pPr/>
              <a:t>63</a:t>
            </a:fld>
            <a:endParaRPr lang="it-IT" altLang="it-IT" smtClean="0"/>
          </a:p>
        </p:txBody>
      </p:sp>
      <p:sp>
        <p:nvSpPr>
          <p:cNvPr id="1402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E885A-5815-4EBC-9F31-B132DE2CAC30}" type="slidenum">
              <a:rPr lang="it-IT" altLang="it-IT" smtClean="0"/>
              <a:pPr/>
              <a:t>64</a:t>
            </a:fld>
            <a:endParaRPr lang="it-IT" altLang="it-IT" smtClean="0"/>
          </a:p>
        </p:txBody>
      </p:sp>
      <p:sp>
        <p:nvSpPr>
          <p:cNvPr id="141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07CB7-F46C-4CBE-B6EE-90BE40E1F51A}" type="slidenum">
              <a:rPr lang="it-IT" altLang="it-IT" smtClean="0"/>
              <a:pPr/>
              <a:t>65</a:t>
            </a:fld>
            <a:endParaRPr lang="it-IT" altLang="it-IT" smtClean="0"/>
          </a:p>
        </p:txBody>
      </p:sp>
      <p:sp>
        <p:nvSpPr>
          <p:cNvPr id="1423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E098C0-A23A-4D1D-AF5E-8334FA0018E3}" type="slidenum">
              <a:rPr lang="it-IT" altLang="it-IT" smtClean="0"/>
              <a:pPr/>
              <a:t>66</a:t>
            </a:fld>
            <a:endParaRPr lang="it-IT" altLang="it-IT" smtClean="0"/>
          </a:p>
        </p:txBody>
      </p:sp>
      <p:sp>
        <p:nvSpPr>
          <p:cNvPr id="14336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36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90903-B4AD-49FA-A327-B69FAC1FF600}" type="slidenum">
              <a:rPr lang="it-IT" altLang="it-IT" smtClean="0"/>
              <a:pPr/>
              <a:t>67</a:t>
            </a:fld>
            <a:endParaRPr lang="it-IT" altLang="it-IT" smtClean="0"/>
          </a:p>
        </p:txBody>
      </p:sp>
      <p:sp>
        <p:nvSpPr>
          <p:cNvPr id="1443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43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738520-EF3A-4533-8022-F5F1D6FCC666}" type="slidenum">
              <a:rPr lang="it-IT" altLang="it-IT" smtClean="0"/>
              <a:pPr/>
              <a:t>68</a:t>
            </a:fld>
            <a:endParaRPr lang="it-IT" altLang="it-IT" smtClean="0"/>
          </a:p>
        </p:txBody>
      </p:sp>
      <p:sp>
        <p:nvSpPr>
          <p:cNvPr id="145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0541E4-4BDC-4037-B670-E46B573C3E2E}" type="slidenum">
              <a:rPr lang="it-IT" altLang="it-IT" smtClean="0"/>
              <a:pPr/>
              <a:t>69</a:t>
            </a:fld>
            <a:endParaRPr lang="it-IT" altLang="it-IT" smtClean="0"/>
          </a:p>
        </p:txBody>
      </p:sp>
      <p:sp>
        <p:nvSpPr>
          <p:cNvPr id="146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580958-4EE6-4528-B823-BADE6F2D2FBC}" type="slidenum">
              <a:rPr lang="it-IT" altLang="it-IT" smtClean="0"/>
              <a:pPr/>
              <a:t>70</a:t>
            </a:fld>
            <a:endParaRPr lang="it-IT" altLang="it-IT" smtClean="0"/>
          </a:p>
        </p:txBody>
      </p:sp>
      <p:sp>
        <p:nvSpPr>
          <p:cNvPr id="147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74363-373F-4EE1-9F02-7BA9166AA8CF}" type="slidenum">
              <a:rPr lang="it-IT" altLang="it-IT" smtClean="0"/>
              <a:pPr/>
              <a:t>71</a:t>
            </a:fld>
            <a:endParaRPr lang="it-IT" altLang="it-IT" smtClean="0"/>
          </a:p>
        </p:txBody>
      </p:sp>
      <p:sp>
        <p:nvSpPr>
          <p:cNvPr id="14848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84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6A9791-6B20-4D24-A8FC-346690952C40}" type="slidenum">
              <a:rPr lang="it-IT" altLang="it-IT" smtClean="0"/>
              <a:pPr/>
              <a:t>72</a:t>
            </a:fld>
            <a:endParaRPr lang="it-IT" altLang="it-IT" smtClean="0"/>
          </a:p>
        </p:txBody>
      </p:sp>
      <p:sp>
        <p:nvSpPr>
          <p:cNvPr id="1495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95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7BFB7-BE2C-4772-8F8D-48AEF2F29A23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815CE6-CD07-43F4-8AAA-BA7199B19090}" type="slidenum">
              <a:rPr lang="it-IT" altLang="it-IT" smtClean="0"/>
              <a:pPr/>
              <a:t>73</a:t>
            </a:fld>
            <a:endParaRPr lang="it-IT" altLang="it-IT" smtClean="0"/>
          </a:p>
        </p:txBody>
      </p:sp>
      <p:sp>
        <p:nvSpPr>
          <p:cNvPr id="150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17B03-8298-4AD3-9D7E-E070835F91B3}" type="slidenum">
              <a:rPr lang="it-IT" altLang="it-IT" smtClean="0"/>
              <a:pPr/>
              <a:t>74</a:t>
            </a:fld>
            <a:endParaRPr lang="it-IT" altLang="it-IT" smtClean="0"/>
          </a:p>
        </p:txBody>
      </p:sp>
      <p:sp>
        <p:nvSpPr>
          <p:cNvPr id="1515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15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02197A-C4C8-491B-8CEC-4780C64BA9FE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870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1323D3-CD8B-4255-9152-EBD1E174AD4F}" type="slidenum">
              <a:rPr lang="it-IT" altLang="it-IT" smtClean="0"/>
              <a:pPr/>
              <a:t>9</a:t>
            </a:fld>
            <a:endParaRPr lang="it-IT" altLang="it-IT" smtClean="0"/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8FDC2-7C75-4717-B79E-E53FF36595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44C22-66A4-4518-9BB1-D91963D0E5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8FC1B-C153-4441-AFD1-D4F5126528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F8658-371B-48DE-8D17-74254875D5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55D10-A922-4EC7-9F21-6F381E86343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E500A-23BB-4D1C-92B4-2B194524FB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FEDB9-5C1A-4C9F-B79C-134D5F9D42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BCFFF-B614-44B6-AD73-6F04873A243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9E4E-7548-4DF4-A8B1-DD0CFDFCD8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EAE6D-1280-41E0-88A3-7EB1B1C2A8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3DD8B-CA8E-41FA-8AED-FB50568D040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115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15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15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E783C7A-1B84-47A4-AB7B-B50B55B9DC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87" name="Rectangle 27"/>
          <p:cNvSpPr>
            <a:spLocks noChangeArrowheads="1"/>
          </p:cNvSpPr>
          <p:nvPr/>
        </p:nvSpPr>
        <p:spPr bwMode="auto">
          <a:xfrm>
            <a:off x="1050925" y="1965325"/>
            <a:ext cx="7110413" cy="803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5000" baseline="0">
                <a:solidFill>
                  <a:srgbClr val="FFCC00"/>
                </a:solidFill>
                <a:effectLst/>
              </a:rPr>
              <a:t>PROCESS MANAGEMENT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8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6" name="Rectangle 2"/>
          <p:cNvSpPr>
            <a:spLocks noChangeArrowheads="1"/>
          </p:cNvSpPr>
          <p:nvPr/>
        </p:nvSpPr>
        <p:spPr bwMode="auto">
          <a:xfrm>
            <a:off x="2124075" y="1527175"/>
            <a:ext cx="4679950" cy="20367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{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 = x; b = y;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while (a != b)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if (a &gt; b) a = a – b;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else b = b-a;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6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}</a:t>
            </a:r>
            <a:endParaRPr lang="en-US" sz="2600" b="1" baseline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187450" y="3759200"/>
            <a:ext cx="6840538" cy="13255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000" baseline="0">
                <a:solidFill>
                  <a:schemeClr val="bg1"/>
                </a:solidFill>
                <a:effectLst/>
              </a:rPr>
              <a:t>Subtract the smaller number </a:t>
            </a:r>
            <a:br>
              <a:rPr lang="it-IT" sz="3000" baseline="0">
                <a:solidFill>
                  <a:schemeClr val="bg1"/>
                </a:solidFill>
                <a:effectLst/>
              </a:rPr>
            </a:br>
            <a:r>
              <a:rPr lang="it-IT" sz="3000" baseline="0">
                <a:solidFill>
                  <a:schemeClr val="bg1"/>
                </a:solidFill>
                <a:effectLst/>
              </a:rPr>
              <a:t>from the larger one; repeat </a:t>
            </a:r>
            <a:br>
              <a:rPr lang="it-IT" sz="3000" baseline="0">
                <a:solidFill>
                  <a:schemeClr val="bg1"/>
                </a:solidFill>
                <a:effectLst/>
              </a:rPr>
            </a:br>
            <a:r>
              <a:rPr lang="it-IT" sz="3000" baseline="0">
                <a:solidFill>
                  <a:schemeClr val="bg1"/>
                </a:solidFill>
                <a:effectLst/>
              </a:rPr>
              <a:t>until you get a zero or a one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8" name="Rectangle 4"/>
          <p:cNvSpPr>
            <a:spLocks noChangeArrowheads="1"/>
          </p:cNvSpPr>
          <p:nvPr/>
        </p:nvSpPr>
        <p:spPr bwMode="auto">
          <a:xfrm>
            <a:off x="1258888" y="2574925"/>
            <a:ext cx="6629400" cy="230981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it-IT" sz="2800" b="1" baseline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  <a:r>
              <a:rPr lang="it-IT" sz="2800" b="1" baseline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	18	18	18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</a:t>
            </a:r>
            <a:r>
              <a:rPr lang="it-IT" sz="2800" b="1" baseline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</a:t>
            </a:r>
            <a:r>
              <a:rPr lang="it-IT" sz="2800" b="1" baseline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	24	24	24</a:t>
            </a:r>
            <a:r>
              <a:rPr lang="it-IT" sz="2800" b="1" baseline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24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18	18	18	12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24	6	6	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1725613" y="1676400"/>
            <a:ext cx="1677987" cy="7493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initial state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6488113" y="1676400"/>
            <a:ext cx="1265237" cy="7493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final state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Text Box 2"/>
          <p:cNvSpPr txBox="1">
            <a:spLocks noChangeArrowheads="1"/>
          </p:cNvSpPr>
          <p:nvPr/>
        </p:nvSpPr>
        <p:spPr bwMode="auto">
          <a:xfrm>
            <a:off x="973138" y="1484313"/>
            <a:ext cx="5830887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instances</a:t>
            </a:r>
          </a:p>
        </p:txBody>
      </p:sp>
      <p:sp>
        <p:nvSpPr>
          <p:cNvPr id="1057795" name="Rectangle 3"/>
          <p:cNvSpPr>
            <a:spLocks noChangeArrowheads="1"/>
          </p:cNvSpPr>
          <p:nvPr/>
        </p:nvSpPr>
        <p:spPr bwMode="auto">
          <a:xfrm>
            <a:off x="971550" y="2332038"/>
            <a:ext cx="7921625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More processes (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instances</a:t>
            </a:r>
            <a:r>
              <a:rPr lang="it-IT" sz="3500" baseline="0">
                <a:solidFill>
                  <a:schemeClr val="bg1"/>
                </a:solidFill>
                <a:effectLst/>
              </a:rPr>
              <a:t>) can be associated to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same program; each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of them represents the execution of the same code with different input data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57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7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7794" grpId="0" autoUpdateAnimBg="0"/>
      <p:bldP spid="105779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ChangeArrowheads="1"/>
          </p:cNvSpPr>
          <p:nvPr/>
        </p:nvSpPr>
        <p:spPr bwMode="auto">
          <a:xfrm>
            <a:off x="900113" y="1412875"/>
            <a:ext cx="7615237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 process is identified by: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59843" name="Rectangle 3"/>
          <p:cNvSpPr>
            <a:spLocks noChangeArrowheads="1"/>
          </p:cNvSpPr>
          <p:nvPr/>
        </p:nvSpPr>
        <p:spPr bwMode="auto">
          <a:xfrm>
            <a:off x="900113" y="2205038"/>
            <a:ext cx="7507287" cy="3235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Program code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(text section)</a:t>
            </a:r>
          </a:p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Its current activity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 represented by the value of the PC and of the processor’s registers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9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5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5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9842" grpId="0" autoUpdateAnimBg="0"/>
      <p:bldP spid="105984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6" name="Rectangle 4"/>
          <p:cNvSpPr>
            <a:spLocks noChangeArrowheads="1"/>
          </p:cNvSpPr>
          <p:nvPr/>
        </p:nvSpPr>
        <p:spPr bwMode="auto">
          <a:xfrm>
            <a:off x="1782763" y="2290763"/>
            <a:ext cx="5526087" cy="2276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Process stack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/>
            </a:r>
            <a:br>
              <a:rPr lang="it-IT" sz="3500" baseline="0">
                <a:solidFill>
                  <a:schemeClr val="folHlink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(temporary data)</a:t>
            </a:r>
          </a:p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Data section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(global variables)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9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9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923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/>
          <p:cNvSpPr>
            <a:spLocks noChangeArrowheads="1"/>
          </p:cNvSpPr>
          <p:nvPr/>
        </p:nvSpPr>
        <p:spPr bwMode="auto">
          <a:xfrm>
            <a:off x="1331913" y="1906588"/>
            <a:ext cx="734377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Several resources can be associated to one process: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61891" name="Rectangle 3"/>
          <p:cNvSpPr>
            <a:spLocks noChangeArrowheads="1"/>
          </p:cNvSpPr>
          <p:nvPr/>
        </p:nvSpPr>
        <p:spPr bwMode="auto">
          <a:xfrm>
            <a:off x="1331913" y="3752850"/>
            <a:ext cx="3544887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Open Files</a:t>
            </a:r>
          </a:p>
        </p:txBody>
      </p:sp>
      <p:sp>
        <p:nvSpPr>
          <p:cNvPr id="1061892" name="Rectangle 4"/>
          <p:cNvSpPr>
            <a:spLocks noChangeArrowheads="1"/>
          </p:cNvSpPr>
          <p:nvPr/>
        </p:nvSpPr>
        <p:spPr bwMode="auto">
          <a:xfrm>
            <a:off x="1331913" y="3186113"/>
            <a:ext cx="226536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Memory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61893" name="Rectangle 5"/>
          <p:cNvSpPr>
            <a:spLocks noChangeArrowheads="1"/>
          </p:cNvSpPr>
          <p:nvPr/>
        </p:nvSpPr>
        <p:spPr bwMode="auto">
          <a:xfrm>
            <a:off x="1333500" y="4281488"/>
            <a:ext cx="4457700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I/O devices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6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6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6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1890" grpId="0" autoUpdateAnimBg="0"/>
      <p:bldP spid="1061891" grpId="0" autoUpdateAnimBg="0"/>
      <p:bldP spid="1061892" grpId="0" autoUpdateAnimBg="0"/>
      <p:bldP spid="106189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7" name="Rectangle 3"/>
          <p:cNvSpPr>
            <a:spLocks noChangeArrowheads="1"/>
          </p:cNvSpPr>
          <p:nvPr/>
        </p:nvSpPr>
        <p:spPr bwMode="auto">
          <a:xfrm>
            <a:off x="3578225" y="1677988"/>
            <a:ext cx="2851150" cy="1463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5000" baseline="0">
                <a:solidFill>
                  <a:srgbClr val="FFCC00"/>
                </a:solidFill>
                <a:effectLst/>
              </a:rPr>
              <a:t>Process</a:t>
            </a:r>
            <a:br>
              <a:rPr lang="it-IT" sz="5000" baseline="0">
                <a:solidFill>
                  <a:srgbClr val="FFCC00"/>
                </a:solidFill>
                <a:effectLst/>
              </a:rPr>
            </a:br>
            <a:r>
              <a:rPr lang="it-IT" sz="5000" baseline="0">
                <a:solidFill>
                  <a:srgbClr val="FFCC00"/>
                </a:solidFill>
                <a:effectLst/>
              </a:rPr>
              <a:t>states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4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90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5"/>
          <p:cNvGrpSpPr>
            <a:grpSpLocks/>
          </p:cNvGrpSpPr>
          <p:nvPr/>
        </p:nvGrpSpPr>
        <p:grpSpPr bwMode="auto">
          <a:xfrm>
            <a:off x="1717675" y="2205038"/>
            <a:ext cx="5681663" cy="2292350"/>
            <a:chOff x="1296" y="1728"/>
            <a:chExt cx="3547" cy="1283"/>
          </a:xfrm>
        </p:grpSpPr>
        <p:sp>
          <p:nvSpPr>
            <p:cNvPr id="19459" name="Text Box 6"/>
            <p:cNvSpPr txBox="1">
              <a:spLocks noChangeArrowheads="1"/>
            </p:cNvSpPr>
            <p:nvPr/>
          </p:nvSpPr>
          <p:spPr bwMode="auto">
            <a:xfrm>
              <a:off x="1296" y="2247"/>
              <a:ext cx="1315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2000" b="1" baseline="0">
                  <a:solidFill>
                    <a:srgbClr val="FF9900"/>
                  </a:solidFill>
                  <a:effectLst/>
                </a:rPr>
                <a:t>active</a:t>
              </a:r>
            </a:p>
          </p:txBody>
        </p:sp>
        <p:sp>
          <p:nvSpPr>
            <p:cNvPr id="1065991" name="Oval 7"/>
            <p:cNvSpPr>
              <a:spLocks noChangeArrowheads="1"/>
            </p:cNvSpPr>
            <p:nvPr/>
          </p:nvSpPr>
          <p:spPr bwMode="auto">
            <a:xfrm>
              <a:off x="1502" y="1975"/>
              <a:ext cx="904" cy="824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461" name="Text Box 8"/>
            <p:cNvSpPr txBox="1">
              <a:spLocks noChangeArrowheads="1"/>
            </p:cNvSpPr>
            <p:nvPr/>
          </p:nvSpPr>
          <p:spPr bwMode="auto">
            <a:xfrm>
              <a:off x="3528" y="2254"/>
              <a:ext cx="1315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2000" b="1" baseline="0">
                  <a:solidFill>
                    <a:srgbClr val="FF9900"/>
                  </a:solidFill>
                  <a:effectLst/>
                </a:rPr>
                <a:t>blocked</a:t>
              </a:r>
            </a:p>
          </p:txBody>
        </p:sp>
        <p:sp>
          <p:nvSpPr>
            <p:cNvPr id="1065993" name="Oval 9"/>
            <p:cNvSpPr>
              <a:spLocks noChangeArrowheads="1"/>
            </p:cNvSpPr>
            <p:nvPr/>
          </p:nvSpPr>
          <p:spPr bwMode="auto">
            <a:xfrm>
              <a:off x="3721" y="1975"/>
              <a:ext cx="904" cy="824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65994" name="Line 10"/>
            <p:cNvSpPr>
              <a:spLocks noChangeShapeType="1"/>
            </p:cNvSpPr>
            <p:nvPr/>
          </p:nvSpPr>
          <p:spPr bwMode="auto">
            <a:xfrm>
              <a:off x="2235" y="2057"/>
              <a:ext cx="1651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65995" name="Line 11"/>
            <p:cNvSpPr>
              <a:spLocks noChangeShapeType="1"/>
            </p:cNvSpPr>
            <p:nvPr/>
          </p:nvSpPr>
          <p:spPr bwMode="auto">
            <a:xfrm>
              <a:off x="2241" y="2715"/>
              <a:ext cx="1641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465" name="Text Box 12"/>
            <p:cNvSpPr txBox="1">
              <a:spLocks noChangeArrowheads="1"/>
            </p:cNvSpPr>
            <p:nvPr/>
          </p:nvSpPr>
          <p:spPr bwMode="auto">
            <a:xfrm>
              <a:off x="2241" y="1728"/>
              <a:ext cx="1645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2000" b="1" baseline="0">
                  <a:solidFill>
                    <a:srgbClr val="FFCC00"/>
                  </a:solidFill>
                  <a:effectLst/>
                </a:rPr>
                <a:t>I/O or event wait</a:t>
              </a:r>
            </a:p>
          </p:txBody>
        </p:sp>
        <p:sp>
          <p:nvSpPr>
            <p:cNvPr id="19466" name="Text Box 13"/>
            <p:cNvSpPr txBox="1">
              <a:spLocks noChangeArrowheads="1"/>
            </p:cNvSpPr>
            <p:nvPr/>
          </p:nvSpPr>
          <p:spPr bwMode="auto">
            <a:xfrm>
              <a:off x="2241" y="2715"/>
              <a:ext cx="1645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2000" b="1" baseline="0">
                  <a:solidFill>
                    <a:srgbClr val="FFCC00"/>
                  </a:solidFill>
                  <a:effectLst/>
                </a:rPr>
                <a:t>I/O or event completion</a:t>
              </a:r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ChangeArrowheads="1"/>
          </p:cNvSpPr>
          <p:nvPr/>
        </p:nvSpPr>
        <p:spPr bwMode="auto">
          <a:xfrm>
            <a:off x="1187450" y="2162175"/>
            <a:ext cx="7069138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3500" baseline="0">
                <a:solidFill>
                  <a:srgbClr val="FFCC00"/>
                </a:solidFill>
                <a:effectLst/>
              </a:rPr>
              <a:t>The number of CPU is generally less than the number of available processes</a:t>
            </a:r>
          </a:p>
        </p:txBody>
      </p:sp>
      <p:sp>
        <p:nvSpPr>
          <p:cNvPr id="1068035" name="Rectangle 3"/>
          <p:cNvSpPr>
            <a:spLocks noChangeArrowheads="1"/>
          </p:cNvSpPr>
          <p:nvPr/>
        </p:nvSpPr>
        <p:spPr bwMode="auto">
          <a:xfrm>
            <a:off x="1195388" y="4538663"/>
            <a:ext cx="7507287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The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active state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is subdivided in two states: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68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68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8034" grpId="0" autoUpdateAnimBg="0"/>
      <p:bldP spid="106803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284" name="Rectangle 4"/>
          <p:cNvSpPr>
            <a:spLocks noChangeArrowheads="1"/>
          </p:cNvSpPr>
          <p:nvPr/>
        </p:nvSpPr>
        <p:spPr bwMode="auto">
          <a:xfrm>
            <a:off x="973138" y="3482975"/>
            <a:ext cx="6905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running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> </a:t>
            </a:r>
            <a:br>
              <a:rPr lang="it-IT" sz="3500" baseline="0">
                <a:solidFill>
                  <a:schemeClr val="folHlink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(a CPU is executing instructions of the process)</a:t>
            </a:r>
          </a:p>
        </p:txBody>
      </p:sp>
      <p:sp>
        <p:nvSpPr>
          <p:cNvPr id="1121285" name="Rectangle 5"/>
          <p:cNvSpPr>
            <a:spLocks noChangeArrowheads="1"/>
          </p:cNvSpPr>
          <p:nvPr/>
        </p:nvSpPr>
        <p:spPr bwMode="auto">
          <a:xfrm>
            <a:off x="973138" y="1754188"/>
            <a:ext cx="755967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ready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(the process is waiting to be assigned to a CPU)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1284" grpId="0" autoUpdateAnimBg="0"/>
      <p:bldP spid="112128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2" name="Rectangle 12"/>
          <p:cNvSpPr>
            <a:spLocks noChangeArrowheads="1"/>
          </p:cNvSpPr>
          <p:nvPr/>
        </p:nvSpPr>
        <p:spPr bwMode="auto">
          <a:xfrm>
            <a:off x="3140075" y="1412875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 baseline="0">
                <a:solidFill>
                  <a:srgbClr val="FFCC00"/>
                </a:solidFill>
                <a:effectLst/>
              </a:rPr>
              <a:t>Contents</a:t>
            </a:r>
          </a:p>
        </p:txBody>
      </p:sp>
      <p:sp>
        <p:nvSpPr>
          <p:cNvPr id="957453" name="Rectangle 13"/>
          <p:cNvSpPr>
            <a:spLocks noChangeArrowheads="1"/>
          </p:cNvSpPr>
          <p:nvPr/>
        </p:nvSpPr>
        <p:spPr bwMode="auto">
          <a:xfrm>
            <a:off x="1589088" y="2852738"/>
            <a:ext cx="5965825" cy="16922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concept</a:t>
            </a: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states</a:t>
            </a: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description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5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57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57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57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2" grpId="0" autoUpdateAnimBg="0"/>
      <p:bldP spid="95745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4"/>
          <p:cNvGrpSpPr>
            <a:grpSpLocks/>
          </p:cNvGrpSpPr>
          <p:nvPr/>
        </p:nvGrpSpPr>
        <p:grpSpPr bwMode="auto">
          <a:xfrm>
            <a:off x="1258888" y="1412875"/>
            <a:ext cx="6518275" cy="3962400"/>
            <a:chOff x="886" y="1008"/>
            <a:chExt cx="4106" cy="2496"/>
          </a:xfrm>
        </p:grpSpPr>
        <p:sp>
          <p:nvSpPr>
            <p:cNvPr id="22531" name="Text Box 5"/>
            <p:cNvSpPr txBox="1">
              <a:spLocks noChangeArrowheads="1"/>
            </p:cNvSpPr>
            <p:nvPr/>
          </p:nvSpPr>
          <p:spPr bwMode="auto">
            <a:xfrm>
              <a:off x="4017" y="2199"/>
              <a:ext cx="975" cy="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 baseline="0">
                  <a:solidFill>
                    <a:srgbClr val="FF9900"/>
                  </a:solidFill>
                  <a:effectLst/>
                </a:rPr>
                <a:t>blocked</a:t>
              </a:r>
            </a:p>
          </p:txBody>
        </p:sp>
        <p:sp>
          <p:nvSpPr>
            <p:cNvPr id="22532" name="Text Box 6"/>
            <p:cNvSpPr txBox="1">
              <a:spLocks noChangeArrowheads="1"/>
            </p:cNvSpPr>
            <p:nvPr/>
          </p:nvSpPr>
          <p:spPr bwMode="auto">
            <a:xfrm>
              <a:off x="886" y="1988"/>
              <a:ext cx="1502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allocation of </a:t>
              </a:r>
            </a:p>
            <a:p>
              <a:pPr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the CPU</a:t>
              </a:r>
            </a:p>
          </p:txBody>
        </p:sp>
        <p:sp>
          <p:nvSpPr>
            <p:cNvPr id="22533" name="Text Box 7"/>
            <p:cNvSpPr txBox="1">
              <a:spLocks noChangeArrowheads="1"/>
            </p:cNvSpPr>
            <p:nvPr/>
          </p:nvSpPr>
          <p:spPr bwMode="auto">
            <a:xfrm>
              <a:off x="2828" y="1920"/>
              <a:ext cx="1456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preemption</a:t>
              </a:r>
            </a:p>
            <a:p>
              <a:pPr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of CPU</a:t>
              </a:r>
            </a:p>
          </p:txBody>
        </p:sp>
        <p:sp>
          <p:nvSpPr>
            <p:cNvPr id="22534" name="Text Box 8"/>
            <p:cNvSpPr txBox="1">
              <a:spLocks noChangeArrowheads="1"/>
            </p:cNvSpPr>
            <p:nvPr/>
          </p:nvSpPr>
          <p:spPr bwMode="auto">
            <a:xfrm>
              <a:off x="3216" y="1500"/>
              <a:ext cx="1467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I/O or event wait</a:t>
              </a:r>
            </a:p>
          </p:txBody>
        </p:sp>
        <p:sp>
          <p:nvSpPr>
            <p:cNvPr id="22535" name="Text Box 9"/>
            <p:cNvSpPr txBox="1">
              <a:spLocks noChangeArrowheads="1"/>
            </p:cNvSpPr>
            <p:nvPr/>
          </p:nvSpPr>
          <p:spPr bwMode="auto">
            <a:xfrm>
              <a:off x="3201" y="2797"/>
              <a:ext cx="1652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 baseline="0">
                  <a:solidFill>
                    <a:srgbClr val="FFCC00"/>
                  </a:solidFill>
                  <a:effectLst/>
                </a:rPr>
                <a:t>I/O o event completion</a:t>
              </a:r>
            </a:p>
          </p:txBody>
        </p:sp>
        <p:sp>
          <p:nvSpPr>
            <p:cNvPr id="1070090" name="Oval 10"/>
            <p:cNvSpPr>
              <a:spLocks noChangeArrowheads="1"/>
            </p:cNvSpPr>
            <p:nvPr/>
          </p:nvSpPr>
          <p:spPr bwMode="auto">
            <a:xfrm>
              <a:off x="3991" y="1888"/>
              <a:ext cx="1001" cy="835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37" name="Text Box 11"/>
            <p:cNvSpPr txBox="1">
              <a:spLocks noChangeArrowheads="1"/>
            </p:cNvSpPr>
            <p:nvPr/>
          </p:nvSpPr>
          <p:spPr bwMode="auto">
            <a:xfrm>
              <a:off x="1797" y="1318"/>
              <a:ext cx="1413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 baseline="0">
                  <a:solidFill>
                    <a:srgbClr val="FF9900"/>
                  </a:solidFill>
                  <a:effectLst/>
                </a:rPr>
                <a:t>running</a:t>
              </a:r>
            </a:p>
          </p:txBody>
        </p:sp>
        <p:sp>
          <p:nvSpPr>
            <p:cNvPr id="1070092" name="Oval 12"/>
            <p:cNvSpPr>
              <a:spLocks noChangeArrowheads="1"/>
            </p:cNvSpPr>
            <p:nvPr/>
          </p:nvSpPr>
          <p:spPr bwMode="auto">
            <a:xfrm>
              <a:off x="1989" y="1008"/>
              <a:ext cx="1028" cy="833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39" name="Text Box 13"/>
            <p:cNvSpPr txBox="1">
              <a:spLocks noChangeArrowheads="1"/>
            </p:cNvSpPr>
            <p:nvPr/>
          </p:nvSpPr>
          <p:spPr bwMode="auto">
            <a:xfrm>
              <a:off x="2026" y="2976"/>
              <a:ext cx="976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b="1" baseline="0">
                  <a:solidFill>
                    <a:srgbClr val="FF9900"/>
                  </a:solidFill>
                  <a:effectLst/>
                </a:rPr>
                <a:t>ready</a:t>
              </a:r>
            </a:p>
          </p:txBody>
        </p:sp>
        <p:sp>
          <p:nvSpPr>
            <p:cNvPr id="1070094" name="Oval 14"/>
            <p:cNvSpPr>
              <a:spLocks noChangeArrowheads="1"/>
            </p:cNvSpPr>
            <p:nvPr/>
          </p:nvSpPr>
          <p:spPr bwMode="auto">
            <a:xfrm>
              <a:off x="1989" y="2671"/>
              <a:ext cx="1028" cy="833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0095" name="Line 15"/>
            <p:cNvSpPr>
              <a:spLocks noChangeShapeType="1"/>
            </p:cNvSpPr>
            <p:nvPr/>
          </p:nvSpPr>
          <p:spPr bwMode="auto">
            <a:xfrm flipV="1">
              <a:off x="2075" y="1675"/>
              <a:ext cx="0" cy="116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0096" name="Line 16"/>
            <p:cNvSpPr>
              <a:spLocks noChangeShapeType="1"/>
            </p:cNvSpPr>
            <p:nvPr/>
          </p:nvSpPr>
          <p:spPr bwMode="auto">
            <a:xfrm flipV="1">
              <a:off x="2845" y="1725"/>
              <a:ext cx="6" cy="10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0097" name="Line 17"/>
            <p:cNvSpPr>
              <a:spLocks noChangeShapeType="1"/>
            </p:cNvSpPr>
            <p:nvPr/>
          </p:nvSpPr>
          <p:spPr bwMode="auto">
            <a:xfrm flipH="1">
              <a:off x="3017" y="2626"/>
              <a:ext cx="1136" cy="38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0098" name="Line 18"/>
            <p:cNvSpPr>
              <a:spLocks noChangeShapeType="1"/>
            </p:cNvSpPr>
            <p:nvPr/>
          </p:nvSpPr>
          <p:spPr bwMode="auto">
            <a:xfrm>
              <a:off x="3017" y="1508"/>
              <a:ext cx="1116" cy="5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Rectangle 2"/>
          <p:cNvSpPr>
            <a:spLocks noChangeArrowheads="1"/>
          </p:cNvSpPr>
          <p:nvPr/>
        </p:nvSpPr>
        <p:spPr bwMode="auto">
          <a:xfrm>
            <a:off x="827088" y="1700213"/>
            <a:ext cx="7921625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The ready state is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logically equivalent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to running state: a process in ready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state could be executed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(if a CPU is available)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213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ChangeArrowheads="1"/>
          </p:cNvSpPr>
          <p:nvPr/>
        </p:nvSpPr>
        <p:spPr bwMode="auto">
          <a:xfrm>
            <a:off x="1331913" y="2276475"/>
            <a:ext cx="6745287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blocked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cannot execute (even if the CPU is available)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3330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78" name="Rectangle 2"/>
          <p:cNvSpPr>
            <a:spLocks noChangeArrowheads="1"/>
          </p:cNvSpPr>
          <p:nvPr/>
        </p:nvSpPr>
        <p:spPr bwMode="auto">
          <a:xfrm>
            <a:off x="979488" y="1484313"/>
            <a:ext cx="712946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Additional states: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74179" name="Rectangle 3"/>
          <p:cNvSpPr>
            <a:spLocks noChangeArrowheads="1"/>
          </p:cNvSpPr>
          <p:nvPr/>
        </p:nvSpPr>
        <p:spPr bwMode="auto">
          <a:xfrm>
            <a:off x="971550" y="4683125"/>
            <a:ext cx="7299325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exit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> </a:t>
            </a:r>
            <a:r>
              <a:rPr lang="it-IT" sz="3500" baseline="0">
                <a:solidFill>
                  <a:schemeClr val="bg1"/>
                </a:solidFill>
                <a:effectLst/>
              </a:rPr>
              <a:t>(a process that has completed or aborted)</a:t>
            </a:r>
          </a:p>
        </p:txBody>
      </p:sp>
      <p:sp>
        <p:nvSpPr>
          <p:cNvPr id="1074180" name="Rectangle 4"/>
          <p:cNvSpPr>
            <a:spLocks noChangeArrowheads="1"/>
          </p:cNvSpPr>
          <p:nvPr/>
        </p:nvSpPr>
        <p:spPr bwMode="auto">
          <a:xfrm>
            <a:off x="971550" y="2163763"/>
            <a:ext cx="7137400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new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(tipycally,a new process created to execute a program, but not yet loaded in the ready queue)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7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7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4178" grpId="0" autoUpdateAnimBg="0"/>
      <p:bldP spid="1074179" grpId="0" autoUpdateAnimBg="0"/>
      <p:bldP spid="107418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>
            <a:off x="1116013" y="1697038"/>
            <a:ext cx="7281862" cy="3490912"/>
            <a:chOff x="1008" y="1065"/>
            <a:chExt cx="4587" cy="2199"/>
          </a:xfrm>
        </p:grpSpPr>
        <p:sp>
          <p:nvSpPr>
            <p:cNvPr id="26627" name="Text Box 5"/>
            <p:cNvSpPr txBox="1">
              <a:spLocks noChangeArrowheads="1"/>
            </p:cNvSpPr>
            <p:nvPr/>
          </p:nvSpPr>
          <p:spPr bwMode="auto">
            <a:xfrm>
              <a:off x="3348" y="2143"/>
              <a:ext cx="1454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9900"/>
                  </a:solidFill>
                  <a:effectLst/>
                </a:rPr>
                <a:t>blocked</a:t>
              </a:r>
            </a:p>
          </p:txBody>
        </p:sp>
        <p:sp>
          <p:nvSpPr>
            <p:cNvPr id="26628" name="Text Box 6"/>
            <p:cNvSpPr txBox="1">
              <a:spLocks noChangeArrowheads="1"/>
            </p:cNvSpPr>
            <p:nvPr/>
          </p:nvSpPr>
          <p:spPr bwMode="auto">
            <a:xfrm>
              <a:off x="1164" y="1922"/>
              <a:ext cx="1397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it-IT" sz="1500" b="1" baseline="0">
                  <a:solidFill>
                    <a:srgbClr val="FFCC00"/>
                  </a:solidFill>
                  <a:effectLst/>
                </a:rPr>
                <a:t>allocation of </a:t>
              </a:r>
            </a:p>
            <a:p>
              <a:pPr eaLnBrk="0" hangingPunct="0"/>
              <a:r>
                <a:rPr lang="it-IT" sz="1500" b="1" baseline="0">
                  <a:solidFill>
                    <a:srgbClr val="FFCC00"/>
                  </a:solidFill>
                  <a:effectLst/>
                </a:rPr>
                <a:t> the CPU</a:t>
              </a:r>
            </a:p>
          </p:txBody>
        </p:sp>
        <p:sp>
          <p:nvSpPr>
            <p:cNvPr id="26629" name="Text Box 7"/>
            <p:cNvSpPr txBox="1">
              <a:spLocks noChangeArrowheads="1"/>
            </p:cNvSpPr>
            <p:nvPr/>
          </p:nvSpPr>
          <p:spPr bwMode="auto">
            <a:xfrm>
              <a:off x="2754" y="2052"/>
              <a:ext cx="1006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lang="it-IT" sz="1400" b="1" baseline="0">
                  <a:solidFill>
                    <a:srgbClr val="FFCC00"/>
                  </a:solidFill>
                  <a:effectLst/>
                </a:rPr>
                <a:t>preemption</a:t>
              </a:r>
            </a:p>
            <a:p>
              <a:pPr>
                <a:spcBef>
                  <a:spcPct val="20000"/>
                </a:spcBef>
              </a:pPr>
              <a:r>
                <a:rPr lang="it-IT" sz="1400" b="1" baseline="0">
                  <a:solidFill>
                    <a:srgbClr val="FFCC00"/>
                  </a:solidFill>
                  <a:effectLst/>
                </a:rPr>
                <a:t>of CPU</a:t>
              </a:r>
            </a:p>
          </p:txBody>
        </p:sp>
        <p:sp>
          <p:nvSpPr>
            <p:cNvPr id="26630" name="Text Box 8"/>
            <p:cNvSpPr txBox="1">
              <a:spLocks noChangeArrowheads="1"/>
            </p:cNvSpPr>
            <p:nvPr/>
          </p:nvSpPr>
          <p:spPr bwMode="auto">
            <a:xfrm>
              <a:off x="3072" y="1392"/>
              <a:ext cx="1595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CC00"/>
                  </a:solidFill>
                  <a:effectLst/>
                </a:rPr>
                <a:t>release</a:t>
              </a:r>
            </a:p>
          </p:txBody>
        </p:sp>
        <p:sp>
          <p:nvSpPr>
            <p:cNvPr id="26631" name="Text Box 9"/>
            <p:cNvSpPr txBox="1">
              <a:spLocks noChangeArrowheads="1"/>
            </p:cNvSpPr>
            <p:nvPr/>
          </p:nvSpPr>
          <p:spPr bwMode="auto">
            <a:xfrm>
              <a:off x="2994" y="2640"/>
              <a:ext cx="1453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CC00"/>
                  </a:solidFill>
                  <a:effectLst/>
                </a:rPr>
                <a:t>I/O or event completion</a:t>
              </a:r>
            </a:p>
          </p:txBody>
        </p:sp>
        <p:sp>
          <p:nvSpPr>
            <p:cNvPr id="1076234" name="Oval 10"/>
            <p:cNvSpPr>
              <a:spLocks noChangeArrowheads="1"/>
            </p:cNvSpPr>
            <p:nvPr/>
          </p:nvSpPr>
          <p:spPr bwMode="auto">
            <a:xfrm>
              <a:off x="3683" y="1877"/>
              <a:ext cx="760" cy="731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6633" name="Text Box 11"/>
            <p:cNvSpPr txBox="1">
              <a:spLocks noChangeArrowheads="1"/>
            </p:cNvSpPr>
            <p:nvPr/>
          </p:nvSpPr>
          <p:spPr bwMode="auto">
            <a:xfrm>
              <a:off x="1725" y="1334"/>
              <a:ext cx="1449" cy="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9900"/>
                  </a:solidFill>
                  <a:effectLst/>
                </a:rPr>
                <a:t>running</a:t>
              </a:r>
            </a:p>
          </p:txBody>
        </p:sp>
        <p:sp>
          <p:nvSpPr>
            <p:cNvPr id="1076236" name="Oval 12"/>
            <p:cNvSpPr>
              <a:spLocks noChangeArrowheads="1"/>
            </p:cNvSpPr>
            <p:nvPr/>
          </p:nvSpPr>
          <p:spPr bwMode="auto">
            <a:xfrm>
              <a:off x="1968" y="1073"/>
              <a:ext cx="932" cy="731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6635" name="Text Box 13"/>
            <p:cNvSpPr txBox="1">
              <a:spLocks noChangeArrowheads="1"/>
            </p:cNvSpPr>
            <p:nvPr/>
          </p:nvSpPr>
          <p:spPr bwMode="auto">
            <a:xfrm>
              <a:off x="2094" y="2789"/>
              <a:ext cx="762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9900"/>
                  </a:solidFill>
                  <a:effectLst/>
                </a:rPr>
                <a:t>ready</a:t>
              </a:r>
            </a:p>
          </p:txBody>
        </p:sp>
        <p:sp>
          <p:nvSpPr>
            <p:cNvPr id="1076238" name="Oval 14"/>
            <p:cNvSpPr>
              <a:spLocks noChangeArrowheads="1"/>
            </p:cNvSpPr>
            <p:nvPr/>
          </p:nvSpPr>
          <p:spPr bwMode="auto">
            <a:xfrm>
              <a:off x="2082" y="2532"/>
              <a:ext cx="776" cy="73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39" name="Line 15"/>
            <p:cNvSpPr>
              <a:spLocks noChangeShapeType="1"/>
            </p:cNvSpPr>
            <p:nvPr/>
          </p:nvSpPr>
          <p:spPr bwMode="auto">
            <a:xfrm flipV="1">
              <a:off x="2164" y="1764"/>
              <a:ext cx="0" cy="90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40" name="Line 16"/>
            <p:cNvSpPr>
              <a:spLocks noChangeShapeType="1"/>
            </p:cNvSpPr>
            <p:nvPr/>
          </p:nvSpPr>
          <p:spPr bwMode="auto">
            <a:xfrm flipV="1">
              <a:off x="2772" y="1713"/>
              <a:ext cx="0" cy="933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41" name="Line 17"/>
            <p:cNvSpPr>
              <a:spLocks noChangeShapeType="1"/>
            </p:cNvSpPr>
            <p:nvPr/>
          </p:nvSpPr>
          <p:spPr bwMode="auto">
            <a:xfrm flipH="1">
              <a:off x="2900" y="2498"/>
              <a:ext cx="894" cy="32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42" name="Line 18"/>
            <p:cNvSpPr>
              <a:spLocks noChangeShapeType="1"/>
            </p:cNvSpPr>
            <p:nvPr/>
          </p:nvSpPr>
          <p:spPr bwMode="auto">
            <a:xfrm>
              <a:off x="2900" y="1513"/>
              <a:ext cx="900" cy="45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6641" name="Text Box 19"/>
            <p:cNvSpPr txBox="1">
              <a:spLocks noChangeArrowheads="1"/>
            </p:cNvSpPr>
            <p:nvPr/>
          </p:nvSpPr>
          <p:spPr bwMode="auto">
            <a:xfrm>
              <a:off x="4284" y="1326"/>
              <a:ext cx="1311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9900"/>
                  </a:solidFill>
                  <a:effectLst/>
                </a:rPr>
                <a:t>exit</a:t>
              </a:r>
            </a:p>
          </p:txBody>
        </p:sp>
        <p:sp>
          <p:nvSpPr>
            <p:cNvPr id="1076244" name="Oval 20"/>
            <p:cNvSpPr>
              <a:spLocks noChangeArrowheads="1"/>
            </p:cNvSpPr>
            <p:nvPr/>
          </p:nvSpPr>
          <p:spPr bwMode="auto">
            <a:xfrm>
              <a:off x="4560" y="1065"/>
              <a:ext cx="741" cy="73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6643" name="Text Box 21"/>
            <p:cNvSpPr txBox="1">
              <a:spLocks noChangeArrowheads="1"/>
            </p:cNvSpPr>
            <p:nvPr/>
          </p:nvSpPr>
          <p:spPr bwMode="auto">
            <a:xfrm>
              <a:off x="1008" y="2784"/>
              <a:ext cx="763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it-IT" sz="1500" b="1" baseline="0">
                  <a:solidFill>
                    <a:srgbClr val="FF9900"/>
                  </a:solidFill>
                  <a:effectLst/>
                </a:rPr>
                <a:t>new</a:t>
              </a:r>
            </a:p>
          </p:txBody>
        </p:sp>
        <p:sp>
          <p:nvSpPr>
            <p:cNvPr id="1076246" name="Oval 22"/>
            <p:cNvSpPr>
              <a:spLocks noChangeArrowheads="1"/>
            </p:cNvSpPr>
            <p:nvPr/>
          </p:nvSpPr>
          <p:spPr bwMode="auto">
            <a:xfrm>
              <a:off x="1018" y="2528"/>
              <a:ext cx="754" cy="731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47" name="Line 23"/>
            <p:cNvSpPr>
              <a:spLocks noChangeShapeType="1"/>
            </p:cNvSpPr>
            <p:nvPr/>
          </p:nvSpPr>
          <p:spPr bwMode="auto">
            <a:xfrm>
              <a:off x="1782" y="2871"/>
              <a:ext cx="31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6248" name="Line 24"/>
            <p:cNvSpPr>
              <a:spLocks noChangeShapeType="1"/>
            </p:cNvSpPr>
            <p:nvPr/>
          </p:nvSpPr>
          <p:spPr bwMode="auto">
            <a:xfrm>
              <a:off x="2904" y="1416"/>
              <a:ext cx="165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ChangeArrowheads="1"/>
          </p:cNvSpPr>
          <p:nvPr/>
        </p:nvSpPr>
        <p:spPr bwMode="auto">
          <a:xfrm>
            <a:off x="979488" y="1484313"/>
            <a:ext cx="7912100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Additional state: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78275" name="Rectangle 3"/>
          <p:cNvSpPr>
            <a:spLocks noChangeArrowheads="1"/>
          </p:cNvSpPr>
          <p:nvPr/>
        </p:nvSpPr>
        <p:spPr bwMode="auto">
          <a:xfrm>
            <a:off x="971550" y="2260600"/>
            <a:ext cx="7921625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9900"/>
                </a:solidFill>
                <a:effectLst/>
              </a:rPr>
              <a:t>swapped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(a process can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be swapped temporaly out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of memory to a backing store and then brought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back into memory for continued execution)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7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8274" grpId="0" autoUpdateAnimBg="0"/>
      <p:bldP spid="107827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/>
          <p:cNvGrpSpPr>
            <a:grpSpLocks/>
          </p:cNvGrpSpPr>
          <p:nvPr/>
        </p:nvGrpSpPr>
        <p:grpSpPr bwMode="auto">
          <a:xfrm>
            <a:off x="1258888" y="1908175"/>
            <a:ext cx="7334250" cy="3897313"/>
            <a:chOff x="912" y="1174"/>
            <a:chExt cx="4620" cy="2455"/>
          </a:xfrm>
        </p:grpSpPr>
        <p:sp>
          <p:nvSpPr>
            <p:cNvPr id="28676" name="Oval 5"/>
            <p:cNvSpPr>
              <a:spLocks noChangeArrowheads="1"/>
            </p:cNvSpPr>
            <p:nvPr/>
          </p:nvSpPr>
          <p:spPr bwMode="auto">
            <a:xfrm>
              <a:off x="912" y="1645"/>
              <a:ext cx="655" cy="57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init</a:t>
              </a:r>
            </a:p>
          </p:txBody>
        </p:sp>
        <p:sp>
          <p:nvSpPr>
            <p:cNvPr id="28677" name="Oval 6"/>
            <p:cNvSpPr>
              <a:spLocks noChangeArrowheads="1"/>
            </p:cNvSpPr>
            <p:nvPr/>
          </p:nvSpPr>
          <p:spPr bwMode="auto">
            <a:xfrm>
              <a:off x="2087" y="1525"/>
              <a:ext cx="589" cy="528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ready</a:t>
              </a:r>
            </a:p>
          </p:txBody>
        </p:sp>
        <p:sp>
          <p:nvSpPr>
            <p:cNvPr id="28678" name="Oval 7"/>
            <p:cNvSpPr>
              <a:spLocks noChangeArrowheads="1"/>
            </p:cNvSpPr>
            <p:nvPr/>
          </p:nvSpPr>
          <p:spPr bwMode="auto">
            <a:xfrm>
              <a:off x="3331" y="1484"/>
              <a:ext cx="641" cy="557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running</a:t>
              </a:r>
            </a:p>
          </p:txBody>
        </p:sp>
        <p:sp>
          <p:nvSpPr>
            <p:cNvPr id="28679" name="Oval 8"/>
            <p:cNvSpPr>
              <a:spLocks noChangeArrowheads="1"/>
            </p:cNvSpPr>
            <p:nvPr/>
          </p:nvSpPr>
          <p:spPr bwMode="auto">
            <a:xfrm>
              <a:off x="2726" y="2483"/>
              <a:ext cx="599" cy="519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sleeping</a:t>
              </a:r>
            </a:p>
          </p:txBody>
        </p:sp>
        <p:sp>
          <p:nvSpPr>
            <p:cNvPr id="28680" name="Oval 9"/>
            <p:cNvSpPr>
              <a:spLocks noChangeArrowheads="1"/>
            </p:cNvSpPr>
            <p:nvPr/>
          </p:nvSpPr>
          <p:spPr bwMode="auto">
            <a:xfrm>
              <a:off x="4392" y="2097"/>
              <a:ext cx="692" cy="60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zombie</a:t>
              </a:r>
            </a:p>
          </p:txBody>
        </p:sp>
        <p:cxnSp>
          <p:nvCxnSpPr>
            <p:cNvPr id="28681" name="AutoShape 10"/>
            <p:cNvCxnSpPr>
              <a:cxnSpLocks noChangeShapeType="1"/>
              <a:stCxn id="28676" idx="7"/>
              <a:endCxn id="28677" idx="1"/>
            </p:cNvCxnSpPr>
            <p:nvPr/>
          </p:nvCxnSpPr>
          <p:spPr bwMode="auto">
            <a:xfrm rot="-5400000">
              <a:off x="1759" y="1316"/>
              <a:ext cx="125" cy="700"/>
            </a:xfrm>
            <a:prstGeom prst="curvedConnector3">
              <a:avLst>
                <a:gd name="adj1" fmla="val 236269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28682" name="AutoShape 11"/>
            <p:cNvCxnSpPr>
              <a:cxnSpLocks noChangeShapeType="1"/>
            </p:cNvCxnSpPr>
            <p:nvPr/>
          </p:nvCxnSpPr>
          <p:spPr bwMode="auto">
            <a:xfrm rot="-5400000">
              <a:off x="2956" y="1290"/>
              <a:ext cx="94" cy="648"/>
            </a:xfrm>
            <a:prstGeom prst="curvedConnector3">
              <a:avLst>
                <a:gd name="adj1" fmla="val 220278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28683" name="AutoShape 12"/>
            <p:cNvCxnSpPr>
              <a:cxnSpLocks noChangeShapeType="1"/>
            </p:cNvCxnSpPr>
            <p:nvPr/>
          </p:nvCxnSpPr>
          <p:spPr bwMode="auto">
            <a:xfrm rot="16200000" flipH="1">
              <a:off x="3962" y="1823"/>
              <a:ext cx="412" cy="489"/>
            </a:xfrm>
            <a:prstGeom prst="curvedConnector3">
              <a:avLst>
                <a:gd name="adj1" fmla="val 38958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28684" name="AutoShape 13"/>
            <p:cNvCxnSpPr>
              <a:cxnSpLocks noChangeShapeType="1"/>
            </p:cNvCxnSpPr>
            <p:nvPr/>
          </p:nvCxnSpPr>
          <p:spPr bwMode="auto">
            <a:xfrm rot="-5400000">
              <a:off x="2956" y="1388"/>
              <a:ext cx="93" cy="648"/>
            </a:xfrm>
            <a:prstGeom prst="curvedConnector3">
              <a:avLst>
                <a:gd name="adj1" fmla="val -86019"/>
              </a:avLst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/>
            </a:ln>
          </p:spPr>
        </p:cxnSp>
        <p:cxnSp>
          <p:nvCxnSpPr>
            <p:cNvPr id="28685" name="AutoShape 14"/>
            <p:cNvCxnSpPr>
              <a:cxnSpLocks noChangeShapeType="1"/>
              <a:stCxn id="28678" idx="4"/>
              <a:endCxn id="28679" idx="7"/>
            </p:cNvCxnSpPr>
            <p:nvPr/>
          </p:nvCxnSpPr>
          <p:spPr bwMode="auto">
            <a:xfrm rot="5400000">
              <a:off x="3186" y="2092"/>
              <a:ext cx="518" cy="415"/>
            </a:xfrm>
            <a:prstGeom prst="curvedConnector3">
              <a:avLst>
                <a:gd name="adj1" fmla="val 42648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28686" name="AutoShape 15"/>
            <p:cNvCxnSpPr>
              <a:cxnSpLocks noChangeShapeType="1"/>
              <a:stCxn id="28679" idx="2"/>
              <a:endCxn id="28677" idx="4"/>
            </p:cNvCxnSpPr>
            <p:nvPr/>
          </p:nvCxnSpPr>
          <p:spPr bwMode="auto">
            <a:xfrm rot="10800000">
              <a:off x="2381" y="2053"/>
              <a:ext cx="345" cy="689"/>
            </a:xfrm>
            <a:prstGeom prst="curvedConnector2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28687" name="Text Box 16"/>
            <p:cNvSpPr txBox="1">
              <a:spLocks noChangeArrowheads="1"/>
            </p:cNvSpPr>
            <p:nvPr/>
          </p:nvSpPr>
          <p:spPr bwMode="auto">
            <a:xfrm>
              <a:off x="3840" y="1762"/>
              <a:ext cx="1692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9057" tIns="49528" rIns="99057" bIns="49528">
              <a:spAutoFit/>
            </a:bodyPr>
            <a:lstStyle/>
            <a:p>
              <a:pPr algn="ctr" defTabSz="990600" eaLnBrk="0" hangingPunct="0">
                <a:spcBef>
                  <a:spcPct val="50000"/>
                </a:spcBef>
              </a:pPr>
              <a:endParaRPr lang="it-IT" sz="2000" b="1" baseline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28688" name="Text Box 17"/>
            <p:cNvSpPr txBox="1">
              <a:spLocks noChangeArrowheads="1"/>
            </p:cNvSpPr>
            <p:nvPr/>
          </p:nvSpPr>
          <p:spPr bwMode="auto">
            <a:xfrm>
              <a:off x="1183" y="1174"/>
              <a:ext cx="1323" cy="2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9057" tIns="49528" rIns="99057" bIns="49528">
              <a:spAutoFit/>
            </a:bodyPr>
            <a:lstStyle/>
            <a:p>
              <a:pPr algn="ctr" defTabSz="990600" eaLnBrk="0" hangingPunct="0">
                <a:spcBef>
                  <a:spcPct val="50000"/>
                </a:spcBef>
              </a:pPr>
              <a:endParaRPr lang="it-IT" sz="2000" b="1" baseline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28689" name="Oval 18"/>
            <p:cNvSpPr>
              <a:spLocks noChangeArrowheads="1"/>
            </p:cNvSpPr>
            <p:nvPr/>
          </p:nvSpPr>
          <p:spPr bwMode="auto">
            <a:xfrm>
              <a:off x="4176" y="2909"/>
              <a:ext cx="799" cy="720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terminated</a:t>
              </a:r>
            </a:p>
          </p:txBody>
        </p:sp>
        <p:cxnSp>
          <p:nvCxnSpPr>
            <p:cNvPr id="28690" name="AutoShape 19"/>
            <p:cNvCxnSpPr>
              <a:cxnSpLocks noChangeShapeType="1"/>
              <a:stCxn id="28680" idx="4"/>
              <a:endCxn id="28689" idx="1"/>
            </p:cNvCxnSpPr>
            <p:nvPr/>
          </p:nvCxnSpPr>
          <p:spPr bwMode="auto">
            <a:xfrm rot="5400000">
              <a:off x="4358" y="2634"/>
              <a:ext cx="315" cy="445"/>
            </a:xfrm>
            <a:prstGeom prst="curvedConnector3">
              <a:avLst>
                <a:gd name="adj1" fmla="val 33333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sp>
          <p:nvSpPr>
            <p:cNvPr id="28691" name="Oval 20"/>
            <p:cNvSpPr>
              <a:spLocks noChangeArrowheads="1"/>
            </p:cNvSpPr>
            <p:nvPr/>
          </p:nvSpPr>
          <p:spPr bwMode="auto">
            <a:xfrm>
              <a:off x="1462" y="2841"/>
              <a:ext cx="692" cy="601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lIns="99057" tIns="49528" rIns="99057" bIns="49528" anchor="ctr"/>
            <a:lstStyle/>
            <a:p>
              <a:pPr algn="ctr" defTabSz="990600" eaLnBrk="0" hangingPunct="0"/>
              <a:r>
                <a:rPr lang="it-IT" sz="1500" b="1" baseline="0">
                  <a:effectLst/>
                </a:rPr>
                <a:t>swapped</a:t>
              </a:r>
            </a:p>
          </p:txBody>
        </p:sp>
        <p:cxnSp>
          <p:nvCxnSpPr>
            <p:cNvPr id="28692" name="AutoShape 21"/>
            <p:cNvCxnSpPr>
              <a:cxnSpLocks noChangeShapeType="1"/>
              <a:stCxn id="28679" idx="3"/>
              <a:endCxn id="28691" idx="6"/>
            </p:cNvCxnSpPr>
            <p:nvPr/>
          </p:nvCxnSpPr>
          <p:spPr bwMode="auto">
            <a:xfrm rot="5400000">
              <a:off x="2376" y="2704"/>
              <a:ext cx="216" cy="660"/>
            </a:xfrm>
            <a:prstGeom prst="curvedConnector2">
              <a:avLst/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</p:cxnSp>
        <p:cxnSp>
          <p:nvCxnSpPr>
            <p:cNvPr id="28693" name="AutoShape 22"/>
            <p:cNvCxnSpPr>
              <a:cxnSpLocks noChangeShapeType="1"/>
              <a:stCxn id="28691" idx="0"/>
              <a:endCxn id="28677" idx="3"/>
            </p:cNvCxnSpPr>
            <p:nvPr/>
          </p:nvCxnSpPr>
          <p:spPr bwMode="auto">
            <a:xfrm rot="-5400000">
              <a:off x="1558" y="2226"/>
              <a:ext cx="865" cy="365"/>
            </a:xfrm>
            <a:prstGeom prst="curvedConnector3">
              <a:avLst>
                <a:gd name="adj1" fmla="val 45542"/>
              </a:avLst>
            </a:prstGeom>
            <a:noFill/>
            <a:ln w="38100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</p:cxnSp>
      </p:grpSp>
      <p:sp>
        <p:nvSpPr>
          <p:cNvPr id="28675" name="Text Box 23"/>
          <p:cNvSpPr txBox="1">
            <a:spLocks noChangeArrowheads="1"/>
          </p:cNvSpPr>
          <p:nvPr/>
        </p:nvSpPr>
        <p:spPr bwMode="auto">
          <a:xfrm>
            <a:off x="1258888" y="1052513"/>
            <a:ext cx="7164387" cy="619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States of a UNIX process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1" name="Rectangle 3"/>
          <p:cNvSpPr>
            <a:spLocks noChangeArrowheads="1"/>
          </p:cNvSpPr>
          <p:nvPr/>
        </p:nvSpPr>
        <p:spPr bwMode="auto">
          <a:xfrm>
            <a:off x="1116013" y="2424113"/>
            <a:ext cx="7272337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Init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is loaded in memory.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O.S. must build some tables to manage it 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2371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9" name="Rectangle 3"/>
          <p:cNvSpPr>
            <a:spLocks noChangeArrowheads="1"/>
          </p:cNvSpPr>
          <p:nvPr/>
        </p:nvSpPr>
        <p:spPr bwMode="auto">
          <a:xfrm>
            <a:off x="1287463" y="2085975"/>
            <a:ext cx="67532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Ready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process is waiting to be assigned to a processor</a:t>
            </a:r>
          </a:p>
        </p:txBody>
      </p:sp>
      <p:sp>
        <p:nvSpPr>
          <p:cNvPr id="1125380" name="Rectangle 4"/>
          <p:cNvSpPr>
            <a:spLocks noChangeArrowheads="1"/>
          </p:cNvSpPr>
          <p:nvPr/>
        </p:nvSpPr>
        <p:spPr bwMode="auto">
          <a:xfrm>
            <a:off x="1287463" y="3746500"/>
            <a:ext cx="70580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Running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instructions are being executed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5379" grpId="0" autoUpdateAnimBg="0"/>
      <p:bldP spid="112538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8" name="Rectangle 4"/>
          <p:cNvSpPr>
            <a:spLocks noChangeArrowheads="1"/>
          </p:cNvSpPr>
          <p:nvPr/>
        </p:nvSpPr>
        <p:spPr bwMode="auto">
          <a:xfrm>
            <a:off x="1287463" y="1700213"/>
            <a:ext cx="70580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Sleeping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process is waiting for some event to occur </a:t>
            </a:r>
          </a:p>
        </p:txBody>
      </p:sp>
      <p:sp>
        <p:nvSpPr>
          <p:cNvPr id="1127429" name="Rectangle 5"/>
          <p:cNvSpPr>
            <a:spLocks noChangeArrowheads="1"/>
          </p:cNvSpPr>
          <p:nvPr/>
        </p:nvSpPr>
        <p:spPr bwMode="auto">
          <a:xfrm>
            <a:off x="1287463" y="3338513"/>
            <a:ext cx="67532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Terminated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process has finished its execution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28" grpId="0" autoUpdateAnimBg="0"/>
      <p:bldP spid="112742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3" name="Rectangle 3"/>
          <p:cNvSpPr>
            <a:spLocks noChangeArrowheads="1"/>
          </p:cNvSpPr>
          <p:nvPr/>
        </p:nvSpPr>
        <p:spPr bwMode="auto">
          <a:xfrm>
            <a:off x="3578225" y="1677988"/>
            <a:ext cx="2851150" cy="1463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5000" baseline="0">
                <a:solidFill>
                  <a:srgbClr val="FFCC00"/>
                </a:solidFill>
                <a:effectLst/>
              </a:rPr>
              <a:t>Process</a:t>
            </a:r>
            <a:br>
              <a:rPr lang="it-IT" sz="5000" baseline="0">
                <a:solidFill>
                  <a:srgbClr val="FFCC00"/>
                </a:solidFill>
                <a:effectLst/>
              </a:rPr>
            </a:br>
            <a:r>
              <a:rPr lang="it-IT" sz="5000" baseline="0">
                <a:solidFill>
                  <a:srgbClr val="FFCC00"/>
                </a:solidFill>
                <a:effectLst/>
              </a:rPr>
              <a:t>concept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1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20" name="Rectangle 4"/>
          <p:cNvSpPr>
            <a:spLocks noChangeArrowheads="1"/>
          </p:cNvSpPr>
          <p:nvPr/>
        </p:nvSpPr>
        <p:spPr bwMode="auto">
          <a:xfrm>
            <a:off x="1042988" y="2565400"/>
            <a:ext cx="7921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Swapped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is temporarly trasferred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to a backing store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4420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5" name="Rectangle 3"/>
          <p:cNvSpPr>
            <a:spLocks noChangeArrowheads="1"/>
          </p:cNvSpPr>
          <p:nvPr/>
        </p:nvSpPr>
        <p:spPr bwMode="auto">
          <a:xfrm>
            <a:off x="971550" y="2060575"/>
            <a:ext cx="7921625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Zombie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is terminated, but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it is waiting that the parent process collects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its status information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7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Text Box 2"/>
          <p:cNvSpPr txBox="1">
            <a:spLocks noChangeArrowheads="1"/>
          </p:cNvSpPr>
          <p:nvPr/>
        </p:nvSpPr>
        <p:spPr bwMode="auto">
          <a:xfrm>
            <a:off x="1503363" y="1916113"/>
            <a:ext cx="6877050" cy="1044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Multiprogrammed system (only one CPU):</a:t>
            </a:r>
          </a:p>
        </p:txBody>
      </p:sp>
      <p:sp>
        <p:nvSpPr>
          <p:cNvPr id="1090563" name="Rectangle 3"/>
          <p:cNvSpPr>
            <a:spLocks noChangeArrowheads="1"/>
          </p:cNvSpPr>
          <p:nvPr/>
        </p:nvSpPr>
        <p:spPr bwMode="auto">
          <a:xfrm>
            <a:off x="1476375" y="3122613"/>
            <a:ext cx="67532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One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is being executed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(running state)</a:t>
            </a:r>
            <a:endParaRPr lang="it-IT" sz="3500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9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0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0562" grpId="0" autoUpdateAnimBg="0"/>
      <p:bldP spid="109056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572" name="Rectangle 4"/>
          <p:cNvSpPr>
            <a:spLocks noChangeArrowheads="1"/>
          </p:cNvSpPr>
          <p:nvPr/>
        </p:nvSpPr>
        <p:spPr bwMode="auto">
          <a:xfrm>
            <a:off x="939800" y="1704975"/>
            <a:ext cx="7735888" cy="3927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More others processes are waiting</a:t>
            </a:r>
          </a:p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to be executed by the CPU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(ready state)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</a:p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for some event to occur (I/O completion o reception of a signal)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(waiting state)</a:t>
            </a:r>
            <a:endParaRPr lang="it-IT" sz="3500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3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33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33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572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5" name="Rectangle 3"/>
          <p:cNvSpPr>
            <a:spLocks noChangeArrowheads="1"/>
          </p:cNvSpPr>
          <p:nvPr/>
        </p:nvSpPr>
        <p:spPr bwMode="auto">
          <a:xfrm>
            <a:off x="2816225" y="1677988"/>
            <a:ext cx="4375150" cy="1463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5000" baseline="0">
                <a:solidFill>
                  <a:srgbClr val="FFCC00"/>
                </a:solidFill>
                <a:effectLst/>
              </a:rPr>
              <a:t>Process</a:t>
            </a:r>
            <a:br>
              <a:rPr lang="it-IT" sz="5000" baseline="0">
                <a:solidFill>
                  <a:srgbClr val="FFCC00"/>
                </a:solidFill>
                <a:effectLst/>
              </a:rPr>
            </a:br>
            <a:r>
              <a:rPr lang="it-IT" sz="5000" baseline="0">
                <a:solidFill>
                  <a:srgbClr val="FFCC00"/>
                </a:solidFill>
                <a:effectLst/>
              </a:rPr>
              <a:t>description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4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9955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ChangeArrowheads="1"/>
          </p:cNvSpPr>
          <p:nvPr/>
        </p:nvSpPr>
        <p:spPr bwMode="auto">
          <a:xfrm>
            <a:off x="754063" y="1844675"/>
            <a:ext cx="79216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9900"/>
                </a:solidFill>
                <a:effectLst/>
              </a:rPr>
              <a:t>Process Descriptor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rgbClr val="FFCC00"/>
                </a:solidFill>
                <a:effectLst/>
              </a:rPr>
              <a:t>(Process Control Block-PCB):</a:t>
            </a:r>
          </a:p>
        </p:txBody>
      </p:sp>
      <p:sp>
        <p:nvSpPr>
          <p:cNvPr id="1094659" name="Rectangle 3"/>
          <p:cNvSpPr>
            <a:spLocks noChangeArrowheads="1"/>
          </p:cNvSpPr>
          <p:nvPr/>
        </p:nvSpPr>
        <p:spPr bwMode="auto">
          <a:xfrm>
            <a:off x="754063" y="3141663"/>
            <a:ext cx="79216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Data structure associated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to each process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4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58" grpId="0" autoUpdateAnimBg="0"/>
      <p:bldP spid="1094659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Text Box 2"/>
          <p:cNvSpPr txBox="1">
            <a:spLocks noChangeArrowheads="1"/>
          </p:cNvSpPr>
          <p:nvPr/>
        </p:nvSpPr>
        <p:spPr bwMode="auto">
          <a:xfrm>
            <a:off x="646113" y="1273175"/>
            <a:ext cx="5830887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descriptor</a:t>
            </a:r>
          </a:p>
        </p:txBody>
      </p:sp>
      <p:sp>
        <p:nvSpPr>
          <p:cNvPr id="1096707" name="Rectangle 3"/>
          <p:cNvSpPr>
            <a:spLocks noChangeArrowheads="1"/>
          </p:cNvSpPr>
          <p:nvPr/>
        </p:nvSpPr>
        <p:spPr bwMode="auto">
          <a:xfrm>
            <a:off x="646113" y="2065338"/>
            <a:ext cx="609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state</a:t>
            </a:r>
          </a:p>
        </p:txBody>
      </p:sp>
      <p:sp>
        <p:nvSpPr>
          <p:cNvPr id="1096708" name="Rectangle 4"/>
          <p:cNvSpPr>
            <a:spLocks noChangeArrowheads="1"/>
          </p:cNvSpPr>
          <p:nvPr/>
        </p:nvSpPr>
        <p:spPr bwMode="auto">
          <a:xfrm>
            <a:off x="646113" y="2613025"/>
            <a:ext cx="6096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context</a:t>
            </a:r>
          </a:p>
        </p:txBody>
      </p:sp>
      <p:sp>
        <p:nvSpPr>
          <p:cNvPr id="1096709" name="Rectangle 5"/>
          <p:cNvSpPr>
            <a:spLocks noChangeArrowheads="1"/>
          </p:cNvSpPr>
          <p:nvPr/>
        </p:nvSpPr>
        <p:spPr bwMode="auto">
          <a:xfrm>
            <a:off x="646113" y="3160713"/>
            <a:ext cx="884713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CPU scheduling information</a:t>
            </a:r>
          </a:p>
        </p:txBody>
      </p:sp>
      <p:sp>
        <p:nvSpPr>
          <p:cNvPr id="1096710" name="Rectangle 6"/>
          <p:cNvSpPr>
            <a:spLocks noChangeArrowheads="1"/>
          </p:cNvSpPr>
          <p:nvPr/>
        </p:nvSpPr>
        <p:spPr bwMode="auto">
          <a:xfrm>
            <a:off x="646113" y="3708400"/>
            <a:ext cx="805656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Mem. management information</a:t>
            </a:r>
          </a:p>
        </p:txBody>
      </p:sp>
      <p:sp>
        <p:nvSpPr>
          <p:cNvPr id="1096711" name="Rectangle 7"/>
          <p:cNvSpPr>
            <a:spLocks noChangeArrowheads="1"/>
          </p:cNvSpPr>
          <p:nvPr/>
        </p:nvSpPr>
        <p:spPr bwMode="auto">
          <a:xfrm>
            <a:off x="646113" y="4256088"/>
            <a:ext cx="805656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Resource utilization</a:t>
            </a:r>
          </a:p>
        </p:txBody>
      </p:sp>
      <p:sp>
        <p:nvSpPr>
          <p:cNvPr id="1096712" name="Rectangle 8"/>
          <p:cNvSpPr>
            <a:spLocks noChangeArrowheads="1"/>
          </p:cNvSpPr>
          <p:nvPr/>
        </p:nvSpPr>
        <p:spPr bwMode="auto">
          <a:xfrm>
            <a:off x="646113" y="4802188"/>
            <a:ext cx="7286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Accounting information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9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6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96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96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9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9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9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706" grpId="0" autoUpdateAnimBg="0"/>
      <p:bldP spid="1096707" grpId="0" autoUpdateAnimBg="0"/>
      <p:bldP spid="1096708" grpId="0" autoUpdateAnimBg="0"/>
      <p:bldP spid="1096709" grpId="0" autoUpdateAnimBg="0"/>
      <p:bldP spid="1096710" grpId="0" autoUpdateAnimBg="0"/>
      <p:bldP spid="1096711" grpId="0" autoUpdateAnimBg="0"/>
      <p:bldP spid="1096712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ChangeArrowheads="1"/>
          </p:cNvSpPr>
          <p:nvPr/>
        </p:nvSpPr>
        <p:spPr bwMode="auto">
          <a:xfrm>
            <a:off x="1114425" y="2424113"/>
            <a:ext cx="7129463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state </a:t>
            </a:r>
            <a:br>
              <a:rPr lang="it-IT" sz="3500" baseline="0">
                <a:solidFill>
                  <a:srgbClr val="FFCC00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state may be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new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ready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>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running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>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waiting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</a:t>
            </a:r>
            <a:r>
              <a:rPr lang="it-IT" sz="3500" baseline="0">
                <a:solidFill>
                  <a:schemeClr val="folHlink"/>
                </a:solidFill>
                <a:effectLst/>
              </a:rPr>
              <a:t>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halted</a:t>
            </a:r>
            <a:r>
              <a:rPr lang="it-IT" sz="3500" baseline="0">
                <a:solidFill>
                  <a:schemeClr val="bg1"/>
                </a:solidFill>
                <a:effectLst/>
              </a:rPr>
              <a:t>, and so 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4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9" name="Rectangle 3"/>
          <p:cNvSpPr>
            <a:spLocks noChangeArrowheads="1"/>
          </p:cNvSpPr>
          <p:nvPr/>
        </p:nvSpPr>
        <p:spPr bwMode="auto">
          <a:xfrm>
            <a:off x="827088" y="1844675"/>
            <a:ext cx="7705725" cy="34480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Context</a:t>
            </a:r>
            <a:endParaRPr lang="it-IT" sz="3500" baseline="0">
              <a:solidFill>
                <a:schemeClr val="bg1"/>
              </a:solidFill>
              <a:effectLst/>
            </a:endParaRPr>
          </a:p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PC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(the address of the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next instruction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to be executed)</a:t>
            </a:r>
          </a:p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PS </a:t>
            </a:r>
            <a:r>
              <a:rPr lang="it-IT" sz="3500" baseline="0">
                <a:solidFill>
                  <a:schemeClr val="bg1"/>
                </a:solidFill>
                <a:effectLst/>
              </a:rPr>
              <a:t>(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cond.codes- flags int. en./dis. bit, sup./user mode bit</a:t>
            </a:r>
            <a:r>
              <a:rPr lang="it-IT" sz="3500" baseline="0">
                <a:solidFill>
                  <a:schemeClr val="bg1"/>
                </a:solidFill>
                <a:effectLst/>
              </a:rPr>
              <a:t>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619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ChangeArrowheads="1"/>
          </p:cNvSpPr>
          <p:nvPr/>
        </p:nvSpPr>
        <p:spPr bwMode="auto">
          <a:xfrm>
            <a:off x="539750" y="1603375"/>
            <a:ext cx="8281988" cy="35544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500" baseline="0">
                <a:solidFill>
                  <a:srgbClr val="FFCC00"/>
                </a:solidFill>
                <a:effectLst/>
              </a:rPr>
              <a:t>Cpu registers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500" baseline="0">
                <a:solidFill>
                  <a:schemeClr val="bg1"/>
                </a:solidFill>
                <a:effectLst/>
              </a:rPr>
              <a:t>The registers vary in number and type depending on the computer architecture: accumulators, index registers, stack pointers, general purpose registers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0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458" name="Text Box 2"/>
          <p:cNvSpPr txBox="1">
            <a:spLocks noChangeArrowheads="1"/>
          </p:cNvSpPr>
          <p:nvPr/>
        </p:nvSpPr>
        <p:spPr bwMode="auto">
          <a:xfrm>
            <a:off x="1258888" y="1341438"/>
            <a:ext cx="5830887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definition</a:t>
            </a:r>
          </a:p>
        </p:txBody>
      </p:sp>
      <p:sp>
        <p:nvSpPr>
          <p:cNvPr id="1043459" name="Rectangle 3"/>
          <p:cNvSpPr>
            <a:spLocks noChangeArrowheads="1"/>
          </p:cNvSpPr>
          <p:nvPr/>
        </p:nvSpPr>
        <p:spPr bwMode="auto">
          <a:xfrm>
            <a:off x="1258888" y="2205038"/>
            <a:ext cx="7050087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Informally, a process is a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program in execution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58888" y="3468688"/>
            <a:ext cx="6119812" cy="47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lnSpc>
                <a:spcPct val="90000"/>
              </a:lnSpc>
              <a:spcBef>
                <a:spcPct val="20000"/>
              </a:spcBef>
            </a:pP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  <p:sp>
        <p:nvSpPr>
          <p:cNvPr id="1043461" name="Text Box 5"/>
          <p:cNvSpPr txBox="1">
            <a:spLocks noChangeArrowheads="1"/>
          </p:cNvSpPr>
          <p:nvPr/>
        </p:nvSpPr>
        <p:spPr bwMode="auto">
          <a:xfrm>
            <a:off x="1331913" y="3397250"/>
            <a:ext cx="7056437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All the programs in execution are organized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as a set of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sequential processes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(process model)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43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3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58" grpId="0" autoUpdateAnimBg="0"/>
      <p:bldP spid="1043459" grpId="0" autoUpdateAnimBg="0"/>
      <p:bldP spid="104346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ChangeArrowheads="1"/>
          </p:cNvSpPr>
          <p:nvPr/>
        </p:nvSpPr>
        <p:spPr bwMode="auto">
          <a:xfrm>
            <a:off x="754063" y="2184400"/>
            <a:ext cx="7921625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CPU scheduling information</a:t>
            </a:r>
          </a:p>
          <a:p>
            <a:pPr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This information includes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 process priority, pointers to scheduling queues, others scheduling parameters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2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850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666" name="Rectangle 2"/>
          <p:cNvSpPr>
            <a:spLocks noChangeArrowheads="1"/>
          </p:cNvSpPr>
          <p:nvPr/>
        </p:nvSpPr>
        <p:spPr bwMode="auto">
          <a:xfrm>
            <a:off x="682625" y="2128838"/>
            <a:ext cx="7921625" cy="25955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500" baseline="0">
                <a:solidFill>
                  <a:srgbClr val="FFCC00"/>
                </a:solidFill>
                <a:effectLst/>
              </a:rPr>
              <a:t>Memory manag. information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it-IT" sz="3500" baseline="0">
                <a:solidFill>
                  <a:schemeClr val="bg1"/>
                </a:solidFill>
                <a:effectLst/>
              </a:rPr>
              <a:t>the base and limit registers, the page tables or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segment tables depending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on the memory system adopted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666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ChangeArrowheads="1"/>
          </p:cNvSpPr>
          <p:nvPr/>
        </p:nvSpPr>
        <p:spPr bwMode="auto">
          <a:xfrm>
            <a:off x="869950" y="2387600"/>
            <a:ext cx="7489825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Accounting information</a:t>
            </a:r>
            <a:br>
              <a:rPr lang="it-IT" sz="3500" baseline="0">
                <a:solidFill>
                  <a:srgbClr val="FFCC00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amount of CPU and real time used, time limits, job or process numbers, and so 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898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715" name="Rectangle 3"/>
          <p:cNvSpPr>
            <a:spLocks noChangeArrowheads="1"/>
          </p:cNvSpPr>
          <p:nvPr/>
        </p:nvSpPr>
        <p:spPr bwMode="auto">
          <a:xfrm>
            <a:off x="1331913" y="2184400"/>
            <a:ext cx="6624637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Resource utilization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I/O devices allocated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to this process, a list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of open files and so on.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9715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Text Box 2"/>
          <p:cNvSpPr txBox="1">
            <a:spLocks noChangeArrowheads="1"/>
          </p:cNvSpPr>
          <p:nvPr/>
        </p:nvSpPr>
        <p:spPr bwMode="auto">
          <a:xfrm>
            <a:off x="898525" y="1270000"/>
            <a:ext cx="5830888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Scheduling queues</a:t>
            </a:r>
          </a:p>
        </p:txBody>
      </p:sp>
      <p:sp>
        <p:nvSpPr>
          <p:cNvPr id="1106947" name="Rectangle 3"/>
          <p:cNvSpPr>
            <a:spLocks noChangeArrowheads="1"/>
          </p:cNvSpPr>
          <p:nvPr/>
        </p:nvSpPr>
        <p:spPr bwMode="auto">
          <a:xfrm>
            <a:off x="898525" y="2092325"/>
            <a:ext cx="7921625" cy="248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9900"/>
                </a:solidFill>
                <a:effectLst/>
              </a:rPr>
              <a:t>Ready queue: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The processes that are residing in main memory and are waiting to execute are kept on a list called the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ready queue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06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0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946" grpId="0" autoUpdateAnimBg="0"/>
      <p:bldP spid="1106947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763" name="Rectangle 3"/>
          <p:cNvSpPr>
            <a:spLocks noChangeArrowheads="1"/>
          </p:cNvSpPr>
          <p:nvPr/>
        </p:nvSpPr>
        <p:spPr bwMode="auto">
          <a:xfrm>
            <a:off x="1114425" y="2903538"/>
            <a:ext cx="6481763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This queue is generally implemented as a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linked list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1763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403350" y="1484313"/>
            <a:ext cx="5830888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queues</a:t>
            </a:r>
          </a:p>
        </p:txBody>
      </p:sp>
      <p:grpSp>
        <p:nvGrpSpPr>
          <p:cNvPr id="49155" name="Group 5"/>
          <p:cNvGrpSpPr>
            <a:grpSpLocks/>
          </p:cNvGrpSpPr>
          <p:nvPr/>
        </p:nvGrpSpPr>
        <p:grpSpPr bwMode="auto">
          <a:xfrm>
            <a:off x="1042988" y="2476500"/>
            <a:ext cx="6881812" cy="2355850"/>
            <a:chOff x="960" y="1560"/>
            <a:chExt cx="4335" cy="1484"/>
          </a:xfrm>
        </p:grpSpPr>
        <p:sp>
          <p:nvSpPr>
            <p:cNvPr id="1115142" name="Rectangle 6"/>
            <p:cNvSpPr>
              <a:spLocks noChangeArrowheads="1"/>
            </p:cNvSpPr>
            <p:nvPr/>
          </p:nvSpPr>
          <p:spPr bwMode="auto">
            <a:xfrm>
              <a:off x="3395" y="2374"/>
              <a:ext cx="368" cy="670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3" name="Line 7"/>
            <p:cNvSpPr>
              <a:spLocks noChangeShapeType="1"/>
            </p:cNvSpPr>
            <p:nvPr/>
          </p:nvSpPr>
          <p:spPr bwMode="auto">
            <a:xfrm>
              <a:off x="3407" y="2841"/>
              <a:ext cx="36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4" name="Line 8"/>
            <p:cNvSpPr>
              <a:spLocks noChangeShapeType="1"/>
            </p:cNvSpPr>
            <p:nvPr/>
          </p:nvSpPr>
          <p:spPr bwMode="auto">
            <a:xfrm>
              <a:off x="3564" y="2934"/>
              <a:ext cx="30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oval" w="med" len="med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5" name="Line 9"/>
            <p:cNvSpPr>
              <a:spLocks noChangeShapeType="1"/>
            </p:cNvSpPr>
            <p:nvPr/>
          </p:nvSpPr>
          <p:spPr bwMode="auto">
            <a:xfrm flipH="1" flipV="1">
              <a:off x="3864" y="2400"/>
              <a:ext cx="4" cy="53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6" name="Line 10"/>
            <p:cNvSpPr>
              <a:spLocks noChangeShapeType="1"/>
            </p:cNvSpPr>
            <p:nvPr/>
          </p:nvSpPr>
          <p:spPr bwMode="auto">
            <a:xfrm>
              <a:off x="3864" y="2400"/>
              <a:ext cx="17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 type="triangle" w="med" len="sm"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7" name="Rectangle 11"/>
            <p:cNvSpPr>
              <a:spLocks noChangeArrowheads="1"/>
            </p:cNvSpPr>
            <p:nvPr/>
          </p:nvSpPr>
          <p:spPr bwMode="auto">
            <a:xfrm>
              <a:off x="4064" y="2374"/>
              <a:ext cx="366" cy="670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8" name="Line 12"/>
            <p:cNvSpPr>
              <a:spLocks noChangeShapeType="1"/>
            </p:cNvSpPr>
            <p:nvPr/>
          </p:nvSpPr>
          <p:spPr bwMode="auto">
            <a:xfrm>
              <a:off x="4076" y="2841"/>
              <a:ext cx="36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49" name="Rectangle 13"/>
            <p:cNvSpPr>
              <a:spLocks noChangeArrowheads="1"/>
            </p:cNvSpPr>
            <p:nvPr/>
          </p:nvSpPr>
          <p:spPr bwMode="auto">
            <a:xfrm>
              <a:off x="4732" y="2374"/>
              <a:ext cx="366" cy="670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0" name="Line 14"/>
            <p:cNvSpPr>
              <a:spLocks noChangeShapeType="1"/>
            </p:cNvSpPr>
            <p:nvPr/>
          </p:nvSpPr>
          <p:spPr bwMode="auto">
            <a:xfrm>
              <a:off x="4744" y="2841"/>
              <a:ext cx="36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1" name="Rectangle 15"/>
            <p:cNvSpPr>
              <a:spLocks noChangeArrowheads="1"/>
            </p:cNvSpPr>
            <p:nvPr/>
          </p:nvSpPr>
          <p:spPr bwMode="auto">
            <a:xfrm>
              <a:off x="3262" y="1769"/>
              <a:ext cx="996" cy="215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166" name="Text Box 16"/>
            <p:cNvSpPr txBox="1">
              <a:spLocks noChangeArrowheads="1"/>
            </p:cNvSpPr>
            <p:nvPr/>
          </p:nvSpPr>
          <p:spPr bwMode="auto">
            <a:xfrm>
              <a:off x="3234" y="1560"/>
              <a:ext cx="553" cy="1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9900"/>
                  </a:solidFill>
                  <a:effectLst/>
                </a:rPr>
                <a:t>first</a:t>
              </a:r>
            </a:p>
          </p:txBody>
        </p:sp>
        <p:sp>
          <p:nvSpPr>
            <p:cNvPr id="49167" name="Text Box 17"/>
            <p:cNvSpPr txBox="1">
              <a:spLocks noChangeArrowheads="1"/>
            </p:cNvSpPr>
            <p:nvPr/>
          </p:nvSpPr>
          <p:spPr bwMode="auto">
            <a:xfrm>
              <a:off x="3681" y="1560"/>
              <a:ext cx="659" cy="1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9900"/>
                  </a:solidFill>
                  <a:effectLst/>
                </a:rPr>
                <a:t>last</a:t>
              </a:r>
            </a:p>
          </p:txBody>
        </p:sp>
        <p:sp>
          <p:nvSpPr>
            <p:cNvPr id="1115154" name="Line 18"/>
            <p:cNvSpPr>
              <a:spLocks noChangeShapeType="1"/>
            </p:cNvSpPr>
            <p:nvPr/>
          </p:nvSpPr>
          <p:spPr bwMode="auto">
            <a:xfrm flipH="1" flipV="1">
              <a:off x="3240" y="1864"/>
              <a:ext cx="28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oval" w="med" len="med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5" name="Line 19"/>
            <p:cNvSpPr>
              <a:spLocks noChangeShapeType="1"/>
            </p:cNvSpPr>
            <p:nvPr/>
          </p:nvSpPr>
          <p:spPr bwMode="auto">
            <a:xfrm>
              <a:off x="3229" y="1871"/>
              <a:ext cx="1" cy="52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6" name="Line 20"/>
            <p:cNvSpPr>
              <a:spLocks noChangeShapeType="1"/>
            </p:cNvSpPr>
            <p:nvPr/>
          </p:nvSpPr>
          <p:spPr bwMode="auto">
            <a:xfrm flipV="1">
              <a:off x="3237" y="2396"/>
              <a:ext cx="150" cy="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 type="triangle" w="med" len="sm"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7" name="Line 21"/>
            <p:cNvSpPr>
              <a:spLocks noChangeShapeType="1"/>
            </p:cNvSpPr>
            <p:nvPr/>
          </p:nvSpPr>
          <p:spPr bwMode="auto">
            <a:xfrm flipH="1">
              <a:off x="3518" y="1884"/>
              <a:ext cx="0" cy="28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8" name="Line 22"/>
            <p:cNvSpPr>
              <a:spLocks noChangeShapeType="1"/>
            </p:cNvSpPr>
            <p:nvPr/>
          </p:nvSpPr>
          <p:spPr bwMode="auto">
            <a:xfrm>
              <a:off x="3518" y="2175"/>
              <a:ext cx="51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59" name="Line 23"/>
            <p:cNvSpPr>
              <a:spLocks noChangeShapeType="1"/>
            </p:cNvSpPr>
            <p:nvPr/>
          </p:nvSpPr>
          <p:spPr bwMode="auto">
            <a:xfrm>
              <a:off x="4040" y="2176"/>
              <a:ext cx="0" cy="17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 type="triangle" w="med" len="sm"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174" name="Text Box 24"/>
            <p:cNvSpPr txBox="1">
              <a:spLocks noChangeArrowheads="1"/>
            </p:cNvSpPr>
            <p:nvPr/>
          </p:nvSpPr>
          <p:spPr bwMode="auto">
            <a:xfrm>
              <a:off x="4765" y="2825"/>
              <a:ext cx="284" cy="170"/>
            </a:xfrm>
            <a:prstGeom prst="rect">
              <a:avLst/>
            </a:prstGeom>
            <a:noFill/>
            <a:ln w="19050">
              <a:noFill/>
              <a:miter lim="800000"/>
              <a:headEnd type="none" w="lg" len="lg"/>
              <a:tailEnd type="none" w="lg" len="med"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CC00"/>
                  </a:solidFill>
                  <a:effectLst/>
                </a:rPr>
                <a:t>O</a:t>
              </a:r>
            </a:p>
          </p:txBody>
        </p:sp>
        <p:sp>
          <p:nvSpPr>
            <p:cNvPr id="1115161" name="Line 25"/>
            <p:cNvSpPr>
              <a:spLocks noChangeShapeType="1"/>
            </p:cNvSpPr>
            <p:nvPr/>
          </p:nvSpPr>
          <p:spPr bwMode="auto">
            <a:xfrm>
              <a:off x="3763" y="1788"/>
              <a:ext cx="0" cy="179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62" name="Line 26"/>
            <p:cNvSpPr>
              <a:spLocks noChangeShapeType="1"/>
            </p:cNvSpPr>
            <p:nvPr/>
          </p:nvSpPr>
          <p:spPr bwMode="auto">
            <a:xfrm>
              <a:off x="1520" y="1778"/>
              <a:ext cx="0" cy="21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63" name="Rectangle 27"/>
            <p:cNvSpPr>
              <a:spLocks noChangeArrowheads="1"/>
            </p:cNvSpPr>
            <p:nvPr/>
          </p:nvSpPr>
          <p:spPr bwMode="auto">
            <a:xfrm>
              <a:off x="1111" y="2376"/>
              <a:ext cx="385" cy="665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64" name="Line 28"/>
            <p:cNvSpPr>
              <a:spLocks noChangeShapeType="1"/>
            </p:cNvSpPr>
            <p:nvPr/>
          </p:nvSpPr>
          <p:spPr bwMode="auto">
            <a:xfrm>
              <a:off x="1123" y="2840"/>
              <a:ext cx="38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49179" name="Group 29"/>
            <p:cNvGrpSpPr>
              <a:grpSpLocks/>
            </p:cNvGrpSpPr>
            <p:nvPr/>
          </p:nvGrpSpPr>
          <p:grpSpPr bwMode="auto">
            <a:xfrm>
              <a:off x="1281" y="2416"/>
              <a:ext cx="516" cy="536"/>
              <a:chOff x="1316" y="2376"/>
              <a:chExt cx="516" cy="536"/>
            </a:xfrm>
          </p:grpSpPr>
          <p:sp>
            <p:nvSpPr>
              <p:cNvPr id="1115166" name="Line 30"/>
              <p:cNvSpPr>
                <a:spLocks noChangeShapeType="1"/>
              </p:cNvSpPr>
              <p:nvPr/>
            </p:nvSpPr>
            <p:spPr bwMode="auto">
              <a:xfrm>
                <a:off x="1650" y="2382"/>
                <a:ext cx="18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 type="triangle" w="med" len="sm"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67" name="Line 31"/>
              <p:cNvSpPr>
                <a:spLocks noChangeShapeType="1"/>
              </p:cNvSpPr>
              <p:nvPr/>
            </p:nvSpPr>
            <p:spPr bwMode="auto">
              <a:xfrm>
                <a:off x="1316" y="2899"/>
                <a:ext cx="35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oval" w="med" len="med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68" name="Line 32"/>
              <p:cNvSpPr>
                <a:spLocks noChangeShapeType="1"/>
              </p:cNvSpPr>
              <p:nvPr/>
            </p:nvSpPr>
            <p:spPr bwMode="auto">
              <a:xfrm flipV="1">
                <a:off x="1656" y="2376"/>
                <a:ext cx="0" cy="5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1115169" name="Rectangle 33"/>
            <p:cNvSpPr>
              <a:spLocks noChangeArrowheads="1"/>
            </p:cNvSpPr>
            <p:nvPr/>
          </p:nvSpPr>
          <p:spPr bwMode="auto">
            <a:xfrm>
              <a:off x="1815" y="2376"/>
              <a:ext cx="382" cy="665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70" name="Line 34"/>
            <p:cNvSpPr>
              <a:spLocks noChangeShapeType="1"/>
            </p:cNvSpPr>
            <p:nvPr/>
          </p:nvSpPr>
          <p:spPr bwMode="auto">
            <a:xfrm>
              <a:off x="1827" y="2840"/>
              <a:ext cx="382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71" name="Rectangle 35"/>
            <p:cNvSpPr>
              <a:spLocks noChangeArrowheads="1"/>
            </p:cNvSpPr>
            <p:nvPr/>
          </p:nvSpPr>
          <p:spPr bwMode="auto">
            <a:xfrm>
              <a:off x="2515" y="2376"/>
              <a:ext cx="385" cy="665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72" name="Rectangle 36"/>
            <p:cNvSpPr>
              <a:spLocks noChangeArrowheads="1"/>
            </p:cNvSpPr>
            <p:nvPr/>
          </p:nvSpPr>
          <p:spPr bwMode="auto">
            <a:xfrm>
              <a:off x="973" y="1778"/>
              <a:ext cx="1044" cy="212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184" name="Text Box 37"/>
            <p:cNvSpPr txBox="1">
              <a:spLocks noChangeArrowheads="1"/>
            </p:cNvSpPr>
            <p:nvPr/>
          </p:nvSpPr>
          <p:spPr bwMode="auto">
            <a:xfrm>
              <a:off x="960" y="1560"/>
              <a:ext cx="577" cy="203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9900"/>
                  </a:solidFill>
                  <a:effectLst/>
                </a:rPr>
                <a:t>first</a:t>
              </a:r>
            </a:p>
          </p:txBody>
        </p:sp>
        <p:sp>
          <p:nvSpPr>
            <p:cNvPr id="49185" name="Text Box 38"/>
            <p:cNvSpPr txBox="1">
              <a:spLocks noChangeArrowheads="1"/>
            </p:cNvSpPr>
            <p:nvPr/>
          </p:nvSpPr>
          <p:spPr bwMode="auto">
            <a:xfrm>
              <a:off x="1463" y="1560"/>
              <a:ext cx="632" cy="203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9900"/>
                  </a:solidFill>
                  <a:effectLst/>
                </a:rPr>
                <a:t>last</a:t>
              </a:r>
            </a:p>
          </p:txBody>
        </p:sp>
        <p:sp>
          <p:nvSpPr>
            <p:cNvPr id="1115175" name="Line 39"/>
            <p:cNvSpPr>
              <a:spLocks noChangeShapeType="1"/>
            </p:cNvSpPr>
            <p:nvPr/>
          </p:nvSpPr>
          <p:spPr bwMode="auto">
            <a:xfrm>
              <a:off x="1775" y="1869"/>
              <a:ext cx="0" cy="27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76" name="Line 40"/>
            <p:cNvSpPr>
              <a:spLocks noChangeShapeType="1"/>
            </p:cNvSpPr>
            <p:nvPr/>
          </p:nvSpPr>
          <p:spPr bwMode="auto">
            <a:xfrm flipV="1">
              <a:off x="1769" y="2106"/>
              <a:ext cx="8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prstDash val="dash"/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188" name="Text Box 41"/>
            <p:cNvSpPr txBox="1">
              <a:spLocks noChangeArrowheads="1"/>
            </p:cNvSpPr>
            <p:nvPr/>
          </p:nvSpPr>
          <p:spPr bwMode="auto">
            <a:xfrm>
              <a:off x="2604" y="2836"/>
              <a:ext cx="197" cy="168"/>
            </a:xfrm>
            <a:prstGeom prst="rect">
              <a:avLst/>
            </a:prstGeom>
            <a:noFill/>
            <a:ln w="19050">
              <a:noFill/>
              <a:miter lim="800000"/>
              <a:headEnd type="none" w="lg" len="lg"/>
              <a:tailEnd type="none" w="lg" len="med"/>
            </a:ln>
          </p:spPr>
          <p:txBody>
            <a:bodyPr lIns="90000" tIns="46800" rIns="90000" bIns="46800"/>
            <a:lstStyle/>
            <a:p>
              <a:pPr algn="ctr" eaLnBrk="0" hangingPunct="0">
                <a:lnSpc>
                  <a:spcPct val="90000"/>
                </a:lnSpc>
              </a:pPr>
              <a:r>
                <a:rPr lang="it-IT" sz="1500" b="1" baseline="0">
                  <a:solidFill>
                    <a:srgbClr val="FFCC00"/>
                  </a:solidFill>
                  <a:effectLst/>
                </a:rPr>
                <a:t>O</a:t>
              </a:r>
            </a:p>
          </p:txBody>
        </p:sp>
        <p:grpSp>
          <p:nvGrpSpPr>
            <p:cNvPr id="49189" name="Group 42"/>
            <p:cNvGrpSpPr>
              <a:grpSpLocks/>
            </p:cNvGrpSpPr>
            <p:nvPr/>
          </p:nvGrpSpPr>
          <p:grpSpPr bwMode="auto">
            <a:xfrm>
              <a:off x="1969" y="2416"/>
              <a:ext cx="516" cy="536"/>
              <a:chOff x="1316" y="2376"/>
              <a:chExt cx="516" cy="536"/>
            </a:xfrm>
          </p:grpSpPr>
          <p:sp>
            <p:nvSpPr>
              <p:cNvPr id="1115179" name="Line 43"/>
              <p:cNvSpPr>
                <a:spLocks noChangeShapeType="1"/>
              </p:cNvSpPr>
              <p:nvPr/>
            </p:nvSpPr>
            <p:spPr bwMode="auto">
              <a:xfrm>
                <a:off x="1650" y="2382"/>
                <a:ext cx="18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 type="triangle" w="med" len="sm"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80" name="Line 44"/>
              <p:cNvSpPr>
                <a:spLocks noChangeShapeType="1"/>
              </p:cNvSpPr>
              <p:nvPr/>
            </p:nvSpPr>
            <p:spPr bwMode="auto">
              <a:xfrm>
                <a:off x="1316" y="2899"/>
                <a:ext cx="35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oval" w="med" len="med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81" name="Line 45"/>
              <p:cNvSpPr>
                <a:spLocks noChangeShapeType="1"/>
              </p:cNvSpPr>
              <p:nvPr/>
            </p:nvSpPr>
            <p:spPr bwMode="auto">
              <a:xfrm flipV="1">
                <a:off x="1656" y="2376"/>
                <a:ext cx="0" cy="5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grpSp>
          <p:nvGrpSpPr>
            <p:cNvPr id="49190" name="Group 46"/>
            <p:cNvGrpSpPr>
              <a:grpSpLocks/>
            </p:cNvGrpSpPr>
            <p:nvPr/>
          </p:nvGrpSpPr>
          <p:grpSpPr bwMode="auto">
            <a:xfrm>
              <a:off x="4183" y="2416"/>
              <a:ext cx="516" cy="536"/>
              <a:chOff x="1316" y="2376"/>
              <a:chExt cx="516" cy="536"/>
            </a:xfrm>
          </p:grpSpPr>
          <p:sp>
            <p:nvSpPr>
              <p:cNvPr id="1115183" name="Line 47"/>
              <p:cNvSpPr>
                <a:spLocks noChangeShapeType="1"/>
              </p:cNvSpPr>
              <p:nvPr/>
            </p:nvSpPr>
            <p:spPr bwMode="auto">
              <a:xfrm>
                <a:off x="1650" y="2382"/>
                <a:ext cx="18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 type="triangle" w="med" len="sm"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84" name="Line 48"/>
              <p:cNvSpPr>
                <a:spLocks noChangeShapeType="1"/>
              </p:cNvSpPr>
              <p:nvPr/>
            </p:nvSpPr>
            <p:spPr bwMode="auto">
              <a:xfrm>
                <a:off x="1316" y="2899"/>
                <a:ext cx="352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oval" w="med" len="med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15185" name="Line 49"/>
              <p:cNvSpPr>
                <a:spLocks noChangeShapeType="1"/>
              </p:cNvSpPr>
              <p:nvPr/>
            </p:nvSpPr>
            <p:spPr bwMode="auto">
              <a:xfrm flipV="1">
                <a:off x="1656" y="2376"/>
                <a:ext cx="0" cy="53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1115186" name="Line 50"/>
            <p:cNvSpPr>
              <a:spLocks noChangeShapeType="1"/>
            </p:cNvSpPr>
            <p:nvPr/>
          </p:nvSpPr>
          <p:spPr bwMode="auto">
            <a:xfrm>
              <a:off x="2515" y="2836"/>
              <a:ext cx="399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87" name="Line 51"/>
            <p:cNvSpPr>
              <a:spLocks noChangeShapeType="1"/>
            </p:cNvSpPr>
            <p:nvPr/>
          </p:nvSpPr>
          <p:spPr bwMode="auto">
            <a:xfrm flipH="1">
              <a:off x="1015" y="1865"/>
              <a:ext cx="22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oval" w="med" len="med"/>
              <a:tailEnd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88" name="Line 52"/>
            <p:cNvSpPr>
              <a:spLocks noChangeShapeType="1"/>
            </p:cNvSpPr>
            <p:nvPr/>
          </p:nvSpPr>
          <p:spPr bwMode="auto">
            <a:xfrm>
              <a:off x="1021" y="1860"/>
              <a:ext cx="0" cy="52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89" name="Line 53"/>
            <p:cNvSpPr>
              <a:spLocks noChangeShapeType="1"/>
            </p:cNvSpPr>
            <p:nvPr/>
          </p:nvSpPr>
          <p:spPr bwMode="auto">
            <a:xfrm>
              <a:off x="1039" y="2393"/>
              <a:ext cx="6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lg" len="lg"/>
              <a:tailEnd type="triangle" w="med" len="sm"/>
            </a:ln>
            <a:effectLst/>
          </p:spPr>
          <p:txBody>
            <a:bodyPr lIns="90000" tIns="46800" rIns="90000" bIns="46800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5190" name="Line 54"/>
            <p:cNvSpPr>
              <a:spLocks noChangeShapeType="1"/>
            </p:cNvSpPr>
            <p:nvPr/>
          </p:nvSpPr>
          <p:spPr bwMode="auto">
            <a:xfrm>
              <a:off x="1855" y="2160"/>
              <a:ext cx="0" cy="192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49196" name="Group 55"/>
            <p:cNvGrpSpPr>
              <a:grpSpLocks/>
            </p:cNvGrpSpPr>
            <p:nvPr/>
          </p:nvGrpSpPr>
          <p:grpSpPr bwMode="auto">
            <a:xfrm>
              <a:off x="1767" y="1862"/>
              <a:ext cx="1338" cy="538"/>
              <a:chOff x="1802" y="1862"/>
              <a:chExt cx="1338" cy="538"/>
            </a:xfrm>
          </p:grpSpPr>
          <p:sp>
            <p:nvSpPr>
              <p:cNvPr id="1115192" name="Line 56"/>
              <p:cNvSpPr>
                <a:spLocks noChangeShapeType="1"/>
              </p:cNvSpPr>
              <p:nvPr/>
            </p:nvSpPr>
            <p:spPr bwMode="auto">
              <a:xfrm flipH="1">
                <a:off x="2960" y="2391"/>
                <a:ext cx="18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 type="triangle" w="med" len="sm"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grpSp>
            <p:nvGrpSpPr>
              <p:cNvPr id="49203" name="Group 57"/>
              <p:cNvGrpSpPr>
                <a:grpSpLocks/>
              </p:cNvGrpSpPr>
              <p:nvPr/>
            </p:nvGrpSpPr>
            <p:grpSpPr bwMode="auto">
              <a:xfrm>
                <a:off x="1802" y="1862"/>
                <a:ext cx="1318" cy="538"/>
                <a:chOff x="1802" y="1862"/>
                <a:chExt cx="1224" cy="480"/>
              </a:xfrm>
            </p:grpSpPr>
            <p:sp>
              <p:nvSpPr>
                <p:cNvPr id="1115194" name="Line 58"/>
                <p:cNvSpPr>
                  <a:spLocks noChangeShapeType="1"/>
                </p:cNvSpPr>
                <p:nvPr/>
              </p:nvSpPr>
              <p:spPr bwMode="auto">
                <a:xfrm>
                  <a:off x="1802" y="1871"/>
                  <a:ext cx="1224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90000" tIns="46800" rIns="90000" bIns="46800" anchor="ctr"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115195" name="Line 59"/>
                <p:cNvSpPr>
                  <a:spLocks noChangeShapeType="1"/>
                </p:cNvSpPr>
                <p:nvPr/>
              </p:nvSpPr>
              <p:spPr bwMode="auto">
                <a:xfrm>
                  <a:off x="3024" y="1862"/>
                  <a:ext cx="0" cy="48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lIns="18000" tIns="46800" rIns="18000" bIns="46800">
                  <a:spAutoFit/>
                </a:bodyPr>
                <a:lstStyle/>
                <a:p>
                  <a:pPr>
                    <a:defRPr/>
                  </a:pPr>
                  <a:endParaRPr lang="it-IT"/>
                </a:p>
              </p:txBody>
            </p:sp>
          </p:grpSp>
        </p:grpSp>
        <p:grpSp>
          <p:nvGrpSpPr>
            <p:cNvPr id="49197" name="Group 60"/>
            <p:cNvGrpSpPr>
              <a:grpSpLocks/>
            </p:cNvGrpSpPr>
            <p:nvPr/>
          </p:nvGrpSpPr>
          <p:grpSpPr bwMode="auto">
            <a:xfrm>
              <a:off x="3957" y="1862"/>
              <a:ext cx="1338" cy="538"/>
              <a:chOff x="1802" y="1862"/>
              <a:chExt cx="1338" cy="538"/>
            </a:xfrm>
          </p:grpSpPr>
          <p:sp>
            <p:nvSpPr>
              <p:cNvPr id="1115197" name="Line 61"/>
              <p:cNvSpPr>
                <a:spLocks noChangeShapeType="1"/>
              </p:cNvSpPr>
              <p:nvPr/>
            </p:nvSpPr>
            <p:spPr bwMode="auto">
              <a:xfrm flipH="1">
                <a:off x="2960" y="2391"/>
                <a:ext cx="180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lg" len="lg"/>
                <a:tailEnd type="triangle" w="med" len="sm"/>
              </a:ln>
              <a:effectLst/>
            </p:spPr>
            <p:txBody>
              <a:bodyPr lIns="90000" tIns="46800" rIns="90000" bIns="46800" anchor="ctr"/>
              <a:lstStyle/>
              <a:p>
                <a:pPr>
                  <a:defRPr/>
                </a:pPr>
                <a:endParaRPr lang="it-IT"/>
              </a:p>
            </p:txBody>
          </p:sp>
          <p:grpSp>
            <p:nvGrpSpPr>
              <p:cNvPr id="49199" name="Group 62"/>
              <p:cNvGrpSpPr>
                <a:grpSpLocks/>
              </p:cNvGrpSpPr>
              <p:nvPr/>
            </p:nvGrpSpPr>
            <p:grpSpPr bwMode="auto">
              <a:xfrm>
                <a:off x="1802" y="1862"/>
                <a:ext cx="1318" cy="538"/>
                <a:chOff x="1802" y="1862"/>
                <a:chExt cx="1224" cy="480"/>
              </a:xfrm>
            </p:grpSpPr>
            <p:sp>
              <p:nvSpPr>
                <p:cNvPr id="1115199" name="Line 63"/>
                <p:cNvSpPr>
                  <a:spLocks noChangeShapeType="1"/>
                </p:cNvSpPr>
                <p:nvPr/>
              </p:nvSpPr>
              <p:spPr bwMode="auto">
                <a:xfrm>
                  <a:off x="1802" y="1871"/>
                  <a:ext cx="1224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oval" w="med" len="med"/>
                  <a:tailEnd/>
                </a:ln>
                <a:effectLst/>
              </p:spPr>
              <p:txBody>
                <a:bodyPr lIns="90000" tIns="46800" rIns="90000" bIns="46800" anchor="ctr"/>
                <a:lstStyle/>
                <a:p>
                  <a:pPr>
                    <a:defRPr/>
                  </a:pPr>
                  <a:endParaRPr lang="it-IT"/>
                </a:p>
              </p:txBody>
            </p:sp>
            <p:sp>
              <p:nvSpPr>
                <p:cNvPr id="1115200" name="Line 64"/>
                <p:cNvSpPr>
                  <a:spLocks noChangeShapeType="1"/>
                </p:cNvSpPr>
                <p:nvPr/>
              </p:nvSpPr>
              <p:spPr bwMode="auto">
                <a:xfrm>
                  <a:off x="3024" y="1862"/>
                  <a:ext cx="0" cy="48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lIns="18000" tIns="46800" rIns="18000" bIns="46800">
                  <a:spAutoFit/>
                </a:bodyPr>
                <a:lstStyle/>
                <a:p>
                  <a:pPr>
                    <a:defRPr/>
                  </a:pPr>
                  <a:endParaRPr lang="it-IT"/>
                </a:p>
              </p:txBody>
            </p:sp>
          </p:grpSp>
        </p:grp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5" name="Rectangle 3"/>
          <p:cNvSpPr>
            <a:spLocks noChangeArrowheads="1"/>
          </p:cNvSpPr>
          <p:nvPr/>
        </p:nvSpPr>
        <p:spPr bwMode="auto">
          <a:xfrm>
            <a:off x="754063" y="1944688"/>
            <a:ext cx="7921625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9900"/>
                </a:solidFill>
                <a:effectLst/>
              </a:rPr>
              <a:t>Blocked queue: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The processes that are waiting for some event to occur (I/O 	  completion o reception of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 signal) are kept on a list called the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blocked queue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995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3" name="Rectangle 3"/>
          <p:cNvSpPr>
            <a:spLocks noChangeArrowheads="1"/>
          </p:cNvSpPr>
          <p:nvPr/>
        </p:nvSpPr>
        <p:spPr bwMode="auto">
          <a:xfrm>
            <a:off x="754063" y="1944688"/>
            <a:ext cx="7921625" cy="2968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 new process is initially put in the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ready queue</a:t>
            </a:r>
            <a:r>
              <a:rPr lang="it-IT" sz="3500" baseline="0">
                <a:solidFill>
                  <a:schemeClr val="bg1"/>
                </a:solidFill>
                <a:effectLst/>
              </a:rPr>
              <a:t>.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It waits there until it is selected for execution</a:t>
            </a:r>
          </a:p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One of the following events can occur to promote it: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1043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/>
          <p:cNvSpPr>
            <a:spLocks noChangeArrowheads="1"/>
          </p:cNvSpPr>
          <p:nvPr/>
        </p:nvSpPr>
        <p:spPr bwMode="auto">
          <a:xfrm>
            <a:off x="1187450" y="2906713"/>
            <a:ext cx="6805613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As a result of an I/O request the process is placed in an I/O queue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309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ChangeArrowheads="1"/>
          </p:cNvSpPr>
          <p:nvPr/>
        </p:nvSpPr>
        <p:spPr bwMode="auto">
          <a:xfrm>
            <a:off x="611188" y="1970088"/>
            <a:ext cx="7921625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 process is the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unit of work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in a multiprogrammed system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  <p:sp>
        <p:nvSpPr>
          <p:cNvPr id="1045507" name="Rectangle 3"/>
          <p:cNvSpPr>
            <a:spLocks noChangeArrowheads="1"/>
          </p:cNvSpPr>
          <p:nvPr/>
        </p:nvSpPr>
        <p:spPr bwMode="auto">
          <a:xfrm>
            <a:off x="611188" y="3267075"/>
            <a:ext cx="7921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 multiprogrammed O.S. allows concurrent execution of more processes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5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506" grpId="0" autoUpdateAnimBg="0"/>
      <p:bldP spid="1045507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810" name="Rectangle 2"/>
          <p:cNvSpPr>
            <a:spLocks noChangeArrowheads="1"/>
          </p:cNvSpPr>
          <p:nvPr/>
        </p:nvSpPr>
        <p:spPr bwMode="auto">
          <a:xfrm>
            <a:off x="898525" y="2643188"/>
            <a:ext cx="7561263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As a result of a creation of a subprocess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process can wait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for its termination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3810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ChangeArrowheads="1"/>
          </p:cNvSpPr>
          <p:nvPr/>
        </p:nvSpPr>
        <p:spPr bwMode="auto">
          <a:xfrm>
            <a:off x="1187450" y="2643188"/>
            <a:ext cx="6624638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As a result of an interrupt, the process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can be put back in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ready queue </a:t>
            </a:r>
            <a:endParaRPr lang="it-IT" sz="3500" baseline="0">
              <a:solidFill>
                <a:srgbClr val="000066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5858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1295400" y="11811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Context switch</a:t>
            </a:r>
          </a:p>
        </p:txBody>
      </p:sp>
      <p:sp>
        <p:nvSpPr>
          <p:cNvPr id="840715" name="Text Box 11"/>
          <p:cNvSpPr txBox="1">
            <a:spLocks noChangeArrowheads="1"/>
          </p:cNvSpPr>
          <p:nvPr/>
        </p:nvSpPr>
        <p:spPr bwMode="auto">
          <a:xfrm>
            <a:off x="1295400" y="2636838"/>
            <a:ext cx="7391400" cy="24415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</a:rPr>
              <a:t>The kernel </a:t>
            </a:r>
            <a:r>
              <a:rPr lang="it-IT" sz="2800">
                <a:solidFill>
                  <a:schemeClr val="folHlink"/>
                </a:solidFill>
              </a:rPr>
              <a:t>saves the context</a:t>
            </a:r>
            <a:r>
              <a:rPr lang="it-IT" sz="2800">
                <a:solidFill>
                  <a:schemeClr val="bg1"/>
                </a:solidFill>
              </a:rPr>
              <a:t> of the old process in its PCB. </a:t>
            </a:r>
          </a:p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</a:rPr>
              <a:t>The kernel inserts the PCB in the </a:t>
            </a:r>
            <a:r>
              <a:rPr lang="it-IT" sz="2800">
                <a:solidFill>
                  <a:schemeClr val="folHlink"/>
                </a:solidFill>
              </a:rPr>
              <a:t>blocked or ready queues</a:t>
            </a:r>
            <a:r>
              <a:rPr lang="it-IT" sz="2800">
                <a:solidFill>
                  <a:schemeClr val="bg1"/>
                </a:solidFill>
              </a:rPr>
              <a:t> (depending on the process state.)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5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61" name="Text Box 9"/>
          <p:cNvSpPr txBox="1">
            <a:spLocks noChangeArrowheads="1"/>
          </p:cNvSpPr>
          <p:nvPr/>
        </p:nvSpPr>
        <p:spPr bwMode="auto">
          <a:xfrm>
            <a:off x="1295400" y="1562100"/>
            <a:ext cx="7391400" cy="3595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kernel  selects a new process from the ready queue and its identifier is loaded in the execution process register. </a:t>
            </a:r>
            <a:r>
              <a:rPr lang="it-IT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(short term scheduling)</a:t>
            </a:r>
          </a:p>
          <a:p>
            <a:pPr marL="381000" indent="-381000">
              <a:lnSpc>
                <a:spcPct val="11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context of the new process is loaded in the CPU registers. </a:t>
            </a: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2761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Context switch</a:t>
            </a:r>
          </a:p>
        </p:txBody>
      </p:sp>
      <p:sp>
        <p:nvSpPr>
          <p:cNvPr id="844809" name="Text Box 9"/>
          <p:cNvSpPr txBox="1">
            <a:spLocks noChangeArrowheads="1"/>
          </p:cNvSpPr>
          <p:nvPr/>
        </p:nvSpPr>
        <p:spPr bwMode="auto">
          <a:xfrm>
            <a:off x="1295400" y="1600200"/>
            <a:ext cx="7391400" cy="338296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</a:rPr>
              <a:t>Context-switch time is </a:t>
            </a:r>
            <a:r>
              <a:rPr lang="it-IT" sz="2800">
                <a:solidFill>
                  <a:schemeClr val="folHlink"/>
                </a:solidFill>
              </a:rPr>
              <a:t>pure overhead</a:t>
            </a:r>
            <a:r>
              <a:rPr lang="it-IT" sz="2800">
                <a:solidFill>
                  <a:schemeClr val="bg1"/>
                </a:solidFill>
              </a:rPr>
              <a:t>, because the system does no useful work while switching.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</a:rPr>
              <a:t>Its </a:t>
            </a:r>
            <a:r>
              <a:rPr lang="it-IT" sz="2800">
                <a:solidFill>
                  <a:schemeClr val="folHlink"/>
                </a:solidFill>
              </a:rPr>
              <a:t>speed varies</a:t>
            </a:r>
            <a:r>
              <a:rPr lang="it-IT" sz="2800">
                <a:solidFill>
                  <a:schemeClr val="bg1"/>
                </a:solidFill>
              </a:rPr>
              <a:t> , depending on the mem. speed, the number of regist. and </a:t>
            </a:r>
            <a:r>
              <a:rPr lang="it-IT" sz="2800">
                <a:solidFill>
                  <a:schemeClr val="folHlink"/>
                </a:solidFill>
              </a:rPr>
              <a:t>special instructions.</a:t>
            </a:r>
            <a:r>
              <a:rPr lang="it-IT" sz="28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4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9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Proces P execution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342063" y="2106613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14441" name="Text Box 9"/>
          <p:cNvSpPr txBox="1">
            <a:spLocks noChangeArrowheads="1"/>
          </p:cNvSpPr>
          <p:nvPr/>
        </p:nvSpPr>
        <p:spPr bwMode="auto">
          <a:xfrm>
            <a:off x="6400800" y="2166938"/>
            <a:ext cx="1662113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7929563" y="215265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PC</a:t>
            </a:r>
            <a:endParaRPr lang="en-US" sz="2400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6330950" y="2770188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14444" name="Text Box 12"/>
          <p:cNvSpPr txBox="1">
            <a:spLocks noChangeArrowheads="1"/>
          </p:cNvSpPr>
          <p:nvPr/>
        </p:nvSpPr>
        <p:spPr bwMode="auto">
          <a:xfrm>
            <a:off x="6389688" y="2830513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918450" y="2816225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PS</a:t>
            </a:r>
            <a:endParaRPr lang="en-US" sz="2400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6330950" y="3433763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14447" name="Text Box 15"/>
          <p:cNvSpPr txBox="1">
            <a:spLocks noChangeArrowheads="1"/>
          </p:cNvSpPr>
          <p:nvPr/>
        </p:nvSpPr>
        <p:spPr bwMode="auto">
          <a:xfrm>
            <a:off x="6389688" y="3494088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7918450" y="347980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SP</a:t>
            </a:r>
            <a:endParaRPr lang="en-US" sz="2400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9363" y="4108450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14450" name="Text Box 18"/>
          <p:cNvSpPr txBox="1">
            <a:spLocks noChangeArrowheads="1"/>
          </p:cNvSpPr>
          <p:nvPr/>
        </p:nvSpPr>
        <p:spPr bwMode="auto">
          <a:xfrm>
            <a:off x="6388100" y="4168775"/>
            <a:ext cx="1662113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7916863" y="415448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R1</a:t>
            </a:r>
            <a:endParaRPr lang="en-US" sz="2400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7775" y="5016500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14453" name="Text Box 21"/>
          <p:cNvSpPr txBox="1">
            <a:spLocks noChangeArrowheads="1"/>
          </p:cNvSpPr>
          <p:nvPr/>
        </p:nvSpPr>
        <p:spPr bwMode="auto">
          <a:xfrm>
            <a:off x="6386513" y="5076825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7915275" y="506253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Rn</a:t>
            </a:r>
            <a:endParaRPr lang="en-US" sz="2400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300788" y="4652963"/>
            <a:ext cx="2374900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>
                <a:solidFill>
                  <a:schemeClr val="accent1"/>
                </a:solidFill>
              </a:rPr>
              <a:t>…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1763713" y="1844675"/>
            <a:ext cx="3384550" cy="792163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1763713" y="3284538"/>
            <a:ext cx="3384550" cy="2160587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749425" y="3259138"/>
            <a:ext cx="3398838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 sz="2800"/>
              <a:t>PCB(P)</a:t>
            </a:r>
            <a:endParaRPr lang="en-US" sz="2800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H="1">
            <a:off x="3576638" y="2708275"/>
            <a:ext cx="0" cy="539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1763713" y="1916113"/>
            <a:ext cx="3313112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 sz="2000"/>
              <a:t>esecution process register</a:t>
            </a:r>
            <a:endParaRPr lang="en-US" sz="2000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443663" y="1643063"/>
            <a:ext cx="2200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>
                <a:solidFill>
                  <a:srgbClr val="00CC00"/>
                </a:solidFill>
              </a:rPr>
              <a:t>P context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6342063" y="2106613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0584" name="Text Box 8"/>
          <p:cNvSpPr txBox="1">
            <a:spLocks noChangeArrowheads="1"/>
          </p:cNvSpPr>
          <p:nvPr/>
        </p:nvSpPr>
        <p:spPr bwMode="auto">
          <a:xfrm>
            <a:off x="6400800" y="2166938"/>
            <a:ext cx="1662113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7929563" y="215265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PC</a:t>
            </a:r>
            <a:endParaRPr lang="en-US" sz="2400"/>
          </a:p>
        </p:txBody>
      </p:sp>
      <p:sp>
        <p:nvSpPr>
          <p:cNvPr id="10249" name="Rectangle 10"/>
          <p:cNvSpPr>
            <a:spLocks noChangeArrowheads="1"/>
          </p:cNvSpPr>
          <p:nvPr/>
        </p:nvSpPr>
        <p:spPr bwMode="auto">
          <a:xfrm>
            <a:off x="6330950" y="2770188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0587" name="Text Box 11"/>
          <p:cNvSpPr txBox="1">
            <a:spLocks noChangeArrowheads="1"/>
          </p:cNvSpPr>
          <p:nvPr/>
        </p:nvSpPr>
        <p:spPr bwMode="auto">
          <a:xfrm>
            <a:off x="6389688" y="2830513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7918450" y="2816225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PS</a:t>
            </a:r>
            <a:endParaRPr lang="en-US" sz="2400"/>
          </a:p>
        </p:txBody>
      </p:sp>
      <p:sp>
        <p:nvSpPr>
          <p:cNvPr id="10252" name="Rectangle 13"/>
          <p:cNvSpPr>
            <a:spLocks noChangeArrowheads="1"/>
          </p:cNvSpPr>
          <p:nvPr/>
        </p:nvSpPr>
        <p:spPr bwMode="auto">
          <a:xfrm>
            <a:off x="6330950" y="3433763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0590" name="Text Box 14"/>
          <p:cNvSpPr txBox="1">
            <a:spLocks noChangeArrowheads="1"/>
          </p:cNvSpPr>
          <p:nvPr/>
        </p:nvSpPr>
        <p:spPr bwMode="auto">
          <a:xfrm>
            <a:off x="6389688" y="3494088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10254" name="Text Box 15"/>
          <p:cNvSpPr txBox="1">
            <a:spLocks noChangeArrowheads="1"/>
          </p:cNvSpPr>
          <p:nvPr/>
        </p:nvSpPr>
        <p:spPr bwMode="auto">
          <a:xfrm>
            <a:off x="7918450" y="347980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SP</a:t>
            </a:r>
            <a:endParaRPr lang="en-US" sz="2400"/>
          </a:p>
        </p:txBody>
      </p:sp>
      <p:sp>
        <p:nvSpPr>
          <p:cNvPr id="10255" name="Rectangle 16"/>
          <p:cNvSpPr>
            <a:spLocks noChangeArrowheads="1"/>
          </p:cNvSpPr>
          <p:nvPr/>
        </p:nvSpPr>
        <p:spPr bwMode="auto">
          <a:xfrm>
            <a:off x="6329363" y="4108450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0593" name="Text Box 17"/>
          <p:cNvSpPr txBox="1">
            <a:spLocks noChangeArrowheads="1"/>
          </p:cNvSpPr>
          <p:nvPr/>
        </p:nvSpPr>
        <p:spPr bwMode="auto">
          <a:xfrm>
            <a:off x="6388100" y="4168775"/>
            <a:ext cx="1662113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10257" name="Text Box 18"/>
          <p:cNvSpPr txBox="1">
            <a:spLocks noChangeArrowheads="1"/>
          </p:cNvSpPr>
          <p:nvPr/>
        </p:nvSpPr>
        <p:spPr bwMode="auto">
          <a:xfrm>
            <a:off x="7916863" y="415448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R1</a:t>
            </a:r>
            <a:endParaRPr lang="en-US" sz="2400"/>
          </a:p>
        </p:txBody>
      </p:sp>
      <p:sp>
        <p:nvSpPr>
          <p:cNvPr id="10258" name="Rectangle 19"/>
          <p:cNvSpPr>
            <a:spLocks noChangeArrowheads="1"/>
          </p:cNvSpPr>
          <p:nvPr/>
        </p:nvSpPr>
        <p:spPr bwMode="auto">
          <a:xfrm>
            <a:off x="6327775" y="5016500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920596" name="Text Box 20"/>
          <p:cNvSpPr txBox="1">
            <a:spLocks noChangeArrowheads="1"/>
          </p:cNvSpPr>
          <p:nvPr/>
        </p:nvSpPr>
        <p:spPr bwMode="auto">
          <a:xfrm>
            <a:off x="6386513" y="5076825"/>
            <a:ext cx="1662112" cy="4572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>
                <a:solidFill>
                  <a:srgbClr val="4486E8"/>
                </a:solidFill>
              </a:rPr>
              <a:t>P</a:t>
            </a:r>
          </a:p>
        </p:txBody>
      </p:sp>
      <p:sp>
        <p:nvSpPr>
          <p:cNvPr id="10260" name="Text Box 21"/>
          <p:cNvSpPr txBox="1">
            <a:spLocks noChangeArrowheads="1"/>
          </p:cNvSpPr>
          <p:nvPr/>
        </p:nvSpPr>
        <p:spPr bwMode="auto">
          <a:xfrm>
            <a:off x="7915275" y="506253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Rn</a:t>
            </a:r>
            <a:endParaRPr lang="en-US" sz="2400"/>
          </a:p>
        </p:txBody>
      </p:sp>
      <p:sp>
        <p:nvSpPr>
          <p:cNvPr id="10261" name="Text Box 22"/>
          <p:cNvSpPr txBox="1">
            <a:spLocks noChangeArrowheads="1"/>
          </p:cNvSpPr>
          <p:nvPr/>
        </p:nvSpPr>
        <p:spPr bwMode="auto">
          <a:xfrm>
            <a:off x="6300788" y="4652963"/>
            <a:ext cx="2374900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>
                <a:solidFill>
                  <a:schemeClr val="accent1"/>
                </a:solidFill>
              </a:rPr>
              <a:t>…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262" name="Rectangle 23"/>
          <p:cNvSpPr>
            <a:spLocks noChangeArrowheads="1"/>
          </p:cNvSpPr>
          <p:nvPr/>
        </p:nvSpPr>
        <p:spPr bwMode="auto">
          <a:xfrm>
            <a:off x="1763713" y="1844675"/>
            <a:ext cx="3384550" cy="792163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263" name="Rectangle 24"/>
          <p:cNvSpPr>
            <a:spLocks noChangeArrowheads="1"/>
          </p:cNvSpPr>
          <p:nvPr/>
        </p:nvSpPr>
        <p:spPr bwMode="auto">
          <a:xfrm>
            <a:off x="1763713" y="3284538"/>
            <a:ext cx="3384550" cy="2160587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264" name="Text Box 25"/>
          <p:cNvSpPr txBox="1">
            <a:spLocks noChangeArrowheads="1"/>
          </p:cNvSpPr>
          <p:nvPr/>
        </p:nvSpPr>
        <p:spPr bwMode="auto">
          <a:xfrm>
            <a:off x="1749425" y="3259138"/>
            <a:ext cx="3398838" cy="38177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 sz="2800" dirty="0"/>
              <a:t>PCB(P</a:t>
            </a:r>
            <a:r>
              <a:rPr lang="it-IT" sz="2400" dirty="0"/>
              <a:t>)</a:t>
            </a:r>
            <a:endParaRPr lang="en-US" sz="2400" dirty="0"/>
          </a:p>
        </p:txBody>
      </p:sp>
      <p:sp>
        <p:nvSpPr>
          <p:cNvPr id="10265" name="Line 26"/>
          <p:cNvSpPr>
            <a:spLocks noChangeShapeType="1"/>
          </p:cNvSpPr>
          <p:nvPr/>
        </p:nvSpPr>
        <p:spPr bwMode="auto">
          <a:xfrm flipH="1">
            <a:off x="3576638" y="2708275"/>
            <a:ext cx="0" cy="539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0266" name="Text Box 27"/>
          <p:cNvSpPr txBox="1">
            <a:spLocks noChangeArrowheads="1"/>
          </p:cNvSpPr>
          <p:nvPr/>
        </p:nvSpPr>
        <p:spPr bwMode="auto">
          <a:xfrm>
            <a:off x="1763713" y="1916113"/>
            <a:ext cx="3313112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 sz="2000"/>
              <a:t>execution process register</a:t>
            </a:r>
            <a:endParaRPr lang="en-US" sz="2000"/>
          </a:p>
        </p:txBody>
      </p:sp>
      <p:sp>
        <p:nvSpPr>
          <p:cNvPr id="10267" name="Rectangle 28"/>
          <p:cNvSpPr>
            <a:spLocks noChangeArrowheads="1"/>
          </p:cNvSpPr>
          <p:nvPr/>
        </p:nvSpPr>
        <p:spPr bwMode="auto">
          <a:xfrm>
            <a:off x="6443663" y="1643063"/>
            <a:ext cx="2200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2000">
                <a:solidFill>
                  <a:srgbClr val="00CC00"/>
                </a:solidFill>
              </a:rPr>
              <a:t>P context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830388" y="2420938"/>
            <a:ext cx="4498975" cy="2921000"/>
            <a:chOff x="1153" y="1525"/>
            <a:chExt cx="2834" cy="1840"/>
          </a:xfrm>
        </p:grpSpPr>
        <p:sp>
          <p:nvSpPr>
            <p:cNvPr id="920606" name="Text Box 30"/>
            <p:cNvSpPr txBox="1">
              <a:spLocks noChangeArrowheads="1"/>
            </p:cNvSpPr>
            <p:nvPr/>
          </p:nvSpPr>
          <p:spPr bwMode="auto">
            <a:xfrm>
              <a:off x="1153" y="2387"/>
              <a:ext cx="2045" cy="97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it-IT" sz="2400">
                <a:solidFill>
                  <a:srgbClr val="4486E8"/>
                </a:solidFill>
              </a:endParaRPr>
            </a:p>
            <a:p>
              <a:pPr>
                <a:spcBef>
                  <a:spcPct val="50000"/>
                </a:spcBef>
                <a:defRPr/>
              </a:pPr>
              <a:endParaRPr lang="it-IT" sz="2400">
                <a:solidFill>
                  <a:srgbClr val="4486E8"/>
                </a:solidFill>
              </a:endParaRPr>
            </a:p>
            <a:p>
              <a:pPr>
                <a:spcBef>
                  <a:spcPct val="50000"/>
                </a:spcBef>
                <a:defRPr/>
              </a:pPr>
              <a:endParaRPr lang="it-IT" sz="2400">
                <a:solidFill>
                  <a:srgbClr val="4486E8"/>
                </a:solidFill>
              </a:endParaRPr>
            </a:p>
          </p:txBody>
        </p:sp>
        <p:sp>
          <p:nvSpPr>
            <p:cNvPr id="10272" name="Freeform 31"/>
            <p:cNvSpPr>
              <a:spLocks/>
            </p:cNvSpPr>
            <p:nvPr/>
          </p:nvSpPr>
          <p:spPr bwMode="auto">
            <a:xfrm>
              <a:off x="3243" y="3139"/>
              <a:ext cx="726" cy="201"/>
            </a:xfrm>
            <a:custGeom>
              <a:avLst/>
              <a:gdLst>
                <a:gd name="T0" fmla="*/ 726 w 726"/>
                <a:gd name="T1" fmla="*/ 201 h 201"/>
                <a:gd name="T2" fmla="*/ 514 w 726"/>
                <a:gd name="T3" fmla="*/ 171 h 201"/>
                <a:gd name="T4" fmla="*/ 325 w 726"/>
                <a:gd name="T5" fmla="*/ 25 h 201"/>
                <a:gd name="T6" fmla="*/ 0 w 726"/>
                <a:gd name="T7" fmla="*/ 20 h 2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6"/>
                <a:gd name="T13" fmla="*/ 0 h 201"/>
                <a:gd name="T14" fmla="*/ 726 w 726"/>
                <a:gd name="T15" fmla="*/ 201 h 2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6" h="201">
                  <a:moveTo>
                    <a:pt x="726" y="201"/>
                  </a:moveTo>
                  <a:cubicBezTo>
                    <a:pt x="691" y="196"/>
                    <a:pt x="581" y="200"/>
                    <a:pt x="514" y="171"/>
                  </a:cubicBezTo>
                  <a:cubicBezTo>
                    <a:pt x="447" y="142"/>
                    <a:pt x="411" y="50"/>
                    <a:pt x="325" y="25"/>
                  </a:cubicBezTo>
                  <a:cubicBezTo>
                    <a:pt x="239" y="0"/>
                    <a:pt x="68" y="21"/>
                    <a:pt x="0" y="20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73" name="Freeform 32"/>
            <p:cNvSpPr>
              <a:spLocks/>
            </p:cNvSpPr>
            <p:nvPr/>
          </p:nvSpPr>
          <p:spPr bwMode="auto">
            <a:xfrm>
              <a:off x="3241" y="2750"/>
              <a:ext cx="728" cy="293"/>
            </a:xfrm>
            <a:custGeom>
              <a:avLst/>
              <a:gdLst>
                <a:gd name="T0" fmla="*/ 728 w 728"/>
                <a:gd name="T1" fmla="*/ 0 h 293"/>
                <a:gd name="T2" fmla="*/ 490 w 728"/>
                <a:gd name="T3" fmla="*/ 87 h 293"/>
                <a:gd name="T4" fmla="*/ 327 w 728"/>
                <a:gd name="T5" fmla="*/ 242 h 293"/>
                <a:gd name="T6" fmla="*/ 0 w 728"/>
                <a:gd name="T7" fmla="*/ 293 h 2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8"/>
                <a:gd name="T13" fmla="*/ 0 h 293"/>
                <a:gd name="T14" fmla="*/ 728 w 728"/>
                <a:gd name="T15" fmla="*/ 293 h 2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8" h="293">
                  <a:moveTo>
                    <a:pt x="728" y="0"/>
                  </a:moveTo>
                  <a:cubicBezTo>
                    <a:pt x="688" y="14"/>
                    <a:pt x="557" y="47"/>
                    <a:pt x="490" y="87"/>
                  </a:cubicBezTo>
                  <a:cubicBezTo>
                    <a:pt x="423" y="127"/>
                    <a:pt x="409" y="208"/>
                    <a:pt x="327" y="242"/>
                  </a:cubicBezTo>
                  <a:cubicBezTo>
                    <a:pt x="245" y="276"/>
                    <a:pt x="68" y="282"/>
                    <a:pt x="0" y="293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74" name="Freeform 33"/>
            <p:cNvSpPr>
              <a:spLocks/>
            </p:cNvSpPr>
            <p:nvPr/>
          </p:nvSpPr>
          <p:spPr bwMode="auto">
            <a:xfrm>
              <a:off x="3243" y="2387"/>
              <a:ext cx="726" cy="544"/>
            </a:xfrm>
            <a:custGeom>
              <a:avLst/>
              <a:gdLst>
                <a:gd name="T0" fmla="*/ 726 w 726"/>
                <a:gd name="T1" fmla="*/ 0 h 544"/>
                <a:gd name="T2" fmla="*/ 471 w 726"/>
                <a:gd name="T3" fmla="*/ 106 h 544"/>
                <a:gd name="T4" fmla="*/ 247 w 726"/>
                <a:gd name="T5" fmla="*/ 441 h 544"/>
                <a:gd name="T6" fmla="*/ 0 w 726"/>
                <a:gd name="T7" fmla="*/ 544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6"/>
                <a:gd name="T13" fmla="*/ 0 h 544"/>
                <a:gd name="T14" fmla="*/ 726 w 726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6" h="544">
                  <a:moveTo>
                    <a:pt x="726" y="0"/>
                  </a:moveTo>
                  <a:cubicBezTo>
                    <a:pt x="683" y="18"/>
                    <a:pt x="551" y="33"/>
                    <a:pt x="471" y="106"/>
                  </a:cubicBezTo>
                  <a:cubicBezTo>
                    <a:pt x="391" y="179"/>
                    <a:pt x="325" y="368"/>
                    <a:pt x="247" y="441"/>
                  </a:cubicBezTo>
                  <a:cubicBezTo>
                    <a:pt x="169" y="514"/>
                    <a:pt x="51" y="523"/>
                    <a:pt x="0" y="544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75" name="Freeform 34"/>
            <p:cNvSpPr>
              <a:spLocks/>
            </p:cNvSpPr>
            <p:nvPr/>
          </p:nvSpPr>
          <p:spPr bwMode="auto">
            <a:xfrm>
              <a:off x="3241" y="1933"/>
              <a:ext cx="728" cy="878"/>
            </a:xfrm>
            <a:custGeom>
              <a:avLst/>
              <a:gdLst>
                <a:gd name="T0" fmla="*/ 728 w 728"/>
                <a:gd name="T1" fmla="*/ 0 h 878"/>
                <a:gd name="T2" fmla="*/ 507 w 728"/>
                <a:gd name="T3" fmla="*/ 156 h 878"/>
                <a:gd name="T4" fmla="*/ 232 w 728"/>
                <a:gd name="T5" fmla="*/ 741 h 878"/>
                <a:gd name="T6" fmla="*/ 0 w 728"/>
                <a:gd name="T7" fmla="*/ 878 h 8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8"/>
                <a:gd name="T13" fmla="*/ 0 h 878"/>
                <a:gd name="T14" fmla="*/ 728 w 728"/>
                <a:gd name="T15" fmla="*/ 878 h 8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8" h="878">
                  <a:moveTo>
                    <a:pt x="728" y="0"/>
                  </a:moveTo>
                  <a:cubicBezTo>
                    <a:pt x="691" y="26"/>
                    <a:pt x="590" y="32"/>
                    <a:pt x="507" y="156"/>
                  </a:cubicBezTo>
                  <a:cubicBezTo>
                    <a:pt x="424" y="280"/>
                    <a:pt x="317" y="621"/>
                    <a:pt x="232" y="741"/>
                  </a:cubicBezTo>
                  <a:cubicBezTo>
                    <a:pt x="147" y="861"/>
                    <a:pt x="48" y="850"/>
                    <a:pt x="0" y="878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76" name="Freeform 35"/>
            <p:cNvSpPr>
              <a:spLocks/>
            </p:cNvSpPr>
            <p:nvPr/>
          </p:nvSpPr>
          <p:spPr bwMode="auto">
            <a:xfrm>
              <a:off x="3232" y="1525"/>
              <a:ext cx="755" cy="1166"/>
            </a:xfrm>
            <a:custGeom>
              <a:avLst/>
              <a:gdLst>
                <a:gd name="T0" fmla="*/ 755 w 755"/>
                <a:gd name="T1" fmla="*/ 0 h 1166"/>
                <a:gd name="T2" fmla="*/ 465 w 755"/>
                <a:gd name="T3" fmla="*/ 186 h 1166"/>
                <a:gd name="T4" fmla="*/ 241 w 755"/>
                <a:gd name="T5" fmla="*/ 934 h 1166"/>
                <a:gd name="T6" fmla="*/ 0 w 755"/>
                <a:gd name="T7" fmla="*/ 1166 h 11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5"/>
                <a:gd name="T13" fmla="*/ 0 h 1166"/>
                <a:gd name="T14" fmla="*/ 755 w 755"/>
                <a:gd name="T15" fmla="*/ 1166 h 11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5" h="1166">
                  <a:moveTo>
                    <a:pt x="755" y="0"/>
                  </a:moveTo>
                  <a:cubicBezTo>
                    <a:pt x="707" y="31"/>
                    <a:pt x="551" y="30"/>
                    <a:pt x="465" y="186"/>
                  </a:cubicBezTo>
                  <a:cubicBezTo>
                    <a:pt x="379" y="342"/>
                    <a:pt x="318" y="771"/>
                    <a:pt x="241" y="934"/>
                  </a:cubicBezTo>
                  <a:cubicBezTo>
                    <a:pt x="164" y="1097"/>
                    <a:pt x="50" y="1118"/>
                    <a:pt x="0" y="1166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0269" name="Rectangle 36"/>
          <p:cNvSpPr>
            <a:spLocks noChangeArrowheads="1"/>
          </p:cNvSpPr>
          <p:nvPr/>
        </p:nvSpPr>
        <p:spPr bwMode="auto">
          <a:xfrm>
            <a:off x="1331913" y="981075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P context saving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 dirty="0">
                <a:solidFill>
                  <a:srgbClr val="E4BF20"/>
                </a:solidFill>
              </a:rPr>
              <a:t>P1 </a:t>
            </a:r>
            <a:r>
              <a:rPr lang="it-IT" sz="2800" dirty="0" err="1">
                <a:solidFill>
                  <a:srgbClr val="E4BF20"/>
                </a:solidFill>
              </a:rPr>
              <a:t>context</a:t>
            </a:r>
            <a:r>
              <a:rPr lang="it-IT" sz="2800" dirty="0">
                <a:solidFill>
                  <a:srgbClr val="E4BF20"/>
                </a:solidFill>
              </a:rPr>
              <a:t> </a:t>
            </a:r>
            <a:r>
              <a:rPr lang="it-IT" sz="2800" dirty="0" err="1">
                <a:solidFill>
                  <a:srgbClr val="E4BF20"/>
                </a:solidFill>
              </a:rPr>
              <a:t>loading</a:t>
            </a:r>
            <a:endParaRPr lang="it-IT" sz="2800" dirty="0">
              <a:solidFill>
                <a:srgbClr val="E4BF20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342063" y="2106613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929563" y="215265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PC</a:t>
            </a:r>
            <a:endParaRPr lang="en-US" sz="240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330950" y="2770188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918450" y="2816225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PS</a:t>
            </a:r>
            <a:endParaRPr lang="en-US" sz="2400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6330950" y="3433763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7918450" y="3479800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SP</a:t>
            </a:r>
            <a:endParaRPr lang="en-US" sz="2400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329363" y="4108450"/>
            <a:ext cx="2363787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7916863" y="415448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R1</a:t>
            </a:r>
            <a:endParaRPr lang="en-US" sz="2400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327775" y="5016500"/>
            <a:ext cx="2363788" cy="574675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7915275" y="5062538"/>
            <a:ext cx="7207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>
              <a:spcBef>
                <a:spcPct val="50000"/>
              </a:spcBef>
              <a:defRPr/>
            </a:pPr>
            <a:r>
              <a:rPr lang="it-IT" sz="2400"/>
              <a:t>Rn</a:t>
            </a:r>
            <a:endParaRPr lang="en-US" sz="2400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6300788" y="4652963"/>
            <a:ext cx="2374900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>
                <a:solidFill>
                  <a:schemeClr val="accent1"/>
                </a:solidFill>
              </a:rPr>
              <a:t>…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1763713" y="1844675"/>
            <a:ext cx="3384550" cy="792163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1763713" y="3284538"/>
            <a:ext cx="3384550" cy="2160587"/>
          </a:xfrm>
          <a:prstGeom prst="rect">
            <a:avLst/>
          </a:prstGeom>
          <a:solidFill>
            <a:srgbClr val="4486E8"/>
          </a:solidFill>
          <a:ln w="28575">
            <a:solidFill>
              <a:srgbClr val="4486E8"/>
            </a:solidFill>
            <a:miter lim="800000"/>
            <a:headEnd type="none" w="sm" len="sm"/>
            <a:tailEnd type="none" w="sm" len="sm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1749425" y="3259138"/>
            <a:ext cx="3398838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 sz="2400"/>
              <a:t>PCB(P1)</a:t>
            </a:r>
            <a:endParaRPr lang="en-US" sz="2400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H="1">
            <a:off x="3576638" y="2708275"/>
            <a:ext cx="0" cy="539750"/>
          </a:xfrm>
          <a:prstGeom prst="line">
            <a:avLst/>
          </a:prstGeom>
          <a:noFill/>
          <a:ln w="57150">
            <a:solidFill>
              <a:srgbClr val="00CC00"/>
            </a:solidFill>
            <a:round/>
            <a:headEnd/>
            <a:tailEnd type="triangle" w="med" len="med"/>
          </a:ln>
        </p:spPr>
        <p:txBody>
          <a:bodyPr lIns="90000" tIns="46800" rIns="90000" bIns="46800" anchor="ctr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763713" y="1916113"/>
            <a:ext cx="3313112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 marL="190500" algn="ctr">
              <a:spcBef>
                <a:spcPct val="50000"/>
              </a:spcBef>
              <a:defRPr/>
            </a:pPr>
            <a:r>
              <a:rPr lang="it-IT"/>
              <a:t>execution process register</a:t>
            </a:r>
            <a:endParaRPr lang="en-US"/>
          </a:p>
        </p:txBody>
      </p:sp>
      <p:sp>
        <p:nvSpPr>
          <p:cNvPr id="924696" name="Text Box 24"/>
          <p:cNvSpPr txBox="1">
            <a:spLocks noChangeArrowheads="1"/>
          </p:cNvSpPr>
          <p:nvPr/>
        </p:nvSpPr>
        <p:spPr bwMode="auto">
          <a:xfrm>
            <a:off x="1830388" y="3789363"/>
            <a:ext cx="3246437" cy="1552575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it-IT" sz="2400">
              <a:solidFill>
                <a:srgbClr val="4486E8"/>
              </a:solidFill>
            </a:endParaRPr>
          </a:p>
          <a:p>
            <a:pPr>
              <a:spcBef>
                <a:spcPct val="50000"/>
              </a:spcBef>
              <a:defRPr/>
            </a:pPr>
            <a:endParaRPr lang="it-IT" sz="2400">
              <a:solidFill>
                <a:srgbClr val="4486E8"/>
              </a:solidFill>
            </a:endParaRPr>
          </a:p>
          <a:p>
            <a:pPr>
              <a:spcBef>
                <a:spcPct val="50000"/>
              </a:spcBef>
              <a:defRPr/>
            </a:pPr>
            <a:endParaRPr lang="it-IT" sz="2400">
              <a:solidFill>
                <a:srgbClr val="4486E8"/>
              </a:solidFill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130800" y="1643063"/>
            <a:ext cx="3617913" cy="3890962"/>
            <a:chOff x="3232" y="1035"/>
            <a:chExt cx="2279" cy="2451"/>
          </a:xfrm>
        </p:grpSpPr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993" y="1035"/>
              <a:ext cx="15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sz="2000">
                  <a:solidFill>
                    <a:srgbClr val="00CC00"/>
                  </a:solidFill>
                </a:rPr>
                <a:t>P1 context</a:t>
              </a:r>
            </a:p>
          </p:txBody>
        </p:sp>
        <p:sp>
          <p:nvSpPr>
            <p:cNvPr id="924699" name="Text Box 27"/>
            <p:cNvSpPr txBox="1">
              <a:spLocks noChangeArrowheads="1"/>
            </p:cNvSpPr>
            <p:nvPr/>
          </p:nvSpPr>
          <p:spPr bwMode="auto">
            <a:xfrm>
              <a:off x="4032" y="1365"/>
              <a:ext cx="1047" cy="28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4486E8"/>
                  </a:solidFill>
                </a:rPr>
                <a:t>P1</a:t>
              </a:r>
            </a:p>
          </p:txBody>
        </p:sp>
        <p:sp>
          <p:nvSpPr>
            <p:cNvPr id="924700" name="Text Box 28"/>
            <p:cNvSpPr txBox="1">
              <a:spLocks noChangeArrowheads="1"/>
            </p:cNvSpPr>
            <p:nvPr/>
          </p:nvSpPr>
          <p:spPr bwMode="auto">
            <a:xfrm>
              <a:off x="4025" y="1783"/>
              <a:ext cx="1047" cy="28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4486E8"/>
                  </a:solidFill>
                </a:rPr>
                <a:t>P1</a:t>
              </a:r>
            </a:p>
          </p:txBody>
        </p:sp>
        <p:sp>
          <p:nvSpPr>
            <p:cNvPr id="924701" name="Text Box 29"/>
            <p:cNvSpPr txBox="1">
              <a:spLocks noChangeArrowheads="1"/>
            </p:cNvSpPr>
            <p:nvPr/>
          </p:nvSpPr>
          <p:spPr bwMode="auto">
            <a:xfrm>
              <a:off x="4025" y="2201"/>
              <a:ext cx="1047" cy="28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4486E8"/>
                  </a:solidFill>
                </a:rPr>
                <a:t>P1</a:t>
              </a:r>
            </a:p>
          </p:txBody>
        </p:sp>
        <p:sp>
          <p:nvSpPr>
            <p:cNvPr id="924702" name="Text Box 30"/>
            <p:cNvSpPr txBox="1">
              <a:spLocks noChangeArrowheads="1"/>
            </p:cNvSpPr>
            <p:nvPr/>
          </p:nvSpPr>
          <p:spPr bwMode="auto">
            <a:xfrm>
              <a:off x="4024" y="2626"/>
              <a:ext cx="1047" cy="28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4486E8"/>
                  </a:solidFill>
                </a:rPr>
                <a:t>P1</a:t>
              </a:r>
            </a:p>
          </p:txBody>
        </p:sp>
        <p:sp>
          <p:nvSpPr>
            <p:cNvPr id="924703" name="Text Box 31"/>
            <p:cNvSpPr txBox="1">
              <a:spLocks noChangeArrowheads="1"/>
            </p:cNvSpPr>
            <p:nvPr/>
          </p:nvSpPr>
          <p:spPr bwMode="auto">
            <a:xfrm>
              <a:off x="4023" y="3198"/>
              <a:ext cx="1047" cy="28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it-IT" sz="2400">
                  <a:solidFill>
                    <a:srgbClr val="4486E8"/>
                  </a:solidFill>
                </a:rPr>
                <a:t>P1</a:t>
              </a:r>
            </a:p>
          </p:txBody>
        </p:sp>
        <p:sp>
          <p:nvSpPr>
            <p:cNvPr id="11296" name="Freeform 32"/>
            <p:cNvSpPr>
              <a:spLocks/>
            </p:cNvSpPr>
            <p:nvPr/>
          </p:nvSpPr>
          <p:spPr bwMode="auto">
            <a:xfrm>
              <a:off x="3243" y="3139"/>
              <a:ext cx="726" cy="201"/>
            </a:xfrm>
            <a:custGeom>
              <a:avLst/>
              <a:gdLst>
                <a:gd name="T0" fmla="*/ 726 w 726"/>
                <a:gd name="T1" fmla="*/ 201 h 201"/>
                <a:gd name="T2" fmla="*/ 514 w 726"/>
                <a:gd name="T3" fmla="*/ 171 h 201"/>
                <a:gd name="T4" fmla="*/ 325 w 726"/>
                <a:gd name="T5" fmla="*/ 25 h 201"/>
                <a:gd name="T6" fmla="*/ 0 w 726"/>
                <a:gd name="T7" fmla="*/ 20 h 2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6"/>
                <a:gd name="T13" fmla="*/ 0 h 201"/>
                <a:gd name="T14" fmla="*/ 726 w 726"/>
                <a:gd name="T15" fmla="*/ 201 h 2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6" h="201">
                  <a:moveTo>
                    <a:pt x="726" y="201"/>
                  </a:moveTo>
                  <a:cubicBezTo>
                    <a:pt x="691" y="196"/>
                    <a:pt x="581" y="200"/>
                    <a:pt x="514" y="171"/>
                  </a:cubicBezTo>
                  <a:cubicBezTo>
                    <a:pt x="447" y="142"/>
                    <a:pt x="411" y="50"/>
                    <a:pt x="325" y="25"/>
                  </a:cubicBezTo>
                  <a:cubicBezTo>
                    <a:pt x="239" y="0"/>
                    <a:pt x="68" y="21"/>
                    <a:pt x="0" y="20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 type="triangle" w="med" len="med"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97" name="Freeform 33"/>
            <p:cNvSpPr>
              <a:spLocks/>
            </p:cNvSpPr>
            <p:nvPr/>
          </p:nvSpPr>
          <p:spPr bwMode="auto">
            <a:xfrm>
              <a:off x="3241" y="2750"/>
              <a:ext cx="728" cy="293"/>
            </a:xfrm>
            <a:custGeom>
              <a:avLst/>
              <a:gdLst>
                <a:gd name="T0" fmla="*/ 728 w 728"/>
                <a:gd name="T1" fmla="*/ 0 h 293"/>
                <a:gd name="T2" fmla="*/ 490 w 728"/>
                <a:gd name="T3" fmla="*/ 87 h 293"/>
                <a:gd name="T4" fmla="*/ 327 w 728"/>
                <a:gd name="T5" fmla="*/ 242 h 293"/>
                <a:gd name="T6" fmla="*/ 0 w 728"/>
                <a:gd name="T7" fmla="*/ 293 h 2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8"/>
                <a:gd name="T13" fmla="*/ 0 h 293"/>
                <a:gd name="T14" fmla="*/ 728 w 728"/>
                <a:gd name="T15" fmla="*/ 293 h 2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8" h="293">
                  <a:moveTo>
                    <a:pt x="728" y="0"/>
                  </a:moveTo>
                  <a:cubicBezTo>
                    <a:pt x="688" y="14"/>
                    <a:pt x="557" y="47"/>
                    <a:pt x="490" y="87"/>
                  </a:cubicBezTo>
                  <a:cubicBezTo>
                    <a:pt x="423" y="127"/>
                    <a:pt x="409" y="208"/>
                    <a:pt x="327" y="242"/>
                  </a:cubicBezTo>
                  <a:cubicBezTo>
                    <a:pt x="245" y="276"/>
                    <a:pt x="68" y="282"/>
                    <a:pt x="0" y="293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 type="triangle" w="med" len="med"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98" name="Freeform 34"/>
            <p:cNvSpPr>
              <a:spLocks/>
            </p:cNvSpPr>
            <p:nvPr/>
          </p:nvSpPr>
          <p:spPr bwMode="auto">
            <a:xfrm>
              <a:off x="3243" y="2387"/>
              <a:ext cx="726" cy="544"/>
            </a:xfrm>
            <a:custGeom>
              <a:avLst/>
              <a:gdLst>
                <a:gd name="T0" fmla="*/ 726 w 726"/>
                <a:gd name="T1" fmla="*/ 0 h 544"/>
                <a:gd name="T2" fmla="*/ 471 w 726"/>
                <a:gd name="T3" fmla="*/ 106 h 544"/>
                <a:gd name="T4" fmla="*/ 247 w 726"/>
                <a:gd name="T5" fmla="*/ 441 h 544"/>
                <a:gd name="T6" fmla="*/ 0 w 726"/>
                <a:gd name="T7" fmla="*/ 544 h 5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6"/>
                <a:gd name="T13" fmla="*/ 0 h 544"/>
                <a:gd name="T14" fmla="*/ 726 w 726"/>
                <a:gd name="T15" fmla="*/ 544 h 5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6" h="544">
                  <a:moveTo>
                    <a:pt x="726" y="0"/>
                  </a:moveTo>
                  <a:cubicBezTo>
                    <a:pt x="683" y="18"/>
                    <a:pt x="551" y="33"/>
                    <a:pt x="471" y="106"/>
                  </a:cubicBezTo>
                  <a:cubicBezTo>
                    <a:pt x="391" y="179"/>
                    <a:pt x="325" y="368"/>
                    <a:pt x="247" y="441"/>
                  </a:cubicBezTo>
                  <a:cubicBezTo>
                    <a:pt x="169" y="514"/>
                    <a:pt x="51" y="523"/>
                    <a:pt x="0" y="544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 type="triangle" w="med" len="med"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99" name="Freeform 35"/>
            <p:cNvSpPr>
              <a:spLocks/>
            </p:cNvSpPr>
            <p:nvPr/>
          </p:nvSpPr>
          <p:spPr bwMode="auto">
            <a:xfrm>
              <a:off x="3241" y="1933"/>
              <a:ext cx="728" cy="878"/>
            </a:xfrm>
            <a:custGeom>
              <a:avLst/>
              <a:gdLst>
                <a:gd name="T0" fmla="*/ 728 w 728"/>
                <a:gd name="T1" fmla="*/ 0 h 878"/>
                <a:gd name="T2" fmla="*/ 507 w 728"/>
                <a:gd name="T3" fmla="*/ 156 h 878"/>
                <a:gd name="T4" fmla="*/ 232 w 728"/>
                <a:gd name="T5" fmla="*/ 741 h 878"/>
                <a:gd name="T6" fmla="*/ 0 w 728"/>
                <a:gd name="T7" fmla="*/ 878 h 8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8"/>
                <a:gd name="T13" fmla="*/ 0 h 878"/>
                <a:gd name="T14" fmla="*/ 728 w 728"/>
                <a:gd name="T15" fmla="*/ 878 h 8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8" h="878">
                  <a:moveTo>
                    <a:pt x="728" y="0"/>
                  </a:moveTo>
                  <a:cubicBezTo>
                    <a:pt x="691" y="26"/>
                    <a:pt x="590" y="32"/>
                    <a:pt x="507" y="156"/>
                  </a:cubicBezTo>
                  <a:cubicBezTo>
                    <a:pt x="424" y="280"/>
                    <a:pt x="317" y="621"/>
                    <a:pt x="232" y="741"/>
                  </a:cubicBezTo>
                  <a:cubicBezTo>
                    <a:pt x="147" y="861"/>
                    <a:pt x="48" y="850"/>
                    <a:pt x="0" y="878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 type="triangle" w="med" len="med"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00" name="Freeform 36"/>
            <p:cNvSpPr>
              <a:spLocks/>
            </p:cNvSpPr>
            <p:nvPr/>
          </p:nvSpPr>
          <p:spPr bwMode="auto">
            <a:xfrm>
              <a:off x="3232" y="1525"/>
              <a:ext cx="755" cy="1166"/>
            </a:xfrm>
            <a:custGeom>
              <a:avLst/>
              <a:gdLst>
                <a:gd name="T0" fmla="*/ 755 w 755"/>
                <a:gd name="T1" fmla="*/ 0 h 1166"/>
                <a:gd name="T2" fmla="*/ 465 w 755"/>
                <a:gd name="T3" fmla="*/ 186 h 1166"/>
                <a:gd name="T4" fmla="*/ 241 w 755"/>
                <a:gd name="T5" fmla="*/ 934 h 1166"/>
                <a:gd name="T6" fmla="*/ 0 w 755"/>
                <a:gd name="T7" fmla="*/ 1166 h 11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5"/>
                <a:gd name="T13" fmla="*/ 0 h 1166"/>
                <a:gd name="T14" fmla="*/ 755 w 755"/>
                <a:gd name="T15" fmla="*/ 1166 h 11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5" h="1166">
                  <a:moveTo>
                    <a:pt x="755" y="0"/>
                  </a:moveTo>
                  <a:cubicBezTo>
                    <a:pt x="707" y="31"/>
                    <a:pt x="551" y="30"/>
                    <a:pt x="465" y="186"/>
                  </a:cubicBezTo>
                  <a:cubicBezTo>
                    <a:pt x="379" y="342"/>
                    <a:pt x="318" y="771"/>
                    <a:pt x="241" y="934"/>
                  </a:cubicBezTo>
                  <a:cubicBezTo>
                    <a:pt x="164" y="1097"/>
                    <a:pt x="50" y="1118"/>
                    <a:pt x="0" y="1166"/>
                  </a:cubicBezTo>
                </a:path>
              </a:pathLst>
            </a:custGeom>
            <a:noFill/>
            <a:ln w="57150">
              <a:solidFill>
                <a:srgbClr val="00CC00"/>
              </a:solidFill>
              <a:round/>
              <a:headEnd type="triangle" w="med" len="med"/>
              <a:tailEnd/>
            </a:ln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82" name="Rectangle 6"/>
          <p:cNvSpPr>
            <a:spLocks noChangeArrowheads="1"/>
          </p:cNvSpPr>
          <p:nvPr/>
        </p:nvSpPr>
        <p:spPr bwMode="auto">
          <a:xfrm>
            <a:off x="1828800" y="1930400"/>
            <a:ext cx="655320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it-IT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it-IT" sz="36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Scheduling</a:t>
            </a:r>
          </a:p>
        </p:txBody>
      </p:sp>
    </p:spTree>
  </p:cSld>
  <p:clrMapOvr>
    <a:masterClrMapping/>
  </p:clrMapOvr>
  <p:transition spd="med"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Process scheduling</a:t>
            </a:r>
          </a:p>
        </p:txBody>
      </p:sp>
      <p:sp>
        <p:nvSpPr>
          <p:cNvPr id="846858" name="Rectangle 10"/>
          <p:cNvSpPr>
            <a:spLocks noChangeArrowheads="1"/>
          </p:cNvSpPr>
          <p:nvPr/>
        </p:nvSpPr>
        <p:spPr bwMode="auto">
          <a:xfrm>
            <a:off x="1401763" y="1397000"/>
            <a:ext cx="7208837" cy="44084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18000" tIns="46800" rIns="18000" bIns="4680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process is executed until it must wait, typically for the completion of some I/O requests or because of termination.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When the CPU becomes idle, the O.S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must select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one of the processes in the </a:t>
            </a:r>
            <a:r>
              <a:rPr lang="it-IT" sz="280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ready queue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to be executed.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55650" y="5184775"/>
            <a:ext cx="7620000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2800" baseline="0">
                <a:solidFill>
                  <a:srgbClr val="FFCC00"/>
                </a:solidFill>
                <a:effectLst/>
              </a:rPr>
              <a:t>PO</a:t>
            </a:r>
            <a:r>
              <a:rPr lang="it-IT" sz="2800" baseline="0">
                <a:solidFill>
                  <a:srgbClr val="000066"/>
                </a:solidFill>
                <a:effectLst/>
              </a:rPr>
              <a:t> </a:t>
            </a:r>
            <a:r>
              <a:rPr lang="it-IT" sz="2800" baseline="0">
                <a:solidFill>
                  <a:srgbClr val="FFCC00"/>
                </a:solidFill>
                <a:effectLst/>
              </a:rPr>
              <a:t>process </a:t>
            </a:r>
            <a:r>
              <a:rPr lang="it-IT" sz="2800" baseline="0">
                <a:solidFill>
                  <a:schemeClr val="bg1"/>
                </a:solidFill>
                <a:effectLst/>
              </a:rPr>
              <a:t>:</a:t>
            </a:r>
            <a:r>
              <a:rPr lang="it-IT" sz="2800" baseline="0">
                <a:solidFill>
                  <a:srgbClr val="E4BF20"/>
                </a:solidFill>
                <a:effectLst/>
              </a:rPr>
              <a:t> </a:t>
            </a:r>
            <a:r>
              <a:rPr lang="it-IT" sz="2800" baseline="0">
                <a:solidFill>
                  <a:schemeClr val="bg1"/>
                </a:solidFill>
                <a:effectLst/>
              </a:rPr>
              <a:t>t1-tO, t3-t2, t5-t4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382713" y="1389063"/>
            <a:ext cx="5830887" cy="565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lIns="83070" tIns="43196" rIns="83070" bIns="43196">
            <a:spAutoFit/>
          </a:bodyPr>
          <a:lstStyle/>
          <a:p>
            <a:pPr defTabSz="84455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Multiprogramming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196975" y="4559300"/>
            <a:ext cx="722313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tO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460625" y="4559300"/>
            <a:ext cx="720725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t1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3781425" y="4559300"/>
            <a:ext cx="723900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t2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4745038" y="4559300"/>
            <a:ext cx="723900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t3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5648325" y="4559300"/>
            <a:ext cx="722313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t4</a:t>
            </a:r>
          </a:p>
        </p:txBody>
      </p:sp>
      <p:grpSp>
        <p:nvGrpSpPr>
          <p:cNvPr id="8201" name="Group 11"/>
          <p:cNvGrpSpPr>
            <a:grpSpLocks/>
          </p:cNvGrpSpPr>
          <p:nvPr/>
        </p:nvGrpSpPr>
        <p:grpSpPr bwMode="auto">
          <a:xfrm>
            <a:off x="1709738" y="3725863"/>
            <a:ext cx="5637212" cy="576262"/>
            <a:chOff x="1237" y="2019"/>
            <a:chExt cx="3551" cy="363"/>
          </a:xfrm>
        </p:grpSpPr>
        <p:sp>
          <p:nvSpPr>
            <p:cNvPr id="1047564" name="Rectangle 12"/>
            <p:cNvSpPr>
              <a:spLocks noChangeArrowheads="1"/>
            </p:cNvSpPr>
            <p:nvPr/>
          </p:nvSpPr>
          <p:spPr bwMode="auto">
            <a:xfrm>
              <a:off x="1237" y="2020"/>
              <a:ext cx="796" cy="362"/>
            </a:xfrm>
            <a:prstGeom prst="rect">
              <a:avLst/>
            </a:prstGeom>
            <a:solidFill>
              <a:srgbClr val="FFCC00"/>
            </a:solidFill>
            <a:ln w="28575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09" name="Text Box 13"/>
            <p:cNvSpPr txBox="1">
              <a:spLocks noChangeArrowheads="1"/>
            </p:cNvSpPr>
            <p:nvPr/>
          </p:nvSpPr>
          <p:spPr bwMode="auto">
            <a:xfrm>
              <a:off x="1427" y="2076"/>
              <a:ext cx="456" cy="265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it-IT" sz="2400" b="1" baseline="0">
                  <a:effectLst/>
                </a:rPr>
                <a:t>PO</a:t>
              </a:r>
            </a:p>
          </p:txBody>
        </p:sp>
        <p:sp>
          <p:nvSpPr>
            <p:cNvPr id="1047566" name="Rectangle 14"/>
            <p:cNvSpPr>
              <a:spLocks noChangeArrowheads="1"/>
            </p:cNvSpPr>
            <p:nvPr/>
          </p:nvSpPr>
          <p:spPr bwMode="auto">
            <a:xfrm>
              <a:off x="2033" y="2020"/>
              <a:ext cx="796" cy="362"/>
            </a:xfrm>
            <a:prstGeom prst="rect">
              <a:avLst/>
            </a:prstGeom>
            <a:solidFill>
              <a:srgbClr val="4486E8"/>
            </a:solidFill>
            <a:ln w="28575">
              <a:solidFill>
                <a:srgbClr val="4486E8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11" name="Text Box 15"/>
            <p:cNvSpPr txBox="1">
              <a:spLocks noChangeArrowheads="1"/>
            </p:cNvSpPr>
            <p:nvPr/>
          </p:nvSpPr>
          <p:spPr bwMode="auto">
            <a:xfrm>
              <a:off x="2223" y="2076"/>
              <a:ext cx="454" cy="265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it-IT" sz="2400" b="1" baseline="0">
                  <a:effectLst/>
                </a:rPr>
                <a:t>P1</a:t>
              </a:r>
            </a:p>
          </p:txBody>
        </p:sp>
        <p:sp>
          <p:nvSpPr>
            <p:cNvPr id="1047568" name="Rectangle 16"/>
            <p:cNvSpPr>
              <a:spLocks noChangeArrowheads="1"/>
            </p:cNvSpPr>
            <p:nvPr/>
          </p:nvSpPr>
          <p:spPr bwMode="auto">
            <a:xfrm>
              <a:off x="2829" y="2020"/>
              <a:ext cx="606" cy="362"/>
            </a:xfrm>
            <a:prstGeom prst="rect">
              <a:avLst/>
            </a:prstGeom>
            <a:solidFill>
              <a:srgbClr val="FFCC00"/>
            </a:solidFill>
            <a:ln w="28575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13" name="Text Box 17"/>
            <p:cNvSpPr txBox="1">
              <a:spLocks noChangeArrowheads="1"/>
            </p:cNvSpPr>
            <p:nvPr/>
          </p:nvSpPr>
          <p:spPr bwMode="auto">
            <a:xfrm>
              <a:off x="2905" y="2076"/>
              <a:ext cx="454" cy="265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it-IT" sz="2400" b="1" baseline="0">
                  <a:effectLst/>
                </a:rPr>
                <a:t>PO</a:t>
              </a:r>
            </a:p>
          </p:txBody>
        </p:sp>
        <p:sp>
          <p:nvSpPr>
            <p:cNvPr id="1047570" name="Rectangle 18"/>
            <p:cNvSpPr>
              <a:spLocks noChangeArrowheads="1"/>
            </p:cNvSpPr>
            <p:nvPr/>
          </p:nvSpPr>
          <p:spPr bwMode="auto">
            <a:xfrm>
              <a:off x="3435" y="2020"/>
              <a:ext cx="569" cy="362"/>
            </a:xfrm>
            <a:prstGeom prst="rect">
              <a:avLst/>
            </a:prstGeom>
            <a:solidFill>
              <a:srgbClr val="4486E8"/>
            </a:solidFill>
            <a:ln w="28575">
              <a:solidFill>
                <a:srgbClr val="4486E8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15" name="Text Box 19"/>
            <p:cNvSpPr txBox="1">
              <a:spLocks noChangeArrowheads="1"/>
            </p:cNvSpPr>
            <p:nvPr/>
          </p:nvSpPr>
          <p:spPr bwMode="auto">
            <a:xfrm>
              <a:off x="3472" y="2076"/>
              <a:ext cx="456" cy="265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it-IT" sz="2400" b="1" baseline="0">
                  <a:effectLst/>
                </a:rPr>
                <a:t>P1</a:t>
              </a:r>
            </a:p>
          </p:txBody>
        </p:sp>
        <p:sp>
          <p:nvSpPr>
            <p:cNvPr id="1047572" name="Rectangle 20"/>
            <p:cNvSpPr>
              <a:spLocks noChangeArrowheads="1"/>
            </p:cNvSpPr>
            <p:nvPr/>
          </p:nvSpPr>
          <p:spPr bwMode="auto">
            <a:xfrm>
              <a:off x="3992" y="2019"/>
              <a:ext cx="796" cy="362"/>
            </a:xfrm>
            <a:prstGeom prst="rect">
              <a:avLst/>
            </a:prstGeom>
            <a:solidFill>
              <a:srgbClr val="FFCC00"/>
            </a:solidFill>
            <a:ln w="28575">
              <a:solidFill>
                <a:srgbClr val="FFCC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17" name="Text Box 21"/>
            <p:cNvSpPr txBox="1">
              <a:spLocks noChangeArrowheads="1"/>
            </p:cNvSpPr>
            <p:nvPr/>
          </p:nvSpPr>
          <p:spPr bwMode="auto">
            <a:xfrm>
              <a:off x="4181" y="2075"/>
              <a:ext cx="455" cy="265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it-IT" sz="2400" b="1" baseline="0">
                  <a:effectLst/>
                </a:rPr>
                <a:t>PO</a:t>
              </a:r>
            </a:p>
          </p:txBody>
        </p:sp>
      </p:grpSp>
      <p:sp>
        <p:nvSpPr>
          <p:cNvPr id="8202" name="Text Box 22"/>
          <p:cNvSpPr txBox="1">
            <a:spLocks noChangeArrowheads="1"/>
          </p:cNvSpPr>
          <p:nvPr/>
        </p:nvSpPr>
        <p:spPr bwMode="auto">
          <a:xfrm>
            <a:off x="6832600" y="4548188"/>
            <a:ext cx="722313" cy="42068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t5</a:t>
            </a:r>
          </a:p>
        </p:txBody>
      </p:sp>
      <p:sp>
        <p:nvSpPr>
          <p:cNvPr id="8203" name="Text Box 23"/>
          <p:cNvSpPr txBox="1">
            <a:spLocks noChangeArrowheads="1"/>
          </p:cNvSpPr>
          <p:nvPr/>
        </p:nvSpPr>
        <p:spPr bwMode="auto">
          <a:xfrm>
            <a:off x="7754938" y="3911600"/>
            <a:ext cx="449262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t</a:t>
            </a:r>
          </a:p>
        </p:txBody>
      </p:sp>
      <p:sp>
        <p:nvSpPr>
          <p:cNvPr id="8204" name="Text Box 24"/>
          <p:cNvSpPr txBox="1">
            <a:spLocks noChangeArrowheads="1"/>
          </p:cNvSpPr>
          <p:nvPr/>
        </p:nvSpPr>
        <p:spPr bwMode="auto">
          <a:xfrm>
            <a:off x="1517650" y="2425700"/>
            <a:ext cx="4179888" cy="4206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2400" b="1" baseline="0">
                <a:solidFill>
                  <a:schemeClr val="bg1"/>
                </a:solidFill>
                <a:effectLst/>
              </a:rPr>
              <a:t>CPU activity</a:t>
            </a:r>
          </a:p>
        </p:txBody>
      </p:sp>
      <p:grpSp>
        <p:nvGrpSpPr>
          <p:cNvPr id="8205" name="Group 25"/>
          <p:cNvGrpSpPr>
            <a:grpSpLocks/>
          </p:cNvGrpSpPr>
          <p:nvPr/>
        </p:nvGrpSpPr>
        <p:grpSpPr bwMode="auto">
          <a:xfrm>
            <a:off x="1506538" y="2349500"/>
            <a:ext cx="6573837" cy="2133600"/>
            <a:chOff x="995" y="1152"/>
            <a:chExt cx="4333" cy="1344"/>
          </a:xfrm>
        </p:grpSpPr>
        <p:sp>
          <p:nvSpPr>
            <p:cNvPr id="1047578" name="Line 26"/>
            <p:cNvSpPr>
              <a:spLocks noChangeShapeType="1"/>
            </p:cNvSpPr>
            <p:nvPr/>
          </p:nvSpPr>
          <p:spPr bwMode="auto">
            <a:xfrm flipV="1">
              <a:off x="1008" y="1152"/>
              <a:ext cx="0" cy="13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lIns="18000" tIns="46800" rIns="18000" bIns="46800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7579" name="Line 27"/>
            <p:cNvSpPr>
              <a:spLocks noChangeShapeType="1"/>
            </p:cNvSpPr>
            <p:nvPr/>
          </p:nvSpPr>
          <p:spPr bwMode="auto">
            <a:xfrm flipV="1">
              <a:off x="995" y="2496"/>
              <a:ext cx="433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Process scheduling</a:t>
            </a:r>
          </a:p>
        </p:txBody>
      </p:sp>
      <p:sp>
        <p:nvSpPr>
          <p:cNvPr id="1076232" name="Rectangle 8"/>
          <p:cNvSpPr>
            <a:spLocks noChangeArrowheads="1"/>
          </p:cNvSpPr>
          <p:nvPr/>
        </p:nvSpPr>
        <p:spPr bwMode="auto">
          <a:xfrm>
            <a:off x="1401763" y="2230438"/>
            <a:ext cx="7208837" cy="163036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lIns="18000" tIns="46800" rIns="18000" bIns="4680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selection process is carried out by the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short term scheduler,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following particular policies.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Short term scheduler</a:t>
            </a:r>
          </a:p>
        </p:txBody>
      </p:sp>
      <p:sp>
        <p:nvSpPr>
          <p:cNvPr id="859144" name="Text Box 8"/>
          <p:cNvSpPr txBox="1">
            <a:spLocks noChangeArrowheads="1"/>
          </p:cNvSpPr>
          <p:nvPr/>
        </p:nvSpPr>
        <p:spPr bwMode="auto">
          <a:xfrm>
            <a:off x="900113" y="1600200"/>
            <a:ext cx="7993062" cy="436403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CPU scheduling decision may take place: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AutoNum type="arabicPeriod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When a process transits from the running state to the waiting state(for example, I/O request).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AutoNum type="arabicPeriod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When a process switches from the running state to the ready state (for example , when an interrupt occurs).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9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4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Short term scheduler</a:t>
            </a:r>
          </a:p>
        </p:txBody>
      </p:sp>
      <p:sp>
        <p:nvSpPr>
          <p:cNvPr id="1078279" name="Text Box 7"/>
          <p:cNvSpPr txBox="1">
            <a:spLocks noChangeArrowheads="1"/>
          </p:cNvSpPr>
          <p:nvPr/>
        </p:nvSpPr>
        <p:spPr bwMode="auto">
          <a:xfrm>
            <a:off x="900113" y="1990725"/>
            <a:ext cx="7993062" cy="28686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When a process switchs from the waiting state to the ready state ( for example, I/O completion) and its priority is higher than the one of the executing process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When a process complites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8279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Short term scheduler</a:t>
            </a:r>
          </a:p>
        </p:txBody>
      </p:sp>
      <p:sp>
        <p:nvSpPr>
          <p:cNvPr id="1086471" name="Text Box 7"/>
          <p:cNvSpPr txBox="1">
            <a:spLocks noChangeArrowheads="1"/>
          </p:cNvSpPr>
          <p:nvPr/>
        </p:nvSpPr>
        <p:spPr bwMode="auto">
          <a:xfrm>
            <a:off x="900113" y="1990725"/>
            <a:ext cx="7993062" cy="32956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 preemptive scheduling: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once the CPU has been allocated to a process,the process keeps the CPU until it release the CPU either: 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by teminating (4) or by switching to the waiting state (1).</a:t>
            </a:r>
            <a:endParaRPr lang="it-IT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6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471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Short term scheduler</a:t>
            </a:r>
          </a:p>
        </p:txBody>
      </p:sp>
      <p:sp>
        <p:nvSpPr>
          <p:cNvPr id="1098759" name="Text Box 7"/>
          <p:cNvSpPr txBox="1">
            <a:spLocks noChangeArrowheads="1"/>
          </p:cNvSpPr>
          <p:nvPr/>
        </p:nvSpPr>
        <p:spPr bwMode="auto">
          <a:xfrm>
            <a:off x="900113" y="1990725"/>
            <a:ext cx="7993062" cy="32956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Preemptive scheduling: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currently running process may be interrupted and moved to the ready state.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The decision to preempt may be performed when conditions 2) or 3) occur.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8759" grpId="0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08013" y="315913"/>
            <a:ext cx="817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es-ES" altLang="it-IT" sz="2000">
                <a:cs typeface="Times New Roman" pitchFamily="18" charset="0"/>
              </a:rPr>
              <a:t>Sistemi Operativi</a:t>
            </a:r>
            <a:endParaRPr lang="it-IT" altLang="it-IT"/>
          </a:p>
        </p:txBody>
      </p:sp>
      <p:sp>
        <p:nvSpPr>
          <p:cNvPr id="1100807" name="Text Box 7"/>
          <p:cNvSpPr txBox="1">
            <a:spLocks noChangeArrowheads="1"/>
          </p:cNvSpPr>
          <p:nvPr/>
        </p:nvSpPr>
        <p:spPr bwMode="auto">
          <a:xfrm>
            <a:off x="900113" y="1268413"/>
            <a:ext cx="7993062" cy="45783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Alternative scheduling policies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First-Come-First Served (FIFO)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When the currently running process ceases to execute, the process that has been in the ready queue the longest is selected for  running. (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nonpreemtive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</a:p>
          <a:p>
            <a:pPr marL="914400" lvl="1" indent="-3429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endParaRPr lang="it-IT" sz="28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0807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40" name="Text Box 8"/>
          <p:cNvSpPr txBox="1">
            <a:spLocks noChangeArrowheads="1"/>
          </p:cNvSpPr>
          <p:nvPr/>
        </p:nvSpPr>
        <p:spPr bwMode="auto">
          <a:xfrm>
            <a:off x="1295400" y="1030288"/>
            <a:ext cx="7315200" cy="4192587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RR (round robin)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 sharing systems.</a:t>
            </a: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RR is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preemptive: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 small unit of time is defined (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 quantum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The ready queue is treated as a circular queue.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RR goes around the ready queue, allocating the CPU to each process for a time quantum.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3240" grpId="0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84" name="Text Box 8"/>
          <p:cNvSpPr txBox="1">
            <a:spLocks noChangeArrowheads="1"/>
          </p:cNvSpPr>
          <p:nvPr/>
        </p:nvSpPr>
        <p:spPr bwMode="auto">
          <a:xfrm>
            <a:off x="1295400" y="1268413"/>
            <a:ext cx="7620000" cy="4576762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Priority scheduling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priority is associated with each process and the CPU is allocated to the ready process with the highest priority.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Equal priority processes are scheduled in FCFS order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Priorities are generally some fixed range of numbers(generally,low numbers represent high priority)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9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9384" grpId="0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4" name="Text Box 6"/>
          <p:cNvSpPr txBox="1">
            <a:spLocks noChangeArrowheads="1"/>
          </p:cNvSpPr>
          <p:nvPr/>
        </p:nvSpPr>
        <p:spPr bwMode="auto">
          <a:xfrm>
            <a:off x="1295400" y="1268413"/>
            <a:ext cx="7620000" cy="43624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Multilevel  queue scheduling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This scheduling algorithm partitions the ready queue into several separate queues.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one process is permanently assigned to a queue, generally based on some properties of the process such as memory size,process priority, process type,…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2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854" grpId="0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4" name="Text Box 6"/>
          <p:cNvSpPr txBox="1">
            <a:spLocks noChangeArrowheads="1"/>
          </p:cNvSpPr>
          <p:nvPr/>
        </p:nvSpPr>
        <p:spPr bwMode="auto">
          <a:xfrm>
            <a:off x="684213" y="1268413"/>
            <a:ext cx="8208962" cy="55181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Foreground (interactive) processes</a:t>
            </a:r>
          </a:p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Background (batch) processes </a:t>
            </a:r>
          </a:p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Foreground processes have priority (externally defined) over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background processes.</a:t>
            </a:r>
          </a:p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Background processes run when 	the CPU is not executing any 	foreground process</a:t>
            </a:r>
          </a:p>
          <a:p>
            <a:pPr marL="571500" lvl="1">
              <a:tabLst>
                <a:tab pos="0" algn="dec"/>
              </a:tabLst>
              <a:defRPr/>
            </a:pP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71500" lvl="1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261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/>
          <p:cNvSpPr>
            <a:spLocks noChangeArrowheads="1"/>
          </p:cNvSpPr>
          <p:nvPr/>
        </p:nvSpPr>
        <p:spPr bwMode="auto">
          <a:xfrm>
            <a:off x="611188" y="3986213"/>
            <a:ext cx="7921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Program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algorithm description by a </a:t>
            </a:r>
            <a:r>
              <a:rPr lang="it-IT" sz="3500" baseline="0">
                <a:solidFill>
                  <a:srgbClr val="FF9900"/>
                </a:solidFill>
                <a:effectLst/>
              </a:rPr>
              <a:t>programming language</a:t>
            </a:r>
          </a:p>
        </p:txBody>
      </p:sp>
      <p:sp>
        <p:nvSpPr>
          <p:cNvPr id="1049603" name="Rectangle 3"/>
          <p:cNvSpPr>
            <a:spLocks noChangeArrowheads="1"/>
          </p:cNvSpPr>
          <p:nvPr/>
        </p:nvSpPr>
        <p:spPr bwMode="auto">
          <a:xfrm>
            <a:off x="611188" y="1457325"/>
            <a:ext cx="7921625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rgbClr val="FFCC00"/>
                </a:solidFill>
                <a:effectLst/>
              </a:rPr>
              <a:t>Algorithm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logical sequence of operations that must be executed  to solve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 problem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602" grpId="0" autoUpdateAnimBg="0"/>
      <p:bldP spid="1049603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62" name="Text Box 6"/>
          <p:cNvSpPr txBox="1">
            <a:spLocks noChangeArrowheads="1"/>
          </p:cNvSpPr>
          <p:nvPr/>
        </p:nvSpPr>
        <p:spPr bwMode="auto">
          <a:xfrm>
            <a:off x="1295400" y="1412875"/>
            <a:ext cx="7620000" cy="457676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Starvation problem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A condition in wich a process is indefinitely delayed because other processes are always given the preference.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 instance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priority scheduling alghoritm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can leave some low-priority process waiting indefinitely</a:t>
            </a:r>
          </a:p>
          <a:p>
            <a:pPr marL="381000" indent="-381000">
              <a:lnSpc>
                <a:spcPct val="90000"/>
              </a:lnSpc>
              <a:spcBef>
                <a:spcPct val="50000"/>
              </a:spcBef>
              <a:buClr>
                <a:srgbClr val="E4BF20"/>
              </a:buClr>
              <a:buFont typeface="Webdings" pitchFamily="18" charset="2"/>
              <a:buNone/>
              <a:tabLst>
                <a:tab pos="0" algn="dec"/>
              </a:tabLst>
              <a:defRPr/>
            </a:pPr>
            <a:endParaRPr lang="it-IT" sz="2800">
              <a:solidFill>
                <a:srgbClr val="E4BF2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4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62" grpId="0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1295400" y="1254125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Medium term scheduling</a:t>
            </a:r>
          </a:p>
        </p:txBody>
      </p:sp>
      <p:sp>
        <p:nvSpPr>
          <p:cNvPr id="857096" name="Text Box 8"/>
          <p:cNvSpPr txBox="1">
            <a:spLocks noChangeArrowheads="1"/>
          </p:cNvSpPr>
          <p:nvPr/>
        </p:nvSpPr>
        <p:spPr bwMode="auto">
          <a:xfrm>
            <a:off x="1295400" y="2139950"/>
            <a:ext cx="7315200" cy="28686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Medium term scheduling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 part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of the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swapping function </a:t>
            </a:r>
          </a:p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swapping decisions are based on the needs to handle the correct degree of multiprogramming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it-IT" sz="280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7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7096" grpId="0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 Long term scheduling</a:t>
            </a:r>
          </a:p>
        </p:txBody>
      </p:sp>
      <p:sp>
        <p:nvSpPr>
          <p:cNvPr id="855048" name="Text Box 8"/>
          <p:cNvSpPr txBox="1">
            <a:spLocks noChangeArrowheads="1"/>
          </p:cNvSpPr>
          <p:nvPr/>
        </p:nvSpPr>
        <p:spPr bwMode="auto">
          <a:xfrm>
            <a:off x="1295400" y="1600200"/>
            <a:ext cx="7620000" cy="32956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That determines wich programs are allowed to enter the system for processing needs.</a:t>
            </a:r>
          </a:p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Once admitted the job becomes a process and it is added to the ready queue managed by the short term scheduling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5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5048" grpId="0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 Long term scheduling</a:t>
            </a:r>
          </a:p>
        </p:txBody>
      </p:sp>
      <p:sp>
        <p:nvSpPr>
          <p:cNvPr id="1080327" name="Text Box 7"/>
          <p:cNvSpPr txBox="1">
            <a:spLocks noChangeArrowheads="1"/>
          </p:cNvSpPr>
          <p:nvPr/>
        </p:nvSpPr>
        <p:spPr bwMode="auto">
          <a:xfrm>
            <a:off x="1295400" y="1600200"/>
            <a:ext cx="7620000" cy="32956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  <p:txBody>
          <a:bodyPr lIns="90000" tIns="46800" rIns="90000" bIns="46800">
            <a:spAutoFit/>
          </a:bodyPr>
          <a:lstStyle/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a batch system,newly submitted jobs are routed to disk and held in a batch queue</a:t>
            </a:r>
          </a:p>
          <a:p>
            <a:pPr marL="381000" indent="-381000">
              <a:spcBef>
                <a:spcPct val="50000"/>
              </a:spcBef>
              <a:buClr>
                <a:srgbClr val="E4BF20"/>
              </a:buClr>
              <a:buFont typeface="Webdings" pitchFamily="18" charset="2"/>
              <a:buChar char="4"/>
              <a:tabLst>
                <a:tab pos="0" algn="dec"/>
              </a:tabLst>
              <a:defRPr/>
            </a:pP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decision as to wich jobs admit may include priority or to keep a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mix</a:t>
            </a:r>
            <a:r>
              <a:rPr lang="it-IT" sz="2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>
                <a:solidFill>
                  <a:srgbClr val="E4BF2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of CPU bound and I/O bound processes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0327" grpId="0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2800">
                <a:solidFill>
                  <a:srgbClr val="E4BF20"/>
                </a:solidFill>
              </a:rPr>
              <a:t>Queueing diagram for scheduling</a:t>
            </a:r>
          </a:p>
        </p:txBody>
      </p:sp>
      <p:sp>
        <p:nvSpPr>
          <p:cNvPr id="861194" name="Rectangle 10"/>
          <p:cNvSpPr>
            <a:spLocks noChangeArrowheads="1"/>
          </p:cNvSpPr>
          <p:nvPr/>
        </p:nvSpPr>
        <p:spPr bwMode="auto">
          <a:xfrm>
            <a:off x="2438400" y="2057400"/>
            <a:ext cx="2438400" cy="654050"/>
          </a:xfrm>
          <a:prstGeom prst="rect">
            <a:avLst/>
          </a:prstGeom>
          <a:solidFill>
            <a:srgbClr val="E4BF2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Ready</a:t>
            </a: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queue</a:t>
            </a:r>
            <a:endParaRPr lang="it-IT" sz="20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61195" name="Oval 11"/>
          <p:cNvSpPr>
            <a:spLocks noChangeArrowheads="1"/>
          </p:cNvSpPr>
          <p:nvPr/>
        </p:nvSpPr>
        <p:spPr bwMode="auto">
          <a:xfrm>
            <a:off x="6019800" y="1981200"/>
            <a:ext cx="1055688" cy="773113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CPU</a:t>
            </a:r>
          </a:p>
        </p:txBody>
      </p:sp>
      <p:sp>
        <p:nvSpPr>
          <p:cNvPr id="861196" name="Rectangle 12"/>
          <p:cNvSpPr>
            <a:spLocks noChangeArrowheads="1"/>
          </p:cNvSpPr>
          <p:nvPr/>
        </p:nvSpPr>
        <p:spPr bwMode="auto">
          <a:xfrm>
            <a:off x="1979613" y="2852738"/>
            <a:ext cx="1412875" cy="7477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I/O</a:t>
            </a:r>
          </a:p>
          <a:p>
            <a:pPr algn="ctr" defTabSz="990600" eaLnBrk="0" hangingPunct="0">
              <a:defRPr/>
            </a:pP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completed</a:t>
            </a:r>
            <a:endParaRPr lang="it-IT" sz="20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61197" name="Rectangle 13"/>
          <p:cNvSpPr>
            <a:spLocks noChangeArrowheads="1"/>
          </p:cNvSpPr>
          <p:nvPr/>
        </p:nvSpPr>
        <p:spPr bwMode="auto">
          <a:xfrm>
            <a:off x="4191000" y="3048000"/>
            <a:ext cx="1792288" cy="328613"/>
          </a:xfrm>
          <a:prstGeom prst="rect">
            <a:avLst/>
          </a:prstGeom>
          <a:solidFill>
            <a:srgbClr val="E4BF2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I/O </a:t>
            </a: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queue</a:t>
            </a:r>
            <a:endParaRPr lang="it-IT" sz="20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61199" name="Rectangle 15"/>
          <p:cNvSpPr>
            <a:spLocks noChangeArrowheads="1"/>
          </p:cNvSpPr>
          <p:nvPr/>
        </p:nvSpPr>
        <p:spPr bwMode="auto">
          <a:xfrm>
            <a:off x="6705600" y="3810000"/>
            <a:ext cx="1522413" cy="78105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9057" tIns="49528" rIns="99057" bIns="49528" anchor="ctr"/>
          <a:lstStyle/>
          <a:p>
            <a:pPr defTabSz="990600" eaLnBrk="0" hangingPunct="0">
              <a:defRPr/>
            </a:pP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wait</a:t>
            </a: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</a:t>
            </a:r>
            <a:endParaRPr lang="it-IT" sz="20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defTabSz="990600" eaLnBrk="0" hangingPunct="0">
              <a:defRPr/>
            </a:pP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interrupt</a:t>
            </a:r>
          </a:p>
        </p:txBody>
      </p:sp>
      <p:sp>
        <p:nvSpPr>
          <p:cNvPr id="861200" name="Rectangle 16"/>
          <p:cNvSpPr>
            <a:spLocks noChangeArrowheads="1"/>
          </p:cNvSpPr>
          <p:nvPr/>
        </p:nvSpPr>
        <p:spPr bwMode="auto">
          <a:xfrm>
            <a:off x="6372225" y="4776788"/>
            <a:ext cx="1857375" cy="8620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CPU </a:t>
            </a:r>
            <a:r>
              <a:rPr lang="it-IT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preemption</a:t>
            </a:r>
            <a:endParaRPr lang="it-IT" sz="200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8685" name="Line 18"/>
          <p:cNvSpPr>
            <a:spLocks noChangeShapeType="1"/>
          </p:cNvSpPr>
          <p:nvPr/>
        </p:nvSpPr>
        <p:spPr bwMode="auto">
          <a:xfrm flipH="1">
            <a:off x="8045450" y="3652838"/>
            <a:ext cx="487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86" name="Line 19"/>
          <p:cNvSpPr>
            <a:spLocks noChangeShapeType="1"/>
          </p:cNvSpPr>
          <p:nvPr/>
        </p:nvSpPr>
        <p:spPr bwMode="auto">
          <a:xfrm flipH="1">
            <a:off x="8229600" y="4191000"/>
            <a:ext cx="5619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grpSp>
        <p:nvGrpSpPr>
          <p:cNvPr id="77838" name="Group 33"/>
          <p:cNvGrpSpPr>
            <a:grpSpLocks/>
          </p:cNvGrpSpPr>
          <p:nvPr/>
        </p:nvGrpSpPr>
        <p:grpSpPr bwMode="auto">
          <a:xfrm>
            <a:off x="6675438" y="2787650"/>
            <a:ext cx="1552575" cy="869950"/>
            <a:chOff x="4398" y="1728"/>
            <a:chExt cx="855" cy="548"/>
          </a:xfrm>
        </p:grpSpPr>
        <p:sp>
          <p:nvSpPr>
            <p:cNvPr id="28703" name="Rectangle 14"/>
            <p:cNvSpPr>
              <a:spLocks noChangeArrowheads="1"/>
            </p:cNvSpPr>
            <p:nvPr/>
          </p:nvSpPr>
          <p:spPr bwMode="auto">
            <a:xfrm>
              <a:off x="4411" y="1728"/>
              <a:ext cx="839" cy="548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61204" name="Text Box 20"/>
            <p:cNvSpPr txBox="1">
              <a:spLocks noChangeArrowheads="1"/>
            </p:cNvSpPr>
            <p:nvPr/>
          </p:nvSpPr>
          <p:spPr bwMode="auto">
            <a:xfrm>
              <a:off x="4398" y="1782"/>
              <a:ext cx="85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9057" tIns="49528" rIns="99057" bIns="49528">
              <a:spAutoFit/>
            </a:bodyPr>
            <a:lstStyle/>
            <a:p>
              <a:pPr algn="ctr" defTabSz="990600" eaLnBrk="0" hangingPunct="0">
                <a:spcBef>
                  <a:spcPct val="50000"/>
                </a:spcBef>
                <a:defRPr/>
              </a:pPr>
              <a:r>
                <a:rPr lang="it-IT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I/O </a:t>
              </a:r>
              <a:r>
                <a:rPr lang="it-IT" sz="2000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request</a:t>
              </a:r>
              <a:endPara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8688" name="Freeform 21"/>
          <p:cNvSpPr>
            <a:spLocks/>
          </p:cNvSpPr>
          <p:nvPr/>
        </p:nvSpPr>
        <p:spPr bwMode="auto">
          <a:xfrm>
            <a:off x="1447800" y="2514600"/>
            <a:ext cx="4924400" cy="2714600"/>
          </a:xfrm>
          <a:custGeom>
            <a:avLst/>
            <a:gdLst>
              <a:gd name="T0" fmla="*/ 318 w 1682"/>
              <a:gd name="T1" fmla="*/ 0 h 2509"/>
              <a:gd name="T2" fmla="*/ 0 w 1682"/>
              <a:gd name="T3" fmla="*/ 0 h 2509"/>
              <a:gd name="T4" fmla="*/ 0 w 1682"/>
              <a:gd name="T5" fmla="*/ 2509 h 2509"/>
              <a:gd name="T6" fmla="*/ 1682 w 1682"/>
              <a:gd name="T7" fmla="*/ 2509 h 2509"/>
              <a:gd name="T8" fmla="*/ 0 60000 65536"/>
              <a:gd name="T9" fmla="*/ 0 60000 65536"/>
              <a:gd name="T10" fmla="*/ 0 60000 65536"/>
              <a:gd name="T11" fmla="*/ 0 60000 65536"/>
              <a:gd name="T12" fmla="*/ 0 w 1682"/>
              <a:gd name="T13" fmla="*/ 0 h 2509"/>
              <a:gd name="T14" fmla="*/ 1682 w 1682"/>
              <a:gd name="T15" fmla="*/ 2509 h 25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82" h="2509">
                <a:moveTo>
                  <a:pt x="318" y="0"/>
                </a:moveTo>
                <a:lnTo>
                  <a:pt x="0" y="0"/>
                </a:lnTo>
                <a:lnTo>
                  <a:pt x="0" y="2509"/>
                </a:lnTo>
                <a:lnTo>
                  <a:pt x="1682" y="2509"/>
                </a:lnTo>
              </a:path>
            </a:pathLst>
          </a:custGeom>
          <a:noFill/>
          <a:ln w="38100">
            <a:solidFill>
              <a:schemeClr val="bg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861207" name="Rectangle 23"/>
          <p:cNvSpPr>
            <a:spLocks noChangeArrowheads="1"/>
          </p:cNvSpPr>
          <p:nvPr/>
        </p:nvSpPr>
        <p:spPr bwMode="auto">
          <a:xfrm>
            <a:off x="1981200" y="3819525"/>
            <a:ext cx="1392238" cy="904875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9057" tIns="49528" rIns="99057" bIns="49528" anchor="ctr"/>
          <a:lstStyle/>
          <a:p>
            <a:pPr algn="ctr" defTabSz="990600" eaLnBrk="0" hangingPunct="0">
              <a:defRPr/>
            </a:pPr>
            <a:r>
              <a:rPr lang="it-IT" sz="200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interrupt</a:t>
            </a:r>
          </a:p>
        </p:txBody>
      </p:sp>
      <p:sp>
        <p:nvSpPr>
          <p:cNvPr id="28690" name="Line 27"/>
          <p:cNvSpPr>
            <a:spLocks noChangeShapeType="1"/>
          </p:cNvSpPr>
          <p:nvPr/>
        </p:nvSpPr>
        <p:spPr bwMode="auto">
          <a:xfrm flipH="1">
            <a:off x="5943600" y="3200400"/>
            <a:ext cx="7572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91" name="Line 29"/>
          <p:cNvSpPr>
            <a:spLocks noChangeShapeType="1"/>
          </p:cNvSpPr>
          <p:nvPr/>
        </p:nvSpPr>
        <p:spPr bwMode="auto">
          <a:xfrm flipV="1">
            <a:off x="4876800" y="2438400"/>
            <a:ext cx="120491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92" name="Line 30"/>
          <p:cNvSpPr>
            <a:spLocks noChangeShapeType="1"/>
          </p:cNvSpPr>
          <p:nvPr/>
        </p:nvSpPr>
        <p:spPr bwMode="auto">
          <a:xfrm>
            <a:off x="1447800" y="2286000"/>
            <a:ext cx="990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861215" name="Text Box 31"/>
          <p:cNvSpPr txBox="1">
            <a:spLocks noChangeArrowheads="1"/>
          </p:cNvSpPr>
          <p:nvPr/>
        </p:nvSpPr>
        <p:spPr bwMode="auto">
          <a:xfrm>
            <a:off x="1525588" y="1654175"/>
            <a:ext cx="9890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9057" tIns="49528" rIns="99057" bIns="49528">
            <a:spAutoFit/>
          </a:bodyPr>
          <a:lstStyle/>
          <a:p>
            <a:pPr algn="ctr" defTabSz="990600" eaLnBrk="0" hangingPunct="0">
              <a:spcBef>
                <a:spcPct val="50000"/>
              </a:spcBef>
              <a:defRPr/>
            </a:pPr>
            <a:r>
              <a:rPr lang="it-IT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init</a:t>
            </a:r>
          </a:p>
        </p:txBody>
      </p:sp>
      <p:sp>
        <p:nvSpPr>
          <p:cNvPr id="28694" name="Line 34"/>
          <p:cNvSpPr>
            <a:spLocks noChangeShapeType="1"/>
          </p:cNvSpPr>
          <p:nvPr/>
        </p:nvSpPr>
        <p:spPr bwMode="auto">
          <a:xfrm flipH="1">
            <a:off x="8229600" y="5181600"/>
            <a:ext cx="5619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95" name="Line 35"/>
          <p:cNvSpPr>
            <a:spLocks noChangeShapeType="1"/>
          </p:cNvSpPr>
          <p:nvPr/>
        </p:nvSpPr>
        <p:spPr bwMode="auto">
          <a:xfrm flipH="1">
            <a:off x="8229600" y="3276600"/>
            <a:ext cx="56197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96" name="Line 36"/>
          <p:cNvSpPr>
            <a:spLocks noChangeShapeType="1"/>
          </p:cNvSpPr>
          <p:nvPr/>
        </p:nvSpPr>
        <p:spPr bwMode="auto">
          <a:xfrm flipV="1">
            <a:off x="8763000" y="2362200"/>
            <a:ext cx="0" cy="2819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28697" name="Line 37"/>
          <p:cNvSpPr>
            <a:spLocks noChangeShapeType="1"/>
          </p:cNvSpPr>
          <p:nvPr/>
        </p:nvSpPr>
        <p:spPr bwMode="auto">
          <a:xfrm>
            <a:off x="7086600" y="2362200"/>
            <a:ext cx="1676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lIns="18000" tIns="46800" rIns="18000" bIns="46800">
            <a:spAutoFit/>
          </a:bodyPr>
          <a:lstStyle/>
          <a:p>
            <a:pPr>
              <a:defRPr/>
            </a:pPr>
            <a:endParaRPr lang="it-IT"/>
          </a:p>
        </p:txBody>
      </p:sp>
      <p:sp>
        <p:nvSpPr>
          <p:cNvPr id="28698" name="Line 38"/>
          <p:cNvSpPr>
            <a:spLocks noChangeShapeType="1"/>
          </p:cNvSpPr>
          <p:nvPr/>
        </p:nvSpPr>
        <p:spPr bwMode="auto">
          <a:xfrm flipH="1">
            <a:off x="3429000" y="3200400"/>
            <a:ext cx="7572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99" name="Line 39"/>
          <p:cNvSpPr>
            <a:spLocks noChangeShapeType="1"/>
          </p:cNvSpPr>
          <p:nvPr/>
        </p:nvSpPr>
        <p:spPr bwMode="auto">
          <a:xfrm flipH="1">
            <a:off x="3352800" y="4191000"/>
            <a:ext cx="33480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700" name="Line 40"/>
          <p:cNvSpPr>
            <a:spLocks noChangeShapeType="1"/>
          </p:cNvSpPr>
          <p:nvPr/>
        </p:nvSpPr>
        <p:spPr bwMode="auto">
          <a:xfrm flipH="1">
            <a:off x="1447800" y="3200400"/>
            <a:ext cx="5286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701" name="Line 41"/>
          <p:cNvSpPr>
            <a:spLocks noChangeShapeType="1"/>
          </p:cNvSpPr>
          <p:nvPr/>
        </p:nvSpPr>
        <p:spPr bwMode="auto">
          <a:xfrm flipH="1">
            <a:off x="1447800" y="4191000"/>
            <a:ext cx="528638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2"/>
          <p:cNvSpPr>
            <a:spLocks noChangeArrowheads="1"/>
          </p:cNvSpPr>
          <p:nvPr/>
        </p:nvSpPr>
        <p:spPr bwMode="auto">
          <a:xfrm>
            <a:off x="1295400" y="9906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fo-FO" sz="2800" b="1" baseline="0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51651" name="Rectangle 3"/>
          <p:cNvSpPr>
            <a:spLocks noChangeArrowheads="1"/>
          </p:cNvSpPr>
          <p:nvPr/>
        </p:nvSpPr>
        <p:spPr bwMode="auto">
          <a:xfrm>
            <a:off x="754063" y="2330450"/>
            <a:ext cx="7921625" cy="1530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9900"/>
                </a:solidFill>
                <a:effectLst/>
              </a:rPr>
              <a:t>Process</a:t>
            </a:r>
            <a:r>
              <a:rPr lang="it-IT" sz="3500" baseline="0">
                <a:solidFill>
                  <a:schemeClr val="bg1"/>
                </a:solidFill>
                <a:effectLst/>
              </a:rPr>
              <a:t>: the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sequence of computer operations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during the execution of the program</a:t>
            </a:r>
            <a:endParaRPr lang="it-IT" sz="3500" baseline="0">
              <a:solidFill>
                <a:srgbClr val="FFCC00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51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165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9" name="Rectangle 3"/>
          <p:cNvSpPr>
            <a:spLocks noChangeArrowheads="1"/>
          </p:cNvSpPr>
          <p:nvPr/>
        </p:nvSpPr>
        <p:spPr bwMode="auto">
          <a:xfrm>
            <a:off x="754063" y="1924050"/>
            <a:ext cx="7921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it-IT" sz="3500" baseline="0">
                <a:solidFill>
                  <a:srgbClr val="FF9900"/>
                </a:solidFill>
                <a:effectLst/>
              </a:rPr>
              <a:t>Example: </a:t>
            </a:r>
            <a:r>
              <a:rPr lang="it-IT" sz="3500" baseline="0">
                <a:solidFill>
                  <a:schemeClr val="bg1"/>
                </a:solidFill>
                <a:effectLst/>
              </a:rPr>
              <a:t>determine the MCD (maximum common divisor)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of two integers greater than one (Euclid’s algorithm)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053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699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0">
            <a:alpha val="50000"/>
          </a:srgb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ndale Mono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0">
            <a:alpha val="50000"/>
          </a:srgb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ndale Mono" pitchFamily="49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Personalizza struttura">
  <a:themeElements>
    <a:clrScheme name="3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8000" tIns="46800" rIns="18000" bIns="46800" numCol="1" anchor="t" anchorCtr="0" compatLnSpc="1">
        <a:prstTxWarp prst="textNoShape">
          <a:avLst/>
        </a:prstTxWarp>
        <a:spAutoFit/>
      </a:bodyPr>
      <a:lstStyle>
        <a:defPPr marL="1905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18000" tIns="46800" rIns="18000" bIns="46800" numCol="1" anchor="t" anchorCtr="0" compatLnSpc="1">
        <a:prstTxWarp prst="textNoShape">
          <a:avLst/>
        </a:prstTxWarp>
        <a:spAutoFit/>
      </a:bodyPr>
      <a:lstStyle>
        <a:defPPr marL="19050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it-IT" sz="16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4568</TotalTime>
  <Words>1312</Words>
  <Application>Microsoft Office PowerPoint</Application>
  <PresentationFormat>Presentazione su schermo (4:3)</PresentationFormat>
  <Paragraphs>338</Paragraphs>
  <Slides>74</Slides>
  <Notes>71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74</vt:i4>
      </vt:variant>
    </vt:vector>
  </HeadingPairs>
  <TitlesOfParts>
    <vt:vector size="82" baseType="lpstr">
      <vt:lpstr>Andale Mono</vt:lpstr>
      <vt:lpstr>Arial</vt:lpstr>
      <vt:lpstr>Times</vt:lpstr>
      <vt:lpstr>Wingdings</vt:lpstr>
      <vt:lpstr>Webdings</vt:lpstr>
      <vt:lpstr>Times New Roman</vt:lpstr>
      <vt:lpstr>Struttura predefinita</vt:lpstr>
      <vt:lpstr>3_Personalizza struttura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  <vt:lpstr>Diapositiva 59</vt:lpstr>
      <vt:lpstr>Diapositiva 60</vt:lpstr>
      <vt:lpstr>Diapositiva 61</vt:lpstr>
      <vt:lpstr>Diapositiva 62</vt:lpstr>
      <vt:lpstr>Diapositiva 63</vt:lpstr>
      <vt:lpstr>Diapositiva 64</vt:lpstr>
      <vt:lpstr>Diapositiva 65</vt:lpstr>
      <vt:lpstr>Diapositiva 66</vt:lpstr>
      <vt:lpstr>Diapositiva 67</vt:lpstr>
      <vt:lpstr>Diapositiva 68</vt:lpstr>
      <vt:lpstr>Diapositiva 69</vt:lpstr>
      <vt:lpstr>Diapositiva 70</vt:lpstr>
      <vt:lpstr>Diapositiva 71</vt:lpstr>
      <vt:lpstr>Diapositiva 72</vt:lpstr>
      <vt:lpstr>Diapositiva 73</vt:lpstr>
      <vt:lpstr>Diapositiva 74</vt:lpstr>
    </vt:vector>
  </TitlesOfParts>
  <Company>UCSC Piacenza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pernacentus</cp:lastModifiedBy>
  <cp:revision>436</cp:revision>
  <dcterms:created xsi:type="dcterms:W3CDTF">2003-10-06T19:31:17Z</dcterms:created>
  <dcterms:modified xsi:type="dcterms:W3CDTF">2013-10-11T14:53:30Z</dcterms:modified>
</cp:coreProperties>
</file>