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342" r:id="rId2"/>
    <p:sldId id="352" r:id="rId3"/>
    <p:sldId id="343" r:id="rId4"/>
    <p:sldId id="346" r:id="rId5"/>
    <p:sldId id="370" r:id="rId6"/>
    <p:sldId id="347" r:id="rId7"/>
    <p:sldId id="371" r:id="rId8"/>
    <p:sldId id="359" r:id="rId9"/>
    <p:sldId id="355" r:id="rId10"/>
    <p:sldId id="354" r:id="rId11"/>
    <p:sldId id="349" r:id="rId12"/>
    <p:sldId id="353" r:id="rId13"/>
    <p:sldId id="351" r:id="rId14"/>
    <p:sldId id="372" r:id="rId15"/>
    <p:sldId id="360" r:id="rId16"/>
    <p:sldId id="373" r:id="rId17"/>
    <p:sldId id="324" r:id="rId18"/>
    <p:sldId id="361" r:id="rId19"/>
    <p:sldId id="374" r:id="rId20"/>
    <p:sldId id="375" r:id="rId21"/>
    <p:sldId id="362" r:id="rId22"/>
    <p:sldId id="363" r:id="rId23"/>
    <p:sldId id="376" r:id="rId24"/>
    <p:sldId id="364" r:id="rId25"/>
    <p:sldId id="377" r:id="rId26"/>
    <p:sldId id="365" r:id="rId27"/>
    <p:sldId id="378" r:id="rId28"/>
    <p:sldId id="366" r:id="rId29"/>
    <p:sldId id="379" r:id="rId30"/>
    <p:sldId id="380" r:id="rId31"/>
    <p:sldId id="327" r:id="rId32"/>
    <p:sldId id="381" r:id="rId33"/>
    <p:sldId id="328" r:id="rId34"/>
    <p:sldId id="329" r:id="rId35"/>
    <p:sldId id="368" r:id="rId36"/>
    <p:sldId id="367" r:id="rId37"/>
    <p:sldId id="331" r:id="rId38"/>
    <p:sldId id="334" r:id="rId39"/>
    <p:sldId id="335" r:id="rId40"/>
    <p:sldId id="336" r:id="rId41"/>
    <p:sldId id="337" r:id="rId4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ndale Mono" pitchFamily="4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50"/>
    <a:srgbClr val="00006A"/>
    <a:srgbClr val="33CCFF"/>
    <a:srgbClr val="000099"/>
    <a:srgbClr val="000000"/>
    <a:srgbClr val="FFCC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910" autoAdjust="0"/>
    <p:restoredTop sz="94660"/>
  </p:normalViewPr>
  <p:slideViewPr>
    <p:cSldViewPr>
      <p:cViewPr>
        <p:scale>
          <a:sx n="96" d="100"/>
          <a:sy n="96" d="100"/>
        </p:scale>
        <p:origin x="-1786" y="-182"/>
      </p:cViewPr>
      <p:guideLst>
        <p:guide orient="horz" pos="1860"/>
        <p:guide orient="horz" pos="4080"/>
        <p:guide orient="horz" pos="240"/>
        <p:guide pos="4967"/>
        <p:guide pos="3152"/>
        <p:guide pos="748"/>
        <p:guide pos="854"/>
        <p:guide pos="1090"/>
        <p:guide pos="11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42"/>
    </p:cViewPr>
  </p:sorterViewPr>
  <p:notesViewPr>
    <p:cSldViewPr>
      <p:cViewPr varScale="1">
        <p:scale>
          <a:sx n="55" d="100"/>
          <a:sy n="55" d="100"/>
        </p:scale>
        <p:origin x="-1716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sng" baseline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sng" baseline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sng" baseline="0">
                <a:effectLst/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sng" baseline="0">
                <a:effectLst/>
                <a:latin typeface="Arial" charset="0"/>
              </a:defRPr>
            </a:lvl1pPr>
          </a:lstStyle>
          <a:p>
            <a:pPr>
              <a:defRPr/>
            </a:pPr>
            <a:fld id="{E942BFC7-F792-4C58-B06A-91DB7C08562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8347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sng" baseline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sng" baseline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sng" baseline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83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sng" baseline="0">
                <a:effectLst/>
                <a:latin typeface="Times" pitchFamily="18" charset="0"/>
              </a:defRPr>
            </a:lvl1pPr>
          </a:lstStyle>
          <a:p>
            <a:pPr>
              <a:defRPr/>
            </a:pPr>
            <a:fld id="{5ABDD8D4-6B2D-4EC9-9754-325DE145AF9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802677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20E88D-2051-4B93-984F-D00E009F2FB0}" type="slidenum">
              <a:rPr lang="it-IT" altLang="it-IT" smtClean="0"/>
              <a:pPr/>
              <a:t>1</a:t>
            </a:fld>
            <a:endParaRPr lang="it-IT" altLang="it-IT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83569C-4684-4C4F-8CBB-BF08E46B19DD}" type="slidenum">
              <a:rPr lang="it-IT" altLang="it-IT" smtClean="0"/>
              <a:pPr/>
              <a:t>10</a:t>
            </a:fld>
            <a:endParaRPr lang="it-IT" altLang="it-IT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6CE87A-4C45-4AB1-933E-F62FF9604856}" type="slidenum">
              <a:rPr lang="it-IT" altLang="it-IT" smtClean="0"/>
              <a:pPr/>
              <a:t>11</a:t>
            </a:fld>
            <a:endParaRPr lang="it-IT" altLang="it-IT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54F999-A291-4BA3-9B4C-2AAF30AC19DA}" type="slidenum">
              <a:rPr lang="it-IT" altLang="it-IT" smtClean="0"/>
              <a:pPr/>
              <a:t>12</a:t>
            </a:fld>
            <a:endParaRPr lang="it-IT" altLang="it-IT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44F258-A4F1-4218-891A-A059F42EF125}" type="slidenum">
              <a:rPr lang="it-IT" altLang="it-IT" smtClean="0"/>
              <a:pPr/>
              <a:t>13</a:t>
            </a:fld>
            <a:endParaRPr lang="it-IT" altLang="it-IT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61F445-2F1D-4ABA-B770-1724415CC851}" type="slidenum">
              <a:rPr lang="it-IT" altLang="it-IT" smtClean="0"/>
              <a:pPr/>
              <a:t>15</a:t>
            </a:fld>
            <a:endParaRPr lang="it-IT" altLang="it-IT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9D0276-AB2B-42DA-8FB5-9F391A55E3E0}" type="slidenum">
              <a:rPr lang="it-IT" altLang="it-IT" smtClean="0"/>
              <a:pPr/>
              <a:t>16</a:t>
            </a:fld>
            <a:endParaRPr lang="it-IT" altLang="it-IT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C14290-AE4E-4EEA-939A-D9D4969362B5}" type="slidenum">
              <a:rPr lang="it-IT" altLang="it-IT" smtClean="0"/>
              <a:pPr/>
              <a:t>17</a:t>
            </a:fld>
            <a:endParaRPr lang="it-IT" altLang="it-IT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FFAD63-BD8C-42D4-AC00-0D38E314F541}" type="slidenum">
              <a:rPr lang="it-IT" altLang="it-IT" smtClean="0"/>
              <a:pPr/>
              <a:t>18</a:t>
            </a:fld>
            <a:endParaRPr lang="it-IT" altLang="it-IT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5AA2CB-FD65-426D-AA84-76A9AD956E07}" type="slidenum">
              <a:rPr lang="it-IT" altLang="it-IT" smtClean="0"/>
              <a:pPr/>
              <a:t>19</a:t>
            </a:fld>
            <a:endParaRPr lang="it-IT" altLang="it-IT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A3CCAF-74B8-4EE5-A65C-8AB188FE20D2}" type="slidenum">
              <a:rPr lang="it-IT" altLang="it-IT" smtClean="0"/>
              <a:pPr/>
              <a:t>20</a:t>
            </a:fld>
            <a:endParaRPr lang="it-IT" altLang="it-IT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ACAF70-96B8-4B72-BB42-95D4DBD5292D}" type="slidenum">
              <a:rPr lang="it-IT" altLang="it-IT" smtClean="0"/>
              <a:pPr/>
              <a:t>2</a:t>
            </a:fld>
            <a:endParaRPr lang="it-IT" altLang="it-IT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8C52B5-2496-4179-ADD4-CDD00C7F871C}" type="slidenum">
              <a:rPr lang="it-IT" altLang="it-IT" smtClean="0"/>
              <a:pPr/>
              <a:t>21</a:t>
            </a:fld>
            <a:endParaRPr lang="it-IT" altLang="it-IT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2AAC8-24D7-460A-9EEB-B3D4F708B658}" type="slidenum">
              <a:rPr lang="it-IT" altLang="it-IT" smtClean="0"/>
              <a:pPr/>
              <a:t>22</a:t>
            </a:fld>
            <a:endParaRPr lang="it-IT" altLang="it-IT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DFCB35-D1B4-4605-BC3D-7B46B0CB7991}" type="slidenum">
              <a:rPr lang="it-IT" altLang="it-IT" smtClean="0"/>
              <a:pPr/>
              <a:t>23</a:t>
            </a:fld>
            <a:endParaRPr lang="it-IT" altLang="it-IT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ABDAA1-19E7-4A68-B634-4B8C3C21EBF5}" type="slidenum">
              <a:rPr lang="it-IT" altLang="it-IT" smtClean="0"/>
              <a:pPr/>
              <a:t>24</a:t>
            </a:fld>
            <a:endParaRPr lang="it-IT" altLang="it-IT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5EB25-07FB-4EF8-A4AE-DB5E9D355A50}" type="slidenum">
              <a:rPr lang="it-IT" altLang="it-IT" smtClean="0"/>
              <a:pPr/>
              <a:t>25</a:t>
            </a:fld>
            <a:endParaRPr lang="it-IT" altLang="it-IT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1DFA03-2192-43D7-842F-23C58175BF31}" type="slidenum">
              <a:rPr lang="it-IT" altLang="it-IT" smtClean="0"/>
              <a:pPr/>
              <a:t>26</a:t>
            </a:fld>
            <a:endParaRPr lang="it-IT" altLang="it-IT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6667EF-6CEB-49F6-BAC9-4CAA8120198B}" type="slidenum">
              <a:rPr lang="it-IT" altLang="it-IT" smtClean="0"/>
              <a:pPr/>
              <a:t>27</a:t>
            </a:fld>
            <a:endParaRPr lang="it-IT" altLang="it-IT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C768B3-278A-4E7E-BF1C-930173872D41}" type="slidenum">
              <a:rPr lang="it-IT" altLang="it-IT" smtClean="0"/>
              <a:pPr/>
              <a:t>28</a:t>
            </a:fld>
            <a:endParaRPr lang="it-IT" altLang="it-IT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A7BF7F-4B30-4212-B21F-FD7C610C7790}" type="slidenum">
              <a:rPr lang="it-IT" altLang="it-IT" smtClean="0"/>
              <a:pPr/>
              <a:t>29</a:t>
            </a:fld>
            <a:endParaRPr lang="it-IT" altLang="it-IT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6B152B-AF8B-4AB4-9A93-D96362BCB2F2}" type="slidenum">
              <a:rPr lang="it-IT" altLang="it-IT" smtClean="0"/>
              <a:pPr/>
              <a:t>31</a:t>
            </a:fld>
            <a:endParaRPr lang="it-IT" altLang="it-IT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758548-83A5-4C36-9EFF-CB5570B08AE5}" type="slidenum">
              <a:rPr lang="it-IT" altLang="it-IT" smtClean="0"/>
              <a:pPr/>
              <a:t>3</a:t>
            </a:fld>
            <a:endParaRPr lang="it-IT" altLang="it-IT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B94F93-A7D2-44B0-BC29-EB57F120BEB1}" type="slidenum">
              <a:rPr lang="it-IT" altLang="it-IT" smtClean="0"/>
              <a:pPr/>
              <a:t>32</a:t>
            </a:fld>
            <a:endParaRPr lang="it-IT" altLang="it-IT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D231A7-342E-4F13-AF37-ADEA50FDCFF2}" type="slidenum">
              <a:rPr lang="it-IT" altLang="it-IT" smtClean="0"/>
              <a:pPr/>
              <a:t>33</a:t>
            </a:fld>
            <a:endParaRPr lang="it-IT" altLang="it-IT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EEF1DC-FB9F-4C06-A643-772A5CF647B2}" type="slidenum">
              <a:rPr lang="it-IT" altLang="it-IT" smtClean="0"/>
              <a:pPr/>
              <a:t>34</a:t>
            </a:fld>
            <a:endParaRPr lang="it-IT" altLang="it-IT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50158B-D3C2-45EB-820A-702DC031325F}" type="slidenum">
              <a:rPr lang="it-IT" altLang="it-IT" smtClean="0"/>
              <a:pPr/>
              <a:t>35</a:t>
            </a:fld>
            <a:endParaRPr lang="it-IT" altLang="it-IT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D09EF-10E5-4C19-9446-AB344E7DBD37}" type="slidenum">
              <a:rPr lang="it-IT" altLang="it-IT" smtClean="0"/>
              <a:pPr/>
              <a:t>36</a:t>
            </a:fld>
            <a:endParaRPr lang="it-IT" altLang="it-IT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FEB54F-CEF8-4792-9B73-CAD09F5C3A12}" type="slidenum">
              <a:rPr lang="it-IT" altLang="it-IT" smtClean="0"/>
              <a:pPr/>
              <a:t>37</a:t>
            </a:fld>
            <a:endParaRPr lang="it-IT" altLang="it-IT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8D1500-47D6-44F5-847D-E5B9D2AB8E44}" type="slidenum">
              <a:rPr lang="it-IT" altLang="it-IT" smtClean="0"/>
              <a:pPr/>
              <a:t>38</a:t>
            </a:fld>
            <a:endParaRPr lang="it-IT" altLang="it-IT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B52286-61E8-4BBD-A5A8-5BB0A6EC7122}" type="slidenum">
              <a:rPr lang="it-IT" altLang="it-IT" smtClean="0"/>
              <a:pPr/>
              <a:t>39</a:t>
            </a:fld>
            <a:endParaRPr lang="it-IT" altLang="it-IT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1E2020-1ABC-49CC-BA45-C4950D072682}" type="slidenum">
              <a:rPr lang="it-IT" altLang="it-IT" smtClean="0"/>
              <a:pPr/>
              <a:t>40</a:t>
            </a:fld>
            <a:endParaRPr lang="it-IT" altLang="it-IT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32B262-8873-4CF9-85FF-D6075E85E62D}" type="slidenum">
              <a:rPr lang="it-IT" altLang="it-IT" smtClean="0"/>
              <a:pPr/>
              <a:t>41</a:t>
            </a:fld>
            <a:endParaRPr lang="it-IT" altLang="it-IT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E20711-C472-4477-9759-52202E1EAF15}" type="slidenum">
              <a:rPr lang="it-IT" altLang="it-IT" smtClean="0"/>
              <a:pPr/>
              <a:t>4</a:t>
            </a:fld>
            <a:endParaRPr lang="it-IT" altLang="it-IT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90DD80-F3B7-4804-8EAB-AEFF437CE462}" type="slidenum">
              <a:rPr lang="it-IT" altLang="it-IT" smtClean="0"/>
              <a:pPr/>
              <a:t>5</a:t>
            </a:fld>
            <a:endParaRPr lang="it-IT" altLang="it-IT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F3DBB6-74FB-46EC-93A2-B4FDEE979FBF}" type="slidenum">
              <a:rPr lang="it-IT" altLang="it-IT" smtClean="0"/>
              <a:pPr/>
              <a:t>6</a:t>
            </a:fld>
            <a:endParaRPr lang="it-IT" altLang="it-IT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E71D25-D842-452E-BE9D-38EC03105376}" type="slidenum">
              <a:rPr lang="it-IT" altLang="it-IT" smtClean="0"/>
              <a:pPr/>
              <a:t>7</a:t>
            </a:fld>
            <a:endParaRPr lang="it-IT" altLang="it-IT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CCFAFB-650D-4063-96B0-FD3458E3B410}" type="slidenum">
              <a:rPr lang="it-IT" altLang="it-IT" smtClean="0"/>
              <a:pPr/>
              <a:t>8</a:t>
            </a:fld>
            <a:endParaRPr lang="it-IT" altLang="it-IT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450AF8-8DD6-4349-809D-503F6CC56B7F}" type="slidenum">
              <a:rPr lang="it-IT" altLang="it-IT" smtClean="0"/>
              <a:pPr/>
              <a:t>9</a:t>
            </a:fld>
            <a:endParaRPr lang="it-IT" altLang="it-IT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87" name="Rectangle 27"/>
          <p:cNvSpPr>
            <a:spLocks noChangeArrowheads="1"/>
          </p:cNvSpPr>
          <p:nvPr/>
        </p:nvSpPr>
        <p:spPr bwMode="auto">
          <a:xfrm>
            <a:off x="1784350" y="1965325"/>
            <a:ext cx="6280150" cy="1463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buClr>
                <a:srgbClr val="FF9900"/>
              </a:buClr>
              <a:buFont typeface="Wingdings" pitchFamily="2" charset="2"/>
              <a:buNone/>
            </a:pPr>
            <a:r>
              <a:rPr lang="it-IT" sz="5000" baseline="0">
                <a:solidFill>
                  <a:srgbClr val="FFCC00"/>
                </a:solidFill>
                <a:effectLst/>
              </a:rPr>
              <a:t>OPERATING SYSTEM</a:t>
            </a:r>
            <a:br>
              <a:rPr lang="it-IT" sz="5000" baseline="0">
                <a:solidFill>
                  <a:srgbClr val="FFCC00"/>
                </a:solidFill>
                <a:effectLst/>
              </a:rPr>
            </a:br>
            <a:r>
              <a:rPr lang="it-IT" sz="5000" baseline="0">
                <a:solidFill>
                  <a:srgbClr val="FFCC00"/>
                </a:solidFill>
                <a:effectLst/>
              </a:rPr>
              <a:t>OVERVIEW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3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8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11" name="Rectangle 3"/>
          <p:cNvSpPr>
            <a:spLocks noChangeArrowheads="1"/>
          </p:cNvSpPr>
          <p:nvPr/>
        </p:nvSpPr>
        <p:spPr bwMode="auto">
          <a:xfrm>
            <a:off x="1187450" y="1568450"/>
            <a:ext cx="6769100" cy="2895600"/>
          </a:xfrm>
          <a:prstGeom prst="rect">
            <a:avLst/>
          </a:prstGeom>
          <a:solidFill>
            <a:srgbClr val="000050">
              <a:alpha val="50000"/>
            </a:srgbClr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964612" name="Rectangle 4"/>
          <p:cNvSpPr>
            <a:spLocks noChangeArrowheads="1"/>
          </p:cNvSpPr>
          <p:nvPr/>
        </p:nvSpPr>
        <p:spPr bwMode="auto">
          <a:xfrm>
            <a:off x="1831975" y="1960563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908175" y="2076450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PS prog</a:t>
            </a:r>
          </a:p>
        </p:txBody>
      </p:sp>
      <p:sp>
        <p:nvSpPr>
          <p:cNvPr id="964614" name="Rectangle 6"/>
          <p:cNvSpPr>
            <a:spLocks noChangeArrowheads="1"/>
          </p:cNvSpPr>
          <p:nvPr/>
        </p:nvSpPr>
        <p:spPr bwMode="auto">
          <a:xfrm>
            <a:off x="1831975" y="2798763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1908175" y="2914650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12O1</a:t>
            </a:r>
          </a:p>
        </p:txBody>
      </p:sp>
      <p:sp>
        <p:nvSpPr>
          <p:cNvPr id="964616" name="Rectangle 8"/>
          <p:cNvSpPr>
            <a:spLocks noChangeArrowheads="1"/>
          </p:cNvSpPr>
          <p:nvPr/>
        </p:nvSpPr>
        <p:spPr bwMode="auto">
          <a:xfrm>
            <a:off x="1831975" y="3636963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1908175" y="3744913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3824</a:t>
            </a:r>
          </a:p>
        </p:txBody>
      </p:sp>
      <p:sp>
        <p:nvSpPr>
          <p:cNvPr id="964618" name="Text Box 10"/>
          <p:cNvSpPr txBox="1">
            <a:spLocks noChangeArrowheads="1"/>
          </p:cNvSpPr>
          <p:nvPr/>
        </p:nvSpPr>
        <p:spPr bwMode="auto">
          <a:xfrm>
            <a:off x="1146175" y="2020888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PS</a:t>
            </a:r>
          </a:p>
        </p:txBody>
      </p:sp>
      <p:sp>
        <p:nvSpPr>
          <p:cNvPr id="964619" name="Text Box 11"/>
          <p:cNvSpPr txBox="1">
            <a:spLocks noChangeArrowheads="1"/>
          </p:cNvSpPr>
          <p:nvPr/>
        </p:nvSpPr>
        <p:spPr bwMode="auto">
          <a:xfrm>
            <a:off x="1146175" y="2859088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PC</a:t>
            </a:r>
          </a:p>
        </p:txBody>
      </p:sp>
      <p:sp>
        <p:nvSpPr>
          <p:cNvPr id="964620" name="Text Box 12"/>
          <p:cNvSpPr txBox="1">
            <a:spLocks noChangeArrowheads="1"/>
          </p:cNvSpPr>
          <p:nvPr/>
        </p:nvSpPr>
        <p:spPr bwMode="auto">
          <a:xfrm>
            <a:off x="1146175" y="3757613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SP</a:t>
            </a:r>
          </a:p>
        </p:txBody>
      </p:sp>
      <p:grpSp>
        <p:nvGrpSpPr>
          <p:cNvPr id="11276" name="Group 13"/>
          <p:cNvGrpSpPr>
            <a:grpSpLocks/>
          </p:cNvGrpSpPr>
          <p:nvPr/>
        </p:nvGrpSpPr>
        <p:grpSpPr bwMode="auto">
          <a:xfrm rot="-555463">
            <a:off x="5902325" y="2341563"/>
            <a:ext cx="2054225" cy="147637"/>
            <a:chOff x="2754" y="9878"/>
            <a:chExt cx="1967" cy="359"/>
          </a:xfrm>
        </p:grpSpPr>
        <p:sp>
          <p:nvSpPr>
            <p:cNvPr id="964622" name="Arc 14"/>
            <p:cNvSpPr>
              <a:spLocks/>
            </p:cNvSpPr>
            <p:nvPr/>
          </p:nvSpPr>
          <p:spPr bwMode="auto">
            <a:xfrm>
              <a:off x="2752" y="9870"/>
              <a:ext cx="900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4623" name="Arc 15"/>
            <p:cNvSpPr>
              <a:spLocks/>
            </p:cNvSpPr>
            <p:nvPr/>
          </p:nvSpPr>
          <p:spPr bwMode="auto">
            <a:xfrm rot="-10800000">
              <a:off x="3650" y="10054"/>
              <a:ext cx="1069" cy="178"/>
            </a:xfrm>
            <a:custGeom>
              <a:avLst/>
              <a:gdLst>
                <a:gd name="G0" fmla="+- 21114 0 0"/>
                <a:gd name="G1" fmla="+- 21600 0 0"/>
                <a:gd name="G2" fmla="+- 21600 0 0"/>
                <a:gd name="T0" fmla="*/ 0 w 42714"/>
                <a:gd name="T1" fmla="*/ 17042 h 21600"/>
                <a:gd name="T2" fmla="*/ 42714 w 42714"/>
                <a:gd name="T3" fmla="*/ 21600 h 21600"/>
                <a:gd name="T4" fmla="*/ 21114 w 427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14" h="21600" fill="none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</a:path>
                <a:path w="42714" h="21600" stroke="0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  <a:lnTo>
                    <a:pt x="21114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964624" name="Line 16"/>
          <p:cNvSpPr>
            <a:spLocks noChangeShapeType="1"/>
          </p:cNvSpPr>
          <p:nvPr/>
        </p:nvSpPr>
        <p:spPr bwMode="auto">
          <a:xfrm flipV="1">
            <a:off x="7726363" y="2341563"/>
            <a:ext cx="0" cy="1524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grpSp>
        <p:nvGrpSpPr>
          <p:cNvPr id="11278" name="Group 17"/>
          <p:cNvGrpSpPr>
            <a:grpSpLocks/>
          </p:cNvGrpSpPr>
          <p:nvPr/>
        </p:nvGrpSpPr>
        <p:grpSpPr bwMode="auto">
          <a:xfrm rot="-555463">
            <a:off x="5897563" y="3870325"/>
            <a:ext cx="2054225" cy="147638"/>
            <a:chOff x="2754" y="9878"/>
            <a:chExt cx="1967" cy="359"/>
          </a:xfrm>
        </p:grpSpPr>
        <p:sp>
          <p:nvSpPr>
            <p:cNvPr id="964626" name="Arc 18"/>
            <p:cNvSpPr>
              <a:spLocks/>
            </p:cNvSpPr>
            <p:nvPr/>
          </p:nvSpPr>
          <p:spPr bwMode="auto">
            <a:xfrm>
              <a:off x="2752" y="9870"/>
              <a:ext cx="900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4627" name="Arc 19"/>
            <p:cNvSpPr>
              <a:spLocks/>
            </p:cNvSpPr>
            <p:nvPr/>
          </p:nvSpPr>
          <p:spPr bwMode="auto">
            <a:xfrm rot="-10800000">
              <a:off x="3650" y="10054"/>
              <a:ext cx="1069" cy="178"/>
            </a:xfrm>
            <a:custGeom>
              <a:avLst/>
              <a:gdLst>
                <a:gd name="G0" fmla="+- 21114 0 0"/>
                <a:gd name="G1" fmla="+- 21600 0 0"/>
                <a:gd name="G2" fmla="+- 21600 0 0"/>
                <a:gd name="T0" fmla="*/ 0 w 42714"/>
                <a:gd name="T1" fmla="*/ 17042 h 21600"/>
                <a:gd name="T2" fmla="*/ 42714 w 42714"/>
                <a:gd name="T3" fmla="*/ 21600 h 21600"/>
                <a:gd name="T4" fmla="*/ 21114 w 427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14" h="21600" fill="none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</a:path>
                <a:path w="42714" h="21600" stroke="0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  <a:lnTo>
                    <a:pt x="21114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964628" name="Line 20"/>
          <p:cNvSpPr>
            <a:spLocks noChangeShapeType="1"/>
          </p:cNvSpPr>
          <p:nvPr/>
        </p:nvSpPr>
        <p:spPr bwMode="auto">
          <a:xfrm flipV="1">
            <a:off x="6202363" y="2493963"/>
            <a:ext cx="0" cy="1524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4629" name="Rectangle 21"/>
          <p:cNvSpPr>
            <a:spLocks noChangeArrowheads="1"/>
          </p:cNvSpPr>
          <p:nvPr/>
        </p:nvSpPr>
        <p:spPr bwMode="auto">
          <a:xfrm>
            <a:off x="6202363" y="2874963"/>
            <a:ext cx="1524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1281" name="Text Box 22"/>
          <p:cNvSpPr txBox="1">
            <a:spLocks noChangeArrowheads="1"/>
          </p:cNvSpPr>
          <p:nvPr/>
        </p:nvSpPr>
        <p:spPr bwMode="auto">
          <a:xfrm>
            <a:off x="6354763" y="2951163"/>
            <a:ext cx="1295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stack</a:t>
            </a:r>
          </a:p>
        </p:txBody>
      </p:sp>
      <p:sp>
        <p:nvSpPr>
          <p:cNvPr id="11282" name="Text Box 23"/>
          <p:cNvSpPr txBox="1">
            <a:spLocks noChangeArrowheads="1"/>
          </p:cNvSpPr>
          <p:nvPr/>
        </p:nvSpPr>
        <p:spPr bwMode="auto">
          <a:xfrm>
            <a:off x="6126163" y="1700213"/>
            <a:ext cx="1524000" cy="641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main memory</a:t>
            </a:r>
          </a:p>
        </p:txBody>
      </p:sp>
      <p:sp>
        <p:nvSpPr>
          <p:cNvPr id="964632" name="Line 24"/>
          <p:cNvSpPr>
            <a:spLocks noChangeShapeType="1"/>
          </p:cNvSpPr>
          <p:nvPr/>
        </p:nvSpPr>
        <p:spPr bwMode="auto">
          <a:xfrm flipV="1">
            <a:off x="4498975" y="3027363"/>
            <a:ext cx="990600" cy="762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4633" name="Text Box 25"/>
          <p:cNvSpPr txBox="1">
            <a:spLocks noChangeArrowheads="1"/>
          </p:cNvSpPr>
          <p:nvPr/>
        </p:nvSpPr>
        <p:spPr bwMode="auto">
          <a:xfrm>
            <a:off x="5095875" y="2630488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3824</a:t>
            </a:r>
          </a:p>
        </p:txBody>
      </p:sp>
      <p:sp>
        <p:nvSpPr>
          <p:cNvPr id="964634" name="Text Box 26"/>
          <p:cNvSpPr txBox="1">
            <a:spLocks noChangeArrowheads="1"/>
          </p:cNvSpPr>
          <p:nvPr/>
        </p:nvSpPr>
        <p:spPr bwMode="auto">
          <a:xfrm>
            <a:off x="5095875" y="3148013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39OO</a:t>
            </a:r>
          </a:p>
        </p:txBody>
      </p:sp>
      <p:sp>
        <p:nvSpPr>
          <p:cNvPr id="964635" name="Text Box 27"/>
          <p:cNvSpPr txBox="1">
            <a:spLocks noChangeArrowheads="1"/>
          </p:cNvSpPr>
          <p:nvPr/>
        </p:nvSpPr>
        <p:spPr bwMode="auto">
          <a:xfrm>
            <a:off x="1166813" y="4586288"/>
            <a:ext cx="69342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it-IT" sz="3300" baseline="0">
                <a:solidFill>
                  <a:schemeClr val="bg1"/>
                </a:solidFill>
                <a:effectLst/>
              </a:rPr>
              <a:t>CPU completes execution </a:t>
            </a:r>
            <a:br>
              <a:rPr lang="it-IT" sz="3300" baseline="0">
                <a:solidFill>
                  <a:schemeClr val="bg1"/>
                </a:solidFill>
                <a:effectLst/>
              </a:rPr>
            </a:br>
            <a:r>
              <a:rPr lang="it-IT" sz="3300" baseline="0">
                <a:solidFill>
                  <a:schemeClr val="bg1"/>
                </a:solidFill>
                <a:effectLst/>
              </a:rPr>
              <a:t>of the current instruction</a:t>
            </a:r>
          </a:p>
        </p:txBody>
      </p:sp>
      <p:sp>
        <p:nvSpPr>
          <p:cNvPr id="11287" name="Rectangle 30"/>
          <p:cNvSpPr>
            <a:spLocks noChangeArrowheads="1"/>
          </p:cNvSpPr>
          <p:nvPr/>
        </p:nvSpPr>
        <p:spPr bwMode="auto">
          <a:xfrm>
            <a:off x="1108075" y="836613"/>
            <a:ext cx="5518150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 processing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964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463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328" name="Text Box 32"/>
          <p:cNvSpPr txBox="1">
            <a:spLocks noChangeArrowheads="1"/>
          </p:cNvSpPr>
          <p:nvPr/>
        </p:nvSpPr>
        <p:spPr bwMode="auto">
          <a:xfrm>
            <a:off x="1306513" y="4851400"/>
            <a:ext cx="69342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it-IT" sz="3300" baseline="0">
                <a:solidFill>
                  <a:schemeClr val="bg1"/>
                </a:solidFill>
                <a:effectLst/>
              </a:rPr>
              <a:t>interrupt signal has been accepted</a:t>
            </a:r>
          </a:p>
        </p:txBody>
      </p:sp>
      <p:sp>
        <p:nvSpPr>
          <p:cNvPr id="951380" name="Rectangle 84"/>
          <p:cNvSpPr>
            <a:spLocks noChangeArrowheads="1"/>
          </p:cNvSpPr>
          <p:nvPr/>
        </p:nvSpPr>
        <p:spPr bwMode="auto">
          <a:xfrm>
            <a:off x="1363663" y="1849438"/>
            <a:ext cx="6629400" cy="2895600"/>
          </a:xfrm>
          <a:prstGeom prst="rect">
            <a:avLst/>
          </a:prstGeom>
          <a:solidFill>
            <a:srgbClr val="000050">
              <a:alpha val="50000"/>
            </a:srgbClr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951336" name="Rectangle 40"/>
          <p:cNvSpPr>
            <a:spLocks noChangeArrowheads="1"/>
          </p:cNvSpPr>
          <p:nvPr/>
        </p:nvSpPr>
        <p:spPr bwMode="auto">
          <a:xfrm>
            <a:off x="1868488" y="2241550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2293" name="Text Box 41"/>
          <p:cNvSpPr txBox="1">
            <a:spLocks noChangeArrowheads="1"/>
          </p:cNvSpPr>
          <p:nvPr/>
        </p:nvSpPr>
        <p:spPr bwMode="auto">
          <a:xfrm>
            <a:off x="1944688" y="2357438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PS inth</a:t>
            </a:r>
          </a:p>
        </p:txBody>
      </p:sp>
      <p:sp>
        <p:nvSpPr>
          <p:cNvPr id="951338" name="Rectangle 42"/>
          <p:cNvSpPr>
            <a:spLocks noChangeArrowheads="1"/>
          </p:cNvSpPr>
          <p:nvPr/>
        </p:nvSpPr>
        <p:spPr bwMode="auto">
          <a:xfrm>
            <a:off x="1868488" y="3079750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2295" name="Text Box 43"/>
          <p:cNvSpPr txBox="1">
            <a:spLocks noChangeArrowheads="1"/>
          </p:cNvSpPr>
          <p:nvPr/>
        </p:nvSpPr>
        <p:spPr bwMode="auto">
          <a:xfrm>
            <a:off x="1944688" y="3195638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1OO</a:t>
            </a:r>
          </a:p>
        </p:txBody>
      </p:sp>
      <p:sp>
        <p:nvSpPr>
          <p:cNvPr id="951340" name="Rectangle 44"/>
          <p:cNvSpPr>
            <a:spLocks noChangeArrowheads="1"/>
          </p:cNvSpPr>
          <p:nvPr/>
        </p:nvSpPr>
        <p:spPr bwMode="auto">
          <a:xfrm>
            <a:off x="1868488" y="3917950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2297" name="Text Box 45"/>
          <p:cNvSpPr txBox="1">
            <a:spLocks noChangeArrowheads="1"/>
          </p:cNvSpPr>
          <p:nvPr/>
        </p:nvSpPr>
        <p:spPr bwMode="auto">
          <a:xfrm>
            <a:off x="1944688" y="4025900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3822</a:t>
            </a:r>
          </a:p>
        </p:txBody>
      </p:sp>
      <p:sp>
        <p:nvSpPr>
          <p:cNvPr id="951342" name="Text Box 46"/>
          <p:cNvSpPr txBox="1">
            <a:spLocks noChangeArrowheads="1"/>
          </p:cNvSpPr>
          <p:nvPr/>
        </p:nvSpPr>
        <p:spPr bwMode="auto">
          <a:xfrm>
            <a:off x="1182688" y="2301875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PS</a:t>
            </a:r>
          </a:p>
        </p:txBody>
      </p:sp>
      <p:sp>
        <p:nvSpPr>
          <p:cNvPr id="951343" name="Text Box 47"/>
          <p:cNvSpPr txBox="1">
            <a:spLocks noChangeArrowheads="1"/>
          </p:cNvSpPr>
          <p:nvPr/>
        </p:nvSpPr>
        <p:spPr bwMode="auto">
          <a:xfrm>
            <a:off x="1182688" y="3140075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PC</a:t>
            </a:r>
          </a:p>
        </p:txBody>
      </p:sp>
      <p:sp>
        <p:nvSpPr>
          <p:cNvPr id="951344" name="Text Box 48"/>
          <p:cNvSpPr txBox="1">
            <a:spLocks noChangeArrowheads="1"/>
          </p:cNvSpPr>
          <p:nvPr/>
        </p:nvSpPr>
        <p:spPr bwMode="auto">
          <a:xfrm>
            <a:off x="1182688" y="4038600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SP</a:t>
            </a:r>
          </a:p>
        </p:txBody>
      </p:sp>
      <p:sp>
        <p:nvSpPr>
          <p:cNvPr id="951345" name="Line 49"/>
          <p:cNvSpPr>
            <a:spLocks noChangeShapeType="1"/>
          </p:cNvSpPr>
          <p:nvPr/>
        </p:nvSpPr>
        <p:spPr bwMode="auto">
          <a:xfrm flipV="1">
            <a:off x="4535488" y="2574925"/>
            <a:ext cx="809625" cy="14954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grpSp>
        <p:nvGrpSpPr>
          <p:cNvPr id="12302" name="Group 63"/>
          <p:cNvGrpSpPr>
            <a:grpSpLocks/>
          </p:cNvGrpSpPr>
          <p:nvPr/>
        </p:nvGrpSpPr>
        <p:grpSpPr bwMode="auto">
          <a:xfrm rot="-555463">
            <a:off x="5938838" y="2230438"/>
            <a:ext cx="2054225" cy="147637"/>
            <a:chOff x="2754" y="9878"/>
            <a:chExt cx="1967" cy="359"/>
          </a:xfrm>
        </p:grpSpPr>
        <p:sp>
          <p:nvSpPr>
            <p:cNvPr id="951360" name="Arc 64"/>
            <p:cNvSpPr>
              <a:spLocks/>
            </p:cNvSpPr>
            <p:nvPr/>
          </p:nvSpPr>
          <p:spPr bwMode="auto">
            <a:xfrm>
              <a:off x="2752" y="9870"/>
              <a:ext cx="900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51361" name="Arc 65"/>
            <p:cNvSpPr>
              <a:spLocks/>
            </p:cNvSpPr>
            <p:nvPr/>
          </p:nvSpPr>
          <p:spPr bwMode="auto">
            <a:xfrm rot="-10800000">
              <a:off x="3650" y="10054"/>
              <a:ext cx="1069" cy="178"/>
            </a:xfrm>
            <a:custGeom>
              <a:avLst/>
              <a:gdLst>
                <a:gd name="G0" fmla="+- 21114 0 0"/>
                <a:gd name="G1" fmla="+- 21600 0 0"/>
                <a:gd name="G2" fmla="+- 21600 0 0"/>
                <a:gd name="T0" fmla="*/ 0 w 42714"/>
                <a:gd name="T1" fmla="*/ 17042 h 21600"/>
                <a:gd name="T2" fmla="*/ 42714 w 42714"/>
                <a:gd name="T3" fmla="*/ 21600 h 21600"/>
                <a:gd name="T4" fmla="*/ 21114 w 427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14" h="21600" fill="none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</a:path>
                <a:path w="42714" h="21600" stroke="0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  <a:lnTo>
                    <a:pt x="21114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951362" name="Line 66"/>
          <p:cNvSpPr>
            <a:spLocks noChangeShapeType="1"/>
          </p:cNvSpPr>
          <p:nvPr/>
        </p:nvSpPr>
        <p:spPr bwMode="auto">
          <a:xfrm flipV="1">
            <a:off x="7764463" y="2214563"/>
            <a:ext cx="0" cy="19970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51366" name="Line 70"/>
          <p:cNvSpPr>
            <a:spLocks noChangeShapeType="1"/>
          </p:cNvSpPr>
          <p:nvPr/>
        </p:nvSpPr>
        <p:spPr bwMode="auto">
          <a:xfrm flipV="1">
            <a:off x="6238875" y="2366963"/>
            <a:ext cx="1588" cy="19970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51367" name="Rectangle 71"/>
          <p:cNvSpPr>
            <a:spLocks noChangeArrowheads="1"/>
          </p:cNvSpPr>
          <p:nvPr/>
        </p:nvSpPr>
        <p:spPr bwMode="auto">
          <a:xfrm>
            <a:off x="6238875" y="3565525"/>
            <a:ext cx="1524000" cy="630238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2306" name="Text Box 72"/>
          <p:cNvSpPr txBox="1">
            <a:spLocks noChangeArrowheads="1"/>
          </p:cNvSpPr>
          <p:nvPr/>
        </p:nvSpPr>
        <p:spPr bwMode="auto">
          <a:xfrm>
            <a:off x="6361113" y="3727450"/>
            <a:ext cx="1295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stack</a:t>
            </a:r>
          </a:p>
        </p:txBody>
      </p:sp>
      <p:sp>
        <p:nvSpPr>
          <p:cNvPr id="951369" name="Text Box 73"/>
          <p:cNvSpPr txBox="1">
            <a:spLocks noChangeArrowheads="1"/>
          </p:cNvSpPr>
          <p:nvPr/>
        </p:nvSpPr>
        <p:spPr bwMode="auto">
          <a:xfrm>
            <a:off x="6162675" y="1468438"/>
            <a:ext cx="1524000" cy="641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main memory</a:t>
            </a:r>
          </a:p>
        </p:txBody>
      </p:sp>
      <p:sp>
        <p:nvSpPr>
          <p:cNvPr id="951370" name="Text Box 74"/>
          <p:cNvSpPr txBox="1">
            <a:spLocks noChangeArrowheads="1"/>
          </p:cNvSpPr>
          <p:nvPr/>
        </p:nvSpPr>
        <p:spPr bwMode="auto">
          <a:xfrm>
            <a:off x="5141913" y="3494088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3824</a:t>
            </a:r>
          </a:p>
        </p:txBody>
      </p:sp>
      <p:sp>
        <p:nvSpPr>
          <p:cNvPr id="951371" name="Text Box 75"/>
          <p:cNvSpPr txBox="1">
            <a:spLocks noChangeArrowheads="1"/>
          </p:cNvSpPr>
          <p:nvPr/>
        </p:nvSpPr>
        <p:spPr bwMode="auto">
          <a:xfrm>
            <a:off x="5141913" y="3951288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39OO</a:t>
            </a:r>
          </a:p>
        </p:txBody>
      </p:sp>
      <p:sp>
        <p:nvSpPr>
          <p:cNvPr id="951372" name="Rectangle 76"/>
          <p:cNvSpPr>
            <a:spLocks noChangeArrowheads="1"/>
          </p:cNvSpPr>
          <p:nvPr/>
        </p:nvSpPr>
        <p:spPr bwMode="auto">
          <a:xfrm>
            <a:off x="6240463" y="3032125"/>
            <a:ext cx="1524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2311" name="Text Box 77"/>
          <p:cNvSpPr txBox="1">
            <a:spLocks noChangeArrowheads="1"/>
          </p:cNvSpPr>
          <p:nvPr/>
        </p:nvSpPr>
        <p:spPr bwMode="auto">
          <a:xfrm>
            <a:off x="6394450" y="3108325"/>
            <a:ext cx="1295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12O1</a:t>
            </a:r>
          </a:p>
        </p:txBody>
      </p:sp>
      <p:sp>
        <p:nvSpPr>
          <p:cNvPr id="951374" name="Rectangle 78"/>
          <p:cNvSpPr>
            <a:spLocks noChangeArrowheads="1"/>
          </p:cNvSpPr>
          <p:nvPr/>
        </p:nvSpPr>
        <p:spPr bwMode="auto">
          <a:xfrm>
            <a:off x="6240463" y="2443163"/>
            <a:ext cx="1524000" cy="588962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2313" name="Text Box 79"/>
          <p:cNvSpPr txBox="1">
            <a:spLocks noChangeArrowheads="1"/>
          </p:cNvSpPr>
          <p:nvPr/>
        </p:nvSpPr>
        <p:spPr bwMode="auto">
          <a:xfrm>
            <a:off x="6394450" y="2503488"/>
            <a:ext cx="1295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PS prog</a:t>
            </a:r>
          </a:p>
        </p:txBody>
      </p:sp>
      <p:sp>
        <p:nvSpPr>
          <p:cNvPr id="951376" name="Text Box 80"/>
          <p:cNvSpPr txBox="1">
            <a:spLocks noChangeArrowheads="1"/>
          </p:cNvSpPr>
          <p:nvPr/>
        </p:nvSpPr>
        <p:spPr bwMode="auto">
          <a:xfrm>
            <a:off x="5141913" y="2803525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3823</a:t>
            </a:r>
          </a:p>
        </p:txBody>
      </p:sp>
      <p:sp>
        <p:nvSpPr>
          <p:cNvPr id="951377" name="Text Box 81"/>
          <p:cNvSpPr txBox="1">
            <a:spLocks noChangeArrowheads="1"/>
          </p:cNvSpPr>
          <p:nvPr/>
        </p:nvSpPr>
        <p:spPr bwMode="auto">
          <a:xfrm>
            <a:off x="5141913" y="2395538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3822</a:t>
            </a:r>
          </a:p>
        </p:txBody>
      </p:sp>
      <p:grpSp>
        <p:nvGrpSpPr>
          <p:cNvPr id="12316" name="Group 67"/>
          <p:cNvGrpSpPr>
            <a:grpSpLocks/>
          </p:cNvGrpSpPr>
          <p:nvPr/>
        </p:nvGrpSpPr>
        <p:grpSpPr bwMode="auto">
          <a:xfrm rot="-555463">
            <a:off x="5934075" y="4216400"/>
            <a:ext cx="2054225" cy="147638"/>
            <a:chOff x="2754" y="9878"/>
            <a:chExt cx="1967" cy="359"/>
          </a:xfrm>
        </p:grpSpPr>
        <p:sp>
          <p:nvSpPr>
            <p:cNvPr id="951364" name="Arc 68"/>
            <p:cNvSpPr>
              <a:spLocks/>
            </p:cNvSpPr>
            <p:nvPr/>
          </p:nvSpPr>
          <p:spPr bwMode="auto">
            <a:xfrm>
              <a:off x="2752" y="9870"/>
              <a:ext cx="900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51365" name="Arc 69"/>
            <p:cNvSpPr>
              <a:spLocks/>
            </p:cNvSpPr>
            <p:nvPr/>
          </p:nvSpPr>
          <p:spPr bwMode="auto">
            <a:xfrm rot="-10800000">
              <a:off x="3650" y="10054"/>
              <a:ext cx="1069" cy="178"/>
            </a:xfrm>
            <a:custGeom>
              <a:avLst/>
              <a:gdLst>
                <a:gd name="G0" fmla="+- 21114 0 0"/>
                <a:gd name="G1" fmla="+- 21600 0 0"/>
                <a:gd name="G2" fmla="+- 21600 0 0"/>
                <a:gd name="T0" fmla="*/ 0 w 42714"/>
                <a:gd name="T1" fmla="*/ 17042 h 21600"/>
                <a:gd name="T2" fmla="*/ 42714 w 42714"/>
                <a:gd name="T3" fmla="*/ 21600 h 21600"/>
                <a:gd name="T4" fmla="*/ 21114 w 427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14" h="21600" fill="none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</a:path>
                <a:path w="42714" h="21600" stroke="0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  <a:lnTo>
                    <a:pt x="21114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12317" name="Rectangle 86"/>
          <p:cNvSpPr>
            <a:spLocks noChangeArrowheads="1"/>
          </p:cNvSpPr>
          <p:nvPr/>
        </p:nvSpPr>
        <p:spPr bwMode="auto">
          <a:xfrm>
            <a:off x="1108075" y="836613"/>
            <a:ext cx="5518150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 processing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95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32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5" name="Rectangle 1059"/>
          <p:cNvSpPr>
            <a:spLocks noChangeArrowheads="1"/>
          </p:cNvSpPr>
          <p:nvPr/>
        </p:nvSpPr>
        <p:spPr bwMode="auto">
          <a:xfrm>
            <a:off x="1376363" y="1981200"/>
            <a:ext cx="6629400" cy="2895600"/>
          </a:xfrm>
          <a:prstGeom prst="rect">
            <a:avLst/>
          </a:prstGeom>
          <a:solidFill>
            <a:srgbClr val="000050">
              <a:alpha val="50000"/>
            </a:srgbClr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962564" name="Rectangle 1028"/>
          <p:cNvSpPr>
            <a:spLocks noChangeArrowheads="1"/>
          </p:cNvSpPr>
          <p:nvPr/>
        </p:nvSpPr>
        <p:spPr bwMode="auto">
          <a:xfrm>
            <a:off x="1881188" y="2312988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3316" name="Text Box 1029"/>
          <p:cNvSpPr txBox="1">
            <a:spLocks noChangeArrowheads="1"/>
          </p:cNvSpPr>
          <p:nvPr/>
        </p:nvSpPr>
        <p:spPr bwMode="auto">
          <a:xfrm>
            <a:off x="1957388" y="2428875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PS inth</a:t>
            </a:r>
          </a:p>
        </p:txBody>
      </p:sp>
      <p:sp>
        <p:nvSpPr>
          <p:cNvPr id="962566" name="Rectangle 1030"/>
          <p:cNvSpPr>
            <a:spLocks noChangeArrowheads="1"/>
          </p:cNvSpPr>
          <p:nvPr/>
        </p:nvSpPr>
        <p:spPr bwMode="auto">
          <a:xfrm>
            <a:off x="1881188" y="3151188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3318" name="Text Box 1031"/>
          <p:cNvSpPr txBox="1">
            <a:spLocks noChangeArrowheads="1"/>
          </p:cNvSpPr>
          <p:nvPr/>
        </p:nvSpPr>
        <p:spPr bwMode="auto">
          <a:xfrm>
            <a:off x="1957388" y="3267075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151</a:t>
            </a:r>
          </a:p>
        </p:txBody>
      </p:sp>
      <p:sp>
        <p:nvSpPr>
          <p:cNvPr id="962568" name="Rectangle 1032"/>
          <p:cNvSpPr>
            <a:spLocks noChangeArrowheads="1"/>
          </p:cNvSpPr>
          <p:nvPr/>
        </p:nvSpPr>
        <p:spPr bwMode="auto">
          <a:xfrm>
            <a:off x="1881188" y="3989388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3320" name="Text Box 1033"/>
          <p:cNvSpPr txBox="1">
            <a:spLocks noChangeArrowheads="1"/>
          </p:cNvSpPr>
          <p:nvPr/>
        </p:nvSpPr>
        <p:spPr bwMode="auto">
          <a:xfrm>
            <a:off x="1957388" y="4097338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3822</a:t>
            </a:r>
          </a:p>
        </p:txBody>
      </p:sp>
      <p:sp>
        <p:nvSpPr>
          <p:cNvPr id="962570" name="Text Box 1034"/>
          <p:cNvSpPr txBox="1">
            <a:spLocks noChangeArrowheads="1"/>
          </p:cNvSpPr>
          <p:nvPr/>
        </p:nvSpPr>
        <p:spPr bwMode="auto">
          <a:xfrm>
            <a:off x="1195388" y="2373313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PS</a:t>
            </a:r>
          </a:p>
        </p:txBody>
      </p:sp>
      <p:sp>
        <p:nvSpPr>
          <p:cNvPr id="962571" name="Text Box 1035"/>
          <p:cNvSpPr txBox="1">
            <a:spLocks noChangeArrowheads="1"/>
          </p:cNvSpPr>
          <p:nvPr/>
        </p:nvSpPr>
        <p:spPr bwMode="auto">
          <a:xfrm>
            <a:off x="1195388" y="3211513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PC</a:t>
            </a:r>
          </a:p>
        </p:txBody>
      </p:sp>
      <p:sp>
        <p:nvSpPr>
          <p:cNvPr id="962572" name="Text Box 1036"/>
          <p:cNvSpPr txBox="1">
            <a:spLocks noChangeArrowheads="1"/>
          </p:cNvSpPr>
          <p:nvPr/>
        </p:nvSpPr>
        <p:spPr bwMode="auto">
          <a:xfrm>
            <a:off x="1195388" y="4110038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SP</a:t>
            </a:r>
          </a:p>
        </p:txBody>
      </p:sp>
      <p:sp>
        <p:nvSpPr>
          <p:cNvPr id="962573" name="Line 1037"/>
          <p:cNvSpPr>
            <a:spLocks noChangeShapeType="1"/>
          </p:cNvSpPr>
          <p:nvPr/>
        </p:nvSpPr>
        <p:spPr bwMode="auto">
          <a:xfrm flipV="1">
            <a:off x="4548188" y="2590800"/>
            <a:ext cx="866775" cy="1550988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grpSp>
        <p:nvGrpSpPr>
          <p:cNvPr id="13325" name="Group 1038"/>
          <p:cNvGrpSpPr>
            <a:grpSpLocks/>
          </p:cNvGrpSpPr>
          <p:nvPr/>
        </p:nvGrpSpPr>
        <p:grpSpPr bwMode="auto">
          <a:xfrm rot="-555463">
            <a:off x="5951538" y="2301875"/>
            <a:ext cx="2054225" cy="147638"/>
            <a:chOff x="2754" y="9878"/>
            <a:chExt cx="1967" cy="359"/>
          </a:xfrm>
        </p:grpSpPr>
        <p:sp>
          <p:nvSpPr>
            <p:cNvPr id="962575" name="Arc 1039"/>
            <p:cNvSpPr>
              <a:spLocks/>
            </p:cNvSpPr>
            <p:nvPr/>
          </p:nvSpPr>
          <p:spPr bwMode="auto">
            <a:xfrm>
              <a:off x="2752" y="9870"/>
              <a:ext cx="900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2576" name="Arc 1040"/>
            <p:cNvSpPr>
              <a:spLocks/>
            </p:cNvSpPr>
            <p:nvPr/>
          </p:nvSpPr>
          <p:spPr bwMode="auto">
            <a:xfrm rot="-10800000">
              <a:off x="3650" y="10054"/>
              <a:ext cx="1069" cy="178"/>
            </a:xfrm>
            <a:custGeom>
              <a:avLst/>
              <a:gdLst>
                <a:gd name="G0" fmla="+- 21114 0 0"/>
                <a:gd name="G1" fmla="+- 21600 0 0"/>
                <a:gd name="G2" fmla="+- 21600 0 0"/>
                <a:gd name="T0" fmla="*/ 0 w 42714"/>
                <a:gd name="T1" fmla="*/ 17042 h 21600"/>
                <a:gd name="T2" fmla="*/ 42714 w 42714"/>
                <a:gd name="T3" fmla="*/ 21600 h 21600"/>
                <a:gd name="T4" fmla="*/ 21114 w 427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14" h="21600" fill="none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</a:path>
                <a:path w="42714" h="21600" stroke="0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  <a:lnTo>
                    <a:pt x="21114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962577" name="Line 1041"/>
          <p:cNvSpPr>
            <a:spLocks noChangeShapeType="1"/>
          </p:cNvSpPr>
          <p:nvPr/>
        </p:nvSpPr>
        <p:spPr bwMode="auto">
          <a:xfrm flipV="1">
            <a:off x="7777163" y="2286000"/>
            <a:ext cx="0" cy="19970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2578" name="Line 1042"/>
          <p:cNvSpPr>
            <a:spLocks noChangeShapeType="1"/>
          </p:cNvSpPr>
          <p:nvPr/>
        </p:nvSpPr>
        <p:spPr bwMode="auto">
          <a:xfrm flipV="1">
            <a:off x="6251575" y="2438400"/>
            <a:ext cx="1588" cy="19970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2579" name="Rectangle 1043"/>
          <p:cNvSpPr>
            <a:spLocks noChangeArrowheads="1"/>
          </p:cNvSpPr>
          <p:nvPr/>
        </p:nvSpPr>
        <p:spPr bwMode="auto">
          <a:xfrm>
            <a:off x="6251575" y="3657600"/>
            <a:ext cx="1524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3329" name="Text Box 1044"/>
          <p:cNvSpPr txBox="1">
            <a:spLocks noChangeArrowheads="1"/>
          </p:cNvSpPr>
          <p:nvPr/>
        </p:nvSpPr>
        <p:spPr bwMode="auto">
          <a:xfrm>
            <a:off x="6381750" y="3740150"/>
            <a:ext cx="1295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stack</a:t>
            </a:r>
          </a:p>
        </p:txBody>
      </p:sp>
      <p:sp>
        <p:nvSpPr>
          <p:cNvPr id="962581" name="Text Box 1045"/>
          <p:cNvSpPr txBox="1">
            <a:spLocks noChangeArrowheads="1"/>
          </p:cNvSpPr>
          <p:nvPr/>
        </p:nvSpPr>
        <p:spPr bwMode="auto">
          <a:xfrm>
            <a:off x="5924550" y="1628775"/>
            <a:ext cx="2087563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main memory</a:t>
            </a:r>
          </a:p>
        </p:txBody>
      </p:sp>
      <p:sp>
        <p:nvSpPr>
          <p:cNvPr id="962582" name="Text Box 1046"/>
          <p:cNvSpPr txBox="1">
            <a:spLocks noChangeArrowheads="1"/>
          </p:cNvSpPr>
          <p:nvPr/>
        </p:nvSpPr>
        <p:spPr bwMode="auto">
          <a:xfrm>
            <a:off x="5154613" y="3505200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3824</a:t>
            </a:r>
          </a:p>
        </p:txBody>
      </p:sp>
      <p:sp>
        <p:nvSpPr>
          <p:cNvPr id="962583" name="Text Box 1047"/>
          <p:cNvSpPr txBox="1">
            <a:spLocks noChangeArrowheads="1"/>
          </p:cNvSpPr>
          <p:nvPr/>
        </p:nvSpPr>
        <p:spPr bwMode="auto">
          <a:xfrm>
            <a:off x="5154613" y="4022725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39OO</a:t>
            </a:r>
          </a:p>
        </p:txBody>
      </p:sp>
      <p:sp>
        <p:nvSpPr>
          <p:cNvPr id="962584" name="Rectangle 1048"/>
          <p:cNvSpPr>
            <a:spLocks noChangeArrowheads="1"/>
          </p:cNvSpPr>
          <p:nvPr/>
        </p:nvSpPr>
        <p:spPr bwMode="auto">
          <a:xfrm>
            <a:off x="6253163" y="3124200"/>
            <a:ext cx="1524000" cy="5334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3334" name="Text Box 1049"/>
          <p:cNvSpPr txBox="1">
            <a:spLocks noChangeArrowheads="1"/>
          </p:cNvSpPr>
          <p:nvPr/>
        </p:nvSpPr>
        <p:spPr bwMode="auto">
          <a:xfrm>
            <a:off x="6405563" y="3184525"/>
            <a:ext cx="1295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12O1</a:t>
            </a:r>
          </a:p>
        </p:txBody>
      </p:sp>
      <p:sp>
        <p:nvSpPr>
          <p:cNvPr id="962586" name="Rectangle 1050"/>
          <p:cNvSpPr>
            <a:spLocks noChangeArrowheads="1"/>
          </p:cNvSpPr>
          <p:nvPr/>
        </p:nvSpPr>
        <p:spPr bwMode="auto">
          <a:xfrm>
            <a:off x="6253163" y="2514600"/>
            <a:ext cx="1524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3336" name="Text Box 1051"/>
          <p:cNvSpPr txBox="1">
            <a:spLocks noChangeArrowheads="1"/>
          </p:cNvSpPr>
          <p:nvPr/>
        </p:nvSpPr>
        <p:spPr bwMode="auto">
          <a:xfrm>
            <a:off x="6407150" y="2574925"/>
            <a:ext cx="1295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PS prog</a:t>
            </a:r>
          </a:p>
        </p:txBody>
      </p:sp>
      <p:sp>
        <p:nvSpPr>
          <p:cNvPr id="962588" name="Text Box 1052"/>
          <p:cNvSpPr txBox="1">
            <a:spLocks noChangeArrowheads="1"/>
          </p:cNvSpPr>
          <p:nvPr/>
        </p:nvSpPr>
        <p:spPr bwMode="auto">
          <a:xfrm>
            <a:off x="5154613" y="2971800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3823</a:t>
            </a:r>
          </a:p>
        </p:txBody>
      </p:sp>
      <p:sp>
        <p:nvSpPr>
          <p:cNvPr id="962589" name="Text Box 1053"/>
          <p:cNvSpPr txBox="1">
            <a:spLocks noChangeArrowheads="1"/>
          </p:cNvSpPr>
          <p:nvPr/>
        </p:nvSpPr>
        <p:spPr bwMode="auto">
          <a:xfrm>
            <a:off x="5154613" y="2466975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3822</a:t>
            </a:r>
          </a:p>
        </p:txBody>
      </p:sp>
      <p:grpSp>
        <p:nvGrpSpPr>
          <p:cNvPr id="13339" name="Group 1054"/>
          <p:cNvGrpSpPr>
            <a:grpSpLocks/>
          </p:cNvGrpSpPr>
          <p:nvPr/>
        </p:nvGrpSpPr>
        <p:grpSpPr bwMode="auto">
          <a:xfrm rot="-555463">
            <a:off x="5946775" y="4287838"/>
            <a:ext cx="2054225" cy="147637"/>
            <a:chOff x="2754" y="9878"/>
            <a:chExt cx="1967" cy="359"/>
          </a:xfrm>
        </p:grpSpPr>
        <p:sp>
          <p:nvSpPr>
            <p:cNvPr id="962591" name="Arc 1055"/>
            <p:cNvSpPr>
              <a:spLocks/>
            </p:cNvSpPr>
            <p:nvPr/>
          </p:nvSpPr>
          <p:spPr bwMode="auto">
            <a:xfrm>
              <a:off x="2752" y="9870"/>
              <a:ext cx="900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2592" name="Arc 1056"/>
            <p:cNvSpPr>
              <a:spLocks/>
            </p:cNvSpPr>
            <p:nvPr/>
          </p:nvSpPr>
          <p:spPr bwMode="auto">
            <a:xfrm rot="-10800000">
              <a:off x="3650" y="10054"/>
              <a:ext cx="1069" cy="178"/>
            </a:xfrm>
            <a:custGeom>
              <a:avLst/>
              <a:gdLst>
                <a:gd name="G0" fmla="+- 21114 0 0"/>
                <a:gd name="G1" fmla="+- 21600 0 0"/>
                <a:gd name="G2" fmla="+- 21600 0 0"/>
                <a:gd name="T0" fmla="*/ 0 w 42714"/>
                <a:gd name="T1" fmla="*/ 17042 h 21600"/>
                <a:gd name="T2" fmla="*/ 42714 w 42714"/>
                <a:gd name="T3" fmla="*/ 21600 h 21600"/>
                <a:gd name="T4" fmla="*/ 21114 w 427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14" h="21600" fill="none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</a:path>
                <a:path w="42714" h="21600" stroke="0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  <a:lnTo>
                    <a:pt x="21114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962593" name="Text Box 1057"/>
          <p:cNvSpPr txBox="1">
            <a:spLocks noChangeArrowheads="1"/>
          </p:cNvSpPr>
          <p:nvPr/>
        </p:nvSpPr>
        <p:spPr bwMode="auto">
          <a:xfrm>
            <a:off x="1223963" y="4870450"/>
            <a:ext cx="69342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it-IT" sz="3300" baseline="0">
                <a:solidFill>
                  <a:schemeClr val="bg1"/>
                </a:solidFill>
                <a:effectLst/>
              </a:rPr>
              <a:t>iret execution</a:t>
            </a:r>
          </a:p>
        </p:txBody>
      </p:sp>
      <p:sp>
        <p:nvSpPr>
          <p:cNvPr id="13341" name="Rectangle 1061"/>
          <p:cNvSpPr>
            <a:spLocks noChangeArrowheads="1"/>
          </p:cNvSpPr>
          <p:nvPr/>
        </p:nvSpPr>
        <p:spPr bwMode="auto">
          <a:xfrm>
            <a:off x="1108075" y="836613"/>
            <a:ext cx="5518150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 processing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96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451" name="Rectangle 59"/>
          <p:cNvSpPr>
            <a:spLocks noChangeArrowheads="1"/>
          </p:cNvSpPr>
          <p:nvPr/>
        </p:nvSpPr>
        <p:spPr bwMode="auto">
          <a:xfrm>
            <a:off x="1352550" y="1804988"/>
            <a:ext cx="6629400" cy="2895600"/>
          </a:xfrm>
          <a:prstGeom prst="rect">
            <a:avLst/>
          </a:prstGeom>
          <a:solidFill>
            <a:srgbClr val="000050">
              <a:alpha val="50000"/>
            </a:srgbClr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grpSp>
        <p:nvGrpSpPr>
          <p:cNvPr id="14339" name="Group 34"/>
          <p:cNvGrpSpPr>
            <a:grpSpLocks/>
          </p:cNvGrpSpPr>
          <p:nvPr/>
        </p:nvGrpSpPr>
        <p:grpSpPr bwMode="auto">
          <a:xfrm rot="-555463">
            <a:off x="5927725" y="2506663"/>
            <a:ext cx="2054225" cy="147637"/>
            <a:chOff x="2754" y="9878"/>
            <a:chExt cx="1967" cy="359"/>
          </a:xfrm>
        </p:grpSpPr>
        <p:sp>
          <p:nvSpPr>
            <p:cNvPr id="955427" name="Arc 35"/>
            <p:cNvSpPr>
              <a:spLocks/>
            </p:cNvSpPr>
            <p:nvPr/>
          </p:nvSpPr>
          <p:spPr bwMode="auto">
            <a:xfrm>
              <a:off x="2752" y="9870"/>
              <a:ext cx="900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55428" name="Arc 36"/>
            <p:cNvSpPr>
              <a:spLocks/>
            </p:cNvSpPr>
            <p:nvPr/>
          </p:nvSpPr>
          <p:spPr bwMode="auto">
            <a:xfrm rot="-10800000">
              <a:off x="3650" y="10054"/>
              <a:ext cx="1069" cy="178"/>
            </a:xfrm>
            <a:custGeom>
              <a:avLst/>
              <a:gdLst>
                <a:gd name="G0" fmla="+- 21114 0 0"/>
                <a:gd name="G1" fmla="+- 21600 0 0"/>
                <a:gd name="G2" fmla="+- 21600 0 0"/>
                <a:gd name="T0" fmla="*/ 0 w 42714"/>
                <a:gd name="T1" fmla="*/ 17042 h 21600"/>
                <a:gd name="T2" fmla="*/ 42714 w 42714"/>
                <a:gd name="T3" fmla="*/ 21600 h 21600"/>
                <a:gd name="T4" fmla="*/ 21114 w 427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14" h="21600" fill="none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</a:path>
                <a:path w="42714" h="21600" stroke="0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  <a:lnTo>
                    <a:pt x="21114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955429" name="Line 37"/>
          <p:cNvSpPr>
            <a:spLocks noChangeShapeType="1"/>
          </p:cNvSpPr>
          <p:nvPr/>
        </p:nvSpPr>
        <p:spPr bwMode="auto">
          <a:xfrm flipV="1">
            <a:off x="7751763" y="2506663"/>
            <a:ext cx="0" cy="1524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grpSp>
        <p:nvGrpSpPr>
          <p:cNvPr id="14341" name="Group 38"/>
          <p:cNvGrpSpPr>
            <a:grpSpLocks/>
          </p:cNvGrpSpPr>
          <p:nvPr/>
        </p:nvGrpSpPr>
        <p:grpSpPr bwMode="auto">
          <a:xfrm rot="-555463">
            <a:off x="5922963" y="4035425"/>
            <a:ext cx="2054225" cy="147638"/>
            <a:chOff x="2754" y="9878"/>
            <a:chExt cx="1967" cy="359"/>
          </a:xfrm>
        </p:grpSpPr>
        <p:sp>
          <p:nvSpPr>
            <p:cNvPr id="955431" name="Arc 39"/>
            <p:cNvSpPr>
              <a:spLocks/>
            </p:cNvSpPr>
            <p:nvPr/>
          </p:nvSpPr>
          <p:spPr bwMode="auto">
            <a:xfrm>
              <a:off x="2752" y="9870"/>
              <a:ext cx="900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55432" name="Arc 40"/>
            <p:cNvSpPr>
              <a:spLocks/>
            </p:cNvSpPr>
            <p:nvPr/>
          </p:nvSpPr>
          <p:spPr bwMode="auto">
            <a:xfrm rot="-10800000">
              <a:off x="3650" y="10054"/>
              <a:ext cx="1069" cy="178"/>
            </a:xfrm>
            <a:custGeom>
              <a:avLst/>
              <a:gdLst>
                <a:gd name="G0" fmla="+- 21114 0 0"/>
                <a:gd name="G1" fmla="+- 21600 0 0"/>
                <a:gd name="G2" fmla="+- 21600 0 0"/>
                <a:gd name="T0" fmla="*/ 0 w 42714"/>
                <a:gd name="T1" fmla="*/ 17042 h 21600"/>
                <a:gd name="T2" fmla="*/ 42714 w 42714"/>
                <a:gd name="T3" fmla="*/ 21600 h 21600"/>
                <a:gd name="T4" fmla="*/ 21114 w 427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14" h="21600" fill="none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</a:path>
                <a:path w="42714" h="21600" stroke="0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  <a:lnTo>
                    <a:pt x="21114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955433" name="Line 41"/>
          <p:cNvSpPr>
            <a:spLocks noChangeShapeType="1"/>
          </p:cNvSpPr>
          <p:nvPr/>
        </p:nvSpPr>
        <p:spPr bwMode="auto">
          <a:xfrm flipV="1">
            <a:off x="6227763" y="2659063"/>
            <a:ext cx="0" cy="1524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55434" name="Rectangle 42"/>
          <p:cNvSpPr>
            <a:spLocks noChangeArrowheads="1"/>
          </p:cNvSpPr>
          <p:nvPr/>
        </p:nvSpPr>
        <p:spPr bwMode="auto">
          <a:xfrm>
            <a:off x="6227763" y="3040063"/>
            <a:ext cx="1524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4344" name="Text Box 43"/>
          <p:cNvSpPr txBox="1">
            <a:spLocks noChangeArrowheads="1"/>
          </p:cNvSpPr>
          <p:nvPr/>
        </p:nvSpPr>
        <p:spPr bwMode="auto">
          <a:xfrm>
            <a:off x="6380163" y="3116263"/>
            <a:ext cx="1295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stack</a:t>
            </a:r>
          </a:p>
        </p:txBody>
      </p:sp>
      <p:sp>
        <p:nvSpPr>
          <p:cNvPr id="955436" name="Text Box 44"/>
          <p:cNvSpPr txBox="1">
            <a:spLocks noChangeArrowheads="1"/>
          </p:cNvSpPr>
          <p:nvPr/>
        </p:nvSpPr>
        <p:spPr bwMode="auto">
          <a:xfrm>
            <a:off x="6151563" y="1852613"/>
            <a:ext cx="1524000" cy="5810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main memory</a:t>
            </a:r>
          </a:p>
        </p:txBody>
      </p:sp>
      <p:sp>
        <p:nvSpPr>
          <p:cNvPr id="955437" name="Text Box 45"/>
          <p:cNvSpPr txBox="1">
            <a:spLocks noChangeArrowheads="1"/>
          </p:cNvSpPr>
          <p:nvPr/>
        </p:nvSpPr>
        <p:spPr bwMode="auto">
          <a:xfrm>
            <a:off x="5121275" y="2795588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3824</a:t>
            </a:r>
          </a:p>
        </p:txBody>
      </p:sp>
      <p:sp>
        <p:nvSpPr>
          <p:cNvPr id="955438" name="Text Box 46"/>
          <p:cNvSpPr txBox="1">
            <a:spLocks noChangeArrowheads="1"/>
          </p:cNvSpPr>
          <p:nvPr/>
        </p:nvSpPr>
        <p:spPr bwMode="auto">
          <a:xfrm>
            <a:off x="5121275" y="3313113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39OO</a:t>
            </a:r>
          </a:p>
        </p:txBody>
      </p:sp>
      <p:sp>
        <p:nvSpPr>
          <p:cNvPr id="955439" name="Rectangle 47"/>
          <p:cNvSpPr>
            <a:spLocks noChangeArrowheads="1"/>
          </p:cNvSpPr>
          <p:nvPr/>
        </p:nvSpPr>
        <p:spPr bwMode="auto">
          <a:xfrm>
            <a:off x="1857375" y="2125663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4349" name="Text Box 48"/>
          <p:cNvSpPr txBox="1">
            <a:spLocks noChangeArrowheads="1"/>
          </p:cNvSpPr>
          <p:nvPr/>
        </p:nvSpPr>
        <p:spPr bwMode="auto">
          <a:xfrm>
            <a:off x="1933575" y="2241550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PS prog</a:t>
            </a:r>
          </a:p>
        </p:txBody>
      </p:sp>
      <p:sp>
        <p:nvSpPr>
          <p:cNvPr id="955441" name="Rectangle 49"/>
          <p:cNvSpPr>
            <a:spLocks noChangeArrowheads="1"/>
          </p:cNvSpPr>
          <p:nvPr/>
        </p:nvSpPr>
        <p:spPr bwMode="auto">
          <a:xfrm>
            <a:off x="1857375" y="2963863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4351" name="Text Box 50"/>
          <p:cNvSpPr txBox="1">
            <a:spLocks noChangeArrowheads="1"/>
          </p:cNvSpPr>
          <p:nvPr/>
        </p:nvSpPr>
        <p:spPr bwMode="auto">
          <a:xfrm>
            <a:off x="1933575" y="3079750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12O1</a:t>
            </a:r>
          </a:p>
        </p:txBody>
      </p:sp>
      <p:sp>
        <p:nvSpPr>
          <p:cNvPr id="955443" name="Rectangle 51"/>
          <p:cNvSpPr>
            <a:spLocks noChangeArrowheads="1"/>
          </p:cNvSpPr>
          <p:nvPr/>
        </p:nvSpPr>
        <p:spPr bwMode="auto">
          <a:xfrm>
            <a:off x="1857375" y="3802063"/>
            <a:ext cx="2667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4353" name="Text Box 52"/>
          <p:cNvSpPr txBox="1">
            <a:spLocks noChangeArrowheads="1"/>
          </p:cNvSpPr>
          <p:nvPr/>
        </p:nvSpPr>
        <p:spPr bwMode="auto">
          <a:xfrm>
            <a:off x="1933575" y="3910013"/>
            <a:ext cx="2514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3824</a:t>
            </a:r>
          </a:p>
        </p:txBody>
      </p:sp>
      <p:sp>
        <p:nvSpPr>
          <p:cNvPr id="955445" name="Text Box 53"/>
          <p:cNvSpPr txBox="1">
            <a:spLocks noChangeArrowheads="1"/>
          </p:cNvSpPr>
          <p:nvPr/>
        </p:nvSpPr>
        <p:spPr bwMode="auto">
          <a:xfrm>
            <a:off x="1171575" y="2185988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PS</a:t>
            </a:r>
          </a:p>
        </p:txBody>
      </p:sp>
      <p:sp>
        <p:nvSpPr>
          <p:cNvPr id="955446" name="Text Box 54"/>
          <p:cNvSpPr txBox="1">
            <a:spLocks noChangeArrowheads="1"/>
          </p:cNvSpPr>
          <p:nvPr/>
        </p:nvSpPr>
        <p:spPr bwMode="auto">
          <a:xfrm>
            <a:off x="1171575" y="3024188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PC</a:t>
            </a:r>
          </a:p>
        </p:txBody>
      </p:sp>
      <p:sp>
        <p:nvSpPr>
          <p:cNvPr id="955447" name="Text Box 55"/>
          <p:cNvSpPr txBox="1">
            <a:spLocks noChangeArrowheads="1"/>
          </p:cNvSpPr>
          <p:nvPr/>
        </p:nvSpPr>
        <p:spPr bwMode="auto">
          <a:xfrm>
            <a:off x="1171575" y="3922713"/>
            <a:ext cx="6858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SP</a:t>
            </a:r>
          </a:p>
        </p:txBody>
      </p:sp>
      <p:sp>
        <p:nvSpPr>
          <p:cNvPr id="955448" name="Line 56"/>
          <p:cNvSpPr>
            <a:spLocks noChangeShapeType="1"/>
          </p:cNvSpPr>
          <p:nvPr/>
        </p:nvSpPr>
        <p:spPr bwMode="auto">
          <a:xfrm flipV="1">
            <a:off x="4524375" y="3192463"/>
            <a:ext cx="990600" cy="7620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55449" name="Text Box 57"/>
          <p:cNvSpPr txBox="1">
            <a:spLocks noChangeArrowheads="1"/>
          </p:cNvSpPr>
          <p:nvPr/>
        </p:nvSpPr>
        <p:spPr bwMode="auto">
          <a:xfrm>
            <a:off x="1200150" y="4618038"/>
            <a:ext cx="69342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sz="3300" baseline="0">
                <a:solidFill>
                  <a:schemeClr val="bg1"/>
                </a:solidFill>
                <a:effectLst/>
              </a:rPr>
              <a:t>iret completed</a:t>
            </a:r>
          </a:p>
        </p:txBody>
      </p:sp>
      <p:sp>
        <p:nvSpPr>
          <p:cNvPr id="14359" name="Rectangle 61"/>
          <p:cNvSpPr>
            <a:spLocks noChangeArrowheads="1"/>
          </p:cNvSpPr>
          <p:nvPr/>
        </p:nvSpPr>
        <p:spPr bwMode="auto">
          <a:xfrm>
            <a:off x="1108075" y="836613"/>
            <a:ext cx="5518150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 processing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955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544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450" name="Rectangle 2"/>
          <p:cNvSpPr>
            <a:spLocks noChangeArrowheads="1"/>
          </p:cNvSpPr>
          <p:nvPr/>
        </p:nvSpPr>
        <p:spPr bwMode="auto">
          <a:xfrm>
            <a:off x="1698625" y="2636838"/>
            <a:ext cx="4889500" cy="1425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4375" indent="-714375"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	O.S.Components</a:t>
            </a:r>
          </a:p>
          <a:p>
            <a:pPr marL="714375" indent="-714375">
              <a:lnSpc>
                <a:spcPct val="2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baseline="0">
              <a:solidFill>
                <a:schemeClr val="bg1"/>
              </a:solidFill>
              <a:effectLst/>
            </a:endParaRPr>
          </a:p>
          <a:p>
            <a:pPr marL="714375" indent="-714375">
              <a:lnSpc>
                <a:spcPct val="3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baseline="0">
              <a:solidFill>
                <a:schemeClr val="bg1"/>
              </a:solidFill>
              <a:effectLst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endParaRPr lang="it-IT" sz="3500" baseline="0">
              <a:solidFill>
                <a:schemeClr val="bg1"/>
              </a:solidFill>
              <a:effectLst/>
            </a:endParaRPr>
          </a:p>
        </p:txBody>
      </p:sp>
      <p:sp>
        <p:nvSpPr>
          <p:cNvPr id="1000451" name="Rectangle 3"/>
          <p:cNvSpPr>
            <a:spLocks noChangeArrowheads="1"/>
          </p:cNvSpPr>
          <p:nvPr/>
        </p:nvSpPr>
        <p:spPr bwMode="auto">
          <a:xfrm>
            <a:off x="3132138" y="1125538"/>
            <a:ext cx="2863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4400" baseline="0">
                <a:solidFill>
                  <a:srgbClr val="FFCC00"/>
                </a:solidFill>
                <a:effectLst/>
              </a:rPr>
              <a:t>Contents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0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00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0450" grpId="0" autoUpdateAnimBg="0"/>
      <p:bldP spid="100045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898" name="Rectangle 2"/>
          <p:cNvSpPr>
            <a:spLocks noChangeArrowheads="1"/>
          </p:cNvSpPr>
          <p:nvPr/>
        </p:nvSpPr>
        <p:spPr bwMode="auto">
          <a:xfrm>
            <a:off x="1241425" y="2833688"/>
            <a:ext cx="6286500" cy="57150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Process Management</a:t>
            </a:r>
          </a:p>
        </p:txBody>
      </p:sp>
      <p:sp>
        <p:nvSpPr>
          <p:cNvPr id="976899" name="Rectangle 3"/>
          <p:cNvSpPr>
            <a:spLocks noChangeArrowheads="1"/>
          </p:cNvSpPr>
          <p:nvPr/>
        </p:nvSpPr>
        <p:spPr bwMode="auto">
          <a:xfrm>
            <a:off x="1747838" y="1989138"/>
            <a:ext cx="4184650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O.S. COMPONENTS</a:t>
            </a:r>
          </a:p>
        </p:txBody>
      </p:sp>
      <p:sp>
        <p:nvSpPr>
          <p:cNvPr id="976902" name="Rectangle 6"/>
          <p:cNvSpPr>
            <a:spLocks noChangeArrowheads="1"/>
          </p:cNvSpPr>
          <p:nvPr/>
        </p:nvSpPr>
        <p:spPr bwMode="auto">
          <a:xfrm>
            <a:off x="1241425" y="3554413"/>
            <a:ext cx="6786563" cy="17462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Main-Memory Management</a:t>
            </a:r>
          </a:p>
          <a:p>
            <a:pPr marL="481013" indent="-481013"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Secondary-Memory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Management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76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76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76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6898" grpId="0" autoUpdateAnimBg="0"/>
      <p:bldP spid="976899" grpId="0" autoUpdateAnimBg="0"/>
      <p:bldP spid="97690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6" name="Rectangle 4"/>
          <p:cNvSpPr>
            <a:spLocks noChangeArrowheads="1"/>
          </p:cNvSpPr>
          <p:nvPr/>
        </p:nvSpPr>
        <p:spPr bwMode="auto">
          <a:xfrm>
            <a:off x="1241425" y="3773488"/>
            <a:ext cx="4765675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File Management</a:t>
            </a:r>
          </a:p>
        </p:txBody>
      </p:sp>
      <p:sp>
        <p:nvSpPr>
          <p:cNvPr id="1001477" name="Rectangle 5"/>
          <p:cNvSpPr>
            <a:spLocks noChangeArrowheads="1"/>
          </p:cNvSpPr>
          <p:nvPr/>
        </p:nvSpPr>
        <p:spPr bwMode="auto">
          <a:xfrm>
            <a:off x="1241425" y="2924175"/>
            <a:ext cx="6557963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I/O-System Management</a:t>
            </a:r>
          </a:p>
        </p:txBody>
      </p:sp>
      <p:sp>
        <p:nvSpPr>
          <p:cNvPr id="1001480" name="Rectangle 8"/>
          <p:cNvSpPr>
            <a:spLocks noChangeArrowheads="1"/>
          </p:cNvSpPr>
          <p:nvPr/>
        </p:nvSpPr>
        <p:spPr bwMode="auto">
          <a:xfrm>
            <a:off x="1747838" y="1989138"/>
            <a:ext cx="4184650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O.S. COMPONENTS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0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500"/>
                                        <p:tgtEl>
                                          <p:spTgt spid="1001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1476" grpId="0" autoUpdateAnimBg="0"/>
      <p:bldP spid="1001477" grpId="0" autoUpdateAnimBg="0"/>
      <p:bldP spid="100148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7" name="Rectangle 9"/>
          <p:cNvSpPr>
            <a:spLocks noChangeArrowheads="1"/>
          </p:cNvSpPr>
          <p:nvPr/>
        </p:nvSpPr>
        <p:spPr bwMode="auto">
          <a:xfrm>
            <a:off x="1060450" y="2205038"/>
            <a:ext cx="7272338" cy="35020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714375" indent="-714375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Creating and deleting processes</a:t>
            </a:r>
          </a:p>
          <a:p>
            <a:pPr marL="714375" indent="-714375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Suspending and resuming processes</a:t>
            </a:r>
          </a:p>
          <a:p>
            <a:pPr marL="714375" indent="-714375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Provide mechanisms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for process interaction</a:t>
            </a:r>
          </a:p>
        </p:txBody>
      </p:sp>
      <p:sp>
        <p:nvSpPr>
          <p:cNvPr id="877582" name="Rectangle 14"/>
          <p:cNvSpPr>
            <a:spLocks noChangeArrowheads="1"/>
          </p:cNvSpPr>
          <p:nvPr/>
        </p:nvSpPr>
        <p:spPr bwMode="auto">
          <a:xfrm>
            <a:off x="1068388" y="1397000"/>
            <a:ext cx="5303837" cy="5191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714375" indent="-714375">
              <a:lnSpc>
                <a:spcPct val="8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Process management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77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77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7577" grpId="0" autoUpdateAnimBg="0"/>
      <p:bldP spid="87758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946" name="Rectangle 2"/>
          <p:cNvSpPr>
            <a:spLocks noChangeArrowheads="1"/>
          </p:cNvSpPr>
          <p:nvPr/>
        </p:nvSpPr>
        <p:spPr bwMode="auto">
          <a:xfrm>
            <a:off x="1258888" y="2643188"/>
            <a:ext cx="6824662" cy="20097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Keeping track of which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parts of memory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are currently being used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and by whom</a:t>
            </a:r>
          </a:p>
        </p:txBody>
      </p:sp>
      <p:sp>
        <p:nvSpPr>
          <p:cNvPr id="978947" name="Rectangle 3"/>
          <p:cNvSpPr>
            <a:spLocks noChangeArrowheads="1"/>
          </p:cNvSpPr>
          <p:nvPr/>
        </p:nvSpPr>
        <p:spPr bwMode="auto">
          <a:xfrm>
            <a:off x="1258888" y="1924050"/>
            <a:ext cx="6265862" cy="5191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987425" indent="-987425">
              <a:lnSpc>
                <a:spcPct val="8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Main memory management</a:t>
            </a:r>
            <a:endParaRPr lang="it-IT" sz="2800" b="1" baseline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7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946" grpId="0" autoUpdateAnimBg="0"/>
      <p:bldP spid="978947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24" name="Rectangle 4"/>
          <p:cNvSpPr>
            <a:spLocks noChangeArrowheads="1"/>
          </p:cNvSpPr>
          <p:nvPr/>
        </p:nvSpPr>
        <p:spPr bwMode="auto">
          <a:xfrm>
            <a:off x="1258888" y="2643188"/>
            <a:ext cx="6824662" cy="15303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Deciding which processes are to be loaded when memory becomes available</a:t>
            </a:r>
          </a:p>
        </p:txBody>
      </p:sp>
      <p:sp>
        <p:nvSpPr>
          <p:cNvPr id="1003525" name="Rectangle 5"/>
          <p:cNvSpPr>
            <a:spLocks noChangeArrowheads="1"/>
          </p:cNvSpPr>
          <p:nvPr/>
        </p:nvSpPr>
        <p:spPr bwMode="auto">
          <a:xfrm>
            <a:off x="1258888" y="1924050"/>
            <a:ext cx="6265862" cy="5191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987425" indent="-987425">
              <a:lnSpc>
                <a:spcPct val="8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Main memory management</a:t>
            </a:r>
            <a:endParaRPr lang="it-IT" sz="2800" b="1" baseline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3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0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24" grpId="0" autoUpdateAnimBg="0"/>
      <p:bldP spid="100352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52" name="Rectangle 12"/>
          <p:cNvSpPr>
            <a:spLocks noChangeArrowheads="1"/>
          </p:cNvSpPr>
          <p:nvPr/>
        </p:nvSpPr>
        <p:spPr bwMode="auto">
          <a:xfrm>
            <a:off x="3132138" y="1125538"/>
            <a:ext cx="2863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4400" baseline="0">
                <a:solidFill>
                  <a:srgbClr val="FFCC00"/>
                </a:solidFill>
                <a:effectLst/>
              </a:rPr>
              <a:t>Contents</a:t>
            </a:r>
          </a:p>
        </p:txBody>
      </p:sp>
      <p:sp>
        <p:nvSpPr>
          <p:cNvPr id="957453" name="Rectangle 13"/>
          <p:cNvSpPr>
            <a:spLocks noChangeArrowheads="1"/>
          </p:cNvSpPr>
          <p:nvPr/>
        </p:nvSpPr>
        <p:spPr bwMode="auto">
          <a:xfrm>
            <a:off x="1068388" y="2435225"/>
            <a:ext cx="7032625" cy="1425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endParaRPr lang="it-IT" sz="3500" baseline="0">
              <a:solidFill>
                <a:schemeClr val="bg1"/>
              </a:solidFill>
              <a:effectLst/>
            </a:endParaRPr>
          </a:p>
          <a:p>
            <a:pPr marL="714375" indent="-714375">
              <a:lnSpc>
                <a:spcPct val="50000"/>
              </a:lnSpc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 </a:t>
            </a:r>
          </a:p>
          <a:p>
            <a:pPr marL="714375" indent="-714375"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	Basic hardware elements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5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5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52" grpId="0" autoUpdateAnimBg="0"/>
      <p:bldP spid="95745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1" name="Rectangle 3"/>
          <p:cNvSpPr>
            <a:spLocks noChangeArrowheads="1"/>
          </p:cNvSpPr>
          <p:nvPr/>
        </p:nvSpPr>
        <p:spPr bwMode="auto">
          <a:xfrm>
            <a:off x="1258888" y="2643188"/>
            <a:ext cx="5545137" cy="15303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chemeClr val="bg1"/>
                </a:solidFill>
                <a:effectLst/>
              </a:rPr>
              <a:t>Allocating and deallocating memory space as needed</a:t>
            </a:r>
          </a:p>
        </p:txBody>
      </p:sp>
      <p:sp>
        <p:nvSpPr>
          <p:cNvPr id="1005572" name="Rectangle 4"/>
          <p:cNvSpPr>
            <a:spLocks noChangeArrowheads="1"/>
          </p:cNvSpPr>
          <p:nvPr/>
        </p:nvSpPr>
        <p:spPr bwMode="auto">
          <a:xfrm>
            <a:off x="1258888" y="1924050"/>
            <a:ext cx="6265862" cy="5191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987425" indent="-987425">
              <a:lnSpc>
                <a:spcPct val="8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Main memory management</a:t>
            </a:r>
            <a:endParaRPr lang="it-IT" sz="2800" b="1" baseline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0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5571" grpId="0" autoUpdateAnimBg="0"/>
      <p:bldP spid="1005572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4" name="Rectangle 2"/>
          <p:cNvSpPr>
            <a:spLocks noChangeArrowheads="1"/>
          </p:cNvSpPr>
          <p:nvPr/>
        </p:nvSpPr>
        <p:spPr bwMode="auto">
          <a:xfrm>
            <a:off x="1990725" y="1773238"/>
            <a:ext cx="4751388" cy="10509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Secondary memory </a:t>
            </a:r>
            <a:br>
              <a:rPr lang="it-IT" sz="3500" baseline="0">
                <a:solidFill>
                  <a:srgbClr val="FFCC00"/>
                </a:solidFill>
                <a:effectLst/>
              </a:rPr>
            </a:br>
            <a:r>
              <a:rPr lang="it-IT" sz="3500" baseline="0">
                <a:solidFill>
                  <a:srgbClr val="FFCC00"/>
                </a:solidFill>
                <a:effectLst/>
              </a:rPr>
              <a:t>management</a:t>
            </a:r>
          </a:p>
        </p:txBody>
      </p:sp>
      <p:sp>
        <p:nvSpPr>
          <p:cNvPr id="980995" name="Rectangle 3"/>
          <p:cNvSpPr>
            <a:spLocks noChangeArrowheads="1"/>
          </p:cNvSpPr>
          <p:nvPr/>
        </p:nvSpPr>
        <p:spPr bwMode="auto">
          <a:xfrm>
            <a:off x="1260475" y="2997200"/>
            <a:ext cx="6769100" cy="19065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 Free space management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 Storage allocation</a:t>
            </a: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 Disk scheduling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8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0994" grpId="0" autoUpdateAnimBg="0"/>
      <p:bldP spid="98099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2" name="Rectangle 2"/>
          <p:cNvSpPr>
            <a:spLocks noChangeArrowheads="1"/>
          </p:cNvSpPr>
          <p:nvPr/>
        </p:nvSpPr>
        <p:spPr bwMode="auto">
          <a:xfrm>
            <a:off x="1187450" y="1341438"/>
            <a:ext cx="5976938" cy="17970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I/O SYSTEM MANAGEMENT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The I/O subsystem </a:t>
            </a:r>
            <a:br>
              <a:rPr lang="it-IT" sz="3500" baseline="0">
                <a:solidFill>
                  <a:srgbClr val="FFCC00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consists of</a:t>
            </a:r>
          </a:p>
        </p:txBody>
      </p:sp>
      <p:sp>
        <p:nvSpPr>
          <p:cNvPr id="983043" name="Rectangle 3"/>
          <p:cNvSpPr>
            <a:spLocks noChangeArrowheads="1"/>
          </p:cNvSpPr>
          <p:nvPr/>
        </p:nvSpPr>
        <p:spPr bwMode="auto">
          <a:xfrm>
            <a:off x="1227138" y="3502025"/>
            <a:ext cx="7272337" cy="14874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aseline="0">
                <a:solidFill>
                  <a:schemeClr val="bg1"/>
                </a:solidFill>
                <a:effectLst/>
              </a:rPr>
              <a:t>A memory-management component that includes buffering and spooling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8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42" grpId="0" autoUpdateAnimBg="0"/>
      <p:bldP spid="983043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619" name="Rectangle 3"/>
          <p:cNvSpPr>
            <a:spLocks noChangeArrowheads="1"/>
          </p:cNvSpPr>
          <p:nvPr/>
        </p:nvSpPr>
        <p:spPr bwMode="auto">
          <a:xfrm>
            <a:off x="1227138" y="3429000"/>
            <a:ext cx="6873875" cy="22113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400" baseline="0">
                <a:solidFill>
                  <a:schemeClr val="bg1"/>
                </a:solidFill>
                <a:effectLst/>
              </a:rPr>
              <a:t>A general device driver interface</a:t>
            </a:r>
          </a:p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400" baseline="0">
                <a:solidFill>
                  <a:schemeClr val="bg1"/>
                </a:solidFill>
                <a:effectLst/>
              </a:rPr>
              <a:t>Drivers for specific hardware devices</a:t>
            </a:r>
          </a:p>
        </p:txBody>
      </p:sp>
      <p:sp>
        <p:nvSpPr>
          <p:cNvPr id="1007620" name="Rectangle 4"/>
          <p:cNvSpPr>
            <a:spLocks noChangeArrowheads="1"/>
          </p:cNvSpPr>
          <p:nvPr/>
        </p:nvSpPr>
        <p:spPr bwMode="auto">
          <a:xfrm>
            <a:off x="1187450" y="1341438"/>
            <a:ext cx="5976938" cy="17970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r>
              <a:rPr lang="it-IT" sz="3500" baseline="0">
                <a:solidFill>
                  <a:srgbClr val="FFCC00"/>
                </a:solidFill>
                <a:effectLst/>
              </a:rPr>
              <a:t>I/O SYSTEM MANAGEMENT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r>
              <a:rPr lang="it-IT" sz="3500" baseline="0">
                <a:solidFill>
                  <a:srgbClr val="FFCC00"/>
                </a:solidFill>
                <a:effectLst/>
              </a:rPr>
              <a:t>The I/O subsystem </a:t>
            </a:r>
            <a:br>
              <a:rPr lang="it-IT" sz="3500" baseline="0">
                <a:solidFill>
                  <a:srgbClr val="FFCC00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consists of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7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0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7619" grpId="0" autoUpdateAnimBg="0"/>
      <p:bldP spid="1007620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90" name="Rectangle 2"/>
          <p:cNvSpPr>
            <a:spLocks noChangeArrowheads="1"/>
          </p:cNvSpPr>
          <p:nvPr/>
        </p:nvSpPr>
        <p:spPr bwMode="auto">
          <a:xfrm>
            <a:off x="1211263" y="1639888"/>
            <a:ext cx="4297362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File management</a:t>
            </a:r>
          </a:p>
        </p:txBody>
      </p:sp>
      <p:sp>
        <p:nvSpPr>
          <p:cNvPr id="985091" name="Rectangle 3"/>
          <p:cNvSpPr>
            <a:spLocks noChangeArrowheads="1"/>
          </p:cNvSpPr>
          <p:nvPr/>
        </p:nvSpPr>
        <p:spPr bwMode="auto">
          <a:xfrm>
            <a:off x="1219200" y="2527300"/>
            <a:ext cx="6808788" cy="26765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aseline="0">
                <a:solidFill>
                  <a:schemeClr val="bg1"/>
                </a:solidFill>
                <a:effectLst/>
              </a:rPr>
              <a:t>Creating and deleting </a:t>
            </a:r>
            <a:br>
              <a:rPr lang="it-IT" sz="3400" baseline="0">
                <a:solidFill>
                  <a:schemeClr val="bg1"/>
                </a:solidFill>
                <a:effectLst/>
              </a:rPr>
            </a:br>
            <a:r>
              <a:rPr lang="it-IT" sz="3400" baseline="0">
                <a:solidFill>
                  <a:schemeClr val="bg1"/>
                </a:solidFill>
                <a:effectLst/>
              </a:rPr>
              <a:t>files and directories</a:t>
            </a:r>
          </a:p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aseline="0">
                <a:solidFill>
                  <a:schemeClr val="bg1"/>
                </a:solidFill>
                <a:effectLst/>
              </a:rPr>
              <a:t>Supporting primitives </a:t>
            </a:r>
            <a:br>
              <a:rPr lang="it-IT" sz="3400" baseline="0">
                <a:solidFill>
                  <a:schemeClr val="bg1"/>
                </a:solidFill>
                <a:effectLst/>
              </a:rPr>
            </a:br>
            <a:r>
              <a:rPr lang="it-IT" sz="3400" baseline="0">
                <a:solidFill>
                  <a:schemeClr val="bg1"/>
                </a:solidFill>
                <a:effectLst/>
              </a:rPr>
              <a:t>for manipulating file </a:t>
            </a:r>
            <a:br>
              <a:rPr lang="it-IT" sz="3400" baseline="0">
                <a:solidFill>
                  <a:schemeClr val="bg1"/>
                </a:solidFill>
                <a:effectLst/>
              </a:rPr>
            </a:br>
            <a:r>
              <a:rPr lang="it-IT" sz="3400" baseline="0">
                <a:solidFill>
                  <a:schemeClr val="bg1"/>
                </a:solidFill>
                <a:effectLst/>
              </a:rPr>
              <a:t>and directory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8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5090" grpId="0" autoUpdateAnimBg="0"/>
      <p:bldP spid="98509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7" name="Rectangle 3"/>
          <p:cNvSpPr>
            <a:spLocks noChangeArrowheads="1"/>
          </p:cNvSpPr>
          <p:nvPr/>
        </p:nvSpPr>
        <p:spPr bwMode="auto">
          <a:xfrm>
            <a:off x="1219200" y="2524125"/>
            <a:ext cx="6953250" cy="22113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aseline="0">
                <a:solidFill>
                  <a:schemeClr val="bg1"/>
                </a:solidFill>
                <a:effectLst/>
              </a:rPr>
              <a:t>Mapping files </a:t>
            </a:r>
            <a:br>
              <a:rPr lang="it-IT" sz="3400" baseline="0">
                <a:solidFill>
                  <a:schemeClr val="bg1"/>
                </a:solidFill>
                <a:effectLst/>
              </a:rPr>
            </a:br>
            <a:r>
              <a:rPr lang="it-IT" sz="3400" baseline="0">
                <a:solidFill>
                  <a:schemeClr val="bg1"/>
                </a:solidFill>
                <a:effectLst/>
              </a:rPr>
              <a:t>onto storage</a:t>
            </a:r>
          </a:p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aseline="0">
                <a:solidFill>
                  <a:schemeClr val="bg1"/>
                </a:solidFill>
                <a:effectLst/>
              </a:rPr>
              <a:t>Backing up files </a:t>
            </a:r>
            <a:br>
              <a:rPr lang="it-IT" sz="3400" baseline="0">
                <a:solidFill>
                  <a:schemeClr val="bg1"/>
                </a:solidFill>
                <a:effectLst/>
              </a:rPr>
            </a:br>
            <a:r>
              <a:rPr lang="it-IT" sz="3400" baseline="0">
                <a:solidFill>
                  <a:schemeClr val="bg1"/>
                </a:solidFill>
                <a:effectLst/>
              </a:rPr>
              <a:t>on stable storage media</a:t>
            </a:r>
          </a:p>
        </p:txBody>
      </p:sp>
      <p:sp>
        <p:nvSpPr>
          <p:cNvPr id="1009668" name="Rectangle 4"/>
          <p:cNvSpPr>
            <a:spLocks noChangeArrowheads="1"/>
          </p:cNvSpPr>
          <p:nvPr/>
        </p:nvSpPr>
        <p:spPr bwMode="auto">
          <a:xfrm>
            <a:off x="1211263" y="1639888"/>
            <a:ext cx="4297362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File management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09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09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9667" grpId="0" autoUpdateAnimBg="0"/>
      <p:bldP spid="1009668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138" name="Rectangle 2"/>
          <p:cNvSpPr>
            <a:spLocks noChangeArrowheads="1"/>
          </p:cNvSpPr>
          <p:nvPr/>
        </p:nvSpPr>
        <p:spPr bwMode="auto">
          <a:xfrm>
            <a:off x="1547813" y="2284413"/>
            <a:ext cx="6834187" cy="1160462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endParaRPr lang="it-IT" sz="2800" b="1" baseline="0">
              <a:solidFill>
                <a:schemeClr val="bg1"/>
              </a:solidFill>
              <a:effectLst/>
            </a:endParaRPr>
          </a:p>
          <a:p>
            <a:pPr marL="481013" indent="-481013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endParaRPr lang="it-IT" sz="2800" b="1" baseline="0">
              <a:solidFill>
                <a:schemeClr val="bg1"/>
              </a:solidFill>
              <a:effectLst/>
            </a:endParaRPr>
          </a:p>
        </p:txBody>
      </p:sp>
      <p:sp>
        <p:nvSpPr>
          <p:cNvPr id="987140" name="Rectangle 4"/>
          <p:cNvSpPr>
            <a:spLocks noChangeArrowheads="1"/>
          </p:cNvSpPr>
          <p:nvPr/>
        </p:nvSpPr>
        <p:spPr bwMode="auto">
          <a:xfrm>
            <a:off x="1201738" y="1981200"/>
            <a:ext cx="6754812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r>
              <a:rPr lang="it-IT" sz="3500" baseline="0">
                <a:solidFill>
                  <a:srgbClr val="FFCC00"/>
                </a:solidFill>
                <a:effectLst/>
              </a:rPr>
              <a:t>Protection systems</a:t>
            </a:r>
          </a:p>
        </p:txBody>
      </p:sp>
      <p:sp>
        <p:nvSpPr>
          <p:cNvPr id="987143" name="Rectangle 7"/>
          <p:cNvSpPr>
            <a:spLocks noChangeArrowheads="1"/>
          </p:cNvSpPr>
          <p:nvPr/>
        </p:nvSpPr>
        <p:spPr bwMode="auto">
          <a:xfrm>
            <a:off x="1219200" y="2781300"/>
            <a:ext cx="6665913" cy="1952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aseline="0">
                <a:solidFill>
                  <a:schemeClr val="bg1"/>
                </a:solidFill>
                <a:effectLst/>
              </a:rPr>
              <a:t>Mechanism for </a:t>
            </a:r>
            <a:br>
              <a:rPr lang="it-IT" sz="3400" baseline="0">
                <a:solidFill>
                  <a:schemeClr val="bg1"/>
                </a:solidFill>
                <a:effectLst/>
              </a:rPr>
            </a:br>
            <a:r>
              <a:rPr lang="it-IT" sz="3400" baseline="0">
                <a:solidFill>
                  <a:schemeClr val="bg1"/>
                </a:solidFill>
                <a:effectLst/>
              </a:rPr>
              <a:t>controlling the access </a:t>
            </a:r>
            <a:br>
              <a:rPr lang="it-IT" sz="3400" baseline="0">
                <a:solidFill>
                  <a:schemeClr val="bg1"/>
                </a:solidFill>
                <a:effectLst/>
              </a:rPr>
            </a:br>
            <a:r>
              <a:rPr lang="it-IT" sz="3400" baseline="0">
                <a:solidFill>
                  <a:schemeClr val="bg1"/>
                </a:solidFill>
                <a:effectLst/>
              </a:rPr>
              <a:t>of processes to system resources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8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87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7138" grpId="0" autoUpdateAnimBg="0"/>
      <p:bldP spid="987140" grpId="0" autoUpdateAnimBg="0"/>
      <p:bldP spid="987143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ChangeArrowheads="1"/>
          </p:cNvSpPr>
          <p:nvPr/>
        </p:nvSpPr>
        <p:spPr bwMode="auto">
          <a:xfrm>
            <a:off x="1547813" y="2284413"/>
            <a:ext cx="6834187" cy="1160462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endParaRPr lang="it-IT" sz="2800" b="1" baseline="0">
              <a:solidFill>
                <a:schemeClr val="bg1"/>
              </a:solidFill>
              <a:effectLst/>
            </a:endParaRPr>
          </a:p>
          <a:p>
            <a:pPr marL="481013" indent="-481013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endParaRPr lang="it-IT" sz="2800" b="1" baseline="0">
              <a:solidFill>
                <a:schemeClr val="bg1"/>
              </a:solidFill>
              <a:effectLst/>
            </a:endParaRPr>
          </a:p>
        </p:txBody>
      </p:sp>
      <p:sp>
        <p:nvSpPr>
          <p:cNvPr id="1011716" name="Rectangle 4"/>
          <p:cNvSpPr>
            <a:spLocks noChangeArrowheads="1"/>
          </p:cNvSpPr>
          <p:nvPr/>
        </p:nvSpPr>
        <p:spPr bwMode="auto">
          <a:xfrm>
            <a:off x="1219200" y="2852738"/>
            <a:ext cx="6953250" cy="24177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400" baseline="0">
                <a:solidFill>
                  <a:schemeClr val="bg1"/>
                </a:solidFill>
                <a:effectLst/>
              </a:rPr>
              <a:t>The mechanism must </a:t>
            </a:r>
            <a:br>
              <a:rPr lang="it-IT" sz="3400" baseline="0">
                <a:solidFill>
                  <a:schemeClr val="bg1"/>
                </a:solidFill>
                <a:effectLst/>
              </a:rPr>
            </a:br>
            <a:r>
              <a:rPr lang="it-IT" sz="3400" baseline="0">
                <a:solidFill>
                  <a:schemeClr val="bg1"/>
                </a:solidFill>
                <a:effectLst/>
              </a:rPr>
              <a:t>provide means for specifying the controls </a:t>
            </a:r>
            <a:br>
              <a:rPr lang="it-IT" sz="3400" baseline="0">
                <a:solidFill>
                  <a:schemeClr val="bg1"/>
                </a:solidFill>
                <a:effectLst/>
              </a:rPr>
            </a:br>
            <a:r>
              <a:rPr lang="it-IT" sz="3400" baseline="0">
                <a:solidFill>
                  <a:schemeClr val="bg1"/>
                </a:solidFill>
                <a:effectLst/>
              </a:rPr>
              <a:t>to be imposed and means for enforcement</a:t>
            </a:r>
          </a:p>
        </p:txBody>
      </p:sp>
      <p:sp>
        <p:nvSpPr>
          <p:cNvPr id="1011717" name="Rectangle 5"/>
          <p:cNvSpPr>
            <a:spLocks noChangeArrowheads="1"/>
          </p:cNvSpPr>
          <p:nvPr/>
        </p:nvSpPr>
        <p:spPr bwMode="auto">
          <a:xfrm>
            <a:off x="1201738" y="1981200"/>
            <a:ext cx="6754812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Protection systems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1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1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1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1714" grpId="0" autoUpdateAnimBg="0"/>
      <p:bldP spid="1011716" grpId="0" autoUpdateAnimBg="0"/>
      <p:bldP spid="1011717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186" name="Rectangle 2"/>
          <p:cNvSpPr>
            <a:spLocks noChangeArrowheads="1"/>
          </p:cNvSpPr>
          <p:nvPr/>
        </p:nvSpPr>
        <p:spPr bwMode="auto">
          <a:xfrm>
            <a:off x="1058863" y="2492375"/>
            <a:ext cx="6826250" cy="26066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300" baseline="0">
                <a:solidFill>
                  <a:schemeClr val="bg1"/>
                </a:solidFill>
                <a:effectLst/>
              </a:rPr>
              <a:t>The </a:t>
            </a:r>
            <a:r>
              <a:rPr lang="it-IT" sz="3300" baseline="0">
                <a:solidFill>
                  <a:srgbClr val="FFCC00"/>
                </a:solidFill>
                <a:effectLst/>
              </a:rPr>
              <a:t>interface</a:t>
            </a:r>
            <a:r>
              <a:rPr lang="it-IT" sz="3300" baseline="0">
                <a:solidFill>
                  <a:schemeClr val="bg1"/>
                </a:solidFill>
                <a:effectLst/>
              </a:rPr>
              <a:t> between users and O.S.</a:t>
            </a:r>
          </a:p>
          <a:p>
            <a:pPr marL="630238" indent="-630238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300" baseline="0">
                <a:solidFill>
                  <a:schemeClr val="bg1"/>
                </a:solidFill>
                <a:effectLst/>
              </a:rPr>
              <a:t>A program that reads </a:t>
            </a:r>
            <a:br>
              <a:rPr lang="it-IT" sz="3300" baseline="0">
                <a:solidFill>
                  <a:schemeClr val="bg1"/>
                </a:solidFill>
                <a:effectLst/>
              </a:rPr>
            </a:br>
            <a:r>
              <a:rPr lang="it-IT" sz="3300" baseline="0">
                <a:solidFill>
                  <a:schemeClr val="bg1"/>
                </a:solidFill>
                <a:effectLst/>
              </a:rPr>
              <a:t>and interpretes </a:t>
            </a:r>
            <a:r>
              <a:rPr lang="it-IT" sz="3300" baseline="0">
                <a:solidFill>
                  <a:srgbClr val="FFCC00"/>
                </a:solidFill>
                <a:effectLst/>
              </a:rPr>
              <a:t>control statements</a:t>
            </a:r>
          </a:p>
        </p:txBody>
      </p:sp>
      <p:sp>
        <p:nvSpPr>
          <p:cNvPr id="989187" name="Rectangle 3"/>
          <p:cNvSpPr>
            <a:spLocks noChangeArrowheads="1"/>
          </p:cNvSpPr>
          <p:nvPr/>
        </p:nvSpPr>
        <p:spPr bwMode="auto">
          <a:xfrm>
            <a:off x="1076325" y="1628775"/>
            <a:ext cx="7408863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Comand-Interpreter System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8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9186" grpId="0" autoUpdateAnimBg="0"/>
      <p:bldP spid="989187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2" name="Rectangle 2"/>
          <p:cNvSpPr>
            <a:spLocks noChangeArrowheads="1"/>
          </p:cNvSpPr>
          <p:nvPr/>
        </p:nvSpPr>
        <p:spPr bwMode="auto">
          <a:xfrm>
            <a:off x="1058863" y="2565400"/>
            <a:ext cx="7042150" cy="14493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marL="538163" indent="-53816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300" baseline="0">
                <a:solidFill>
                  <a:schemeClr val="bg1"/>
                </a:solidFill>
                <a:effectLst/>
              </a:rPr>
              <a:t>Its main function:</a:t>
            </a:r>
            <a:r>
              <a:rPr lang="it-IT" sz="2500" baseline="0">
                <a:solidFill>
                  <a:schemeClr val="bg1"/>
                </a:solidFill>
                <a:effectLst/>
              </a:rPr>
              <a:t> </a:t>
            </a:r>
            <a:r>
              <a:rPr lang="it-IT" sz="3300" baseline="0">
                <a:solidFill>
                  <a:schemeClr val="bg1"/>
                </a:solidFill>
                <a:effectLst/>
              </a:rPr>
              <a:t>to get next command statement </a:t>
            </a:r>
            <a:br>
              <a:rPr lang="it-IT" sz="3300" baseline="0">
                <a:solidFill>
                  <a:schemeClr val="bg1"/>
                </a:solidFill>
                <a:effectLst/>
              </a:rPr>
            </a:br>
            <a:r>
              <a:rPr lang="it-IT" sz="3300" baseline="0">
                <a:solidFill>
                  <a:schemeClr val="bg1"/>
                </a:solidFill>
                <a:effectLst/>
              </a:rPr>
              <a:t>and execute it </a:t>
            </a:r>
            <a:r>
              <a:rPr lang="it-IT" sz="3300" baseline="0">
                <a:solidFill>
                  <a:srgbClr val="FFCC00"/>
                </a:solidFill>
                <a:effectLst/>
              </a:rPr>
              <a:t>(shell)</a:t>
            </a:r>
          </a:p>
        </p:txBody>
      </p:sp>
      <p:sp>
        <p:nvSpPr>
          <p:cNvPr id="1013764" name="Rectangle 4"/>
          <p:cNvSpPr>
            <a:spLocks noChangeArrowheads="1"/>
          </p:cNvSpPr>
          <p:nvPr/>
        </p:nvSpPr>
        <p:spPr bwMode="auto">
          <a:xfrm>
            <a:off x="1076325" y="1628775"/>
            <a:ext cx="7408863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Comand-Interpreter System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3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13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62" grpId="0" autoUpdateAnimBg="0"/>
      <p:bldP spid="101376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4" name="Rectangle 6"/>
          <p:cNvSpPr>
            <a:spLocks noChangeArrowheads="1"/>
          </p:cNvSpPr>
          <p:nvPr/>
        </p:nvSpPr>
        <p:spPr bwMode="auto">
          <a:xfrm>
            <a:off x="1122363" y="2420938"/>
            <a:ext cx="6257925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Most I/O devices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are much slower than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the processor</a:t>
            </a:r>
          </a:p>
        </p:txBody>
      </p:sp>
      <p:sp>
        <p:nvSpPr>
          <p:cNvPr id="939018" name="Rectangle 10"/>
          <p:cNvSpPr>
            <a:spLocks noChangeArrowheads="1"/>
          </p:cNvSpPr>
          <p:nvPr/>
        </p:nvSpPr>
        <p:spPr bwMode="auto">
          <a:xfrm>
            <a:off x="1116013" y="1412875"/>
            <a:ext cx="2851150" cy="7858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Interrupts</a:t>
            </a:r>
          </a:p>
        </p:txBody>
      </p:sp>
      <p:sp>
        <p:nvSpPr>
          <p:cNvPr id="939019" name="Rectangle 11"/>
          <p:cNvSpPr>
            <a:spLocks noChangeArrowheads="1"/>
          </p:cNvSpPr>
          <p:nvPr/>
        </p:nvSpPr>
        <p:spPr bwMode="auto">
          <a:xfrm>
            <a:off x="1122363" y="5153025"/>
            <a:ext cx="7065962" cy="7858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81013" indent="-481013">
              <a:lnSpc>
                <a:spcPct val="13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Interrupt request signal</a:t>
            </a:r>
          </a:p>
        </p:txBody>
      </p:sp>
      <p:sp>
        <p:nvSpPr>
          <p:cNvPr id="939020" name="Rectangle 12"/>
          <p:cNvSpPr>
            <a:spLocks noChangeArrowheads="1"/>
          </p:cNvSpPr>
          <p:nvPr/>
        </p:nvSpPr>
        <p:spPr bwMode="auto">
          <a:xfrm>
            <a:off x="1122363" y="4221163"/>
            <a:ext cx="6265862" cy="9461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81013" indent="-481013">
              <a:lnSpc>
                <a:spcPct val="80000"/>
              </a:lnSpc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Active waiting cycle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rgbClr val="FFCC00"/>
                </a:solidFill>
                <a:effectLst/>
              </a:rPr>
              <a:t>(polling)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939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39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39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39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14" grpId="0" autoUpdateAnimBg="0"/>
      <p:bldP spid="939018" grpId="0" autoUpdateAnimBg="0"/>
      <p:bldP spid="939019" grpId="0" autoUpdateAnimBg="0"/>
      <p:bldP spid="939020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10" name="Rectangle 2"/>
          <p:cNvSpPr>
            <a:spLocks noChangeArrowheads="1"/>
          </p:cNvSpPr>
          <p:nvPr/>
        </p:nvSpPr>
        <p:spPr bwMode="auto">
          <a:xfrm>
            <a:off x="1698625" y="2636838"/>
            <a:ext cx="4889500" cy="1425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4375" indent="-714375">
              <a:lnSpc>
                <a:spcPct val="2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baseline="0">
              <a:solidFill>
                <a:schemeClr val="bg1"/>
              </a:solidFill>
              <a:effectLst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None/>
            </a:pPr>
            <a:r>
              <a:rPr lang="it-IT" sz="3500" baseline="0">
                <a:solidFill>
                  <a:srgbClr val="FFCC00"/>
                </a:solidFill>
                <a:effectLst/>
              </a:rPr>
              <a:t>		System calls</a:t>
            </a:r>
          </a:p>
          <a:p>
            <a:pPr marL="714375" indent="-714375">
              <a:lnSpc>
                <a:spcPct val="30000"/>
              </a:lnSpc>
              <a:buClr>
                <a:srgbClr val="FFCC00"/>
              </a:buClr>
              <a:buFont typeface="Wingdings" pitchFamily="2" charset="2"/>
              <a:buChar char="à"/>
            </a:pPr>
            <a:endParaRPr lang="it-IT" sz="3500" baseline="0">
              <a:solidFill>
                <a:srgbClr val="FFCC00"/>
              </a:solidFill>
              <a:effectLst/>
            </a:endParaRPr>
          </a:p>
          <a:p>
            <a:pPr marL="714375" indent="-714375">
              <a:buClr>
                <a:srgbClr val="FFCC00"/>
              </a:buClr>
              <a:buFont typeface="Wingdings" pitchFamily="2" charset="2"/>
              <a:buChar char="à"/>
            </a:pPr>
            <a:endParaRPr lang="it-IT" sz="3500" baseline="0">
              <a:solidFill>
                <a:schemeClr val="bg1"/>
              </a:solidFill>
              <a:effectLst/>
            </a:endParaRPr>
          </a:p>
        </p:txBody>
      </p:sp>
      <p:sp>
        <p:nvSpPr>
          <p:cNvPr id="1015811" name="Rectangle 3"/>
          <p:cNvSpPr>
            <a:spLocks noChangeArrowheads="1"/>
          </p:cNvSpPr>
          <p:nvPr/>
        </p:nvSpPr>
        <p:spPr bwMode="auto">
          <a:xfrm>
            <a:off x="3132138" y="1125538"/>
            <a:ext cx="28638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sz="4400" baseline="0">
                <a:solidFill>
                  <a:srgbClr val="FFCC00"/>
                </a:solidFill>
                <a:effectLst/>
              </a:rPr>
              <a:t>Contents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5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15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810" grpId="0" autoUpdateAnimBg="0"/>
      <p:bldP spid="1015811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21" name="Rectangle 9"/>
          <p:cNvSpPr>
            <a:spLocks noChangeArrowheads="1"/>
          </p:cNvSpPr>
          <p:nvPr/>
        </p:nvSpPr>
        <p:spPr bwMode="auto">
          <a:xfrm>
            <a:off x="1187450" y="2571750"/>
            <a:ext cx="6985000" cy="20097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it-IT" sz="3500" baseline="0">
                <a:solidFill>
                  <a:schemeClr val="bg1"/>
                </a:solidFill>
                <a:effectLst/>
              </a:rPr>
              <a:t>Processes communicate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with the O.S. and request services to it by making </a:t>
            </a:r>
            <a:r>
              <a:rPr lang="it-IT" sz="3500" baseline="0">
                <a:solidFill>
                  <a:srgbClr val="FFCC00"/>
                </a:solidFill>
                <a:effectLst/>
              </a:rPr>
              <a:t>system calls</a:t>
            </a:r>
            <a:endParaRPr lang="it-IT" sz="3500" baseline="0">
              <a:solidFill>
                <a:schemeClr val="folHlink"/>
              </a:solidFill>
              <a:effectLst/>
            </a:endParaRPr>
          </a:p>
        </p:txBody>
      </p:sp>
      <p:sp>
        <p:nvSpPr>
          <p:cNvPr id="883722" name="Rectangle 10"/>
          <p:cNvSpPr>
            <a:spLocks noChangeArrowheads="1"/>
          </p:cNvSpPr>
          <p:nvPr/>
        </p:nvSpPr>
        <p:spPr bwMode="auto">
          <a:xfrm>
            <a:off x="1195388" y="1778000"/>
            <a:ext cx="345757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System Calls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883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83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3721" grpId="0" autoUpdateAnimBg="0"/>
      <p:bldP spid="883722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834" name="Rectangle 2"/>
          <p:cNvSpPr>
            <a:spLocks noChangeArrowheads="1"/>
          </p:cNvSpPr>
          <p:nvPr/>
        </p:nvSpPr>
        <p:spPr bwMode="auto">
          <a:xfrm>
            <a:off x="1187450" y="2565400"/>
            <a:ext cx="6913563" cy="153035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it-IT" sz="3500" baseline="0">
                <a:solidFill>
                  <a:schemeClr val="bg1"/>
                </a:solidFill>
                <a:effectLst/>
              </a:rPr>
              <a:t>System calls provide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the </a:t>
            </a:r>
            <a:r>
              <a:rPr lang="it-IT" sz="3500" baseline="0">
                <a:solidFill>
                  <a:srgbClr val="FFCC00"/>
                </a:solidFill>
                <a:effectLst/>
              </a:rPr>
              <a:t>interface</a:t>
            </a:r>
            <a:r>
              <a:rPr lang="it-IT" sz="3500" baseline="0">
                <a:solidFill>
                  <a:schemeClr val="bg1"/>
                </a:solidFill>
                <a:effectLst/>
              </a:rPr>
              <a:t> between any process and O.S. </a:t>
            </a:r>
            <a:endParaRPr lang="it-IT" sz="3500" baseline="0">
              <a:solidFill>
                <a:schemeClr val="folHlink"/>
              </a:solidFill>
              <a:effectLst/>
            </a:endParaRPr>
          </a:p>
        </p:txBody>
      </p:sp>
      <p:sp>
        <p:nvSpPr>
          <p:cNvPr id="1016836" name="Rectangle 4"/>
          <p:cNvSpPr>
            <a:spLocks noChangeArrowheads="1"/>
          </p:cNvSpPr>
          <p:nvPr/>
        </p:nvSpPr>
        <p:spPr bwMode="auto">
          <a:xfrm>
            <a:off x="1195388" y="1778000"/>
            <a:ext cx="3457575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System Calls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16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016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6834" grpId="0" autoUpdateAnimBg="0"/>
      <p:bldP spid="1016836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8" name="Rectangle 8"/>
          <p:cNvSpPr>
            <a:spLocks noChangeArrowheads="1"/>
          </p:cNvSpPr>
          <p:nvPr/>
        </p:nvSpPr>
        <p:spPr bwMode="auto">
          <a:xfrm>
            <a:off x="1627188" y="2301875"/>
            <a:ext cx="6602412" cy="62547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</p:spPr>
        <p:txBody>
          <a:bodyPr lIns="90000" tIns="46800" rIns="90000" bIns="46800"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Process control</a:t>
            </a:r>
          </a:p>
        </p:txBody>
      </p:sp>
      <p:sp>
        <p:nvSpPr>
          <p:cNvPr id="885770" name="Rectangle 10"/>
          <p:cNvSpPr>
            <a:spLocks noChangeArrowheads="1"/>
          </p:cNvSpPr>
          <p:nvPr/>
        </p:nvSpPr>
        <p:spPr bwMode="auto">
          <a:xfrm>
            <a:off x="1624013" y="1482725"/>
            <a:ext cx="6318250" cy="5715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3500" baseline="0">
                <a:solidFill>
                  <a:srgbClr val="FFCC00"/>
                </a:solidFill>
                <a:effectLst/>
              </a:rPr>
              <a:t>Examples of System Call</a:t>
            </a:r>
          </a:p>
        </p:txBody>
      </p:sp>
      <p:sp>
        <p:nvSpPr>
          <p:cNvPr id="885772" name="Rectangle 12"/>
          <p:cNvSpPr>
            <a:spLocks noChangeArrowheads="1"/>
          </p:cNvSpPr>
          <p:nvPr/>
        </p:nvSpPr>
        <p:spPr bwMode="auto">
          <a:xfrm>
            <a:off x="1627188" y="4941888"/>
            <a:ext cx="4398962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Communications</a:t>
            </a:r>
          </a:p>
        </p:txBody>
      </p:sp>
      <p:sp>
        <p:nvSpPr>
          <p:cNvPr id="885773" name="Rectangle 13"/>
          <p:cNvSpPr>
            <a:spLocks noChangeArrowheads="1"/>
          </p:cNvSpPr>
          <p:nvPr/>
        </p:nvSpPr>
        <p:spPr bwMode="auto">
          <a:xfrm>
            <a:off x="1627188" y="4279900"/>
            <a:ext cx="6532562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Information management</a:t>
            </a:r>
          </a:p>
        </p:txBody>
      </p:sp>
      <p:sp>
        <p:nvSpPr>
          <p:cNvPr id="885774" name="Rectangle 14"/>
          <p:cNvSpPr>
            <a:spLocks noChangeArrowheads="1"/>
          </p:cNvSpPr>
          <p:nvPr/>
        </p:nvSpPr>
        <p:spPr bwMode="auto">
          <a:xfrm>
            <a:off x="1627188" y="3644900"/>
            <a:ext cx="5732462" cy="14255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Device manipulation</a:t>
            </a:r>
          </a:p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endParaRPr lang="it-IT" sz="3500" baseline="0">
              <a:solidFill>
                <a:schemeClr val="bg1"/>
              </a:solidFill>
              <a:effectLst/>
            </a:endParaRPr>
          </a:p>
        </p:txBody>
      </p:sp>
      <p:sp>
        <p:nvSpPr>
          <p:cNvPr id="885775" name="Rectangle 15"/>
          <p:cNvSpPr>
            <a:spLocks noChangeArrowheads="1"/>
          </p:cNvSpPr>
          <p:nvPr/>
        </p:nvSpPr>
        <p:spPr bwMode="auto">
          <a:xfrm>
            <a:off x="1627188" y="2997200"/>
            <a:ext cx="5824537" cy="144938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File manipulation</a:t>
            </a:r>
            <a:endParaRPr lang="it-IT" sz="3600">
              <a:solidFill>
                <a:schemeClr val="bg1"/>
              </a:solidFill>
              <a:effectLst/>
            </a:endParaRPr>
          </a:p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endParaRPr lang="it-IT" sz="3600" baseline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885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85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85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85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85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85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5768" grpId="0" autoUpdateAnimBg="0"/>
      <p:bldP spid="885770" grpId="0" autoUpdateAnimBg="0"/>
      <p:bldP spid="885772" grpId="0" autoUpdateAnimBg="0"/>
      <p:bldP spid="885773" grpId="0" autoUpdateAnimBg="0"/>
      <p:bldP spid="885774" grpId="0" autoUpdateAnimBg="0"/>
      <p:bldP spid="885775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816" name="Text Box 8"/>
          <p:cNvSpPr txBox="1">
            <a:spLocks noChangeArrowheads="1"/>
          </p:cNvSpPr>
          <p:nvPr/>
        </p:nvSpPr>
        <p:spPr bwMode="auto">
          <a:xfrm>
            <a:off x="1652588" y="2492375"/>
            <a:ext cx="6753225" cy="18018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Corresponding to </a:t>
            </a:r>
          </a:p>
          <a:p>
            <a:pPr>
              <a:spcBef>
                <a:spcPct val="50000"/>
              </a:spcBef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each system call </a:t>
            </a:r>
          </a:p>
          <a:p>
            <a:pPr>
              <a:spcBef>
                <a:spcPct val="50000"/>
              </a:spcBef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there is a </a:t>
            </a:r>
            <a:r>
              <a:rPr lang="it-IT" sz="2800" b="1" baseline="0">
                <a:solidFill>
                  <a:srgbClr val="FFCC00"/>
                </a:solidFill>
                <a:effectLst/>
              </a:rPr>
              <a:t>library procedure</a:t>
            </a:r>
            <a:endParaRPr lang="it-IT" sz="2800" b="1" baseline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7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7816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82" name="Rectangle 2"/>
          <p:cNvSpPr>
            <a:spLocks noChangeArrowheads="1"/>
          </p:cNvSpPr>
          <p:nvPr/>
        </p:nvSpPr>
        <p:spPr bwMode="auto">
          <a:xfrm>
            <a:off x="1752600" y="3405188"/>
            <a:ext cx="6629400" cy="2005012"/>
          </a:xfrm>
          <a:prstGeom prst="rect">
            <a:avLst/>
          </a:prstGeom>
          <a:solidFill>
            <a:srgbClr val="000050">
              <a:alpha val="50000"/>
            </a:srgbClr>
          </a:solidFill>
          <a:ln w="381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993283" name="Text Box 3"/>
          <p:cNvSpPr txBox="1">
            <a:spLocks noChangeArrowheads="1"/>
          </p:cNvSpPr>
          <p:nvPr/>
        </p:nvSpPr>
        <p:spPr bwMode="auto">
          <a:xfrm>
            <a:off x="1800225" y="3346450"/>
            <a:ext cx="6750050" cy="2473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600" b="1" baseline="0" dirty="0" err="1">
                <a:solidFill>
                  <a:srgbClr val="FFCC00"/>
                </a:solidFill>
                <a:effectLst/>
              </a:rPr>
              <a:t>count=</a:t>
            </a:r>
            <a:r>
              <a:rPr lang="it-IT" sz="2600" b="1" baseline="0" dirty="0">
                <a:solidFill>
                  <a:srgbClr val="FFCC00"/>
                </a:solidFill>
                <a:effectLst/>
              </a:rPr>
              <a:t> </a:t>
            </a:r>
            <a:r>
              <a:rPr lang="it-IT" sz="2600" b="1" baseline="0" dirty="0" err="1">
                <a:solidFill>
                  <a:srgbClr val="FFCC00"/>
                </a:solidFill>
                <a:effectLst/>
              </a:rPr>
              <a:t>read</a:t>
            </a:r>
            <a:r>
              <a:rPr lang="it-IT" sz="2600" b="1" baseline="0" dirty="0">
                <a:solidFill>
                  <a:srgbClr val="FFCC00"/>
                </a:solidFill>
                <a:effectLst/>
              </a:rPr>
              <a:t> (file, buffer, </a:t>
            </a:r>
            <a:r>
              <a:rPr lang="it-IT" sz="2600" b="1" baseline="0" dirty="0" err="1">
                <a:solidFill>
                  <a:srgbClr val="FFCC00"/>
                </a:solidFill>
                <a:effectLst/>
              </a:rPr>
              <a:t>nbytes</a:t>
            </a:r>
            <a:r>
              <a:rPr lang="it-IT" sz="2600" b="1" baseline="0" dirty="0">
                <a:solidFill>
                  <a:srgbClr val="FFCC00"/>
                </a:solidFill>
                <a:effectLst/>
              </a:rPr>
              <a:t>)</a:t>
            </a:r>
          </a:p>
          <a:p>
            <a:pPr>
              <a:spcBef>
                <a:spcPct val="50000"/>
              </a:spcBef>
              <a:defRPr/>
            </a:pPr>
            <a:endParaRPr lang="it-IT" sz="2600" b="1" baseline="0" dirty="0">
              <a:solidFill>
                <a:srgbClr val="FFCC00"/>
              </a:solidFill>
              <a:effectLst/>
            </a:endParaRPr>
          </a:p>
          <a:p>
            <a:pPr>
              <a:spcBef>
                <a:spcPct val="50000"/>
              </a:spcBef>
              <a:defRPr/>
            </a:pPr>
            <a:r>
              <a:rPr lang="it-IT" sz="2600" b="1" baseline="0" dirty="0" err="1">
                <a:solidFill>
                  <a:srgbClr val="FFCC00"/>
                </a:solidFill>
                <a:effectLst/>
              </a:rPr>
              <a:t>count</a:t>
            </a:r>
            <a:r>
              <a:rPr lang="it-IT" sz="2600" b="1" baseline="0" dirty="0">
                <a:solidFill>
                  <a:srgbClr val="FFCC00"/>
                </a:solidFill>
                <a:effectLst/>
              </a:rPr>
              <a:t> </a:t>
            </a:r>
            <a:r>
              <a:rPr lang="it-IT" sz="2600" b="1" baseline="0" dirty="0" err="1">
                <a:solidFill>
                  <a:srgbClr val="FFCC00"/>
                </a:solidFill>
                <a:effectLst/>
              </a:rPr>
              <a:t>returns</a:t>
            </a:r>
            <a:r>
              <a:rPr lang="it-IT" sz="2600" b="1" baseline="0" dirty="0">
                <a:solidFill>
                  <a:srgbClr val="FFCC00"/>
                </a:solidFill>
                <a:effectLst/>
              </a:rPr>
              <a:t> the </a:t>
            </a:r>
            <a:r>
              <a:rPr lang="it-IT" sz="2600" b="1" baseline="0" dirty="0" err="1">
                <a:solidFill>
                  <a:srgbClr val="FFCC00"/>
                </a:solidFill>
                <a:effectLst/>
              </a:rPr>
              <a:t>number</a:t>
            </a:r>
            <a:r>
              <a:rPr lang="it-IT" sz="2600" b="1" baseline="0" dirty="0">
                <a:solidFill>
                  <a:srgbClr val="FFCC00"/>
                </a:solidFill>
                <a:effectLst/>
              </a:rPr>
              <a:t> </a:t>
            </a:r>
            <a:r>
              <a:rPr lang="it-IT" sz="2600" b="1" baseline="0" dirty="0" err="1">
                <a:solidFill>
                  <a:srgbClr val="FFCC00"/>
                </a:solidFill>
                <a:effectLst/>
              </a:rPr>
              <a:t>of</a:t>
            </a:r>
            <a:r>
              <a:rPr lang="it-IT" sz="2600" b="1" baseline="0" dirty="0">
                <a:solidFill>
                  <a:srgbClr val="FFCC00"/>
                </a:solidFill>
                <a:effectLst/>
              </a:rPr>
              <a:t> </a:t>
            </a:r>
            <a:r>
              <a:rPr lang="it-IT" sz="2600" b="1" baseline="0" dirty="0" err="1">
                <a:solidFill>
                  <a:srgbClr val="FFCC00"/>
                </a:solidFill>
                <a:effectLst/>
              </a:rPr>
              <a:t>bytes</a:t>
            </a:r>
            <a:r>
              <a:rPr lang="it-IT" sz="2600" b="1" baseline="0" dirty="0">
                <a:solidFill>
                  <a:srgbClr val="FFCC00"/>
                </a:solidFill>
                <a:effectLst/>
              </a:rPr>
              <a:t> </a:t>
            </a:r>
            <a:r>
              <a:rPr lang="it-IT" sz="2600" b="1" baseline="0" dirty="0" err="1">
                <a:solidFill>
                  <a:srgbClr val="FFCC00"/>
                </a:solidFill>
                <a:effectLst/>
              </a:rPr>
              <a:t>actually</a:t>
            </a:r>
            <a:r>
              <a:rPr lang="it-IT" sz="2600" b="1" baseline="0" dirty="0">
                <a:solidFill>
                  <a:srgbClr val="FFCC00"/>
                </a:solidFill>
                <a:effectLst/>
              </a:rPr>
              <a:t> </a:t>
            </a:r>
            <a:r>
              <a:rPr lang="it-IT" sz="2600" b="1" baseline="0" dirty="0" err="1">
                <a:solidFill>
                  <a:srgbClr val="FFCC00"/>
                </a:solidFill>
                <a:effectLst/>
              </a:rPr>
              <a:t>read</a:t>
            </a:r>
            <a:endParaRPr lang="it-IT" sz="2600" b="1" baseline="0" dirty="0">
              <a:solidFill>
                <a:srgbClr val="FFCC00"/>
              </a:solidFill>
              <a:effectLst/>
            </a:endParaRPr>
          </a:p>
        </p:txBody>
      </p:sp>
      <p:sp>
        <p:nvSpPr>
          <p:cNvPr id="993284" name="Text Box 4"/>
          <p:cNvSpPr txBox="1">
            <a:spLocks noChangeArrowheads="1"/>
          </p:cNvSpPr>
          <p:nvPr/>
        </p:nvSpPr>
        <p:spPr bwMode="auto">
          <a:xfrm>
            <a:off x="2971800" y="2171700"/>
            <a:ext cx="3962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C  program</a:t>
            </a:r>
            <a:endParaRPr lang="it-IT" sz="2800" b="1" baseline="0">
              <a:solidFill>
                <a:srgbClr val="FF0100"/>
              </a:solidFill>
              <a:effectLst/>
            </a:endParaRPr>
          </a:p>
        </p:txBody>
      </p:sp>
      <p:sp>
        <p:nvSpPr>
          <p:cNvPr id="993285" name="AutoShape 5"/>
          <p:cNvSpPr>
            <a:spLocks noChangeArrowheads="1"/>
          </p:cNvSpPr>
          <p:nvPr/>
        </p:nvSpPr>
        <p:spPr bwMode="auto">
          <a:xfrm>
            <a:off x="4535488" y="2714625"/>
            <a:ext cx="835025" cy="638175"/>
          </a:xfrm>
          <a:prstGeom prst="downArrow">
            <a:avLst>
              <a:gd name="adj1" fmla="val 57037"/>
              <a:gd name="adj2" fmla="val 37968"/>
            </a:avLst>
          </a:prstGeom>
          <a:solidFill>
            <a:srgbClr val="FFCC00"/>
          </a:solidFill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 anchor="ctr">
            <a:spAutoFit/>
          </a:bodyPr>
          <a:lstStyle/>
          <a:p>
            <a:pPr algn="ctr">
              <a:defRPr/>
            </a:pPr>
            <a:endParaRPr lang="fo-FO" sz="2800" b="1" baseline="0">
              <a:solidFill>
                <a:srgbClr val="E4BF2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93286" name="Rectangle 6"/>
          <p:cNvSpPr>
            <a:spLocks noChangeArrowheads="1"/>
          </p:cNvSpPr>
          <p:nvPr/>
        </p:nvSpPr>
        <p:spPr bwMode="auto">
          <a:xfrm>
            <a:off x="1624013" y="1223963"/>
            <a:ext cx="5541962" cy="6477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Example:</a:t>
            </a: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sz="2800" b="1" baseline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read</a:t>
            </a:r>
            <a:r>
              <a:rPr lang="it-IT" sz="2800" b="1" baseline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 call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993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9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93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993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93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282" grpId="0" animBg="1"/>
      <p:bldP spid="993283" grpId="0" autoUpdateAnimBg="0"/>
      <p:bldP spid="993284" grpId="0" autoUpdateAnimBg="0"/>
      <p:bldP spid="993285" grpId="0" animBg="1" autoUpdateAnimBg="0"/>
      <p:bldP spid="993286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52600" y="1395413"/>
            <a:ext cx="6629400" cy="4138612"/>
            <a:chOff x="1104" y="879"/>
            <a:chExt cx="4176" cy="2607"/>
          </a:xfrm>
        </p:grpSpPr>
        <p:sp>
          <p:nvSpPr>
            <p:cNvPr id="991235" name="Rectangle 3"/>
            <p:cNvSpPr>
              <a:spLocks noChangeArrowheads="1"/>
            </p:cNvSpPr>
            <p:nvPr/>
          </p:nvSpPr>
          <p:spPr bwMode="auto">
            <a:xfrm>
              <a:off x="1104" y="879"/>
              <a:ext cx="4176" cy="2592"/>
            </a:xfrm>
            <a:prstGeom prst="rect">
              <a:avLst/>
            </a:prstGeom>
            <a:solidFill>
              <a:srgbClr val="000050">
                <a:alpha val="50000"/>
              </a:srgbClr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91236" name="Text Box 4"/>
            <p:cNvSpPr txBox="1">
              <a:spLocks noChangeArrowheads="1"/>
            </p:cNvSpPr>
            <p:nvPr/>
          </p:nvSpPr>
          <p:spPr bwMode="auto">
            <a:xfrm>
              <a:off x="1266" y="3082"/>
              <a:ext cx="1319" cy="404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  <a:defRPr/>
              </a:pPr>
              <a:r>
                <a:rPr lang="it-IT" sz="2000" b="1" baseline="0" dirty="0" err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Library</a:t>
              </a:r>
              <a:r>
                <a:rPr lang="it-IT" sz="2000" b="1" baseline="0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it-IT" sz="2000" b="1" baseline="0" dirty="0" err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read</a:t>
              </a:r>
              <a:r>
                <a:rPr lang="it-IT" sz="2000" b="1" baseline="0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procedure</a:t>
              </a:r>
            </a:p>
          </p:txBody>
        </p:sp>
        <p:sp>
          <p:nvSpPr>
            <p:cNvPr id="991237" name="Rectangle 5"/>
            <p:cNvSpPr>
              <a:spLocks noChangeArrowheads="1"/>
            </p:cNvSpPr>
            <p:nvPr/>
          </p:nvSpPr>
          <p:spPr bwMode="auto">
            <a:xfrm>
              <a:off x="3585" y="1311"/>
              <a:ext cx="1427" cy="1764"/>
            </a:xfrm>
            <a:prstGeom prst="rect">
              <a:avLst/>
            </a:prstGeom>
            <a:solidFill>
              <a:srgbClr val="FFCC00"/>
            </a:solidFill>
            <a:ln w="381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91238" name="Text Box 6"/>
            <p:cNvSpPr txBox="1">
              <a:spLocks noChangeArrowheads="1"/>
            </p:cNvSpPr>
            <p:nvPr/>
          </p:nvSpPr>
          <p:spPr bwMode="auto">
            <a:xfrm>
              <a:off x="3620" y="3082"/>
              <a:ext cx="1392" cy="404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  <a:defRPr/>
              </a:pPr>
              <a:r>
                <a:rPr lang="it-IT" sz="2000" b="1" baseline="0" dirty="0" err="1">
                  <a:solidFill>
                    <a:srgbClr val="FFC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operating</a:t>
              </a:r>
              <a:r>
                <a:rPr lang="it-IT" sz="2000" b="1" baseline="0" dirty="0">
                  <a:solidFill>
                    <a:srgbClr val="FFC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system</a:t>
              </a:r>
            </a:p>
          </p:txBody>
        </p:sp>
        <p:sp>
          <p:nvSpPr>
            <p:cNvPr id="991239" name="Line 7"/>
            <p:cNvSpPr>
              <a:spLocks noChangeShapeType="1"/>
            </p:cNvSpPr>
            <p:nvPr/>
          </p:nvSpPr>
          <p:spPr bwMode="auto">
            <a:xfrm>
              <a:off x="3585" y="2660"/>
              <a:ext cx="1427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91240" name="Line 8"/>
            <p:cNvSpPr>
              <a:spLocks noChangeShapeType="1"/>
            </p:cNvSpPr>
            <p:nvPr/>
          </p:nvSpPr>
          <p:spPr bwMode="auto">
            <a:xfrm>
              <a:off x="3585" y="1657"/>
              <a:ext cx="1427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7897" name="Text Box 9"/>
            <p:cNvSpPr txBox="1">
              <a:spLocks noChangeArrowheads="1"/>
            </p:cNvSpPr>
            <p:nvPr/>
          </p:nvSpPr>
          <p:spPr bwMode="auto">
            <a:xfrm>
              <a:off x="3620" y="1893"/>
              <a:ext cx="1392" cy="404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system call READ</a:t>
              </a:r>
            </a:p>
          </p:txBody>
        </p:sp>
        <p:sp>
          <p:nvSpPr>
            <p:cNvPr id="991242" name="Freeform 10"/>
            <p:cNvSpPr>
              <a:spLocks/>
            </p:cNvSpPr>
            <p:nvPr/>
          </p:nvSpPr>
          <p:spPr bwMode="auto">
            <a:xfrm rot="-5400000" flipH="1" flipV="1">
              <a:off x="2950" y="1478"/>
              <a:ext cx="1004" cy="392"/>
            </a:xfrm>
            <a:custGeom>
              <a:avLst/>
              <a:gdLst/>
              <a:ahLst/>
              <a:cxnLst>
                <a:cxn ang="0">
                  <a:pos x="0" y="1440"/>
                </a:cxn>
                <a:cxn ang="0">
                  <a:pos x="624" y="1440"/>
                </a:cxn>
                <a:cxn ang="0">
                  <a:pos x="624" y="0"/>
                </a:cxn>
              </a:cxnLst>
              <a:rect l="0" t="0" r="r" b="b"/>
              <a:pathLst>
                <a:path w="624" h="1440">
                  <a:moveTo>
                    <a:pt x="0" y="1440"/>
                  </a:moveTo>
                  <a:lnTo>
                    <a:pt x="624" y="1440"/>
                  </a:lnTo>
                  <a:lnTo>
                    <a:pt x="624" y="0"/>
                  </a:ln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ysDot"/>
              <a:round/>
              <a:headEnd type="none" w="sm" len="sm"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91243" name="Line 11"/>
            <p:cNvSpPr>
              <a:spLocks noChangeShapeType="1"/>
            </p:cNvSpPr>
            <p:nvPr/>
          </p:nvSpPr>
          <p:spPr bwMode="auto">
            <a:xfrm>
              <a:off x="2622" y="2522"/>
              <a:ext cx="963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 type="none" w="sm" len="sm"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91244" name="Text Box 12"/>
            <p:cNvSpPr txBox="1">
              <a:spLocks noChangeArrowheads="1"/>
            </p:cNvSpPr>
            <p:nvPr/>
          </p:nvSpPr>
          <p:spPr bwMode="auto">
            <a:xfrm>
              <a:off x="2789" y="2211"/>
              <a:ext cx="605" cy="250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it-IT" sz="2000" b="1" baseline="0" dirty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INT</a:t>
              </a:r>
            </a:p>
          </p:txBody>
        </p:sp>
        <p:sp>
          <p:nvSpPr>
            <p:cNvPr id="991245" name="Text Box 13"/>
            <p:cNvSpPr txBox="1">
              <a:spLocks noChangeArrowheads="1"/>
            </p:cNvSpPr>
            <p:nvPr/>
          </p:nvSpPr>
          <p:spPr bwMode="auto">
            <a:xfrm>
              <a:off x="2604" y="2995"/>
              <a:ext cx="998" cy="366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  <a:defRPr/>
              </a:pPr>
              <a:r>
                <a:rPr lang="it-IT" sz="2000" b="1" baseline="0" dirty="0" err="1">
                  <a:solidFill>
                    <a:srgbClr val="FFC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return</a:t>
              </a:r>
              <a:r>
                <a:rPr lang="it-IT" sz="2000" b="1" baseline="0" dirty="0">
                  <a:solidFill>
                    <a:srgbClr val="FFC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</a:t>
              </a:r>
              <a:r>
                <a:rPr lang="it-IT" sz="2000" b="1" baseline="0" dirty="0" err="1">
                  <a:solidFill>
                    <a:srgbClr val="FFC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from</a:t>
              </a:r>
              <a:r>
                <a:rPr lang="it-IT" sz="2000" b="1" baseline="0" dirty="0">
                  <a:solidFill>
                    <a:srgbClr val="FFCC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INT</a:t>
              </a:r>
            </a:p>
          </p:txBody>
        </p:sp>
        <p:sp>
          <p:nvSpPr>
            <p:cNvPr id="991246" name="Text Box 14"/>
            <p:cNvSpPr txBox="1">
              <a:spLocks noChangeArrowheads="1"/>
            </p:cNvSpPr>
            <p:nvPr/>
          </p:nvSpPr>
          <p:spPr bwMode="auto">
            <a:xfrm>
              <a:off x="2478" y="923"/>
              <a:ext cx="1284" cy="274"/>
            </a:xfrm>
            <a:prstGeom prst="rect">
              <a:avLst/>
            </a:prstGeom>
            <a:solidFill>
              <a:srgbClr val="0099FF"/>
            </a:solidFill>
            <a:ln w="381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it-IT" sz="2000" b="1" baseline="0">
                  <a:effectLst/>
                </a:rPr>
                <a:t>register x</a:t>
              </a:r>
            </a:p>
          </p:txBody>
        </p:sp>
        <p:sp>
          <p:nvSpPr>
            <p:cNvPr id="991247" name="Freeform 15"/>
            <p:cNvSpPr>
              <a:spLocks/>
            </p:cNvSpPr>
            <p:nvPr/>
          </p:nvSpPr>
          <p:spPr bwMode="auto">
            <a:xfrm>
              <a:off x="2408" y="1172"/>
              <a:ext cx="464" cy="1004"/>
            </a:xfrm>
            <a:custGeom>
              <a:avLst/>
              <a:gdLst/>
              <a:ahLst/>
              <a:cxnLst>
                <a:cxn ang="0">
                  <a:pos x="0" y="1440"/>
                </a:cxn>
                <a:cxn ang="0">
                  <a:pos x="624" y="1440"/>
                </a:cxn>
                <a:cxn ang="0">
                  <a:pos x="624" y="0"/>
                </a:cxn>
              </a:cxnLst>
              <a:rect l="0" t="0" r="r" b="b"/>
              <a:pathLst>
                <a:path w="624" h="1440">
                  <a:moveTo>
                    <a:pt x="0" y="1440"/>
                  </a:moveTo>
                  <a:lnTo>
                    <a:pt x="624" y="1440"/>
                  </a:lnTo>
                  <a:lnTo>
                    <a:pt x="624" y="0"/>
                  </a:ln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 type="none" w="sm" len="sm"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91248" name="Freeform 16"/>
            <p:cNvSpPr>
              <a:spLocks/>
            </p:cNvSpPr>
            <p:nvPr/>
          </p:nvSpPr>
          <p:spPr bwMode="auto">
            <a:xfrm>
              <a:off x="2622" y="2660"/>
              <a:ext cx="1605" cy="381"/>
            </a:xfrm>
            <a:custGeom>
              <a:avLst/>
              <a:gdLst/>
              <a:ahLst/>
              <a:cxnLst>
                <a:cxn ang="0">
                  <a:pos x="2160" y="0"/>
                </a:cxn>
                <a:cxn ang="0">
                  <a:pos x="1536" y="528"/>
                </a:cxn>
                <a:cxn ang="0">
                  <a:pos x="0" y="240"/>
                </a:cxn>
              </a:cxnLst>
              <a:rect l="0" t="0" r="r" b="b"/>
              <a:pathLst>
                <a:path w="2160" h="528">
                  <a:moveTo>
                    <a:pt x="2160" y="0"/>
                  </a:moveTo>
                  <a:lnTo>
                    <a:pt x="1536" y="528"/>
                  </a:lnTo>
                  <a:lnTo>
                    <a:pt x="0" y="240"/>
                  </a:lnTo>
                </a:path>
              </a:pathLst>
            </a:custGeom>
            <a:noFill/>
            <a:ln w="38100" cap="flat" cmpd="sng">
              <a:solidFill>
                <a:schemeClr val="bg1"/>
              </a:solidFill>
              <a:prstDash val="solid"/>
              <a:round/>
              <a:headEnd type="none" w="sm" len="sm"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91249" name="Rectangle 17"/>
            <p:cNvSpPr>
              <a:spLocks noChangeArrowheads="1"/>
            </p:cNvSpPr>
            <p:nvPr/>
          </p:nvSpPr>
          <p:spPr bwMode="auto">
            <a:xfrm>
              <a:off x="1195" y="1341"/>
              <a:ext cx="1427" cy="1730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37906" name="Text Box 18"/>
            <p:cNvSpPr txBox="1">
              <a:spLocks noChangeArrowheads="1"/>
            </p:cNvSpPr>
            <p:nvPr/>
          </p:nvSpPr>
          <p:spPr bwMode="auto">
            <a:xfrm>
              <a:off x="1129" y="1384"/>
              <a:ext cx="1569" cy="44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x </a:t>
              </a:r>
              <a:r>
                <a:rPr lang="it-IT" sz="2000" b="1" baseline="0">
                  <a:effectLst/>
                  <a:sym typeface="Symbol" pitchFamily="18" charset="2"/>
                </a:rPr>
                <a:t></a:t>
              </a:r>
              <a:r>
                <a:rPr lang="it-IT" sz="2000" b="1" baseline="0">
                  <a:effectLst/>
                </a:rPr>
                <a:t> call parameters</a:t>
              </a:r>
            </a:p>
          </p:txBody>
        </p:sp>
        <p:sp>
          <p:nvSpPr>
            <p:cNvPr id="37907" name="Text Box 19"/>
            <p:cNvSpPr txBox="1">
              <a:spLocks noChangeArrowheads="1"/>
            </p:cNvSpPr>
            <p:nvPr/>
          </p:nvSpPr>
          <p:spPr bwMode="auto">
            <a:xfrm>
              <a:off x="1280" y="2098"/>
              <a:ext cx="1249" cy="250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load x</a:t>
              </a:r>
            </a:p>
          </p:txBody>
        </p:sp>
        <p:sp>
          <p:nvSpPr>
            <p:cNvPr id="37908" name="Text Box 20"/>
            <p:cNvSpPr txBox="1">
              <a:spLocks noChangeArrowheads="1"/>
            </p:cNvSpPr>
            <p:nvPr/>
          </p:nvSpPr>
          <p:spPr bwMode="auto">
            <a:xfrm>
              <a:off x="1195" y="2602"/>
              <a:ext cx="1428" cy="404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system call READ</a:t>
              </a:r>
            </a:p>
          </p:txBody>
        </p:sp>
        <p:grpSp>
          <p:nvGrpSpPr>
            <p:cNvPr id="37909" name="Group 21"/>
            <p:cNvGrpSpPr>
              <a:grpSpLocks/>
            </p:cNvGrpSpPr>
            <p:nvPr/>
          </p:nvGrpSpPr>
          <p:grpSpPr bwMode="auto">
            <a:xfrm>
              <a:off x="3006" y="2561"/>
              <a:ext cx="435" cy="269"/>
              <a:chOff x="4128" y="2534"/>
              <a:chExt cx="435" cy="269"/>
            </a:xfrm>
          </p:grpSpPr>
          <p:sp>
            <p:nvSpPr>
              <p:cNvPr id="991254" name="Oval 22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240" cy="240"/>
              </a:xfrm>
              <a:prstGeom prst="ellipse">
                <a:avLst/>
              </a:prstGeom>
              <a:solidFill>
                <a:srgbClr val="FF9900"/>
              </a:solidFill>
              <a:ln w="38100">
                <a:solidFill>
                  <a:srgbClr val="FF99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37917" name="Text Box 23"/>
              <p:cNvSpPr txBox="1">
                <a:spLocks noChangeArrowheads="1"/>
              </p:cNvSpPr>
              <p:nvPr/>
            </p:nvSpPr>
            <p:spPr bwMode="auto">
              <a:xfrm>
                <a:off x="4136" y="2534"/>
                <a:ext cx="427" cy="269"/>
              </a:xfrm>
              <a:prstGeom prst="rect">
                <a:avLst/>
              </a:prstGeom>
              <a:noFill/>
              <a:ln w="28575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sz="2200" b="1" baseline="0">
                    <a:effectLst/>
                    <a:sym typeface="Wingdings" pitchFamily="2" charset="2"/>
                  </a:rPr>
                  <a:t>2</a:t>
                </a:r>
                <a:endParaRPr lang="it-IT" sz="2200" b="1" baseline="0">
                  <a:effectLst/>
                </a:endParaRPr>
              </a:p>
            </p:txBody>
          </p:sp>
        </p:grpSp>
        <p:grpSp>
          <p:nvGrpSpPr>
            <p:cNvPr id="37910" name="Group 24"/>
            <p:cNvGrpSpPr>
              <a:grpSpLocks/>
            </p:cNvGrpSpPr>
            <p:nvPr/>
          </p:nvGrpSpPr>
          <p:grpSpPr bwMode="auto">
            <a:xfrm>
              <a:off x="4244" y="2723"/>
              <a:ext cx="435" cy="269"/>
              <a:chOff x="4128" y="2534"/>
              <a:chExt cx="435" cy="269"/>
            </a:xfrm>
          </p:grpSpPr>
          <p:sp>
            <p:nvSpPr>
              <p:cNvPr id="991257" name="Oval 25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240" cy="240"/>
              </a:xfrm>
              <a:prstGeom prst="ellipse">
                <a:avLst/>
              </a:prstGeom>
              <a:solidFill>
                <a:srgbClr val="FF9900"/>
              </a:solidFill>
              <a:ln w="38100">
                <a:solidFill>
                  <a:srgbClr val="FF99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37915" name="Text Box 26"/>
              <p:cNvSpPr txBox="1">
                <a:spLocks noChangeArrowheads="1"/>
              </p:cNvSpPr>
              <p:nvPr/>
            </p:nvSpPr>
            <p:spPr bwMode="auto">
              <a:xfrm>
                <a:off x="4136" y="2534"/>
                <a:ext cx="427" cy="269"/>
              </a:xfrm>
              <a:prstGeom prst="rect">
                <a:avLst/>
              </a:prstGeom>
              <a:noFill/>
              <a:ln w="28575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sz="2200" b="1" baseline="0">
                    <a:effectLst/>
                    <a:sym typeface="Wingdings" pitchFamily="2" charset="2"/>
                  </a:rPr>
                  <a:t>3</a:t>
                </a:r>
                <a:endParaRPr lang="it-IT" sz="2200" b="1" baseline="0">
                  <a:effectLst/>
                </a:endParaRPr>
              </a:p>
            </p:txBody>
          </p:sp>
        </p:grpSp>
        <p:grpSp>
          <p:nvGrpSpPr>
            <p:cNvPr id="37911" name="Group 27"/>
            <p:cNvGrpSpPr>
              <a:grpSpLocks/>
            </p:cNvGrpSpPr>
            <p:nvPr/>
          </p:nvGrpSpPr>
          <p:grpSpPr bwMode="auto">
            <a:xfrm>
              <a:off x="2915" y="1479"/>
              <a:ext cx="435" cy="269"/>
              <a:chOff x="4128" y="2534"/>
              <a:chExt cx="435" cy="269"/>
            </a:xfrm>
          </p:grpSpPr>
          <p:sp>
            <p:nvSpPr>
              <p:cNvPr id="991260" name="Oval 28"/>
              <p:cNvSpPr>
                <a:spLocks noChangeArrowheads="1"/>
              </p:cNvSpPr>
              <p:nvPr/>
            </p:nvSpPr>
            <p:spPr bwMode="auto">
              <a:xfrm>
                <a:off x="4128" y="2544"/>
                <a:ext cx="240" cy="240"/>
              </a:xfrm>
              <a:prstGeom prst="ellipse">
                <a:avLst/>
              </a:prstGeom>
              <a:solidFill>
                <a:srgbClr val="FF9900"/>
              </a:solidFill>
              <a:ln w="38100">
                <a:solidFill>
                  <a:srgbClr val="FF9900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37913" name="Text Box 29"/>
              <p:cNvSpPr txBox="1">
                <a:spLocks noChangeArrowheads="1"/>
              </p:cNvSpPr>
              <p:nvPr/>
            </p:nvSpPr>
            <p:spPr bwMode="auto">
              <a:xfrm>
                <a:off x="4136" y="2534"/>
                <a:ext cx="427" cy="269"/>
              </a:xfrm>
              <a:prstGeom prst="rect">
                <a:avLst/>
              </a:prstGeom>
              <a:noFill/>
              <a:ln w="28575">
                <a:noFill/>
                <a:miter lim="800000"/>
                <a:headEnd type="none" w="sm" len="sm"/>
                <a:tailEnd type="none" w="sm" len="sm"/>
              </a:ln>
            </p:spPr>
            <p:txBody>
              <a:bodyPr lIns="90000" tIns="46800" rIns="90000" bIns="4680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sz="2200" b="1" baseline="0">
                    <a:effectLst/>
                    <a:sym typeface="Wingdings" pitchFamily="2" charset="2"/>
                  </a:rPr>
                  <a:t>1</a:t>
                </a:r>
                <a:endParaRPr lang="it-IT" sz="2200" b="1" baseline="0">
                  <a:effectLst/>
                </a:endParaRPr>
              </a:p>
            </p:txBody>
          </p:sp>
        </p:grp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911" name="Rectangle 7"/>
          <p:cNvSpPr>
            <a:spLocks noChangeArrowheads="1"/>
          </p:cNvSpPr>
          <p:nvPr/>
        </p:nvSpPr>
        <p:spPr bwMode="auto">
          <a:xfrm>
            <a:off x="1619250" y="1628775"/>
            <a:ext cx="7048500" cy="1843088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Puts the parameters of the system call in </a:t>
            </a:r>
            <a:r>
              <a:rPr lang="it-IT" sz="2800" b="1" baseline="0">
                <a:solidFill>
                  <a:schemeClr val="folHlink"/>
                </a:solidFill>
                <a:effectLst/>
              </a:rPr>
              <a:t>machine registers</a:t>
            </a:r>
          </a:p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endParaRPr lang="it-IT" sz="2800" b="1" baseline="0">
              <a:solidFill>
                <a:schemeClr val="bg1"/>
              </a:solidFill>
              <a:effectLst/>
            </a:endParaRPr>
          </a:p>
        </p:txBody>
      </p:sp>
      <p:sp>
        <p:nvSpPr>
          <p:cNvPr id="891913" name="Rectangle 9"/>
          <p:cNvSpPr>
            <a:spLocks noChangeArrowheads="1"/>
          </p:cNvSpPr>
          <p:nvPr/>
        </p:nvSpPr>
        <p:spPr bwMode="auto">
          <a:xfrm>
            <a:off x="1624013" y="765175"/>
            <a:ext cx="4651375" cy="6477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it-IT" sz="2800" b="1" baseline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library procedure</a:t>
            </a:r>
          </a:p>
        </p:txBody>
      </p:sp>
      <p:sp>
        <p:nvSpPr>
          <p:cNvPr id="891914" name="Rectangle 10"/>
          <p:cNvSpPr>
            <a:spLocks noChangeArrowheads="1"/>
          </p:cNvSpPr>
          <p:nvPr/>
        </p:nvSpPr>
        <p:spPr bwMode="auto">
          <a:xfrm>
            <a:off x="1619250" y="4005263"/>
            <a:ext cx="6754813" cy="1244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The control is returned to the caller by returning the </a:t>
            </a:r>
            <a:r>
              <a:rPr lang="it-IT" sz="2800" b="1" baseline="0">
                <a:solidFill>
                  <a:srgbClr val="FF9900"/>
                </a:solidFill>
                <a:effectLst/>
              </a:rPr>
              <a:t>status</a:t>
            </a:r>
            <a:r>
              <a:rPr lang="it-IT" sz="2800" b="1" baseline="0">
                <a:solidFill>
                  <a:schemeClr val="bg1"/>
                </a:solidFill>
                <a:effectLst/>
              </a:rPr>
              <a:t> </a:t>
            </a:r>
            <a:r>
              <a:rPr lang="it-IT" sz="2800" b="1" baseline="0">
                <a:solidFill>
                  <a:srgbClr val="FF9900"/>
                </a:solidFill>
                <a:effectLst/>
              </a:rPr>
              <a:t>code </a:t>
            </a:r>
            <a:r>
              <a:rPr lang="it-IT" sz="2800" b="1" baseline="0">
                <a:solidFill>
                  <a:schemeClr val="bg1"/>
                </a:solidFill>
                <a:effectLst/>
              </a:rPr>
              <a:t>as a result </a:t>
            </a:r>
          </a:p>
        </p:txBody>
      </p:sp>
      <p:sp>
        <p:nvSpPr>
          <p:cNvPr id="891915" name="Rectangle 11"/>
          <p:cNvSpPr>
            <a:spLocks noChangeArrowheads="1"/>
          </p:cNvSpPr>
          <p:nvPr/>
        </p:nvSpPr>
        <p:spPr bwMode="auto">
          <a:xfrm>
            <a:off x="1619250" y="2976563"/>
            <a:ext cx="6754813" cy="1244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Issues a </a:t>
            </a:r>
            <a:r>
              <a:rPr lang="it-IT" sz="2800" b="1" baseline="0">
                <a:solidFill>
                  <a:srgbClr val="FF9900"/>
                </a:solidFill>
                <a:effectLst/>
              </a:rPr>
              <a:t>INT</a:t>
            </a:r>
            <a:r>
              <a:rPr lang="it-IT" sz="2800" b="1" baseline="0">
                <a:solidFill>
                  <a:schemeClr val="bg1"/>
                </a:solidFill>
                <a:effectLst/>
              </a:rPr>
              <a:t>  instruction to start the O.S. </a:t>
            </a:r>
            <a:br>
              <a:rPr lang="it-IT" sz="2800" b="1" baseline="0">
                <a:solidFill>
                  <a:schemeClr val="bg1"/>
                </a:solidFill>
                <a:effectLst/>
              </a:rPr>
            </a:br>
            <a:endParaRPr lang="it-IT" sz="2800" b="1" baseline="0">
              <a:solidFill>
                <a:schemeClr val="bg1"/>
              </a:solidFill>
              <a:effectLst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891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1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91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91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911" grpId="0" autoUpdateAnimBg="0"/>
      <p:bldP spid="891913" grpId="0" autoUpdateAnimBg="0"/>
      <p:bldP spid="891914" grpId="0" autoUpdateAnimBg="0"/>
      <p:bldP spid="891915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056" name="Text Box 8"/>
          <p:cNvSpPr txBox="1">
            <a:spLocks noChangeArrowheads="1"/>
          </p:cNvSpPr>
          <p:nvPr/>
        </p:nvSpPr>
        <p:spPr bwMode="auto">
          <a:xfrm>
            <a:off x="1624013" y="2357438"/>
            <a:ext cx="6757987" cy="26558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directly via registers</a:t>
            </a:r>
          </a:p>
          <a:p>
            <a:pPr marL="481013" indent="-481013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in a memory block whose address is passed as a parameter in a registry</a:t>
            </a:r>
          </a:p>
          <a:p>
            <a:pPr marL="481013" indent="-481013"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into the stack (push, pop)</a:t>
            </a:r>
          </a:p>
        </p:txBody>
      </p:sp>
      <p:sp>
        <p:nvSpPr>
          <p:cNvPr id="898058" name="Rectangle 10"/>
          <p:cNvSpPr>
            <a:spLocks noChangeArrowheads="1"/>
          </p:cNvSpPr>
          <p:nvPr/>
        </p:nvSpPr>
        <p:spPr bwMode="auto">
          <a:xfrm>
            <a:off x="1624013" y="1125538"/>
            <a:ext cx="6757987" cy="860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2800" b="1" baseline="0">
                <a:solidFill>
                  <a:srgbClr val="FF9900"/>
                </a:solidFill>
                <a:effectLst/>
              </a:rPr>
              <a:t>Methods to pass parameters  to operating system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898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98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8056" grpId="0" autoUpdateAnimBg="0"/>
      <p:bldP spid="898058" grpId="0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1187450" y="981075"/>
            <a:ext cx="7254875" cy="4548188"/>
            <a:chOff x="854" y="735"/>
            <a:chExt cx="4570" cy="2865"/>
          </a:xfrm>
        </p:grpSpPr>
        <p:sp>
          <p:nvSpPr>
            <p:cNvPr id="900130" name="Rectangle 34"/>
            <p:cNvSpPr>
              <a:spLocks noChangeArrowheads="1"/>
            </p:cNvSpPr>
            <p:nvPr/>
          </p:nvSpPr>
          <p:spPr bwMode="auto">
            <a:xfrm>
              <a:off x="864" y="735"/>
              <a:ext cx="4560" cy="2865"/>
            </a:xfrm>
            <a:prstGeom prst="rect">
              <a:avLst/>
            </a:prstGeom>
            <a:solidFill>
              <a:srgbClr val="000050">
                <a:alpha val="50000"/>
              </a:srgbClr>
            </a:solidFill>
            <a:ln w="381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02" name="Rectangle 6"/>
            <p:cNvSpPr>
              <a:spLocks noChangeArrowheads="1"/>
            </p:cNvSpPr>
            <p:nvPr/>
          </p:nvSpPr>
          <p:spPr bwMode="auto">
            <a:xfrm>
              <a:off x="1015" y="3038"/>
              <a:ext cx="4357" cy="493"/>
            </a:xfrm>
            <a:prstGeom prst="rect">
              <a:avLst/>
            </a:prstGeom>
            <a:solidFill>
              <a:srgbClr val="FFCC00"/>
            </a:solidFill>
            <a:ln w="381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0965" name="Text Box 7"/>
            <p:cNvSpPr txBox="1">
              <a:spLocks noChangeArrowheads="1"/>
            </p:cNvSpPr>
            <p:nvPr/>
          </p:nvSpPr>
          <p:spPr bwMode="auto">
            <a:xfrm>
              <a:off x="1016" y="3170"/>
              <a:ext cx="4356" cy="270"/>
            </a:xfrm>
            <a:prstGeom prst="rect">
              <a:avLst/>
            </a:prstGeom>
            <a:noFill/>
            <a:ln w="57150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3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hardware</a:t>
              </a:r>
            </a:p>
            <a:p>
              <a:pPr algn="ctr">
                <a:lnSpc>
                  <a:spcPct val="3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(CPU, memory, disks, terminals, …)</a:t>
              </a:r>
            </a:p>
          </p:txBody>
        </p:sp>
        <p:sp>
          <p:nvSpPr>
            <p:cNvPr id="900104" name="Rectangle 8"/>
            <p:cNvSpPr>
              <a:spLocks noChangeArrowheads="1"/>
            </p:cNvSpPr>
            <p:nvPr/>
          </p:nvSpPr>
          <p:spPr bwMode="auto">
            <a:xfrm>
              <a:off x="1122" y="2301"/>
              <a:ext cx="3530" cy="705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0967" name="Text Box 9"/>
            <p:cNvSpPr txBox="1">
              <a:spLocks noChangeArrowheads="1"/>
            </p:cNvSpPr>
            <p:nvPr/>
          </p:nvSpPr>
          <p:spPr bwMode="auto">
            <a:xfrm>
              <a:off x="1122" y="2350"/>
              <a:ext cx="3482" cy="616"/>
            </a:xfrm>
            <a:prstGeom prst="rect">
              <a:avLst/>
            </a:prstGeom>
            <a:noFill/>
            <a:ln w="57150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UNIX O.S.</a:t>
              </a:r>
            </a:p>
            <a:p>
              <a:pPr algn="ctr">
                <a:lnSpc>
                  <a:spcPct val="8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(process management, memory management, file system, I/O, ...)</a:t>
              </a:r>
            </a:p>
          </p:txBody>
        </p:sp>
        <p:sp>
          <p:nvSpPr>
            <p:cNvPr id="900106" name="Rectangle 10"/>
            <p:cNvSpPr>
              <a:spLocks noChangeArrowheads="1"/>
            </p:cNvSpPr>
            <p:nvPr/>
          </p:nvSpPr>
          <p:spPr bwMode="auto">
            <a:xfrm>
              <a:off x="1588" y="1708"/>
              <a:ext cx="3064" cy="564"/>
            </a:xfrm>
            <a:prstGeom prst="rect">
              <a:avLst/>
            </a:prstGeom>
            <a:solidFill>
              <a:srgbClr val="FFCC00"/>
            </a:solidFill>
            <a:ln w="381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0969" name="Text Box 11"/>
            <p:cNvSpPr txBox="1">
              <a:spLocks noChangeArrowheads="1"/>
            </p:cNvSpPr>
            <p:nvPr/>
          </p:nvSpPr>
          <p:spPr bwMode="auto">
            <a:xfrm>
              <a:off x="1588" y="1879"/>
              <a:ext cx="3064" cy="270"/>
            </a:xfrm>
            <a:prstGeom prst="rect">
              <a:avLst/>
            </a:prstGeom>
            <a:noFill/>
            <a:ln w="57150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3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standard library</a:t>
              </a:r>
            </a:p>
            <a:p>
              <a:pPr algn="ctr">
                <a:lnSpc>
                  <a:spcPct val="3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(open, close, read, write, ..)</a:t>
              </a:r>
            </a:p>
          </p:txBody>
        </p:sp>
        <p:sp>
          <p:nvSpPr>
            <p:cNvPr id="900108" name="Rectangle 12"/>
            <p:cNvSpPr>
              <a:spLocks noChangeArrowheads="1"/>
            </p:cNvSpPr>
            <p:nvPr/>
          </p:nvSpPr>
          <p:spPr bwMode="auto">
            <a:xfrm>
              <a:off x="2109" y="1109"/>
              <a:ext cx="2148" cy="564"/>
            </a:xfrm>
            <a:prstGeom prst="rect">
              <a:avLst/>
            </a:prstGeom>
            <a:solidFill>
              <a:schemeClr val="folHlink"/>
            </a:solidFill>
            <a:ln w="381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0971" name="Text Box 13"/>
            <p:cNvSpPr txBox="1">
              <a:spLocks noChangeArrowheads="1"/>
            </p:cNvSpPr>
            <p:nvPr/>
          </p:nvSpPr>
          <p:spPr bwMode="auto">
            <a:xfrm>
              <a:off x="2108" y="1248"/>
              <a:ext cx="2150" cy="308"/>
            </a:xfrm>
            <a:prstGeom prst="rect">
              <a:avLst/>
            </a:prstGeom>
            <a:noFill/>
            <a:ln w="57150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 anchor="ctr">
              <a:spAutoFit/>
            </a:bodyPr>
            <a:lstStyle/>
            <a:p>
              <a:pPr algn="ctr">
                <a:lnSpc>
                  <a:spcPct val="4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utility programs</a:t>
              </a:r>
            </a:p>
            <a:p>
              <a:pPr algn="ctr">
                <a:lnSpc>
                  <a:spcPct val="4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(shell, compiler, …)</a:t>
              </a:r>
            </a:p>
          </p:txBody>
        </p:sp>
        <p:sp>
          <p:nvSpPr>
            <p:cNvPr id="900111" name="Rectangle 15"/>
            <p:cNvSpPr>
              <a:spLocks noChangeArrowheads="1"/>
            </p:cNvSpPr>
            <p:nvPr/>
          </p:nvSpPr>
          <p:spPr bwMode="auto">
            <a:xfrm>
              <a:off x="2571" y="792"/>
              <a:ext cx="1217" cy="282"/>
            </a:xfrm>
            <a:prstGeom prst="rect">
              <a:avLst/>
            </a:prstGeom>
            <a:solidFill>
              <a:srgbClr val="FFCC00"/>
            </a:solidFill>
            <a:ln w="38100">
              <a:solidFill>
                <a:schemeClr val="bg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40973" name="Text Box 16"/>
            <p:cNvSpPr txBox="1">
              <a:spLocks noChangeArrowheads="1"/>
            </p:cNvSpPr>
            <p:nvPr/>
          </p:nvSpPr>
          <p:spPr bwMode="auto">
            <a:xfrm>
              <a:off x="2571" y="824"/>
              <a:ext cx="1217" cy="231"/>
            </a:xfrm>
            <a:prstGeom prst="rect">
              <a:avLst/>
            </a:prstGeom>
            <a:solidFill>
              <a:srgbClr val="FFCC00"/>
            </a:solidFill>
            <a:ln w="38100">
              <a:noFill/>
              <a:miter lim="800000"/>
              <a:headEnd type="none" w="sm" len="sm"/>
              <a:tailEnd type="none" w="sm" len="sm"/>
            </a:ln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</a:pPr>
              <a:r>
                <a:rPr lang="it-IT" sz="2000" b="1" baseline="0">
                  <a:effectLst/>
                </a:rPr>
                <a:t>users</a:t>
              </a:r>
            </a:p>
          </p:txBody>
        </p:sp>
        <p:sp>
          <p:nvSpPr>
            <p:cNvPr id="900113" name="Line 17"/>
            <p:cNvSpPr>
              <a:spLocks noChangeShapeType="1"/>
            </p:cNvSpPr>
            <p:nvPr/>
          </p:nvSpPr>
          <p:spPr bwMode="auto">
            <a:xfrm>
              <a:off x="4748" y="1164"/>
              <a:ext cx="502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14" name="Line 18"/>
            <p:cNvSpPr>
              <a:spLocks noChangeShapeType="1"/>
            </p:cNvSpPr>
            <p:nvPr/>
          </p:nvSpPr>
          <p:spPr bwMode="auto">
            <a:xfrm>
              <a:off x="4748" y="2197"/>
              <a:ext cx="502" cy="0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15" name="Text Box 19"/>
            <p:cNvSpPr txBox="1">
              <a:spLocks noChangeArrowheads="1"/>
            </p:cNvSpPr>
            <p:nvPr/>
          </p:nvSpPr>
          <p:spPr bwMode="auto">
            <a:xfrm>
              <a:off x="4696" y="1510"/>
              <a:ext cx="716" cy="409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  <a:defRPr/>
              </a:pPr>
              <a:r>
                <a:rPr lang="it-IT" sz="2000" b="1" baseline="0" dirty="0" err="1">
                  <a:solidFill>
                    <a:schemeClr val="bg1"/>
                  </a:solidFill>
                  <a:effectLst/>
                </a:rPr>
                <a:t>user</a:t>
              </a:r>
              <a:r>
                <a:rPr lang="it-IT" sz="2000" b="1" baseline="0" dirty="0">
                  <a:solidFill>
                    <a:schemeClr val="bg1"/>
                  </a:solidFill>
                  <a:effectLst/>
                </a:rPr>
                <a:t> mode</a:t>
              </a:r>
            </a:p>
          </p:txBody>
        </p:sp>
        <p:sp>
          <p:nvSpPr>
            <p:cNvPr id="900116" name="Line 20"/>
            <p:cNvSpPr>
              <a:spLocks noChangeShapeType="1"/>
            </p:cNvSpPr>
            <p:nvPr/>
          </p:nvSpPr>
          <p:spPr bwMode="auto">
            <a:xfrm>
              <a:off x="5030" y="1179"/>
              <a:ext cx="0" cy="352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arrow" w="med" len="med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17" name="Line 21"/>
            <p:cNvSpPr>
              <a:spLocks noChangeShapeType="1"/>
            </p:cNvSpPr>
            <p:nvPr/>
          </p:nvSpPr>
          <p:spPr bwMode="auto">
            <a:xfrm flipV="1">
              <a:off x="5030" y="1909"/>
              <a:ext cx="0" cy="247"/>
            </a:xfrm>
            <a:prstGeom prst="line">
              <a:avLst/>
            </a:prstGeom>
            <a:noFill/>
            <a:ln w="38100">
              <a:solidFill>
                <a:srgbClr val="FFCC00"/>
              </a:solidFill>
              <a:round/>
              <a:headEnd type="arrow" w="med" len="med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18" name="Line 22"/>
            <p:cNvSpPr>
              <a:spLocks noChangeShapeType="1"/>
            </p:cNvSpPr>
            <p:nvPr/>
          </p:nvSpPr>
          <p:spPr bwMode="auto">
            <a:xfrm>
              <a:off x="4749" y="2273"/>
              <a:ext cx="572" cy="1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19" name="Line 23"/>
            <p:cNvSpPr>
              <a:spLocks noChangeShapeType="1"/>
            </p:cNvSpPr>
            <p:nvPr/>
          </p:nvSpPr>
          <p:spPr bwMode="auto">
            <a:xfrm>
              <a:off x="4749" y="2989"/>
              <a:ext cx="572" cy="1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20" name="Text Box 24"/>
            <p:cNvSpPr txBox="1">
              <a:spLocks noChangeArrowheads="1"/>
            </p:cNvSpPr>
            <p:nvPr/>
          </p:nvSpPr>
          <p:spPr bwMode="auto">
            <a:xfrm>
              <a:off x="4644" y="2390"/>
              <a:ext cx="776" cy="409"/>
            </a:xfrm>
            <a:prstGeom prst="rect">
              <a:avLst/>
            </a:prstGeom>
            <a:noFill/>
            <a:ln w="381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ct val="50000"/>
                </a:spcBef>
                <a:defRPr/>
              </a:pPr>
              <a:r>
                <a:rPr lang="it-IT" sz="2000" b="1" baseline="0" dirty="0" err="1">
                  <a:solidFill>
                    <a:schemeClr val="bg1"/>
                  </a:solidFill>
                  <a:effectLst/>
                </a:rPr>
                <a:t>kernel</a:t>
              </a:r>
              <a:r>
                <a:rPr lang="it-IT" sz="2000" b="1" baseline="0" dirty="0">
                  <a:solidFill>
                    <a:schemeClr val="bg1"/>
                  </a:solidFill>
                  <a:effectLst/>
                </a:rPr>
                <a:t> mode</a:t>
              </a:r>
            </a:p>
          </p:txBody>
        </p:sp>
        <p:sp>
          <p:nvSpPr>
            <p:cNvPr id="900121" name="Line 25"/>
            <p:cNvSpPr>
              <a:spLocks noChangeShapeType="1"/>
            </p:cNvSpPr>
            <p:nvPr/>
          </p:nvSpPr>
          <p:spPr bwMode="auto">
            <a:xfrm flipH="1" flipV="1">
              <a:off x="5030" y="2816"/>
              <a:ext cx="1" cy="141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arrow" w="med" len="med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22" name="Line 26"/>
            <p:cNvSpPr>
              <a:spLocks noChangeShapeType="1"/>
            </p:cNvSpPr>
            <p:nvPr/>
          </p:nvSpPr>
          <p:spPr bwMode="auto">
            <a:xfrm>
              <a:off x="5030" y="2293"/>
              <a:ext cx="1" cy="141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arrow" w="med" len="med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23" name="Text Box 27"/>
            <p:cNvSpPr txBox="1">
              <a:spLocks noChangeArrowheads="1"/>
            </p:cNvSpPr>
            <p:nvPr/>
          </p:nvSpPr>
          <p:spPr bwMode="auto">
            <a:xfrm>
              <a:off x="1320" y="747"/>
              <a:ext cx="672" cy="520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it-IT" sz="2000" b="1" baseline="0" dirty="0" err="1">
                  <a:solidFill>
                    <a:schemeClr val="bg1"/>
                  </a:solidFill>
                  <a:effectLst/>
                </a:rPr>
                <a:t>user</a:t>
              </a:r>
              <a:r>
                <a:rPr lang="it-IT" sz="2000" b="1" baseline="0" dirty="0">
                  <a:solidFill>
                    <a:schemeClr val="bg1"/>
                  </a:solidFill>
                  <a:effectLst/>
                </a:rPr>
                <a:t> int.</a:t>
              </a:r>
            </a:p>
            <a:p>
              <a:pPr>
                <a:lnSpc>
                  <a:spcPct val="80000"/>
                </a:lnSpc>
                <a:defRPr/>
              </a:pPr>
              <a:endParaRPr lang="it-IT" sz="2000" b="1" baseline="0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900124" name="Freeform 28"/>
            <p:cNvSpPr>
              <a:spLocks/>
            </p:cNvSpPr>
            <p:nvPr/>
          </p:nvSpPr>
          <p:spPr bwMode="auto">
            <a:xfrm>
              <a:off x="1964" y="901"/>
              <a:ext cx="248" cy="1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8" y="0"/>
                </a:cxn>
                <a:cxn ang="0">
                  <a:pos x="288" y="336"/>
                </a:cxn>
              </a:cxnLst>
              <a:rect l="0" t="0" r="r" b="b"/>
              <a:pathLst>
                <a:path w="288" h="336">
                  <a:moveTo>
                    <a:pt x="0" y="0"/>
                  </a:moveTo>
                  <a:lnTo>
                    <a:pt x="288" y="0"/>
                  </a:lnTo>
                  <a:lnTo>
                    <a:pt x="288" y="336"/>
                  </a:lnTo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sm" len="sm"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25" name="Text Box 29"/>
            <p:cNvSpPr txBox="1">
              <a:spLocks noChangeArrowheads="1"/>
            </p:cNvSpPr>
            <p:nvPr/>
          </p:nvSpPr>
          <p:spPr bwMode="auto">
            <a:xfrm>
              <a:off x="943" y="1187"/>
              <a:ext cx="1104" cy="366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it-IT" sz="2000" b="1" baseline="0" dirty="0" err="1">
                  <a:solidFill>
                    <a:srgbClr val="FFCC00"/>
                  </a:solidFill>
                  <a:effectLst/>
                </a:rPr>
                <a:t>library</a:t>
              </a:r>
              <a:r>
                <a:rPr lang="it-IT" sz="2000" b="1" baseline="0" dirty="0">
                  <a:solidFill>
                    <a:srgbClr val="FFCC00"/>
                  </a:solidFill>
                  <a:effectLst/>
                </a:rPr>
                <a:t/>
              </a:r>
              <a:br>
                <a:rPr lang="it-IT" sz="2000" b="1" baseline="0" dirty="0">
                  <a:solidFill>
                    <a:srgbClr val="FFCC00"/>
                  </a:solidFill>
                  <a:effectLst/>
                </a:rPr>
              </a:br>
              <a:r>
                <a:rPr lang="it-IT" sz="2000" b="1" baseline="0" dirty="0">
                  <a:solidFill>
                    <a:srgbClr val="FFCC00"/>
                  </a:solidFill>
                  <a:effectLst/>
                </a:rPr>
                <a:t>interface</a:t>
              </a:r>
            </a:p>
          </p:txBody>
        </p:sp>
        <p:sp>
          <p:nvSpPr>
            <p:cNvPr id="900126" name="Freeform 30"/>
            <p:cNvSpPr>
              <a:spLocks/>
            </p:cNvSpPr>
            <p:nvPr/>
          </p:nvSpPr>
          <p:spPr bwMode="auto">
            <a:xfrm>
              <a:off x="1664" y="1333"/>
              <a:ext cx="288" cy="3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8" y="0"/>
                </a:cxn>
                <a:cxn ang="0">
                  <a:pos x="288" y="336"/>
                </a:cxn>
              </a:cxnLst>
              <a:rect l="0" t="0" r="r" b="b"/>
              <a:pathLst>
                <a:path w="288" h="336">
                  <a:moveTo>
                    <a:pt x="0" y="0"/>
                  </a:moveTo>
                  <a:lnTo>
                    <a:pt x="288" y="0"/>
                  </a:lnTo>
                  <a:lnTo>
                    <a:pt x="288" y="336"/>
                  </a:lnTo>
                </a:path>
              </a:pathLst>
            </a:custGeom>
            <a:noFill/>
            <a:ln w="38100" cap="flat" cmpd="sng">
              <a:solidFill>
                <a:srgbClr val="FFCC00"/>
              </a:solidFill>
              <a:prstDash val="solid"/>
              <a:round/>
              <a:headEnd type="none" w="sm" len="sm"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00127" name="Text Box 31"/>
            <p:cNvSpPr txBox="1">
              <a:spLocks noChangeArrowheads="1"/>
            </p:cNvSpPr>
            <p:nvPr/>
          </p:nvSpPr>
          <p:spPr bwMode="auto">
            <a:xfrm>
              <a:off x="854" y="1725"/>
              <a:ext cx="812" cy="520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lnSpc>
                  <a:spcPct val="80000"/>
                </a:lnSpc>
                <a:defRPr/>
              </a:pPr>
              <a:r>
                <a:rPr lang="it-IT" sz="2000" b="1" baseline="0" dirty="0">
                  <a:solidFill>
                    <a:schemeClr val="bg1"/>
                  </a:solidFill>
                  <a:effectLst/>
                </a:rPr>
                <a:t>system </a:t>
              </a:r>
            </a:p>
            <a:p>
              <a:pPr>
                <a:lnSpc>
                  <a:spcPct val="80000"/>
                </a:lnSpc>
                <a:defRPr/>
              </a:pPr>
              <a:r>
                <a:rPr lang="it-IT" sz="2000" b="1" baseline="0" dirty="0" err="1">
                  <a:solidFill>
                    <a:schemeClr val="bg1"/>
                  </a:solidFill>
                  <a:effectLst/>
                </a:rPr>
                <a:t>call</a:t>
              </a:r>
              <a:endParaRPr lang="it-IT" sz="2000" b="1" baseline="0" dirty="0">
                <a:solidFill>
                  <a:schemeClr val="bg1"/>
                </a:solidFill>
                <a:effectLst/>
              </a:endParaRPr>
            </a:p>
            <a:p>
              <a:pPr>
                <a:lnSpc>
                  <a:spcPct val="80000"/>
                </a:lnSpc>
                <a:defRPr/>
              </a:pPr>
              <a:r>
                <a:rPr lang="it-IT" sz="2000" b="1" baseline="0" dirty="0" err="1">
                  <a:solidFill>
                    <a:schemeClr val="bg1"/>
                  </a:solidFill>
                  <a:effectLst/>
                </a:rPr>
                <a:t>interf</a:t>
              </a:r>
              <a:r>
                <a:rPr lang="it-IT" sz="2000" b="1" baseline="0" dirty="0">
                  <a:solidFill>
                    <a:schemeClr val="bg1"/>
                  </a:solidFill>
                  <a:effectLst/>
                </a:rPr>
                <a:t>.</a:t>
              </a:r>
            </a:p>
          </p:txBody>
        </p:sp>
        <p:sp>
          <p:nvSpPr>
            <p:cNvPr id="900128" name="Freeform 32"/>
            <p:cNvSpPr>
              <a:spLocks/>
            </p:cNvSpPr>
            <p:nvPr/>
          </p:nvSpPr>
          <p:spPr bwMode="auto">
            <a:xfrm>
              <a:off x="1308" y="2050"/>
              <a:ext cx="202" cy="1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88" y="0"/>
                </a:cxn>
                <a:cxn ang="0">
                  <a:pos x="288" y="336"/>
                </a:cxn>
              </a:cxnLst>
              <a:rect l="0" t="0" r="r" b="b"/>
              <a:pathLst>
                <a:path w="288" h="336">
                  <a:moveTo>
                    <a:pt x="0" y="0"/>
                  </a:moveTo>
                  <a:lnTo>
                    <a:pt x="288" y="0"/>
                  </a:lnTo>
                  <a:lnTo>
                    <a:pt x="288" y="336"/>
                  </a:lnTo>
                </a:path>
              </a:pathLst>
            </a:custGeom>
            <a:noFill/>
            <a:ln w="38100" cap="flat" cmpd="sng">
              <a:solidFill>
                <a:schemeClr val="folHlink"/>
              </a:solidFill>
              <a:prstDash val="solid"/>
              <a:round/>
              <a:headEnd type="none" w="sm" len="sm"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0000" tIns="46800" rIns="90000" bIns="46800" anchor="ctr">
              <a:spAutoFit/>
            </a:bodyPr>
            <a:lstStyle/>
            <a:p>
              <a:pPr>
                <a:defRPr/>
              </a:pPr>
              <a:endParaRPr lang="it-IT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8" name="Rectangle 6"/>
          <p:cNvSpPr>
            <a:spLocks noChangeArrowheads="1"/>
          </p:cNvSpPr>
          <p:nvPr/>
        </p:nvSpPr>
        <p:spPr bwMode="auto">
          <a:xfrm>
            <a:off x="1116013" y="2044700"/>
            <a:ext cx="7200900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300" baseline="0">
                <a:solidFill>
                  <a:schemeClr val="bg1"/>
                </a:solidFill>
                <a:effectLst/>
              </a:rPr>
              <a:t> An interrupt cycle is added to the instruction cycle (fecth and execute).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300" baseline="0">
                <a:solidFill>
                  <a:schemeClr val="bg1"/>
                </a:solidFill>
                <a:effectLst/>
              </a:rPr>
              <a:t> The processor checks to </a:t>
            </a:r>
            <a:br>
              <a:rPr lang="it-IT" sz="3300" baseline="0">
                <a:solidFill>
                  <a:schemeClr val="bg1"/>
                </a:solidFill>
                <a:effectLst/>
              </a:rPr>
            </a:br>
            <a:r>
              <a:rPr lang="it-IT" sz="3300" baseline="0">
                <a:solidFill>
                  <a:schemeClr val="bg1"/>
                </a:solidFill>
                <a:effectLst/>
              </a:rPr>
              <a:t>see if an interrupt has </a:t>
            </a:r>
            <a:br>
              <a:rPr lang="it-IT" sz="3300" baseline="0">
                <a:solidFill>
                  <a:schemeClr val="bg1"/>
                </a:solidFill>
                <a:effectLst/>
              </a:rPr>
            </a:br>
            <a:r>
              <a:rPr lang="it-IT" sz="3300" baseline="0">
                <a:solidFill>
                  <a:schemeClr val="bg1"/>
                </a:solidFill>
                <a:effectLst/>
              </a:rPr>
              <a:t>occured </a:t>
            </a:r>
            <a:r>
              <a:rPr lang="it-IT" sz="3300" baseline="0">
                <a:solidFill>
                  <a:srgbClr val="FFCC00"/>
                </a:solidFill>
                <a:effectLst/>
              </a:rPr>
              <a:t>(interrupt signal)</a:t>
            </a:r>
          </a:p>
        </p:txBody>
      </p:sp>
      <p:sp>
        <p:nvSpPr>
          <p:cNvPr id="945166" name="Rectangle 14"/>
          <p:cNvSpPr>
            <a:spLocks noChangeArrowheads="1"/>
          </p:cNvSpPr>
          <p:nvPr/>
        </p:nvSpPr>
        <p:spPr bwMode="auto">
          <a:xfrm>
            <a:off x="1092200" y="1355725"/>
            <a:ext cx="525145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 mechanism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8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51" name="Rectangle 7"/>
          <p:cNvSpPr>
            <a:spLocks noChangeArrowheads="1"/>
          </p:cNvSpPr>
          <p:nvPr/>
        </p:nvSpPr>
        <p:spPr bwMode="auto">
          <a:xfrm>
            <a:off x="1628775" y="1339850"/>
            <a:ext cx="675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800" b="1" baseline="0">
                <a:solidFill>
                  <a:srgbClr val="FF9900"/>
                </a:solidFill>
                <a:effectLst/>
              </a:rPr>
              <a:t>Dual mode of operations</a:t>
            </a:r>
          </a:p>
        </p:txBody>
      </p:sp>
      <p:sp>
        <p:nvSpPr>
          <p:cNvPr id="902152" name="Rectangle 8"/>
          <p:cNvSpPr>
            <a:spLocks noChangeArrowheads="1"/>
          </p:cNvSpPr>
          <p:nvPr/>
        </p:nvSpPr>
        <p:spPr bwMode="auto">
          <a:xfrm>
            <a:off x="1636713" y="2286000"/>
            <a:ext cx="7010400" cy="5191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buClr>
                <a:srgbClr val="FF9900"/>
              </a:buClr>
              <a:buSzPct val="80000"/>
              <a:buFont typeface="Webdings" pitchFamily="18" charset="2"/>
              <a:buNone/>
              <a:defRPr/>
            </a:pPr>
            <a:r>
              <a:rPr lang="it-IT" sz="2800" b="1" baseline="0">
                <a:solidFill>
                  <a:srgbClr val="FFCC00"/>
                </a:solidFill>
                <a:effectLst/>
              </a:rPr>
              <a:t>user mode</a:t>
            </a:r>
          </a:p>
        </p:txBody>
      </p:sp>
      <p:sp>
        <p:nvSpPr>
          <p:cNvPr id="902153" name="Text Box 9"/>
          <p:cNvSpPr txBox="1">
            <a:spLocks noChangeArrowheads="1"/>
          </p:cNvSpPr>
          <p:nvPr/>
        </p:nvSpPr>
        <p:spPr bwMode="auto">
          <a:xfrm>
            <a:off x="1619250" y="4005263"/>
            <a:ext cx="6985000" cy="124460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Hardware control does not allow the execution of </a:t>
            </a:r>
            <a:r>
              <a:rPr lang="it-IT" sz="2800" b="1" baseline="0">
                <a:solidFill>
                  <a:srgbClr val="FFCC00"/>
                </a:solidFill>
                <a:effectLst/>
              </a:rPr>
              <a:t>privileged</a:t>
            </a:r>
            <a:r>
              <a:rPr lang="it-IT" sz="2800" b="1" baseline="0">
                <a:solidFill>
                  <a:schemeClr val="bg1"/>
                </a:solidFill>
                <a:effectLst/>
              </a:rPr>
              <a:t>  </a:t>
            </a:r>
            <a:r>
              <a:rPr lang="it-IT" sz="2800" b="1" baseline="0">
                <a:solidFill>
                  <a:srgbClr val="FFCC00"/>
                </a:solidFill>
                <a:effectLst/>
              </a:rPr>
              <a:t>instructions</a:t>
            </a:r>
            <a:endParaRPr lang="it-IT" sz="2800" b="1" baseline="0">
              <a:solidFill>
                <a:schemeClr val="bg1"/>
              </a:solidFill>
              <a:effectLst/>
            </a:endParaRPr>
          </a:p>
        </p:txBody>
      </p:sp>
      <p:sp>
        <p:nvSpPr>
          <p:cNvPr id="902155" name="Rectangle 11"/>
          <p:cNvSpPr>
            <a:spLocks noChangeArrowheads="1"/>
          </p:cNvSpPr>
          <p:nvPr/>
        </p:nvSpPr>
        <p:spPr bwMode="auto">
          <a:xfrm>
            <a:off x="1619250" y="2997200"/>
            <a:ext cx="6761163" cy="860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r>
              <a:rPr lang="it-IT" sz="2800" b="1" baseline="0">
                <a:solidFill>
                  <a:schemeClr val="bg1"/>
                </a:solidFill>
                <a:effectLst/>
              </a:rPr>
              <a:t>Used for normal execution of user programs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02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902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0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02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2151" grpId="0" autoUpdateAnimBg="0"/>
      <p:bldP spid="902152" grpId="0" autoUpdateAnimBg="0"/>
      <p:bldP spid="902153" grpId="0" autoUpdateAnimBg="0"/>
      <p:bldP spid="902155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201" name="Text Box 9"/>
          <p:cNvSpPr txBox="1">
            <a:spLocks noChangeArrowheads="1"/>
          </p:cNvSpPr>
          <p:nvPr/>
        </p:nvSpPr>
        <p:spPr bwMode="auto">
          <a:xfrm>
            <a:off x="1624013" y="3048000"/>
            <a:ext cx="6757987" cy="124460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Used for the execution of O.S. functions as required by system calls</a:t>
            </a:r>
          </a:p>
        </p:txBody>
      </p:sp>
      <p:sp>
        <p:nvSpPr>
          <p:cNvPr id="904204" name="Rectangle 12"/>
          <p:cNvSpPr>
            <a:spLocks noChangeArrowheads="1"/>
          </p:cNvSpPr>
          <p:nvPr/>
        </p:nvSpPr>
        <p:spPr bwMode="auto">
          <a:xfrm>
            <a:off x="1636713" y="2286000"/>
            <a:ext cx="7010400" cy="519113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buClr>
                <a:srgbClr val="FF9900"/>
              </a:buClr>
              <a:buSzPct val="80000"/>
              <a:buFont typeface="Webdings" pitchFamily="18" charset="2"/>
              <a:buNone/>
              <a:defRPr/>
            </a:pPr>
            <a:r>
              <a:rPr lang="it-IT" sz="2800" b="1" baseline="0">
                <a:solidFill>
                  <a:srgbClr val="FFCC00"/>
                </a:solidFill>
                <a:effectLst/>
              </a:rPr>
              <a:t>supervisor mode (kernel mode)</a:t>
            </a:r>
          </a:p>
        </p:txBody>
      </p:sp>
      <p:sp>
        <p:nvSpPr>
          <p:cNvPr id="904205" name="Rectangle 13"/>
          <p:cNvSpPr>
            <a:spLocks noChangeArrowheads="1"/>
          </p:cNvSpPr>
          <p:nvPr/>
        </p:nvSpPr>
        <p:spPr bwMode="auto">
          <a:xfrm>
            <a:off x="1624013" y="4765675"/>
            <a:ext cx="6757987" cy="8604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9900"/>
              </a:buClr>
              <a:buFont typeface="Wingdings" pitchFamily="2" charset="2"/>
              <a:buChar char="è"/>
              <a:defRPr/>
            </a:pPr>
            <a:r>
              <a:rPr lang="it-IT" sz="2800" b="1" baseline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All instructions can be executed</a:t>
            </a:r>
          </a:p>
        </p:txBody>
      </p:sp>
      <p:sp>
        <p:nvSpPr>
          <p:cNvPr id="904207" name="Rectangle 15"/>
          <p:cNvSpPr>
            <a:spLocks noChangeArrowheads="1"/>
          </p:cNvSpPr>
          <p:nvPr/>
        </p:nvSpPr>
        <p:spPr bwMode="auto">
          <a:xfrm>
            <a:off x="1628775" y="1339850"/>
            <a:ext cx="67532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2800" b="1" baseline="0">
                <a:solidFill>
                  <a:srgbClr val="FF9900"/>
                </a:solidFill>
                <a:effectLst/>
              </a:rPr>
              <a:t>Dual mode of operations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904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04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04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201" grpId="0" autoUpdateAnimBg="0"/>
      <p:bldP spid="904204" grpId="0" autoUpdateAnimBg="0"/>
      <p:bldP spid="90420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355" name="Rectangle 3"/>
          <p:cNvSpPr>
            <a:spLocks noChangeArrowheads="1"/>
          </p:cNvSpPr>
          <p:nvPr/>
        </p:nvSpPr>
        <p:spPr bwMode="auto">
          <a:xfrm>
            <a:off x="1116013" y="3284538"/>
            <a:ext cx="5688012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8163" indent="-53816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interrupt handler</a:t>
            </a:r>
          </a:p>
        </p:txBody>
      </p:sp>
      <p:sp>
        <p:nvSpPr>
          <p:cNvPr id="996356" name="Rectangle 4"/>
          <p:cNvSpPr>
            <a:spLocks noChangeArrowheads="1"/>
          </p:cNvSpPr>
          <p:nvPr/>
        </p:nvSpPr>
        <p:spPr bwMode="auto">
          <a:xfrm>
            <a:off x="1116013" y="2492375"/>
            <a:ext cx="5395912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8163" indent="-53816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</a:pPr>
            <a:r>
              <a:rPr lang="it-IT" sz="3500" baseline="0">
                <a:solidFill>
                  <a:schemeClr val="bg1"/>
                </a:solidFill>
                <a:effectLst/>
              </a:rPr>
              <a:t>interrupt vector</a:t>
            </a:r>
          </a:p>
        </p:txBody>
      </p:sp>
      <p:sp>
        <p:nvSpPr>
          <p:cNvPr id="996358" name="Rectangle 6"/>
          <p:cNvSpPr>
            <a:spLocks noChangeArrowheads="1"/>
          </p:cNvSpPr>
          <p:nvPr/>
        </p:nvSpPr>
        <p:spPr bwMode="auto">
          <a:xfrm>
            <a:off x="1092200" y="1355725"/>
            <a:ext cx="525145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 mechanism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9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6355" grpId="0" autoUpdateAnimBg="0"/>
      <p:bldP spid="99635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206" name="Rectangle 6"/>
          <p:cNvSpPr>
            <a:spLocks noChangeArrowheads="1"/>
          </p:cNvSpPr>
          <p:nvPr/>
        </p:nvSpPr>
        <p:spPr bwMode="auto">
          <a:xfrm>
            <a:off x="1219200" y="2205038"/>
            <a:ext cx="734536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538163" indent="-538163">
              <a:lnSpc>
                <a:spcPct val="8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 baseline="0">
                <a:solidFill>
                  <a:schemeClr val="bg1"/>
                </a:solidFill>
                <a:effectLst/>
              </a:rPr>
              <a:t>CPU saves PS and PC (push) into the control stack</a:t>
            </a:r>
          </a:p>
        </p:txBody>
      </p:sp>
      <p:sp>
        <p:nvSpPr>
          <p:cNvPr id="947213" name="Rectangle 13"/>
          <p:cNvSpPr>
            <a:spLocks noChangeArrowheads="1"/>
          </p:cNvSpPr>
          <p:nvPr/>
        </p:nvSpPr>
        <p:spPr bwMode="auto">
          <a:xfrm>
            <a:off x="1219200" y="3933825"/>
            <a:ext cx="6521450" cy="20097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538163" indent="-53816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 baseline="0">
                <a:solidFill>
                  <a:schemeClr val="bg1"/>
                </a:solidFill>
                <a:effectLst/>
              </a:rPr>
              <a:t>CPU loads into PC and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PS the corresponding values from the interrupt vector </a:t>
            </a:r>
          </a:p>
        </p:txBody>
      </p:sp>
      <p:sp>
        <p:nvSpPr>
          <p:cNvPr id="947214" name="Rectangle 14"/>
          <p:cNvSpPr>
            <a:spLocks noChangeArrowheads="1"/>
          </p:cNvSpPr>
          <p:nvPr/>
        </p:nvSpPr>
        <p:spPr bwMode="auto">
          <a:xfrm>
            <a:off x="1092200" y="1355725"/>
            <a:ext cx="551815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 processing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47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6" grpId="0" autoUpdateAnimBg="0"/>
      <p:bldP spid="94721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403" name="Rectangle 3"/>
          <p:cNvSpPr>
            <a:spLocks noChangeArrowheads="1"/>
          </p:cNvSpPr>
          <p:nvPr/>
        </p:nvSpPr>
        <p:spPr bwMode="auto">
          <a:xfrm>
            <a:off x="1219200" y="3933825"/>
            <a:ext cx="1731963" cy="6254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marL="481013" indent="-481013"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 baseline="0">
                <a:solidFill>
                  <a:schemeClr val="bg1"/>
                </a:solidFill>
                <a:effectLst/>
              </a:rPr>
              <a:t>iret</a:t>
            </a:r>
          </a:p>
        </p:txBody>
      </p:sp>
      <p:sp>
        <p:nvSpPr>
          <p:cNvPr id="998404" name="Rectangle 4"/>
          <p:cNvSpPr>
            <a:spLocks noChangeArrowheads="1"/>
          </p:cNvSpPr>
          <p:nvPr/>
        </p:nvSpPr>
        <p:spPr bwMode="auto">
          <a:xfrm>
            <a:off x="1219200" y="2565400"/>
            <a:ext cx="5465763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marL="481013" indent="-481013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 baseline="0">
                <a:solidFill>
                  <a:schemeClr val="bg1"/>
                </a:solidFill>
                <a:effectLst/>
              </a:rPr>
              <a:t>interrupt handler </a:t>
            </a:r>
            <a:br>
              <a:rPr lang="it-IT" sz="3500" baseline="0">
                <a:solidFill>
                  <a:schemeClr val="bg1"/>
                </a:solidFill>
                <a:effectLst/>
              </a:rPr>
            </a:br>
            <a:r>
              <a:rPr lang="it-IT" sz="3500" baseline="0">
                <a:solidFill>
                  <a:schemeClr val="bg1"/>
                </a:solidFill>
                <a:effectLst/>
              </a:rPr>
              <a:t>execution</a:t>
            </a:r>
          </a:p>
        </p:txBody>
      </p:sp>
      <p:sp>
        <p:nvSpPr>
          <p:cNvPr id="998406" name="Rectangle 6"/>
          <p:cNvSpPr>
            <a:spLocks noChangeArrowheads="1"/>
          </p:cNvSpPr>
          <p:nvPr/>
        </p:nvSpPr>
        <p:spPr bwMode="auto">
          <a:xfrm>
            <a:off x="1092200" y="1355725"/>
            <a:ext cx="551815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 processing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98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8403" grpId="0" autoUpdateAnimBg="0"/>
      <p:bldP spid="99840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850" name="Rectangle 2"/>
          <p:cNvSpPr>
            <a:spLocks noChangeArrowheads="1"/>
          </p:cNvSpPr>
          <p:nvPr/>
        </p:nvSpPr>
        <p:spPr bwMode="auto">
          <a:xfrm>
            <a:off x="1112838" y="2244725"/>
            <a:ext cx="6756400" cy="10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3500" baseline="0">
                <a:solidFill>
                  <a:schemeClr val="bg1"/>
                </a:solidFill>
                <a:effectLst/>
              </a:rPr>
              <a:t>Interrupt enable/disable bit (PS register)</a:t>
            </a:r>
          </a:p>
        </p:txBody>
      </p:sp>
      <p:sp>
        <p:nvSpPr>
          <p:cNvPr id="974852" name="Rectangle 4"/>
          <p:cNvSpPr>
            <a:spLocks noChangeArrowheads="1"/>
          </p:cNvSpPr>
          <p:nvPr/>
        </p:nvSpPr>
        <p:spPr bwMode="auto">
          <a:xfrm>
            <a:off x="1403350" y="4781550"/>
            <a:ext cx="5465763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 marL="481013" indent="-481013">
              <a:lnSpc>
                <a:spcPct val="80000"/>
              </a:lnSpc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 baseline="0">
                <a:solidFill>
                  <a:schemeClr val="bg1"/>
                </a:solidFill>
                <a:effectLst/>
              </a:rPr>
              <a:t>Hardware priority </a:t>
            </a:r>
          </a:p>
        </p:txBody>
      </p:sp>
      <p:sp>
        <p:nvSpPr>
          <p:cNvPr id="974853" name="Rectangle 5"/>
          <p:cNvSpPr>
            <a:spLocks noChangeArrowheads="1"/>
          </p:cNvSpPr>
          <p:nvPr/>
        </p:nvSpPr>
        <p:spPr bwMode="auto">
          <a:xfrm>
            <a:off x="1403350" y="3508375"/>
            <a:ext cx="6337300" cy="10509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481013" indent="-481013">
              <a:lnSpc>
                <a:spcPct val="90000"/>
              </a:lnSpc>
              <a:buClr>
                <a:srgbClr val="FFCC00"/>
              </a:buClr>
              <a:buFont typeface="Wingdings" pitchFamily="2" charset="2"/>
              <a:buChar char="à"/>
              <a:defRPr/>
            </a:pPr>
            <a:r>
              <a:rPr lang="it-IT" sz="3500" baseline="0">
                <a:solidFill>
                  <a:schemeClr val="bg1"/>
                </a:solidFill>
                <a:effectLst/>
              </a:rPr>
              <a:t>STI (Set Interrupt) CLI (Clear Interrupt)</a:t>
            </a:r>
          </a:p>
        </p:txBody>
      </p:sp>
      <p:sp>
        <p:nvSpPr>
          <p:cNvPr id="974854" name="Rectangle 6"/>
          <p:cNvSpPr>
            <a:spLocks noChangeArrowheads="1"/>
          </p:cNvSpPr>
          <p:nvPr/>
        </p:nvSpPr>
        <p:spPr bwMode="auto">
          <a:xfrm>
            <a:off x="1092200" y="1355725"/>
            <a:ext cx="525145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 mechanism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7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7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7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850" grpId="0" autoUpdateAnimBg="0"/>
      <p:bldP spid="974852" grpId="0" autoUpdateAnimBg="0"/>
      <p:bldP spid="974853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4"/>
          <p:cNvGrpSpPr>
            <a:grpSpLocks/>
          </p:cNvGrpSpPr>
          <p:nvPr/>
        </p:nvGrpSpPr>
        <p:grpSpPr bwMode="auto">
          <a:xfrm rot="-555463">
            <a:off x="6124575" y="1919288"/>
            <a:ext cx="2054225" cy="147637"/>
            <a:chOff x="2754" y="9878"/>
            <a:chExt cx="1967" cy="359"/>
          </a:xfrm>
        </p:grpSpPr>
        <p:sp>
          <p:nvSpPr>
            <p:cNvPr id="966671" name="Arc 15"/>
            <p:cNvSpPr>
              <a:spLocks/>
            </p:cNvSpPr>
            <p:nvPr/>
          </p:nvSpPr>
          <p:spPr bwMode="auto">
            <a:xfrm>
              <a:off x="2752" y="9870"/>
              <a:ext cx="900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6672" name="Arc 16"/>
            <p:cNvSpPr>
              <a:spLocks/>
            </p:cNvSpPr>
            <p:nvPr/>
          </p:nvSpPr>
          <p:spPr bwMode="auto">
            <a:xfrm rot="-10800000">
              <a:off x="3650" y="10054"/>
              <a:ext cx="1069" cy="178"/>
            </a:xfrm>
            <a:custGeom>
              <a:avLst/>
              <a:gdLst>
                <a:gd name="G0" fmla="+- 21114 0 0"/>
                <a:gd name="G1" fmla="+- 21600 0 0"/>
                <a:gd name="G2" fmla="+- 21600 0 0"/>
                <a:gd name="T0" fmla="*/ 0 w 42714"/>
                <a:gd name="T1" fmla="*/ 17042 h 21600"/>
                <a:gd name="T2" fmla="*/ 42714 w 42714"/>
                <a:gd name="T3" fmla="*/ 21600 h 21600"/>
                <a:gd name="T4" fmla="*/ 21114 w 427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14" h="21600" fill="none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</a:path>
                <a:path w="42714" h="21600" stroke="0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  <a:lnTo>
                    <a:pt x="21114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sp>
        <p:nvSpPr>
          <p:cNvPr id="966673" name="Line 17"/>
          <p:cNvSpPr>
            <a:spLocks noChangeShapeType="1"/>
          </p:cNvSpPr>
          <p:nvPr/>
        </p:nvSpPr>
        <p:spPr bwMode="auto">
          <a:xfrm flipV="1">
            <a:off x="7950200" y="1903413"/>
            <a:ext cx="0" cy="19970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674" name="Line 18"/>
          <p:cNvSpPr>
            <a:spLocks noChangeShapeType="1"/>
          </p:cNvSpPr>
          <p:nvPr/>
        </p:nvSpPr>
        <p:spPr bwMode="auto">
          <a:xfrm flipV="1">
            <a:off x="6424613" y="2055813"/>
            <a:ext cx="1587" cy="199707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677" name="Text Box 21"/>
          <p:cNvSpPr txBox="1">
            <a:spLocks noChangeArrowheads="1"/>
          </p:cNvSpPr>
          <p:nvPr/>
        </p:nvSpPr>
        <p:spPr bwMode="auto">
          <a:xfrm>
            <a:off x="6348413" y="1189038"/>
            <a:ext cx="1524000" cy="641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defRPr/>
            </a:pPr>
            <a:r>
              <a:rPr lang="it-IT" sz="20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main memory</a:t>
            </a:r>
          </a:p>
        </p:txBody>
      </p:sp>
      <p:sp>
        <p:nvSpPr>
          <p:cNvPr id="966678" name="Text Box 22"/>
          <p:cNvSpPr txBox="1">
            <a:spLocks noChangeArrowheads="1"/>
          </p:cNvSpPr>
          <p:nvPr/>
        </p:nvSpPr>
        <p:spPr bwMode="auto">
          <a:xfrm>
            <a:off x="5435600" y="3135313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i+1</a:t>
            </a:r>
          </a:p>
        </p:txBody>
      </p:sp>
      <p:sp>
        <p:nvSpPr>
          <p:cNvPr id="966680" name="Rectangle 24"/>
          <p:cNvSpPr>
            <a:spLocks noChangeArrowheads="1"/>
          </p:cNvSpPr>
          <p:nvPr/>
        </p:nvSpPr>
        <p:spPr bwMode="auto">
          <a:xfrm>
            <a:off x="6426200" y="3081338"/>
            <a:ext cx="1524000" cy="609600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0248" name="Text Box 25"/>
          <p:cNvSpPr txBox="1">
            <a:spLocks noChangeArrowheads="1"/>
          </p:cNvSpPr>
          <p:nvPr/>
        </p:nvSpPr>
        <p:spPr bwMode="auto">
          <a:xfrm>
            <a:off x="6445250" y="3157538"/>
            <a:ext cx="1430338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PS inth</a:t>
            </a:r>
          </a:p>
        </p:txBody>
      </p:sp>
      <p:sp>
        <p:nvSpPr>
          <p:cNvPr id="966682" name="Rectangle 26"/>
          <p:cNvSpPr>
            <a:spLocks noChangeArrowheads="1"/>
          </p:cNvSpPr>
          <p:nvPr/>
        </p:nvSpPr>
        <p:spPr bwMode="auto">
          <a:xfrm>
            <a:off x="6426200" y="2492375"/>
            <a:ext cx="1524000" cy="588963"/>
          </a:xfrm>
          <a:prstGeom prst="rect">
            <a:avLst/>
          </a:prstGeom>
          <a:solidFill>
            <a:srgbClr val="0099FF"/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10250" name="Text Box 27"/>
          <p:cNvSpPr txBox="1">
            <a:spLocks noChangeArrowheads="1"/>
          </p:cNvSpPr>
          <p:nvPr/>
        </p:nvSpPr>
        <p:spPr bwMode="auto">
          <a:xfrm>
            <a:off x="6580188" y="2552700"/>
            <a:ext cx="12954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000" b="1" baseline="0">
                <a:effectLst/>
              </a:rPr>
              <a:t>1OO</a:t>
            </a:r>
          </a:p>
        </p:txBody>
      </p:sp>
      <p:sp>
        <p:nvSpPr>
          <p:cNvPr id="966684" name="Text Box 28"/>
          <p:cNvSpPr txBox="1">
            <a:spLocks noChangeArrowheads="1"/>
          </p:cNvSpPr>
          <p:nvPr/>
        </p:nvSpPr>
        <p:spPr bwMode="auto">
          <a:xfrm>
            <a:off x="5435600" y="2505075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i</a:t>
            </a:r>
          </a:p>
        </p:txBody>
      </p:sp>
      <p:grpSp>
        <p:nvGrpSpPr>
          <p:cNvPr id="10252" name="Group 30"/>
          <p:cNvGrpSpPr>
            <a:grpSpLocks/>
          </p:cNvGrpSpPr>
          <p:nvPr/>
        </p:nvGrpSpPr>
        <p:grpSpPr bwMode="auto">
          <a:xfrm rot="-555463">
            <a:off x="6119813" y="3905250"/>
            <a:ext cx="2054225" cy="147638"/>
            <a:chOff x="2754" y="9878"/>
            <a:chExt cx="1967" cy="359"/>
          </a:xfrm>
        </p:grpSpPr>
        <p:sp>
          <p:nvSpPr>
            <p:cNvPr id="966687" name="Arc 31"/>
            <p:cNvSpPr>
              <a:spLocks/>
            </p:cNvSpPr>
            <p:nvPr/>
          </p:nvSpPr>
          <p:spPr bwMode="auto">
            <a:xfrm>
              <a:off x="2752" y="9870"/>
              <a:ext cx="900" cy="18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6688" name="Arc 32"/>
            <p:cNvSpPr>
              <a:spLocks/>
            </p:cNvSpPr>
            <p:nvPr/>
          </p:nvSpPr>
          <p:spPr bwMode="auto">
            <a:xfrm rot="-10800000">
              <a:off x="3650" y="10054"/>
              <a:ext cx="1069" cy="178"/>
            </a:xfrm>
            <a:custGeom>
              <a:avLst/>
              <a:gdLst>
                <a:gd name="G0" fmla="+- 21114 0 0"/>
                <a:gd name="G1" fmla="+- 21600 0 0"/>
                <a:gd name="G2" fmla="+- 21600 0 0"/>
                <a:gd name="T0" fmla="*/ 0 w 42714"/>
                <a:gd name="T1" fmla="*/ 17042 h 21600"/>
                <a:gd name="T2" fmla="*/ 42714 w 42714"/>
                <a:gd name="T3" fmla="*/ 21600 h 21600"/>
                <a:gd name="T4" fmla="*/ 21114 w 4271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714" h="21600" fill="none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</a:path>
                <a:path w="42714" h="21600" stroke="0" extrusionOk="0">
                  <a:moveTo>
                    <a:pt x="0" y="17042"/>
                  </a:moveTo>
                  <a:cubicBezTo>
                    <a:pt x="2147" y="7098"/>
                    <a:pt x="10941" y="-1"/>
                    <a:pt x="21114" y="0"/>
                  </a:cubicBezTo>
                  <a:cubicBezTo>
                    <a:pt x="33043" y="0"/>
                    <a:pt x="42714" y="9670"/>
                    <a:pt x="42714" y="21600"/>
                  </a:cubicBezTo>
                  <a:lnTo>
                    <a:pt x="21114" y="21600"/>
                  </a:lnTo>
                  <a:close/>
                </a:path>
              </a:pathLst>
            </a:cu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</p:grpSp>
      <p:grpSp>
        <p:nvGrpSpPr>
          <p:cNvPr id="10253" name="Group 50"/>
          <p:cNvGrpSpPr>
            <a:grpSpLocks/>
          </p:cNvGrpSpPr>
          <p:nvPr/>
        </p:nvGrpSpPr>
        <p:grpSpPr bwMode="auto">
          <a:xfrm>
            <a:off x="2327275" y="2295525"/>
            <a:ext cx="2057400" cy="1524000"/>
            <a:chOff x="1296" y="1235"/>
            <a:chExt cx="1297" cy="1354"/>
          </a:xfrm>
        </p:grpSpPr>
        <p:grpSp>
          <p:nvGrpSpPr>
            <p:cNvPr id="10301" name="Group 42"/>
            <p:cNvGrpSpPr>
              <a:grpSpLocks/>
            </p:cNvGrpSpPr>
            <p:nvPr/>
          </p:nvGrpSpPr>
          <p:grpSpPr bwMode="auto">
            <a:xfrm rot="-555463">
              <a:off x="1299" y="1245"/>
              <a:ext cx="1294" cy="93"/>
              <a:chOff x="2754" y="9878"/>
              <a:chExt cx="1967" cy="359"/>
            </a:xfrm>
          </p:grpSpPr>
          <p:sp>
            <p:nvSpPr>
              <p:cNvPr id="966699" name="Arc 43"/>
              <p:cNvSpPr>
                <a:spLocks/>
              </p:cNvSpPr>
              <p:nvPr/>
            </p:nvSpPr>
            <p:spPr bwMode="auto">
              <a:xfrm>
                <a:off x="2752" y="9868"/>
                <a:ext cx="902" cy="18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66700" name="Arc 44"/>
              <p:cNvSpPr>
                <a:spLocks/>
              </p:cNvSpPr>
              <p:nvPr/>
            </p:nvSpPr>
            <p:spPr bwMode="auto">
              <a:xfrm rot="-10800000">
                <a:off x="3650" y="10054"/>
                <a:ext cx="1068" cy="180"/>
              </a:xfrm>
              <a:custGeom>
                <a:avLst/>
                <a:gdLst>
                  <a:gd name="G0" fmla="+- 21114 0 0"/>
                  <a:gd name="G1" fmla="+- 21600 0 0"/>
                  <a:gd name="G2" fmla="+- 21600 0 0"/>
                  <a:gd name="T0" fmla="*/ 0 w 42714"/>
                  <a:gd name="T1" fmla="*/ 17042 h 21600"/>
                  <a:gd name="T2" fmla="*/ 42714 w 42714"/>
                  <a:gd name="T3" fmla="*/ 21600 h 21600"/>
                  <a:gd name="T4" fmla="*/ 21114 w 427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714" h="21600" fill="none" extrusionOk="0">
                    <a:moveTo>
                      <a:pt x="0" y="17042"/>
                    </a:moveTo>
                    <a:cubicBezTo>
                      <a:pt x="2147" y="7098"/>
                      <a:pt x="10941" y="-1"/>
                      <a:pt x="21114" y="0"/>
                    </a:cubicBezTo>
                    <a:cubicBezTo>
                      <a:pt x="33043" y="0"/>
                      <a:pt x="42714" y="9670"/>
                      <a:pt x="42714" y="21600"/>
                    </a:cubicBezTo>
                  </a:path>
                  <a:path w="42714" h="21600" stroke="0" extrusionOk="0">
                    <a:moveTo>
                      <a:pt x="0" y="17042"/>
                    </a:moveTo>
                    <a:cubicBezTo>
                      <a:pt x="2147" y="7098"/>
                      <a:pt x="10941" y="-1"/>
                      <a:pt x="21114" y="0"/>
                    </a:cubicBezTo>
                    <a:cubicBezTo>
                      <a:pt x="33043" y="0"/>
                      <a:pt x="42714" y="9670"/>
                      <a:pt x="42714" y="21600"/>
                    </a:cubicBezTo>
                    <a:lnTo>
                      <a:pt x="2111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966701" name="Line 45"/>
            <p:cNvSpPr>
              <a:spLocks noChangeShapeType="1"/>
            </p:cNvSpPr>
            <p:nvPr/>
          </p:nvSpPr>
          <p:spPr bwMode="auto">
            <a:xfrm flipV="1">
              <a:off x="2449" y="1235"/>
              <a:ext cx="1" cy="125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6702" name="Line 46"/>
            <p:cNvSpPr>
              <a:spLocks noChangeShapeType="1"/>
            </p:cNvSpPr>
            <p:nvPr/>
          </p:nvSpPr>
          <p:spPr bwMode="auto">
            <a:xfrm flipV="1">
              <a:off x="1488" y="1331"/>
              <a:ext cx="1" cy="125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10304" name="Group 47"/>
            <p:cNvGrpSpPr>
              <a:grpSpLocks/>
            </p:cNvGrpSpPr>
            <p:nvPr/>
          </p:nvGrpSpPr>
          <p:grpSpPr bwMode="auto">
            <a:xfrm rot="-555463">
              <a:off x="1296" y="2496"/>
              <a:ext cx="1294" cy="93"/>
              <a:chOff x="2754" y="9878"/>
              <a:chExt cx="1967" cy="359"/>
            </a:xfrm>
          </p:grpSpPr>
          <p:sp>
            <p:nvSpPr>
              <p:cNvPr id="966704" name="Arc 48"/>
              <p:cNvSpPr>
                <a:spLocks/>
              </p:cNvSpPr>
              <p:nvPr/>
            </p:nvSpPr>
            <p:spPr bwMode="auto">
              <a:xfrm>
                <a:off x="2752" y="9868"/>
                <a:ext cx="902" cy="18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66705" name="Arc 49"/>
              <p:cNvSpPr>
                <a:spLocks/>
              </p:cNvSpPr>
              <p:nvPr/>
            </p:nvSpPr>
            <p:spPr bwMode="auto">
              <a:xfrm rot="-10800000">
                <a:off x="3650" y="10054"/>
                <a:ext cx="1068" cy="180"/>
              </a:xfrm>
              <a:custGeom>
                <a:avLst/>
                <a:gdLst>
                  <a:gd name="G0" fmla="+- 21114 0 0"/>
                  <a:gd name="G1" fmla="+- 21600 0 0"/>
                  <a:gd name="G2" fmla="+- 21600 0 0"/>
                  <a:gd name="T0" fmla="*/ 0 w 42714"/>
                  <a:gd name="T1" fmla="*/ 17042 h 21600"/>
                  <a:gd name="T2" fmla="*/ 42714 w 42714"/>
                  <a:gd name="T3" fmla="*/ 21600 h 21600"/>
                  <a:gd name="T4" fmla="*/ 21114 w 427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714" h="21600" fill="none" extrusionOk="0">
                    <a:moveTo>
                      <a:pt x="0" y="17042"/>
                    </a:moveTo>
                    <a:cubicBezTo>
                      <a:pt x="2147" y="7098"/>
                      <a:pt x="10941" y="-1"/>
                      <a:pt x="21114" y="0"/>
                    </a:cubicBezTo>
                    <a:cubicBezTo>
                      <a:pt x="33043" y="0"/>
                      <a:pt x="42714" y="9670"/>
                      <a:pt x="42714" y="21600"/>
                    </a:cubicBezTo>
                  </a:path>
                  <a:path w="42714" h="21600" stroke="0" extrusionOk="0">
                    <a:moveTo>
                      <a:pt x="0" y="17042"/>
                    </a:moveTo>
                    <a:cubicBezTo>
                      <a:pt x="2147" y="7098"/>
                      <a:pt x="10941" y="-1"/>
                      <a:pt x="21114" y="0"/>
                    </a:cubicBezTo>
                    <a:cubicBezTo>
                      <a:pt x="33043" y="0"/>
                      <a:pt x="42714" y="9670"/>
                      <a:pt x="42714" y="21600"/>
                    </a:cubicBezTo>
                    <a:lnTo>
                      <a:pt x="2111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grpSp>
        <p:nvGrpSpPr>
          <p:cNvPr id="10254" name="Group 51"/>
          <p:cNvGrpSpPr>
            <a:grpSpLocks/>
          </p:cNvGrpSpPr>
          <p:nvPr/>
        </p:nvGrpSpPr>
        <p:grpSpPr bwMode="auto">
          <a:xfrm>
            <a:off x="2327275" y="4352925"/>
            <a:ext cx="2057400" cy="1524000"/>
            <a:chOff x="1296" y="1235"/>
            <a:chExt cx="1297" cy="1354"/>
          </a:xfrm>
        </p:grpSpPr>
        <p:grpSp>
          <p:nvGrpSpPr>
            <p:cNvPr id="10293" name="Group 52"/>
            <p:cNvGrpSpPr>
              <a:grpSpLocks/>
            </p:cNvGrpSpPr>
            <p:nvPr/>
          </p:nvGrpSpPr>
          <p:grpSpPr bwMode="auto">
            <a:xfrm rot="-555463">
              <a:off x="1299" y="1245"/>
              <a:ext cx="1294" cy="93"/>
              <a:chOff x="2754" y="9878"/>
              <a:chExt cx="1967" cy="359"/>
            </a:xfrm>
          </p:grpSpPr>
          <p:sp>
            <p:nvSpPr>
              <p:cNvPr id="966709" name="Arc 53"/>
              <p:cNvSpPr>
                <a:spLocks/>
              </p:cNvSpPr>
              <p:nvPr/>
            </p:nvSpPr>
            <p:spPr bwMode="auto">
              <a:xfrm>
                <a:off x="2752" y="9868"/>
                <a:ext cx="902" cy="18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66710" name="Arc 54"/>
              <p:cNvSpPr>
                <a:spLocks/>
              </p:cNvSpPr>
              <p:nvPr/>
            </p:nvSpPr>
            <p:spPr bwMode="auto">
              <a:xfrm rot="-10800000">
                <a:off x="3650" y="10054"/>
                <a:ext cx="1068" cy="180"/>
              </a:xfrm>
              <a:custGeom>
                <a:avLst/>
                <a:gdLst>
                  <a:gd name="G0" fmla="+- 21114 0 0"/>
                  <a:gd name="G1" fmla="+- 21600 0 0"/>
                  <a:gd name="G2" fmla="+- 21600 0 0"/>
                  <a:gd name="T0" fmla="*/ 0 w 42714"/>
                  <a:gd name="T1" fmla="*/ 17042 h 21600"/>
                  <a:gd name="T2" fmla="*/ 42714 w 42714"/>
                  <a:gd name="T3" fmla="*/ 21600 h 21600"/>
                  <a:gd name="T4" fmla="*/ 21114 w 427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714" h="21600" fill="none" extrusionOk="0">
                    <a:moveTo>
                      <a:pt x="0" y="17042"/>
                    </a:moveTo>
                    <a:cubicBezTo>
                      <a:pt x="2147" y="7098"/>
                      <a:pt x="10941" y="-1"/>
                      <a:pt x="21114" y="0"/>
                    </a:cubicBezTo>
                    <a:cubicBezTo>
                      <a:pt x="33043" y="0"/>
                      <a:pt x="42714" y="9670"/>
                      <a:pt x="42714" y="21600"/>
                    </a:cubicBezTo>
                  </a:path>
                  <a:path w="42714" h="21600" stroke="0" extrusionOk="0">
                    <a:moveTo>
                      <a:pt x="0" y="17042"/>
                    </a:moveTo>
                    <a:cubicBezTo>
                      <a:pt x="2147" y="7098"/>
                      <a:pt x="10941" y="-1"/>
                      <a:pt x="21114" y="0"/>
                    </a:cubicBezTo>
                    <a:cubicBezTo>
                      <a:pt x="33043" y="0"/>
                      <a:pt x="42714" y="9670"/>
                      <a:pt x="42714" y="21600"/>
                    </a:cubicBezTo>
                    <a:lnTo>
                      <a:pt x="2111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966711" name="Line 55"/>
            <p:cNvSpPr>
              <a:spLocks noChangeShapeType="1"/>
            </p:cNvSpPr>
            <p:nvPr/>
          </p:nvSpPr>
          <p:spPr bwMode="auto">
            <a:xfrm flipV="1">
              <a:off x="2449" y="1235"/>
              <a:ext cx="1" cy="125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966712" name="Line 56"/>
            <p:cNvSpPr>
              <a:spLocks noChangeShapeType="1"/>
            </p:cNvSpPr>
            <p:nvPr/>
          </p:nvSpPr>
          <p:spPr bwMode="auto">
            <a:xfrm flipV="1">
              <a:off x="1488" y="1331"/>
              <a:ext cx="1" cy="1258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10296" name="Group 57"/>
            <p:cNvGrpSpPr>
              <a:grpSpLocks/>
            </p:cNvGrpSpPr>
            <p:nvPr/>
          </p:nvGrpSpPr>
          <p:grpSpPr bwMode="auto">
            <a:xfrm rot="-555463">
              <a:off x="1296" y="2496"/>
              <a:ext cx="1294" cy="93"/>
              <a:chOff x="2754" y="9878"/>
              <a:chExt cx="1967" cy="359"/>
            </a:xfrm>
          </p:grpSpPr>
          <p:sp>
            <p:nvSpPr>
              <p:cNvPr id="966714" name="Arc 58"/>
              <p:cNvSpPr>
                <a:spLocks/>
              </p:cNvSpPr>
              <p:nvPr/>
            </p:nvSpPr>
            <p:spPr bwMode="auto">
              <a:xfrm>
                <a:off x="2752" y="9868"/>
                <a:ext cx="902" cy="18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66715" name="Arc 59"/>
              <p:cNvSpPr>
                <a:spLocks/>
              </p:cNvSpPr>
              <p:nvPr/>
            </p:nvSpPr>
            <p:spPr bwMode="auto">
              <a:xfrm rot="-10800000">
                <a:off x="3650" y="10054"/>
                <a:ext cx="1068" cy="180"/>
              </a:xfrm>
              <a:custGeom>
                <a:avLst/>
                <a:gdLst>
                  <a:gd name="G0" fmla="+- 21114 0 0"/>
                  <a:gd name="G1" fmla="+- 21600 0 0"/>
                  <a:gd name="G2" fmla="+- 21600 0 0"/>
                  <a:gd name="T0" fmla="*/ 0 w 42714"/>
                  <a:gd name="T1" fmla="*/ 17042 h 21600"/>
                  <a:gd name="T2" fmla="*/ 42714 w 42714"/>
                  <a:gd name="T3" fmla="*/ 21600 h 21600"/>
                  <a:gd name="T4" fmla="*/ 21114 w 427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714" h="21600" fill="none" extrusionOk="0">
                    <a:moveTo>
                      <a:pt x="0" y="17042"/>
                    </a:moveTo>
                    <a:cubicBezTo>
                      <a:pt x="2147" y="7098"/>
                      <a:pt x="10941" y="-1"/>
                      <a:pt x="21114" y="0"/>
                    </a:cubicBezTo>
                    <a:cubicBezTo>
                      <a:pt x="33043" y="0"/>
                      <a:pt x="42714" y="9670"/>
                      <a:pt x="42714" y="21600"/>
                    </a:cubicBezTo>
                  </a:path>
                  <a:path w="42714" h="21600" stroke="0" extrusionOk="0">
                    <a:moveTo>
                      <a:pt x="0" y="17042"/>
                    </a:moveTo>
                    <a:cubicBezTo>
                      <a:pt x="2147" y="7098"/>
                      <a:pt x="10941" y="-1"/>
                      <a:pt x="21114" y="0"/>
                    </a:cubicBezTo>
                    <a:cubicBezTo>
                      <a:pt x="33043" y="0"/>
                      <a:pt x="42714" y="9670"/>
                      <a:pt x="42714" y="21600"/>
                    </a:cubicBezTo>
                    <a:lnTo>
                      <a:pt x="21114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966716" name="Line 60"/>
          <p:cNvSpPr>
            <a:spLocks noChangeShapeType="1"/>
          </p:cNvSpPr>
          <p:nvPr/>
        </p:nvSpPr>
        <p:spPr bwMode="auto">
          <a:xfrm>
            <a:off x="2708275" y="2600325"/>
            <a:ext cx="129540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17" name="Line 61"/>
          <p:cNvSpPr>
            <a:spLocks noChangeShapeType="1"/>
          </p:cNvSpPr>
          <p:nvPr/>
        </p:nvSpPr>
        <p:spPr bwMode="auto">
          <a:xfrm>
            <a:off x="2708275" y="3209925"/>
            <a:ext cx="129540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18" name="Line 62"/>
          <p:cNvSpPr>
            <a:spLocks noChangeShapeType="1"/>
          </p:cNvSpPr>
          <p:nvPr/>
        </p:nvSpPr>
        <p:spPr bwMode="auto">
          <a:xfrm>
            <a:off x="2708275" y="4657725"/>
            <a:ext cx="129540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20" name="Line 64"/>
          <p:cNvSpPr>
            <a:spLocks noChangeShapeType="1"/>
          </p:cNvSpPr>
          <p:nvPr/>
        </p:nvSpPr>
        <p:spPr bwMode="auto">
          <a:xfrm>
            <a:off x="2708275" y="5267325"/>
            <a:ext cx="129540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21" name="Line 65"/>
          <p:cNvSpPr>
            <a:spLocks noChangeShapeType="1"/>
          </p:cNvSpPr>
          <p:nvPr/>
        </p:nvSpPr>
        <p:spPr bwMode="auto">
          <a:xfrm>
            <a:off x="2708275" y="5495925"/>
            <a:ext cx="129540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22" name="Line 66"/>
          <p:cNvSpPr>
            <a:spLocks noChangeShapeType="1"/>
          </p:cNvSpPr>
          <p:nvPr/>
        </p:nvSpPr>
        <p:spPr bwMode="auto">
          <a:xfrm>
            <a:off x="3317875" y="4733925"/>
            <a:ext cx="0" cy="38100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23" name="Text Box 67"/>
          <p:cNvSpPr txBox="1">
            <a:spLocks noChangeArrowheads="1"/>
          </p:cNvSpPr>
          <p:nvPr/>
        </p:nvSpPr>
        <p:spPr bwMode="auto">
          <a:xfrm>
            <a:off x="1565275" y="2427288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1OO</a:t>
            </a:r>
          </a:p>
        </p:txBody>
      </p:sp>
      <p:sp>
        <p:nvSpPr>
          <p:cNvPr id="966724" name="Text Box 68"/>
          <p:cNvSpPr txBox="1">
            <a:spLocks noChangeArrowheads="1"/>
          </p:cNvSpPr>
          <p:nvPr/>
        </p:nvSpPr>
        <p:spPr bwMode="auto">
          <a:xfrm>
            <a:off x="1565275" y="3036888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149</a:t>
            </a:r>
          </a:p>
        </p:txBody>
      </p:sp>
      <p:sp>
        <p:nvSpPr>
          <p:cNvPr id="966725" name="Text Box 69"/>
          <p:cNvSpPr txBox="1">
            <a:spLocks noChangeArrowheads="1"/>
          </p:cNvSpPr>
          <p:nvPr/>
        </p:nvSpPr>
        <p:spPr bwMode="auto">
          <a:xfrm>
            <a:off x="1565275" y="3402013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15O</a:t>
            </a:r>
          </a:p>
        </p:txBody>
      </p:sp>
      <p:sp>
        <p:nvSpPr>
          <p:cNvPr id="966726" name="Text Box 70"/>
          <p:cNvSpPr txBox="1">
            <a:spLocks noChangeArrowheads="1"/>
          </p:cNvSpPr>
          <p:nvPr/>
        </p:nvSpPr>
        <p:spPr bwMode="auto">
          <a:xfrm>
            <a:off x="2327275" y="3346450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iret</a:t>
            </a:r>
          </a:p>
        </p:txBody>
      </p:sp>
      <p:sp>
        <p:nvSpPr>
          <p:cNvPr id="966727" name="Text Box 71"/>
          <p:cNvSpPr txBox="1">
            <a:spLocks noChangeArrowheads="1"/>
          </p:cNvSpPr>
          <p:nvPr/>
        </p:nvSpPr>
        <p:spPr bwMode="auto">
          <a:xfrm>
            <a:off x="1565275" y="4505325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1OOO</a:t>
            </a:r>
          </a:p>
        </p:txBody>
      </p:sp>
      <p:sp>
        <p:nvSpPr>
          <p:cNvPr id="966728" name="Text Box 72"/>
          <p:cNvSpPr txBox="1">
            <a:spLocks noChangeArrowheads="1"/>
          </p:cNvSpPr>
          <p:nvPr/>
        </p:nvSpPr>
        <p:spPr bwMode="auto">
          <a:xfrm>
            <a:off x="1565275" y="5038725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12OO</a:t>
            </a:r>
          </a:p>
        </p:txBody>
      </p:sp>
      <p:sp>
        <p:nvSpPr>
          <p:cNvPr id="966729" name="Text Box 73"/>
          <p:cNvSpPr txBox="1">
            <a:spLocks noChangeArrowheads="1"/>
          </p:cNvSpPr>
          <p:nvPr/>
        </p:nvSpPr>
        <p:spPr bwMode="auto">
          <a:xfrm>
            <a:off x="1565275" y="5327650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12O1</a:t>
            </a:r>
          </a:p>
        </p:txBody>
      </p:sp>
      <p:sp>
        <p:nvSpPr>
          <p:cNvPr id="966730" name="Text Box 74"/>
          <p:cNvSpPr txBox="1">
            <a:spLocks noChangeArrowheads="1"/>
          </p:cNvSpPr>
          <p:nvPr/>
        </p:nvSpPr>
        <p:spPr bwMode="auto">
          <a:xfrm>
            <a:off x="2632075" y="1589088"/>
            <a:ext cx="1524000" cy="641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defRPr/>
            </a:pPr>
            <a:r>
              <a:rPr lang="it-IT" sz="20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main memory</a:t>
            </a:r>
          </a:p>
        </p:txBody>
      </p:sp>
      <p:sp>
        <p:nvSpPr>
          <p:cNvPr id="966731" name="Text Box 75"/>
          <p:cNvSpPr txBox="1">
            <a:spLocks noChangeArrowheads="1"/>
          </p:cNvSpPr>
          <p:nvPr/>
        </p:nvSpPr>
        <p:spPr bwMode="auto">
          <a:xfrm>
            <a:off x="803275" y="2981325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inth</a:t>
            </a:r>
          </a:p>
        </p:txBody>
      </p:sp>
      <p:sp>
        <p:nvSpPr>
          <p:cNvPr id="966732" name="Text Box 76"/>
          <p:cNvSpPr txBox="1">
            <a:spLocks noChangeArrowheads="1"/>
          </p:cNvSpPr>
          <p:nvPr/>
        </p:nvSpPr>
        <p:spPr bwMode="auto">
          <a:xfrm>
            <a:off x="803275" y="5038725"/>
            <a:ext cx="1371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</a:t>
            </a:r>
          </a:p>
        </p:txBody>
      </p:sp>
      <p:sp>
        <p:nvSpPr>
          <p:cNvPr id="966733" name="Line 77"/>
          <p:cNvSpPr>
            <a:spLocks noChangeShapeType="1"/>
          </p:cNvSpPr>
          <p:nvPr/>
        </p:nvSpPr>
        <p:spPr bwMode="auto">
          <a:xfrm flipH="1">
            <a:off x="4232275" y="2600325"/>
            <a:ext cx="98901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34" name="Line 78"/>
          <p:cNvSpPr>
            <a:spLocks noChangeShapeType="1"/>
          </p:cNvSpPr>
          <p:nvPr/>
        </p:nvSpPr>
        <p:spPr bwMode="auto">
          <a:xfrm>
            <a:off x="5222875" y="2600325"/>
            <a:ext cx="0" cy="2133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35" name="Line 79"/>
          <p:cNvSpPr>
            <a:spLocks noChangeShapeType="1"/>
          </p:cNvSpPr>
          <p:nvPr/>
        </p:nvSpPr>
        <p:spPr bwMode="auto">
          <a:xfrm flipH="1">
            <a:off x="4308475" y="4733925"/>
            <a:ext cx="914400" cy="533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36" name="Line 80"/>
          <p:cNvSpPr>
            <a:spLocks noChangeShapeType="1"/>
          </p:cNvSpPr>
          <p:nvPr/>
        </p:nvSpPr>
        <p:spPr bwMode="auto">
          <a:xfrm>
            <a:off x="3622675" y="3514725"/>
            <a:ext cx="25908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37" name="Line 81"/>
          <p:cNvSpPr>
            <a:spLocks noChangeShapeType="1"/>
          </p:cNvSpPr>
          <p:nvPr/>
        </p:nvSpPr>
        <p:spPr bwMode="auto">
          <a:xfrm>
            <a:off x="6213475" y="3514725"/>
            <a:ext cx="0" cy="19812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38" name="Line 82"/>
          <p:cNvSpPr>
            <a:spLocks noChangeShapeType="1"/>
          </p:cNvSpPr>
          <p:nvPr/>
        </p:nvSpPr>
        <p:spPr bwMode="auto">
          <a:xfrm flipH="1">
            <a:off x="4308475" y="5495925"/>
            <a:ext cx="1905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39" name="Line 83"/>
          <p:cNvSpPr>
            <a:spLocks noChangeShapeType="1"/>
          </p:cNvSpPr>
          <p:nvPr/>
        </p:nvSpPr>
        <p:spPr bwMode="auto">
          <a:xfrm flipH="1">
            <a:off x="4913313" y="5418138"/>
            <a:ext cx="608012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40" name="Line 84"/>
          <p:cNvSpPr>
            <a:spLocks noChangeShapeType="1"/>
          </p:cNvSpPr>
          <p:nvPr/>
        </p:nvSpPr>
        <p:spPr bwMode="auto">
          <a:xfrm flipH="1">
            <a:off x="4460875" y="5267325"/>
            <a:ext cx="60801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41" name="Line 85"/>
          <p:cNvSpPr>
            <a:spLocks noChangeShapeType="1"/>
          </p:cNvSpPr>
          <p:nvPr/>
        </p:nvSpPr>
        <p:spPr bwMode="auto">
          <a:xfrm flipH="1">
            <a:off x="4916488" y="5267325"/>
            <a:ext cx="152400" cy="152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42" name="Text Box 86"/>
          <p:cNvSpPr txBox="1">
            <a:spLocks noChangeArrowheads="1"/>
          </p:cNvSpPr>
          <p:nvPr/>
        </p:nvSpPr>
        <p:spPr bwMode="auto">
          <a:xfrm>
            <a:off x="4613275" y="4886325"/>
            <a:ext cx="17526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interrupt</a:t>
            </a:r>
          </a:p>
        </p:txBody>
      </p:sp>
      <p:sp>
        <p:nvSpPr>
          <p:cNvPr id="966743" name="Oval 87"/>
          <p:cNvSpPr>
            <a:spLocks noChangeArrowheads="1"/>
          </p:cNvSpPr>
          <p:nvPr/>
        </p:nvSpPr>
        <p:spPr bwMode="auto">
          <a:xfrm>
            <a:off x="5527675" y="4581525"/>
            <a:ext cx="533400" cy="3810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966744" name="Text Box 88"/>
          <p:cNvSpPr txBox="1">
            <a:spLocks noChangeArrowheads="1"/>
          </p:cNvSpPr>
          <p:nvPr/>
        </p:nvSpPr>
        <p:spPr bwMode="auto">
          <a:xfrm>
            <a:off x="5603875" y="4581525"/>
            <a:ext cx="3810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1</a:t>
            </a:r>
          </a:p>
        </p:txBody>
      </p:sp>
      <p:sp>
        <p:nvSpPr>
          <p:cNvPr id="966745" name="Oval 89"/>
          <p:cNvSpPr>
            <a:spLocks noChangeArrowheads="1"/>
          </p:cNvSpPr>
          <p:nvPr/>
        </p:nvSpPr>
        <p:spPr bwMode="auto">
          <a:xfrm>
            <a:off x="5299075" y="2660650"/>
            <a:ext cx="533400" cy="3810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966746" name="Text Box 90"/>
          <p:cNvSpPr txBox="1">
            <a:spLocks noChangeArrowheads="1"/>
          </p:cNvSpPr>
          <p:nvPr/>
        </p:nvSpPr>
        <p:spPr bwMode="auto">
          <a:xfrm>
            <a:off x="5375275" y="2660650"/>
            <a:ext cx="3810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2</a:t>
            </a:r>
          </a:p>
        </p:txBody>
      </p:sp>
      <p:sp>
        <p:nvSpPr>
          <p:cNvPr id="966747" name="Oval 91"/>
          <p:cNvSpPr>
            <a:spLocks noChangeArrowheads="1"/>
          </p:cNvSpPr>
          <p:nvPr/>
        </p:nvSpPr>
        <p:spPr bwMode="auto">
          <a:xfrm>
            <a:off x="6630988" y="4832350"/>
            <a:ext cx="533400" cy="3810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966748" name="Text Box 92"/>
          <p:cNvSpPr txBox="1">
            <a:spLocks noChangeArrowheads="1"/>
          </p:cNvSpPr>
          <p:nvPr/>
        </p:nvSpPr>
        <p:spPr bwMode="auto">
          <a:xfrm>
            <a:off x="6707188" y="4832350"/>
            <a:ext cx="381000" cy="3968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chemeClr val="bg1"/>
                </a:solidFill>
                <a:effectLst/>
              </a:rPr>
              <a:t>3</a:t>
            </a:r>
          </a:p>
        </p:txBody>
      </p:sp>
      <p:sp>
        <p:nvSpPr>
          <p:cNvPr id="966749" name="Text Box 93"/>
          <p:cNvSpPr txBox="1">
            <a:spLocks noChangeArrowheads="1"/>
          </p:cNvSpPr>
          <p:nvPr/>
        </p:nvSpPr>
        <p:spPr bwMode="auto">
          <a:xfrm>
            <a:off x="6273800" y="4076700"/>
            <a:ext cx="1752600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sz="2000" b="1" baseline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interrupt vector</a:t>
            </a:r>
          </a:p>
        </p:txBody>
      </p:sp>
      <p:sp>
        <p:nvSpPr>
          <p:cNvPr id="966750" name="Line 94"/>
          <p:cNvSpPr>
            <a:spLocks noChangeShapeType="1"/>
          </p:cNvSpPr>
          <p:nvPr/>
        </p:nvSpPr>
        <p:spPr bwMode="auto">
          <a:xfrm>
            <a:off x="2708275" y="5724525"/>
            <a:ext cx="1295400" cy="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51" name="Line 95"/>
          <p:cNvSpPr>
            <a:spLocks noChangeShapeType="1"/>
          </p:cNvSpPr>
          <p:nvPr/>
        </p:nvSpPr>
        <p:spPr bwMode="auto">
          <a:xfrm>
            <a:off x="3317875" y="2676525"/>
            <a:ext cx="0" cy="45720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52" name="Line 96"/>
          <p:cNvSpPr>
            <a:spLocks noChangeShapeType="1"/>
          </p:cNvSpPr>
          <p:nvPr/>
        </p:nvSpPr>
        <p:spPr bwMode="auto">
          <a:xfrm>
            <a:off x="2251075" y="2808288"/>
            <a:ext cx="0" cy="30480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66753" name="Line 97"/>
          <p:cNvSpPr>
            <a:spLocks noChangeShapeType="1"/>
          </p:cNvSpPr>
          <p:nvPr/>
        </p:nvSpPr>
        <p:spPr bwMode="auto">
          <a:xfrm>
            <a:off x="2251075" y="4886325"/>
            <a:ext cx="0" cy="228600"/>
          </a:xfrm>
          <a:prstGeom prst="line">
            <a:avLst/>
          </a:prstGeom>
          <a:noFill/>
          <a:ln w="38100">
            <a:solidFill>
              <a:schemeClr val="bg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0292" name="Rectangle 98"/>
          <p:cNvSpPr>
            <a:spLocks noChangeArrowheads="1"/>
          </p:cNvSpPr>
          <p:nvPr/>
        </p:nvSpPr>
        <p:spPr bwMode="auto">
          <a:xfrm>
            <a:off x="1108075" y="836613"/>
            <a:ext cx="5518150" cy="5191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it-IT" sz="3500" baseline="0">
                <a:solidFill>
                  <a:srgbClr val="FFCC00"/>
                </a:solidFill>
                <a:effectLst/>
              </a:rPr>
              <a:t>Interrupt processing</a:t>
            </a:r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Struttura predefinita">
  <a:themeElements>
    <a:clrScheme name="Personalizzato 1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A5B592"/>
      </a:accent1>
      <a:accent2>
        <a:srgbClr val="F3A447"/>
      </a:accent2>
      <a:accent3>
        <a:srgbClr val="4E74A3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50">
            <a:alpha val="50000"/>
          </a:srgbClr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ndale Mono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50">
            <a:alpha val="50000"/>
          </a:srgbClr>
        </a:solidFill>
        <a:ln w="12700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ndale Mono" pitchFamily="49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4712</TotalTime>
  <Words>638</Words>
  <Application>Microsoft Office PowerPoint</Application>
  <PresentationFormat>Presentazione su schermo (4:3)</PresentationFormat>
  <Paragraphs>252</Paragraphs>
  <Slides>41</Slides>
  <Notes>39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41</vt:i4>
      </vt:variant>
    </vt:vector>
  </HeadingPairs>
  <TitlesOfParts>
    <vt:vector size="42" baseType="lpstr"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UCSC Piacenza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Prof.ssa Mariachiara Tallacchini</dc:creator>
  <cp:lastModifiedBy>Maurelio Boari</cp:lastModifiedBy>
  <cp:revision>355</cp:revision>
  <dcterms:created xsi:type="dcterms:W3CDTF">2003-10-06T19:31:17Z</dcterms:created>
  <dcterms:modified xsi:type="dcterms:W3CDTF">2016-02-15T10:52:11Z</dcterms:modified>
</cp:coreProperties>
</file>