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 id="2147483657" r:id="rId2"/>
  </p:sldMasterIdLst>
  <p:notesMasterIdLst>
    <p:notesMasterId r:id="rId41"/>
  </p:notesMasterIdLst>
  <p:handoutMasterIdLst>
    <p:handoutMasterId r:id="rId42"/>
  </p:handoutMasterIdLst>
  <p:sldIdLst>
    <p:sldId id="335" r:id="rId3"/>
    <p:sldId id="305" r:id="rId4"/>
    <p:sldId id="343" r:id="rId5"/>
    <p:sldId id="336" r:id="rId6"/>
    <p:sldId id="306" r:id="rId7"/>
    <p:sldId id="307" r:id="rId8"/>
    <p:sldId id="357" r:id="rId9"/>
    <p:sldId id="358" r:id="rId10"/>
    <p:sldId id="352" r:id="rId11"/>
    <p:sldId id="353" r:id="rId12"/>
    <p:sldId id="351" r:id="rId13"/>
    <p:sldId id="291" r:id="rId14"/>
    <p:sldId id="354" r:id="rId15"/>
    <p:sldId id="292" r:id="rId16"/>
    <p:sldId id="359" r:id="rId17"/>
    <p:sldId id="360" r:id="rId18"/>
    <p:sldId id="361" r:id="rId19"/>
    <p:sldId id="337" r:id="rId20"/>
    <p:sldId id="338" r:id="rId21"/>
    <p:sldId id="339" r:id="rId22"/>
    <p:sldId id="362" r:id="rId23"/>
    <p:sldId id="294" r:id="rId24"/>
    <p:sldId id="300" r:id="rId25"/>
    <p:sldId id="312" r:id="rId26"/>
    <p:sldId id="313" r:id="rId27"/>
    <p:sldId id="363" r:id="rId28"/>
    <p:sldId id="369" r:id="rId29"/>
    <p:sldId id="367" r:id="rId30"/>
    <p:sldId id="371" r:id="rId31"/>
    <p:sldId id="372" r:id="rId32"/>
    <p:sldId id="370" r:id="rId33"/>
    <p:sldId id="373" r:id="rId34"/>
    <p:sldId id="315" r:id="rId35"/>
    <p:sldId id="316" r:id="rId36"/>
    <p:sldId id="317" r:id="rId37"/>
    <p:sldId id="321" r:id="rId38"/>
    <p:sldId id="322" r:id="rId39"/>
    <p:sldId id="323" r:id="rId40"/>
  </p:sldIdLst>
  <p:sldSz cx="9144000" cy="6858000" type="screen4x3"/>
  <p:notesSz cx="6667500" cy="9801225"/>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xmlns="">
        <p15:guide id="1" orient="horz" pos="2123">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DDDDDD"/>
    <a:srgbClr val="FFCCFF"/>
    <a:srgbClr val="FF99CC"/>
    <a:srgbClr val="CCFFFF"/>
    <a:srgbClr val="33CCCC"/>
    <a:srgbClr val="66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94581" autoAdjust="0"/>
  </p:normalViewPr>
  <p:slideViewPr>
    <p:cSldViewPr snapToGrid="0">
      <p:cViewPr varScale="1">
        <p:scale>
          <a:sx n="83" d="100"/>
          <a:sy n="83" d="100"/>
        </p:scale>
        <p:origin x="-1550" y="-77"/>
      </p:cViewPr>
      <p:guideLst>
        <p:guide orient="horz" pos="2123"/>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defRPr>
            </a:lvl1pPr>
          </a:lstStyle>
          <a:p>
            <a:pPr>
              <a:defRPr/>
            </a:pPr>
            <a:endParaRPr lang="en-US"/>
          </a:p>
        </p:txBody>
      </p:sp>
      <p:sp>
        <p:nvSpPr>
          <p:cNvPr id="93187" name="Rectangle 3"/>
          <p:cNvSpPr>
            <a:spLocks noGrp="1" noChangeArrowheads="1"/>
          </p:cNvSpPr>
          <p:nvPr>
            <p:ph type="dt" sz="quarter" idx="1"/>
          </p:nvPr>
        </p:nvSpPr>
        <p:spPr bwMode="auto">
          <a:xfrm>
            <a:off x="3776663"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defRPr>
            </a:lvl1pPr>
          </a:lstStyle>
          <a:p>
            <a:pPr>
              <a:defRPr/>
            </a:pPr>
            <a:endParaRPr lang="en-US"/>
          </a:p>
        </p:txBody>
      </p:sp>
      <p:sp>
        <p:nvSpPr>
          <p:cNvPr id="93188" name="Rectangle 4"/>
          <p:cNvSpPr>
            <a:spLocks noGrp="1" noChangeArrowheads="1"/>
          </p:cNvSpPr>
          <p:nvPr>
            <p:ph type="ftr" sz="quarter" idx="2"/>
          </p:nvPr>
        </p:nvSpPr>
        <p:spPr bwMode="auto">
          <a:xfrm>
            <a:off x="0" y="9309100"/>
            <a:ext cx="2889250" cy="4905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defRPr>
            </a:lvl1pPr>
          </a:lstStyle>
          <a:p>
            <a:pPr>
              <a:defRPr/>
            </a:pPr>
            <a:endParaRPr lang="en-US"/>
          </a:p>
        </p:txBody>
      </p:sp>
      <p:sp>
        <p:nvSpPr>
          <p:cNvPr id="93189" name="Rectangle 5"/>
          <p:cNvSpPr>
            <a:spLocks noGrp="1" noChangeArrowheads="1"/>
          </p:cNvSpPr>
          <p:nvPr>
            <p:ph type="sldNum" sz="quarter" idx="3"/>
          </p:nvPr>
        </p:nvSpPr>
        <p:spPr bwMode="auto">
          <a:xfrm>
            <a:off x="3776663" y="9309100"/>
            <a:ext cx="2889250" cy="4905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2416B90-EA22-456F-91CA-A44A9E05A5DD}" type="slidenum">
              <a:rPr lang="en-US" altLang="it-IT"/>
              <a:pPr/>
              <a:t>‹N›</a:t>
            </a:fld>
            <a:endParaRPr lang="en-US" altLang="it-IT"/>
          </a:p>
        </p:txBody>
      </p:sp>
    </p:spTree>
    <p:extLst>
      <p:ext uri="{BB962C8B-B14F-4D97-AF65-F5344CB8AC3E}">
        <p14:creationId xmlns:p14="http://schemas.microsoft.com/office/powerpoint/2010/main" val="1836370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defRPr>
            </a:lvl1pPr>
          </a:lstStyle>
          <a:p>
            <a:pPr>
              <a:defRPr/>
            </a:pPr>
            <a:endParaRPr lang="en-US"/>
          </a:p>
        </p:txBody>
      </p:sp>
      <p:sp>
        <p:nvSpPr>
          <p:cNvPr id="3075" name="Rectangle 3"/>
          <p:cNvSpPr>
            <a:spLocks noGrp="1" noChangeArrowheads="1"/>
          </p:cNvSpPr>
          <p:nvPr>
            <p:ph type="dt" idx="1"/>
          </p:nvPr>
        </p:nvSpPr>
        <p:spPr bwMode="auto">
          <a:xfrm>
            <a:off x="377825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defRPr>
            </a:lvl1pPr>
          </a:lstStyle>
          <a:p>
            <a:pPr>
              <a:defRPr/>
            </a:pPr>
            <a:endParaRPr lang="en-US"/>
          </a:p>
        </p:txBody>
      </p:sp>
      <p:sp>
        <p:nvSpPr>
          <p:cNvPr id="41988" name="Rectangle 4"/>
          <p:cNvSpPr>
            <a:spLocks noGrp="1" noRot="1" noChangeAspect="1" noChangeArrowheads="1" noTextEdit="1"/>
          </p:cNvSpPr>
          <p:nvPr>
            <p:ph type="sldImg" idx="2"/>
          </p:nvPr>
        </p:nvSpPr>
        <p:spPr bwMode="auto">
          <a:xfrm>
            <a:off x="884238" y="735013"/>
            <a:ext cx="4899025" cy="36750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889000" y="4656138"/>
            <a:ext cx="4889500" cy="4410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310688"/>
            <a:ext cx="2889250"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defRPr>
            </a:lvl1pPr>
          </a:lstStyle>
          <a:p>
            <a:pPr>
              <a:defRPr/>
            </a:pPr>
            <a:endParaRPr lang="en-US"/>
          </a:p>
        </p:txBody>
      </p:sp>
      <p:sp>
        <p:nvSpPr>
          <p:cNvPr id="3079" name="Rectangle 7"/>
          <p:cNvSpPr>
            <a:spLocks noGrp="1" noChangeArrowheads="1"/>
          </p:cNvSpPr>
          <p:nvPr>
            <p:ph type="sldNum" sz="quarter" idx="5"/>
          </p:nvPr>
        </p:nvSpPr>
        <p:spPr bwMode="auto">
          <a:xfrm>
            <a:off x="3778250" y="9310688"/>
            <a:ext cx="2889250"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BA0F20A-A674-4E05-BED1-4BAD07C0D43C}" type="slidenum">
              <a:rPr lang="en-US" altLang="it-IT"/>
              <a:pPr/>
              <a:t>‹N›</a:t>
            </a:fld>
            <a:endParaRPr lang="en-US" altLang="it-IT"/>
          </a:p>
        </p:txBody>
      </p:sp>
    </p:spTree>
    <p:extLst>
      <p:ext uri="{BB962C8B-B14F-4D97-AF65-F5344CB8AC3E}">
        <p14:creationId xmlns:p14="http://schemas.microsoft.com/office/powerpoint/2010/main" val="4632341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6F351DC0-FD3E-4C3A-ACAF-3DDEE98D11ED}" type="slidenum">
              <a:rPr lang="en-US" altLang="it-IT" sz="1200"/>
              <a:pPr/>
              <a:t>1</a:t>
            </a:fld>
            <a:endParaRPr lang="en-US" altLang="it-IT" sz="1200"/>
          </a:p>
        </p:txBody>
      </p:sp>
      <p:sp>
        <p:nvSpPr>
          <p:cNvPr id="43011" name="Rectangle 2"/>
          <p:cNvSpPr>
            <a:spLocks noGrp="1" noRot="1" noChangeAspect="1" noChangeArrowheads="1" noTextEdit="1"/>
          </p:cNvSpPr>
          <p:nvPr>
            <p:ph type="sldImg"/>
          </p:nvPr>
        </p:nvSpPr>
        <p:spPr>
          <a:xfrm>
            <a:off x="884238" y="735013"/>
            <a:ext cx="4900612" cy="3675062"/>
          </a:xfrm>
          <a:solidFill>
            <a:srgbClr val="FFFFFF"/>
          </a:solidFill>
          <a:ln/>
        </p:spPr>
      </p:sp>
      <p:sp>
        <p:nvSpPr>
          <p:cNvPr id="43012" name="Rectangle 3"/>
          <p:cNvSpPr>
            <a:spLocks noGrp="1" noChangeArrowheads="1"/>
          </p:cNvSpPr>
          <p:nvPr>
            <p:ph type="body" idx="1"/>
          </p:nvPr>
        </p:nvSpPr>
        <p:spPr>
          <a:xfrm>
            <a:off x="666750" y="4656138"/>
            <a:ext cx="5334000" cy="4410075"/>
          </a:xfrm>
          <a:solidFill>
            <a:srgbClr val="FFFFFF"/>
          </a:solidFill>
          <a:ln>
            <a:solidFill>
              <a:srgbClr val="000000"/>
            </a:solidFill>
          </a:ln>
        </p:spPr>
        <p:txBody>
          <a:bodyPr lIns="91650" tIns="45825" rIns="91650" bIns="45825"/>
          <a:lstStyle/>
          <a:p>
            <a:endParaRPr lang="it-IT" altLang="it-IT" smtClean="0"/>
          </a:p>
        </p:txBody>
      </p:sp>
    </p:spTree>
    <p:extLst>
      <p:ext uri="{BB962C8B-B14F-4D97-AF65-F5344CB8AC3E}">
        <p14:creationId xmlns:p14="http://schemas.microsoft.com/office/powerpoint/2010/main" val="1598543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A7D322D-190F-4B56-8568-C89A2DC45F44}" type="slidenum">
              <a:rPr lang="en-US" altLang="it-IT" sz="1200"/>
              <a:pPr/>
              <a:t>21</a:t>
            </a:fld>
            <a:endParaRPr lang="en-US" altLang="it-IT"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849196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6964F6E2-7E3D-4BD7-AA8E-4F86AA887F35}" type="slidenum">
              <a:rPr lang="en-US" altLang="it-IT" sz="1200"/>
              <a:pPr/>
              <a:t>22</a:t>
            </a:fld>
            <a:endParaRPr lang="en-US" altLang="it-IT"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1868377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3B2D2B5A-D8C1-4A8A-B0CA-07B9CC823B75}" type="slidenum">
              <a:rPr lang="en-US" altLang="it-IT" sz="1200"/>
              <a:pPr/>
              <a:t>23</a:t>
            </a:fld>
            <a:endParaRPr lang="en-US" altLang="it-IT"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3454093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41CEA822-1FAF-4C4C-8CF7-2CB0B7E2A95F}" type="slidenum">
              <a:rPr lang="en-US" altLang="it-IT" sz="1200"/>
              <a:pPr/>
              <a:t>24</a:t>
            </a:fld>
            <a:endParaRPr lang="en-US" altLang="it-IT"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264579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CA84D24-EBE9-468D-8393-E9E306808A56}" type="slidenum">
              <a:rPr lang="en-US" altLang="it-IT" sz="1200"/>
              <a:pPr/>
              <a:t>25</a:t>
            </a:fld>
            <a:endParaRPr lang="en-US" altLang="it-IT"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1917583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99C5A0C-8339-438B-BA6A-0BCE6982B7D7}" type="slidenum">
              <a:rPr lang="en-US" altLang="it-IT" sz="1200"/>
              <a:pPr/>
              <a:t>33</a:t>
            </a:fld>
            <a:endParaRPr lang="en-US" altLang="it-IT"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922828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2C598588-0207-45D1-8743-9EAEC0A15DE1}" type="slidenum">
              <a:rPr lang="en-US" altLang="it-IT" sz="1200"/>
              <a:pPr/>
              <a:t>34</a:t>
            </a:fld>
            <a:endParaRPr lang="en-US" altLang="it-IT"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5982007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2FD481D-F8DA-4E0A-8ACE-2AE13D1FBE87}" type="slidenum">
              <a:rPr lang="en-US" altLang="it-IT" sz="1200"/>
              <a:pPr/>
              <a:t>35</a:t>
            </a:fld>
            <a:endParaRPr lang="en-US" altLang="it-IT"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38335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5C558D50-0998-4156-A669-1C31D969E121}" type="slidenum">
              <a:rPr lang="en-US" altLang="it-IT" sz="1200"/>
              <a:pPr/>
              <a:t>36</a:t>
            </a:fld>
            <a:endParaRPr lang="en-US" altLang="it-IT"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094763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3FD1739-6228-45A8-9AE2-874060ABE9EF}" type="slidenum">
              <a:rPr lang="en-US" altLang="it-IT" sz="1200"/>
              <a:pPr/>
              <a:t>37</a:t>
            </a:fld>
            <a:endParaRPr lang="en-US" altLang="it-IT"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825312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8F15F58A-FD28-49FE-A611-E395D70BF64A}" type="slidenum">
              <a:rPr lang="en-US" altLang="it-IT" sz="1200"/>
              <a:pPr/>
              <a:t>2</a:t>
            </a:fld>
            <a:endParaRPr lang="en-US" altLang="it-IT"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14522327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A43B5BC1-0129-489C-AD96-56C2A89ACF23}" type="slidenum">
              <a:rPr lang="en-US" altLang="it-IT" sz="1200"/>
              <a:pPr/>
              <a:t>38</a:t>
            </a:fld>
            <a:endParaRPr lang="en-US" altLang="it-IT"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3762935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F4230C2A-2BA3-403A-BB48-710AA5A62A73}" type="slidenum">
              <a:rPr lang="en-US" altLang="it-IT" sz="1200"/>
              <a:pPr/>
              <a:t>4</a:t>
            </a:fld>
            <a:endParaRPr lang="en-US" altLang="it-IT"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3354603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4DF70E6A-52F7-4F5B-AED6-96920271054B}" type="slidenum">
              <a:rPr lang="en-US" altLang="it-IT" sz="1200"/>
              <a:pPr/>
              <a:t>5</a:t>
            </a:fld>
            <a:endParaRPr lang="en-US" altLang="it-IT"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511260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54DCCEA7-57B1-4F69-9D28-620274BEEE0A}" type="slidenum">
              <a:rPr lang="en-US" altLang="it-IT" sz="1200"/>
              <a:pPr/>
              <a:t>6</a:t>
            </a:fld>
            <a:endParaRPr lang="en-US" altLang="it-IT"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2652121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87CF7E07-CF16-42F9-806A-CD64899A13D6}" type="slidenum">
              <a:rPr lang="en-US" altLang="it-IT" sz="1200"/>
              <a:pPr/>
              <a:t>7</a:t>
            </a:fld>
            <a:endParaRPr lang="en-US" altLang="it-IT"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1475248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egnaposto immagine diapositiva 1"/>
          <p:cNvSpPr>
            <a:spLocks noGrp="1" noRot="1" noChangeAspect="1" noTextEdit="1"/>
          </p:cNvSpPr>
          <p:nvPr>
            <p:ph type="sldImg"/>
          </p:nvPr>
        </p:nvSpPr>
        <p:spPr>
          <a:ln/>
        </p:spPr>
      </p:sp>
      <p:sp>
        <p:nvSpPr>
          <p:cNvPr id="4915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it-IT" altLang="it-IT" smtClean="0"/>
              <a:t>Thousand of people were, through napster, making thousand of copyrighted songs and neither the music industry nor the artists got qny money in return from those copies (This type of piracy is still happening now,through sites other Napster.</a:t>
            </a:r>
          </a:p>
          <a:p>
            <a:r>
              <a:rPr lang="it-IT" altLang="it-IT" smtClean="0"/>
              <a:t>Napster defense was that the files where personal files that people maintened on their own machines and then Napster was not responsible</a:t>
            </a:r>
          </a:p>
        </p:txBody>
      </p:sp>
      <p:sp>
        <p:nvSpPr>
          <p:cNvPr id="4" name="Segnaposto numero diapositiva 3"/>
          <p:cNvSpPr>
            <a:spLocks noGrp="1"/>
          </p:cNvSpPr>
          <p:nvPr>
            <p:ph type="sldNum" sz="quarter" idx="5"/>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97A34885-AEAD-4581-85C3-DF3E649AADE9}" type="slidenum">
              <a:rPr lang="en-US" altLang="it-IT" sz="1200"/>
              <a:pPr/>
              <a:t>11</a:t>
            </a:fld>
            <a:endParaRPr lang="en-US" altLang="it-IT" sz="1200"/>
          </a:p>
        </p:txBody>
      </p:sp>
    </p:spTree>
    <p:extLst>
      <p:ext uri="{BB962C8B-B14F-4D97-AF65-F5344CB8AC3E}">
        <p14:creationId xmlns:p14="http://schemas.microsoft.com/office/powerpoint/2010/main" val="1928132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93BA6D79-D50B-4990-8F41-886C9D99250B}" type="slidenum">
              <a:rPr lang="en-US" altLang="it-IT" sz="1200"/>
              <a:pPr/>
              <a:t>12</a:t>
            </a:fld>
            <a:endParaRPr lang="en-US" altLang="it-IT"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4242743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3775ACEA-ECC1-4B48-88BB-5CBF59868505}" type="slidenum">
              <a:rPr lang="en-US" altLang="it-IT" sz="1200"/>
              <a:pPr/>
              <a:t>14</a:t>
            </a:fld>
            <a:endParaRPr lang="en-US" altLang="it-IT"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1507714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57698" name="Rectangle 2"/>
          <p:cNvSpPr>
            <a:spLocks noGrp="1" noChangeArrowheads="1"/>
          </p:cNvSpPr>
          <p:nvPr>
            <p:ph type="ctrTitle"/>
          </p:nvPr>
        </p:nvSpPr>
        <p:spPr>
          <a:xfrm>
            <a:off x="1600200" y="1600200"/>
            <a:ext cx="6858000" cy="1828800"/>
          </a:xfrm>
          <a:effectLst/>
        </p:spPr>
        <p:txBody>
          <a:bodyPr/>
          <a:lstStyle>
            <a:lvl1pPr>
              <a:defRPr/>
            </a:lvl1pPr>
          </a:lstStyle>
          <a:p>
            <a:r>
              <a:rPr lang="en-US"/>
              <a:t>Click to edit Master title style</a:t>
            </a:r>
          </a:p>
        </p:txBody>
      </p:sp>
      <p:sp>
        <p:nvSpPr>
          <p:cNvPr id="157699" name="Rectangle 3"/>
          <p:cNvSpPr>
            <a:spLocks noGrp="1" noChangeArrowheads="1"/>
          </p:cNvSpPr>
          <p:nvPr>
            <p:ph type="subTitle" idx="1"/>
          </p:nvPr>
        </p:nvSpPr>
        <p:spPr>
          <a:xfrm>
            <a:off x="2057400" y="3886200"/>
            <a:ext cx="6400800" cy="1752600"/>
          </a:xfrm>
          <a:effectLst/>
        </p:spPr>
        <p:txBody>
          <a:bodyPr/>
          <a:lstStyle>
            <a:lvl1pPr marL="0" indent="0" algn="r">
              <a:buFont typeface="Wingdings" pitchFamily="2" charset="2"/>
              <a:buNone/>
              <a:defRPr sz="2800" i="1"/>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6E0365E-A70E-4BB0-9D56-6C1607809C62}" type="slidenum">
              <a:rPr lang="en-US" altLang="it-IT"/>
              <a:pPr/>
              <a:t>‹N›</a:t>
            </a:fld>
            <a:endParaRPr lang="en-US" altLang="it-IT"/>
          </a:p>
        </p:txBody>
      </p:sp>
    </p:spTree>
    <p:extLst>
      <p:ext uri="{BB962C8B-B14F-4D97-AF65-F5344CB8AC3E}">
        <p14:creationId xmlns:p14="http://schemas.microsoft.com/office/powerpoint/2010/main" val="4182926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3C4B20A-C31B-4814-9516-1EEFE5310910}" type="slidenum">
              <a:rPr lang="en-US" altLang="it-IT"/>
              <a:pPr/>
              <a:t>‹N›</a:t>
            </a:fld>
            <a:endParaRPr lang="en-US" altLang="it-IT"/>
          </a:p>
        </p:txBody>
      </p:sp>
    </p:spTree>
    <p:extLst>
      <p:ext uri="{BB962C8B-B14F-4D97-AF65-F5344CB8AC3E}">
        <p14:creationId xmlns:p14="http://schemas.microsoft.com/office/powerpoint/2010/main" val="2724795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AF68F63-FE0B-4D0F-98F9-2EBB571AFEF6}" type="slidenum">
              <a:rPr lang="en-US" altLang="it-IT"/>
              <a:pPr/>
              <a:t>‹N›</a:t>
            </a:fld>
            <a:endParaRPr lang="en-US" altLang="it-IT"/>
          </a:p>
        </p:txBody>
      </p:sp>
    </p:spTree>
    <p:extLst>
      <p:ext uri="{BB962C8B-B14F-4D97-AF65-F5344CB8AC3E}">
        <p14:creationId xmlns:p14="http://schemas.microsoft.com/office/powerpoint/2010/main" val="4128990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685800" y="1981200"/>
            <a:ext cx="38100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A1DF94A-83F4-43A1-BBFE-9D5AD6B9FA29}" type="slidenum">
              <a:rPr lang="en-US" altLang="it-IT"/>
              <a:pPr/>
              <a:t>‹N›</a:t>
            </a:fld>
            <a:endParaRPr lang="en-US" altLang="it-IT"/>
          </a:p>
        </p:txBody>
      </p:sp>
    </p:spTree>
    <p:extLst>
      <p:ext uri="{BB962C8B-B14F-4D97-AF65-F5344CB8AC3E}">
        <p14:creationId xmlns:p14="http://schemas.microsoft.com/office/powerpoint/2010/main" val="274897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307202" name="Rectangle 2"/>
          <p:cNvSpPr>
            <a:spLocks noGrp="1" noChangeArrowheads="1"/>
          </p:cNvSpPr>
          <p:nvPr>
            <p:ph type="ctrTitle"/>
          </p:nvPr>
        </p:nvSpPr>
        <p:spPr>
          <a:xfrm>
            <a:off x="685800" y="2286000"/>
            <a:ext cx="7772400" cy="1143000"/>
          </a:xfrm>
        </p:spPr>
        <p:txBody>
          <a:bodyPr/>
          <a:lstStyle>
            <a:lvl1pPr algn="r">
              <a:defRPr/>
            </a:lvl1pPr>
          </a:lstStyle>
          <a:p>
            <a:r>
              <a:rPr lang="en-US"/>
              <a:t>Click to edit Master title style</a:t>
            </a:r>
          </a:p>
        </p:txBody>
      </p:sp>
      <p:sp>
        <p:nvSpPr>
          <p:cNvPr id="307203" name="Rectangle 3"/>
          <p:cNvSpPr>
            <a:spLocks noGrp="1" noChangeArrowheads="1"/>
          </p:cNvSpPr>
          <p:nvPr>
            <p:ph type="subTitle" idx="1"/>
          </p:nvPr>
        </p:nvSpPr>
        <p:spPr>
          <a:xfrm>
            <a:off x="2057400" y="3810000"/>
            <a:ext cx="6400800" cy="1752600"/>
          </a:xfrm>
        </p:spPr>
        <p:txBody>
          <a:bodyPr/>
          <a:lstStyle>
            <a:lvl1pPr marL="0" indent="0" algn="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83572FE-96B0-4DCF-A51E-8C59A82B7F36}" type="slidenum">
              <a:rPr lang="en-US" altLang="it-IT"/>
              <a:pPr/>
              <a:t>‹N›</a:t>
            </a:fld>
            <a:endParaRPr lang="en-US" altLang="it-IT"/>
          </a:p>
        </p:txBody>
      </p:sp>
    </p:spTree>
    <p:extLst>
      <p:ext uri="{BB962C8B-B14F-4D97-AF65-F5344CB8AC3E}">
        <p14:creationId xmlns:p14="http://schemas.microsoft.com/office/powerpoint/2010/main" val="3059571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93E3F58-63E4-405F-B517-4AE880849A39}" type="slidenum">
              <a:rPr lang="en-US" altLang="it-IT"/>
              <a:pPr/>
              <a:t>‹N›</a:t>
            </a:fld>
            <a:endParaRPr lang="en-US" altLang="it-IT"/>
          </a:p>
        </p:txBody>
      </p:sp>
    </p:spTree>
    <p:extLst>
      <p:ext uri="{BB962C8B-B14F-4D97-AF65-F5344CB8AC3E}">
        <p14:creationId xmlns:p14="http://schemas.microsoft.com/office/powerpoint/2010/main" val="3473675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A3FC7E0-7199-487E-8A91-09530B2E7305}" type="slidenum">
              <a:rPr lang="en-US" altLang="it-IT"/>
              <a:pPr/>
              <a:t>‹N›</a:t>
            </a:fld>
            <a:endParaRPr lang="en-US" altLang="it-IT"/>
          </a:p>
        </p:txBody>
      </p:sp>
    </p:spTree>
    <p:extLst>
      <p:ext uri="{BB962C8B-B14F-4D97-AF65-F5344CB8AC3E}">
        <p14:creationId xmlns:p14="http://schemas.microsoft.com/office/powerpoint/2010/main" val="2959328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245B7E2-DD43-4D81-A399-CCB6AAD1D7A5}" type="slidenum">
              <a:rPr lang="en-US" altLang="it-IT"/>
              <a:pPr/>
              <a:t>‹N›</a:t>
            </a:fld>
            <a:endParaRPr lang="en-US" altLang="it-IT"/>
          </a:p>
        </p:txBody>
      </p:sp>
    </p:spTree>
    <p:extLst>
      <p:ext uri="{BB962C8B-B14F-4D97-AF65-F5344CB8AC3E}">
        <p14:creationId xmlns:p14="http://schemas.microsoft.com/office/powerpoint/2010/main" val="3719078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66A728A-D6A4-4099-9AE3-D512434C8A7E}" type="slidenum">
              <a:rPr lang="en-US" altLang="it-IT"/>
              <a:pPr/>
              <a:t>‹N›</a:t>
            </a:fld>
            <a:endParaRPr lang="en-US" altLang="it-IT"/>
          </a:p>
        </p:txBody>
      </p:sp>
    </p:spTree>
    <p:extLst>
      <p:ext uri="{BB962C8B-B14F-4D97-AF65-F5344CB8AC3E}">
        <p14:creationId xmlns:p14="http://schemas.microsoft.com/office/powerpoint/2010/main" val="11190188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064437E2-5E85-45CD-A623-4467972E8D75}" type="slidenum">
              <a:rPr lang="en-US" altLang="it-IT"/>
              <a:pPr/>
              <a:t>‹N›</a:t>
            </a:fld>
            <a:endParaRPr lang="en-US" altLang="it-IT"/>
          </a:p>
        </p:txBody>
      </p:sp>
    </p:spTree>
    <p:extLst>
      <p:ext uri="{BB962C8B-B14F-4D97-AF65-F5344CB8AC3E}">
        <p14:creationId xmlns:p14="http://schemas.microsoft.com/office/powerpoint/2010/main" val="22227803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2BBE5F48-C738-4973-9109-661EA9724715}" type="slidenum">
              <a:rPr lang="en-US" altLang="it-IT"/>
              <a:pPr/>
              <a:t>‹N›</a:t>
            </a:fld>
            <a:endParaRPr lang="en-US" altLang="it-IT"/>
          </a:p>
        </p:txBody>
      </p:sp>
    </p:spTree>
    <p:extLst>
      <p:ext uri="{BB962C8B-B14F-4D97-AF65-F5344CB8AC3E}">
        <p14:creationId xmlns:p14="http://schemas.microsoft.com/office/powerpoint/2010/main" val="3902810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1D7EA0B-BA88-4A5F-A79E-B860C80FEBAA}" type="slidenum">
              <a:rPr lang="en-US" altLang="it-IT"/>
              <a:pPr/>
              <a:t>‹N›</a:t>
            </a:fld>
            <a:endParaRPr lang="en-US" altLang="it-IT"/>
          </a:p>
        </p:txBody>
      </p:sp>
    </p:spTree>
    <p:extLst>
      <p:ext uri="{BB962C8B-B14F-4D97-AF65-F5344CB8AC3E}">
        <p14:creationId xmlns:p14="http://schemas.microsoft.com/office/powerpoint/2010/main" val="909438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9C07329-A0CA-49D9-8FCD-CEEAE4E25D02}" type="slidenum">
              <a:rPr lang="en-US" altLang="it-IT"/>
              <a:pPr/>
              <a:t>‹N›</a:t>
            </a:fld>
            <a:endParaRPr lang="en-US" altLang="it-IT"/>
          </a:p>
        </p:txBody>
      </p:sp>
    </p:spTree>
    <p:extLst>
      <p:ext uri="{BB962C8B-B14F-4D97-AF65-F5344CB8AC3E}">
        <p14:creationId xmlns:p14="http://schemas.microsoft.com/office/powerpoint/2010/main" val="4250165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788ED93-966A-40D7-A558-8022A79923BB}" type="slidenum">
              <a:rPr lang="en-US" altLang="it-IT"/>
              <a:pPr/>
              <a:t>‹N›</a:t>
            </a:fld>
            <a:endParaRPr lang="en-US" altLang="it-IT"/>
          </a:p>
        </p:txBody>
      </p:sp>
    </p:spTree>
    <p:extLst>
      <p:ext uri="{BB962C8B-B14F-4D97-AF65-F5344CB8AC3E}">
        <p14:creationId xmlns:p14="http://schemas.microsoft.com/office/powerpoint/2010/main" val="36619621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2C40490-94A0-4FB8-B8FE-FA048120BAB7}" type="slidenum">
              <a:rPr lang="en-US" altLang="it-IT"/>
              <a:pPr/>
              <a:t>‹N›</a:t>
            </a:fld>
            <a:endParaRPr lang="en-US" altLang="it-IT"/>
          </a:p>
        </p:txBody>
      </p:sp>
    </p:spTree>
    <p:extLst>
      <p:ext uri="{BB962C8B-B14F-4D97-AF65-F5344CB8AC3E}">
        <p14:creationId xmlns:p14="http://schemas.microsoft.com/office/powerpoint/2010/main" val="25573551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8A898FE-596F-4230-8107-C8F2C34A6F50}" type="slidenum">
              <a:rPr lang="en-US" altLang="it-IT"/>
              <a:pPr/>
              <a:t>‹N›</a:t>
            </a:fld>
            <a:endParaRPr lang="en-US" altLang="it-IT"/>
          </a:p>
        </p:txBody>
      </p:sp>
    </p:spTree>
    <p:extLst>
      <p:ext uri="{BB962C8B-B14F-4D97-AF65-F5344CB8AC3E}">
        <p14:creationId xmlns:p14="http://schemas.microsoft.com/office/powerpoint/2010/main" val="265240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3CB6668-C3E9-47C8-8B68-3DEBBE49BED5}" type="slidenum">
              <a:rPr lang="en-US" altLang="it-IT"/>
              <a:pPr/>
              <a:t>‹N›</a:t>
            </a:fld>
            <a:endParaRPr lang="en-US" altLang="it-IT"/>
          </a:p>
        </p:txBody>
      </p:sp>
    </p:spTree>
    <p:extLst>
      <p:ext uri="{BB962C8B-B14F-4D97-AF65-F5344CB8AC3E}">
        <p14:creationId xmlns:p14="http://schemas.microsoft.com/office/powerpoint/2010/main" val="4280832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7100BE7-B934-4956-8CC9-A4FC02B0C6F5}" type="slidenum">
              <a:rPr lang="en-US" altLang="it-IT"/>
              <a:pPr/>
              <a:t>‹N›</a:t>
            </a:fld>
            <a:endParaRPr lang="en-US" altLang="it-IT"/>
          </a:p>
        </p:txBody>
      </p:sp>
    </p:spTree>
    <p:extLst>
      <p:ext uri="{BB962C8B-B14F-4D97-AF65-F5344CB8AC3E}">
        <p14:creationId xmlns:p14="http://schemas.microsoft.com/office/powerpoint/2010/main" val="321300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170A4E9D-15CA-4622-AF8E-768D1F0D9726}" type="slidenum">
              <a:rPr lang="en-US" altLang="it-IT"/>
              <a:pPr/>
              <a:t>‹N›</a:t>
            </a:fld>
            <a:endParaRPr lang="en-US" altLang="it-IT"/>
          </a:p>
        </p:txBody>
      </p:sp>
    </p:spTree>
    <p:extLst>
      <p:ext uri="{BB962C8B-B14F-4D97-AF65-F5344CB8AC3E}">
        <p14:creationId xmlns:p14="http://schemas.microsoft.com/office/powerpoint/2010/main" val="149551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F71DE94A-2EFB-4FF0-A1A7-BCD193889407}" type="slidenum">
              <a:rPr lang="en-US" altLang="it-IT"/>
              <a:pPr/>
              <a:t>‹N›</a:t>
            </a:fld>
            <a:endParaRPr lang="en-US" altLang="it-IT"/>
          </a:p>
        </p:txBody>
      </p:sp>
    </p:spTree>
    <p:extLst>
      <p:ext uri="{BB962C8B-B14F-4D97-AF65-F5344CB8AC3E}">
        <p14:creationId xmlns:p14="http://schemas.microsoft.com/office/powerpoint/2010/main" val="177306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13B1FE98-C6F1-4A9E-805A-C78C33EA13CC}" type="slidenum">
              <a:rPr lang="en-US" altLang="it-IT"/>
              <a:pPr/>
              <a:t>‹N›</a:t>
            </a:fld>
            <a:endParaRPr lang="en-US" altLang="it-IT"/>
          </a:p>
        </p:txBody>
      </p:sp>
    </p:spTree>
    <p:extLst>
      <p:ext uri="{BB962C8B-B14F-4D97-AF65-F5344CB8AC3E}">
        <p14:creationId xmlns:p14="http://schemas.microsoft.com/office/powerpoint/2010/main" val="403751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0D81206-8F02-44DD-86E3-79D2C9C7C274}" type="slidenum">
              <a:rPr lang="en-US" altLang="it-IT"/>
              <a:pPr/>
              <a:t>‹N›</a:t>
            </a:fld>
            <a:endParaRPr lang="en-US" altLang="it-IT"/>
          </a:p>
        </p:txBody>
      </p:sp>
    </p:spTree>
    <p:extLst>
      <p:ext uri="{BB962C8B-B14F-4D97-AF65-F5344CB8AC3E}">
        <p14:creationId xmlns:p14="http://schemas.microsoft.com/office/powerpoint/2010/main" val="2343566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6D28632-FA53-43CB-80F2-D3DD722979DC}" type="slidenum">
              <a:rPr lang="en-US" altLang="it-IT"/>
              <a:pPr/>
              <a:t>‹N›</a:t>
            </a:fld>
            <a:endParaRPr lang="en-US" altLang="it-IT"/>
          </a:p>
        </p:txBody>
      </p:sp>
    </p:spTree>
    <p:extLst>
      <p:ext uri="{BB962C8B-B14F-4D97-AF65-F5344CB8AC3E}">
        <p14:creationId xmlns:p14="http://schemas.microsoft.com/office/powerpoint/2010/main" val="2353006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dist="25399" dir="16200000" algn="ctr" rotWithShape="0">
              <a:srgbClr val="FFFFFF">
                <a:alpha val="7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it-IT"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dist="25399" dir="16200000" algn="ctr" rotWithShape="0">
              <a:srgbClr val="FFFFFF">
                <a:alpha val="7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it-IT" smtClean="0"/>
              <a:t>Click to edit Master text styles</a:t>
            </a:r>
          </a:p>
          <a:p>
            <a:pPr lvl="1"/>
            <a:r>
              <a:rPr lang="en-US" altLang="it-IT" smtClean="0"/>
              <a:t>Second level</a:t>
            </a:r>
          </a:p>
          <a:p>
            <a:pPr lvl="2"/>
            <a:r>
              <a:rPr lang="en-US" altLang="it-IT" smtClean="0"/>
              <a:t>Third level</a:t>
            </a:r>
          </a:p>
          <a:p>
            <a:pPr lvl="3"/>
            <a:r>
              <a:rPr lang="en-US" altLang="it-IT" smtClean="0"/>
              <a:t>Fourth level</a:t>
            </a:r>
          </a:p>
          <a:p>
            <a:pPr lvl="4"/>
            <a:r>
              <a:rPr lang="en-US" altLang="it-IT" smtClean="0"/>
              <a:t>Fifth level</a:t>
            </a:r>
          </a:p>
        </p:txBody>
      </p:sp>
      <p:sp>
        <p:nvSpPr>
          <p:cNvPr id="15667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ea typeface="+mn-ea"/>
              </a:defRPr>
            </a:lvl1pPr>
          </a:lstStyle>
          <a:p>
            <a:pPr>
              <a:defRPr/>
            </a:pPr>
            <a:endParaRPr lang="en-US"/>
          </a:p>
        </p:txBody>
      </p:sp>
      <p:sp>
        <p:nvSpPr>
          <p:cNvPr id="15667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defRPr>
            </a:lvl1pPr>
          </a:lstStyle>
          <a:p>
            <a:pPr>
              <a:defRPr/>
            </a:pPr>
            <a:endParaRPr lang="en-US"/>
          </a:p>
        </p:txBody>
      </p:sp>
      <p:sp>
        <p:nvSpPr>
          <p:cNvPr id="15667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ahoma" panose="020B0604030504040204" pitchFamily="34" charset="0"/>
              </a:defRPr>
            </a:lvl1pPr>
          </a:lstStyle>
          <a:p>
            <a:fld id="{098445F8-2C47-4673-A689-2A0804868A23}" type="slidenum">
              <a:rPr lang="en-US" altLang="it-IT"/>
              <a:pPr/>
              <a:t>‹N›</a:t>
            </a:fld>
            <a:endParaRPr lang="en-US" altLang="it-IT"/>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hf hdr="0" ftr="0" dt="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ahoma" pitchFamily="34" charset="0"/>
          <a:ea typeface="ＭＳ Ｐゴシック" pitchFamily="1" charset="-128"/>
        </a:defRPr>
      </a:lvl2pPr>
      <a:lvl3pPr algn="r" rtl="0" eaLnBrk="0" fontAlgn="base" hangingPunct="0">
        <a:spcBef>
          <a:spcPct val="0"/>
        </a:spcBef>
        <a:spcAft>
          <a:spcPct val="0"/>
        </a:spcAft>
        <a:defRPr sz="4400" i="1">
          <a:solidFill>
            <a:schemeClr val="tx2"/>
          </a:solidFill>
          <a:latin typeface="Tahoma" pitchFamily="34" charset="0"/>
          <a:ea typeface="ＭＳ Ｐゴシック" pitchFamily="1" charset="-128"/>
        </a:defRPr>
      </a:lvl3pPr>
      <a:lvl4pPr algn="r" rtl="0" eaLnBrk="0" fontAlgn="base" hangingPunct="0">
        <a:spcBef>
          <a:spcPct val="0"/>
        </a:spcBef>
        <a:spcAft>
          <a:spcPct val="0"/>
        </a:spcAft>
        <a:defRPr sz="4400" i="1">
          <a:solidFill>
            <a:schemeClr val="tx2"/>
          </a:solidFill>
          <a:latin typeface="Tahoma" pitchFamily="34" charset="0"/>
          <a:ea typeface="ＭＳ Ｐゴシック" pitchFamily="1" charset="-128"/>
        </a:defRPr>
      </a:lvl4pPr>
      <a:lvl5pPr algn="r" rtl="0" eaLnBrk="0" fontAlgn="base" hangingPunct="0">
        <a:spcBef>
          <a:spcPct val="0"/>
        </a:spcBef>
        <a:spcAft>
          <a:spcPct val="0"/>
        </a:spcAft>
        <a:defRPr sz="4400" i="1">
          <a:solidFill>
            <a:schemeClr val="tx2"/>
          </a:solidFill>
          <a:latin typeface="Tahoma" pitchFamily="34" charset="0"/>
          <a:ea typeface="ＭＳ Ｐゴシック" pitchFamily="1" charset="-128"/>
        </a:defRPr>
      </a:lvl5pPr>
      <a:lvl6pPr marL="457200" algn="r" rtl="0" fontAlgn="base">
        <a:spcBef>
          <a:spcPct val="0"/>
        </a:spcBef>
        <a:spcAft>
          <a:spcPct val="0"/>
        </a:spcAft>
        <a:defRPr sz="4400" i="1">
          <a:solidFill>
            <a:schemeClr val="tx2"/>
          </a:solidFill>
          <a:latin typeface="Tahoma" pitchFamily="34" charset="0"/>
          <a:ea typeface="ＭＳ Ｐゴシック" pitchFamily="1" charset="-128"/>
        </a:defRPr>
      </a:lvl6pPr>
      <a:lvl7pPr marL="914400" algn="r" rtl="0" fontAlgn="base">
        <a:spcBef>
          <a:spcPct val="0"/>
        </a:spcBef>
        <a:spcAft>
          <a:spcPct val="0"/>
        </a:spcAft>
        <a:defRPr sz="4400" i="1">
          <a:solidFill>
            <a:schemeClr val="tx2"/>
          </a:solidFill>
          <a:latin typeface="Tahoma" pitchFamily="34" charset="0"/>
          <a:ea typeface="ＭＳ Ｐゴシック" pitchFamily="1" charset="-128"/>
        </a:defRPr>
      </a:lvl7pPr>
      <a:lvl8pPr marL="1371600" algn="r" rtl="0" fontAlgn="base">
        <a:spcBef>
          <a:spcPct val="0"/>
        </a:spcBef>
        <a:spcAft>
          <a:spcPct val="0"/>
        </a:spcAft>
        <a:defRPr sz="4400" i="1">
          <a:solidFill>
            <a:schemeClr val="tx2"/>
          </a:solidFill>
          <a:latin typeface="Tahoma" pitchFamily="34" charset="0"/>
          <a:ea typeface="ＭＳ Ｐゴシック" pitchFamily="1" charset="-128"/>
        </a:defRPr>
      </a:lvl8pPr>
      <a:lvl9pPr marL="1828800" algn="r" rtl="0" fontAlgn="base">
        <a:spcBef>
          <a:spcPct val="0"/>
        </a:spcBef>
        <a:spcAft>
          <a:spcPct val="0"/>
        </a:spcAft>
        <a:defRPr sz="4400" i="1">
          <a:solidFill>
            <a:schemeClr val="tx2"/>
          </a:solidFill>
          <a:latin typeface="Tahoma" pitchFamily="34" charset="0"/>
          <a:ea typeface="ＭＳ Ｐゴシック" pitchFamily="1" charset="-128"/>
        </a:defRPr>
      </a:lvl9pPr>
    </p:titleStyle>
    <p:bodyStyle>
      <a:lvl1pPr marL="342900" indent="-342900" algn="l" rtl="0" eaLnBrk="0" fontAlgn="base" hangingPunct="0">
        <a:spcBef>
          <a:spcPct val="20000"/>
        </a:spcBef>
        <a:spcAft>
          <a:spcPct val="0"/>
        </a:spcAft>
        <a:buClr>
          <a:srgbClr val="800040"/>
        </a:buClr>
        <a:buFont typeface="Wingdings" panose="05000000000000000000"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800040"/>
        </a:buClr>
        <a:buFont typeface="Wingdings" panose="05000000000000000000" pitchFamily="2" charset="2"/>
        <a:buChar char=""/>
        <a:defRPr sz="2800">
          <a:solidFill>
            <a:schemeClr val="tx1"/>
          </a:solidFill>
          <a:latin typeface="+mn-lt"/>
          <a:ea typeface="+mn-ea"/>
        </a:defRPr>
      </a:lvl2pPr>
      <a:lvl3pPr marL="1143000" indent="-228600" algn="l" rtl="0" eaLnBrk="0" fontAlgn="base" hangingPunct="0">
        <a:spcBef>
          <a:spcPct val="20000"/>
        </a:spcBef>
        <a:spcAft>
          <a:spcPct val="0"/>
        </a:spcAft>
        <a:buClr>
          <a:srgbClr val="800040"/>
        </a:buClr>
        <a:buFont typeface="Wingdings" panose="05000000000000000000" pitchFamily="2" charset="2"/>
        <a:buChar char=""/>
        <a:defRPr sz="2400">
          <a:solidFill>
            <a:schemeClr val="tx1"/>
          </a:solidFill>
          <a:latin typeface="+mn-lt"/>
          <a:ea typeface="+mn-ea"/>
        </a:defRPr>
      </a:lvl3pPr>
      <a:lvl4pPr marL="1600200" indent="-228600" algn="l" rtl="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mn-lt"/>
          <a:ea typeface="+mn-ea"/>
        </a:defRPr>
      </a:lvl4pPr>
      <a:lvl5pPr marL="2057400" indent="-228600" algn="l" rtl="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mn-lt"/>
          <a:ea typeface="+mn-ea"/>
        </a:defRPr>
      </a:lvl5pPr>
      <a:lvl6pPr marL="2514600" indent="-228600" algn="l" rtl="0" fontAlgn="base">
        <a:spcBef>
          <a:spcPct val="20000"/>
        </a:spcBef>
        <a:spcAft>
          <a:spcPct val="0"/>
        </a:spcAft>
        <a:buClr>
          <a:srgbClr val="800040"/>
        </a:buClr>
        <a:buFont typeface="Wingdings" pitchFamily="2" charset="2"/>
        <a:buChar char=""/>
        <a:defRPr sz="2000">
          <a:solidFill>
            <a:schemeClr val="tx1"/>
          </a:solidFill>
          <a:latin typeface="+mn-lt"/>
          <a:ea typeface="+mn-ea"/>
        </a:defRPr>
      </a:lvl6pPr>
      <a:lvl7pPr marL="2971800" indent="-228600" algn="l" rtl="0" fontAlgn="base">
        <a:spcBef>
          <a:spcPct val="20000"/>
        </a:spcBef>
        <a:spcAft>
          <a:spcPct val="0"/>
        </a:spcAft>
        <a:buClr>
          <a:srgbClr val="800040"/>
        </a:buClr>
        <a:buFont typeface="Wingdings" pitchFamily="2" charset="2"/>
        <a:buChar char=""/>
        <a:defRPr sz="2000">
          <a:solidFill>
            <a:schemeClr val="tx1"/>
          </a:solidFill>
          <a:latin typeface="+mn-lt"/>
          <a:ea typeface="+mn-ea"/>
        </a:defRPr>
      </a:lvl7pPr>
      <a:lvl8pPr marL="3429000" indent="-228600" algn="l" rtl="0" fontAlgn="base">
        <a:spcBef>
          <a:spcPct val="20000"/>
        </a:spcBef>
        <a:spcAft>
          <a:spcPct val="0"/>
        </a:spcAft>
        <a:buClr>
          <a:srgbClr val="800040"/>
        </a:buClr>
        <a:buFont typeface="Wingdings" pitchFamily="2" charset="2"/>
        <a:buChar char=""/>
        <a:defRPr sz="2000">
          <a:solidFill>
            <a:schemeClr val="tx1"/>
          </a:solidFill>
          <a:latin typeface="+mn-lt"/>
          <a:ea typeface="+mn-ea"/>
        </a:defRPr>
      </a:lvl8pPr>
      <a:lvl9pPr marL="3886200" indent="-228600" algn="l" rtl="0" fontAlgn="base">
        <a:spcBef>
          <a:spcPct val="20000"/>
        </a:spcBef>
        <a:spcAft>
          <a:spcPct val="0"/>
        </a:spcAft>
        <a:buClr>
          <a:srgbClr val="800040"/>
        </a:buClr>
        <a:buFont typeface="Wingdings" pitchFamily="2" charset="2"/>
        <a:buChar char=""/>
        <a:defRPr sz="2000">
          <a:solidFill>
            <a:schemeClr val="tx1"/>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ffectLst>
            <a:outerShdw dist="12700" dir="8100000" algn="ctr" rotWithShape="0">
              <a:srgbClr val="FFFFFF">
                <a:alpha val="7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it-IT"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outerShdw dist="12700" dir="8100000" algn="ctr" rotWithShape="0">
              <a:srgbClr val="FFFFFF">
                <a:alpha val="7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it-IT" smtClean="0"/>
              <a:t>Click to edit Master text styles</a:t>
            </a:r>
          </a:p>
          <a:p>
            <a:pPr lvl="1"/>
            <a:r>
              <a:rPr lang="en-US" altLang="it-IT" smtClean="0"/>
              <a:t>Second level</a:t>
            </a:r>
          </a:p>
          <a:p>
            <a:pPr lvl="2"/>
            <a:r>
              <a:rPr lang="en-US" altLang="it-IT" smtClean="0"/>
              <a:t>Third level</a:t>
            </a:r>
          </a:p>
          <a:p>
            <a:pPr lvl="3"/>
            <a:r>
              <a:rPr lang="en-US" altLang="it-IT" smtClean="0"/>
              <a:t>Fourth level</a:t>
            </a:r>
          </a:p>
          <a:p>
            <a:pPr lvl="4"/>
            <a:r>
              <a:rPr lang="en-US" altLang="it-IT" smtClean="0"/>
              <a:t>Fifth level</a:t>
            </a:r>
          </a:p>
        </p:txBody>
      </p:sp>
      <p:sp>
        <p:nvSpPr>
          <p:cNvPr id="30618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FFFFFF"/>
                </a:solidFill>
                <a:ea typeface="+mn-ea"/>
              </a:defRPr>
            </a:lvl1pPr>
          </a:lstStyle>
          <a:p>
            <a:pPr>
              <a:defRPr/>
            </a:pPr>
            <a:endParaRPr lang="en-US"/>
          </a:p>
        </p:txBody>
      </p:sp>
      <p:sp>
        <p:nvSpPr>
          <p:cNvPr id="30618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US"/>
          </a:p>
        </p:txBody>
      </p:sp>
      <p:sp>
        <p:nvSpPr>
          <p:cNvPr id="30618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MS Pゴシック" pitchFamily="-92" charset="-128"/>
              </a:defRPr>
            </a:lvl1pPr>
          </a:lstStyle>
          <a:p>
            <a:fld id="{DD475F0E-5F7E-43AF-9813-DBB7169A2E8A}" type="slidenum">
              <a:rPr lang="en-US" altLang="it-IT"/>
              <a:pPr/>
              <a:t>‹N›</a:t>
            </a:fld>
            <a:endParaRPr lang="en-US" altLang="it-IT"/>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ea typeface="MS Pゴシック" pitchFamily="-92" charset="-128"/>
        </a:defRPr>
      </a:lvl2pPr>
      <a:lvl3pPr algn="ctr" rtl="0" eaLnBrk="0" fontAlgn="base" hangingPunct="0">
        <a:spcBef>
          <a:spcPct val="0"/>
        </a:spcBef>
        <a:spcAft>
          <a:spcPct val="0"/>
        </a:spcAft>
        <a:defRPr sz="4400">
          <a:solidFill>
            <a:schemeClr val="tx2"/>
          </a:solidFill>
          <a:latin typeface="Times New Roman" pitchFamily="18" charset="0"/>
          <a:ea typeface="MS Pゴシック" pitchFamily="-92" charset="-128"/>
        </a:defRPr>
      </a:lvl3pPr>
      <a:lvl4pPr algn="ctr" rtl="0" eaLnBrk="0" fontAlgn="base" hangingPunct="0">
        <a:spcBef>
          <a:spcPct val="0"/>
        </a:spcBef>
        <a:spcAft>
          <a:spcPct val="0"/>
        </a:spcAft>
        <a:defRPr sz="4400">
          <a:solidFill>
            <a:schemeClr val="tx2"/>
          </a:solidFill>
          <a:latin typeface="Times New Roman" pitchFamily="18" charset="0"/>
          <a:ea typeface="MS Pゴシック" pitchFamily="-92" charset="-128"/>
        </a:defRPr>
      </a:lvl4pPr>
      <a:lvl5pPr algn="ctr" rtl="0" eaLnBrk="0" fontAlgn="base" hangingPunct="0">
        <a:spcBef>
          <a:spcPct val="0"/>
        </a:spcBef>
        <a:spcAft>
          <a:spcPct val="0"/>
        </a:spcAft>
        <a:defRPr sz="4400">
          <a:solidFill>
            <a:schemeClr val="tx2"/>
          </a:solidFill>
          <a:latin typeface="Times New Roman" pitchFamily="18"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8"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8"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8"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8" charset="0"/>
          <a:ea typeface="MS Pゴシック" pitchFamily="-92" charset="-128"/>
        </a:defRPr>
      </a:lvl9pPr>
    </p:titleStyle>
    <p:bodyStyle>
      <a:lvl1pPr marL="342900" indent="-342900" algn="l" rtl="0" eaLnBrk="0" fontAlgn="base" hangingPunct="0">
        <a:spcBef>
          <a:spcPct val="20000"/>
        </a:spcBef>
        <a:spcAft>
          <a:spcPct val="0"/>
        </a:spcAft>
        <a:buFont typeface="Wingdings" panose="05000000000000000000"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800">
          <a:solidFill>
            <a:schemeClr val="tx1"/>
          </a:solidFill>
          <a:latin typeface="+mn-lt"/>
          <a:ea typeface="+mn-ea"/>
        </a:defRPr>
      </a:lvl2pPr>
      <a:lvl3pPr marL="1143000" indent="-228600" algn="l" rtl="0" eaLnBrk="0" fontAlgn="base" hangingPunct="0">
        <a:spcBef>
          <a:spcPct val="20000"/>
        </a:spcBef>
        <a:spcAft>
          <a:spcPct val="0"/>
        </a:spcAft>
        <a:buFont typeface="Wingdings" panose="05000000000000000000" pitchFamily="2" charset="2"/>
        <a:buChar char="§"/>
        <a:defRPr sz="2400">
          <a:solidFill>
            <a:schemeClr val="tx1"/>
          </a:solidFill>
          <a:latin typeface="+mn-lt"/>
          <a:ea typeface="+mn-ea"/>
        </a:defRPr>
      </a:lvl3pPr>
      <a:lvl4pPr marL="1600200" indent="-228600" algn="l" rtl="0" eaLnBrk="0" fontAlgn="base" hangingPunct="0">
        <a:spcBef>
          <a:spcPct val="20000"/>
        </a:spcBef>
        <a:spcAft>
          <a:spcPct val="0"/>
        </a:spcAft>
        <a:buFont typeface="Wingdings" panose="05000000000000000000" pitchFamily="2" charset="2"/>
        <a:buChar char="§"/>
        <a:defRPr sz="2000">
          <a:solidFill>
            <a:schemeClr val="tx1"/>
          </a:solidFill>
          <a:latin typeface="+mn-lt"/>
          <a:ea typeface="+mn-ea"/>
        </a:defRPr>
      </a:lvl4pPr>
      <a:lvl5pPr marL="2057400" indent="-228600" algn="l" rtl="0" eaLnBrk="0" fontAlgn="base" hangingPunct="0">
        <a:spcBef>
          <a:spcPct val="20000"/>
        </a:spcBef>
        <a:spcAft>
          <a:spcPct val="0"/>
        </a:spcAft>
        <a:buFont typeface="Wingdings" panose="05000000000000000000" pitchFamily="2" charset="2"/>
        <a:buChar char="§"/>
        <a:defRPr sz="2000">
          <a:solidFill>
            <a:schemeClr val="tx1"/>
          </a:solidFill>
          <a:latin typeface="+mn-lt"/>
          <a:ea typeface="+mn-ea"/>
        </a:defRPr>
      </a:lvl5pPr>
      <a:lvl6pPr marL="2514600" indent="-228600" algn="l" rtl="0" fontAlgn="base">
        <a:spcBef>
          <a:spcPct val="20000"/>
        </a:spcBef>
        <a:spcAft>
          <a:spcPct val="0"/>
        </a:spcAft>
        <a:buFont typeface="Wingdings" pitchFamily="2"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2"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2"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2" charset="2"/>
        <a:buChar char="§"/>
        <a:defRPr sz="2000">
          <a:solidFill>
            <a:schemeClr val="tx1"/>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8.xml"/><Relationship Id="rId7"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wmf"/><Relationship Id="rId10" Type="http://schemas.openxmlformats.org/officeDocument/2006/relationships/image" Target="../media/image6.png"/><Relationship Id="rId4" Type="http://schemas.openxmlformats.org/officeDocument/2006/relationships/oleObject" Target="../embeddings/oleObject2.bin"/><Relationship Id="rId9"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10.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image" Target="../media/image4.wmf"/><Relationship Id="rId10" Type="http://schemas.openxmlformats.org/officeDocument/2006/relationships/oleObject" Target="../embeddings/oleObject11.bin"/><Relationship Id="rId4" Type="http://schemas.openxmlformats.org/officeDocument/2006/relationships/oleObject" Target="../embeddings/oleObject6.bin"/><Relationship Id="rId9" Type="http://schemas.openxmlformats.org/officeDocument/2006/relationships/oleObject" Target="../embeddings/oleObject10.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12.bin"/></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18.xml"/><Relationship Id="rId7" Type="http://schemas.openxmlformats.org/officeDocument/2006/relationships/oleObject" Target="../embeddings/oleObject15.bin"/><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14.bin"/><Relationship Id="rId5" Type="http://schemas.openxmlformats.org/officeDocument/2006/relationships/image" Target="../media/image4.wmf"/><Relationship Id="rId10" Type="http://schemas.openxmlformats.org/officeDocument/2006/relationships/oleObject" Target="../embeddings/oleObject18.bin"/><Relationship Id="rId4" Type="http://schemas.openxmlformats.org/officeDocument/2006/relationships/oleObject" Target="../embeddings/oleObject13.bin"/><Relationship Id="rId9" Type="http://schemas.openxmlformats.org/officeDocument/2006/relationships/oleObject" Target="../embeddings/oleObject17.bin"/></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19.xml"/><Relationship Id="rId7" Type="http://schemas.openxmlformats.org/officeDocument/2006/relationships/oleObject" Target="../embeddings/oleObject21.bin"/><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20.bin"/><Relationship Id="rId5" Type="http://schemas.openxmlformats.org/officeDocument/2006/relationships/image" Target="../media/image4.wmf"/><Relationship Id="rId10" Type="http://schemas.openxmlformats.org/officeDocument/2006/relationships/oleObject" Target="../embeddings/oleObject24.bin"/><Relationship Id="rId4" Type="http://schemas.openxmlformats.org/officeDocument/2006/relationships/oleObject" Target="../embeddings/oleObject19.bin"/><Relationship Id="rId9" Type="http://schemas.openxmlformats.org/officeDocument/2006/relationships/oleObject" Target="../embeddings/oleObject23.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20.xml"/><Relationship Id="rId7"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vmlDrawing" Target="../drawings/vmlDrawing7.vml"/><Relationship Id="rId6" Type="http://schemas.openxmlformats.org/officeDocument/2006/relationships/image" Target="../media/image6.png"/><Relationship Id="rId5" Type="http://schemas.openxmlformats.org/officeDocument/2006/relationships/image" Target="../media/image4.wmf"/><Relationship Id="rId4" Type="http://schemas.openxmlformats.org/officeDocument/2006/relationships/oleObject" Target="../embeddings/oleObject25.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Grp="1" noChangeArrowheads="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807699C3-F02C-45D5-8E35-3527EA0A9661}" type="slidenum">
              <a:rPr lang="en-US" altLang="it-IT" sz="1400">
                <a:ea typeface="MS Pゴシック" pitchFamily="-92" charset="-128"/>
              </a:rPr>
              <a:pPr/>
              <a:t>1</a:t>
            </a:fld>
            <a:endParaRPr lang="en-US" altLang="it-IT" sz="1400">
              <a:ea typeface="MS Pゴシック" pitchFamily="-92" charset="-128"/>
            </a:endParaRPr>
          </a:p>
        </p:txBody>
      </p:sp>
      <p:sp>
        <p:nvSpPr>
          <p:cNvPr id="3075" name="Rectangle 2"/>
          <p:cNvSpPr>
            <a:spLocks noGrp="1" noChangeArrowheads="1"/>
          </p:cNvSpPr>
          <p:nvPr>
            <p:ph type="ctrTitle"/>
          </p:nvPr>
        </p:nvSpPr>
        <p:spPr/>
        <p:txBody>
          <a:bodyPr/>
          <a:lstStyle/>
          <a:p>
            <a:pPr eaLnBrk="1" hangingPunct="1"/>
            <a:r>
              <a:rPr lang="en-US" altLang="it-IT" smtClean="0"/>
              <a:t>Telematica di Base</a:t>
            </a:r>
          </a:p>
        </p:txBody>
      </p:sp>
      <p:sp>
        <p:nvSpPr>
          <p:cNvPr id="3076" name="Rectangle 3"/>
          <p:cNvSpPr>
            <a:spLocks noGrp="1" noChangeArrowheads="1"/>
          </p:cNvSpPr>
          <p:nvPr>
            <p:ph type="subTitle" idx="1"/>
          </p:nvPr>
        </p:nvSpPr>
        <p:spPr>
          <a:xfrm>
            <a:off x="2057400" y="3886200"/>
            <a:ext cx="6611938" cy="1752600"/>
          </a:xfrm>
        </p:spPr>
        <p:txBody>
          <a:bodyPr/>
          <a:lstStyle/>
          <a:p>
            <a:pPr eaLnBrk="1" hangingPunct="1"/>
            <a:endParaRPr lang="en-US" altLang="it-IT" smtClean="0"/>
          </a:p>
          <a:p>
            <a:pPr eaLnBrk="1" hangingPunct="1"/>
            <a:r>
              <a:rPr lang="en-US" altLang="it-IT" smtClean="0"/>
              <a:t>Applicazioni P2P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a:xfrm>
            <a:off x="693738" y="609600"/>
            <a:ext cx="7918450" cy="1143000"/>
          </a:xfrm>
        </p:spPr>
        <p:txBody>
          <a:bodyPr/>
          <a:lstStyle/>
          <a:p>
            <a:pPr algn="ctr"/>
            <a:r>
              <a:rPr lang="it-IT" altLang="it-IT" smtClean="0"/>
              <a:t>Peer to Peer classification </a:t>
            </a:r>
            <a:br>
              <a:rPr lang="it-IT" altLang="it-IT" smtClean="0"/>
            </a:br>
            <a:r>
              <a:rPr lang="it-IT" altLang="it-IT" sz="2800" smtClean="0"/>
              <a:t>(lookup techniques)</a:t>
            </a:r>
            <a:endParaRPr lang="it-IT" altLang="it-IT" smtClean="0"/>
          </a:p>
        </p:txBody>
      </p:sp>
      <p:sp>
        <p:nvSpPr>
          <p:cNvPr id="11267" name="Segnaposto contenuto 2"/>
          <p:cNvSpPr>
            <a:spLocks noGrp="1"/>
          </p:cNvSpPr>
          <p:nvPr>
            <p:ph idx="1"/>
          </p:nvPr>
        </p:nvSpPr>
        <p:spPr>
          <a:xfrm>
            <a:off x="490538" y="1981200"/>
            <a:ext cx="7967662" cy="4114800"/>
          </a:xfrm>
        </p:spPr>
        <p:txBody>
          <a:bodyPr/>
          <a:lstStyle/>
          <a:p>
            <a:pPr marL="0" indent="0">
              <a:buFont typeface="Wingdings" panose="05000000000000000000" pitchFamily="2" charset="2"/>
              <a:buNone/>
              <a:defRPr/>
            </a:pPr>
            <a:r>
              <a:rPr lang="it-IT" altLang="it-IT" dirty="0" smtClean="0"/>
              <a:t>		</a:t>
            </a:r>
          </a:p>
          <a:p>
            <a:pPr marL="0" indent="0">
              <a:buFont typeface="Wingdings" panose="05000000000000000000" pitchFamily="2" charset="2"/>
              <a:buNone/>
              <a:defRPr/>
            </a:pPr>
            <a:r>
              <a:rPr lang="it-IT" altLang="it-IT" dirty="0" smtClean="0"/>
              <a:t>Peer to Peer </a:t>
            </a:r>
            <a:r>
              <a:rPr lang="it-IT" altLang="it-IT" dirty="0" err="1" smtClean="0"/>
              <a:t>infrastructure</a:t>
            </a:r>
            <a:endParaRPr lang="it-IT" altLang="it-IT" dirty="0" smtClean="0"/>
          </a:p>
          <a:p>
            <a:pPr marL="0" indent="0">
              <a:buFont typeface="Wingdings" panose="05000000000000000000" pitchFamily="2" charset="2"/>
              <a:buNone/>
              <a:defRPr/>
            </a:pPr>
            <a:endParaRPr lang="it-IT" altLang="it-IT" sz="2800" dirty="0" smtClean="0"/>
          </a:p>
          <a:p>
            <a:pPr>
              <a:buFont typeface="Arial" panose="020B0604020202020204" pitchFamily="34" charset="0"/>
              <a:buChar char="•"/>
              <a:defRPr/>
            </a:pPr>
            <a:r>
              <a:rPr lang="it-IT" altLang="it-IT" sz="2800" dirty="0" err="1" smtClean="0"/>
              <a:t>centralized</a:t>
            </a:r>
            <a:r>
              <a:rPr lang="it-IT" altLang="it-IT" sz="2800" dirty="0" smtClean="0"/>
              <a:t> </a:t>
            </a:r>
            <a:r>
              <a:rPr lang="it-IT" altLang="it-IT" sz="2800" dirty="0" err="1" smtClean="0"/>
              <a:t>approach</a:t>
            </a:r>
            <a:endParaRPr lang="it-IT" altLang="it-IT" sz="2800" dirty="0" smtClean="0"/>
          </a:p>
          <a:p>
            <a:pPr>
              <a:defRPr/>
            </a:pPr>
            <a:endParaRPr lang="it-IT" altLang="it-IT" sz="2800" dirty="0" smtClean="0"/>
          </a:p>
          <a:p>
            <a:pPr>
              <a:buFont typeface="Arial" panose="020B0604020202020204" pitchFamily="34" charset="0"/>
              <a:buChar char="•"/>
              <a:defRPr/>
            </a:pPr>
            <a:r>
              <a:rPr lang="it-IT" altLang="it-IT" sz="2800" dirty="0" err="1" smtClean="0"/>
              <a:t>decentralized</a:t>
            </a:r>
            <a:r>
              <a:rPr lang="it-IT" altLang="it-IT" sz="2800" dirty="0" smtClean="0"/>
              <a:t> </a:t>
            </a:r>
            <a:r>
              <a:rPr lang="it-IT" altLang="it-IT" sz="2800" dirty="0" err="1" smtClean="0"/>
              <a:t>approach</a:t>
            </a:r>
            <a:r>
              <a:rPr lang="it-IT" altLang="it-IT" sz="2800" dirty="0" smtClean="0"/>
              <a:t> 		</a:t>
            </a:r>
            <a:endParaRPr lang="it-IT" altLang="it-IT" sz="2400" dirty="0" smtClean="0"/>
          </a:p>
        </p:txBody>
      </p:sp>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29B89AAE-3CBF-49C0-B26E-C10BE1B41E5B}" type="slidenum">
              <a:rPr lang="en-US" altLang="it-IT" sz="1400">
                <a:latin typeface="Tahoma" panose="020B0604030504040204" pitchFamily="34" charset="0"/>
              </a:rPr>
              <a:pPr/>
              <a:t>10</a:t>
            </a:fld>
            <a:endParaRPr lang="en-US" altLang="it-IT" sz="1400">
              <a:latin typeface="Tahoma" panose="020B060403050404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pPr algn="ctr"/>
            <a:r>
              <a:rPr lang="it-IT" altLang="it-IT" sz="3200" i="0" smtClean="0"/>
              <a:t>Centralized approach</a:t>
            </a:r>
          </a:p>
        </p:txBody>
      </p:sp>
      <p:sp>
        <p:nvSpPr>
          <p:cNvPr id="5" name="Segnaposto numero diapositiva 4"/>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2C7BAFE4-7D41-4D38-B5C1-F1DB27296DC6}" type="slidenum">
              <a:rPr lang="en-US" altLang="it-IT" sz="1400">
                <a:latin typeface="Tahoma" panose="020B0604030504040204" pitchFamily="34" charset="0"/>
              </a:rPr>
              <a:pPr/>
              <a:t>11</a:t>
            </a:fld>
            <a:endParaRPr lang="en-US" altLang="it-IT" sz="1400">
              <a:latin typeface="Tahoma" panose="020B0604030504040204" pitchFamily="34" charset="0"/>
            </a:endParaRPr>
          </a:p>
        </p:txBody>
      </p:sp>
      <p:sp>
        <p:nvSpPr>
          <p:cNvPr id="7" name="CasellaDiTesto 6"/>
          <p:cNvSpPr txBox="1"/>
          <p:nvPr/>
        </p:nvSpPr>
        <p:spPr>
          <a:xfrm>
            <a:off x="568325" y="1906588"/>
            <a:ext cx="8035925" cy="3538537"/>
          </a:xfrm>
          <a:prstGeom prst="rect">
            <a:avLst/>
          </a:prstGeom>
          <a:noFill/>
        </p:spPr>
        <p:txBody>
          <a:bodyPr>
            <a:spAutoFit/>
          </a:bodyPr>
          <a:lstStyle/>
          <a:p>
            <a:pPr>
              <a:defRPr/>
            </a:pPr>
            <a:r>
              <a:rPr lang="it-IT" sz="3200" b="1" dirty="0">
                <a:ea typeface="ＭＳ Ｐゴシック" pitchFamily="1" charset="-128"/>
              </a:rPr>
              <a:t>Napster </a:t>
            </a:r>
            <a:r>
              <a:rPr lang="it-IT" b="1" dirty="0">
                <a:ea typeface="ＭＳ Ｐゴシック" pitchFamily="1" charset="-128"/>
              </a:rPr>
              <a:t> </a:t>
            </a:r>
          </a:p>
          <a:p>
            <a:pPr>
              <a:defRPr/>
            </a:pPr>
            <a:endParaRPr lang="it-IT" dirty="0">
              <a:ea typeface="ＭＳ Ｐゴシック" pitchFamily="1" charset="-128"/>
            </a:endParaRPr>
          </a:p>
          <a:p>
            <a:pPr marL="342900" indent="-342900">
              <a:buFont typeface="Arial" panose="020B0604020202020204" pitchFamily="34" charset="0"/>
              <a:buChar char="•"/>
              <a:defRPr/>
            </a:pPr>
            <a:r>
              <a:rPr lang="it-IT" dirty="0" err="1">
                <a:ea typeface="ＭＳ Ｐゴシック" pitchFamily="1" charset="-128"/>
              </a:rPr>
              <a:t>Sharing</a:t>
            </a:r>
            <a:r>
              <a:rPr lang="it-IT" dirty="0">
                <a:ea typeface="ＭＳ Ｐゴシック" pitchFamily="1" charset="-128"/>
              </a:rPr>
              <a:t> of MP3 music </a:t>
            </a:r>
            <a:r>
              <a:rPr lang="it-IT" dirty="0" err="1">
                <a:ea typeface="ＭＳ Ｐゴシック" pitchFamily="1" charset="-128"/>
              </a:rPr>
              <a:t>files</a:t>
            </a:r>
            <a:endParaRPr lang="it-IT" dirty="0">
              <a:ea typeface="ＭＳ Ｐゴシック" pitchFamily="1" charset="-128"/>
            </a:endParaRPr>
          </a:p>
          <a:p>
            <a:pPr marL="3429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a:ea typeface="ＭＳ Ｐゴシック" pitchFamily="1" charset="-128"/>
              </a:rPr>
              <a:t>In 1993 record companies </a:t>
            </a:r>
            <a:r>
              <a:rPr lang="it-IT" dirty="0" err="1">
                <a:ea typeface="ＭＳ Ｐゴシック" pitchFamily="1" charset="-128"/>
              </a:rPr>
              <a:t>prosecute</a:t>
            </a:r>
            <a:r>
              <a:rPr lang="it-IT" dirty="0">
                <a:ea typeface="ＭＳ Ｐゴシック" pitchFamily="1" charset="-128"/>
              </a:rPr>
              <a:t> Napster (copy right)</a:t>
            </a:r>
          </a:p>
          <a:p>
            <a:pPr marL="3429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a:ea typeface="ＭＳ Ｐゴシック" pitchFamily="1" charset="-128"/>
              </a:rPr>
              <a:t>In 2002 Napster </a:t>
            </a:r>
            <a:r>
              <a:rPr lang="it-IT" dirty="0" err="1">
                <a:ea typeface="ＭＳ Ｐゴシック" pitchFamily="1" charset="-128"/>
              </a:rPr>
              <a:t>ceased</a:t>
            </a:r>
            <a:r>
              <a:rPr lang="it-IT" dirty="0">
                <a:ea typeface="ＭＳ Ｐゴシック" pitchFamily="1" charset="-128"/>
              </a:rPr>
              <a:t> </a:t>
            </a:r>
            <a:r>
              <a:rPr lang="it-IT" dirty="0" err="1">
                <a:ea typeface="ＭＳ Ｐゴシック" pitchFamily="1" charset="-128"/>
              </a:rPr>
              <a:t>operations</a:t>
            </a:r>
            <a:r>
              <a:rPr lang="it-IT" dirty="0">
                <a:ea typeface="ＭＳ Ｐゴシック" pitchFamily="1" charset="-128"/>
              </a:rPr>
              <a:t>. («</a:t>
            </a:r>
            <a:r>
              <a:rPr lang="it-IT" i="1" dirty="0">
                <a:ea typeface="ＭＳ Ｐゴシック" pitchFamily="1" charset="-128"/>
              </a:rPr>
              <a:t>Napster </a:t>
            </a:r>
            <a:r>
              <a:rPr lang="it-IT" i="1" dirty="0" err="1">
                <a:ea typeface="ＭＳ Ｐゴシック" pitchFamily="1" charset="-128"/>
              </a:rPr>
              <a:t>was</a:t>
            </a:r>
            <a:r>
              <a:rPr lang="it-IT" i="1" dirty="0">
                <a:ea typeface="ＭＳ Ｐゴシック" pitchFamily="1" charset="-128"/>
              </a:rPr>
              <a:t> </a:t>
            </a:r>
            <a:r>
              <a:rPr lang="it-IT" i="1" dirty="0" err="1">
                <a:ea typeface="ＭＳ Ｐゴシック" pitchFamily="1" charset="-128"/>
              </a:rPr>
              <a:t>here</a:t>
            </a:r>
            <a:r>
              <a:rPr lang="it-IT" dirty="0">
                <a:ea typeface="ＭＳ Ｐゴシック" pitchFamily="1" charset="-128"/>
              </a:rPr>
              <a:t>»)</a:t>
            </a:r>
          </a:p>
          <a:p>
            <a:pPr marL="3429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a:ea typeface="ＭＳ Ｐゴシック" pitchFamily="1" charset="-128"/>
              </a:rPr>
              <a:t>In 2011 </a:t>
            </a:r>
            <a:r>
              <a:rPr lang="it-IT" dirty="0" err="1">
                <a:ea typeface="ＭＳ Ｐゴシック" pitchFamily="1" charset="-128"/>
              </a:rPr>
              <a:t>it</a:t>
            </a:r>
            <a:r>
              <a:rPr lang="it-IT" dirty="0">
                <a:ea typeface="ＭＳ Ｐゴシック" pitchFamily="1" charset="-128"/>
              </a:rPr>
              <a:t> </a:t>
            </a:r>
            <a:r>
              <a:rPr lang="it-IT" dirty="0" err="1">
                <a:ea typeface="ＭＳ Ｐゴシック" pitchFamily="1" charset="-128"/>
              </a:rPr>
              <a:t>becames</a:t>
            </a:r>
            <a:r>
              <a:rPr lang="it-IT" dirty="0">
                <a:ea typeface="ＭＳ Ｐゴシック" pitchFamily="1" charset="-128"/>
              </a:rPr>
              <a:t> on online  </a:t>
            </a:r>
            <a:r>
              <a:rPr lang="it-IT" i="1" dirty="0" err="1">
                <a:ea typeface="ＭＳ Ｐゴシック" pitchFamily="1" charset="-128"/>
              </a:rPr>
              <a:t>paid</a:t>
            </a:r>
            <a:r>
              <a:rPr lang="it-IT" i="1" dirty="0">
                <a:ea typeface="ＭＳ Ｐゴシック" pitchFamily="1" charset="-128"/>
              </a:rPr>
              <a:t> </a:t>
            </a:r>
            <a:r>
              <a:rPr lang="it-IT" dirty="0">
                <a:ea typeface="ＭＳ Ｐゴシック" pitchFamily="1" charset="-128"/>
              </a:rPr>
              <a:t> music </a:t>
            </a:r>
            <a:r>
              <a:rPr lang="it-IT" dirty="0" err="1">
                <a:ea typeface="ＭＳ Ｐゴシック" pitchFamily="1" charset="-128"/>
              </a:rPr>
              <a:t>store</a:t>
            </a:r>
            <a:endParaRPr lang="it-IT" dirty="0">
              <a:ea typeface="ＭＳ Ｐゴシック" pitchFamily="1"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E1DC2725-1E7F-4105-9458-A1124778F0ED}" type="slidenum">
              <a:rPr lang="en-US" altLang="it-IT" sz="1400">
                <a:latin typeface="Tahoma" panose="020B0604030504040204" pitchFamily="34" charset="0"/>
              </a:rPr>
              <a:pPr/>
              <a:t>12</a:t>
            </a:fld>
            <a:endParaRPr lang="en-US" altLang="it-IT" sz="1400">
              <a:latin typeface="Tahoma" panose="020B0604030504040204" pitchFamily="34" charset="0"/>
            </a:endParaRPr>
          </a:p>
        </p:txBody>
      </p:sp>
      <p:sp>
        <p:nvSpPr>
          <p:cNvPr id="144387" name="Rectangle 3"/>
          <p:cNvSpPr>
            <a:spLocks noGrp="1" noChangeArrowheads="1"/>
          </p:cNvSpPr>
          <p:nvPr>
            <p:ph type="body" sz="half" idx="1"/>
          </p:nvPr>
        </p:nvSpPr>
        <p:spPr>
          <a:xfrm>
            <a:off x="685800" y="1981200"/>
            <a:ext cx="4027488" cy="4114800"/>
          </a:xfrm>
        </p:spPr>
        <p:txBody>
          <a:bodyPr/>
          <a:lstStyle/>
          <a:p>
            <a:pPr eaLnBrk="1" hangingPunct="1">
              <a:buFont typeface="Wingdings" panose="05000000000000000000" pitchFamily="2" charset="2"/>
              <a:buNone/>
              <a:defRPr/>
            </a:pPr>
            <a:r>
              <a:rPr lang="en-US" sz="2400" dirty="0" smtClean="0"/>
              <a:t>NAPSTER</a:t>
            </a:r>
          </a:p>
          <a:p>
            <a:pPr marL="457200" indent="-457200" eaLnBrk="1" hangingPunct="1">
              <a:buFont typeface="Wingdings" panose="05000000000000000000" pitchFamily="2" charset="2"/>
              <a:buAutoNum type="arabicParenR"/>
              <a:defRPr/>
            </a:pPr>
            <a:r>
              <a:rPr lang="en-US" sz="2400" dirty="0" smtClean="0"/>
              <a:t>The peers </a:t>
            </a:r>
            <a:r>
              <a:rPr lang="en-US" sz="2400" dirty="0" err="1" smtClean="0"/>
              <a:t>establishe</a:t>
            </a:r>
            <a:r>
              <a:rPr lang="en-US" sz="2400" dirty="0" smtClean="0"/>
              <a:t> a connection to a centralized server</a:t>
            </a:r>
          </a:p>
          <a:p>
            <a:pPr marL="914400" lvl="1" indent="-457200" eaLnBrk="1" hangingPunct="1">
              <a:buFont typeface="Wingdings" panose="05000000000000000000" pitchFamily="2" charset="2"/>
              <a:buNone/>
              <a:defRPr/>
            </a:pPr>
            <a:r>
              <a:rPr lang="en-US" sz="2000" dirty="0" smtClean="0"/>
              <a:t>	- IP address</a:t>
            </a:r>
          </a:p>
          <a:p>
            <a:pPr lvl="1" eaLnBrk="1" hangingPunct="1">
              <a:buFont typeface="Wingdings" panose="05000000000000000000" pitchFamily="2" charset="2"/>
              <a:buNone/>
              <a:defRPr/>
            </a:pPr>
            <a:r>
              <a:rPr lang="en-US" sz="2000" dirty="0" smtClean="0"/>
              <a:t>	  - Shared information</a:t>
            </a:r>
          </a:p>
          <a:p>
            <a:pPr eaLnBrk="1" hangingPunct="1">
              <a:buFont typeface="Wingdings" panose="05000000000000000000" pitchFamily="2" charset="2"/>
              <a:buNone/>
              <a:defRPr/>
            </a:pPr>
            <a:r>
              <a:rPr lang="en-US" sz="2400" dirty="0" smtClean="0"/>
              <a:t>2) Alice produces a query to find “Hey Jude”</a:t>
            </a:r>
          </a:p>
          <a:p>
            <a:pPr eaLnBrk="1" hangingPunct="1">
              <a:buFont typeface="Wingdings" panose="05000000000000000000" pitchFamily="2" charset="2"/>
              <a:buNone/>
              <a:defRPr/>
            </a:pPr>
            <a:r>
              <a:rPr lang="en-US" sz="2400" dirty="0" smtClean="0"/>
              <a:t>3) Alice downloads the file from Bob</a:t>
            </a:r>
          </a:p>
        </p:txBody>
      </p:sp>
      <p:grpSp>
        <p:nvGrpSpPr>
          <p:cNvPr id="14340" name="Group 4"/>
          <p:cNvGrpSpPr>
            <a:grpSpLocks/>
          </p:cNvGrpSpPr>
          <p:nvPr/>
        </p:nvGrpSpPr>
        <p:grpSpPr bwMode="auto">
          <a:xfrm>
            <a:off x="4295775" y="1587500"/>
            <a:ext cx="4333875" cy="4433888"/>
            <a:chOff x="2721" y="620"/>
            <a:chExt cx="2755" cy="3253"/>
          </a:xfrm>
        </p:grpSpPr>
        <p:graphicFrame>
          <p:nvGraphicFramePr>
            <p:cNvPr id="14342" name="Object 5"/>
            <p:cNvGraphicFramePr>
              <a:graphicFrameLocks noChangeAspect="1"/>
            </p:cNvGraphicFramePr>
            <p:nvPr/>
          </p:nvGraphicFramePr>
          <p:xfrm>
            <a:off x="3903" y="3058"/>
            <a:ext cx="525" cy="458"/>
          </p:xfrm>
          <a:graphic>
            <a:graphicData uri="http://schemas.openxmlformats.org/presentationml/2006/ole">
              <mc:AlternateContent xmlns:mc="http://schemas.openxmlformats.org/markup-compatibility/2006">
                <mc:Choice xmlns:v="urn:schemas-microsoft-com:vml" Requires="v">
                  <p:oleObj spid="_x0000_s14387" name="Clip" r:id="rId4" imgW="1307263" imgH="1084139" progId="MS_ClipArt_Gallery.2">
                    <p:embed/>
                  </p:oleObj>
                </mc:Choice>
                <mc:Fallback>
                  <p:oleObj name="Clip" r:id="rId4" imgW="1307263" imgH="1084139"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3" y="3058"/>
                          <a:ext cx="525" cy="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4343" name="Group 6"/>
            <p:cNvGrpSpPr>
              <a:grpSpLocks/>
            </p:cNvGrpSpPr>
            <p:nvPr/>
          </p:nvGrpSpPr>
          <p:grpSpPr bwMode="auto">
            <a:xfrm>
              <a:off x="3087" y="1679"/>
              <a:ext cx="234" cy="472"/>
              <a:chOff x="4180" y="783"/>
              <a:chExt cx="150" cy="307"/>
            </a:xfrm>
          </p:grpSpPr>
          <p:sp>
            <p:nvSpPr>
              <p:cNvPr id="14371" name="AutoShape 7"/>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14372" name="Rectangle 8"/>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14373" name="Rectangle 9"/>
              <p:cNvSpPr>
                <a:spLocks noChangeArrowheads="1"/>
              </p:cNvSpPr>
              <p:nvPr/>
            </p:nvSpPr>
            <p:spPr bwMode="auto">
              <a:xfrm>
                <a:off x="4181" y="852"/>
                <a:ext cx="95" cy="236"/>
              </a:xfrm>
              <a:prstGeom prst="rect">
                <a:avLst/>
              </a:prstGeom>
              <a:solidFill>
                <a:srgbClr val="33CCCC"/>
              </a:solidFill>
              <a:ln w="9525">
                <a:solidFill>
                  <a:srgbClr val="000000"/>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14374" name="AutoShape 10"/>
              <p:cNvSpPr>
                <a:spLocks noChangeArrowheads="1"/>
              </p:cNvSpPr>
              <p:nvPr/>
            </p:nvSpPr>
            <p:spPr bwMode="auto">
              <a:xfrm>
                <a:off x="4180" y="783"/>
                <a:ext cx="150" cy="71"/>
              </a:xfrm>
              <a:prstGeom prst="parallelogram">
                <a:avLst>
                  <a:gd name="adj" fmla="val 81387"/>
                </a:avLst>
              </a:prstGeom>
              <a:solidFill>
                <a:srgbClr val="33CCCC"/>
              </a:solidFill>
              <a:ln w="9525">
                <a:solidFill>
                  <a:srgbClr val="000000"/>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14375" name="Line 11"/>
              <p:cNvSpPr>
                <a:spLocks noChangeShapeType="1"/>
              </p:cNvSpPr>
              <p:nvPr/>
            </p:nvSpPr>
            <p:spPr bwMode="auto">
              <a:xfrm>
                <a:off x="4330" y="788"/>
                <a:ext cx="0" cy="23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4376" name="Line 12"/>
              <p:cNvSpPr>
                <a:spLocks noChangeShapeType="1"/>
              </p:cNvSpPr>
              <p:nvPr/>
            </p:nvSpPr>
            <p:spPr bwMode="auto">
              <a:xfrm flipH="1">
                <a:off x="4276" y="1019"/>
                <a:ext cx="54" cy="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14377" name="Rectangle 13"/>
              <p:cNvSpPr>
                <a:spLocks noChangeArrowheads="1"/>
              </p:cNvSpPr>
              <p:nvPr/>
            </p:nvSpPr>
            <p:spPr bwMode="auto">
              <a:xfrm>
                <a:off x="4193" y="883"/>
                <a:ext cx="63" cy="136"/>
              </a:xfrm>
              <a:prstGeom prst="rect">
                <a:avLst/>
              </a:prstGeom>
              <a:solidFill>
                <a:srgbClr val="3333CC"/>
              </a:solidFill>
              <a:ln w="9525">
                <a:solidFill>
                  <a:srgbClr val="000000"/>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14378" name="Rectangle 14"/>
              <p:cNvSpPr>
                <a:spLocks noChangeArrowheads="1"/>
              </p:cNvSpPr>
              <p:nvPr/>
            </p:nvSpPr>
            <p:spPr bwMode="auto">
              <a:xfrm>
                <a:off x="4202" y="924"/>
                <a:ext cx="48" cy="4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sp>
          <p:nvSpPr>
            <p:cNvPr id="14344" name="Text Box 15"/>
            <p:cNvSpPr txBox="1">
              <a:spLocks noChangeArrowheads="1"/>
            </p:cNvSpPr>
            <p:nvPr/>
          </p:nvSpPr>
          <p:spPr bwMode="auto">
            <a:xfrm>
              <a:off x="3010" y="3058"/>
              <a:ext cx="117"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endParaRPr lang="it-IT" altLang="it-IT" sz="2400">
                <a:solidFill>
                  <a:srgbClr val="000000"/>
                </a:solidFill>
                <a:latin typeface="Times New Roman" panose="02020603050405020304" pitchFamily="18" charset="0"/>
              </a:endParaRPr>
            </a:p>
          </p:txBody>
        </p:sp>
        <p:graphicFrame>
          <p:nvGraphicFramePr>
            <p:cNvPr id="14345" name="Object 16"/>
            <p:cNvGraphicFramePr>
              <a:graphicFrameLocks noChangeAspect="1"/>
            </p:cNvGraphicFramePr>
            <p:nvPr/>
          </p:nvGraphicFramePr>
          <p:xfrm>
            <a:off x="5055" y="1963"/>
            <a:ext cx="421" cy="367"/>
          </p:xfrm>
          <a:graphic>
            <a:graphicData uri="http://schemas.openxmlformats.org/presentationml/2006/ole">
              <mc:AlternateContent xmlns:mc="http://schemas.openxmlformats.org/markup-compatibility/2006">
                <mc:Choice xmlns:v="urn:schemas-microsoft-com:vml" Requires="v">
                  <p:oleObj spid="_x0000_s14388" name="Clip" r:id="rId6" imgW="1307263" imgH="1084139" progId="MS_ClipArt_Gallery.2">
                    <p:embed/>
                  </p:oleObj>
                </mc:Choice>
                <mc:Fallback>
                  <p:oleObj name="Clip" r:id="rId6" imgW="1307263" imgH="1084139" progId="MS_ClipArt_Gallery.2">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5" y="1963"/>
                          <a:ext cx="421" cy="3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6" name="Object 17"/>
            <p:cNvGraphicFramePr>
              <a:graphicFrameLocks noChangeAspect="1"/>
            </p:cNvGraphicFramePr>
            <p:nvPr/>
          </p:nvGraphicFramePr>
          <p:xfrm>
            <a:off x="4665" y="2534"/>
            <a:ext cx="429" cy="374"/>
          </p:xfrm>
          <a:graphic>
            <a:graphicData uri="http://schemas.openxmlformats.org/presentationml/2006/ole">
              <mc:AlternateContent xmlns:mc="http://schemas.openxmlformats.org/markup-compatibility/2006">
                <mc:Choice xmlns:v="urn:schemas-microsoft-com:vml" Requires="v">
                  <p:oleObj spid="_x0000_s14389" name="Clip" r:id="rId7" imgW="1307263" imgH="1084139" progId="MS_ClipArt_Gallery.2">
                    <p:embed/>
                  </p:oleObj>
                </mc:Choice>
                <mc:Fallback>
                  <p:oleObj name="Clip" r:id="rId7" imgW="1307263" imgH="1084139" progId="MS_ClipArt_Gallery.2">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5" y="2534"/>
                          <a:ext cx="429" cy="3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7" name="Object 18"/>
            <p:cNvGraphicFramePr>
              <a:graphicFrameLocks noChangeAspect="1"/>
            </p:cNvGraphicFramePr>
            <p:nvPr/>
          </p:nvGraphicFramePr>
          <p:xfrm>
            <a:off x="4594" y="1214"/>
            <a:ext cx="437" cy="382"/>
          </p:xfrm>
          <a:graphic>
            <a:graphicData uri="http://schemas.openxmlformats.org/presentationml/2006/ole">
              <mc:AlternateContent xmlns:mc="http://schemas.openxmlformats.org/markup-compatibility/2006">
                <mc:Choice xmlns:v="urn:schemas-microsoft-com:vml" Requires="v">
                  <p:oleObj spid="_x0000_s14390" name="Clip" r:id="rId8" imgW="1307263" imgH="1084139" progId="MS_ClipArt_Gallery.2">
                    <p:embed/>
                  </p:oleObj>
                </mc:Choice>
                <mc:Fallback>
                  <p:oleObj name="Clip" r:id="rId8" imgW="1307263" imgH="1084139" progId="MS_ClipArt_Gallery.2">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4" y="1214"/>
                          <a:ext cx="437" cy="3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8" name="Text Box 19"/>
            <p:cNvSpPr txBox="1">
              <a:spLocks noChangeArrowheads="1"/>
            </p:cNvSpPr>
            <p:nvPr/>
          </p:nvSpPr>
          <p:spPr bwMode="auto">
            <a:xfrm>
              <a:off x="2721" y="1236"/>
              <a:ext cx="991"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400">
                  <a:solidFill>
                    <a:srgbClr val="000000"/>
                  </a:solidFill>
                  <a:latin typeface="Comic Sans MS" panose="030F0702030302020204" pitchFamily="66" charset="0"/>
                </a:rPr>
                <a:t>centralized</a:t>
              </a:r>
            </a:p>
            <a:p>
              <a:pPr algn="ctr">
                <a:spcBef>
                  <a:spcPct val="0"/>
                </a:spcBef>
                <a:buClrTx/>
                <a:buFontTx/>
                <a:buNone/>
              </a:pPr>
              <a:r>
                <a:rPr lang="en-US" altLang="it-IT" sz="1400">
                  <a:solidFill>
                    <a:srgbClr val="000000"/>
                  </a:solidFill>
                  <a:latin typeface="Comic Sans MS" panose="030F0702030302020204" pitchFamily="66" charset="0"/>
                </a:rPr>
                <a:t>directory server</a:t>
              </a:r>
              <a:endParaRPr lang="en-US" altLang="it-IT" sz="2400">
                <a:solidFill>
                  <a:srgbClr val="000000"/>
                </a:solidFill>
                <a:latin typeface="Times New Roman" panose="02020603050405020304" pitchFamily="18" charset="0"/>
              </a:endParaRPr>
            </a:p>
          </p:txBody>
        </p:sp>
        <p:sp>
          <p:nvSpPr>
            <p:cNvPr id="14349" name="Text Box 20"/>
            <p:cNvSpPr txBox="1">
              <a:spLocks noChangeArrowheads="1"/>
            </p:cNvSpPr>
            <p:nvPr/>
          </p:nvSpPr>
          <p:spPr bwMode="auto">
            <a:xfrm>
              <a:off x="4864" y="1675"/>
              <a:ext cx="411"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400">
                  <a:solidFill>
                    <a:srgbClr val="000000"/>
                  </a:solidFill>
                  <a:latin typeface="Comic Sans MS" panose="030F0702030302020204" pitchFamily="66" charset="0"/>
                </a:rPr>
                <a:t>peers</a:t>
              </a:r>
              <a:endParaRPr lang="en-US" altLang="it-IT" sz="1400">
                <a:solidFill>
                  <a:srgbClr val="000000"/>
                </a:solidFill>
                <a:latin typeface="Times New Roman" panose="02020603050405020304" pitchFamily="18" charset="0"/>
              </a:endParaRPr>
            </a:p>
          </p:txBody>
        </p:sp>
        <p:sp>
          <p:nvSpPr>
            <p:cNvPr id="14350" name="Line 21"/>
            <p:cNvSpPr>
              <a:spLocks noChangeShapeType="1"/>
            </p:cNvSpPr>
            <p:nvPr/>
          </p:nvSpPr>
          <p:spPr bwMode="auto">
            <a:xfrm flipH="1">
              <a:off x="3442" y="1732"/>
              <a:ext cx="634" cy="17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type="triangle" w="med" len="med"/>
                </a14:hiddenLine>
              </a:ext>
            </a:extLst>
          </p:spPr>
          <p:txBody>
            <a:bodyPr wrap="none" anchor="ctr"/>
            <a:lstStyle/>
            <a:p>
              <a:endParaRPr lang="it-IT"/>
            </a:p>
          </p:txBody>
        </p:sp>
        <p:sp>
          <p:nvSpPr>
            <p:cNvPr id="14351" name="Line 22"/>
            <p:cNvSpPr>
              <a:spLocks noChangeShapeType="1"/>
            </p:cNvSpPr>
            <p:nvPr/>
          </p:nvSpPr>
          <p:spPr bwMode="auto">
            <a:xfrm flipH="1" flipV="1">
              <a:off x="3385" y="1905"/>
              <a:ext cx="1612" cy="231"/>
            </a:xfrm>
            <a:prstGeom prst="line">
              <a:avLst/>
            </a:prstGeom>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4352" name="Line 23"/>
            <p:cNvSpPr>
              <a:spLocks noChangeShapeType="1"/>
            </p:cNvSpPr>
            <p:nvPr/>
          </p:nvSpPr>
          <p:spPr bwMode="auto">
            <a:xfrm flipH="1">
              <a:off x="3442" y="1675"/>
              <a:ext cx="576" cy="11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type="triangle" w="med" len="med"/>
                </a14:hiddenLine>
              </a:ext>
            </a:extLst>
          </p:spPr>
          <p:txBody>
            <a:bodyPr wrap="none" anchor="ctr"/>
            <a:lstStyle/>
            <a:p>
              <a:endParaRPr lang="it-IT"/>
            </a:p>
          </p:txBody>
        </p:sp>
        <p:sp>
          <p:nvSpPr>
            <p:cNvPr id="14353" name="Line 24"/>
            <p:cNvSpPr>
              <a:spLocks noChangeShapeType="1"/>
            </p:cNvSpPr>
            <p:nvPr/>
          </p:nvSpPr>
          <p:spPr bwMode="auto">
            <a:xfrm flipH="1">
              <a:off x="3442" y="1675"/>
              <a:ext cx="634" cy="11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0000"/>
                  </a:solidFill>
                  <a:round/>
                  <a:headEnd/>
                  <a:tailEnd type="triangle" w="med" len="med"/>
                </a14:hiddenLine>
              </a:ext>
            </a:extLst>
          </p:spPr>
          <p:txBody>
            <a:bodyPr wrap="none" anchor="ctr"/>
            <a:lstStyle/>
            <a:p>
              <a:endParaRPr lang="it-IT"/>
            </a:p>
          </p:txBody>
        </p:sp>
        <p:sp>
          <p:nvSpPr>
            <p:cNvPr id="14354" name="Line 25"/>
            <p:cNvSpPr>
              <a:spLocks noChangeShapeType="1"/>
            </p:cNvSpPr>
            <p:nvPr/>
          </p:nvSpPr>
          <p:spPr bwMode="auto">
            <a:xfrm flipH="1" flipV="1">
              <a:off x="3385" y="2078"/>
              <a:ext cx="1267" cy="634"/>
            </a:xfrm>
            <a:prstGeom prst="line">
              <a:avLst/>
            </a:prstGeom>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4355" name="Line 26"/>
            <p:cNvSpPr>
              <a:spLocks noChangeShapeType="1"/>
            </p:cNvSpPr>
            <p:nvPr/>
          </p:nvSpPr>
          <p:spPr bwMode="auto">
            <a:xfrm flipH="1">
              <a:off x="3385" y="1387"/>
              <a:ext cx="1152" cy="403"/>
            </a:xfrm>
            <a:prstGeom prst="line">
              <a:avLst/>
            </a:prstGeom>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4356" name="Text Box 27"/>
            <p:cNvSpPr txBox="1">
              <a:spLocks noChangeArrowheads="1"/>
            </p:cNvSpPr>
            <p:nvPr/>
          </p:nvSpPr>
          <p:spPr bwMode="auto">
            <a:xfrm>
              <a:off x="3673" y="1675"/>
              <a:ext cx="979" cy="230"/>
            </a:xfrm>
            <a:prstGeom prst="rect">
              <a:avLst/>
            </a:prstGeom>
            <a:solidFill>
              <a:srgbClr val="FFFFFF"/>
            </a:soli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endParaRPr lang="it-IT" altLang="it-IT" sz="1400">
                <a:latin typeface="Comic Sans MS" panose="030F0702030302020204" pitchFamily="66" charset="0"/>
              </a:endParaRPr>
            </a:p>
          </p:txBody>
        </p:sp>
        <p:sp>
          <p:nvSpPr>
            <p:cNvPr id="14357" name="Line 28"/>
            <p:cNvSpPr>
              <a:spLocks noChangeShapeType="1"/>
            </p:cNvSpPr>
            <p:nvPr/>
          </p:nvSpPr>
          <p:spPr bwMode="auto">
            <a:xfrm flipH="1" flipV="1">
              <a:off x="3327" y="2136"/>
              <a:ext cx="749" cy="864"/>
            </a:xfrm>
            <a:prstGeom prst="line">
              <a:avLst/>
            </a:prstGeom>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4358" name="Line 29"/>
            <p:cNvSpPr>
              <a:spLocks noChangeShapeType="1"/>
            </p:cNvSpPr>
            <p:nvPr/>
          </p:nvSpPr>
          <p:spPr bwMode="auto">
            <a:xfrm>
              <a:off x="3212" y="2193"/>
              <a:ext cx="749" cy="922"/>
            </a:xfrm>
            <a:prstGeom prst="line">
              <a:avLst/>
            </a:prstGeom>
            <a:noFill/>
            <a:ln w="2857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4359" name="Line 30"/>
            <p:cNvSpPr>
              <a:spLocks noChangeShapeType="1"/>
            </p:cNvSpPr>
            <p:nvPr/>
          </p:nvSpPr>
          <p:spPr bwMode="auto">
            <a:xfrm flipH="1">
              <a:off x="4421" y="1617"/>
              <a:ext cx="346" cy="1498"/>
            </a:xfrm>
            <a:prstGeom prst="line">
              <a:avLst/>
            </a:prstGeom>
            <a:noFill/>
            <a:ln w="28575">
              <a:solidFill>
                <a:srgbClr val="FF66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14360" name="Text Box 31"/>
            <p:cNvSpPr txBox="1">
              <a:spLocks noChangeArrowheads="1"/>
            </p:cNvSpPr>
            <p:nvPr/>
          </p:nvSpPr>
          <p:spPr bwMode="auto">
            <a:xfrm>
              <a:off x="4537" y="3000"/>
              <a:ext cx="575" cy="346"/>
            </a:xfrm>
            <a:prstGeom prst="rect">
              <a:avLst/>
            </a:prstGeom>
            <a:solidFill>
              <a:srgbClr val="FFFFFF"/>
            </a:soli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endParaRPr lang="it-IT" altLang="it-IT" sz="1000">
                <a:latin typeface="Times New Roman" panose="02020603050405020304" pitchFamily="18" charset="0"/>
              </a:endParaRPr>
            </a:p>
          </p:txBody>
        </p:sp>
        <p:sp>
          <p:nvSpPr>
            <p:cNvPr id="14361" name="Text Box 32"/>
            <p:cNvSpPr txBox="1">
              <a:spLocks noChangeArrowheads="1"/>
            </p:cNvSpPr>
            <p:nvPr/>
          </p:nvSpPr>
          <p:spPr bwMode="auto">
            <a:xfrm>
              <a:off x="4057" y="3526"/>
              <a:ext cx="403" cy="230"/>
            </a:xfrm>
            <a:prstGeom prst="rect">
              <a:avLst/>
            </a:prstGeom>
            <a:solidFill>
              <a:srgbClr val="FFFFFF"/>
            </a:soli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400">
                  <a:latin typeface="Comic Sans MS" panose="030F0702030302020204" pitchFamily="66" charset="0"/>
                </a:rPr>
                <a:t>Alice</a:t>
              </a:r>
            </a:p>
          </p:txBody>
        </p:sp>
        <p:sp>
          <p:nvSpPr>
            <p:cNvPr id="14362" name="Text Box 33"/>
            <p:cNvSpPr txBox="1">
              <a:spLocks noChangeArrowheads="1"/>
            </p:cNvSpPr>
            <p:nvPr/>
          </p:nvSpPr>
          <p:spPr bwMode="auto">
            <a:xfrm>
              <a:off x="4912" y="1041"/>
              <a:ext cx="403" cy="230"/>
            </a:xfrm>
            <a:prstGeom prst="rect">
              <a:avLst/>
            </a:prstGeom>
            <a:solidFill>
              <a:srgbClr val="FFFFFF"/>
            </a:soli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400">
                  <a:latin typeface="Comic Sans MS" panose="030F0702030302020204" pitchFamily="66" charset="0"/>
                </a:rPr>
                <a:t>Bob</a:t>
              </a:r>
            </a:p>
          </p:txBody>
        </p:sp>
        <p:sp>
          <p:nvSpPr>
            <p:cNvPr id="14363" name="Oval 34"/>
            <p:cNvSpPr>
              <a:spLocks noChangeArrowheads="1"/>
            </p:cNvSpPr>
            <p:nvPr/>
          </p:nvSpPr>
          <p:spPr bwMode="auto">
            <a:xfrm>
              <a:off x="3893" y="1524"/>
              <a:ext cx="153" cy="146"/>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400">
                  <a:latin typeface="Comic Sans MS" panose="030F0702030302020204" pitchFamily="66" charset="0"/>
                </a:rPr>
                <a:t>1</a:t>
              </a:r>
            </a:p>
          </p:txBody>
        </p:sp>
        <p:sp>
          <p:nvSpPr>
            <p:cNvPr id="14364" name="Oval 35"/>
            <p:cNvSpPr>
              <a:spLocks noChangeArrowheads="1"/>
            </p:cNvSpPr>
            <p:nvPr/>
          </p:nvSpPr>
          <p:spPr bwMode="auto">
            <a:xfrm>
              <a:off x="3920" y="1897"/>
              <a:ext cx="153" cy="146"/>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400">
                  <a:latin typeface="Comic Sans MS" panose="030F0702030302020204" pitchFamily="66" charset="0"/>
                </a:rPr>
                <a:t>1</a:t>
              </a:r>
            </a:p>
          </p:txBody>
        </p:sp>
        <p:sp>
          <p:nvSpPr>
            <p:cNvPr id="14365" name="Oval 36"/>
            <p:cNvSpPr>
              <a:spLocks noChangeArrowheads="1"/>
            </p:cNvSpPr>
            <p:nvPr/>
          </p:nvSpPr>
          <p:spPr bwMode="auto">
            <a:xfrm>
              <a:off x="3923" y="2325"/>
              <a:ext cx="153" cy="146"/>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400">
                  <a:latin typeface="Comic Sans MS" panose="030F0702030302020204" pitchFamily="66" charset="0"/>
                </a:rPr>
                <a:t>1</a:t>
              </a:r>
            </a:p>
          </p:txBody>
        </p:sp>
        <p:sp>
          <p:nvSpPr>
            <p:cNvPr id="14366" name="Oval 37"/>
            <p:cNvSpPr>
              <a:spLocks noChangeArrowheads="1"/>
            </p:cNvSpPr>
            <p:nvPr/>
          </p:nvSpPr>
          <p:spPr bwMode="auto">
            <a:xfrm>
              <a:off x="3724" y="2601"/>
              <a:ext cx="153" cy="146"/>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400">
                  <a:latin typeface="Comic Sans MS" panose="030F0702030302020204" pitchFamily="66" charset="0"/>
                </a:rPr>
                <a:t>1</a:t>
              </a:r>
            </a:p>
          </p:txBody>
        </p:sp>
        <p:sp>
          <p:nvSpPr>
            <p:cNvPr id="14367" name="Oval 38"/>
            <p:cNvSpPr>
              <a:spLocks noChangeArrowheads="1"/>
            </p:cNvSpPr>
            <p:nvPr/>
          </p:nvSpPr>
          <p:spPr bwMode="auto">
            <a:xfrm>
              <a:off x="3477" y="2562"/>
              <a:ext cx="153" cy="146"/>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400">
                  <a:latin typeface="Comic Sans MS" panose="030F0702030302020204" pitchFamily="66" charset="0"/>
                </a:rPr>
                <a:t>2</a:t>
              </a:r>
            </a:p>
          </p:txBody>
        </p:sp>
        <p:sp>
          <p:nvSpPr>
            <p:cNvPr id="14368" name="Oval 39"/>
            <p:cNvSpPr>
              <a:spLocks noChangeArrowheads="1"/>
            </p:cNvSpPr>
            <p:nvPr/>
          </p:nvSpPr>
          <p:spPr bwMode="auto">
            <a:xfrm>
              <a:off x="4531" y="2278"/>
              <a:ext cx="153" cy="146"/>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400">
                  <a:latin typeface="Comic Sans MS" panose="030F0702030302020204" pitchFamily="66" charset="0"/>
                </a:rPr>
                <a:t>3</a:t>
              </a:r>
            </a:p>
          </p:txBody>
        </p:sp>
        <p:pic>
          <p:nvPicPr>
            <p:cNvPr id="14369" name="Picture 40" descr="Bob"/>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25" y="620"/>
              <a:ext cx="426" cy="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70" name="Picture 41" descr="Alic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9" y="3436"/>
              <a:ext cx="354" cy="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41" name="CasellaDiTesto 46"/>
          <p:cNvSpPr txBox="1">
            <a:spLocks noChangeArrowheads="1"/>
          </p:cNvSpPr>
          <p:nvPr/>
        </p:nvSpPr>
        <p:spPr bwMode="auto">
          <a:xfrm>
            <a:off x="406400" y="1030288"/>
            <a:ext cx="8288338"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r>
              <a:rPr lang="it-IT" altLang="it-IT" sz="2400">
                <a:latin typeface="Times New Roman" panose="02020603050405020304" pitchFamily="18" charset="0"/>
              </a:rPr>
              <a:t>		</a:t>
            </a:r>
            <a:r>
              <a:rPr lang="it-IT" altLang="it-IT">
                <a:latin typeface="Times New Roman" panose="02020603050405020304" pitchFamily="18" charset="0"/>
              </a:rPr>
              <a:t>P2P:Centralized Directory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Titolo 1"/>
          <p:cNvSpPr>
            <a:spLocks noGrp="1"/>
          </p:cNvSpPr>
          <p:nvPr>
            <p:ph type="title"/>
          </p:nvPr>
        </p:nvSpPr>
        <p:spPr>
          <a:xfrm>
            <a:off x="685800" y="349250"/>
            <a:ext cx="7772400" cy="1143000"/>
          </a:xfrm>
        </p:spPr>
        <p:txBody>
          <a:bodyPr/>
          <a:lstStyle/>
          <a:p>
            <a:pPr algn="ctr"/>
            <a:r>
              <a:rPr lang="it-IT" altLang="it-IT" smtClean="0"/>
              <a:t>Napster behaviour</a:t>
            </a:r>
          </a:p>
        </p:txBody>
      </p:sp>
      <p:sp>
        <p:nvSpPr>
          <p:cNvPr id="15363" name="Segnaposto testo 2"/>
          <p:cNvSpPr>
            <a:spLocks noGrp="1"/>
          </p:cNvSpPr>
          <p:nvPr>
            <p:ph type="body" sz="half" idx="1"/>
          </p:nvPr>
        </p:nvSpPr>
        <p:spPr>
          <a:xfrm>
            <a:off x="685800" y="1808163"/>
            <a:ext cx="8285163" cy="4114800"/>
          </a:xfrm>
        </p:spPr>
        <p:txBody>
          <a:bodyPr/>
          <a:lstStyle/>
          <a:p>
            <a:r>
              <a:rPr lang="it-IT" altLang="it-IT" sz="2400" smtClean="0"/>
              <a:t>When a node enters the infrastructure, using a Napster client, </a:t>
            </a:r>
            <a:r>
              <a:rPr lang="it-IT" altLang="it-IT" sz="2400" smtClean="0">
                <a:solidFill>
                  <a:srgbClr val="FF0000"/>
                </a:solidFill>
              </a:rPr>
              <a:t>its identity and a list of files </a:t>
            </a:r>
            <a:r>
              <a:rPr lang="it-IT" altLang="it-IT" sz="2400" smtClean="0"/>
              <a:t>stored in its disk memory are </a:t>
            </a:r>
            <a:r>
              <a:rPr lang="it-IT" altLang="it-IT" sz="2400" smtClean="0">
                <a:solidFill>
                  <a:srgbClr val="FF0000"/>
                </a:solidFill>
              </a:rPr>
              <a:t>loaded</a:t>
            </a:r>
            <a:r>
              <a:rPr lang="it-IT" altLang="it-IT" sz="2400" smtClean="0"/>
              <a:t> in the central server.</a:t>
            </a:r>
          </a:p>
          <a:p>
            <a:endParaRPr lang="it-IT" altLang="it-IT" sz="2400" smtClean="0"/>
          </a:p>
          <a:p>
            <a:r>
              <a:rPr lang="it-IT" altLang="it-IT" sz="2400" smtClean="0"/>
              <a:t>When a node looks for a particular file it sends a </a:t>
            </a:r>
            <a:r>
              <a:rPr lang="it-IT" altLang="it-IT" sz="2400" smtClean="0">
                <a:solidFill>
                  <a:srgbClr val="FF0000"/>
                </a:solidFill>
              </a:rPr>
              <a:t>query </a:t>
            </a:r>
            <a:r>
              <a:rPr lang="it-IT" altLang="it-IT" sz="2400" smtClean="0"/>
              <a:t>to the central  server.</a:t>
            </a:r>
          </a:p>
          <a:p>
            <a:endParaRPr lang="it-IT" altLang="it-IT" sz="2400" smtClean="0"/>
          </a:p>
          <a:p>
            <a:r>
              <a:rPr lang="it-IT" altLang="it-IT" sz="2400" smtClean="0"/>
              <a:t>Depending on the obtained results the node connects to another node to </a:t>
            </a:r>
            <a:r>
              <a:rPr lang="it-IT" altLang="it-IT" sz="2400" smtClean="0">
                <a:solidFill>
                  <a:srgbClr val="FF0000"/>
                </a:solidFill>
              </a:rPr>
              <a:t>download</a:t>
            </a:r>
            <a:r>
              <a:rPr lang="it-IT" altLang="it-IT" sz="2400" smtClean="0"/>
              <a:t> the require file</a:t>
            </a:r>
          </a:p>
          <a:p>
            <a:endParaRPr lang="it-IT" altLang="it-IT" sz="2400" smtClean="0"/>
          </a:p>
          <a:p>
            <a:endParaRPr lang="it-IT" altLang="it-IT" sz="2400" smtClean="0"/>
          </a:p>
        </p:txBody>
      </p:sp>
      <p:sp>
        <p:nvSpPr>
          <p:cNvPr id="5" name="Segnaposto numero diapositiva 4"/>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42913E9-617F-4D75-BC58-19B3A69C697A}" type="slidenum">
              <a:rPr lang="en-US" altLang="it-IT" sz="1400">
                <a:latin typeface="Tahoma" panose="020B0604030504040204" pitchFamily="34" charset="0"/>
              </a:rPr>
              <a:pPr/>
              <a:t>13</a:t>
            </a:fld>
            <a:endParaRPr lang="en-US" altLang="it-IT" sz="1400">
              <a:latin typeface="Tahoma" panose="020B0604030504040204" pitchFamily="34" charset="0"/>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F3DAC258-D096-4AEA-B4AF-89383D5DE765}" type="slidenum">
              <a:rPr lang="en-US" altLang="it-IT" sz="1400">
                <a:latin typeface="Tahoma" panose="020B0604030504040204" pitchFamily="34" charset="0"/>
              </a:rPr>
              <a:pPr/>
              <a:t>14</a:t>
            </a:fld>
            <a:endParaRPr lang="en-US" altLang="it-IT" sz="1400">
              <a:latin typeface="Tahoma" panose="020B0604030504040204" pitchFamily="34" charset="0"/>
            </a:endParaRPr>
          </a:p>
        </p:txBody>
      </p:sp>
      <p:sp>
        <p:nvSpPr>
          <p:cNvPr id="16387" name="Rectangle 2"/>
          <p:cNvSpPr>
            <a:spLocks noGrp="1" noChangeArrowheads="1"/>
          </p:cNvSpPr>
          <p:nvPr>
            <p:ph type="title"/>
          </p:nvPr>
        </p:nvSpPr>
        <p:spPr>
          <a:xfrm>
            <a:off x="533400" y="228600"/>
            <a:ext cx="8151813" cy="1143000"/>
          </a:xfrm>
        </p:spPr>
        <p:txBody>
          <a:bodyPr/>
          <a:lstStyle/>
          <a:p>
            <a:pPr eaLnBrk="1" hangingPunct="1"/>
            <a:r>
              <a:rPr lang="en-US" altLang="it-IT" sz="4000" smtClean="0"/>
              <a:t>Discussion</a:t>
            </a:r>
            <a:endParaRPr lang="en-US" altLang="it-IT" sz="4800" smtClean="0"/>
          </a:p>
        </p:txBody>
      </p:sp>
      <p:sp>
        <p:nvSpPr>
          <p:cNvPr id="16388" name="Rectangle 3"/>
          <p:cNvSpPr>
            <a:spLocks noGrp="1" noChangeArrowheads="1"/>
          </p:cNvSpPr>
          <p:nvPr>
            <p:ph type="body" sz="half" idx="1"/>
          </p:nvPr>
        </p:nvSpPr>
        <p:spPr>
          <a:xfrm>
            <a:off x="685800" y="1981200"/>
            <a:ext cx="3811588" cy="4114800"/>
          </a:xfrm>
        </p:spPr>
        <p:txBody>
          <a:bodyPr/>
          <a:lstStyle/>
          <a:p>
            <a:pPr eaLnBrk="1" hangingPunct="1"/>
            <a:r>
              <a:rPr lang="en-US" altLang="it-IT" smtClean="0"/>
              <a:t>Single failure point</a:t>
            </a:r>
          </a:p>
          <a:p>
            <a:pPr eaLnBrk="1" hangingPunct="1"/>
            <a:r>
              <a:rPr lang="en-US" altLang="it-IT" smtClean="0"/>
              <a:t>limited performance</a:t>
            </a:r>
          </a:p>
          <a:p>
            <a:pPr eaLnBrk="1" hangingPunct="1"/>
            <a:r>
              <a:rPr lang="en-US" altLang="it-IT" smtClean="0"/>
              <a:t>Copyright ….</a:t>
            </a:r>
          </a:p>
          <a:p>
            <a:pPr eaLnBrk="1" hangingPunct="1">
              <a:buFont typeface="Wingdings" panose="05000000000000000000" pitchFamily="2" charset="2"/>
              <a:buNone/>
            </a:pPr>
            <a:endParaRPr lang="en-US" altLang="it-IT" smtClean="0"/>
          </a:p>
        </p:txBody>
      </p:sp>
      <p:sp>
        <p:nvSpPr>
          <p:cNvPr id="16389" name="Rectangle 4"/>
          <p:cNvSpPr>
            <a:spLocks noGrp="1" noChangeArrowheads="1"/>
          </p:cNvSpPr>
          <p:nvPr>
            <p:ph type="body" sz="half" idx="2"/>
          </p:nvPr>
        </p:nvSpPr>
        <p:spPr>
          <a:xfrm>
            <a:off x="4572000" y="1600200"/>
            <a:ext cx="3856038" cy="3567113"/>
          </a:xfrm>
          <a:ln w="25400">
            <a:solidFill>
              <a:schemeClr val="accent2"/>
            </a:solidFill>
            <a:miter lim="800000"/>
            <a:headEnd/>
            <a:tailEnd/>
          </a:ln>
        </p:spPr>
        <p:txBody>
          <a:bodyPr/>
          <a:lstStyle/>
          <a:p>
            <a:pPr marL="533400" indent="-533400" eaLnBrk="1" hangingPunct="1">
              <a:buFont typeface="Wingdings" panose="05000000000000000000" pitchFamily="2" charset="2"/>
              <a:buNone/>
            </a:pPr>
            <a:r>
              <a:rPr lang="en-US" altLang="it-IT" smtClean="0"/>
              <a:t>Two aspects</a:t>
            </a:r>
          </a:p>
          <a:p>
            <a:pPr marL="533400" indent="-533400" eaLnBrk="1" hangingPunct="1">
              <a:buFont typeface="Wingdings" panose="05000000000000000000" pitchFamily="2" charset="2"/>
              <a:buNone/>
            </a:pPr>
            <a:endParaRPr lang="en-US" altLang="it-IT" smtClean="0"/>
          </a:p>
          <a:p>
            <a:pPr marL="533400" indent="-533400" eaLnBrk="1" hangingPunct="1">
              <a:buFont typeface="Arial" panose="020B0604020202020204" pitchFamily="34" charset="0"/>
              <a:buAutoNum type="alphaLcParenR"/>
            </a:pPr>
            <a:r>
              <a:rPr lang="en-US" altLang="it-IT" smtClean="0">
                <a:solidFill>
                  <a:srgbClr val="FF0000"/>
                </a:solidFill>
              </a:rPr>
              <a:t>distributed </a:t>
            </a:r>
          </a:p>
          <a:p>
            <a:pPr marL="533400" indent="-533400" eaLnBrk="1" hangingPunct="1">
              <a:buFont typeface="Wingdings" panose="05000000000000000000" pitchFamily="2" charset="2"/>
              <a:buNone/>
            </a:pPr>
            <a:r>
              <a:rPr lang="en-US" altLang="it-IT" smtClean="0">
                <a:solidFill>
                  <a:srgbClr val="FF0000"/>
                </a:solidFill>
              </a:rPr>
              <a:t>	</a:t>
            </a:r>
            <a:r>
              <a:rPr lang="en-US" altLang="it-IT" smtClean="0"/>
              <a:t>file transfer</a:t>
            </a:r>
          </a:p>
          <a:p>
            <a:pPr marL="533400" indent="-533400" eaLnBrk="1" hangingPunct="1">
              <a:buFont typeface="Wingdings" panose="05000000000000000000" pitchFamily="2" charset="2"/>
              <a:buNone/>
            </a:pPr>
            <a:r>
              <a:rPr lang="en-US" altLang="it-IT" smtClean="0"/>
              <a:t>b)  </a:t>
            </a:r>
            <a:r>
              <a:rPr lang="en-US" altLang="it-IT" smtClean="0">
                <a:solidFill>
                  <a:srgbClr val="FF0000"/>
                </a:solidFill>
              </a:rPr>
              <a:t>centralized </a:t>
            </a:r>
            <a:r>
              <a:rPr lang="en-US" altLang="it-IT" smtClean="0"/>
              <a:t>information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97492BB-39A0-4019-B20E-DBE87EE02218}" type="slidenum">
              <a:rPr lang="en-US" altLang="it-IT" sz="1400">
                <a:latin typeface="Tahoma" panose="020B0604030504040204" pitchFamily="34" charset="0"/>
              </a:rPr>
              <a:pPr/>
              <a:t>15</a:t>
            </a:fld>
            <a:endParaRPr lang="en-US" altLang="it-IT" sz="1400">
              <a:latin typeface="Tahoma" panose="020B0604030504040204" pitchFamily="34" charset="0"/>
            </a:endParaRPr>
          </a:p>
        </p:txBody>
      </p:sp>
      <p:sp>
        <p:nvSpPr>
          <p:cNvPr id="8" name="CasellaDiTesto 7"/>
          <p:cNvSpPr txBox="1"/>
          <p:nvPr/>
        </p:nvSpPr>
        <p:spPr>
          <a:xfrm>
            <a:off x="606425" y="857250"/>
            <a:ext cx="7883525" cy="2184400"/>
          </a:xfrm>
          <a:prstGeom prst="rect">
            <a:avLst/>
          </a:prstGeom>
          <a:noFill/>
        </p:spPr>
        <p:txBody>
          <a:bodyPr>
            <a:spAutoFit/>
          </a:bodyPr>
          <a:lstStyle/>
          <a:p>
            <a:pPr>
              <a:defRPr/>
            </a:pPr>
            <a:r>
              <a:rPr lang="it-IT" sz="3200" dirty="0">
                <a:latin typeface="Tahoma" panose="020B0604030504040204" pitchFamily="34" charset="0"/>
                <a:ea typeface="Tahoma" panose="020B0604030504040204" pitchFamily="34" charset="0"/>
                <a:cs typeface="Tahoma" panose="020B0604030504040204" pitchFamily="34" charset="0"/>
              </a:rPr>
              <a:t>		</a:t>
            </a:r>
            <a:r>
              <a:rPr lang="it-IT" sz="3200" i="1" dirty="0" err="1">
                <a:latin typeface="Tahoma" panose="020B0604030504040204" pitchFamily="34" charset="0"/>
                <a:ea typeface="Tahoma" panose="020B0604030504040204" pitchFamily="34" charset="0"/>
                <a:cs typeface="Tahoma" panose="020B0604030504040204" pitchFamily="34" charset="0"/>
              </a:rPr>
              <a:t>Decentralized</a:t>
            </a:r>
            <a:r>
              <a:rPr lang="it-IT" sz="3200" i="1" dirty="0">
                <a:latin typeface="Tahoma" panose="020B0604030504040204" pitchFamily="34" charset="0"/>
                <a:ea typeface="Tahoma" panose="020B0604030504040204" pitchFamily="34" charset="0"/>
                <a:cs typeface="Tahoma" panose="020B0604030504040204" pitchFamily="34" charset="0"/>
              </a:rPr>
              <a:t> </a:t>
            </a:r>
            <a:r>
              <a:rPr lang="it-IT" sz="3200" i="1" dirty="0" err="1">
                <a:latin typeface="Tahoma" panose="020B0604030504040204" pitchFamily="34" charset="0"/>
                <a:ea typeface="Tahoma" panose="020B0604030504040204" pitchFamily="34" charset="0"/>
                <a:cs typeface="Tahoma" panose="020B0604030504040204" pitchFamily="34" charset="0"/>
              </a:rPr>
              <a:t>approach</a:t>
            </a:r>
            <a:endParaRPr lang="it-IT" sz="3200" i="1" dirty="0">
              <a:latin typeface="Tahoma" panose="020B0604030504040204" pitchFamily="34" charset="0"/>
              <a:ea typeface="Tahoma" panose="020B0604030504040204" pitchFamily="34" charset="0"/>
              <a:cs typeface="Tahoma" panose="020B0604030504040204" pitchFamily="34" charset="0"/>
            </a:endParaRPr>
          </a:p>
          <a:p>
            <a:pPr>
              <a:defRPr/>
            </a:pPr>
            <a:endParaRPr lang="it-IT" sz="3200" i="1" dirty="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defRPr/>
            </a:pPr>
            <a:r>
              <a:rPr lang="it-IT" dirty="0">
                <a:latin typeface="Tahoma" panose="020B0604030504040204" pitchFamily="34" charset="0"/>
                <a:ea typeface="Tahoma" panose="020B0604030504040204" pitchFamily="34" charset="0"/>
                <a:cs typeface="Tahoma" panose="020B0604030504040204" pitchFamily="34" charset="0"/>
              </a:rPr>
              <a:t>No </a:t>
            </a:r>
            <a:r>
              <a:rPr lang="it-IT" dirty="0" err="1">
                <a:latin typeface="Tahoma" panose="020B0604030504040204" pitchFamily="34" charset="0"/>
                <a:ea typeface="Tahoma" panose="020B0604030504040204" pitchFamily="34" charset="0"/>
                <a:cs typeface="Tahoma" panose="020B0604030504040204" pitchFamily="34" charset="0"/>
              </a:rPr>
              <a:t>structured</a:t>
            </a:r>
            <a:endParaRPr lang="it-IT" dirty="0">
              <a:latin typeface="Tahoma" panose="020B0604030504040204" pitchFamily="34" charset="0"/>
              <a:ea typeface="Tahoma" panose="020B0604030504040204" pitchFamily="34" charset="0"/>
              <a:cs typeface="Tahoma" panose="020B0604030504040204" pitchFamily="34" charset="0"/>
            </a:endParaRPr>
          </a:p>
          <a:p>
            <a:pPr>
              <a:defRPr/>
            </a:pPr>
            <a:endParaRPr lang="it-IT" dirty="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defRPr/>
            </a:pPr>
            <a:r>
              <a:rPr lang="it-IT" dirty="0" err="1">
                <a:latin typeface="Tahoma" panose="020B0604030504040204" pitchFamily="34" charset="0"/>
                <a:ea typeface="Tahoma" panose="020B0604030504040204" pitchFamily="34" charset="0"/>
                <a:cs typeface="Tahoma" panose="020B0604030504040204" pitchFamily="34" charset="0"/>
              </a:rPr>
              <a:t>Structured</a:t>
            </a:r>
            <a:endParaRPr lang="it-IT"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6F6AE735-B2AD-489D-9720-B8F1F4F137CE}" type="slidenum">
              <a:rPr lang="en-US" altLang="it-IT" sz="1400">
                <a:latin typeface="Tahoma" panose="020B0604030504040204" pitchFamily="34" charset="0"/>
              </a:rPr>
              <a:pPr/>
              <a:t>16</a:t>
            </a:fld>
            <a:endParaRPr lang="en-US" altLang="it-IT" sz="1400">
              <a:latin typeface="Tahoma" panose="020B0604030504040204" pitchFamily="34" charset="0"/>
            </a:endParaRPr>
          </a:p>
        </p:txBody>
      </p:sp>
      <p:sp>
        <p:nvSpPr>
          <p:cNvPr id="3" name="CasellaDiTesto 2"/>
          <p:cNvSpPr txBox="1"/>
          <p:nvPr/>
        </p:nvSpPr>
        <p:spPr>
          <a:xfrm>
            <a:off x="385763" y="414338"/>
            <a:ext cx="8305800" cy="4894262"/>
          </a:xfrm>
          <a:prstGeom prst="rect">
            <a:avLst/>
          </a:prstGeom>
          <a:noFill/>
        </p:spPr>
        <p:txBody>
          <a:bodyPr>
            <a:spAutoFit/>
          </a:bodyPr>
          <a:lstStyle/>
          <a:p>
            <a:pPr>
              <a:defRPr/>
            </a:pPr>
            <a:endParaRPr lang="en-US" dirty="0">
              <a:latin typeface="+mj-lt"/>
              <a:ea typeface="ＭＳ Ｐゴシック" pitchFamily="1" charset="-128"/>
            </a:endParaRPr>
          </a:p>
          <a:p>
            <a:pPr>
              <a:defRPr/>
            </a:pPr>
            <a:r>
              <a:rPr lang="en-US" b="1" dirty="0">
                <a:latin typeface="+mj-lt"/>
                <a:ea typeface="ＭＳ Ｐゴシック" pitchFamily="1" charset="-128"/>
              </a:rPr>
              <a:t>Unstructured networks</a:t>
            </a:r>
          </a:p>
          <a:p>
            <a:pPr>
              <a:defRPr/>
            </a:pPr>
            <a:endParaRPr lang="en-US" b="1"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Unstructured peer-to-peer networks </a:t>
            </a:r>
            <a:r>
              <a:rPr lang="en-US" i="1" dirty="0">
                <a:solidFill>
                  <a:srgbClr val="FF0000"/>
                </a:solidFill>
                <a:latin typeface="+mj-lt"/>
                <a:ea typeface="ＭＳ Ｐゴシック" pitchFamily="1" charset="-128"/>
              </a:rPr>
              <a:t>do not impose a particular structure  </a:t>
            </a:r>
            <a:r>
              <a:rPr lang="en-US" dirty="0">
                <a:latin typeface="+mj-lt"/>
                <a:ea typeface="ＭＳ Ｐゴシック" pitchFamily="1" charset="-128"/>
              </a:rPr>
              <a:t>on the overlay network by design, but rather are formed by nodes that randomly form connections to each other. (</a:t>
            </a:r>
            <a:r>
              <a:rPr lang="en-US" b="1" dirty="0">
                <a:latin typeface="+mj-lt"/>
                <a:ea typeface="ＭＳ Ｐゴシック" pitchFamily="1" charset="-128"/>
              </a:rPr>
              <a:t>Gnutella, </a:t>
            </a:r>
            <a:r>
              <a:rPr lang="en-US" b="1" dirty="0" err="1">
                <a:latin typeface="+mj-lt"/>
                <a:ea typeface="ＭＳ Ｐゴシック" pitchFamily="1" charset="-128"/>
              </a:rPr>
              <a:t>Kazaa</a:t>
            </a:r>
            <a:r>
              <a:rPr lang="en-US" dirty="0">
                <a:latin typeface="+mj-lt"/>
                <a:ea typeface="ＭＳ Ｐゴシック" pitchFamily="1" charset="-128"/>
              </a:rPr>
              <a:t>)</a:t>
            </a:r>
          </a:p>
          <a:p>
            <a:pPr lvl="1" algn="just">
              <a:defRPr/>
            </a:pPr>
            <a:endParaRPr lang="en-US"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Because there is no structure globally imposed upon them, unstructured networks are </a:t>
            </a:r>
            <a:r>
              <a:rPr lang="en-US" i="1" dirty="0">
                <a:solidFill>
                  <a:srgbClr val="FF0000"/>
                </a:solidFill>
                <a:latin typeface="+mj-lt"/>
                <a:ea typeface="ＭＳ Ｐゴシック" pitchFamily="1" charset="-128"/>
              </a:rPr>
              <a:t>easy to build</a:t>
            </a:r>
            <a:r>
              <a:rPr lang="en-US" dirty="0">
                <a:latin typeface="+mj-lt"/>
                <a:ea typeface="ＭＳ Ｐゴシック" pitchFamily="1" charset="-128"/>
              </a:rPr>
              <a:t>. Also, because the role of all peers in the network is the same, unstructured networks are </a:t>
            </a:r>
            <a:r>
              <a:rPr lang="en-US" i="1" dirty="0">
                <a:latin typeface="+mj-lt"/>
                <a:ea typeface="ＭＳ Ｐゴシック" pitchFamily="1" charset="-128"/>
              </a:rPr>
              <a:t>highly robust </a:t>
            </a:r>
            <a:r>
              <a:rPr lang="en-US" dirty="0">
                <a:latin typeface="+mj-lt"/>
                <a:ea typeface="ＭＳ Ｐゴシック" pitchFamily="1" charset="-128"/>
              </a:rPr>
              <a:t>( large numbers of peers can frequently </a:t>
            </a:r>
            <a:r>
              <a:rPr lang="en-US" dirty="0">
                <a:solidFill>
                  <a:srgbClr val="FF0000"/>
                </a:solidFill>
                <a:latin typeface="+mj-lt"/>
                <a:ea typeface="ＭＳ Ｐゴシック" pitchFamily="1" charset="-128"/>
              </a:rPr>
              <a:t>joining and leaving </a:t>
            </a:r>
            <a:r>
              <a:rPr lang="en-US" dirty="0">
                <a:latin typeface="+mj-lt"/>
                <a:ea typeface="ＭＳ Ｐゴシック" pitchFamily="1" charset="-128"/>
              </a:rPr>
              <a:t>the network).</a:t>
            </a:r>
            <a:endParaRPr lang="it-IT" dirty="0">
              <a:latin typeface="+mj-lt"/>
              <a:ea typeface="ＭＳ Ｐゴシック" pitchFamily="1"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5911691-8AB6-47FF-BBC6-574763669A4D}" type="slidenum">
              <a:rPr lang="en-US" altLang="it-IT" sz="1400">
                <a:latin typeface="Tahoma" panose="020B0604030504040204" pitchFamily="34" charset="0"/>
              </a:rPr>
              <a:pPr/>
              <a:t>17</a:t>
            </a:fld>
            <a:endParaRPr lang="en-US" altLang="it-IT" sz="1400">
              <a:latin typeface="Tahoma" panose="020B0604030504040204" pitchFamily="34" charset="0"/>
            </a:endParaRPr>
          </a:p>
        </p:txBody>
      </p:sp>
      <p:sp>
        <p:nvSpPr>
          <p:cNvPr id="3" name="CasellaDiTesto 2"/>
          <p:cNvSpPr txBox="1"/>
          <p:nvPr/>
        </p:nvSpPr>
        <p:spPr>
          <a:xfrm>
            <a:off x="250825" y="414338"/>
            <a:ext cx="8623300" cy="5262562"/>
          </a:xfrm>
          <a:prstGeom prst="rect">
            <a:avLst/>
          </a:prstGeom>
          <a:noFill/>
        </p:spPr>
        <p:txBody>
          <a:bodyPr>
            <a:spAutoFit/>
          </a:bodyPr>
          <a:lstStyle/>
          <a:p>
            <a:pPr marL="342900" indent="-342900">
              <a:buFont typeface="Arial" panose="020B0604020202020204" pitchFamily="34" charset="0"/>
              <a:buChar char="•"/>
              <a:defRPr/>
            </a:pPr>
            <a:r>
              <a:rPr lang="en-US" dirty="0">
                <a:latin typeface="+mj-lt"/>
                <a:ea typeface="ＭＳ Ｐゴシック" pitchFamily="1" charset="-128"/>
              </a:rPr>
              <a:t>When a peer wants to find a piece of data in the network, the search query must be </a:t>
            </a:r>
            <a:r>
              <a:rPr lang="en-US" i="1" dirty="0">
                <a:solidFill>
                  <a:srgbClr val="FF0000"/>
                </a:solidFill>
                <a:latin typeface="+mj-lt"/>
                <a:ea typeface="ＭＳ Ｐゴシック" pitchFamily="1" charset="-128"/>
              </a:rPr>
              <a:t>flooded</a:t>
            </a:r>
            <a:r>
              <a:rPr lang="en-US" dirty="0">
                <a:solidFill>
                  <a:srgbClr val="FF0000"/>
                </a:solidFill>
                <a:latin typeface="+mj-lt"/>
                <a:ea typeface="ＭＳ Ｐゴシック" pitchFamily="1" charset="-128"/>
              </a:rPr>
              <a:t> through the network </a:t>
            </a:r>
            <a:r>
              <a:rPr lang="en-US" dirty="0">
                <a:latin typeface="+mj-lt"/>
                <a:ea typeface="ＭＳ Ｐゴシック" pitchFamily="1" charset="-128"/>
              </a:rPr>
              <a:t>to find as many peers as possible that share the data. </a:t>
            </a:r>
          </a:p>
          <a:p>
            <a:pPr marL="342900" indent="-342900">
              <a:buFont typeface="Arial" panose="020B0604020202020204" pitchFamily="34" charset="0"/>
              <a:buChar char="•"/>
              <a:defRPr/>
            </a:pPr>
            <a:endParaRPr lang="en-US" dirty="0">
              <a:latin typeface="+mj-lt"/>
              <a:ea typeface="ＭＳ Ｐゴシック" pitchFamily="1" charset="-128"/>
            </a:endParaRPr>
          </a:p>
          <a:p>
            <a:pPr marL="342900" indent="-342900">
              <a:buFont typeface="Arial" panose="020B0604020202020204" pitchFamily="34" charset="0"/>
              <a:buChar char="•"/>
              <a:defRPr/>
            </a:pPr>
            <a:endParaRPr lang="en-US"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Flooding causes a </a:t>
            </a:r>
            <a:r>
              <a:rPr lang="en-US" i="1" dirty="0">
                <a:solidFill>
                  <a:srgbClr val="FF0000"/>
                </a:solidFill>
                <a:latin typeface="+mj-lt"/>
                <a:ea typeface="ＭＳ Ｐゴシック" pitchFamily="1" charset="-128"/>
              </a:rPr>
              <a:t>very high amount of signaling  traffic</a:t>
            </a:r>
            <a:r>
              <a:rPr lang="en-US" dirty="0">
                <a:solidFill>
                  <a:srgbClr val="FF0000"/>
                </a:solidFill>
                <a:latin typeface="+mj-lt"/>
                <a:ea typeface="ＭＳ Ｐゴシック" pitchFamily="1" charset="-128"/>
              </a:rPr>
              <a:t> </a:t>
            </a:r>
            <a:r>
              <a:rPr lang="en-US" dirty="0">
                <a:latin typeface="+mj-lt"/>
                <a:ea typeface="ＭＳ Ｐゴシック" pitchFamily="1" charset="-128"/>
              </a:rPr>
              <a:t>in the network, uses more CPU/memory (by requiring every peer to process all search queries), and </a:t>
            </a:r>
            <a:r>
              <a:rPr lang="en-US" i="1" dirty="0">
                <a:solidFill>
                  <a:srgbClr val="FF0000"/>
                </a:solidFill>
                <a:latin typeface="+mj-lt"/>
                <a:ea typeface="ＭＳ Ｐゴシック" pitchFamily="1" charset="-128"/>
              </a:rPr>
              <a:t>does not ensure </a:t>
            </a:r>
            <a:r>
              <a:rPr lang="en-US" dirty="0">
                <a:latin typeface="+mj-lt"/>
                <a:ea typeface="ＭＳ Ｐゴシック" pitchFamily="1" charset="-128"/>
              </a:rPr>
              <a:t>that search queries will always be resolved.</a:t>
            </a:r>
          </a:p>
          <a:p>
            <a:pPr marL="342900" indent="-342900">
              <a:buFont typeface="Arial" panose="020B0604020202020204" pitchFamily="34" charset="0"/>
              <a:buChar char="•"/>
              <a:defRPr/>
            </a:pPr>
            <a:endParaRPr lang="en-US" dirty="0">
              <a:latin typeface="+mj-lt"/>
              <a:ea typeface="ＭＳ Ｐゴシック" pitchFamily="1" charset="-128"/>
            </a:endParaRPr>
          </a:p>
          <a:p>
            <a:pPr marL="342900" indent="-342900">
              <a:buFont typeface="Arial" panose="020B0604020202020204" pitchFamily="34" charset="0"/>
              <a:buChar char="•"/>
              <a:defRPr/>
            </a:pPr>
            <a:endParaRPr lang="en-US"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 Furthermore, since there is no correlation between a peer and the content managed by it, there is </a:t>
            </a:r>
            <a:r>
              <a:rPr lang="en-US" i="1" dirty="0">
                <a:solidFill>
                  <a:srgbClr val="FF0000"/>
                </a:solidFill>
                <a:latin typeface="+mj-lt"/>
                <a:ea typeface="ＭＳ Ｐゴシック" pitchFamily="1" charset="-128"/>
              </a:rPr>
              <a:t>no</a:t>
            </a:r>
            <a:r>
              <a:rPr lang="en-US" dirty="0">
                <a:solidFill>
                  <a:srgbClr val="FF0000"/>
                </a:solidFill>
                <a:latin typeface="+mj-lt"/>
                <a:ea typeface="ＭＳ Ｐゴシック" pitchFamily="1" charset="-128"/>
              </a:rPr>
              <a:t> </a:t>
            </a:r>
            <a:r>
              <a:rPr lang="en-US" i="1" dirty="0">
                <a:solidFill>
                  <a:srgbClr val="FF0000"/>
                </a:solidFill>
                <a:latin typeface="+mj-lt"/>
                <a:ea typeface="ＭＳ Ｐゴシック" pitchFamily="1" charset="-128"/>
              </a:rPr>
              <a:t>guarantee </a:t>
            </a:r>
            <a:r>
              <a:rPr lang="en-US" dirty="0">
                <a:latin typeface="+mj-lt"/>
                <a:ea typeface="ＭＳ Ｐゴシック" pitchFamily="1" charset="-128"/>
              </a:rPr>
              <a:t>that flooding will find a peer that has the desired data. </a:t>
            </a:r>
            <a:endParaRPr lang="it-IT" dirty="0">
              <a:latin typeface="+mj-lt"/>
              <a:ea typeface="ＭＳ Ｐゴシック" pitchFamily="1" charset="-12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p:txBody>
          <a:bodyPr/>
          <a:lstStyle/>
          <a:p>
            <a:r>
              <a:rPr lang="it-IT" altLang="it-IT" smtClean="0"/>
              <a:t>Gnutella</a:t>
            </a:r>
          </a:p>
        </p:txBody>
      </p:sp>
      <p:sp>
        <p:nvSpPr>
          <p:cNvPr id="5" name="Segnaposto numero diapositiva 4"/>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9A588A6E-1C20-4BAD-BAE1-6EEFDE738B81}" type="slidenum">
              <a:rPr lang="en-US" altLang="it-IT" sz="1400">
                <a:latin typeface="Tahoma" panose="020B0604030504040204" pitchFamily="34" charset="0"/>
              </a:rPr>
              <a:pPr/>
              <a:t>18</a:t>
            </a:fld>
            <a:endParaRPr lang="en-US" altLang="it-IT" sz="1400">
              <a:latin typeface="Tahoma" panose="020B0604030504040204" pitchFamily="34" charset="0"/>
            </a:endParaRPr>
          </a:p>
        </p:txBody>
      </p:sp>
      <p:sp>
        <p:nvSpPr>
          <p:cNvPr id="2" name="CasellaDiTesto 1"/>
          <p:cNvSpPr txBox="1"/>
          <p:nvPr/>
        </p:nvSpPr>
        <p:spPr>
          <a:xfrm>
            <a:off x="414338" y="2079625"/>
            <a:ext cx="7940675" cy="2678113"/>
          </a:xfrm>
          <a:prstGeom prst="rect">
            <a:avLst/>
          </a:prstGeom>
          <a:noFill/>
        </p:spPr>
        <p:txBody>
          <a:bodyPr>
            <a:spAutoFit/>
          </a:bodyPr>
          <a:lstStyle/>
          <a:p>
            <a:pPr marL="342900" indent="-342900">
              <a:buFont typeface="Arial" panose="020B0604020202020204" pitchFamily="34" charset="0"/>
              <a:buChar char="•"/>
              <a:defRPr/>
            </a:pPr>
            <a:r>
              <a:rPr lang="en-US" dirty="0">
                <a:ea typeface="ＭＳ Ｐゴシック" pitchFamily="1" charset="-128"/>
              </a:rPr>
              <a:t> The first decentralized peer-to-peer network  (2000).</a:t>
            </a:r>
          </a:p>
          <a:p>
            <a:pPr marL="342900" indent="-342900">
              <a:buFont typeface="Arial" panose="020B0604020202020204" pitchFamily="34" charset="0"/>
              <a:buChar char="•"/>
              <a:defRPr/>
            </a:pPr>
            <a:endParaRPr lang="en-US" dirty="0">
              <a:ea typeface="ＭＳ Ｐゴシック" pitchFamily="1" charset="-128"/>
            </a:endParaRPr>
          </a:p>
          <a:p>
            <a:pPr marL="342900" indent="-342900">
              <a:buFont typeface="Arial" panose="020B0604020202020204" pitchFamily="34" charset="0"/>
              <a:buChar char="•"/>
              <a:defRPr/>
            </a:pPr>
            <a:r>
              <a:rPr lang="en-US" dirty="0">
                <a:ea typeface="ＭＳ Ｐゴシック" pitchFamily="1" charset="-128"/>
              </a:rPr>
              <a:t>The name is a </a:t>
            </a:r>
            <a:r>
              <a:rPr lang="en-US" i="1" dirty="0">
                <a:ea typeface="ＭＳ Ｐゴシック" pitchFamily="1" charset="-128"/>
              </a:rPr>
              <a:t>portmanteau</a:t>
            </a:r>
            <a:r>
              <a:rPr lang="en-US" dirty="0">
                <a:ea typeface="ＭＳ Ｐゴシック" pitchFamily="1" charset="-128"/>
              </a:rPr>
              <a:t> of GNU and Nutella. Supposedly, Frankel and Pepper ate a lot of Nutella working on the original project, and intended to license their finished program under the GNU General Public License</a:t>
            </a:r>
          </a:p>
          <a:p>
            <a:pPr>
              <a:defRPr/>
            </a:pPr>
            <a:endParaRPr lang="it-IT" dirty="0">
              <a:ea typeface="ＭＳ Ｐゴシック" pitchFamily="1"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p:txBody>
          <a:bodyPr/>
          <a:lstStyle/>
          <a:p>
            <a:pPr algn="ctr"/>
            <a:r>
              <a:rPr lang="it-IT" altLang="it-IT" sz="3600" b="1" i="0" smtClean="0">
                <a:latin typeface="Times New Roman" panose="02020603050405020304" pitchFamily="18" charset="0"/>
                <a:cs typeface="Times New Roman" panose="02020603050405020304" pitchFamily="18" charset="0"/>
              </a:rPr>
              <a:t>Gnutella</a:t>
            </a:r>
          </a:p>
        </p:txBody>
      </p:sp>
      <p:sp>
        <p:nvSpPr>
          <p:cNvPr id="3" name="Segnaposto numero diapositiva 2"/>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5EBFBC96-4CFF-4FC9-A0DD-1A07A66DDBA5}" type="slidenum">
              <a:rPr lang="en-US" altLang="it-IT" sz="1400">
                <a:latin typeface="Tahoma" panose="020B0604030504040204" pitchFamily="34" charset="0"/>
              </a:rPr>
              <a:pPr/>
              <a:t>19</a:t>
            </a:fld>
            <a:endParaRPr lang="en-US" altLang="it-IT" sz="1400">
              <a:latin typeface="Tahoma" panose="020B0604030504040204" pitchFamily="34" charset="0"/>
            </a:endParaRPr>
          </a:p>
        </p:txBody>
      </p:sp>
      <p:sp>
        <p:nvSpPr>
          <p:cNvPr id="21508" name="CasellaDiTesto 3"/>
          <p:cNvSpPr txBox="1">
            <a:spLocks noChangeArrowheads="1"/>
          </p:cNvSpPr>
          <p:nvPr/>
        </p:nvSpPr>
        <p:spPr bwMode="auto">
          <a:xfrm>
            <a:off x="693738" y="1701800"/>
            <a:ext cx="775652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 typeface="Arial" panose="020B0604020202020204" pitchFamily="34" charset="0"/>
              <a:buChar char="•"/>
            </a:pPr>
            <a:r>
              <a:rPr lang="it-IT" altLang="it-IT" sz="2400">
                <a:latin typeface="Times New Roman" panose="02020603050405020304" pitchFamily="18" charset="0"/>
              </a:rPr>
              <a:t>It is one of the first systems wich does </a:t>
            </a:r>
            <a:r>
              <a:rPr lang="it-IT" altLang="it-IT" sz="2400">
                <a:solidFill>
                  <a:srgbClr val="FF0000"/>
                </a:solidFill>
                <a:latin typeface="Times New Roman" panose="02020603050405020304" pitchFamily="18" charset="0"/>
              </a:rPr>
              <a:t>not depend from a centralized directory.</a:t>
            </a:r>
          </a:p>
          <a:p>
            <a:pPr>
              <a:spcBef>
                <a:spcPct val="0"/>
              </a:spcBef>
              <a:buClrTx/>
              <a:buFont typeface="Arial" panose="020B0604020202020204" pitchFamily="34" charset="0"/>
              <a:buChar char="•"/>
            </a:pPr>
            <a:endParaRPr lang="it-IT" altLang="it-IT" sz="2400">
              <a:latin typeface="Times New Roman" panose="02020603050405020304" pitchFamily="18" charset="0"/>
            </a:endParaRPr>
          </a:p>
          <a:p>
            <a:pPr>
              <a:spcBef>
                <a:spcPct val="0"/>
              </a:spcBef>
              <a:buClrTx/>
              <a:buFont typeface="Arial" panose="020B0604020202020204" pitchFamily="34" charset="0"/>
              <a:buChar char="•"/>
            </a:pPr>
            <a:r>
              <a:rPr lang="it-IT" altLang="it-IT" sz="2400">
                <a:latin typeface="Times New Roman" panose="02020603050405020304" pitchFamily="18" charset="0"/>
              </a:rPr>
              <a:t>Each node which implements Gnutella protocol knows a set of different nodes which implement the same protocol.</a:t>
            </a:r>
          </a:p>
          <a:p>
            <a:pPr>
              <a:spcBef>
                <a:spcPct val="0"/>
              </a:spcBef>
              <a:buClrTx/>
              <a:buFont typeface="Arial" panose="020B0604020202020204" pitchFamily="34" charset="0"/>
              <a:buChar char="•"/>
            </a:pPr>
            <a:endParaRPr lang="it-IT" altLang="it-IT" sz="2400">
              <a:latin typeface="Times New Roman" panose="02020603050405020304" pitchFamily="18" charset="0"/>
            </a:endParaRPr>
          </a:p>
          <a:p>
            <a:pPr>
              <a:spcBef>
                <a:spcPct val="0"/>
              </a:spcBef>
              <a:buClrTx/>
              <a:buFont typeface="Arial" panose="020B0604020202020204" pitchFamily="34" charset="0"/>
              <a:buChar char="•"/>
            </a:pPr>
            <a:r>
              <a:rPr lang="it-IT" altLang="it-IT" sz="2400">
                <a:solidFill>
                  <a:srgbClr val="FF0000"/>
                </a:solidFill>
                <a:latin typeface="Times New Roman" panose="02020603050405020304" pitchFamily="18" charset="0"/>
              </a:rPr>
              <a:t>Query message</a:t>
            </a:r>
            <a:r>
              <a:rPr lang="it-IT" altLang="it-IT" sz="2400">
                <a:latin typeface="Times New Roman" panose="02020603050405020304" pitchFamily="18" charset="0"/>
              </a:rPr>
              <a:t>. Sent by a node to a close node with the specification of the request object.</a:t>
            </a:r>
          </a:p>
          <a:p>
            <a:pPr>
              <a:spcBef>
                <a:spcPct val="0"/>
              </a:spcBef>
              <a:buClrTx/>
              <a:buFont typeface="Arial" panose="020B0604020202020204" pitchFamily="34" charset="0"/>
              <a:buChar char="•"/>
            </a:pPr>
            <a:endParaRPr lang="it-IT" altLang="it-IT" sz="2400">
              <a:latin typeface="Times New Roman" panose="02020603050405020304" pitchFamily="18" charset="0"/>
            </a:endParaRPr>
          </a:p>
          <a:p>
            <a:pPr>
              <a:spcBef>
                <a:spcPct val="0"/>
              </a:spcBef>
              <a:buClrTx/>
              <a:buFont typeface="Arial" panose="020B0604020202020204" pitchFamily="34" charset="0"/>
              <a:buChar char="•"/>
            </a:pPr>
            <a:r>
              <a:rPr lang="it-IT" altLang="it-IT" sz="2400">
                <a:solidFill>
                  <a:srgbClr val="FF0000"/>
                </a:solidFill>
                <a:latin typeface="Times New Roman" panose="02020603050405020304" pitchFamily="18" charset="0"/>
              </a:rPr>
              <a:t>Query response</a:t>
            </a:r>
            <a:r>
              <a:rPr lang="it-IT" altLang="it-IT" sz="2400">
                <a:latin typeface="Times New Roman" panose="02020603050405020304" pitchFamily="18" charset="0"/>
              </a:rPr>
              <a:t>. If one of the close nodes owns the object replays giving IP and port number.</a:t>
            </a:r>
          </a:p>
          <a:p>
            <a:pPr>
              <a:spcBef>
                <a:spcPct val="0"/>
              </a:spcBef>
              <a:buClrTx/>
              <a:buFont typeface="Arial" panose="020B0604020202020204" pitchFamily="34" charset="0"/>
              <a:buChar char="•"/>
            </a:pPr>
            <a:endParaRPr lang="it-IT" altLang="it-IT" sz="2400">
              <a:latin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7673617F-6752-4DAD-BD81-A05A5533EE4F}" type="slidenum">
              <a:rPr lang="en-US" altLang="it-IT" sz="1400">
                <a:latin typeface="Tahoma" panose="020B0604030504040204" pitchFamily="34" charset="0"/>
              </a:rPr>
              <a:pPr/>
              <a:t>2</a:t>
            </a:fld>
            <a:endParaRPr lang="en-US" altLang="it-IT" sz="1400">
              <a:latin typeface="Tahoma" panose="020B0604030504040204" pitchFamily="34" charset="0"/>
            </a:endParaRPr>
          </a:p>
        </p:txBody>
      </p:sp>
      <p:sp>
        <p:nvSpPr>
          <p:cNvPr id="4099" name="Rectangle 2"/>
          <p:cNvSpPr>
            <a:spLocks noGrp="1" noChangeArrowheads="1"/>
          </p:cNvSpPr>
          <p:nvPr>
            <p:ph type="title"/>
          </p:nvPr>
        </p:nvSpPr>
        <p:spPr/>
        <p:txBody>
          <a:bodyPr/>
          <a:lstStyle/>
          <a:p>
            <a:pPr eaLnBrk="1" hangingPunct="1"/>
            <a:r>
              <a:rPr lang="en-US" altLang="it-IT" smtClean="0"/>
              <a:t>The Peer-to-Peer System Architecture</a:t>
            </a:r>
            <a:br>
              <a:rPr lang="en-US" altLang="it-IT" smtClean="0"/>
            </a:br>
            <a:endParaRPr lang="en-US" altLang="it-IT" sz="2800" smtClean="0"/>
          </a:p>
        </p:txBody>
      </p:sp>
      <p:sp>
        <p:nvSpPr>
          <p:cNvPr id="4100" name="Rectangle 3"/>
          <p:cNvSpPr>
            <a:spLocks noGrp="1" noChangeArrowheads="1"/>
          </p:cNvSpPr>
          <p:nvPr>
            <p:ph type="body" idx="1"/>
          </p:nvPr>
        </p:nvSpPr>
        <p:spPr/>
        <p:txBody>
          <a:bodyPr/>
          <a:lstStyle/>
          <a:p>
            <a:pPr eaLnBrk="1" hangingPunct="1">
              <a:lnSpc>
                <a:spcPct val="90000"/>
              </a:lnSpc>
            </a:pPr>
            <a:r>
              <a:rPr lang="en-US" altLang="it-IT" sz="2400" smtClean="0">
                <a:solidFill>
                  <a:srgbClr val="000000"/>
                </a:solidFill>
                <a:cs typeface="Arial" panose="020B0604020202020204" pitchFamily="34" charset="0"/>
              </a:rPr>
              <a:t>peer-to-peer is a network architecture where computer resources and services are direct exchanged between computer systems. </a:t>
            </a:r>
          </a:p>
          <a:p>
            <a:pPr eaLnBrk="1" hangingPunct="1">
              <a:lnSpc>
                <a:spcPct val="90000"/>
              </a:lnSpc>
              <a:buFont typeface="Wingdings" panose="05000000000000000000" pitchFamily="2" charset="2"/>
              <a:buNone/>
            </a:pPr>
            <a:endParaRPr lang="en-US" altLang="it-IT" sz="2400" smtClean="0">
              <a:solidFill>
                <a:srgbClr val="000000"/>
              </a:solidFill>
              <a:cs typeface="Arial" panose="020B0604020202020204" pitchFamily="34" charset="0"/>
            </a:endParaRPr>
          </a:p>
          <a:p>
            <a:pPr eaLnBrk="1" hangingPunct="1">
              <a:lnSpc>
                <a:spcPct val="90000"/>
              </a:lnSpc>
            </a:pPr>
            <a:r>
              <a:rPr lang="en-US" altLang="it-IT" sz="2400" smtClean="0">
                <a:solidFill>
                  <a:srgbClr val="000000"/>
                </a:solidFill>
                <a:cs typeface="Arial" panose="020B0604020202020204" pitchFamily="34" charset="0"/>
              </a:rPr>
              <a:t>In such an architecture, computers that have traditionally been used solely as clients </a:t>
            </a:r>
            <a:r>
              <a:rPr lang="en-US" altLang="it-IT" sz="2400" smtClean="0">
                <a:solidFill>
                  <a:srgbClr val="00B050"/>
                </a:solidFill>
                <a:cs typeface="Arial" panose="020B0604020202020204" pitchFamily="34" charset="0"/>
              </a:rPr>
              <a:t>communicate</a:t>
            </a:r>
            <a:r>
              <a:rPr lang="en-US" altLang="it-IT" sz="2400" smtClean="0">
                <a:solidFill>
                  <a:srgbClr val="FFFF00"/>
                </a:solidFill>
                <a:cs typeface="Arial" panose="020B0604020202020204" pitchFamily="34" charset="0"/>
              </a:rPr>
              <a:t> </a:t>
            </a:r>
            <a:r>
              <a:rPr lang="en-US" altLang="it-IT" sz="2400" smtClean="0">
                <a:solidFill>
                  <a:srgbClr val="00B050"/>
                </a:solidFill>
                <a:cs typeface="Arial" panose="020B0604020202020204" pitchFamily="34" charset="0"/>
              </a:rPr>
              <a:t>directly among themselves and can act as both clients and servers</a:t>
            </a:r>
            <a:r>
              <a:rPr lang="en-US" altLang="it-IT" sz="2400" smtClean="0">
                <a:solidFill>
                  <a:srgbClr val="FFFF00"/>
                </a:solidFill>
                <a:cs typeface="Arial" panose="020B0604020202020204" pitchFamily="34" charset="0"/>
              </a:rPr>
              <a:t>,</a:t>
            </a:r>
            <a:r>
              <a:rPr lang="en-US" altLang="it-IT" sz="2400" smtClean="0">
                <a:solidFill>
                  <a:srgbClr val="000000"/>
                </a:solidFill>
                <a:cs typeface="Arial" panose="020B0604020202020204" pitchFamily="34" charset="0"/>
              </a:rPr>
              <a:t> assuming whatever role is most efficient for the network.</a:t>
            </a:r>
            <a:r>
              <a:rPr lang="en-US" altLang="it-IT" sz="2400" smtClean="0">
                <a:solidFill>
                  <a:srgbClr val="000000"/>
                </a:solidFill>
                <a:latin typeface="Arial" panose="020B0604020202020204" pitchFamily="34" charset="0"/>
                <a:cs typeface="Arial" panose="020B0604020202020204" pitchFamily="34" charset="0"/>
              </a:rPr>
              <a:t> </a:t>
            </a:r>
          </a:p>
          <a:p>
            <a:pPr eaLnBrk="1" hangingPunct="1">
              <a:lnSpc>
                <a:spcPct val="90000"/>
              </a:lnSpc>
            </a:pPr>
            <a:r>
              <a:rPr lang="en-US" altLang="it-IT" sz="2400" smtClean="0"/>
              <a:t>http://www.peer-to-peerwg.org/whatis/index.html</a:t>
            </a:r>
            <a:endParaRPr lang="en-US" altLang="it-IT" sz="2000" smtClean="0">
              <a:solidFill>
                <a:srgbClr val="000000"/>
              </a:solidFill>
              <a:latin typeface="Arial" panose="020B0604020202020204" pitchFamily="34" charset="0"/>
              <a:cs typeface="Arial" panose="020B0604020202020204" pitchFamily="34" charset="0"/>
            </a:endParaRPr>
          </a:p>
          <a:p>
            <a:pPr eaLnBrk="1" hangingPunct="1">
              <a:lnSpc>
                <a:spcPct val="90000"/>
              </a:lnSpc>
            </a:pPr>
            <a:endParaRPr lang="en-US" altLang="it-IT" sz="1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49F9BED-8047-4392-AB11-208391326266}" type="slidenum">
              <a:rPr lang="en-US" altLang="it-IT" sz="1400">
                <a:latin typeface="Tahoma" panose="020B0604030504040204" pitchFamily="34" charset="0"/>
              </a:rPr>
              <a:pPr/>
              <a:t>20</a:t>
            </a:fld>
            <a:endParaRPr lang="en-US" altLang="it-IT" sz="1400">
              <a:latin typeface="Tahoma" panose="020B0604030504040204" pitchFamily="34" charset="0"/>
            </a:endParaRPr>
          </a:p>
        </p:txBody>
      </p:sp>
      <p:sp>
        <p:nvSpPr>
          <p:cNvPr id="19459" name="CasellaDiTesto 4"/>
          <p:cNvSpPr txBox="1">
            <a:spLocks noChangeArrowheads="1"/>
          </p:cNvSpPr>
          <p:nvPr/>
        </p:nvSpPr>
        <p:spPr bwMode="auto">
          <a:xfrm>
            <a:off x="498475" y="138113"/>
            <a:ext cx="8113713"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800040"/>
              </a:buClr>
              <a:buFont typeface="Wingdings" pitchFamily="2" charset="2"/>
              <a:buChar char=""/>
              <a:defRPr sz="3200">
                <a:solidFill>
                  <a:schemeClr val="tx1"/>
                </a:solidFill>
                <a:latin typeface="Tahoma" pitchFamily="34" charset="0"/>
                <a:ea typeface="ＭＳ Ｐゴシック" pitchFamily="1" charset="-128"/>
              </a:defRPr>
            </a:lvl1pPr>
            <a:lvl2pPr marL="742950" indent="-285750">
              <a:spcBef>
                <a:spcPct val="20000"/>
              </a:spcBef>
              <a:buClr>
                <a:srgbClr val="800040"/>
              </a:buClr>
              <a:buFont typeface="Wingdings" pitchFamily="2" charset="2"/>
              <a:buChar char=""/>
              <a:defRPr sz="2800">
                <a:solidFill>
                  <a:schemeClr val="tx1"/>
                </a:solidFill>
                <a:latin typeface="Tahoma" pitchFamily="34" charset="0"/>
                <a:ea typeface="ＭＳ Ｐゴシック" pitchFamily="1" charset="-128"/>
              </a:defRPr>
            </a:lvl2pPr>
            <a:lvl3pPr marL="1143000" indent="-228600">
              <a:spcBef>
                <a:spcPct val="20000"/>
              </a:spcBef>
              <a:buClr>
                <a:srgbClr val="800040"/>
              </a:buClr>
              <a:buFont typeface="Wingdings" pitchFamily="2" charset="2"/>
              <a:buChar char=""/>
              <a:defRPr sz="2400">
                <a:solidFill>
                  <a:schemeClr val="tx1"/>
                </a:solidFill>
                <a:latin typeface="Tahoma" pitchFamily="34" charset="0"/>
                <a:ea typeface="ＭＳ Ｐゴシック" pitchFamily="1" charset="-128"/>
              </a:defRPr>
            </a:lvl3pPr>
            <a:lvl4pPr marL="1600200" indent="-228600">
              <a:spcBef>
                <a:spcPct val="20000"/>
              </a:spcBef>
              <a:buClr>
                <a:srgbClr val="800040"/>
              </a:buClr>
              <a:buFont typeface="Wingdings" pitchFamily="2" charset="2"/>
              <a:buChar char=""/>
              <a:defRPr sz="2000">
                <a:solidFill>
                  <a:schemeClr val="tx1"/>
                </a:solidFill>
                <a:latin typeface="Tahoma" pitchFamily="34" charset="0"/>
                <a:ea typeface="ＭＳ Ｐゴシック" pitchFamily="1" charset="-128"/>
              </a:defRPr>
            </a:lvl4pPr>
            <a:lvl5pPr marL="2057400" indent="-228600">
              <a:spcBef>
                <a:spcPct val="20000"/>
              </a:spcBef>
              <a:buClr>
                <a:srgbClr val="800040"/>
              </a:buClr>
              <a:buFont typeface="Wingdings" pitchFamily="2" charset="2"/>
              <a:buChar char=""/>
              <a:defRPr sz="2000">
                <a:solidFill>
                  <a:schemeClr val="tx1"/>
                </a:solidFill>
                <a:latin typeface="Tahoma" pitchFamily="34" charset="0"/>
                <a:ea typeface="ＭＳ Ｐゴシック" pitchFamily="1" charset="-128"/>
              </a:defRPr>
            </a:lvl5pPr>
            <a:lvl6pPr marL="2514600" indent="-228600" eaLnBrk="0" fontAlgn="base" hangingPunct="0">
              <a:spcBef>
                <a:spcPct val="20000"/>
              </a:spcBef>
              <a:spcAft>
                <a:spcPct val="0"/>
              </a:spcAft>
              <a:buClr>
                <a:srgbClr val="800040"/>
              </a:buClr>
              <a:buFont typeface="Wingdings" pitchFamily="2" charset="2"/>
              <a:buChar char=""/>
              <a:defRPr sz="2000">
                <a:solidFill>
                  <a:schemeClr val="tx1"/>
                </a:solidFill>
                <a:latin typeface="Tahoma" pitchFamily="34" charset="0"/>
                <a:ea typeface="ＭＳ Ｐゴシック" pitchFamily="1" charset="-128"/>
              </a:defRPr>
            </a:lvl6pPr>
            <a:lvl7pPr marL="2971800" indent="-228600" eaLnBrk="0" fontAlgn="base" hangingPunct="0">
              <a:spcBef>
                <a:spcPct val="20000"/>
              </a:spcBef>
              <a:spcAft>
                <a:spcPct val="0"/>
              </a:spcAft>
              <a:buClr>
                <a:srgbClr val="800040"/>
              </a:buClr>
              <a:buFont typeface="Wingdings" pitchFamily="2" charset="2"/>
              <a:buChar char=""/>
              <a:defRPr sz="2000">
                <a:solidFill>
                  <a:schemeClr val="tx1"/>
                </a:solidFill>
                <a:latin typeface="Tahoma" pitchFamily="34" charset="0"/>
                <a:ea typeface="ＭＳ Ｐゴシック" pitchFamily="1" charset="-128"/>
              </a:defRPr>
            </a:lvl7pPr>
            <a:lvl8pPr marL="3429000" indent="-228600" eaLnBrk="0" fontAlgn="base" hangingPunct="0">
              <a:spcBef>
                <a:spcPct val="20000"/>
              </a:spcBef>
              <a:spcAft>
                <a:spcPct val="0"/>
              </a:spcAft>
              <a:buClr>
                <a:srgbClr val="800040"/>
              </a:buClr>
              <a:buFont typeface="Wingdings" pitchFamily="2" charset="2"/>
              <a:buChar char=""/>
              <a:defRPr sz="2000">
                <a:solidFill>
                  <a:schemeClr val="tx1"/>
                </a:solidFill>
                <a:latin typeface="Tahoma" pitchFamily="34" charset="0"/>
                <a:ea typeface="ＭＳ Ｐゴシック" pitchFamily="1" charset="-128"/>
              </a:defRPr>
            </a:lvl8pPr>
            <a:lvl9pPr marL="3886200" indent="-228600" eaLnBrk="0" fontAlgn="base" hangingPunct="0">
              <a:spcBef>
                <a:spcPct val="20000"/>
              </a:spcBef>
              <a:spcAft>
                <a:spcPct val="0"/>
              </a:spcAft>
              <a:buClr>
                <a:srgbClr val="800040"/>
              </a:buClr>
              <a:buFont typeface="Wingdings" pitchFamily="2" charset="2"/>
              <a:buChar char=""/>
              <a:defRPr sz="2000">
                <a:solidFill>
                  <a:schemeClr val="tx1"/>
                </a:solidFill>
                <a:latin typeface="Tahoma" pitchFamily="34" charset="0"/>
                <a:ea typeface="ＭＳ Ｐゴシック" pitchFamily="1" charset="-128"/>
              </a:defRPr>
            </a:lvl9pPr>
          </a:lstStyle>
          <a:p>
            <a:pPr marL="342900" indent="-342900">
              <a:spcBef>
                <a:spcPct val="0"/>
              </a:spcBef>
              <a:buClrTx/>
              <a:buFont typeface="Arial" panose="020B0604020202020204" pitchFamily="34" charset="0"/>
              <a:buChar char="•"/>
              <a:defRPr/>
            </a:pPr>
            <a:r>
              <a:rPr lang="it-IT" altLang="it-IT" sz="2400" dirty="0" err="1" smtClean="0">
                <a:latin typeface="Times New Roman" pitchFamily="18" charset="0"/>
              </a:rPr>
              <a:t>If</a:t>
            </a:r>
            <a:r>
              <a:rPr lang="it-IT" altLang="it-IT" sz="2400" dirty="0" smtClean="0">
                <a:latin typeface="Times New Roman" pitchFamily="18" charset="0"/>
              </a:rPr>
              <a:t> the </a:t>
            </a:r>
            <a:r>
              <a:rPr lang="it-IT" altLang="it-IT" sz="2400" dirty="0" err="1" smtClean="0">
                <a:latin typeface="Times New Roman" pitchFamily="18" charset="0"/>
              </a:rPr>
              <a:t>node</a:t>
            </a:r>
            <a:r>
              <a:rPr lang="it-IT" altLang="it-IT" sz="2400" dirty="0" smtClean="0">
                <a:latin typeface="Times New Roman" pitchFamily="18" charset="0"/>
              </a:rPr>
              <a:t> </a:t>
            </a:r>
            <a:r>
              <a:rPr lang="it-IT" altLang="it-IT" sz="2400" dirty="0" err="1" smtClean="0">
                <a:latin typeface="Times New Roman" pitchFamily="18" charset="0"/>
              </a:rPr>
              <a:t>that</a:t>
            </a:r>
            <a:r>
              <a:rPr lang="it-IT" altLang="it-IT" sz="2400" dirty="0" smtClean="0">
                <a:latin typeface="Times New Roman" pitchFamily="18" charset="0"/>
              </a:rPr>
              <a:t> </a:t>
            </a:r>
            <a:r>
              <a:rPr lang="it-IT" altLang="it-IT" sz="2400" dirty="0" err="1" smtClean="0">
                <a:latin typeface="Times New Roman" pitchFamily="18" charset="0"/>
              </a:rPr>
              <a:t>received</a:t>
            </a:r>
            <a:r>
              <a:rPr lang="it-IT" altLang="it-IT" sz="2400" dirty="0" smtClean="0">
                <a:latin typeface="Times New Roman" pitchFamily="18" charset="0"/>
              </a:rPr>
              <a:t> the </a:t>
            </a:r>
            <a:r>
              <a:rPr lang="it-IT" altLang="it-IT" sz="2400" dirty="0" err="1" smtClean="0">
                <a:latin typeface="Times New Roman" pitchFamily="18" charset="0"/>
              </a:rPr>
              <a:t>request</a:t>
            </a:r>
            <a:r>
              <a:rPr lang="it-IT" altLang="it-IT" sz="2400" dirty="0" smtClean="0">
                <a:latin typeface="Times New Roman" pitchFamily="18" charset="0"/>
              </a:rPr>
              <a:t> </a:t>
            </a:r>
            <a:r>
              <a:rPr lang="it-IT" altLang="it-IT" sz="2400" dirty="0" err="1" smtClean="0">
                <a:latin typeface="Times New Roman" pitchFamily="18" charset="0"/>
              </a:rPr>
              <a:t>is</a:t>
            </a:r>
            <a:r>
              <a:rPr lang="it-IT" altLang="it-IT" sz="2400" dirty="0" smtClean="0">
                <a:latin typeface="Times New Roman" pitchFamily="18" charset="0"/>
              </a:rPr>
              <a:t> </a:t>
            </a:r>
            <a:r>
              <a:rPr lang="it-IT" altLang="it-IT" sz="2400" dirty="0" err="1" smtClean="0">
                <a:latin typeface="Times New Roman" pitchFamily="18" charset="0"/>
              </a:rPr>
              <a:t>not</a:t>
            </a:r>
            <a:r>
              <a:rPr lang="it-IT" altLang="it-IT" sz="2400" dirty="0" smtClean="0">
                <a:latin typeface="Times New Roman" pitchFamily="18" charset="0"/>
              </a:rPr>
              <a:t> </a:t>
            </a:r>
            <a:r>
              <a:rPr lang="it-IT" altLang="it-IT" sz="2400" dirty="0" err="1" smtClean="0">
                <a:latin typeface="Times New Roman" pitchFamily="18" charset="0"/>
              </a:rPr>
              <a:t>able</a:t>
            </a:r>
            <a:r>
              <a:rPr lang="it-IT" altLang="it-IT" sz="2400" dirty="0" smtClean="0">
                <a:latin typeface="Times New Roman" pitchFamily="18" charset="0"/>
              </a:rPr>
              <a:t> to </a:t>
            </a:r>
            <a:r>
              <a:rPr lang="it-IT" altLang="it-IT" sz="2400" dirty="0" err="1" smtClean="0">
                <a:latin typeface="Times New Roman" pitchFamily="18" charset="0"/>
              </a:rPr>
              <a:t>satisfy</a:t>
            </a:r>
            <a:r>
              <a:rPr lang="it-IT" altLang="it-IT" sz="2400" dirty="0" smtClean="0">
                <a:latin typeface="Times New Roman" pitchFamily="18" charset="0"/>
              </a:rPr>
              <a:t> </a:t>
            </a:r>
            <a:r>
              <a:rPr lang="it-IT" altLang="it-IT" sz="2400" dirty="0" err="1" smtClean="0">
                <a:latin typeface="Times New Roman" pitchFamily="18" charset="0"/>
              </a:rPr>
              <a:t>it</a:t>
            </a:r>
            <a:r>
              <a:rPr lang="it-IT" altLang="it-IT" sz="2400" dirty="0" smtClean="0">
                <a:latin typeface="Times New Roman" pitchFamily="18" charset="0"/>
              </a:rPr>
              <a:t>, </a:t>
            </a:r>
            <a:r>
              <a:rPr lang="it-IT" altLang="it-IT" sz="2400" dirty="0" err="1" smtClean="0">
                <a:latin typeface="Times New Roman" pitchFamily="18" charset="0"/>
              </a:rPr>
              <a:t>send</a:t>
            </a:r>
            <a:r>
              <a:rPr lang="it-IT" altLang="it-IT" sz="2400" dirty="0" smtClean="0">
                <a:latin typeface="Times New Roman" pitchFamily="18" charset="0"/>
              </a:rPr>
              <a:t> the Query </a:t>
            </a:r>
            <a:r>
              <a:rPr lang="it-IT" altLang="it-IT" sz="2400" dirty="0" err="1" smtClean="0">
                <a:latin typeface="Times New Roman" pitchFamily="18" charset="0"/>
              </a:rPr>
              <a:t>message</a:t>
            </a:r>
            <a:r>
              <a:rPr lang="it-IT" altLang="it-IT" sz="2400" dirty="0" smtClean="0">
                <a:latin typeface="Times New Roman" pitchFamily="18" charset="0"/>
              </a:rPr>
              <a:t> to </a:t>
            </a:r>
            <a:r>
              <a:rPr lang="it-IT" altLang="it-IT" sz="2400" dirty="0" err="1" smtClean="0">
                <a:latin typeface="Times New Roman" pitchFamily="18" charset="0"/>
              </a:rPr>
              <a:t>each</a:t>
            </a:r>
            <a:r>
              <a:rPr lang="it-IT" altLang="it-IT" sz="2400" dirty="0" smtClean="0">
                <a:latin typeface="Times New Roman" pitchFamily="18" charset="0"/>
              </a:rPr>
              <a:t> of the </a:t>
            </a:r>
            <a:r>
              <a:rPr lang="it-IT" altLang="it-IT" sz="2400" i="1" dirty="0" err="1" smtClean="0">
                <a:solidFill>
                  <a:srgbClr val="FF0000"/>
                </a:solidFill>
                <a:latin typeface="Times New Roman" pitchFamily="18" charset="0"/>
              </a:rPr>
              <a:t>own</a:t>
            </a:r>
            <a:r>
              <a:rPr lang="it-IT" altLang="it-IT" sz="2400" i="1" dirty="0" smtClean="0">
                <a:solidFill>
                  <a:srgbClr val="FF0000"/>
                </a:solidFill>
                <a:latin typeface="Times New Roman" pitchFamily="18" charset="0"/>
              </a:rPr>
              <a:t> </a:t>
            </a:r>
            <a:r>
              <a:rPr lang="it-IT" altLang="it-IT" sz="2400" i="1" dirty="0" err="1" smtClean="0">
                <a:solidFill>
                  <a:srgbClr val="FF0000"/>
                </a:solidFill>
                <a:latin typeface="Times New Roman" pitchFamily="18" charset="0"/>
              </a:rPr>
              <a:t>close</a:t>
            </a:r>
            <a:r>
              <a:rPr lang="it-IT" altLang="it-IT" sz="2400" i="1" dirty="0" smtClean="0">
                <a:solidFill>
                  <a:srgbClr val="FF0000"/>
                </a:solidFill>
                <a:latin typeface="Times New Roman" pitchFamily="18" charset="0"/>
              </a:rPr>
              <a:t> </a:t>
            </a:r>
            <a:r>
              <a:rPr lang="it-IT" altLang="it-IT" sz="2400" i="1" dirty="0" err="1" smtClean="0">
                <a:solidFill>
                  <a:srgbClr val="FF0000"/>
                </a:solidFill>
                <a:latin typeface="Times New Roman" pitchFamily="18" charset="0"/>
              </a:rPr>
              <a:t>nodes</a:t>
            </a:r>
            <a:r>
              <a:rPr lang="it-IT" altLang="it-IT" sz="2400" i="1" dirty="0" smtClean="0">
                <a:solidFill>
                  <a:srgbClr val="FF0000"/>
                </a:solidFill>
                <a:latin typeface="Times New Roman" pitchFamily="18" charset="0"/>
              </a:rPr>
              <a:t> </a:t>
            </a:r>
            <a:r>
              <a:rPr lang="it-IT" altLang="it-IT" sz="2400" i="1" dirty="0" err="1" smtClean="0">
                <a:latin typeface="Times New Roman" pitchFamily="18" charset="0"/>
              </a:rPr>
              <a:t>belonging</a:t>
            </a:r>
            <a:r>
              <a:rPr lang="it-IT" altLang="it-IT" sz="2400" i="1" dirty="0" smtClean="0">
                <a:latin typeface="Times New Roman" pitchFamily="18" charset="0"/>
              </a:rPr>
              <a:t> to the </a:t>
            </a:r>
            <a:r>
              <a:rPr lang="it-IT" altLang="it-IT" sz="2400" i="1" dirty="0" err="1" smtClean="0">
                <a:latin typeface="Times New Roman" pitchFamily="18" charset="0"/>
              </a:rPr>
              <a:t>overlay</a:t>
            </a:r>
            <a:r>
              <a:rPr lang="it-IT" altLang="it-IT" sz="2400" i="1" dirty="0" smtClean="0">
                <a:latin typeface="Times New Roman" pitchFamily="18" charset="0"/>
              </a:rPr>
              <a:t> network </a:t>
            </a:r>
            <a:r>
              <a:rPr lang="it-IT" altLang="it-IT" sz="2400" dirty="0" smtClean="0">
                <a:latin typeface="Times New Roman" pitchFamily="18" charset="0"/>
              </a:rPr>
              <a:t>and the </a:t>
            </a:r>
            <a:r>
              <a:rPr lang="it-IT" altLang="it-IT" sz="2400" dirty="0" err="1" smtClean="0">
                <a:latin typeface="Times New Roman" pitchFamily="18" charset="0"/>
              </a:rPr>
              <a:t>process</a:t>
            </a:r>
            <a:r>
              <a:rPr lang="it-IT" altLang="it-IT" sz="2400" dirty="0" smtClean="0">
                <a:latin typeface="Times New Roman" pitchFamily="18" charset="0"/>
              </a:rPr>
              <a:t> </a:t>
            </a:r>
            <a:r>
              <a:rPr lang="it-IT" altLang="it-IT" sz="2400" dirty="0" err="1" smtClean="0">
                <a:latin typeface="Times New Roman" pitchFamily="18" charset="0"/>
              </a:rPr>
              <a:t>repeats</a:t>
            </a:r>
            <a:r>
              <a:rPr lang="it-IT" altLang="it-IT" sz="2400" dirty="0" smtClean="0">
                <a:latin typeface="Times New Roman" pitchFamily="18" charset="0"/>
              </a:rPr>
              <a:t>..</a:t>
            </a:r>
          </a:p>
          <a:p>
            <a:pPr>
              <a:spcBef>
                <a:spcPct val="0"/>
              </a:spcBef>
              <a:buClrTx/>
              <a:buFontTx/>
              <a:buNone/>
              <a:defRPr/>
            </a:pPr>
            <a:endParaRPr lang="it-IT" altLang="it-IT" sz="2400" dirty="0" smtClean="0">
              <a:latin typeface="Times New Roman" pitchFamily="18" charset="0"/>
            </a:endParaRPr>
          </a:p>
          <a:p>
            <a:pPr marL="342900" indent="-342900">
              <a:spcBef>
                <a:spcPct val="0"/>
              </a:spcBef>
              <a:buClrTx/>
              <a:buFont typeface="Arial" panose="020B0604020202020204" pitchFamily="34" charset="0"/>
              <a:buChar char="•"/>
              <a:defRPr/>
            </a:pPr>
            <a:r>
              <a:rPr lang="it-IT" altLang="it-IT" sz="2400" dirty="0" smtClean="0">
                <a:latin typeface="Times New Roman" pitchFamily="18" charset="0"/>
              </a:rPr>
              <a:t>QID (</a:t>
            </a:r>
            <a:r>
              <a:rPr lang="it-IT" altLang="it-IT" sz="2400" dirty="0" err="1" smtClean="0">
                <a:latin typeface="Times New Roman" pitchFamily="18" charset="0"/>
              </a:rPr>
              <a:t>query</a:t>
            </a:r>
            <a:r>
              <a:rPr lang="it-IT" altLang="it-IT" sz="2400" dirty="0" smtClean="0">
                <a:latin typeface="Times New Roman" pitchFamily="18" charset="0"/>
              </a:rPr>
              <a:t> </a:t>
            </a:r>
            <a:r>
              <a:rPr lang="it-IT" altLang="it-IT" sz="2400" dirty="0" err="1" smtClean="0">
                <a:latin typeface="Times New Roman" pitchFamily="18" charset="0"/>
              </a:rPr>
              <a:t>identifier</a:t>
            </a:r>
            <a:r>
              <a:rPr lang="it-IT" altLang="it-IT" sz="2400" dirty="0" smtClean="0">
                <a:latin typeface="Times New Roman" pitchFamily="18" charset="0"/>
              </a:rPr>
              <a:t>). </a:t>
            </a:r>
            <a:r>
              <a:rPr lang="it-IT" altLang="it-IT" sz="2400" dirty="0" err="1" smtClean="0">
                <a:latin typeface="Times New Roman" pitchFamily="18" charset="0"/>
              </a:rPr>
              <a:t>Each</a:t>
            </a:r>
            <a:r>
              <a:rPr lang="it-IT" altLang="it-IT" sz="2400" dirty="0" smtClean="0">
                <a:latin typeface="Times New Roman" pitchFamily="18" charset="0"/>
              </a:rPr>
              <a:t> Query </a:t>
            </a:r>
            <a:r>
              <a:rPr lang="it-IT" altLang="it-IT" sz="2400" dirty="0" err="1" smtClean="0">
                <a:latin typeface="Times New Roman" pitchFamily="18" charset="0"/>
              </a:rPr>
              <a:t>message</a:t>
            </a:r>
            <a:r>
              <a:rPr lang="it-IT" altLang="it-IT" sz="2400" dirty="0" smtClean="0">
                <a:latin typeface="Times New Roman" pitchFamily="18" charset="0"/>
              </a:rPr>
              <a:t> </a:t>
            </a:r>
            <a:r>
              <a:rPr lang="it-IT" altLang="it-IT" sz="2400" dirty="0" err="1" smtClean="0">
                <a:latin typeface="Times New Roman" pitchFamily="18" charset="0"/>
              </a:rPr>
              <a:t>contains</a:t>
            </a:r>
            <a:r>
              <a:rPr lang="it-IT" altLang="it-IT" sz="2400" dirty="0" smtClean="0">
                <a:latin typeface="Times New Roman" pitchFamily="18" charset="0"/>
              </a:rPr>
              <a:t> QID, </a:t>
            </a:r>
            <a:r>
              <a:rPr lang="it-IT" altLang="it-IT" sz="2400" dirty="0" err="1" smtClean="0">
                <a:latin typeface="Times New Roman" pitchFamily="18" charset="0"/>
              </a:rPr>
              <a:t>but</a:t>
            </a:r>
            <a:r>
              <a:rPr lang="it-IT" altLang="it-IT" sz="2400" dirty="0" smtClean="0">
                <a:latin typeface="Times New Roman" pitchFamily="18" charset="0"/>
              </a:rPr>
              <a:t> </a:t>
            </a:r>
            <a:r>
              <a:rPr lang="it-IT" altLang="it-IT" sz="2400" dirty="0" err="1" smtClean="0">
                <a:latin typeface="Times New Roman" pitchFamily="18" charset="0"/>
              </a:rPr>
              <a:t>does</a:t>
            </a:r>
            <a:r>
              <a:rPr lang="it-IT" altLang="it-IT" sz="2400" dirty="0" smtClean="0">
                <a:latin typeface="Times New Roman" pitchFamily="18" charset="0"/>
              </a:rPr>
              <a:t> </a:t>
            </a:r>
            <a:r>
              <a:rPr lang="it-IT" altLang="it-IT" sz="2400" dirty="0" err="1" smtClean="0">
                <a:solidFill>
                  <a:srgbClr val="FF0000"/>
                </a:solidFill>
                <a:latin typeface="Times New Roman" pitchFamily="18" charset="0"/>
              </a:rPr>
              <a:t>not</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contain</a:t>
            </a:r>
            <a:r>
              <a:rPr lang="it-IT" altLang="it-IT" sz="2400" dirty="0" smtClean="0">
                <a:solidFill>
                  <a:srgbClr val="FF0000"/>
                </a:solidFill>
                <a:latin typeface="Times New Roman" pitchFamily="18" charset="0"/>
              </a:rPr>
              <a:t> the </a:t>
            </a:r>
            <a:r>
              <a:rPr lang="it-IT" altLang="it-IT" sz="2400" dirty="0" err="1" smtClean="0">
                <a:solidFill>
                  <a:srgbClr val="FF0000"/>
                </a:solidFill>
                <a:latin typeface="Times New Roman" pitchFamily="18" charset="0"/>
              </a:rPr>
              <a:t>identity</a:t>
            </a:r>
            <a:r>
              <a:rPr lang="it-IT" altLang="it-IT" sz="2400" dirty="0" smtClean="0">
                <a:solidFill>
                  <a:srgbClr val="FF0000"/>
                </a:solidFill>
                <a:latin typeface="Times New Roman" pitchFamily="18" charset="0"/>
              </a:rPr>
              <a:t> of the </a:t>
            </a:r>
            <a:r>
              <a:rPr lang="it-IT" altLang="it-IT" sz="2400" dirty="0" err="1" smtClean="0">
                <a:solidFill>
                  <a:srgbClr val="FF0000"/>
                </a:solidFill>
                <a:latin typeface="Times New Roman" pitchFamily="18" charset="0"/>
              </a:rPr>
              <a:t>node</a:t>
            </a:r>
            <a:r>
              <a:rPr lang="it-IT" altLang="it-IT" sz="2400" dirty="0" smtClean="0">
                <a:solidFill>
                  <a:srgbClr val="FF0000"/>
                </a:solidFill>
                <a:latin typeface="Times New Roman" pitchFamily="18" charset="0"/>
              </a:rPr>
              <a:t> of the </a:t>
            </a:r>
            <a:r>
              <a:rPr lang="it-IT" altLang="it-IT" sz="2400" dirty="0" err="1" smtClean="0">
                <a:solidFill>
                  <a:srgbClr val="FF0000"/>
                </a:solidFill>
                <a:latin typeface="Times New Roman" pitchFamily="18" charset="0"/>
              </a:rPr>
              <a:t>original</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message</a:t>
            </a:r>
            <a:r>
              <a:rPr lang="it-IT" altLang="it-IT" sz="2400" dirty="0" smtClean="0">
                <a:solidFill>
                  <a:srgbClr val="FF0000"/>
                </a:solidFill>
                <a:latin typeface="Times New Roman" pitchFamily="18" charset="0"/>
              </a:rPr>
              <a:t>.</a:t>
            </a:r>
          </a:p>
          <a:p>
            <a:pPr>
              <a:spcBef>
                <a:spcPct val="0"/>
              </a:spcBef>
              <a:buClrTx/>
              <a:buFontTx/>
              <a:buNone/>
              <a:defRPr/>
            </a:pPr>
            <a:endParaRPr lang="it-IT" altLang="it-IT" sz="2400" dirty="0" smtClean="0">
              <a:latin typeface="Times New Roman" pitchFamily="18" charset="0"/>
            </a:endParaRPr>
          </a:p>
          <a:p>
            <a:pPr marL="342900" indent="-342900">
              <a:spcBef>
                <a:spcPct val="0"/>
              </a:spcBef>
              <a:buClrTx/>
              <a:buFont typeface="Arial" panose="020B0604020202020204" pitchFamily="34" charset="0"/>
              <a:buChar char="•"/>
              <a:defRPr/>
            </a:pPr>
            <a:r>
              <a:rPr lang="it-IT" altLang="it-IT" sz="2400" dirty="0" err="1" smtClean="0">
                <a:latin typeface="Times New Roman" pitchFamily="18" charset="0"/>
              </a:rPr>
              <a:t>Each</a:t>
            </a:r>
            <a:r>
              <a:rPr lang="it-IT" altLang="it-IT" sz="2400" dirty="0" smtClean="0">
                <a:latin typeface="Times New Roman" pitchFamily="18" charset="0"/>
              </a:rPr>
              <a:t> </a:t>
            </a:r>
            <a:r>
              <a:rPr lang="it-IT" altLang="it-IT" sz="2400" dirty="0" err="1" smtClean="0">
                <a:latin typeface="Times New Roman" pitchFamily="18" charset="0"/>
              </a:rPr>
              <a:t>node</a:t>
            </a:r>
            <a:r>
              <a:rPr lang="it-IT" altLang="it-IT" sz="2400" dirty="0" smtClean="0">
                <a:latin typeface="Times New Roman" pitchFamily="18" charset="0"/>
              </a:rPr>
              <a:t> </a:t>
            </a:r>
            <a:r>
              <a:rPr lang="it-IT" altLang="it-IT" sz="2400" dirty="0" err="1" smtClean="0">
                <a:latin typeface="Times New Roman" pitchFamily="18" charset="0"/>
              </a:rPr>
              <a:t>manages</a:t>
            </a:r>
            <a:r>
              <a:rPr lang="it-IT" altLang="it-IT" sz="2400" dirty="0" smtClean="0">
                <a:latin typeface="Times New Roman" pitchFamily="18" charset="0"/>
              </a:rPr>
              <a:t> a </a:t>
            </a:r>
            <a:r>
              <a:rPr lang="it-IT" altLang="it-IT" sz="2400" i="1" dirty="0" smtClean="0">
                <a:latin typeface="Times New Roman" pitchFamily="18" charset="0"/>
              </a:rPr>
              <a:t>directory of the Query </a:t>
            </a:r>
            <a:r>
              <a:rPr lang="it-IT" altLang="it-IT" sz="2400" i="1" dirty="0" err="1" smtClean="0">
                <a:latin typeface="Times New Roman" pitchFamily="18" charset="0"/>
              </a:rPr>
              <a:t>messages</a:t>
            </a:r>
            <a:r>
              <a:rPr lang="it-IT" altLang="it-IT" sz="2400" i="1" dirty="0" smtClean="0">
                <a:latin typeface="Times New Roman" pitchFamily="18" charset="0"/>
              </a:rPr>
              <a:t> </a:t>
            </a:r>
            <a:r>
              <a:rPr lang="it-IT" altLang="it-IT" sz="2400" dirty="0" err="1" smtClean="0">
                <a:latin typeface="Times New Roman" pitchFamily="18" charset="0"/>
              </a:rPr>
              <a:t>recently</a:t>
            </a:r>
            <a:r>
              <a:rPr lang="it-IT" altLang="it-IT" sz="2400" dirty="0" smtClean="0">
                <a:latin typeface="Times New Roman" pitchFamily="18" charset="0"/>
              </a:rPr>
              <a:t> </a:t>
            </a:r>
            <a:r>
              <a:rPr lang="it-IT" altLang="it-IT" sz="2400" dirty="0" err="1" smtClean="0">
                <a:latin typeface="Times New Roman" pitchFamily="18" charset="0"/>
              </a:rPr>
              <a:t>received</a:t>
            </a:r>
            <a:r>
              <a:rPr lang="it-IT" altLang="it-IT" sz="2400" dirty="0" smtClean="0">
                <a:latin typeface="Times New Roman" pitchFamily="18" charset="0"/>
              </a:rPr>
              <a:t>, </a:t>
            </a:r>
            <a:r>
              <a:rPr lang="it-IT" altLang="it-IT" sz="2400" dirty="0" err="1" smtClean="0">
                <a:latin typeface="Times New Roman" pitchFamily="18" charset="0"/>
              </a:rPr>
              <a:t>storing</a:t>
            </a:r>
            <a:r>
              <a:rPr lang="it-IT" altLang="it-IT" sz="2400" dirty="0" smtClean="0">
                <a:latin typeface="Times New Roman" pitchFamily="18" charset="0"/>
              </a:rPr>
              <a:t> the QID of </a:t>
            </a:r>
            <a:r>
              <a:rPr lang="it-IT" altLang="it-IT" sz="2400" dirty="0" smtClean="0">
                <a:solidFill>
                  <a:srgbClr val="FF0000"/>
                </a:solidFill>
                <a:latin typeface="Times New Roman" pitchFamily="18" charset="0"/>
              </a:rPr>
              <a:t>the </a:t>
            </a:r>
            <a:r>
              <a:rPr lang="it-IT" altLang="it-IT" sz="2400" dirty="0" err="1" smtClean="0">
                <a:solidFill>
                  <a:srgbClr val="FF0000"/>
                </a:solidFill>
                <a:latin typeface="Times New Roman" pitchFamily="18" charset="0"/>
              </a:rPr>
              <a:t>close</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node</a:t>
            </a:r>
            <a:r>
              <a:rPr lang="it-IT" altLang="it-IT" sz="2400" dirty="0" smtClean="0">
                <a:solidFill>
                  <a:srgbClr val="FF0000"/>
                </a:solidFill>
                <a:latin typeface="Times New Roman" pitchFamily="18" charset="0"/>
              </a:rPr>
              <a:t> </a:t>
            </a:r>
            <a:r>
              <a:rPr lang="it-IT" altLang="it-IT" sz="2400" dirty="0" err="1" smtClean="0">
                <a:latin typeface="Times New Roman" pitchFamily="18" charset="0"/>
              </a:rPr>
              <a:t>which</a:t>
            </a:r>
            <a:r>
              <a:rPr lang="it-IT" altLang="it-IT" sz="2400" dirty="0" smtClean="0">
                <a:latin typeface="Times New Roman" pitchFamily="18" charset="0"/>
              </a:rPr>
              <a:t> </a:t>
            </a:r>
            <a:r>
              <a:rPr lang="it-IT" altLang="it-IT" sz="2400" dirty="0" err="1" smtClean="0">
                <a:latin typeface="Times New Roman" pitchFamily="18" charset="0"/>
              </a:rPr>
              <a:t>sent</a:t>
            </a:r>
            <a:r>
              <a:rPr lang="it-IT" altLang="it-IT" sz="2400" dirty="0" smtClean="0">
                <a:latin typeface="Times New Roman" pitchFamily="18" charset="0"/>
              </a:rPr>
              <a:t> the </a:t>
            </a:r>
            <a:r>
              <a:rPr lang="it-IT" altLang="it-IT" sz="2400" dirty="0" err="1" smtClean="0">
                <a:latin typeface="Times New Roman" pitchFamily="18" charset="0"/>
              </a:rPr>
              <a:t>message</a:t>
            </a:r>
            <a:r>
              <a:rPr lang="it-IT" altLang="it-IT" sz="2400" dirty="0" smtClean="0">
                <a:latin typeface="Times New Roman" pitchFamily="18" charset="0"/>
              </a:rPr>
              <a:t>.</a:t>
            </a:r>
          </a:p>
          <a:p>
            <a:pPr>
              <a:spcBef>
                <a:spcPct val="0"/>
              </a:spcBef>
              <a:buClrTx/>
              <a:buFontTx/>
              <a:buNone/>
              <a:defRPr/>
            </a:pPr>
            <a:endParaRPr lang="it-IT" altLang="it-IT" sz="2400" dirty="0" smtClean="0">
              <a:latin typeface="Times New Roman" pitchFamily="18" charset="0"/>
            </a:endParaRPr>
          </a:p>
          <a:p>
            <a:pPr marL="342900" indent="-342900">
              <a:spcBef>
                <a:spcPct val="0"/>
              </a:spcBef>
              <a:buClrTx/>
              <a:buFont typeface="Arial" panose="020B0604020202020204" pitchFamily="34" charset="0"/>
              <a:buChar char="•"/>
              <a:defRPr/>
            </a:pPr>
            <a:r>
              <a:rPr lang="it-IT" altLang="it-IT" sz="2400" dirty="0" err="1" smtClean="0">
                <a:latin typeface="Times New Roman" pitchFamily="18" charset="0"/>
              </a:rPr>
              <a:t>Every</a:t>
            </a:r>
            <a:r>
              <a:rPr lang="it-IT" altLang="it-IT" sz="2400" dirty="0" smtClean="0">
                <a:latin typeface="Times New Roman" pitchFamily="18" charset="0"/>
              </a:rPr>
              <a:t> time </a:t>
            </a:r>
            <a:r>
              <a:rPr lang="it-IT" altLang="it-IT" sz="2400" dirty="0" err="1" smtClean="0">
                <a:latin typeface="Times New Roman" pitchFamily="18" charset="0"/>
              </a:rPr>
              <a:t>that</a:t>
            </a:r>
            <a:r>
              <a:rPr lang="it-IT" altLang="it-IT" sz="2400" dirty="0" smtClean="0">
                <a:latin typeface="Times New Roman" pitchFamily="18" charset="0"/>
              </a:rPr>
              <a:t> a </a:t>
            </a:r>
            <a:r>
              <a:rPr lang="it-IT" altLang="it-IT" sz="2400" dirty="0" err="1" smtClean="0">
                <a:latin typeface="Times New Roman" pitchFamily="18" charset="0"/>
              </a:rPr>
              <a:t>node</a:t>
            </a:r>
            <a:r>
              <a:rPr lang="it-IT" altLang="it-IT" sz="2400" dirty="0" smtClean="0">
                <a:latin typeface="Times New Roman" pitchFamily="18" charset="0"/>
              </a:rPr>
              <a:t> </a:t>
            </a:r>
            <a:r>
              <a:rPr lang="it-IT" altLang="it-IT" sz="2400" dirty="0" err="1" smtClean="0">
                <a:latin typeface="Times New Roman" pitchFamily="18" charset="0"/>
              </a:rPr>
              <a:t>receives</a:t>
            </a:r>
            <a:r>
              <a:rPr lang="it-IT" altLang="it-IT" sz="2400" dirty="0" smtClean="0">
                <a:latin typeface="Times New Roman" pitchFamily="18" charset="0"/>
              </a:rPr>
              <a:t> a Query </a:t>
            </a:r>
            <a:r>
              <a:rPr lang="it-IT" altLang="it-IT" sz="2400" dirty="0" err="1" smtClean="0">
                <a:latin typeface="Times New Roman" pitchFamily="18" charset="0"/>
              </a:rPr>
              <a:t>Response</a:t>
            </a:r>
            <a:r>
              <a:rPr lang="it-IT" altLang="it-IT" sz="2400" dirty="0" smtClean="0">
                <a:latin typeface="Times New Roman" pitchFamily="18" charset="0"/>
              </a:rPr>
              <a:t> from a </a:t>
            </a:r>
            <a:r>
              <a:rPr lang="it-IT" altLang="it-IT" sz="2400" dirty="0" err="1" smtClean="0">
                <a:latin typeface="Times New Roman" pitchFamily="18" charset="0"/>
              </a:rPr>
              <a:t>close</a:t>
            </a:r>
            <a:r>
              <a:rPr lang="it-IT" altLang="it-IT" sz="2400" dirty="0" smtClean="0">
                <a:latin typeface="Times New Roman" pitchFamily="18" charset="0"/>
              </a:rPr>
              <a:t> </a:t>
            </a:r>
            <a:r>
              <a:rPr lang="it-IT" altLang="it-IT" sz="2400" dirty="0" err="1" smtClean="0">
                <a:latin typeface="Times New Roman" pitchFamily="18" charset="0"/>
              </a:rPr>
              <a:t>node</a:t>
            </a:r>
            <a:r>
              <a:rPr lang="it-IT" altLang="it-IT" sz="2400" dirty="0" smtClean="0">
                <a:latin typeface="Times New Roman" pitchFamily="18" charset="0"/>
              </a:rPr>
              <a:t>, </a:t>
            </a:r>
            <a:r>
              <a:rPr lang="it-IT" altLang="it-IT" sz="2400" dirty="0" err="1" smtClean="0">
                <a:latin typeface="Times New Roman" pitchFamily="18" charset="0"/>
              </a:rPr>
              <a:t>send</a:t>
            </a:r>
            <a:r>
              <a:rPr lang="it-IT" altLang="it-IT" sz="2400" dirty="0" smtClean="0">
                <a:latin typeface="Times New Roman" pitchFamily="18" charset="0"/>
              </a:rPr>
              <a:t> the </a:t>
            </a:r>
            <a:r>
              <a:rPr lang="it-IT" altLang="it-IT" sz="2400" dirty="0" err="1" smtClean="0">
                <a:latin typeface="Times New Roman" pitchFamily="18" charset="0"/>
              </a:rPr>
              <a:t>response</a:t>
            </a:r>
            <a:r>
              <a:rPr lang="it-IT" altLang="it-IT" sz="2400" dirty="0" smtClean="0">
                <a:latin typeface="Times New Roman" pitchFamily="18" charset="0"/>
              </a:rPr>
              <a:t> to the </a:t>
            </a:r>
            <a:r>
              <a:rPr lang="it-IT" altLang="it-IT" sz="2400" dirty="0" err="1" smtClean="0">
                <a:solidFill>
                  <a:srgbClr val="FF0000"/>
                </a:solidFill>
                <a:latin typeface="Times New Roman" pitchFamily="18" charset="0"/>
              </a:rPr>
              <a:t>close</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node</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that</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sent</a:t>
            </a:r>
            <a:r>
              <a:rPr lang="it-IT" altLang="it-IT" sz="2400" dirty="0" smtClean="0">
                <a:solidFill>
                  <a:srgbClr val="FF0000"/>
                </a:solidFill>
                <a:latin typeface="Times New Roman" pitchFamily="18" charset="0"/>
              </a:rPr>
              <a:t> the </a:t>
            </a:r>
            <a:r>
              <a:rPr lang="it-IT" altLang="it-IT" sz="2400" dirty="0" err="1" smtClean="0">
                <a:solidFill>
                  <a:srgbClr val="FF0000"/>
                </a:solidFill>
                <a:latin typeface="Times New Roman" pitchFamily="18" charset="0"/>
              </a:rPr>
              <a:t>request</a:t>
            </a:r>
            <a:r>
              <a:rPr lang="it-IT" altLang="it-IT" sz="2400" dirty="0" err="1" smtClean="0">
                <a:latin typeface="Times New Roman" pitchFamily="18" charset="0"/>
              </a:rPr>
              <a:t>.In</a:t>
            </a:r>
            <a:r>
              <a:rPr lang="it-IT" altLang="it-IT" sz="2400" dirty="0" smtClean="0">
                <a:latin typeface="Times New Roman" pitchFamily="18" charset="0"/>
              </a:rPr>
              <a:t> </a:t>
            </a:r>
            <a:r>
              <a:rPr lang="it-IT" altLang="it-IT" sz="2400" dirty="0" err="1" smtClean="0">
                <a:latin typeface="Times New Roman" pitchFamily="18" charset="0"/>
              </a:rPr>
              <a:t>this</a:t>
            </a:r>
            <a:r>
              <a:rPr lang="it-IT" altLang="it-IT" sz="2400" dirty="0" smtClean="0">
                <a:latin typeface="Times New Roman" pitchFamily="18" charset="0"/>
              </a:rPr>
              <a:t> way the </a:t>
            </a:r>
            <a:r>
              <a:rPr lang="it-IT" altLang="it-IT" sz="2400" dirty="0" err="1" smtClean="0">
                <a:latin typeface="Times New Roman" pitchFamily="18" charset="0"/>
              </a:rPr>
              <a:t>response</a:t>
            </a:r>
            <a:r>
              <a:rPr lang="it-IT" altLang="it-IT" sz="2400" dirty="0" smtClean="0">
                <a:latin typeface="Times New Roman" pitchFamily="18" charset="0"/>
              </a:rPr>
              <a:t> </a:t>
            </a:r>
            <a:r>
              <a:rPr lang="it-IT" altLang="it-IT" sz="2400" dirty="0" err="1" smtClean="0">
                <a:latin typeface="Times New Roman" pitchFamily="18" charset="0"/>
              </a:rPr>
              <a:t>flows</a:t>
            </a:r>
            <a:r>
              <a:rPr lang="it-IT" altLang="it-IT" sz="2400" dirty="0" smtClean="0">
                <a:latin typeface="Times New Roman" pitchFamily="18" charset="0"/>
              </a:rPr>
              <a:t> to the source </a:t>
            </a:r>
            <a:r>
              <a:rPr lang="it-IT" altLang="it-IT" sz="2400" dirty="0" err="1" smtClean="0">
                <a:latin typeface="Times New Roman" pitchFamily="18" charset="0"/>
              </a:rPr>
              <a:t>node</a:t>
            </a:r>
            <a:r>
              <a:rPr lang="it-IT" altLang="it-IT" sz="2400" dirty="0" smtClean="0">
                <a:latin typeface="Times New Roman" pitchFamily="18" charset="0"/>
              </a:rPr>
              <a:t> </a:t>
            </a:r>
            <a:r>
              <a:rPr lang="it-IT" altLang="it-IT" sz="2400" dirty="0" err="1" smtClean="0">
                <a:solidFill>
                  <a:srgbClr val="FF0000"/>
                </a:solidFill>
                <a:latin typeface="Times New Roman" pitchFamily="18" charset="0"/>
              </a:rPr>
              <a:t>without</a:t>
            </a:r>
            <a:r>
              <a:rPr lang="it-IT" altLang="it-IT" sz="2400" dirty="0" smtClean="0">
                <a:solidFill>
                  <a:srgbClr val="FF0000"/>
                </a:solidFill>
                <a:latin typeface="Times New Roman" pitchFamily="18" charset="0"/>
              </a:rPr>
              <a:t> none of the intermediate </a:t>
            </a:r>
            <a:r>
              <a:rPr lang="it-IT" altLang="it-IT" sz="2400" dirty="0" err="1" smtClean="0">
                <a:solidFill>
                  <a:srgbClr val="FF0000"/>
                </a:solidFill>
                <a:latin typeface="Times New Roman" pitchFamily="18" charset="0"/>
              </a:rPr>
              <a:t>nods</a:t>
            </a:r>
            <a:r>
              <a:rPr lang="it-IT" altLang="it-IT" sz="2400" dirty="0" smtClean="0">
                <a:solidFill>
                  <a:srgbClr val="FF0000"/>
                </a:solidFill>
                <a:latin typeface="Times New Roman" pitchFamily="18" charset="0"/>
              </a:rPr>
              <a:t> </a:t>
            </a:r>
            <a:r>
              <a:rPr lang="it-IT" altLang="it-IT" sz="2400" dirty="0" err="1" smtClean="0">
                <a:solidFill>
                  <a:srgbClr val="FF0000"/>
                </a:solidFill>
                <a:latin typeface="Times New Roman" pitchFamily="18" charset="0"/>
              </a:rPr>
              <a:t>knows</a:t>
            </a:r>
            <a:r>
              <a:rPr lang="it-IT" altLang="it-IT" sz="2400" dirty="0" smtClean="0">
                <a:solidFill>
                  <a:srgbClr val="FF0000"/>
                </a:solidFill>
                <a:latin typeface="Times New Roman" pitchFamily="18" charset="0"/>
              </a:rPr>
              <a:t> the source </a:t>
            </a:r>
            <a:r>
              <a:rPr lang="it-IT" altLang="it-IT" sz="2400" dirty="0" err="1" smtClean="0">
                <a:solidFill>
                  <a:srgbClr val="FF0000"/>
                </a:solidFill>
                <a:latin typeface="Times New Roman" pitchFamily="18" charset="0"/>
              </a:rPr>
              <a:t>node</a:t>
            </a:r>
            <a:r>
              <a:rPr lang="it-IT" altLang="it-IT" sz="2400" dirty="0" smtClean="0">
                <a:solidFill>
                  <a:srgbClr val="FF0000"/>
                </a:solidFill>
                <a:latin typeface="Times New Roman" pitchFamily="18" charset="0"/>
              </a:rPr>
              <a:t>.</a:t>
            </a:r>
          </a:p>
          <a:p>
            <a:pPr>
              <a:spcBef>
                <a:spcPct val="0"/>
              </a:spcBef>
              <a:buClrTx/>
              <a:buFontTx/>
              <a:buNone/>
              <a:defRPr/>
            </a:pPr>
            <a:endParaRPr lang="it-IT" altLang="it-IT" sz="2400" dirty="0" smtClean="0">
              <a:latin typeface="Times New Roman" pitchFamily="18" charset="0"/>
            </a:endParaRPr>
          </a:p>
          <a:p>
            <a:pPr>
              <a:spcBef>
                <a:spcPct val="0"/>
              </a:spcBef>
              <a:buClrTx/>
              <a:buFontTx/>
              <a:buNone/>
              <a:defRPr/>
            </a:pPr>
            <a:endParaRPr lang="it-IT" altLang="it-IT" sz="2400" dirty="0" smtClean="0">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4717A60B-6210-4FF8-B185-F00715517B1F}" type="slidenum">
              <a:rPr lang="en-US" altLang="it-IT" sz="1400">
                <a:latin typeface="Tahoma" panose="020B0604030504040204" pitchFamily="34" charset="0"/>
              </a:rPr>
              <a:pPr/>
              <a:t>21</a:t>
            </a:fld>
            <a:endParaRPr lang="en-US" altLang="it-IT" sz="1400">
              <a:latin typeface="Tahoma" panose="020B0604030504040204" pitchFamily="34" charset="0"/>
            </a:endParaRPr>
          </a:p>
        </p:txBody>
      </p:sp>
      <p:sp>
        <p:nvSpPr>
          <p:cNvPr id="23555" name="Rectangle 2"/>
          <p:cNvSpPr>
            <a:spLocks noGrp="1" noChangeArrowheads="1"/>
          </p:cNvSpPr>
          <p:nvPr>
            <p:ph type="title"/>
          </p:nvPr>
        </p:nvSpPr>
        <p:spPr>
          <a:xfrm>
            <a:off x="560388" y="0"/>
            <a:ext cx="7772400" cy="1143000"/>
          </a:xfrm>
        </p:spPr>
        <p:txBody>
          <a:bodyPr/>
          <a:lstStyle/>
          <a:p>
            <a:pPr eaLnBrk="1" hangingPunct="1"/>
            <a:r>
              <a:rPr lang="en-US" altLang="it-IT" smtClean="0"/>
              <a:t>Gnutella</a:t>
            </a:r>
          </a:p>
        </p:txBody>
      </p:sp>
      <p:grpSp>
        <p:nvGrpSpPr>
          <p:cNvPr id="23556" name="Group 3"/>
          <p:cNvGrpSpPr>
            <a:grpSpLocks/>
          </p:cNvGrpSpPr>
          <p:nvPr/>
        </p:nvGrpSpPr>
        <p:grpSpPr bwMode="auto">
          <a:xfrm>
            <a:off x="1447800" y="1371600"/>
            <a:ext cx="6248400" cy="5129213"/>
            <a:chOff x="768" y="280"/>
            <a:chExt cx="3936" cy="3231"/>
          </a:xfrm>
        </p:grpSpPr>
        <p:graphicFrame>
          <p:nvGraphicFramePr>
            <p:cNvPr id="23559" name="Object 4"/>
            <p:cNvGraphicFramePr>
              <a:graphicFrameLocks noChangeAspect="1"/>
            </p:cNvGraphicFramePr>
            <p:nvPr/>
          </p:nvGraphicFramePr>
          <p:xfrm>
            <a:off x="768" y="2016"/>
            <a:ext cx="432" cy="343"/>
          </p:xfrm>
          <a:graphic>
            <a:graphicData uri="http://schemas.openxmlformats.org/presentationml/2006/ole">
              <mc:AlternateContent xmlns:mc="http://schemas.openxmlformats.org/markup-compatibility/2006">
                <mc:Choice xmlns:v="urn:schemas-microsoft-com:vml" Requires="v">
                  <p:oleObj spid="_x0000_s23594" name="Clip" r:id="rId4" imgW="1307263" imgH="1084139" progId="MS_ClipArt_Gallery.2">
                    <p:embed/>
                  </p:oleObj>
                </mc:Choice>
                <mc:Fallback>
                  <p:oleObj name="Clip" r:id="rId4" imgW="1307263" imgH="1084139" progId="MS_ClipArt_Gallery.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 y="2016"/>
                          <a:ext cx="432" cy="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0" name="Object 5"/>
            <p:cNvGraphicFramePr>
              <a:graphicFrameLocks noChangeAspect="1"/>
            </p:cNvGraphicFramePr>
            <p:nvPr/>
          </p:nvGraphicFramePr>
          <p:xfrm>
            <a:off x="2160" y="3168"/>
            <a:ext cx="432" cy="343"/>
          </p:xfrm>
          <a:graphic>
            <a:graphicData uri="http://schemas.openxmlformats.org/presentationml/2006/ole">
              <mc:AlternateContent xmlns:mc="http://schemas.openxmlformats.org/markup-compatibility/2006">
                <mc:Choice xmlns:v="urn:schemas-microsoft-com:vml" Requires="v">
                  <p:oleObj spid="_x0000_s23595" name="Clip" r:id="rId6" imgW="1307263" imgH="1084139" progId="MS_ClipArt_Gallery.2">
                    <p:embed/>
                  </p:oleObj>
                </mc:Choice>
                <mc:Fallback>
                  <p:oleObj name="Clip" r:id="rId6" imgW="1307263" imgH="1084139"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 y="3168"/>
                          <a:ext cx="432" cy="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1" name="Object 6"/>
            <p:cNvGraphicFramePr>
              <a:graphicFrameLocks noChangeAspect="1"/>
            </p:cNvGraphicFramePr>
            <p:nvPr/>
          </p:nvGraphicFramePr>
          <p:xfrm>
            <a:off x="2160" y="2016"/>
            <a:ext cx="432" cy="343"/>
          </p:xfrm>
          <a:graphic>
            <a:graphicData uri="http://schemas.openxmlformats.org/presentationml/2006/ole">
              <mc:AlternateContent xmlns:mc="http://schemas.openxmlformats.org/markup-compatibility/2006">
                <mc:Choice xmlns:v="urn:schemas-microsoft-com:vml" Requires="v">
                  <p:oleObj spid="_x0000_s23596" name="Clip" r:id="rId7" imgW="1307263" imgH="1084139" progId="MS_ClipArt_Gallery.2">
                    <p:embed/>
                  </p:oleObj>
                </mc:Choice>
                <mc:Fallback>
                  <p:oleObj name="Clip" r:id="rId7" imgW="1307263" imgH="1084139" progId="MS_ClipArt_Gallery.2">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 y="2016"/>
                          <a:ext cx="432" cy="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2" name="Object 7"/>
            <p:cNvGraphicFramePr>
              <a:graphicFrameLocks noChangeAspect="1"/>
            </p:cNvGraphicFramePr>
            <p:nvPr/>
          </p:nvGraphicFramePr>
          <p:xfrm>
            <a:off x="2160" y="816"/>
            <a:ext cx="432" cy="343"/>
          </p:xfrm>
          <a:graphic>
            <a:graphicData uri="http://schemas.openxmlformats.org/presentationml/2006/ole">
              <mc:AlternateContent xmlns:mc="http://schemas.openxmlformats.org/markup-compatibility/2006">
                <mc:Choice xmlns:v="urn:schemas-microsoft-com:vml" Requires="v">
                  <p:oleObj spid="_x0000_s23597" name="Clip" r:id="rId8" imgW="1307263" imgH="1084139" progId="MS_ClipArt_Gallery.2">
                    <p:embed/>
                  </p:oleObj>
                </mc:Choice>
                <mc:Fallback>
                  <p:oleObj name="Clip" r:id="rId8" imgW="1307263" imgH="1084139" progId="MS_ClipArt_Gallery.2">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 y="816"/>
                          <a:ext cx="432" cy="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3" name="Object 8"/>
            <p:cNvGraphicFramePr>
              <a:graphicFrameLocks noChangeAspect="1"/>
            </p:cNvGraphicFramePr>
            <p:nvPr/>
          </p:nvGraphicFramePr>
          <p:xfrm>
            <a:off x="4272" y="1968"/>
            <a:ext cx="432" cy="343"/>
          </p:xfrm>
          <a:graphic>
            <a:graphicData uri="http://schemas.openxmlformats.org/presentationml/2006/ole">
              <mc:AlternateContent xmlns:mc="http://schemas.openxmlformats.org/markup-compatibility/2006">
                <mc:Choice xmlns:v="urn:schemas-microsoft-com:vml" Requires="v">
                  <p:oleObj spid="_x0000_s23598" name="Clip" r:id="rId9" imgW="1307263" imgH="1084139" progId="MS_ClipArt_Gallery.2">
                    <p:embed/>
                  </p:oleObj>
                </mc:Choice>
                <mc:Fallback>
                  <p:oleObj name="Clip" r:id="rId9" imgW="1307263" imgH="1084139" progId="MS_ClipArt_Gallery.2">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2" y="1968"/>
                          <a:ext cx="432" cy="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4" name="Object 9"/>
            <p:cNvGraphicFramePr>
              <a:graphicFrameLocks noChangeAspect="1"/>
            </p:cNvGraphicFramePr>
            <p:nvPr/>
          </p:nvGraphicFramePr>
          <p:xfrm>
            <a:off x="4272" y="768"/>
            <a:ext cx="432" cy="343"/>
          </p:xfrm>
          <a:graphic>
            <a:graphicData uri="http://schemas.openxmlformats.org/presentationml/2006/ole">
              <mc:AlternateContent xmlns:mc="http://schemas.openxmlformats.org/markup-compatibility/2006">
                <mc:Choice xmlns:v="urn:schemas-microsoft-com:vml" Requires="v">
                  <p:oleObj spid="_x0000_s23599" name="Clip" r:id="rId10" imgW="1307263" imgH="1084139" progId="MS_ClipArt_Gallery.2">
                    <p:embed/>
                  </p:oleObj>
                </mc:Choice>
                <mc:Fallback>
                  <p:oleObj name="Clip" r:id="rId10" imgW="1307263" imgH="1084139" progId="MS_ClipArt_Gallery.2">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2" y="768"/>
                          <a:ext cx="432" cy="3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65" name="Line 10"/>
            <p:cNvSpPr>
              <a:spLocks noChangeShapeType="1"/>
            </p:cNvSpPr>
            <p:nvPr/>
          </p:nvSpPr>
          <p:spPr bwMode="auto">
            <a:xfrm flipV="1">
              <a:off x="1104" y="1104"/>
              <a:ext cx="1104" cy="9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66" name="Line 11"/>
            <p:cNvSpPr>
              <a:spLocks noChangeShapeType="1"/>
            </p:cNvSpPr>
            <p:nvPr/>
          </p:nvSpPr>
          <p:spPr bwMode="auto">
            <a:xfrm>
              <a:off x="2544" y="912"/>
              <a:ext cx="177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67" name="Line 12"/>
            <p:cNvSpPr>
              <a:spLocks noChangeShapeType="1"/>
            </p:cNvSpPr>
            <p:nvPr/>
          </p:nvSpPr>
          <p:spPr bwMode="auto">
            <a:xfrm>
              <a:off x="2592" y="1056"/>
              <a:ext cx="1728" cy="9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68" name="Line 13"/>
            <p:cNvSpPr>
              <a:spLocks noChangeShapeType="1"/>
            </p:cNvSpPr>
            <p:nvPr/>
          </p:nvSpPr>
          <p:spPr bwMode="auto">
            <a:xfrm>
              <a:off x="1152" y="2256"/>
              <a:ext cx="105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69" name="Line 14"/>
            <p:cNvSpPr>
              <a:spLocks noChangeShapeType="1"/>
            </p:cNvSpPr>
            <p:nvPr/>
          </p:nvSpPr>
          <p:spPr bwMode="auto">
            <a:xfrm flipH="1">
              <a:off x="1200" y="2160"/>
              <a:ext cx="100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70" name="Line 15"/>
            <p:cNvSpPr>
              <a:spLocks noChangeShapeType="1"/>
            </p:cNvSpPr>
            <p:nvPr/>
          </p:nvSpPr>
          <p:spPr bwMode="auto">
            <a:xfrm>
              <a:off x="1152" y="2304"/>
              <a:ext cx="1152" cy="86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71" name="Text Box 16"/>
            <p:cNvSpPr txBox="1">
              <a:spLocks noChangeArrowheads="1"/>
            </p:cNvSpPr>
            <p:nvPr/>
          </p:nvSpPr>
          <p:spPr bwMode="auto">
            <a:xfrm>
              <a:off x="1536" y="1968"/>
              <a:ext cx="5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a:t>
              </a:r>
            </a:p>
          </p:txBody>
        </p:sp>
        <p:sp>
          <p:nvSpPr>
            <p:cNvPr id="23572" name="Text Box 17"/>
            <p:cNvSpPr txBox="1">
              <a:spLocks noChangeArrowheads="1"/>
            </p:cNvSpPr>
            <p:nvPr/>
          </p:nvSpPr>
          <p:spPr bwMode="auto">
            <a:xfrm>
              <a:off x="1392" y="2208"/>
              <a:ext cx="6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QueryHit</a:t>
              </a:r>
            </a:p>
          </p:txBody>
        </p:sp>
        <p:sp>
          <p:nvSpPr>
            <p:cNvPr id="23573" name="Text Box 18"/>
            <p:cNvSpPr txBox="1">
              <a:spLocks noChangeArrowheads="1"/>
            </p:cNvSpPr>
            <p:nvPr/>
          </p:nvSpPr>
          <p:spPr bwMode="auto">
            <a:xfrm>
              <a:off x="3216" y="720"/>
              <a:ext cx="5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a:t>
              </a:r>
            </a:p>
          </p:txBody>
        </p:sp>
        <p:sp>
          <p:nvSpPr>
            <p:cNvPr id="23574" name="Text Box 19"/>
            <p:cNvSpPr txBox="1">
              <a:spLocks noChangeArrowheads="1"/>
            </p:cNvSpPr>
            <p:nvPr/>
          </p:nvSpPr>
          <p:spPr bwMode="auto">
            <a:xfrm rot="1838329">
              <a:off x="3292" y="1386"/>
              <a:ext cx="5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600">
                  <a:latin typeface="Arial" panose="020B0604020202020204" pitchFamily="34" charset="0"/>
                </a:rPr>
                <a:t>Query</a:t>
              </a:r>
            </a:p>
          </p:txBody>
        </p:sp>
        <p:sp>
          <p:nvSpPr>
            <p:cNvPr id="23575" name="Text Box 20"/>
            <p:cNvSpPr txBox="1">
              <a:spLocks noChangeArrowheads="1"/>
            </p:cNvSpPr>
            <p:nvPr/>
          </p:nvSpPr>
          <p:spPr bwMode="auto">
            <a:xfrm>
              <a:off x="3216" y="960"/>
              <a:ext cx="6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QueryHit</a:t>
              </a:r>
            </a:p>
          </p:txBody>
        </p:sp>
        <p:sp>
          <p:nvSpPr>
            <p:cNvPr id="23576" name="Text Box 21"/>
            <p:cNvSpPr txBox="1">
              <a:spLocks noChangeArrowheads="1"/>
            </p:cNvSpPr>
            <p:nvPr/>
          </p:nvSpPr>
          <p:spPr bwMode="auto">
            <a:xfrm rot="-2282823">
              <a:off x="1344" y="1344"/>
              <a:ext cx="5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a:t>
              </a:r>
            </a:p>
          </p:txBody>
        </p:sp>
        <p:sp>
          <p:nvSpPr>
            <p:cNvPr id="23577" name="Text Box 22"/>
            <p:cNvSpPr txBox="1">
              <a:spLocks noChangeArrowheads="1"/>
            </p:cNvSpPr>
            <p:nvPr/>
          </p:nvSpPr>
          <p:spPr bwMode="auto">
            <a:xfrm rot="2175888">
              <a:off x="1488" y="2736"/>
              <a:ext cx="5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a:t>
              </a:r>
            </a:p>
          </p:txBody>
        </p:sp>
        <p:sp>
          <p:nvSpPr>
            <p:cNvPr id="23578" name="Line 23"/>
            <p:cNvSpPr>
              <a:spLocks noChangeShapeType="1"/>
            </p:cNvSpPr>
            <p:nvPr/>
          </p:nvSpPr>
          <p:spPr bwMode="auto">
            <a:xfrm flipH="1">
              <a:off x="1152" y="1104"/>
              <a:ext cx="1152" cy="96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79" name="Text Box 24"/>
            <p:cNvSpPr txBox="1">
              <a:spLocks noChangeArrowheads="1"/>
            </p:cNvSpPr>
            <p:nvPr/>
          </p:nvSpPr>
          <p:spPr bwMode="auto">
            <a:xfrm rot="-2200461">
              <a:off x="1486" y="1583"/>
              <a:ext cx="6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eaLnBrk="1" hangingPunct="1">
                <a:spcBef>
                  <a:spcPct val="0"/>
                </a:spcBef>
                <a:buClrTx/>
                <a:buFontTx/>
                <a:buNone/>
              </a:pPr>
              <a:r>
                <a:rPr lang="en-US" altLang="it-IT" sz="1800">
                  <a:latin typeface="Arial" panose="020B0604020202020204" pitchFamily="34" charset="0"/>
                </a:rPr>
                <a:t>QueryHit</a:t>
              </a:r>
            </a:p>
          </p:txBody>
        </p:sp>
        <p:sp>
          <p:nvSpPr>
            <p:cNvPr id="23580" name="Freeform 25"/>
            <p:cNvSpPr>
              <a:spLocks/>
            </p:cNvSpPr>
            <p:nvPr/>
          </p:nvSpPr>
          <p:spPr bwMode="auto">
            <a:xfrm>
              <a:off x="888" y="280"/>
              <a:ext cx="3528" cy="1736"/>
            </a:xfrm>
            <a:custGeom>
              <a:avLst/>
              <a:gdLst>
                <a:gd name="T0" fmla="*/ 3528 w 3528"/>
                <a:gd name="T1" fmla="*/ 536 h 1736"/>
                <a:gd name="T2" fmla="*/ 2856 w 3528"/>
                <a:gd name="T3" fmla="*/ 248 h 1736"/>
                <a:gd name="T4" fmla="*/ 1608 w 3528"/>
                <a:gd name="T5" fmla="*/ 152 h 1736"/>
                <a:gd name="T6" fmla="*/ 264 w 3528"/>
                <a:gd name="T7" fmla="*/ 1160 h 1736"/>
                <a:gd name="T8" fmla="*/ 24 w 3528"/>
                <a:gd name="T9" fmla="*/ 1736 h 1736"/>
                <a:gd name="T10" fmla="*/ 0 60000 65536"/>
                <a:gd name="T11" fmla="*/ 0 60000 65536"/>
                <a:gd name="T12" fmla="*/ 0 60000 65536"/>
                <a:gd name="T13" fmla="*/ 0 60000 65536"/>
                <a:gd name="T14" fmla="*/ 0 60000 65536"/>
                <a:gd name="T15" fmla="*/ 0 w 3528"/>
                <a:gd name="T16" fmla="*/ 0 h 1736"/>
                <a:gd name="T17" fmla="*/ 3528 w 3528"/>
                <a:gd name="T18" fmla="*/ 1736 h 1736"/>
              </a:gdLst>
              <a:ahLst/>
              <a:cxnLst>
                <a:cxn ang="T10">
                  <a:pos x="T0" y="T1"/>
                </a:cxn>
                <a:cxn ang="T11">
                  <a:pos x="T2" y="T3"/>
                </a:cxn>
                <a:cxn ang="T12">
                  <a:pos x="T4" y="T5"/>
                </a:cxn>
                <a:cxn ang="T13">
                  <a:pos x="T6" y="T7"/>
                </a:cxn>
                <a:cxn ang="T14">
                  <a:pos x="T8" y="T9"/>
                </a:cxn>
              </a:cxnLst>
              <a:rect l="T15" t="T16" r="T17" b="T18"/>
              <a:pathLst>
                <a:path w="3528" h="1736">
                  <a:moveTo>
                    <a:pt x="3528" y="536"/>
                  </a:moveTo>
                  <a:cubicBezTo>
                    <a:pt x="3352" y="424"/>
                    <a:pt x="3176" y="312"/>
                    <a:pt x="2856" y="248"/>
                  </a:cubicBezTo>
                  <a:cubicBezTo>
                    <a:pt x="2536" y="184"/>
                    <a:pt x="2040" y="0"/>
                    <a:pt x="1608" y="152"/>
                  </a:cubicBezTo>
                  <a:cubicBezTo>
                    <a:pt x="1176" y="304"/>
                    <a:pt x="528" y="896"/>
                    <a:pt x="264" y="1160"/>
                  </a:cubicBezTo>
                  <a:cubicBezTo>
                    <a:pt x="0" y="1424"/>
                    <a:pt x="64" y="1640"/>
                    <a:pt x="24" y="1736"/>
                  </a:cubicBezTo>
                </a:path>
              </a:pathLst>
            </a:custGeom>
            <a:noFill/>
            <a:ln w="9525">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23581" name="Line 26"/>
            <p:cNvSpPr>
              <a:spLocks noChangeShapeType="1"/>
            </p:cNvSpPr>
            <p:nvPr/>
          </p:nvSpPr>
          <p:spPr bwMode="auto">
            <a:xfrm flipH="1">
              <a:off x="2592" y="1008"/>
              <a:ext cx="172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grpSp>
      <p:sp>
        <p:nvSpPr>
          <p:cNvPr id="23557" name="Text Box 27"/>
          <p:cNvSpPr txBox="1">
            <a:spLocks noChangeArrowheads="1"/>
          </p:cNvSpPr>
          <p:nvPr/>
        </p:nvSpPr>
        <p:spPr bwMode="auto">
          <a:xfrm>
            <a:off x="6270625" y="1014413"/>
            <a:ext cx="1982788" cy="69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buClr>
                <a:schemeClr val="accent2"/>
              </a:buClr>
              <a:buSzPct val="85000"/>
              <a:buFont typeface="ZapfDingbats" pitchFamily="82" charset="2"/>
              <a:buNone/>
            </a:pPr>
            <a:r>
              <a:rPr lang="en-US" altLang="it-IT" sz="1800">
                <a:latin typeface="Comic Sans MS" panose="030F0702030302020204" pitchFamily="66" charset="0"/>
              </a:rPr>
              <a:t>File transfer:</a:t>
            </a:r>
          </a:p>
          <a:p>
            <a:pPr>
              <a:buClr>
                <a:schemeClr val="accent2"/>
              </a:buClr>
              <a:buSzPct val="85000"/>
              <a:buFont typeface="ZapfDingbats" pitchFamily="82" charset="2"/>
              <a:buNone/>
            </a:pPr>
            <a:r>
              <a:rPr lang="en-US" altLang="it-IT" sz="1800">
                <a:latin typeface="Comic Sans MS" panose="030F0702030302020204" pitchFamily="66" charset="0"/>
              </a:rPr>
              <a:t>HTTP GET</a:t>
            </a:r>
          </a:p>
        </p:txBody>
      </p:sp>
      <p:sp>
        <p:nvSpPr>
          <p:cNvPr id="23558" name="Text Box 28"/>
          <p:cNvSpPr txBox="1">
            <a:spLocks noChangeArrowheads="1"/>
          </p:cNvSpPr>
          <p:nvPr/>
        </p:nvSpPr>
        <p:spPr bwMode="auto">
          <a:xfrm>
            <a:off x="501650" y="1146175"/>
            <a:ext cx="466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buClr>
                <a:schemeClr val="accent2"/>
              </a:buClr>
              <a:buSzPct val="85000"/>
              <a:buFont typeface="ZapfDingbats" pitchFamily="82" charset="2"/>
              <a:buChar char="r"/>
            </a:pPr>
            <a:r>
              <a:rPr lang="en-US" altLang="it-IT" sz="2400">
                <a:latin typeface="Comic Sans MS" panose="030F0702030302020204" pitchFamily="66"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9350E7A5-7F7A-4F68-9669-686AB4813935}" type="slidenum">
              <a:rPr lang="en-US" altLang="it-IT" sz="1400">
                <a:latin typeface="Tahoma" panose="020B0604030504040204" pitchFamily="34" charset="0"/>
              </a:rPr>
              <a:pPr/>
              <a:t>22</a:t>
            </a:fld>
            <a:endParaRPr lang="en-US" altLang="it-IT" sz="1400">
              <a:latin typeface="Tahoma" panose="020B0604030504040204" pitchFamily="34" charset="0"/>
            </a:endParaRPr>
          </a:p>
        </p:txBody>
      </p:sp>
      <p:sp>
        <p:nvSpPr>
          <p:cNvPr id="24579" name="Rectangle 2"/>
          <p:cNvSpPr>
            <a:spLocks noGrp="1" noChangeArrowheads="1"/>
          </p:cNvSpPr>
          <p:nvPr>
            <p:ph type="title"/>
          </p:nvPr>
        </p:nvSpPr>
        <p:spPr>
          <a:xfrm>
            <a:off x="533400" y="228600"/>
            <a:ext cx="8224838" cy="1143000"/>
          </a:xfrm>
        </p:spPr>
        <p:txBody>
          <a:bodyPr/>
          <a:lstStyle/>
          <a:p>
            <a:pPr eaLnBrk="1" hangingPunct="1"/>
            <a:r>
              <a:rPr lang="en-US" altLang="it-IT" sz="4000" smtClean="0"/>
              <a:t>Gnutella:innovative features</a:t>
            </a:r>
            <a:endParaRPr lang="en-US" altLang="it-IT" smtClean="0"/>
          </a:p>
        </p:txBody>
      </p:sp>
      <p:sp>
        <p:nvSpPr>
          <p:cNvPr id="24580" name="Rectangle 3"/>
          <p:cNvSpPr>
            <a:spLocks noGrp="1" noChangeArrowheads="1"/>
          </p:cNvSpPr>
          <p:nvPr>
            <p:ph type="body" sz="half" idx="1"/>
          </p:nvPr>
        </p:nvSpPr>
        <p:spPr>
          <a:xfrm>
            <a:off x="411163" y="1600200"/>
            <a:ext cx="3932237" cy="4648200"/>
          </a:xfrm>
        </p:spPr>
        <p:txBody>
          <a:bodyPr/>
          <a:lstStyle/>
          <a:p>
            <a:pPr eaLnBrk="1" hangingPunct="1">
              <a:buFont typeface="Wingdings" panose="05000000000000000000" pitchFamily="2" charset="2"/>
              <a:buNone/>
            </a:pPr>
            <a:r>
              <a:rPr lang="en-US" altLang="it-IT" u="sng" smtClean="0">
                <a:solidFill>
                  <a:srgbClr val="FF0000"/>
                </a:solidFill>
              </a:rPr>
              <a:t>overlay network</a:t>
            </a:r>
          </a:p>
          <a:p>
            <a:pPr eaLnBrk="1" hangingPunct="1"/>
            <a:r>
              <a:rPr lang="en-US" altLang="it-IT" smtClean="0"/>
              <a:t>Peers are nodes</a:t>
            </a:r>
          </a:p>
          <a:p>
            <a:pPr eaLnBrk="1" hangingPunct="1"/>
            <a:r>
              <a:rPr lang="en-US" altLang="it-IT" smtClean="0"/>
              <a:t>Connections among peers </a:t>
            </a:r>
          </a:p>
          <a:p>
            <a:pPr eaLnBrk="1" hangingPunct="1"/>
            <a:r>
              <a:rPr lang="en-US" altLang="it-IT" smtClean="0"/>
              <a:t>Virtual network</a:t>
            </a:r>
          </a:p>
          <a:p>
            <a:pPr eaLnBrk="1" hangingPunct="1">
              <a:buFont typeface="Wingdings" panose="05000000000000000000" pitchFamily="2" charset="2"/>
              <a:buNone/>
            </a:pPr>
            <a:r>
              <a:rPr lang="en-US" altLang="it-IT" u="sng" smtClean="0">
                <a:solidFill>
                  <a:srgbClr val="FF0000"/>
                </a:solidFill>
              </a:rPr>
              <a:t>bootstrap node</a:t>
            </a:r>
            <a:endParaRPr lang="en-US" altLang="it-IT" smtClean="0"/>
          </a:p>
          <a:p>
            <a:pPr eaLnBrk="1" hangingPunct="1"/>
            <a:r>
              <a:rPr lang="en-US" altLang="it-IT" smtClean="0"/>
              <a:t>a connecting peer (peer join) must find a  peer in the overlay network</a:t>
            </a:r>
          </a:p>
        </p:txBody>
      </p:sp>
      <p:sp>
        <p:nvSpPr>
          <p:cNvPr id="24581" name="Rectangle 4"/>
          <p:cNvSpPr>
            <a:spLocks noGrp="1" noChangeArrowheads="1"/>
          </p:cNvSpPr>
          <p:nvPr>
            <p:ph type="body" sz="half" idx="2"/>
          </p:nvPr>
        </p:nvSpPr>
        <p:spPr>
          <a:xfrm>
            <a:off x="4495800" y="1600200"/>
            <a:ext cx="4041775" cy="4648200"/>
          </a:xfrm>
        </p:spPr>
        <p:txBody>
          <a:bodyPr/>
          <a:lstStyle/>
          <a:p>
            <a:pPr eaLnBrk="1" hangingPunct="1">
              <a:lnSpc>
                <a:spcPct val="90000"/>
              </a:lnSpc>
              <a:buFont typeface="Wingdings" panose="05000000000000000000" pitchFamily="2" charset="2"/>
              <a:buNone/>
            </a:pPr>
            <a:r>
              <a:rPr lang="en-US" altLang="it-IT" u="sng" smtClean="0">
                <a:solidFill>
                  <a:srgbClr val="FF0000"/>
                </a:solidFill>
              </a:rPr>
              <a:t>vantages</a:t>
            </a:r>
            <a:endParaRPr lang="en-US" altLang="it-IT" smtClean="0"/>
          </a:p>
          <a:p>
            <a:pPr eaLnBrk="1" hangingPunct="1">
              <a:lnSpc>
                <a:spcPct val="90000"/>
              </a:lnSpc>
            </a:pPr>
            <a:r>
              <a:rPr lang="en-US" altLang="it-IT" smtClean="0"/>
              <a:t>There is’nt a centralized  directory</a:t>
            </a:r>
          </a:p>
          <a:p>
            <a:pPr lvl="1" eaLnBrk="1" hangingPunct="1">
              <a:lnSpc>
                <a:spcPct val="90000"/>
              </a:lnSpc>
            </a:pPr>
            <a:r>
              <a:rPr lang="en-US" altLang="it-IT" smtClean="0"/>
              <a:t>The localization service is distributed among the peers</a:t>
            </a:r>
          </a:p>
          <a:p>
            <a:pPr eaLnBrk="1" hangingPunct="1">
              <a:lnSpc>
                <a:spcPct val="90000"/>
              </a:lnSpc>
              <a:buFont typeface="Wingdings" panose="05000000000000000000" pitchFamily="2" charset="2"/>
              <a:buNone/>
            </a:pPr>
            <a:r>
              <a:rPr lang="en-US" altLang="it-IT" u="sng" smtClean="0">
                <a:solidFill>
                  <a:srgbClr val="FF0000"/>
                </a:solidFill>
              </a:rPr>
              <a:t>disavantages</a:t>
            </a:r>
            <a:endParaRPr lang="en-US" altLang="it-IT" smtClean="0"/>
          </a:p>
          <a:p>
            <a:pPr eaLnBrk="1" hangingPunct="1">
              <a:lnSpc>
                <a:spcPct val="90000"/>
              </a:lnSpc>
            </a:pPr>
            <a:r>
              <a:rPr lang="en-US" altLang="it-IT" smtClean="0"/>
              <a:t>Query flooding</a:t>
            </a:r>
          </a:p>
          <a:p>
            <a:pPr lvl="1" eaLnBrk="1" hangingPunct="1">
              <a:lnSpc>
                <a:spcPct val="90000"/>
              </a:lnSpc>
            </a:pPr>
            <a:r>
              <a:rPr lang="en-US" altLang="it-IT" smtClean="0"/>
              <a:t>Restriction of the area of the query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259902EC-F0F2-4E8A-ABBF-B84B0840E126}" type="slidenum">
              <a:rPr lang="en-US" altLang="it-IT" sz="1400">
                <a:latin typeface="Tahoma" panose="020B0604030504040204" pitchFamily="34" charset="0"/>
              </a:rPr>
              <a:pPr/>
              <a:t>23</a:t>
            </a:fld>
            <a:endParaRPr lang="en-US" altLang="it-IT" sz="1400">
              <a:latin typeface="Tahoma" panose="020B0604030504040204" pitchFamily="34" charset="0"/>
            </a:endParaRPr>
          </a:p>
        </p:txBody>
      </p:sp>
      <p:sp>
        <p:nvSpPr>
          <p:cNvPr id="25603" name="Rectangle 2"/>
          <p:cNvSpPr>
            <a:spLocks noGrp="1" noChangeArrowheads="1"/>
          </p:cNvSpPr>
          <p:nvPr>
            <p:ph type="title"/>
          </p:nvPr>
        </p:nvSpPr>
        <p:spPr/>
        <p:txBody>
          <a:bodyPr/>
          <a:lstStyle/>
          <a:p>
            <a:pPr algn="ctr" eaLnBrk="1" hangingPunct="1"/>
            <a:r>
              <a:rPr lang="en-US" altLang="it-IT" sz="4000" smtClean="0"/>
              <a:t>KaZaA</a:t>
            </a:r>
          </a:p>
        </p:txBody>
      </p:sp>
      <p:sp>
        <p:nvSpPr>
          <p:cNvPr id="25604" name="Rectangle 3"/>
          <p:cNvSpPr>
            <a:spLocks noGrp="1" noChangeArrowheads="1"/>
          </p:cNvSpPr>
          <p:nvPr>
            <p:ph type="body" sz="half" idx="1"/>
          </p:nvPr>
        </p:nvSpPr>
        <p:spPr>
          <a:xfrm>
            <a:off x="685800" y="1981200"/>
            <a:ext cx="4003675" cy="4114800"/>
          </a:xfrm>
        </p:spPr>
        <p:txBody>
          <a:bodyPr/>
          <a:lstStyle/>
          <a:p>
            <a:pPr eaLnBrk="1" hangingPunct="1">
              <a:lnSpc>
                <a:spcPct val="90000"/>
              </a:lnSpc>
            </a:pPr>
            <a:r>
              <a:rPr lang="en-US" altLang="it-IT" sz="2400" smtClean="0"/>
              <a:t>peer structure</a:t>
            </a:r>
          </a:p>
          <a:p>
            <a:pPr lvl="1" eaLnBrk="1" hangingPunct="1">
              <a:lnSpc>
                <a:spcPct val="90000"/>
              </a:lnSpc>
            </a:pPr>
            <a:r>
              <a:rPr lang="en-US" altLang="it-IT" sz="2000" smtClean="0"/>
              <a:t>Peer =  group leader o it is associated to a  group leader.</a:t>
            </a:r>
          </a:p>
          <a:p>
            <a:pPr lvl="1" eaLnBrk="1" hangingPunct="1">
              <a:lnSpc>
                <a:spcPct val="90000"/>
              </a:lnSpc>
            </a:pPr>
            <a:r>
              <a:rPr lang="en-US" altLang="it-IT" sz="2000" smtClean="0"/>
              <a:t>TCP with Peer -- Group leader </a:t>
            </a:r>
          </a:p>
          <a:p>
            <a:pPr lvl="1" eaLnBrk="1" hangingPunct="1">
              <a:lnSpc>
                <a:spcPct val="90000"/>
              </a:lnSpc>
            </a:pPr>
            <a:r>
              <a:rPr lang="en-US" altLang="it-IT" sz="2000" smtClean="0"/>
              <a:t>TCP cons among  pairs of  group leader.</a:t>
            </a:r>
          </a:p>
          <a:p>
            <a:pPr eaLnBrk="1" hangingPunct="1">
              <a:lnSpc>
                <a:spcPct val="90000"/>
              </a:lnSpc>
            </a:pPr>
            <a:r>
              <a:rPr lang="en-US" altLang="it-IT" sz="2400" smtClean="0">
                <a:solidFill>
                  <a:srgbClr val="FF0000"/>
                </a:solidFill>
              </a:rPr>
              <a:t>Group leaders</a:t>
            </a:r>
            <a:r>
              <a:rPr lang="en-US" altLang="it-IT" sz="2400" smtClean="0"/>
              <a:t>: is a particular type of </a:t>
            </a:r>
            <a:r>
              <a:rPr lang="en-US" altLang="it-IT" sz="2400" i="1" smtClean="0">
                <a:solidFill>
                  <a:srgbClr val="FF0000"/>
                </a:solidFill>
              </a:rPr>
              <a:t>centralized directory </a:t>
            </a:r>
            <a:r>
              <a:rPr lang="en-US" altLang="it-IT" sz="2400" smtClean="0"/>
              <a:t>for the peers associated to the group</a:t>
            </a:r>
          </a:p>
        </p:txBody>
      </p:sp>
      <p:graphicFrame>
        <p:nvGraphicFramePr>
          <p:cNvPr id="25605" name="Object 4"/>
          <p:cNvGraphicFramePr>
            <a:graphicFrameLocks noChangeAspect="1"/>
          </p:cNvGraphicFramePr>
          <p:nvPr/>
        </p:nvGraphicFramePr>
        <p:xfrm>
          <a:off x="4918075" y="1173163"/>
          <a:ext cx="3494088" cy="4916487"/>
        </p:xfrm>
        <a:graphic>
          <a:graphicData uri="http://schemas.openxmlformats.org/presentationml/2006/ole">
            <mc:AlternateContent xmlns:mc="http://schemas.openxmlformats.org/markup-compatibility/2006">
              <mc:Choice xmlns:v="urn:schemas-microsoft-com:vml" Requires="v">
                <p:oleObj spid="_x0000_s25608" name="VISIO" r:id="rId4" imgW="4208760" imgH="5924520" progId="Visio.Drawing.5">
                  <p:embed/>
                </p:oleObj>
              </mc:Choice>
              <mc:Fallback>
                <p:oleObj name="VISIO" r:id="rId4" imgW="4208760" imgH="5924520" progId="Visio.Drawing.5">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18075" y="1173163"/>
                        <a:ext cx="3494088" cy="491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a:xfrm>
            <a:off x="6553200" y="6219825"/>
            <a:ext cx="1905000" cy="457200"/>
          </a:xfrm>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9BF16A7-D8E0-4B6D-8FC8-8E35E2F50AB6}" type="slidenum">
              <a:rPr lang="en-US" altLang="it-IT" sz="1400">
                <a:latin typeface="Tahoma" panose="020B0604030504040204" pitchFamily="34" charset="0"/>
              </a:rPr>
              <a:pPr/>
              <a:t>24</a:t>
            </a:fld>
            <a:endParaRPr lang="en-US" altLang="it-IT" sz="1400">
              <a:latin typeface="Tahoma" panose="020B0604030504040204" pitchFamily="34" charset="0"/>
            </a:endParaRPr>
          </a:p>
        </p:txBody>
      </p:sp>
      <p:pic>
        <p:nvPicPr>
          <p:cNvPr id="2662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76288"/>
            <a:ext cx="91440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5D6B1BE-F0D3-48EC-BCB7-2CE26E40E862}" type="slidenum">
              <a:rPr lang="en-US" altLang="it-IT" sz="1400">
                <a:latin typeface="Tahoma" panose="020B0604030504040204" pitchFamily="34" charset="0"/>
              </a:rPr>
              <a:pPr/>
              <a:t>25</a:t>
            </a:fld>
            <a:endParaRPr lang="en-US" altLang="it-IT" sz="1400">
              <a:latin typeface="Tahoma" panose="020B0604030504040204" pitchFamily="34" charset="0"/>
            </a:endParaRPr>
          </a:p>
        </p:txBody>
      </p:sp>
      <p:pic>
        <p:nvPicPr>
          <p:cNvPr id="2765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92150"/>
            <a:ext cx="9144000"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F3DB97B-0650-4E51-9BB3-59F86027D860}" type="slidenum">
              <a:rPr lang="en-US" altLang="it-IT" sz="1400">
                <a:latin typeface="Tahoma" panose="020B0604030504040204" pitchFamily="34" charset="0"/>
              </a:rPr>
              <a:pPr/>
              <a:t>26</a:t>
            </a:fld>
            <a:endParaRPr lang="en-US" altLang="it-IT" sz="1400">
              <a:latin typeface="Tahoma" panose="020B0604030504040204" pitchFamily="34" charset="0"/>
            </a:endParaRPr>
          </a:p>
        </p:txBody>
      </p:sp>
      <p:sp>
        <p:nvSpPr>
          <p:cNvPr id="3" name="CasellaDiTesto 2"/>
          <p:cNvSpPr txBox="1"/>
          <p:nvPr/>
        </p:nvSpPr>
        <p:spPr>
          <a:xfrm>
            <a:off x="395288" y="615950"/>
            <a:ext cx="8277225" cy="5632450"/>
          </a:xfrm>
          <a:prstGeom prst="rect">
            <a:avLst/>
          </a:prstGeom>
          <a:noFill/>
        </p:spPr>
        <p:txBody>
          <a:bodyPr>
            <a:spAutoFit/>
          </a:bodyPr>
          <a:lstStyle/>
          <a:p>
            <a:pPr marL="342900" indent="-342900">
              <a:buFont typeface="Arial" panose="020B0604020202020204" pitchFamily="34" charset="0"/>
              <a:buChar char="•"/>
              <a:defRPr/>
            </a:pPr>
            <a:r>
              <a:rPr lang="en-US" dirty="0">
                <a:ea typeface="ＭＳ Ｐゴシック" pitchFamily="1" charset="-128"/>
              </a:rPr>
              <a:t>These systems differed in how they located the data offered by their peers.</a:t>
            </a:r>
          </a:p>
          <a:p>
            <a:pPr>
              <a:defRPr/>
            </a:pPr>
            <a:endParaRPr lang="en-US" dirty="0">
              <a:ea typeface="ＭＳ Ｐゴシック" pitchFamily="1" charset="-128"/>
            </a:endParaRPr>
          </a:p>
          <a:p>
            <a:pPr marL="342900" indent="-342900">
              <a:buFont typeface="Arial" panose="020B0604020202020204" pitchFamily="34" charset="0"/>
              <a:buChar char="•"/>
              <a:defRPr/>
            </a:pPr>
            <a:r>
              <a:rPr lang="en-US" dirty="0">
                <a:ea typeface="ＭＳ Ｐゴシック" pitchFamily="1" charset="-128"/>
              </a:rPr>
              <a:t>Napster, required a </a:t>
            </a:r>
            <a:r>
              <a:rPr lang="en-US" i="1" dirty="0">
                <a:solidFill>
                  <a:srgbClr val="FF0000"/>
                </a:solidFill>
                <a:ea typeface="ＭＳ Ｐゴシック" pitchFamily="1" charset="-128"/>
              </a:rPr>
              <a:t>central index server</a:t>
            </a:r>
            <a:r>
              <a:rPr lang="en-US" dirty="0">
                <a:ea typeface="ＭＳ Ｐゴシック" pitchFamily="1" charset="-128"/>
              </a:rPr>
              <a:t>: each node, upon joining, would send a list of locally held files to the server, which would perform searches and refer the </a:t>
            </a:r>
            <a:r>
              <a:rPr lang="en-US" dirty="0" err="1">
                <a:ea typeface="ＭＳ Ｐゴシック" pitchFamily="1" charset="-128"/>
              </a:rPr>
              <a:t>querier</a:t>
            </a:r>
            <a:r>
              <a:rPr lang="en-US" dirty="0">
                <a:ea typeface="ＭＳ Ｐゴシック" pitchFamily="1" charset="-128"/>
              </a:rPr>
              <a:t> to the nodes that held the results. This central component left the system </a:t>
            </a:r>
            <a:r>
              <a:rPr lang="en-US" dirty="0">
                <a:solidFill>
                  <a:srgbClr val="FF0000"/>
                </a:solidFill>
                <a:ea typeface="ＭＳ Ｐゴシック" pitchFamily="1" charset="-128"/>
              </a:rPr>
              <a:t>vulnerable to attacks and lawsuits.</a:t>
            </a:r>
          </a:p>
          <a:p>
            <a:pPr marL="342900" indent="-342900">
              <a:buFont typeface="Arial" panose="020B0604020202020204" pitchFamily="34" charset="0"/>
              <a:buChar char="•"/>
              <a:defRPr/>
            </a:pPr>
            <a:endParaRPr lang="en-US" dirty="0">
              <a:solidFill>
                <a:srgbClr val="FF0000"/>
              </a:solidFill>
              <a:ea typeface="ＭＳ Ｐゴシック" pitchFamily="1" charset="-128"/>
            </a:endParaRPr>
          </a:p>
          <a:p>
            <a:pPr marL="342900" indent="-342900">
              <a:buFont typeface="Arial" panose="020B0604020202020204" pitchFamily="34" charset="0"/>
              <a:buChar char="•"/>
              <a:defRPr/>
            </a:pPr>
            <a:r>
              <a:rPr lang="en-US" dirty="0">
                <a:ea typeface="ＭＳ Ｐゴシック" pitchFamily="1" charset="-128"/>
              </a:rPr>
              <a:t>Gnutella and similar networks moved to a </a:t>
            </a:r>
            <a:r>
              <a:rPr lang="en-US" i="1" dirty="0">
                <a:solidFill>
                  <a:srgbClr val="FF0000"/>
                </a:solidFill>
                <a:ea typeface="ＭＳ Ｐゴシック" pitchFamily="1" charset="-128"/>
              </a:rPr>
              <a:t>flooding query model –</a:t>
            </a:r>
            <a:r>
              <a:rPr lang="en-US" dirty="0">
                <a:ea typeface="ＭＳ Ｐゴシック" pitchFamily="1" charset="-128"/>
              </a:rPr>
              <a:t> in essence, each search would result in a message being broadcast to every other machine in the network. While avoiding a single point of failure, this method was </a:t>
            </a:r>
            <a:r>
              <a:rPr lang="en-US" dirty="0">
                <a:solidFill>
                  <a:srgbClr val="FF0000"/>
                </a:solidFill>
                <a:ea typeface="ＭＳ Ｐゴシック" pitchFamily="1" charset="-128"/>
              </a:rPr>
              <a:t>significantly less efficient than Napster.</a:t>
            </a:r>
          </a:p>
          <a:p>
            <a:pPr>
              <a:defRPr/>
            </a:pPr>
            <a:endParaRPr lang="it-IT" dirty="0">
              <a:ea typeface="ＭＳ Ｐゴシック" pitchFamily="1" charset="-12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D831BF16-D239-4142-BC9B-B7891450EFBF}" type="slidenum">
              <a:rPr lang="en-US" altLang="it-IT" sz="1400">
                <a:latin typeface="Tahoma" panose="020B0604030504040204" pitchFamily="34" charset="0"/>
              </a:rPr>
              <a:pPr/>
              <a:t>27</a:t>
            </a:fld>
            <a:endParaRPr lang="en-US" altLang="it-IT" sz="1400">
              <a:latin typeface="Tahoma" panose="020B0604030504040204" pitchFamily="34" charset="0"/>
            </a:endParaRPr>
          </a:p>
        </p:txBody>
      </p:sp>
      <p:sp>
        <p:nvSpPr>
          <p:cNvPr id="4" name="Rectangle 2"/>
          <p:cNvSpPr>
            <a:spLocks noChangeArrowheads="1"/>
          </p:cNvSpPr>
          <p:nvPr/>
        </p:nvSpPr>
        <p:spPr bwMode="auto">
          <a:xfrm>
            <a:off x="173038" y="-811213"/>
            <a:ext cx="8970962" cy="70659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7610" rIns="0" bIns="0" anchor="ctr">
            <a:spAutoFit/>
          </a:bodyPr>
          <a:lstStyle>
            <a:lvl1pPr>
              <a:defRPr sz="2400">
                <a:solidFill>
                  <a:schemeClr val="tx1"/>
                </a:solidFill>
                <a:latin typeface="Times New Roman" pitchFamily="18" charset="0"/>
                <a:ea typeface="ＭＳ Ｐゴシック" pitchFamily="1" charset="-128"/>
              </a:defRPr>
            </a:lvl1pPr>
            <a:lvl2pPr>
              <a:defRPr sz="2400">
                <a:solidFill>
                  <a:schemeClr val="tx1"/>
                </a:solidFill>
                <a:latin typeface="Times New Roman" pitchFamily="18" charset="0"/>
                <a:ea typeface="ＭＳ Ｐゴシック" pitchFamily="1" charset="-128"/>
              </a:defRPr>
            </a:lvl2pPr>
            <a:lvl3pPr>
              <a:defRPr sz="2400">
                <a:solidFill>
                  <a:schemeClr val="tx1"/>
                </a:solidFill>
                <a:latin typeface="Times New Roman" pitchFamily="18" charset="0"/>
                <a:ea typeface="ＭＳ Ｐゴシック" pitchFamily="1" charset="-128"/>
              </a:defRPr>
            </a:lvl3pPr>
            <a:lvl4pPr>
              <a:defRPr sz="2400">
                <a:solidFill>
                  <a:schemeClr val="tx1"/>
                </a:solidFill>
                <a:latin typeface="Times New Roman" pitchFamily="18" charset="0"/>
                <a:ea typeface="ＭＳ Ｐゴシック" pitchFamily="1" charset="-128"/>
              </a:defRPr>
            </a:lvl4pPr>
            <a:lvl5pPr>
              <a:defRPr sz="2400">
                <a:solidFill>
                  <a:schemeClr val="tx1"/>
                </a:solidFill>
                <a:latin typeface="Times New Roman" pitchFamily="18" charset="0"/>
                <a:ea typeface="ＭＳ Ｐゴシック" pitchFamily="1" charset="-128"/>
              </a:defRPr>
            </a:lvl5pPr>
            <a:lvl6pPr eaLnBrk="0" fontAlgn="base" hangingPunct="0">
              <a:spcBef>
                <a:spcPct val="0"/>
              </a:spcBef>
              <a:spcAft>
                <a:spcPct val="0"/>
              </a:spcAft>
              <a:defRPr sz="2400">
                <a:solidFill>
                  <a:schemeClr val="tx1"/>
                </a:solidFill>
                <a:latin typeface="Times New Roman" pitchFamily="18" charset="0"/>
                <a:ea typeface="ＭＳ Ｐゴシック" pitchFamily="1" charset="-128"/>
              </a:defRPr>
            </a:lvl6pPr>
            <a:lvl7pPr eaLnBrk="0" fontAlgn="base" hangingPunct="0">
              <a:spcBef>
                <a:spcPct val="0"/>
              </a:spcBef>
              <a:spcAft>
                <a:spcPct val="0"/>
              </a:spcAft>
              <a:defRPr sz="2400">
                <a:solidFill>
                  <a:schemeClr val="tx1"/>
                </a:solidFill>
                <a:latin typeface="Times New Roman" pitchFamily="18" charset="0"/>
                <a:ea typeface="ＭＳ Ｐゴシック" pitchFamily="1" charset="-128"/>
              </a:defRPr>
            </a:lvl7pPr>
            <a:lvl8pPr eaLnBrk="0" fontAlgn="base" hangingPunct="0">
              <a:spcBef>
                <a:spcPct val="0"/>
              </a:spcBef>
              <a:spcAft>
                <a:spcPct val="0"/>
              </a:spcAft>
              <a:defRPr sz="2400">
                <a:solidFill>
                  <a:schemeClr val="tx1"/>
                </a:solidFill>
                <a:latin typeface="Times New Roman" pitchFamily="18" charset="0"/>
                <a:ea typeface="ＭＳ Ｐゴシック" pitchFamily="1" charset="-128"/>
              </a:defRPr>
            </a:lvl8pPr>
            <a:lvl9pPr eaLnBrk="0" fontAlgn="base" hangingPunct="0">
              <a:spcBef>
                <a:spcPct val="0"/>
              </a:spcBef>
              <a:spcAft>
                <a:spcPct val="0"/>
              </a:spcAft>
              <a:defRPr sz="2400">
                <a:solidFill>
                  <a:schemeClr val="tx1"/>
                </a:solidFill>
                <a:latin typeface="Times New Roman" pitchFamily="18" charset="0"/>
                <a:ea typeface="ＭＳ Ｐゴシック" pitchFamily="1" charset="-128"/>
              </a:defRPr>
            </a:lvl9pPr>
          </a:lstStyle>
          <a:p>
            <a:pPr marL="342900" indent="-342900">
              <a:buFont typeface="Arial" panose="020B0604020202020204" pitchFamily="34" charset="0"/>
              <a:buChar char="•"/>
              <a:defRPr/>
            </a:pPr>
            <a:endParaRPr lang="en-US" altLang="it-IT" b="1" dirty="0" smtClean="0">
              <a:solidFill>
                <a:srgbClr val="000000"/>
              </a:solidFill>
              <a:latin typeface="+mj-lt"/>
              <a:cs typeface="Arial" charset="0"/>
            </a:endParaRPr>
          </a:p>
          <a:p>
            <a:pPr marL="342900" indent="-342900">
              <a:buFont typeface="Arial" panose="020B0604020202020204" pitchFamily="34" charset="0"/>
              <a:buChar char="•"/>
              <a:defRPr/>
            </a:pPr>
            <a:endParaRPr lang="en-US" altLang="it-IT" b="1" dirty="0" smtClean="0">
              <a:solidFill>
                <a:srgbClr val="000000"/>
              </a:solidFill>
              <a:latin typeface="+mj-lt"/>
              <a:cs typeface="Arial" charset="0"/>
            </a:endParaRPr>
          </a:p>
          <a:p>
            <a:pPr>
              <a:defRPr/>
            </a:pPr>
            <a:r>
              <a:rPr lang="en-US" altLang="it-IT" b="1" dirty="0" smtClean="0">
                <a:solidFill>
                  <a:srgbClr val="000000"/>
                </a:solidFill>
                <a:latin typeface="+mj-lt"/>
                <a:cs typeface="Arial" charset="0"/>
              </a:rPr>
              <a:t>Structured networks</a:t>
            </a:r>
          </a:p>
          <a:p>
            <a:pPr marL="342900" indent="-342900">
              <a:buFont typeface="Arial" panose="020B0604020202020204" pitchFamily="34" charset="0"/>
              <a:buChar char="•"/>
              <a:defRPr/>
            </a:pPr>
            <a:endParaRPr lang="en-US" altLang="it-IT" dirty="0" smtClean="0">
              <a:solidFill>
                <a:srgbClr val="0B0080"/>
              </a:solidFill>
              <a:latin typeface="+mj-lt"/>
              <a:cs typeface="Arial" charset="0"/>
            </a:endParaRPr>
          </a:p>
          <a:p>
            <a:pPr marL="342900" indent="-342900">
              <a:buFont typeface="Arial" panose="020B0604020202020204" pitchFamily="34" charset="0"/>
              <a:buChar char="•"/>
              <a:defRPr/>
            </a:pPr>
            <a:r>
              <a:rPr lang="en-US" dirty="0" smtClean="0">
                <a:latin typeface="+mn-lt"/>
              </a:rPr>
              <a:t>In </a:t>
            </a:r>
            <a:r>
              <a:rPr lang="en-US" i="1" dirty="0" smtClean="0">
                <a:latin typeface="+mn-lt"/>
              </a:rPr>
              <a:t>structured peer-to-peer networks</a:t>
            </a:r>
            <a:r>
              <a:rPr lang="en-US" dirty="0" smtClean="0">
                <a:latin typeface="+mn-lt"/>
              </a:rPr>
              <a:t> the overlay is </a:t>
            </a:r>
            <a:r>
              <a:rPr lang="en-US" dirty="0" smtClean="0">
                <a:solidFill>
                  <a:srgbClr val="FF0000"/>
                </a:solidFill>
                <a:latin typeface="+mn-lt"/>
              </a:rPr>
              <a:t>organized into a specific topology</a:t>
            </a:r>
            <a:r>
              <a:rPr lang="en-US" dirty="0" smtClean="0">
                <a:latin typeface="+mn-lt"/>
              </a:rPr>
              <a:t>, and the protocol ensures that any node can efficiently search the network for a file/resource, even if the resource is extremely rare.</a:t>
            </a:r>
          </a:p>
          <a:p>
            <a:pPr marL="342900" indent="-342900">
              <a:buFont typeface="Arial" panose="020B0604020202020204" pitchFamily="34" charset="0"/>
              <a:buChar char="•"/>
              <a:defRPr/>
            </a:pPr>
            <a:endParaRPr lang="en-US" altLang="it-IT" dirty="0">
              <a:solidFill>
                <a:srgbClr val="252525"/>
              </a:solidFill>
              <a:latin typeface="+mn-lt"/>
              <a:cs typeface="Arial" charset="0"/>
            </a:endParaRPr>
          </a:p>
          <a:p>
            <a:pPr marL="342900" indent="-342900">
              <a:buFont typeface="Arial" panose="020B0604020202020204" pitchFamily="34" charset="0"/>
              <a:buChar char="•"/>
              <a:defRPr/>
            </a:pPr>
            <a:r>
              <a:rPr lang="en-US" altLang="it-IT" b="1" dirty="0">
                <a:solidFill>
                  <a:srgbClr val="FF0000"/>
                </a:solidFill>
                <a:latin typeface="Tahoma" panose="020B0604030504040204" pitchFamily="34" charset="0"/>
                <a:ea typeface="Tahoma" panose="020B0604030504040204" pitchFamily="34" charset="0"/>
                <a:cs typeface="Tahoma" panose="020B0604030504040204" pitchFamily="34" charset="0"/>
              </a:rPr>
              <a:t>Distributed hash </a:t>
            </a:r>
            <a:r>
              <a:rPr lang="en-US" altLang="it-IT" b="1" dirty="0" smtClean="0">
                <a:solidFill>
                  <a:srgbClr val="FF0000"/>
                </a:solidFill>
                <a:latin typeface="Tahoma" panose="020B0604030504040204" pitchFamily="34" charset="0"/>
                <a:ea typeface="Tahoma" panose="020B0604030504040204" pitchFamily="34" charset="0"/>
                <a:cs typeface="Tahoma" panose="020B0604030504040204" pitchFamily="34" charset="0"/>
              </a:rPr>
              <a:t>tables </a:t>
            </a:r>
            <a:r>
              <a:rPr lang="en-US" altLang="it-IT" b="1" dirty="0" smtClean="0">
                <a:latin typeface="Tahoma" panose="020B0604030504040204" pitchFamily="34" charset="0"/>
                <a:ea typeface="Tahoma" panose="020B0604030504040204" pitchFamily="34" charset="0"/>
                <a:cs typeface="Tahoma" panose="020B0604030504040204" pitchFamily="34" charset="0"/>
              </a:rPr>
              <a:t>(DHT)</a:t>
            </a:r>
            <a:r>
              <a:rPr lang="en-US" altLang="it-IT"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altLang="it-IT" dirty="0">
                <a:latin typeface="Tahoma" panose="020B0604030504040204" pitchFamily="34" charset="0"/>
                <a:ea typeface="Tahoma" panose="020B0604030504040204" pitchFamily="34" charset="0"/>
                <a:cs typeface="Tahoma" panose="020B0604030504040204" pitchFamily="34" charset="0"/>
              </a:rPr>
              <a:t>use a more structured key-based routing in order to attain both the decentralization of Gnutella, and the efficiency and guaranteed results of Napster</a:t>
            </a:r>
            <a:r>
              <a:rPr lang="en-US" altLang="it-IT" dirty="0" smtClean="0">
                <a:latin typeface="Tahoma" panose="020B0604030504040204" pitchFamily="34" charset="0"/>
                <a:ea typeface="Tahoma" panose="020B0604030504040204" pitchFamily="34" charset="0"/>
                <a:cs typeface="Tahoma" panose="020B0604030504040204" pitchFamily="34" charset="0"/>
              </a:rPr>
              <a:t>.</a:t>
            </a:r>
          </a:p>
          <a:p>
            <a:pPr marL="342900" indent="-342900">
              <a:buFont typeface="Arial" panose="020B0604020202020204" pitchFamily="34" charset="0"/>
              <a:buChar char="•"/>
              <a:defRPr/>
            </a:pPr>
            <a:endParaRPr lang="en-US" altLang="it-IT" dirty="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defRPr/>
            </a:pPr>
            <a:r>
              <a:rPr lang="it-IT" dirty="0" err="1">
                <a:latin typeface="+mj-lt"/>
              </a:rPr>
              <a:t>Nodes</a:t>
            </a:r>
            <a:r>
              <a:rPr lang="it-IT" dirty="0">
                <a:latin typeface="+mj-lt"/>
              </a:rPr>
              <a:t> and </a:t>
            </a:r>
            <a:r>
              <a:rPr lang="it-IT" dirty="0" err="1">
                <a:latin typeface="+mj-lt"/>
              </a:rPr>
              <a:t>keys</a:t>
            </a:r>
            <a:r>
              <a:rPr lang="it-IT" dirty="0">
                <a:latin typeface="+mj-lt"/>
              </a:rPr>
              <a:t> are </a:t>
            </a:r>
            <a:r>
              <a:rPr lang="it-IT" dirty="0" err="1">
                <a:latin typeface="+mj-lt"/>
              </a:rPr>
              <a:t>assigned</a:t>
            </a:r>
            <a:r>
              <a:rPr lang="it-IT" dirty="0">
                <a:latin typeface="+mj-lt"/>
              </a:rPr>
              <a:t> a m-bit </a:t>
            </a:r>
            <a:r>
              <a:rPr lang="it-IT" dirty="0" err="1">
                <a:latin typeface="+mj-lt"/>
              </a:rPr>
              <a:t>identifier</a:t>
            </a:r>
            <a:r>
              <a:rPr lang="it-IT" dirty="0">
                <a:latin typeface="+mj-lt"/>
              </a:rPr>
              <a:t> </a:t>
            </a:r>
            <a:r>
              <a:rPr lang="it-IT" dirty="0" err="1">
                <a:latin typeface="+mj-lt"/>
              </a:rPr>
              <a:t>using</a:t>
            </a:r>
            <a:r>
              <a:rPr lang="it-IT" dirty="0">
                <a:latin typeface="+mj-lt"/>
              </a:rPr>
              <a:t> </a:t>
            </a:r>
            <a:r>
              <a:rPr lang="it-IT" b="1" dirty="0" err="1">
                <a:latin typeface="+mj-lt"/>
              </a:rPr>
              <a:t>consistent</a:t>
            </a:r>
            <a:r>
              <a:rPr lang="it-IT" dirty="0">
                <a:latin typeface="+mj-lt"/>
              </a:rPr>
              <a:t> </a:t>
            </a:r>
            <a:r>
              <a:rPr lang="it-IT" b="1" dirty="0" err="1" smtClean="0">
                <a:latin typeface="+mj-lt"/>
              </a:rPr>
              <a:t>hashing</a:t>
            </a:r>
            <a:r>
              <a:rPr lang="it-IT" dirty="0" smtClean="0">
                <a:latin typeface="+mj-lt"/>
              </a:rPr>
              <a:t>. </a:t>
            </a:r>
            <a:r>
              <a:rPr lang="it-IT" dirty="0" err="1" smtClean="0">
                <a:latin typeface="+mj-lt"/>
              </a:rPr>
              <a:t>Both</a:t>
            </a:r>
            <a:r>
              <a:rPr lang="it-IT" dirty="0" smtClean="0">
                <a:latin typeface="+mj-lt"/>
              </a:rPr>
              <a:t> </a:t>
            </a:r>
            <a:r>
              <a:rPr lang="it-IT" dirty="0" err="1">
                <a:latin typeface="+mj-lt"/>
              </a:rPr>
              <a:t>keys</a:t>
            </a:r>
            <a:r>
              <a:rPr lang="it-IT" dirty="0">
                <a:latin typeface="+mj-lt"/>
              </a:rPr>
              <a:t> and </a:t>
            </a:r>
            <a:r>
              <a:rPr lang="it-IT" dirty="0" err="1">
                <a:latin typeface="+mj-lt"/>
              </a:rPr>
              <a:t>nodes</a:t>
            </a:r>
            <a:r>
              <a:rPr lang="it-IT" dirty="0">
                <a:latin typeface="+mj-lt"/>
              </a:rPr>
              <a:t> are </a:t>
            </a:r>
            <a:r>
              <a:rPr lang="it-IT" dirty="0" err="1">
                <a:latin typeface="+mj-lt"/>
              </a:rPr>
              <a:t>uniformely</a:t>
            </a:r>
            <a:r>
              <a:rPr lang="it-IT" dirty="0">
                <a:latin typeface="+mj-lt"/>
              </a:rPr>
              <a:t> </a:t>
            </a:r>
            <a:r>
              <a:rPr lang="it-IT" dirty="0" err="1">
                <a:latin typeface="+mj-lt"/>
              </a:rPr>
              <a:t>distributed</a:t>
            </a:r>
            <a:r>
              <a:rPr lang="it-IT" dirty="0">
                <a:latin typeface="+mj-lt"/>
              </a:rPr>
              <a:t> in the </a:t>
            </a:r>
            <a:r>
              <a:rPr lang="it-IT" dirty="0" err="1">
                <a:latin typeface="+mj-lt"/>
              </a:rPr>
              <a:t>identifier</a:t>
            </a:r>
            <a:r>
              <a:rPr lang="it-IT" dirty="0">
                <a:latin typeface="+mj-lt"/>
              </a:rPr>
              <a:t> </a:t>
            </a:r>
            <a:r>
              <a:rPr lang="it-IT" dirty="0" err="1">
                <a:latin typeface="+mj-lt"/>
              </a:rPr>
              <a:t>space</a:t>
            </a:r>
            <a:r>
              <a:rPr lang="it-IT" dirty="0">
                <a:latin typeface="+mj-lt"/>
              </a:rPr>
              <a:t> with a </a:t>
            </a:r>
            <a:r>
              <a:rPr lang="it-IT" dirty="0" err="1">
                <a:latin typeface="+mj-lt"/>
              </a:rPr>
              <a:t>negligible</a:t>
            </a:r>
            <a:r>
              <a:rPr lang="it-IT" dirty="0">
                <a:latin typeface="+mj-lt"/>
              </a:rPr>
              <a:t> </a:t>
            </a:r>
            <a:r>
              <a:rPr lang="it-IT" dirty="0" err="1">
                <a:latin typeface="+mj-lt"/>
              </a:rPr>
              <a:t>possibility</a:t>
            </a:r>
            <a:r>
              <a:rPr lang="it-IT" dirty="0">
                <a:latin typeface="+mj-lt"/>
              </a:rPr>
              <a:t> of </a:t>
            </a:r>
            <a:r>
              <a:rPr lang="it-IT" dirty="0" err="1">
                <a:latin typeface="+mj-lt"/>
              </a:rPr>
              <a:t>collision</a:t>
            </a:r>
            <a:r>
              <a:rPr lang="it-IT" dirty="0">
                <a:latin typeface="+mj-lt"/>
              </a:rPr>
              <a:t>.</a:t>
            </a:r>
          </a:p>
          <a:p>
            <a:pPr marL="342900" indent="-342900">
              <a:buFont typeface="Arial" panose="020B0604020202020204" pitchFamily="34" charset="0"/>
              <a:buChar char="•"/>
              <a:defRPr/>
            </a:pPr>
            <a:endParaRPr lang="it-IT" altLang="it-IT" dirty="0">
              <a:latin typeface="+mj-lt"/>
              <a:ea typeface="Tahoma" panose="020B0604030504040204" pitchFamily="34" charset="0"/>
              <a:cs typeface="Tahoma" panose="020B0604030504040204" pitchFamily="34" charset="0"/>
            </a:endParaRPr>
          </a:p>
          <a:p>
            <a:pPr marL="342900" indent="-342900">
              <a:buFont typeface="Arial" panose="020B0604020202020204" pitchFamily="34" charset="0"/>
              <a:buChar char="•"/>
              <a:defRPr/>
            </a:pPr>
            <a:endParaRPr lang="en-US" altLang="it-IT" dirty="0" smtClean="0">
              <a:solidFill>
                <a:srgbClr val="25252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50825" y="423863"/>
            <a:ext cx="7772400" cy="933450"/>
          </a:xfrm>
        </p:spPr>
        <p:txBody>
          <a:bodyPr lIns="92075" tIns="46038" rIns="92075" bIns="46038" anchor="b"/>
          <a:lstStyle/>
          <a:p>
            <a:pPr algn="ctr" eaLnBrk="1" hangingPunct="1"/>
            <a:r>
              <a:rPr lang="it-IT" altLang="it-IT" sz="3600" b="1" smtClean="0">
                <a:solidFill>
                  <a:schemeClr val="tx1"/>
                </a:solidFill>
              </a:rPr>
              <a:t>Hash Functions</a:t>
            </a:r>
          </a:p>
        </p:txBody>
      </p:sp>
      <p:sp>
        <p:nvSpPr>
          <p:cNvPr id="30723" name="Rectangle 3"/>
          <p:cNvSpPr>
            <a:spLocks noGrp="1" noChangeArrowheads="1"/>
          </p:cNvSpPr>
          <p:nvPr>
            <p:ph type="body" idx="1"/>
          </p:nvPr>
        </p:nvSpPr>
        <p:spPr>
          <a:xfrm>
            <a:off x="696913" y="2044700"/>
            <a:ext cx="7208837" cy="3741738"/>
          </a:xfrm>
        </p:spPr>
        <p:txBody>
          <a:bodyPr lIns="92075" tIns="46038" rIns="92075" bIns="46038"/>
          <a:lstStyle/>
          <a:p>
            <a:pPr marL="0" indent="0" algn="just" eaLnBrk="1" hangingPunct="1">
              <a:lnSpc>
                <a:spcPct val="110000"/>
              </a:lnSpc>
            </a:pPr>
            <a:r>
              <a:rPr lang="it-IT" altLang="it-IT" sz="2000" b="1" smtClean="0">
                <a:solidFill>
                  <a:schemeClr val="bg2"/>
                </a:solidFill>
              </a:rPr>
              <a:t>A hash value is generated by a function H of the form</a:t>
            </a:r>
          </a:p>
          <a:p>
            <a:pPr marL="0" indent="0" algn="just" eaLnBrk="1" hangingPunct="1">
              <a:lnSpc>
                <a:spcPct val="110000"/>
              </a:lnSpc>
              <a:buFontTx/>
              <a:buNone/>
            </a:pPr>
            <a:r>
              <a:rPr lang="it-IT" altLang="it-IT" sz="2000" b="1" smtClean="0">
                <a:solidFill>
                  <a:schemeClr val="bg2"/>
                </a:solidFill>
              </a:rPr>
              <a:t>			h=H(M)</a:t>
            </a:r>
          </a:p>
          <a:p>
            <a:pPr marL="0" indent="0" algn="just" eaLnBrk="1" hangingPunct="1">
              <a:lnSpc>
                <a:spcPct val="110000"/>
              </a:lnSpc>
              <a:buFontTx/>
              <a:buNone/>
            </a:pPr>
            <a:r>
              <a:rPr lang="it-IT" altLang="it-IT" sz="2000" b="1" smtClean="0">
                <a:solidFill>
                  <a:schemeClr val="bg2"/>
                </a:solidFill>
              </a:rPr>
              <a:t>where M is a variable-length message and H(M) is the </a:t>
            </a:r>
            <a:r>
              <a:rPr lang="it-IT" altLang="it-IT" sz="2000" b="1" smtClean="0">
                <a:solidFill>
                  <a:srgbClr val="FF0000"/>
                </a:solidFill>
              </a:rPr>
              <a:t>fixed-length</a:t>
            </a:r>
            <a:r>
              <a:rPr lang="it-IT" altLang="it-IT" sz="2000" b="1" smtClean="0">
                <a:solidFill>
                  <a:schemeClr val="bg2"/>
                </a:solidFill>
              </a:rPr>
              <a:t> hash value.</a:t>
            </a:r>
          </a:p>
          <a:p>
            <a:pPr marL="0" indent="0" algn="just" eaLnBrk="1" hangingPunct="1">
              <a:lnSpc>
                <a:spcPct val="110000"/>
              </a:lnSpc>
              <a:buFontTx/>
              <a:buNone/>
            </a:pPr>
            <a:endParaRPr lang="it-IT" altLang="it-IT" sz="2000" b="1" smtClean="0">
              <a:solidFill>
                <a:schemeClr val="bg2"/>
              </a:solidFill>
            </a:endParaRPr>
          </a:p>
          <a:p>
            <a:pPr marL="0" indent="0" algn="just" eaLnBrk="1" hangingPunct="1">
              <a:lnSpc>
                <a:spcPct val="110000"/>
              </a:lnSpc>
            </a:pPr>
            <a:r>
              <a:rPr lang="it-IT" altLang="it-IT" sz="2000" b="1" smtClean="0">
                <a:solidFill>
                  <a:schemeClr val="bg2"/>
                </a:solidFill>
              </a:rPr>
              <a:t>The purpose of a hash function </a:t>
            </a:r>
            <a:r>
              <a:rPr lang="it-IT" altLang="it-IT" sz="2000" b="1" smtClean="0">
                <a:solidFill>
                  <a:srgbClr val="FF0000"/>
                </a:solidFill>
              </a:rPr>
              <a:t>is to produce a “ digest” of a file, message </a:t>
            </a:r>
            <a:r>
              <a:rPr lang="it-IT" altLang="it-IT" sz="2000" smtClean="0"/>
              <a:t>or other block of data</a:t>
            </a:r>
            <a:r>
              <a:rPr lang="it-IT" altLang="it-IT" sz="2000" b="1" smtClean="0">
                <a:solidFill>
                  <a:srgbClr val="FF0000"/>
                </a:solidFill>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00063" y="206375"/>
            <a:ext cx="8215312" cy="5510213"/>
          </a:xfrm>
          <a:prstGeom prst="rect">
            <a:avLst/>
          </a:prstGeom>
          <a:noFill/>
        </p:spPr>
        <p:txBody>
          <a:bodyPr>
            <a:spAutoFit/>
          </a:bodyPr>
          <a:lstStyle/>
          <a:p>
            <a:pPr algn="just">
              <a:lnSpc>
                <a:spcPct val="110000"/>
              </a:lnSpc>
              <a:defRPr/>
            </a:pPr>
            <a:r>
              <a:rPr lang="it-IT" sz="3200" b="1" dirty="0" err="1">
                <a:latin typeface="+mj-lt"/>
                <a:ea typeface="ＭＳ Ｐゴシック" pitchFamily="1" charset="-128"/>
              </a:rPr>
              <a:t>Requirements</a:t>
            </a:r>
            <a:r>
              <a:rPr lang="it-IT" sz="3200" b="1" dirty="0">
                <a:latin typeface="+mj-lt"/>
                <a:ea typeface="ＭＳ Ｐゴシック" pitchFamily="1" charset="-128"/>
              </a:rPr>
              <a:t> for a </a:t>
            </a:r>
            <a:r>
              <a:rPr lang="it-IT" sz="3200" b="1" dirty="0" err="1">
                <a:latin typeface="+mj-lt"/>
                <a:ea typeface="ＭＳ Ｐゴシック" pitchFamily="1" charset="-128"/>
              </a:rPr>
              <a:t>hash</a:t>
            </a:r>
            <a:r>
              <a:rPr lang="it-IT" sz="3200" b="1" dirty="0">
                <a:latin typeface="+mj-lt"/>
                <a:ea typeface="ＭＳ Ｐゴシック" pitchFamily="1" charset="-128"/>
              </a:rPr>
              <a:t> </a:t>
            </a:r>
            <a:r>
              <a:rPr lang="it-IT" sz="3200" b="1" dirty="0" err="1">
                <a:latin typeface="+mj-lt"/>
                <a:ea typeface="ＭＳ Ｐゴシック" pitchFamily="1" charset="-128"/>
              </a:rPr>
              <a:t>function</a:t>
            </a:r>
            <a:r>
              <a:rPr lang="it-IT" dirty="0">
                <a:ea typeface="ＭＳ Ｐゴシック" pitchFamily="1" charset="-128"/>
              </a:rPr>
              <a:t>:</a:t>
            </a:r>
          </a:p>
          <a:p>
            <a:pPr algn="just">
              <a:lnSpc>
                <a:spcPct val="110000"/>
              </a:lnSpc>
              <a:defRPr/>
            </a:pPr>
            <a:endParaRPr lang="it-IT" dirty="0">
              <a:ea typeface="ＭＳ Ｐゴシック" pitchFamily="1" charset="-128"/>
            </a:endParaRPr>
          </a:p>
          <a:p>
            <a:pPr algn="just">
              <a:lnSpc>
                <a:spcPct val="110000"/>
              </a:lnSpc>
              <a:buFontTx/>
              <a:buChar char="-"/>
              <a:defRPr/>
            </a:pPr>
            <a:r>
              <a:rPr lang="it-IT" dirty="0">
                <a:ea typeface="ＭＳ Ｐゴシック" pitchFamily="1" charset="-128"/>
              </a:rPr>
              <a:t>    </a:t>
            </a:r>
            <a:r>
              <a:rPr lang="it-IT" dirty="0">
                <a:latin typeface="+mj-lt"/>
                <a:ea typeface="ＭＳ Ｐゴシック" pitchFamily="1" charset="-128"/>
              </a:rPr>
              <a:t>H can be </a:t>
            </a:r>
            <a:r>
              <a:rPr lang="it-IT" dirty="0" err="1">
                <a:latin typeface="+mj-lt"/>
                <a:ea typeface="ＭＳ Ｐゴシック" pitchFamily="1" charset="-128"/>
              </a:rPr>
              <a:t>applied</a:t>
            </a:r>
            <a:r>
              <a:rPr lang="it-IT" dirty="0">
                <a:latin typeface="+mj-lt"/>
                <a:ea typeface="ＭＳ Ｐゴシック" pitchFamily="1" charset="-128"/>
              </a:rPr>
              <a:t> to a block of data of </a:t>
            </a:r>
            <a:r>
              <a:rPr lang="it-IT" dirty="0" err="1">
                <a:latin typeface="+mj-lt"/>
                <a:ea typeface="ＭＳ Ｐゴシック" pitchFamily="1" charset="-128"/>
              </a:rPr>
              <a:t>any</a:t>
            </a:r>
            <a:r>
              <a:rPr lang="it-IT" dirty="0">
                <a:latin typeface="+mj-lt"/>
                <a:ea typeface="ＭＳ Ｐゴシック" pitchFamily="1" charset="-128"/>
              </a:rPr>
              <a:t> </a:t>
            </a:r>
            <a:r>
              <a:rPr lang="it-IT" dirty="0" err="1">
                <a:latin typeface="+mj-lt"/>
                <a:ea typeface="ＭＳ Ｐゴシック" pitchFamily="1" charset="-128"/>
              </a:rPr>
              <a:t>size</a:t>
            </a:r>
            <a:r>
              <a:rPr lang="it-IT" dirty="0">
                <a:latin typeface="+mj-lt"/>
                <a:ea typeface="ＭＳ Ｐゴシック" pitchFamily="1" charset="-128"/>
              </a:rPr>
              <a:t>.</a:t>
            </a:r>
          </a:p>
          <a:p>
            <a:pPr algn="just">
              <a:lnSpc>
                <a:spcPct val="110000"/>
              </a:lnSpc>
              <a:buFontTx/>
              <a:buChar char="-"/>
              <a:defRPr/>
            </a:pPr>
            <a:endParaRPr lang="it-IT" dirty="0">
              <a:latin typeface="+mj-lt"/>
              <a:ea typeface="ＭＳ Ｐゴシック" pitchFamily="1" charset="-128"/>
            </a:endParaRPr>
          </a:p>
          <a:p>
            <a:pPr marL="342900" indent="-342900" algn="just">
              <a:lnSpc>
                <a:spcPct val="110000"/>
              </a:lnSpc>
              <a:buFontTx/>
              <a:buChar char="-"/>
              <a:defRPr/>
            </a:pPr>
            <a:r>
              <a:rPr lang="it-IT" dirty="0">
                <a:latin typeface="+mj-lt"/>
                <a:ea typeface="ＭＳ Ｐゴシック" pitchFamily="1" charset="-128"/>
              </a:rPr>
              <a:t>H </a:t>
            </a:r>
            <a:r>
              <a:rPr lang="it-IT" dirty="0" err="1">
                <a:latin typeface="+mj-lt"/>
                <a:ea typeface="ＭＳ Ｐゴシック" pitchFamily="1" charset="-128"/>
              </a:rPr>
              <a:t>produces</a:t>
            </a:r>
            <a:r>
              <a:rPr lang="it-IT" dirty="0">
                <a:latin typeface="+mj-lt"/>
                <a:ea typeface="ＭＳ Ｐゴシック" pitchFamily="1" charset="-128"/>
              </a:rPr>
              <a:t> a </a:t>
            </a:r>
            <a:r>
              <a:rPr lang="it-IT" dirty="0" err="1">
                <a:latin typeface="+mj-lt"/>
                <a:ea typeface="ＭＳ Ｐゴシック" pitchFamily="1" charset="-128"/>
              </a:rPr>
              <a:t>fixed</a:t>
            </a:r>
            <a:r>
              <a:rPr lang="it-IT" dirty="0">
                <a:latin typeface="+mj-lt"/>
                <a:ea typeface="ＭＳ Ｐゴシック" pitchFamily="1" charset="-128"/>
              </a:rPr>
              <a:t> -</a:t>
            </a:r>
            <a:r>
              <a:rPr lang="it-IT" dirty="0" err="1">
                <a:latin typeface="+mj-lt"/>
                <a:ea typeface="ＭＳ Ｐゴシック" pitchFamily="1" charset="-128"/>
              </a:rPr>
              <a:t>length</a:t>
            </a:r>
            <a:r>
              <a:rPr lang="it-IT" dirty="0">
                <a:latin typeface="+mj-lt"/>
                <a:ea typeface="ＭＳ Ｐゴシック" pitchFamily="1" charset="-128"/>
              </a:rPr>
              <a:t> output.</a:t>
            </a:r>
          </a:p>
          <a:p>
            <a:pPr marL="342900" indent="-342900" algn="just">
              <a:lnSpc>
                <a:spcPct val="110000"/>
              </a:lnSpc>
              <a:buFontTx/>
              <a:buChar char="-"/>
              <a:defRPr/>
            </a:pPr>
            <a:endParaRPr lang="it-IT" dirty="0">
              <a:latin typeface="+mj-lt"/>
              <a:ea typeface="ＭＳ Ｐゴシック" pitchFamily="1" charset="-128"/>
            </a:endParaRPr>
          </a:p>
          <a:p>
            <a:pPr marL="342900" indent="-342900" algn="just">
              <a:lnSpc>
                <a:spcPct val="110000"/>
              </a:lnSpc>
              <a:buFontTx/>
              <a:buChar char="-"/>
              <a:defRPr/>
            </a:pPr>
            <a:r>
              <a:rPr lang="it-IT" dirty="0">
                <a:latin typeface="+mj-lt"/>
                <a:ea typeface="ＭＳ Ｐゴシック" pitchFamily="1" charset="-128"/>
              </a:rPr>
              <a:t>H(x) </a:t>
            </a:r>
            <a:r>
              <a:rPr lang="it-IT" dirty="0" err="1">
                <a:latin typeface="+mj-lt"/>
                <a:ea typeface="ＭＳ Ｐゴシック" pitchFamily="1" charset="-128"/>
              </a:rPr>
              <a:t>is</a:t>
            </a:r>
            <a:r>
              <a:rPr lang="it-IT" dirty="0">
                <a:latin typeface="+mj-lt"/>
                <a:ea typeface="ＭＳ Ｐゴシック" pitchFamily="1" charset="-128"/>
              </a:rPr>
              <a:t> </a:t>
            </a:r>
            <a:r>
              <a:rPr lang="it-IT" dirty="0" err="1">
                <a:solidFill>
                  <a:srgbClr val="FF0000"/>
                </a:solidFill>
                <a:latin typeface="+mj-lt"/>
                <a:ea typeface="ＭＳ Ｐゴシック" pitchFamily="1" charset="-128"/>
              </a:rPr>
              <a:t>relatively</a:t>
            </a:r>
            <a:r>
              <a:rPr lang="it-IT" dirty="0">
                <a:solidFill>
                  <a:srgbClr val="FF0000"/>
                </a:solidFill>
                <a:latin typeface="+mj-lt"/>
                <a:ea typeface="ＭＳ Ｐゴシック" pitchFamily="1" charset="-128"/>
              </a:rPr>
              <a:t> easy to compute </a:t>
            </a:r>
            <a:r>
              <a:rPr lang="it-IT" dirty="0">
                <a:latin typeface="+mj-lt"/>
                <a:ea typeface="ＭＳ Ｐゴシック" pitchFamily="1" charset="-128"/>
              </a:rPr>
              <a:t>for </a:t>
            </a:r>
            <a:r>
              <a:rPr lang="it-IT" dirty="0" err="1">
                <a:latin typeface="+mj-lt"/>
                <a:ea typeface="ＭＳ Ｐゴシック" pitchFamily="1" charset="-128"/>
              </a:rPr>
              <a:t>any</a:t>
            </a:r>
            <a:r>
              <a:rPr lang="it-IT" dirty="0">
                <a:latin typeface="+mj-lt"/>
                <a:ea typeface="ＭＳ Ｐゴシック" pitchFamily="1" charset="-128"/>
              </a:rPr>
              <a:t> </a:t>
            </a:r>
            <a:r>
              <a:rPr lang="it-IT" dirty="0" err="1">
                <a:latin typeface="+mj-lt"/>
                <a:ea typeface="ＭＳ Ｐゴシック" pitchFamily="1" charset="-128"/>
              </a:rPr>
              <a:t>given</a:t>
            </a:r>
            <a:r>
              <a:rPr lang="it-IT" dirty="0">
                <a:latin typeface="+mj-lt"/>
                <a:ea typeface="ＭＳ Ｐゴシック" pitchFamily="1" charset="-128"/>
              </a:rPr>
              <a:t> x</a:t>
            </a:r>
            <a:r>
              <a:rPr lang="it-IT" b="1" dirty="0">
                <a:latin typeface="+mj-lt"/>
                <a:ea typeface="ＭＳ Ｐゴシック" pitchFamily="1" charset="-128"/>
              </a:rPr>
              <a:t>, </a:t>
            </a:r>
            <a:r>
              <a:rPr lang="it-IT" dirty="0" err="1">
                <a:latin typeface="+mj-lt"/>
                <a:ea typeface="ＭＳ Ｐゴシック" pitchFamily="1" charset="-128"/>
              </a:rPr>
              <a:t>making</a:t>
            </a:r>
            <a:r>
              <a:rPr lang="it-IT" dirty="0">
                <a:latin typeface="+mj-lt"/>
                <a:ea typeface="ＭＳ Ｐゴシック" pitchFamily="1" charset="-128"/>
              </a:rPr>
              <a:t> </a:t>
            </a:r>
            <a:r>
              <a:rPr lang="it-IT" dirty="0" err="1">
                <a:latin typeface="+mj-lt"/>
                <a:ea typeface="ＭＳ Ｐゴシック" pitchFamily="1" charset="-128"/>
              </a:rPr>
              <a:t>both</a:t>
            </a:r>
            <a:r>
              <a:rPr lang="it-IT" dirty="0">
                <a:latin typeface="+mj-lt"/>
                <a:ea typeface="ＭＳ Ｐゴシック" pitchFamily="1" charset="-128"/>
              </a:rPr>
              <a:t> hardware and software </a:t>
            </a:r>
            <a:r>
              <a:rPr lang="it-IT" dirty="0" err="1">
                <a:latin typeface="+mj-lt"/>
                <a:ea typeface="ＭＳ Ｐゴシック" pitchFamily="1" charset="-128"/>
              </a:rPr>
              <a:t>implementations</a:t>
            </a:r>
            <a:r>
              <a:rPr lang="it-IT" dirty="0">
                <a:latin typeface="+mj-lt"/>
                <a:ea typeface="ＭＳ Ｐゴシック" pitchFamily="1" charset="-128"/>
              </a:rPr>
              <a:t>  </a:t>
            </a:r>
            <a:r>
              <a:rPr lang="it-IT" dirty="0" err="1">
                <a:latin typeface="+mj-lt"/>
                <a:ea typeface="ＭＳ Ｐゴシック" pitchFamily="1" charset="-128"/>
              </a:rPr>
              <a:t>practical</a:t>
            </a:r>
            <a:r>
              <a:rPr lang="it-IT" dirty="0">
                <a:latin typeface="+mj-lt"/>
                <a:ea typeface="ＭＳ Ｐゴシック" pitchFamily="1" charset="-128"/>
              </a:rPr>
              <a:t>.</a:t>
            </a:r>
          </a:p>
          <a:p>
            <a:pPr marL="342900" indent="-342900" algn="just">
              <a:lnSpc>
                <a:spcPct val="110000"/>
              </a:lnSpc>
              <a:buFontTx/>
              <a:buChar char="-"/>
              <a:defRPr/>
            </a:pPr>
            <a:endParaRPr lang="it-IT" b="1" dirty="0">
              <a:latin typeface="+mj-lt"/>
              <a:ea typeface="ＭＳ Ｐゴシック" pitchFamily="1" charset="-128"/>
            </a:endParaRPr>
          </a:p>
          <a:p>
            <a:pPr marL="342900" indent="-342900" algn="just">
              <a:lnSpc>
                <a:spcPct val="110000"/>
              </a:lnSpc>
              <a:buFontTx/>
              <a:buChar char="-"/>
              <a:defRPr/>
            </a:pPr>
            <a:r>
              <a:rPr lang="it-IT" dirty="0">
                <a:latin typeface="+mj-lt"/>
                <a:ea typeface="ＭＳ Ｐゴシック" pitchFamily="1" charset="-128"/>
              </a:rPr>
              <a:t>For </a:t>
            </a:r>
            <a:r>
              <a:rPr lang="it-IT" dirty="0" err="1">
                <a:latin typeface="+mj-lt"/>
                <a:ea typeface="ＭＳ Ｐゴシック" pitchFamily="1" charset="-128"/>
              </a:rPr>
              <a:t>any</a:t>
            </a:r>
            <a:r>
              <a:rPr lang="it-IT" dirty="0">
                <a:latin typeface="+mj-lt"/>
                <a:ea typeface="ＭＳ Ｐゴシック" pitchFamily="1" charset="-128"/>
              </a:rPr>
              <a:t> </a:t>
            </a:r>
            <a:r>
              <a:rPr lang="it-IT" dirty="0" err="1">
                <a:latin typeface="+mj-lt"/>
                <a:ea typeface="ＭＳ Ｐゴシック" pitchFamily="1" charset="-128"/>
              </a:rPr>
              <a:t>given</a:t>
            </a:r>
            <a:r>
              <a:rPr lang="it-IT" dirty="0">
                <a:latin typeface="+mj-lt"/>
                <a:ea typeface="ＭＳ Ｐゴシック" pitchFamily="1" charset="-128"/>
              </a:rPr>
              <a:t> code h, </a:t>
            </a:r>
            <a:r>
              <a:rPr lang="it-IT" dirty="0" err="1">
                <a:latin typeface="+mj-lt"/>
                <a:ea typeface="ＭＳ Ｐゴシック" pitchFamily="1" charset="-128"/>
              </a:rPr>
              <a:t>it</a:t>
            </a:r>
            <a:r>
              <a:rPr lang="it-IT" dirty="0">
                <a:latin typeface="+mj-lt"/>
                <a:ea typeface="ＭＳ Ｐゴシック" pitchFamily="1" charset="-128"/>
              </a:rPr>
              <a:t> </a:t>
            </a:r>
            <a:r>
              <a:rPr lang="it-IT" dirty="0" err="1">
                <a:latin typeface="+mj-lt"/>
                <a:ea typeface="ＭＳ Ｐゴシック" pitchFamily="1" charset="-128"/>
              </a:rPr>
              <a:t>is</a:t>
            </a:r>
            <a:r>
              <a:rPr lang="it-IT" dirty="0">
                <a:latin typeface="+mj-lt"/>
                <a:ea typeface="ＭＳ Ｐゴシック" pitchFamily="1" charset="-128"/>
              </a:rPr>
              <a:t> </a:t>
            </a:r>
            <a:r>
              <a:rPr lang="it-IT" dirty="0" err="1">
                <a:latin typeface="+mj-lt"/>
                <a:ea typeface="ＭＳ Ｐゴシック" pitchFamily="1" charset="-128"/>
              </a:rPr>
              <a:t>computationally</a:t>
            </a:r>
            <a:r>
              <a:rPr lang="it-IT" dirty="0">
                <a:latin typeface="+mj-lt"/>
                <a:ea typeface="ＭＳ Ｐゴシック" pitchFamily="1" charset="-128"/>
              </a:rPr>
              <a:t> </a:t>
            </a:r>
            <a:r>
              <a:rPr lang="it-IT" dirty="0" err="1">
                <a:latin typeface="+mj-lt"/>
                <a:ea typeface="ＭＳ Ｐゴシック" pitchFamily="1" charset="-128"/>
              </a:rPr>
              <a:t>infeasible</a:t>
            </a:r>
            <a:r>
              <a:rPr lang="it-IT" dirty="0">
                <a:latin typeface="+mj-lt"/>
                <a:ea typeface="ＭＳ Ｐゴシック" pitchFamily="1" charset="-128"/>
              </a:rPr>
              <a:t> to </a:t>
            </a:r>
            <a:r>
              <a:rPr lang="it-IT" dirty="0" err="1">
                <a:latin typeface="+mj-lt"/>
                <a:ea typeface="ＭＳ Ｐゴシック" pitchFamily="1" charset="-128"/>
              </a:rPr>
              <a:t>find</a:t>
            </a:r>
            <a:r>
              <a:rPr lang="it-IT" dirty="0">
                <a:latin typeface="+mj-lt"/>
                <a:ea typeface="ＭＳ Ｐゴシック" pitchFamily="1" charset="-128"/>
              </a:rPr>
              <a:t> x </a:t>
            </a:r>
            <a:r>
              <a:rPr lang="it-IT" dirty="0" err="1">
                <a:latin typeface="+mj-lt"/>
                <a:ea typeface="ＭＳ Ｐゴシック" pitchFamily="1" charset="-128"/>
              </a:rPr>
              <a:t>such</a:t>
            </a:r>
            <a:r>
              <a:rPr lang="it-IT" dirty="0">
                <a:latin typeface="+mj-lt"/>
                <a:ea typeface="ＭＳ Ｐゴシック" pitchFamily="1" charset="-128"/>
              </a:rPr>
              <a:t> </a:t>
            </a:r>
            <a:r>
              <a:rPr lang="it-IT" dirty="0" err="1">
                <a:latin typeface="+mj-lt"/>
                <a:ea typeface="ＭＳ Ｐゴシック" pitchFamily="1" charset="-128"/>
              </a:rPr>
              <a:t>that</a:t>
            </a:r>
            <a:r>
              <a:rPr lang="it-IT" dirty="0">
                <a:latin typeface="+mj-lt"/>
                <a:ea typeface="ＭＳ Ｐゴシック" pitchFamily="1" charset="-128"/>
              </a:rPr>
              <a:t> H(x)=h </a:t>
            </a:r>
            <a:r>
              <a:rPr lang="it-IT" dirty="0">
                <a:solidFill>
                  <a:srgbClr val="FF0000"/>
                </a:solidFill>
                <a:latin typeface="+mj-lt"/>
                <a:ea typeface="ＭＳ Ｐゴシック" pitchFamily="1" charset="-128"/>
              </a:rPr>
              <a:t> (</a:t>
            </a:r>
            <a:r>
              <a:rPr lang="it-IT" dirty="0" err="1">
                <a:solidFill>
                  <a:srgbClr val="FF0000"/>
                </a:solidFill>
                <a:latin typeface="+mj-lt"/>
                <a:ea typeface="ＭＳ Ｐゴシック" pitchFamily="1" charset="-128"/>
              </a:rPr>
              <a:t>one</a:t>
            </a:r>
            <a:r>
              <a:rPr lang="it-IT" dirty="0">
                <a:solidFill>
                  <a:srgbClr val="FF0000"/>
                </a:solidFill>
                <a:latin typeface="+mj-lt"/>
                <a:ea typeface="ＭＳ Ｐゴシック" pitchFamily="1" charset="-128"/>
              </a:rPr>
              <a:t>- way </a:t>
            </a:r>
            <a:r>
              <a:rPr lang="it-IT" dirty="0" err="1">
                <a:solidFill>
                  <a:srgbClr val="FF0000"/>
                </a:solidFill>
                <a:latin typeface="+mj-lt"/>
                <a:ea typeface="ＭＳ Ｐゴシック" pitchFamily="1" charset="-128"/>
              </a:rPr>
              <a:t>property</a:t>
            </a:r>
            <a:r>
              <a:rPr lang="it-IT" dirty="0">
                <a:solidFill>
                  <a:srgbClr val="FF0000"/>
                </a:solidFill>
                <a:latin typeface="+mj-lt"/>
                <a:ea typeface="ＭＳ Ｐゴシック" pitchFamily="1" charset="-128"/>
              </a:rPr>
              <a:t>)</a:t>
            </a:r>
          </a:p>
          <a:p>
            <a:pPr algn="just">
              <a:lnSpc>
                <a:spcPct val="110000"/>
              </a:lnSpc>
              <a:defRPr/>
            </a:pPr>
            <a:r>
              <a:rPr lang="it-IT" b="1" dirty="0">
                <a:latin typeface="+mj-lt"/>
                <a:ea typeface="ＭＳ Ｐゴシック" pitchFamily="1" charset="-128"/>
              </a:rPr>
              <a:t> -</a:t>
            </a:r>
            <a:endParaRPr lang="it-IT" b="1" dirty="0">
              <a:ea typeface="ＭＳ Ｐゴシック" pitchFamily="1"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contenuto 2"/>
          <p:cNvSpPr>
            <a:spLocks noGrp="1"/>
          </p:cNvSpPr>
          <p:nvPr>
            <p:ph idx="1"/>
          </p:nvPr>
        </p:nvSpPr>
        <p:spPr>
          <a:xfrm>
            <a:off x="685800" y="1298575"/>
            <a:ext cx="7772400" cy="4114800"/>
          </a:xfrm>
        </p:spPr>
        <p:txBody>
          <a:bodyPr/>
          <a:lstStyle/>
          <a:p>
            <a:r>
              <a:rPr lang="en-US" altLang="it-IT" sz="2400" b="1" smtClean="0"/>
              <a:t>Peer-to-peer</a:t>
            </a:r>
            <a:r>
              <a:rPr lang="en-US" altLang="it-IT" sz="2400" smtClean="0"/>
              <a:t> (</a:t>
            </a:r>
            <a:r>
              <a:rPr lang="en-US" altLang="it-IT" sz="2400" b="1" smtClean="0"/>
              <a:t>P2P</a:t>
            </a:r>
            <a:r>
              <a:rPr lang="en-US" altLang="it-IT" sz="2400" smtClean="0"/>
              <a:t>) computing or networking is a distributed application architecture that partitions tasks or work loads between peers. Peers are </a:t>
            </a:r>
            <a:r>
              <a:rPr lang="en-US" altLang="it-IT" sz="2400" i="1" smtClean="0">
                <a:solidFill>
                  <a:srgbClr val="FF0000"/>
                </a:solidFill>
              </a:rPr>
              <a:t>equally privileged, equipotent participants in the application</a:t>
            </a:r>
            <a:r>
              <a:rPr lang="en-US" altLang="it-IT" sz="2400" smtClean="0">
                <a:solidFill>
                  <a:srgbClr val="FF0000"/>
                </a:solidFill>
              </a:rPr>
              <a:t>. </a:t>
            </a:r>
            <a:r>
              <a:rPr lang="en-US" altLang="it-IT" sz="2400" smtClean="0"/>
              <a:t>They are said to form a peer-to-peer network of nodes.</a:t>
            </a:r>
          </a:p>
          <a:p>
            <a:r>
              <a:rPr lang="en-US" altLang="it-IT" sz="2400" smtClean="0"/>
              <a:t>Peers make a portion of their resources, such as processing power, disk storage or network bandwidth, directly available to other network participants, </a:t>
            </a:r>
            <a:r>
              <a:rPr lang="en-US" altLang="it-IT" sz="2400" i="1" smtClean="0">
                <a:solidFill>
                  <a:srgbClr val="FF0000"/>
                </a:solidFill>
              </a:rPr>
              <a:t>without the need for central coordination </a:t>
            </a:r>
            <a:r>
              <a:rPr lang="en-US" altLang="it-IT" sz="2400" smtClean="0"/>
              <a:t>by servers or stable hosts.</a:t>
            </a:r>
            <a:r>
              <a:rPr lang="en-US" altLang="it-IT" sz="2400" baseline="30000" smtClean="0"/>
              <a:t> </a:t>
            </a:r>
            <a:r>
              <a:rPr lang="en-US" altLang="it-IT" sz="2400" smtClean="0"/>
              <a:t> </a:t>
            </a:r>
          </a:p>
          <a:p>
            <a:endParaRPr lang="it-IT" altLang="it-IT" sz="2400" smtClean="0"/>
          </a:p>
        </p:txBody>
      </p:sp>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D4C4A031-E09D-47F0-B2CC-144E5C83590B}" type="slidenum">
              <a:rPr lang="en-US" altLang="it-IT" sz="1400">
                <a:latin typeface="Tahoma" panose="020B0604030504040204" pitchFamily="34" charset="0"/>
              </a:rPr>
              <a:pPr/>
              <a:t>3</a:t>
            </a:fld>
            <a:endParaRPr lang="en-US" altLang="it-IT" sz="1400">
              <a:latin typeface="Tahoma" panose="020B060403050404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59400E2B-22E7-47C0-86D4-3BA82F79CB1E}" type="slidenum">
              <a:rPr lang="en-US" altLang="it-IT" sz="1400">
                <a:latin typeface="Tahoma" panose="020B0604030504040204" pitchFamily="34" charset="0"/>
              </a:rPr>
              <a:pPr/>
              <a:t>30</a:t>
            </a:fld>
            <a:endParaRPr lang="en-US" altLang="it-IT" sz="1400">
              <a:latin typeface="Tahoma" panose="020B0604030504040204" pitchFamily="34" charset="0"/>
            </a:endParaRPr>
          </a:p>
        </p:txBody>
      </p:sp>
      <p:sp>
        <p:nvSpPr>
          <p:cNvPr id="32771" name="CasellaDiTesto 2"/>
          <p:cNvSpPr txBox="1">
            <a:spLocks noChangeArrowheads="1"/>
          </p:cNvSpPr>
          <p:nvPr/>
        </p:nvSpPr>
        <p:spPr bwMode="auto">
          <a:xfrm>
            <a:off x="298450" y="895350"/>
            <a:ext cx="8459788"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just">
              <a:lnSpc>
                <a:spcPct val="110000"/>
              </a:lnSpc>
              <a:spcBef>
                <a:spcPct val="0"/>
              </a:spcBef>
              <a:buClrTx/>
              <a:buFont typeface="Arial" panose="020B0604020202020204" pitchFamily="34" charset="0"/>
              <a:buChar char="•"/>
            </a:pPr>
            <a:r>
              <a:rPr lang="it-IT" altLang="it-IT" sz="2400" b="1">
                <a:solidFill>
                  <a:schemeClr val="bg2"/>
                </a:solidFill>
                <a:latin typeface="Times New Roman" panose="02020603050405020304" pitchFamily="18" charset="0"/>
                <a:cs typeface="Times New Roman" panose="02020603050405020304" pitchFamily="18" charset="0"/>
              </a:rPr>
              <a:t>It is computationally infeasible to find any pair (x,y) such that H(x)= H(Y). This is sometimes referred to as </a:t>
            </a:r>
            <a:r>
              <a:rPr lang="it-IT" altLang="it-IT" sz="2400">
                <a:solidFill>
                  <a:srgbClr val="FF0000"/>
                </a:solidFill>
                <a:latin typeface="Times New Roman" panose="02020603050405020304" pitchFamily="18" charset="0"/>
                <a:cs typeface="Times New Roman" panose="02020603050405020304" pitchFamily="18" charset="0"/>
              </a:rPr>
              <a:t>strong collision resistance</a:t>
            </a:r>
          </a:p>
          <a:p>
            <a:pPr algn="just">
              <a:lnSpc>
                <a:spcPct val="110000"/>
              </a:lnSpc>
              <a:spcBef>
                <a:spcPct val="0"/>
              </a:spcBef>
              <a:buClrTx/>
              <a:buFont typeface="Arial" panose="020B0604020202020204" pitchFamily="34" charset="0"/>
              <a:buChar char="•"/>
            </a:pPr>
            <a:endParaRPr lang="it-IT" altLang="it-IT" sz="2400">
              <a:latin typeface="Times New Roman" panose="02020603050405020304" pitchFamily="18" charset="0"/>
            </a:endParaRPr>
          </a:p>
          <a:p>
            <a:pPr>
              <a:spcBef>
                <a:spcPct val="0"/>
              </a:spcBef>
              <a:buClrTx/>
              <a:buFont typeface="Arial" panose="020B0604020202020204" pitchFamily="34" charset="0"/>
              <a:buChar char="•"/>
            </a:pPr>
            <a:r>
              <a:rPr lang="it-IT" altLang="it-IT" sz="2400">
                <a:latin typeface="Times New Roman" panose="02020603050405020304" pitchFamily="18" charset="0"/>
              </a:rPr>
              <a:t> </a:t>
            </a:r>
            <a:r>
              <a:rPr lang="it-IT" altLang="it-IT" sz="2400">
                <a:latin typeface="Times New Roman" panose="02020603050405020304" pitchFamily="18" charset="0"/>
                <a:cs typeface="Times New Roman" panose="02020603050405020304" pitchFamily="18" charset="0"/>
              </a:rPr>
              <a:t>The H(x) values are  </a:t>
            </a:r>
            <a:r>
              <a:rPr lang="it-IT" altLang="it-IT" sz="2400">
                <a:solidFill>
                  <a:srgbClr val="FF0000"/>
                </a:solidFill>
                <a:latin typeface="Times New Roman" panose="02020603050405020304" pitchFamily="18" charset="0"/>
                <a:cs typeface="Times New Roman" panose="02020603050405020304" pitchFamily="18" charset="0"/>
              </a:rPr>
              <a:t>uniformely distributed </a:t>
            </a:r>
            <a:r>
              <a:rPr lang="it-IT" altLang="it-IT" sz="2400">
                <a:latin typeface="Times New Roman" panose="02020603050405020304" pitchFamily="18" charset="0"/>
                <a:cs typeface="Times New Roman" panose="02020603050405020304" pitchFamily="18" charset="0"/>
              </a:rPr>
              <a:t>in the identifier space with a negligible possibility of collision.</a:t>
            </a:r>
            <a:r>
              <a:rPr lang="it-IT" altLang="it-IT" sz="2400" b="1">
                <a:latin typeface="Times New Roman" panose="02020603050405020304" pitchFamily="18" charset="0"/>
                <a:cs typeface="Times New Roman" panose="02020603050405020304" pitchFamily="18" charset="0"/>
              </a:rPr>
              <a:t> </a:t>
            </a:r>
            <a:r>
              <a:rPr lang="it-IT" altLang="it-IT" sz="2400">
                <a:latin typeface="Times New Roman" panose="02020603050405020304" pitchFamily="18" charset="0"/>
                <a:cs typeface="Times New Roman" panose="02020603050405020304" pitchFamily="18" charset="0"/>
              </a:rPr>
              <a:t>(consistent hashing</a:t>
            </a:r>
            <a:r>
              <a:rPr lang="it-IT" altLang="it-IT" sz="2400">
                <a:latin typeface="Times New Roman" panose="02020603050405020304" pitchFamily="18" charset="0"/>
              </a:rPr>
              <a:t>)</a:t>
            </a:r>
          </a:p>
          <a:p>
            <a:pPr>
              <a:spcBef>
                <a:spcPct val="0"/>
              </a:spcBef>
              <a:buClrTx/>
              <a:buFont typeface="Arial" panose="020B0604020202020204" pitchFamily="34" charset="0"/>
              <a:buChar char="•"/>
            </a:pPr>
            <a:endParaRPr lang="it-IT" altLang="it-IT" sz="2400">
              <a:latin typeface="Times New Roman" panose="02020603050405020304" pitchFamily="18" charset="0"/>
              <a:cs typeface="Times New Roman" panose="02020603050405020304" pitchFamily="18" charset="0"/>
            </a:endParaRPr>
          </a:p>
          <a:p>
            <a:pPr algn="just">
              <a:lnSpc>
                <a:spcPct val="110000"/>
              </a:lnSpc>
              <a:spcBef>
                <a:spcPct val="0"/>
              </a:spcBef>
              <a:buClrTx/>
              <a:buFont typeface="Arial" panose="020B0604020202020204" pitchFamily="34" charset="0"/>
              <a:buChar char="•"/>
            </a:pPr>
            <a:endParaRPr lang="it-IT" altLang="it-IT" sz="2400" b="1">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a:xfrm>
            <a:off x="685800" y="234950"/>
            <a:ext cx="7772400" cy="1143000"/>
          </a:xfrm>
        </p:spPr>
        <p:txBody>
          <a:bodyPr/>
          <a:lstStyle/>
          <a:p>
            <a:pPr algn="ctr"/>
            <a:r>
              <a:rPr lang="it-IT" altLang="it-IT" smtClean="0"/>
              <a:t>Chord Algorithm</a:t>
            </a:r>
          </a:p>
        </p:txBody>
      </p:sp>
      <p:sp>
        <p:nvSpPr>
          <p:cNvPr id="33795" name="Segnaposto contenuto 2"/>
          <p:cNvSpPr>
            <a:spLocks noGrp="1"/>
          </p:cNvSpPr>
          <p:nvPr>
            <p:ph idx="1"/>
          </p:nvPr>
        </p:nvSpPr>
        <p:spPr>
          <a:xfrm>
            <a:off x="657225" y="1384300"/>
            <a:ext cx="8062913" cy="4114800"/>
          </a:xfrm>
        </p:spPr>
        <p:txBody>
          <a:bodyPr/>
          <a:lstStyle/>
          <a:p>
            <a:pPr marL="179388" indent="-179388">
              <a:buFont typeface="Arial" panose="020B0604020202020204" pitchFamily="34" charset="0"/>
              <a:buChar char="•"/>
            </a:pPr>
            <a:r>
              <a:rPr lang="it-IT" altLang="it-IT" sz="2400" dirty="0" err="1" smtClean="0"/>
              <a:t>Nodes</a:t>
            </a:r>
            <a:r>
              <a:rPr lang="it-IT" altLang="it-IT" sz="2400" dirty="0" smtClean="0"/>
              <a:t> and </a:t>
            </a:r>
            <a:r>
              <a:rPr lang="it-IT" altLang="it-IT" sz="2400" dirty="0" err="1" smtClean="0"/>
              <a:t>keys</a:t>
            </a:r>
            <a:r>
              <a:rPr lang="it-IT" altLang="it-IT" sz="2400" dirty="0" smtClean="0"/>
              <a:t> are </a:t>
            </a:r>
            <a:r>
              <a:rPr lang="it-IT" altLang="it-IT" sz="2400" dirty="0" err="1" smtClean="0"/>
              <a:t>assigned</a:t>
            </a:r>
            <a:r>
              <a:rPr lang="it-IT" altLang="it-IT" sz="2400" dirty="0" smtClean="0"/>
              <a:t> </a:t>
            </a:r>
            <a:r>
              <a:rPr lang="it-IT" altLang="it-IT" sz="2400" dirty="0" smtClean="0">
                <a:solidFill>
                  <a:srgbClr val="FF0000"/>
                </a:solidFill>
              </a:rPr>
              <a:t>a m-bit </a:t>
            </a:r>
            <a:r>
              <a:rPr lang="it-IT" altLang="it-IT" sz="2400" dirty="0" err="1" smtClean="0">
                <a:solidFill>
                  <a:srgbClr val="FF0000"/>
                </a:solidFill>
              </a:rPr>
              <a:t>identifier</a:t>
            </a:r>
            <a:r>
              <a:rPr lang="it-IT" altLang="it-IT" sz="2400" dirty="0" smtClean="0">
                <a:solidFill>
                  <a:srgbClr val="FF0000"/>
                </a:solidFill>
              </a:rPr>
              <a:t> </a:t>
            </a:r>
            <a:r>
              <a:rPr lang="it-IT" altLang="it-IT" sz="2400" dirty="0" err="1" smtClean="0"/>
              <a:t>using</a:t>
            </a:r>
            <a:r>
              <a:rPr lang="it-IT" altLang="it-IT" sz="2400" dirty="0" smtClean="0"/>
              <a:t> </a:t>
            </a:r>
            <a:r>
              <a:rPr lang="it-IT" altLang="it-IT" sz="2400" dirty="0" err="1" smtClean="0">
                <a:solidFill>
                  <a:srgbClr val="FF0000"/>
                </a:solidFill>
              </a:rPr>
              <a:t>consistent</a:t>
            </a:r>
            <a:r>
              <a:rPr lang="it-IT" altLang="it-IT" sz="2400" dirty="0" smtClean="0">
                <a:solidFill>
                  <a:srgbClr val="FF0000"/>
                </a:solidFill>
              </a:rPr>
              <a:t> </a:t>
            </a:r>
            <a:r>
              <a:rPr lang="it-IT" altLang="it-IT" sz="2400" dirty="0" err="1" smtClean="0">
                <a:solidFill>
                  <a:srgbClr val="FF0000"/>
                </a:solidFill>
              </a:rPr>
              <a:t>hashing</a:t>
            </a:r>
            <a:r>
              <a:rPr lang="it-IT" altLang="it-IT" sz="2400" dirty="0" smtClean="0"/>
              <a:t>.</a:t>
            </a:r>
          </a:p>
          <a:p>
            <a:pPr marL="179388" indent="-179388">
              <a:buFont typeface="Arial" panose="020B0604020202020204" pitchFamily="34" charset="0"/>
              <a:buChar char="•"/>
            </a:pPr>
            <a:r>
              <a:rPr lang="it-IT" altLang="it-IT" sz="2400" dirty="0" err="1" smtClean="0"/>
              <a:t>Nodes</a:t>
            </a:r>
            <a:r>
              <a:rPr lang="it-IT" altLang="it-IT" sz="2400" dirty="0" smtClean="0"/>
              <a:t> and </a:t>
            </a:r>
            <a:r>
              <a:rPr lang="it-IT" altLang="it-IT" sz="2400" dirty="0" err="1" smtClean="0"/>
              <a:t>keys</a:t>
            </a:r>
            <a:r>
              <a:rPr lang="it-IT" altLang="it-IT" sz="2400" dirty="0" smtClean="0"/>
              <a:t> are </a:t>
            </a:r>
            <a:r>
              <a:rPr lang="it-IT" altLang="it-IT" sz="2400" dirty="0" err="1" smtClean="0"/>
              <a:t>arranged</a:t>
            </a:r>
            <a:r>
              <a:rPr lang="it-IT" altLang="it-IT" sz="2400" dirty="0" smtClean="0"/>
              <a:t> in a </a:t>
            </a:r>
            <a:r>
              <a:rPr lang="it-IT" altLang="it-IT" sz="2400" dirty="0" err="1" smtClean="0">
                <a:solidFill>
                  <a:srgbClr val="FF0000"/>
                </a:solidFill>
              </a:rPr>
              <a:t>identifier</a:t>
            </a:r>
            <a:r>
              <a:rPr lang="it-IT" altLang="it-IT" sz="2400" dirty="0" smtClean="0">
                <a:solidFill>
                  <a:srgbClr val="FF0000"/>
                </a:solidFill>
              </a:rPr>
              <a:t> </a:t>
            </a:r>
            <a:r>
              <a:rPr lang="it-IT" altLang="it-IT" sz="2400" dirty="0" err="1" smtClean="0">
                <a:solidFill>
                  <a:srgbClr val="FF0000"/>
                </a:solidFill>
              </a:rPr>
              <a:t>circle</a:t>
            </a:r>
            <a:r>
              <a:rPr lang="it-IT" altLang="it-IT" sz="2400" dirty="0" smtClean="0">
                <a:solidFill>
                  <a:srgbClr val="FF0000"/>
                </a:solidFill>
              </a:rPr>
              <a:t> </a:t>
            </a:r>
            <a:r>
              <a:rPr lang="it-IT" altLang="it-IT" sz="2400" dirty="0" err="1" smtClean="0"/>
              <a:t>that</a:t>
            </a:r>
            <a:r>
              <a:rPr lang="it-IT" altLang="it-IT" sz="2400" dirty="0" smtClean="0"/>
              <a:t> </a:t>
            </a:r>
            <a:r>
              <a:rPr lang="it-IT" altLang="it-IT" sz="2400" dirty="0" err="1" smtClean="0"/>
              <a:t>has</a:t>
            </a:r>
            <a:r>
              <a:rPr lang="it-IT" altLang="it-IT" sz="2400" dirty="0" smtClean="0"/>
              <a:t> </a:t>
            </a:r>
            <a:r>
              <a:rPr lang="it-IT" altLang="it-IT" sz="2400" dirty="0" err="1" smtClean="0"/>
              <a:t>at</a:t>
            </a:r>
            <a:r>
              <a:rPr lang="it-IT" altLang="it-IT" sz="2400" dirty="0" smtClean="0"/>
              <a:t> </a:t>
            </a:r>
            <a:r>
              <a:rPr lang="it-IT" altLang="it-IT" sz="2400" dirty="0" err="1" smtClean="0"/>
              <a:t>most</a:t>
            </a:r>
            <a:r>
              <a:rPr lang="it-IT" altLang="it-IT" sz="2400" dirty="0" smtClean="0"/>
              <a:t> 2</a:t>
            </a:r>
            <a:r>
              <a:rPr lang="it-IT" altLang="it-IT" sz="2400" baseline="30000" dirty="0" smtClean="0"/>
              <a:t>m </a:t>
            </a:r>
            <a:r>
              <a:rPr lang="it-IT" altLang="it-IT" sz="2400" dirty="0" smtClean="0"/>
              <a:t> </a:t>
            </a:r>
            <a:r>
              <a:rPr lang="it-IT" altLang="it-IT" sz="2400" dirty="0" err="1" smtClean="0"/>
              <a:t>nodes</a:t>
            </a:r>
            <a:r>
              <a:rPr lang="it-IT" altLang="it-IT" sz="2400" dirty="0" smtClean="0"/>
              <a:t>, </a:t>
            </a:r>
            <a:r>
              <a:rPr lang="it-IT" altLang="it-IT" sz="2400" dirty="0" err="1" smtClean="0"/>
              <a:t>ranging</a:t>
            </a:r>
            <a:r>
              <a:rPr lang="it-IT" altLang="it-IT" sz="2400" dirty="0" smtClean="0"/>
              <a:t> from 0 to 2</a:t>
            </a:r>
            <a:r>
              <a:rPr lang="it-IT" altLang="it-IT" sz="2400" baseline="30000" dirty="0" smtClean="0"/>
              <a:t>m</a:t>
            </a:r>
            <a:r>
              <a:rPr lang="it-IT" altLang="it-IT" sz="2400" dirty="0" smtClean="0"/>
              <a:t>- 1 (m </a:t>
            </a:r>
            <a:r>
              <a:rPr lang="it-IT" altLang="it-IT" sz="2400" dirty="0" err="1" smtClean="0"/>
              <a:t>should</a:t>
            </a:r>
            <a:r>
              <a:rPr lang="it-IT" altLang="it-IT" sz="2400" dirty="0" smtClean="0"/>
              <a:t> be large </a:t>
            </a:r>
            <a:r>
              <a:rPr lang="it-IT" altLang="it-IT" sz="2400" dirty="0" err="1" smtClean="0"/>
              <a:t>enough</a:t>
            </a:r>
            <a:r>
              <a:rPr lang="it-IT" altLang="it-IT" sz="2400" dirty="0" smtClean="0"/>
              <a:t> to </a:t>
            </a:r>
            <a:r>
              <a:rPr lang="it-IT" altLang="it-IT" sz="2400" dirty="0" err="1" smtClean="0"/>
              <a:t>avoid</a:t>
            </a:r>
            <a:r>
              <a:rPr lang="it-IT" altLang="it-IT" sz="2400" dirty="0" smtClean="0"/>
              <a:t> </a:t>
            </a:r>
            <a:r>
              <a:rPr lang="it-IT" altLang="it-IT" sz="2400" dirty="0" err="1" smtClean="0"/>
              <a:t>collision</a:t>
            </a:r>
            <a:r>
              <a:rPr lang="it-IT" altLang="it-IT" sz="2400" dirty="0" smtClean="0"/>
              <a:t>).</a:t>
            </a:r>
          </a:p>
          <a:p>
            <a:pPr marL="179388" indent="-179388">
              <a:buFont typeface="Arial" panose="020B0604020202020204" pitchFamily="34" charset="0"/>
              <a:buChar char="•"/>
            </a:pPr>
            <a:r>
              <a:rPr lang="it-IT" altLang="it-IT" sz="2400" dirty="0" err="1" smtClean="0"/>
              <a:t>Each</a:t>
            </a:r>
            <a:r>
              <a:rPr lang="it-IT" altLang="it-IT" sz="2400" dirty="0" smtClean="0"/>
              <a:t> </a:t>
            </a:r>
            <a:r>
              <a:rPr lang="it-IT" altLang="it-IT" sz="2400" dirty="0" err="1" smtClean="0"/>
              <a:t>node</a:t>
            </a:r>
            <a:r>
              <a:rPr lang="it-IT" altLang="it-IT" sz="2400" dirty="0" smtClean="0"/>
              <a:t> </a:t>
            </a:r>
            <a:r>
              <a:rPr lang="it-IT" altLang="it-IT" sz="2400" dirty="0" err="1" smtClean="0"/>
              <a:t>has</a:t>
            </a:r>
            <a:r>
              <a:rPr lang="it-IT" altLang="it-IT" sz="2400" dirty="0" smtClean="0"/>
              <a:t> a </a:t>
            </a:r>
            <a:r>
              <a:rPr lang="it-IT" altLang="it-IT" sz="2400" i="1" dirty="0" smtClean="0"/>
              <a:t>successor</a:t>
            </a:r>
            <a:r>
              <a:rPr lang="it-IT" altLang="it-IT" sz="2400" dirty="0" smtClean="0"/>
              <a:t> and a </a:t>
            </a:r>
            <a:r>
              <a:rPr lang="it-IT" altLang="it-IT" sz="2400" i="1" dirty="0" err="1" smtClean="0"/>
              <a:t>predecessor</a:t>
            </a:r>
            <a:r>
              <a:rPr lang="it-IT" altLang="it-IT" sz="2400" dirty="0" smtClean="0"/>
              <a:t>. The successor to a </a:t>
            </a:r>
            <a:r>
              <a:rPr lang="it-IT" altLang="it-IT" sz="2400" dirty="0" err="1" smtClean="0"/>
              <a:t>node</a:t>
            </a:r>
            <a:r>
              <a:rPr lang="it-IT" altLang="it-IT" sz="2400" dirty="0" smtClean="0"/>
              <a:t> </a:t>
            </a:r>
            <a:r>
              <a:rPr lang="it-IT" altLang="it-IT" sz="2400" dirty="0" err="1" smtClean="0"/>
              <a:t>is</a:t>
            </a:r>
            <a:r>
              <a:rPr lang="it-IT" altLang="it-IT" sz="2400" dirty="0" smtClean="0"/>
              <a:t> the </a:t>
            </a:r>
            <a:r>
              <a:rPr lang="it-IT" altLang="it-IT" sz="2400" dirty="0" err="1" smtClean="0"/>
              <a:t>next</a:t>
            </a:r>
            <a:r>
              <a:rPr lang="it-IT" altLang="it-IT" sz="2400" dirty="0" smtClean="0"/>
              <a:t> </a:t>
            </a:r>
            <a:r>
              <a:rPr lang="it-IT" altLang="it-IT" sz="2400" dirty="0" err="1" smtClean="0"/>
              <a:t>node</a:t>
            </a:r>
            <a:r>
              <a:rPr lang="it-IT" altLang="it-IT" sz="2400" dirty="0" smtClean="0"/>
              <a:t> in the </a:t>
            </a:r>
            <a:r>
              <a:rPr lang="it-IT" altLang="it-IT" sz="2400" dirty="0" err="1" smtClean="0"/>
              <a:t>identifier</a:t>
            </a:r>
            <a:r>
              <a:rPr lang="it-IT" altLang="it-IT" sz="2400" dirty="0" smtClean="0"/>
              <a:t> </a:t>
            </a:r>
            <a:r>
              <a:rPr lang="it-IT" altLang="it-IT" sz="2400" dirty="0" err="1" smtClean="0"/>
              <a:t>circle</a:t>
            </a:r>
            <a:r>
              <a:rPr lang="it-IT" altLang="it-IT" sz="2400" dirty="0" smtClean="0"/>
              <a:t> in a </a:t>
            </a:r>
            <a:r>
              <a:rPr lang="it-IT" altLang="it-IT" sz="2400" i="1" dirty="0" err="1" smtClean="0"/>
              <a:t>clockwise</a:t>
            </a:r>
            <a:r>
              <a:rPr lang="it-IT" altLang="it-IT" sz="2400" i="1" dirty="0" smtClean="0"/>
              <a:t> </a:t>
            </a:r>
            <a:r>
              <a:rPr lang="it-IT" altLang="it-IT" sz="2400" dirty="0" err="1" smtClean="0"/>
              <a:t>direction</a:t>
            </a:r>
            <a:r>
              <a:rPr lang="it-IT" altLang="it-IT" sz="2400" dirty="0" smtClean="0"/>
              <a:t>. The </a:t>
            </a:r>
            <a:r>
              <a:rPr lang="it-IT" altLang="it-IT" sz="2400" dirty="0" err="1" smtClean="0"/>
              <a:t>predecessor</a:t>
            </a:r>
            <a:r>
              <a:rPr lang="it-IT" altLang="it-IT" sz="2400" dirty="0" smtClean="0"/>
              <a:t> </a:t>
            </a:r>
            <a:r>
              <a:rPr lang="it-IT" altLang="it-IT" sz="2400" dirty="0" err="1" smtClean="0"/>
              <a:t>is</a:t>
            </a:r>
            <a:r>
              <a:rPr lang="it-IT" altLang="it-IT" sz="2400" dirty="0" smtClean="0"/>
              <a:t> </a:t>
            </a:r>
            <a:r>
              <a:rPr lang="it-IT" altLang="it-IT" sz="2400" i="1" dirty="0" err="1" smtClean="0"/>
              <a:t>counter</a:t>
            </a:r>
            <a:r>
              <a:rPr lang="it-IT" altLang="it-IT" sz="2400" i="1" dirty="0" smtClean="0"/>
              <a:t>- </a:t>
            </a:r>
            <a:r>
              <a:rPr lang="it-IT" altLang="it-IT" sz="2400" i="1" dirty="0" err="1" smtClean="0"/>
              <a:t>clockwise</a:t>
            </a:r>
            <a:r>
              <a:rPr lang="it-IT" altLang="it-IT" sz="2400" i="1" dirty="0" smtClean="0"/>
              <a:t>.</a:t>
            </a:r>
          </a:p>
          <a:p>
            <a:pPr marL="179388" indent="-179388">
              <a:buFont typeface="Arial" panose="020B0604020202020204" pitchFamily="34" charset="0"/>
              <a:buChar char="•"/>
            </a:pPr>
            <a:r>
              <a:rPr lang="it-IT" altLang="it-IT" sz="2400" dirty="0" err="1" smtClean="0"/>
              <a:t>If</a:t>
            </a:r>
            <a:r>
              <a:rPr lang="it-IT" altLang="it-IT" sz="2400" dirty="0" smtClean="0"/>
              <a:t> </a:t>
            </a:r>
            <a:r>
              <a:rPr lang="it-IT" altLang="it-IT" sz="2400" dirty="0" err="1" smtClean="0"/>
              <a:t>there</a:t>
            </a:r>
            <a:r>
              <a:rPr lang="it-IT" altLang="it-IT" sz="2400" dirty="0" smtClean="0"/>
              <a:t> </a:t>
            </a:r>
            <a:r>
              <a:rPr lang="it-IT" altLang="it-IT" sz="2400" dirty="0" err="1" smtClean="0"/>
              <a:t>is</a:t>
            </a:r>
            <a:r>
              <a:rPr lang="it-IT" altLang="it-IT" sz="2400" dirty="0" smtClean="0"/>
              <a:t> a </a:t>
            </a:r>
            <a:r>
              <a:rPr lang="it-IT" altLang="it-IT" sz="2400" dirty="0" err="1" smtClean="0"/>
              <a:t>node</a:t>
            </a:r>
            <a:r>
              <a:rPr lang="it-IT" altLang="it-IT" sz="2400" dirty="0" smtClean="0"/>
              <a:t> for </a:t>
            </a:r>
            <a:r>
              <a:rPr lang="it-IT" altLang="it-IT" sz="2400" dirty="0" err="1" smtClean="0"/>
              <a:t>each</a:t>
            </a:r>
            <a:r>
              <a:rPr lang="it-IT" altLang="it-IT" sz="2400" dirty="0" smtClean="0"/>
              <a:t> </a:t>
            </a:r>
            <a:r>
              <a:rPr lang="it-IT" altLang="it-IT" sz="2400" dirty="0" err="1" smtClean="0"/>
              <a:t>possible</a:t>
            </a:r>
            <a:r>
              <a:rPr lang="it-IT" altLang="it-IT" sz="2400" dirty="0" smtClean="0"/>
              <a:t> ID (</a:t>
            </a:r>
            <a:r>
              <a:rPr lang="it-IT" altLang="it-IT" sz="2400" dirty="0" err="1" smtClean="0"/>
              <a:t>node</a:t>
            </a:r>
            <a:r>
              <a:rPr lang="it-IT" altLang="it-IT" sz="2400" dirty="0" smtClean="0"/>
              <a:t> </a:t>
            </a:r>
            <a:r>
              <a:rPr lang="it-IT" altLang="it-IT" sz="2400" dirty="0" err="1" smtClean="0"/>
              <a:t>identifier</a:t>
            </a:r>
            <a:r>
              <a:rPr lang="it-IT" altLang="it-IT" sz="2400" dirty="0" smtClean="0"/>
              <a:t>), the successor of </a:t>
            </a:r>
            <a:r>
              <a:rPr lang="it-IT" altLang="it-IT" sz="2400" dirty="0" err="1" smtClean="0"/>
              <a:t>node</a:t>
            </a:r>
            <a:r>
              <a:rPr lang="it-IT" altLang="it-IT" sz="2400" dirty="0" smtClean="0"/>
              <a:t> 0 </a:t>
            </a:r>
            <a:r>
              <a:rPr lang="it-IT" altLang="it-IT" sz="2400" dirty="0" err="1" smtClean="0"/>
              <a:t>is</a:t>
            </a:r>
            <a:r>
              <a:rPr lang="it-IT" altLang="it-IT" sz="2400" dirty="0" smtClean="0"/>
              <a:t> 1 and the </a:t>
            </a:r>
            <a:r>
              <a:rPr lang="it-IT" altLang="it-IT" sz="2400" dirty="0" err="1" smtClean="0"/>
              <a:t>predecessor</a:t>
            </a:r>
            <a:r>
              <a:rPr lang="it-IT" altLang="it-IT" sz="2400" dirty="0" smtClean="0"/>
              <a:t> of </a:t>
            </a:r>
            <a:r>
              <a:rPr lang="it-IT" altLang="it-IT" sz="2400" dirty="0" err="1" smtClean="0"/>
              <a:t>node</a:t>
            </a:r>
            <a:r>
              <a:rPr lang="it-IT" altLang="it-IT" sz="2400" dirty="0" smtClean="0"/>
              <a:t> 0 </a:t>
            </a:r>
            <a:r>
              <a:rPr lang="it-IT" altLang="it-IT" sz="2400" dirty="0" err="1" smtClean="0"/>
              <a:t>is</a:t>
            </a:r>
            <a:r>
              <a:rPr lang="it-IT" altLang="it-IT" sz="2400" dirty="0" smtClean="0"/>
              <a:t> </a:t>
            </a:r>
            <a:r>
              <a:rPr lang="it-IT" altLang="it-IT" sz="2400" dirty="0" smtClean="0"/>
              <a:t>2</a:t>
            </a:r>
            <a:r>
              <a:rPr lang="it-IT" altLang="it-IT" sz="2400" baseline="30000" dirty="0" smtClean="0"/>
              <a:t>m</a:t>
            </a:r>
            <a:r>
              <a:rPr lang="it-IT" altLang="it-IT" sz="2400" dirty="0" smtClean="0"/>
              <a:t>-1 </a:t>
            </a:r>
            <a:r>
              <a:rPr lang="it-IT" altLang="it-IT" sz="2400" dirty="0" err="1" smtClean="0"/>
              <a:t>However</a:t>
            </a:r>
            <a:r>
              <a:rPr lang="it-IT" altLang="it-IT" sz="2400" dirty="0" smtClean="0"/>
              <a:t>, </a:t>
            </a:r>
            <a:r>
              <a:rPr lang="it-IT" altLang="it-IT" sz="2400" dirty="0" err="1" smtClean="0"/>
              <a:t>normally</a:t>
            </a:r>
            <a:r>
              <a:rPr lang="it-IT" altLang="it-IT" sz="2400" dirty="0" smtClean="0"/>
              <a:t> </a:t>
            </a:r>
            <a:r>
              <a:rPr lang="it-IT" altLang="it-IT" sz="2400" dirty="0" err="1" smtClean="0"/>
              <a:t>there</a:t>
            </a:r>
            <a:r>
              <a:rPr lang="it-IT" altLang="it-IT" sz="2400" dirty="0" smtClean="0"/>
              <a:t> are </a:t>
            </a:r>
            <a:r>
              <a:rPr lang="it-IT" altLang="it-IT" sz="2400" dirty="0" err="1" smtClean="0">
                <a:solidFill>
                  <a:srgbClr val="FF0000"/>
                </a:solidFill>
              </a:rPr>
              <a:t>holes</a:t>
            </a:r>
            <a:r>
              <a:rPr lang="it-IT" altLang="it-IT" sz="2400" dirty="0" smtClean="0">
                <a:solidFill>
                  <a:srgbClr val="FF0000"/>
                </a:solidFill>
              </a:rPr>
              <a:t> in the </a:t>
            </a:r>
            <a:r>
              <a:rPr lang="it-IT" altLang="it-IT" sz="2400" dirty="0" err="1" smtClean="0">
                <a:solidFill>
                  <a:srgbClr val="FF0000"/>
                </a:solidFill>
              </a:rPr>
              <a:t>sequence</a:t>
            </a:r>
            <a:r>
              <a:rPr lang="it-IT" altLang="it-IT" sz="2400" dirty="0" smtClean="0">
                <a:solidFill>
                  <a:srgbClr val="FF0000"/>
                </a:solidFill>
              </a:rPr>
              <a:t>.</a:t>
            </a:r>
          </a:p>
          <a:p>
            <a:pPr marL="179388" indent="-179388">
              <a:buFont typeface="Arial" panose="020B0604020202020204" pitchFamily="34" charset="0"/>
              <a:buChar char="•"/>
            </a:pPr>
            <a:endParaRPr lang="it-IT" altLang="it-IT" sz="2400" dirty="0" smtClean="0"/>
          </a:p>
        </p:txBody>
      </p:sp>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31D6E2AB-99CF-4F20-AB94-1A385B939DA2}" type="slidenum">
              <a:rPr lang="en-US" altLang="it-IT" sz="1400">
                <a:latin typeface="Tahoma" panose="020B0604030504040204" pitchFamily="34" charset="0"/>
              </a:rPr>
              <a:pPr/>
              <a:t>31</a:t>
            </a:fld>
            <a:endParaRPr lang="en-US" altLang="it-IT" sz="1400">
              <a:latin typeface="Tahoma" panose="020B060403050404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EEF3FAC-AD50-4060-A4EC-0FE8914E546A}" type="slidenum">
              <a:rPr lang="en-US" altLang="it-IT" sz="1400">
                <a:latin typeface="Tahoma" panose="020B0604030504040204" pitchFamily="34" charset="0"/>
              </a:rPr>
              <a:pPr/>
              <a:t>32</a:t>
            </a:fld>
            <a:endParaRPr lang="en-US" altLang="it-IT" sz="1400">
              <a:latin typeface="Tahoma" panose="020B0604030504040204" pitchFamily="34" charset="0"/>
            </a:endParaRPr>
          </a:p>
        </p:txBody>
      </p:sp>
      <p:sp>
        <p:nvSpPr>
          <p:cNvPr id="6" name="CasellaDiTesto 5"/>
          <p:cNvSpPr txBox="1"/>
          <p:nvPr/>
        </p:nvSpPr>
        <p:spPr>
          <a:xfrm>
            <a:off x="317500" y="635000"/>
            <a:ext cx="8412163" cy="6370638"/>
          </a:xfrm>
          <a:prstGeom prst="rect">
            <a:avLst/>
          </a:prstGeom>
          <a:noFill/>
        </p:spPr>
        <p:txBody>
          <a:bodyPr>
            <a:spAutoFit/>
          </a:bodyPr>
          <a:lstStyle/>
          <a:p>
            <a:pPr marL="252000" indent="-342900">
              <a:buFont typeface="Arial" panose="020B0604020202020204" pitchFamily="34" charset="0"/>
              <a:buChar char="•"/>
              <a:defRPr/>
            </a:pPr>
            <a:r>
              <a:rPr lang="it-IT" dirty="0">
                <a:ea typeface="ＭＳ Ｐゴシック" pitchFamily="1" charset="-128"/>
              </a:rPr>
              <a:t>Ex: the successor of </a:t>
            </a:r>
            <a:r>
              <a:rPr lang="it-IT" dirty="0" err="1">
                <a:ea typeface="ＭＳ Ｐゴシック" pitchFamily="1" charset="-128"/>
              </a:rPr>
              <a:t>node</a:t>
            </a:r>
            <a:r>
              <a:rPr lang="it-IT" dirty="0">
                <a:ea typeface="ＭＳ Ｐゴシック" pitchFamily="1" charset="-128"/>
              </a:rPr>
              <a:t> 153 </a:t>
            </a:r>
            <a:r>
              <a:rPr lang="it-IT" dirty="0" err="1">
                <a:ea typeface="ＭＳ Ｐゴシック" pitchFamily="1" charset="-128"/>
              </a:rPr>
              <a:t>may</a:t>
            </a:r>
            <a:r>
              <a:rPr lang="it-IT" dirty="0">
                <a:ea typeface="ＭＳ Ｐゴシック" pitchFamily="1" charset="-128"/>
              </a:rPr>
              <a:t> be </a:t>
            </a:r>
            <a:r>
              <a:rPr lang="it-IT" dirty="0" err="1">
                <a:ea typeface="ＭＳ Ｐゴシック" pitchFamily="1" charset="-128"/>
              </a:rPr>
              <a:t>node</a:t>
            </a:r>
            <a:r>
              <a:rPr lang="it-IT" dirty="0">
                <a:ea typeface="ＭＳ Ｐゴシック" pitchFamily="1" charset="-128"/>
              </a:rPr>
              <a:t> 167 (</a:t>
            </a:r>
            <a:r>
              <a:rPr lang="it-IT" i="1" dirty="0" err="1">
                <a:ea typeface="ＭＳ Ｐゴシック" pitchFamily="1" charset="-128"/>
              </a:rPr>
              <a:t>nodes</a:t>
            </a:r>
            <a:r>
              <a:rPr lang="it-IT" i="1" dirty="0">
                <a:ea typeface="ＭＳ Ｐゴシック" pitchFamily="1" charset="-128"/>
              </a:rPr>
              <a:t> from 154 to 166 do </a:t>
            </a:r>
            <a:r>
              <a:rPr lang="it-IT" i="1" dirty="0" err="1">
                <a:ea typeface="ＭＳ Ｐゴシック" pitchFamily="1" charset="-128"/>
              </a:rPr>
              <a:t>not</a:t>
            </a:r>
            <a:r>
              <a:rPr lang="it-IT" i="1" dirty="0">
                <a:ea typeface="ＭＳ Ｐゴシック" pitchFamily="1" charset="-128"/>
              </a:rPr>
              <a:t> </a:t>
            </a:r>
            <a:r>
              <a:rPr lang="it-IT" i="1" dirty="0" err="1">
                <a:ea typeface="ＭＳ Ｐゴシック" pitchFamily="1" charset="-128"/>
              </a:rPr>
              <a:t>exist</a:t>
            </a:r>
            <a:r>
              <a:rPr lang="it-IT" dirty="0">
                <a:ea typeface="ＭＳ Ｐゴシック" pitchFamily="1" charset="-128"/>
              </a:rPr>
              <a:t>). The </a:t>
            </a:r>
            <a:r>
              <a:rPr lang="it-IT" dirty="0" err="1">
                <a:ea typeface="ＭＳ Ｐゴシック" pitchFamily="1" charset="-128"/>
              </a:rPr>
              <a:t>predessor</a:t>
            </a:r>
            <a:r>
              <a:rPr lang="it-IT" dirty="0">
                <a:ea typeface="ＭＳ Ｐゴシック" pitchFamily="1" charset="-128"/>
              </a:rPr>
              <a:t> of </a:t>
            </a:r>
            <a:r>
              <a:rPr lang="it-IT" dirty="0" err="1">
                <a:ea typeface="ＭＳ Ｐゴシック" pitchFamily="1" charset="-128"/>
              </a:rPr>
              <a:t>node</a:t>
            </a:r>
            <a:r>
              <a:rPr lang="it-IT" dirty="0">
                <a:ea typeface="ＭＳ Ｐゴシック" pitchFamily="1" charset="-128"/>
              </a:rPr>
              <a:t> 167 </a:t>
            </a:r>
            <a:r>
              <a:rPr lang="it-IT" dirty="0" err="1">
                <a:ea typeface="ＭＳ Ｐゴシック" pitchFamily="1" charset="-128"/>
              </a:rPr>
              <a:t>will</a:t>
            </a:r>
            <a:r>
              <a:rPr lang="it-IT" dirty="0">
                <a:ea typeface="ＭＳ Ｐゴシック" pitchFamily="1" charset="-128"/>
              </a:rPr>
              <a:t> be </a:t>
            </a:r>
            <a:r>
              <a:rPr lang="it-IT" dirty="0" err="1">
                <a:ea typeface="ＭＳ Ｐゴシック" pitchFamily="1" charset="-128"/>
              </a:rPr>
              <a:t>node</a:t>
            </a:r>
            <a:r>
              <a:rPr lang="it-IT" dirty="0">
                <a:ea typeface="ＭＳ Ｐゴシック" pitchFamily="1" charset="-128"/>
              </a:rPr>
              <a:t> 153.</a:t>
            </a:r>
          </a:p>
          <a:p>
            <a:pPr marL="2520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a:ea typeface="ＭＳ Ｐゴシック" pitchFamily="1" charset="-128"/>
              </a:rPr>
              <a:t>The </a:t>
            </a:r>
            <a:r>
              <a:rPr lang="it-IT" dirty="0" err="1">
                <a:ea typeface="ＭＳ Ｐゴシック" pitchFamily="1" charset="-128"/>
              </a:rPr>
              <a:t>concept</a:t>
            </a:r>
            <a:r>
              <a:rPr lang="it-IT" dirty="0">
                <a:ea typeface="ＭＳ Ｐゴシック" pitchFamily="1" charset="-128"/>
              </a:rPr>
              <a:t> of successor can be </a:t>
            </a:r>
            <a:r>
              <a:rPr lang="it-IT" dirty="0" err="1">
                <a:ea typeface="ＭＳ Ｐゴシック" pitchFamily="1" charset="-128"/>
              </a:rPr>
              <a:t>used</a:t>
            </a:r>
            <a:r>
              <a:rPr lang="it-IT" dirty="0">
                <a:ea typeface="ＭＳ Ｐゴシック" pitchFamily="1" charset="-128"/>
              </a:rPr>
              <a:t> for </a:t>
            </a:r>
            <a:r>
              <a:rPr lang="it-IT" dirty="0" err="1">
                <a:ea typeface="ＭＳ Ｐゴシック" pitchFamily="1" charset="-128"/>
              </a:rPr>
              <a:t>keys</a:t>
            </a:r>
            <a:r>
              <a:rPr lang="it-IT" dirty="0">
                <a:ea typeface="ＭＳ Ｐゴシック" pitchFamily="1" charset="-128"/>
              </a:rPr>
              <a:t> </a:t>
            </a:r>
            <a:r>
              <a:rPr lang="it-IT" dirty="0" err="1">
                <a:ea typeface="ＭＳ Ｐゴシック" pitchFamily="1" charset="-128"/>
              </a:rPr>
              <a:t>as</a:t>
            </a:r>
            <a:r>
              <a:rPr lang="it-IT" dirty="0">
                <a:ea typeface="ＭＳ Ｐゴシック" pitchFamily="1" charset="-128"/>
              </a:rPr>
              <a:t> </a:t>
            </a:r>
            <a:r>
              <a:rPr lang="it-IT" dirty="0" err="1">
                <a:ea typeface="ＭＳ Ｐゴシック" pitchFamily="1" charset="-128"/>
              </a:rPr>
              <a:t>well</a:t>
            </a:r>
            <a:r>
              <a:rPr lang="it-IT" dirty="0">
                <a:ea typeface="ＭＳ Ｐゴシック" pitchFamily="1" charset="-128"/>
              </a:rPr>
              <a:t>. The successor </a:t>
            </a:r>
            <a:r>
              <a:rPr lang="it-IT" dirty="0" err="1">
                <a:ea typeface="ＭＳ Ｐゴシック" pitchFamily="1" charset="-128"/>
              </a:rPr>
              <a:t>node</a:t>
            </a:r>
            <a:r>
              <a:rPr lang="it-IT" dirty="0">
                <a:ea typeface="ＭＳ Ｐゴシック" pitchFamily="1" charset="-128"/>
              </a:rPr>
              <a:t> of a </a:t>
            </a:r>
            <a:r>
              <a:rPr lang="it-IT" dirty="0" err="1">
                <a:ea typeface="ＭＳ Ｐゴシック" pitchFamily="1" charset="-128"/>
              </a:rPr>
              <a:t>key</a:t>
            </a:r>
            <a:r>
              <a:rPr lang="it-IT" dirty="0">
                <a:ea typeface="ＭＳ Ｐゴシック" pitchFamily="1" charset="-128"/>
              </a:rPr>
              <a:t> k </a:t>
            </a:r>
            <a:r>
              <a:rPr lang="it-IT" dirty="0" err="1">
                <a:ea typeface="ＭＳ Ｐゴシック" pitchFamily="1" charset="-128"/>
              </a:rPr>
              <a:t>is</a:t>
            </a:r>
            <a:r>
              <a:rPr lang="it-IT" dirty="0">
                <a:ea typeface="ＭＳ Ｐゴシック" pitchFamily="1" charset="-128"/>
              </a:rPr>
              <a:t> the first </a:t>
            </a:r>
            <a:r>
              <a:rPr lang="it-IT" dirty="0" err="1">
                <a:ea typeface="ＭＳ Ｐゴシック" pitchFamily="1" charset="-128"/>
              </a:rPr>
              <a:t>node</a:t>
            </a:r>
            <a:r>
              <a:rPr lang="it-IT" dirty="0">
                <a:ea typeface="ＭＳ Ｐゴシック" pitchFamily="1" charset="-128"/>
              </a:rPr>
              <a:t> </a:t>
            </a:r>
            <a:r>
              <a:rPr lang="it-IT" dirty="0" err="1">
                <a:ea typeface="ＭＳ Ｐゴシック" pitchFamily="1" charset="-128"/>
              </a:rPr>
              <a:t>whose</a:t>
            </a:r>
            <a:r>
              <a:rPr lang="it-IT" dirty="0">
                <a:ea typeface="ＭＳ Ｐゴシック" pitchFamily="1" charset="-128"/>
              </a:rPr>
              <a:t> </a:t>
            </a:r>
            <a:r>
              <a:rPr lang="it-IT" i="1" dirty="0">
                <a:ea typeface="ＭＳ Ｐゴシック" pitchFamily="1" charset="-128"/>
              </a:rPr>
              <a:t>ID </a:t>
            </a:r>
            <a:r>
              <a:rPr lang="it-IT" i="1" dirty="0" err="1">
                <a:ea typeface="ＭＳ Ｐゴシック" pitchFamily="1" charset="-128"/>
              </a:rPr>
              <a:t>equals</a:t>
            </a:r>
            <a:r>
              <a:rPr lang="it-IT" i="1" dirty="0">
                <a:ea typeface="ＭＳ Ｐゴシック" pitchFamily="1" charset="-128"/>
              </a:rPr>
              <a:t> to k or </a:t>
            </a:r>
            <a:r>
              <a:rPr lang="it-IT" i="1" dirty="0" err="1">
                <a:ea typeface="ＭＳ Ｐゴシック" pitchFamily="1" charset="-128"/>
              </a:rPr>
              <a:t>follows</a:t>
            </a:r>
            <a:r>
              <a:rPr lang="it-IT" i="1" dirty="0">
                <a:ea typeface="ＭＳ Ｐゴシック" pitchFamily="1" charset="-128"/>
              </a:rPr>
              <a:t> k </a:t>
            </a:r>
            <a:r>
              <a:rPr lang="it-IT" dirty="0">
                <a:ea typeface="ＭＳ Ｐゴシック" pitchFamily="1" charset="-128"/>
              </a:rPr>
              <a:t>in the </a:t>
            </a:r>
            <a:r>
              <a:rPr lang="it-IT" dirty="0" err="1">
                <a:ea typeface="ＭＳ Ｐゴシック" pitchFamily="1" charset="-128"/>
              </a:rPr>
              <a:t>identifier</a:t>
            </a:r>
            <a:r>
              <a:rPr lang="it-IT" dirty="0">
                <a:ea typeface="ＭＳ Ｐゴシック" pitchFamily="1" charset="-128"/>
              </a:rPr>
              <a:t> </a:t>
            </a:r>
            <a:r>
              <a:rPr lang="it-IT" dirty="0" err="1">
                <a:ea typeface="ＭＳ Ｐゴシック" pitchFamily="1" charset="-128"/>
              </a:rPr>
              <a:t>circle</a:t>
            </a:r>
            <a:r>
              <a:rPr lang="it-IT" dirty="0">
                <a:ea typeface="ＭＳ Ｐゴシック" pitchFamily="1" charset="-128"/>
              </a:rPr>
              <a:t>, </a:t>
            </a:r>
            <a:r>
              <a:rPr lang="it-IT" dirty="0" err="1">
                <a:ea typeface="ＭＳ Ｐゴシック" pitchFamily="1" charset="-128"/>
              </a:rPr>
              <a:t>denoted</a:t>
            </a:r>
            <a:r>
              <a:rPr lang="it-IT" dirty="0">
                <a:ea typeface="ＭＳ Ｐゴシック" pitchFamily="1" charset="-128"/>
              </a:rPr>
              <a:t> by </a:t>
            </a:r>
            <a:r>
              <a:rPr lang="it-IT" i="1" dirty="0">
                <a:ea typeface="ＭＳ Ｐゴシック" pitchFamily="1" charset="-128"/>
              </a:rPr>
              <a:t>successor (k)</a:t>
            </a:r>
            <a:r>
              <a:rPr lang="it-IT" dirty="0">
                <a:ea typeface="ＭＳ Ｐゴシック" pitchFamily="1" charset="-128"/>
              </a:rPr>
              <a:t>.</a:t>
            </a:r>
          </a:p>
          <a:p>
            <a:pPr marL="3429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err="1">
                <a:ea typeface="ＭＳ Ｐゴシック" pitchFamily="1" charset="-128"/>
              </a:rPr>
              <a:t>If</a:t>
            </a:r>
            <a:r>
              <a:rPr lang="it-IT" dirty="0">
                <a:ea typeface="ＭＳ Ｐゴシック" pitchFamily="1" charset="-128"/>
              </a:rPr>
              <a:t> i</a:t>
            </a:r>
            <a:r>
              <a:rPr lang="it-IT" baseline="-25000" dirty="0">
                <a:ea typeface="ＭＳ Ｐゴシック" pitchFamily="1" charset="-128"/>
              </a:rPr>
              <a:t>1</a:t>
            </a:r>
            <a:r>
              <a:rPr lang="it-IT" dirty="0">
                <a:ea typeface="ＭＳ Ｐゴシック" pitchFamily="1" charset="-128"/>
              </a:rPr>
              <a:t> and i</a:t>
            </a:r>
            <a:r>
              <a:rPr lang="it-IT" baseline="-25000" dirty="0">
                <a:ea typeface="ＭＳ Ｐゴシック" pitchFamily="1" charset="-128"/>
              </a:rPr>
              <a:t>2   </a:t>
            </a:r>
            <a:r>
              <a:rPr lang="it-IT" dirty="0">
                <a:ea typeface="ＭＳ Ｐゴシック" pitchFamily="1" charset="-128"/>
              </a:rPr>
              <a:t>are </a:t>
            </a:r>
            <a:r>
              <a:rPr lang="it-IT" dirty="0" err="1">
                <a:ea typeface="ＭＳ Ｐゴシック" pitchFamily="1" charset="-128"/>
              </a:rPr>
              <a:t>two</a:t>
            </a:r>
            <a:r>
              <a:rPr lang="it-IT" dirty="0">
                <a:ea typeface="ＭＳ Ｐゴシック" pitchFamily="1" charset="-128"/>
              </a:rPr>
              <a:t> </a:t>
            </a:r>
            <a:r>
              <a:rPr lang="it-IT" dirty="0" err="1">
                <a:ea typeface="ＭＳ Ｐゴシック" pitchFamily="1" charset="-128"/>
              </a:rPr>
              <a:t>adjacent</a:t>
            </a:r>
            <a:r>
              <a:rPr lang="it-IT" dirty="0">
                <a:ea typeface="ＭＳ Ｐゴシック" pitchFamily="1" charset="-128"/>
              </a:rPr>
              <a:t> </a:t>
            </a:r>
            <a:r>
              <a:rPr lang="it-IT" dirty="0" err="1">
                <a:ea typeface="ＭＳ Ｐゴシック" pitchFamily="1" charset="-128"/>
              </a:rPr>
              <a:t>IDs</a:t>
            </a:r>
            <a:r>
              <a:rPr lang="it-IT" dirty="0">
                <a:ea typeface="ＭＳ Ｐゴシック" pitchFamily="1" charset="-128"/>
              </a:rPr>
              <a:t>, the </a:t>
            </a:r>
            <a:r>
              <a:rPr lang="it-IT" dirty="0" err="1">
                <a:ea typeface="ＭＳ Ｐゴシック" pitchFamily="1" charset="-128"/>
              </a:rPr>
              <a:t>node</a:t>
            </a:r>
            <a:r>
              <a:rPr lang="it-IT" dirty="0">
                <a:ea typeface="ＭＳ Ｐゴシック" pitchFamily="1" charset="-128"/>
              </a:rPr>
              <a:t> with ID  i</a:t>
            </a:r>
            <a:r>
              <a:rPr lang="it-IT" baseline="-25000" dirty="0">
                <a:ea typeface="ＭＳ Ｐゴシック" pitchFamily="1" charset="-128"/>
              </a:rPr>
              <a:t>2  </a:t>
            </a:r>
            <a:r>
              <a:rPr lang="it-IT" dirty="0" err="1">
                <a:ea typeface="ＭＳ Ｐゴシック" pitchFamily="1" charset="-128"/>
              </a:rPr>
              <a:t>is</a:t>
            </a:r>
            <a:r>
              <a:rPr lang="it-IT" dirty="0">
                <a:ea typeface="ＭＳ Ｐゴシック" pitchFamily="1" charset="-128"/>
              </a:rPr>
              <a:t> the </a:t>
            </a:r>
            <a:r>
              <a:rPr lang="it-IT" dirty="0" err="1">
                <a:ea typeface="ＭＳ Ｐゴシック" pitchFamily="1" charset="-128"/>
              </a:rPr>
              <a:t>owner</a:t>
            </a:r>
            <a:r>
              <a:rPr lang="it-IT" dirty="0">
                <a:ea typeface="ＭＳ Ｐゴシック" pitchFamily="1" charset="-128"/>
              </a:rPr>
              <a:t> of </a:t>
            </a:r>
            <a:r>
              <a:rPr lang="it-IT" dirty="0" err="1">
                <a:ea typeface="ＭＳ Ｐゴシック" pitchFamily="1" charset="-128"/>
              </a:rPr>
              <a:t>all</a:t>
            </a:r>
            <a:r>
              <a:rPr lang="it-IT" dirty="0">
                <a:ea typeface="ＭＳ Ｐゴシック" pitchFamily="1" charset="-128"/>
              </a:rPr>
              <a:t> the </a:t>
            </a:r>
            <a:r>
              <a:rPr lang="it-IT" dirty="0" err="1">
                <a:ea typeface="ＭＳ Ｐゴシック" pitchFamily="1" charset="-128"/>
              </a:rPr>
              <a:t>keys</a:t>
            </a:r>
            <a:r>
              <a:rPr lang="it-IT" dirty="0">
                <a:ea typeface="ＭＳ Ｐゴシック" pitchFamily="1" charset="-128"/>
              </a:rPr>
              <a:t> </a:t>
            </a:r>
            <a:r>
              <a:rPr lang="it-IT" dirty="0" err="1">
                <a:ea typeface="ＭＳ Ｐゴシック" pitchFamily="1" charset="-128"/>
              </a:rPr>
              <a:t>included</a:t>
            </a:r>
            <a:r>
              <a:rPr lang="it-IT" dirty="0">
                <a:ea typeface="ＭＳ Ｐゴシック" pitchFamily="1" charset="-128"/>
              </a:rPr>
              <a:t> </a:t>
            </a:r>
            <a:r>
              <a:rPr lang="it-IT" dirty="0" err="1">
                <a:ea typeface="ＭＳ Ｐゴシック" pitchFamily="1" charset="-128"/>
              </a:rPr>
              <a:t>between</a:t>
            </a:r>
            <a:r>
              <a:rPr lang="it-IT" dirty="0">
                <a:ea typeface="ＭＳ Ｐゴシック" pitchFamily="1" charset="-128"/>
              </a:rPr>
              <a:t> i</a:t>
            </a:r>
            <a:r>
              <a:rPr lang="it-IT" baseline="-25000" dirty="0">
                <a:ea typeface="ＭＳ Ｐゴシック" pitchFamily="1" charset="-128"/>
              </a:rPr>
              <a:t>1 </a:t>
            </a:r>
            <a:r>
              <a:rPr lang="it-IT" dirty="0">
                <a:ea typeface="ＭＳ Ｐゴシック" pitchFamily="1" charset="-128"/>
              </a:rPr>
              <a:t>and i</a:t>
            </a:r>
            <a:r>
              <a:rPr lang="it-IT" baseline="-25000" dirty="0">
                <a:ea typeface="ＭＳ Ｐゴシック" pitchFamily="1" charset="-128"/>
              </a:rPr>
              <a:t>2 .</a:t>
            </a:r>
            <a:endParaRPr lang="it-IT" dirty="0">
              <a:ea typeface="ＭＳ Ｐゴシック" pitchFamily="1" charset="-128"/>
            </a:endParaRPr>
          </a:p>
          <a:p>
            <a:pPr marL="3429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smtClean="0">
                <a:ea typeface="ＭＳ Ｐゴシック" pitchFamily="1" charset="-128"/>
              </a:rPr>
              <a:t>The </a:t>
            </a:r>
            <a:r>
              <a:rPr lang="it-IT" dirty="0" err="1" smtClean="0">
                <a:ea typeface="ＭＳ Ｐゴシック" pitchFamily="1" charset="-128"/>
              </a:rPr>
              <a:t>key</a:t>
            </a:r>
            <a:r>
              <a:rPr lang="it-IT" dirty="0" smtClean="0">
                <a:ea typeface="ＭＳ Ｐゴシック" pitchFamily="1" charset="-128"/>
              </a:rPr>
              <a:t> </a:t>
            </a:r>
            <a:r>
              <a:rPr lang="it-IT" dirty="0" err="1">
                <a:ea typeface="ＭＳ Ｐゴシック" pitchFamily="1" charset="-128"/>
              </a:rPr>
              <a:t>requested</a:t>
            </a:r>
            <a:r>
              <a:rPr lang="it-IT" dirty="0">
                <a:ea typeface="ＭＳ Ｐゴシック" pitchFamily="1" charset="-128"/>
              </a:rPr>
              <a:t> or to be </a:t>
            </a:r>
            <a:r>
              <a:rPr lang="it-IT" dirty="0" err="1">
                <a:ea typeface="ＭＳ Ｐゴシック" pitchFamily="1" charset="-128"/>
              </a:rPr>
              <a:t>stored</a:t>
            </a:r>
            <a:r>
              <a:rPr lang="it-IT" dirty="0">
                <a:ea typeface="ＭＳ Ｐゴシック" pitchFamily="1" charset="-128"/>
              </a:rPr>
              <a:t> </a:t>
            </a:r>
            <a:r>
              <a:rPr lang="it-IT" dirty="0" err="1">
                <a:ea typeface="ＭＳ Ｐゴシック" pitchFamily="1" charset="-128"/>
              </a:rPr>
              <a:t>is</a:t>
            </a:r>
            <a:r>
              <a:rPr lang="it-IT" dirty="0">
                <a:ea typeface="ＭＳ Ｐゴシック" pitchFamily="1" charset="-128"/>
              </a:rPr>
              <a:t> </a:t>
            </a:r>
            <a:r>
              <a:rPr lang="it-IT" dirty="0" err="1">
                <a:solidFill>
                  <a:srgbClr val="FF0000"/>
                </a:solidFill>
                <a:ea typeface="ＭＳ Ｐゴシック" pitchFamily="1" charset="-128"/>
              </a:rPr>
              <a:t>sent</a:t>
            </a:r>
            <a:r>
              <a:rPr lang="it-IT" dirty="0">
                <a:solidFill>
                  <a:srgbClr val="FF0000"/>
                </a:solidFill>
                <a:ea typeface="ＭＳ Ｐゴシック" pitchFamily="1" charset="-128"/>
              </a:rPr>
              <a:t> </a:t>
            </a:r>
            <a:r>
              <a:rPr lang="it-IT" dirty="0" err="1">
                <a:solidFill>
                  <a:srgbClr val="FF0000"/>
                </a:solidFill>
                <a:ea typeface="ＭＳ Ｐゴシック" pitchFamily="1" charset="-128"/>
              </a:rPr>
              <a:t>node</a:t>
            </a:r>
            <a:r>
              <a:rPr lang="it-IT" dirty="0">
                <a:solidFill>
                  <a:srgbClr val="FF0000"/>
                </a:solidFill>
                <a:ea typeface="ＭＳ Ｐゴシック" pitchFamily="1" charset="-128"/>
              </a:rPr>
              <a:t> by </a:t>
            </a:r>
            <a:r>
              <a:rPr lang="it-IT" dirty="0" err="1">
                <a:solidFill>
                  <a:srgbClr val="FF0000"/>
                </a:solidFill>
                <a:ea typeface="ＭＳ Ｐゴシック" pitchFamily="1" charset="-128"/>
              </a:rPr>
              <a:t>node</a:t>
            </a:r>
            <a:r>
              <a:rPr lang="it-IT" dirty="0">
                <a:solidFill>
                  <a:srgbClr val="FF0000"/>
                </a:solidFill>
                <a:ea typeface="ＭＳ Ｐゴシック" pitchFamily="1" charset="-128"/>
              </a:rPr>
              <a:t> in the </a:t>
            </a:r>
            <a:r>
              <a:rPr lang="it-IT" dirty="0" err="1">
                <a:solidFill>
                  <a:srgbClr val="FF0000"/>
                </a:solidFill>
                <a:ea typeface="ＭＳ Ｐゴシック" pitchFamily="1" charset="-128"/>
              </a:rPr>
              <a:t>overlay</a:t>
            </a:r>
            <a:r>
              <a:rPr lang="it-IT" dirty="0">
                <a:solidFill>
                  <a:srgbClr val="FF0000"/>
                </a:solidFill>
                <a:ea typeface="ＭＳ Ｐゴシック" pitchFamily="1" charset="-128"/>
              </a:rPr>
              <a:t> network</a:t>
            </a:r>
            <a:r>
              <a:rPr lang="it-IT" dirty="0">
                <a:ea typeface="ＭＳ Ｐゴシック" pitchFamily="1" charset="-128"/>
              </a:rPr>
              <a:t>. In </a:t>
            </a:r>
            <a:r>
              <a:rPr lang="it-IT" dirty="0" err="1">
                <a:ea typeface="ＭＳ Ｐゴシック" pitchFamily="1" charset="-128"/>
              </a:rPr>
              <a:t>each</a:t>
            </a:r>
            <a:r>
              <a:rPr lang="it-IT" dirty="0">
                <a:ea typeface="ＭＳ Ｐゴシック" pitchFamily="1" charset="-128"/>
              </a:rPr>
              <a:t> </a:t>
            </a:r>
            <a:r>
              <a:rPr lang="it-IT" dirty="0" err="1">
                <a:ea typeface="ＭＳ Ｐゴシック" pitchFamily="1" charset="-128"/>
              </a:rPr>
              <a:t>node</a:t>
            </a:r>
            <a:r>
              <a:rPr lang="it-IT" dirty="0">
                <a:ea typeface="ＭＳ Ｐゴシック" pitchFamily="1" charset="-128"/>
              </a:rPr>
              <a:t> </a:t>
            </a:r>
            <a:r>
              <a:rPr lang="it-IT" dirty="0" err="1">
                <a:ea typeface="ＭＳ Ｐゴシック" pitchFamily="1" charset="-128"/>
              </a:rPr>
              <a:t>is</a:t>
            </a:r>
            <a:r>
              <a:rPr lang="it-IT" dirty="0">
                <a:ea typeface="ＭＳ Ｐゴシック" pitchFamily="1" charset="-128"/>
              </a:rPr>
              <a:t> </a:t>
            </a:r>
            <a:r>
              <a:rPr lang="it-IT" dirty="0" err="1">
                <a:ea typeface="ＭＳ Ｐゴシック" pitchFamily="1" charset="-128"/>
              </a:rPr>
              <a:t>contained</a:t>
            </a:r>
            <a:r>
              <a:rPr lang="it-IT" dirty="0">
                <a:ea typeface="ＭＳ Ｐゴシック" pitchFamily="1" charset="-128"/>
              </a:rPr>
              <a:t> the successor of the </a:t>
            </a:r>
            <a:r>
              <a:rPr lang="it-IT" dirty="0" err="1">
                <a:ea typeface="ＭＳ Ｐゴシック" pitchFamily="1" charset="-128"/>
              </a:rPr>
              <a:t>node</a:t>
            </a:r>
            <a:r>
              <a:rPr lang="it-IT" dirty="0">
                <a:ea typeface="ＭＳ Ｐゴシック" pitchFamily="1" charset="-128"/>
              </a:rPr>
              <a:t>.</a:t>
            </a:r>
          </a:p>
          <a:p>
            <a:pPr marL="342900" indent="-342900">
              <a:buFont typeface="Arial" panose="020B0604020202020204" pitchFamily="34" charset="0"/>
              <a:buChar char="•"/>
              <a:defRPr/>
            </a:pPr>
            <a:endParaRPr lang="it-IT" dirty="0">
              <a:ea typeface="ＭＳ Ｐゴシック" pitchFamily="1" charset="-128"/>
            </a:endParaRPr>
          </a:p>
          <a:p>
            <a:pPr marL="342900" indent="-342900">
              <a:buFont typeface="Arial" panose="020B0604020202020204" pitchFamily="34" charset="0"/>
              <a:buChar char="•"/>
              <a:defRPr/>
            </a:pPr>
            <a:r>
              <a:rPr lang="it-IT" dirty="0" err="1">
                <a:ea typeface="ＭＳ Ｐゴシック" pitchFamily="1" charset="-128"/>
              </a:rPr>
              <a:t>Every</a:t>
            </a:r>
            <a:r>
              <a:rPr lang="it-IT" dirty="0">
                <a:ea typeface="ＭＳ Ｐゴシック" pitchFamily="1" charset="-128"/>
              </a:rPr>
              <a:t> </a:t>
            </a:r>
            <a:r>
              <a:rPr lang="it-IT" dirty="0" err="1">
                <a:ea typeface="ＭＳ Ｐゴシック" pitchFamily="1" charset="-128"/>
              </a:rPr>
              <a:t>key</a:t>
            </a:r>
            <a:r>
              <a:rPr lang="it-IT" dirty="0">
                <a:ea typeface="ＭＳ Ｐゴシック" pitchFamily="1" charset="-128"/>
              </a:rPr>
              <a:t> </a:t>
            </a:r>
            <a:r>
              <a:rPr lang="it-IT" dirty="0" err="1">
                <a:ea typeface="ＭＳ Ｐゴシック" pitchFamily="1" charset="-128"/>
              </a:rPr>
              <a:t>is</a:t>
            </a:r>
            <a:r>
              <a:rPr lang="it-IT" dirty="0">
                <a:ea typeface="ＭＳ Ｐゴシック" pitchFamily="1" charset="-128"/>
              </a:rPr>
              <a:t> </a:t>
            </a:r>
            <a:r>
              <a:rPr lang="it-IT" dirty="0" err="1">
                <a:ea typeface="ＭＳ Ｐゴシック" pitchFamily="1" charset="-128"/>
              </a:rPr>
              <a:t>assigned</a:t>
            </a:r>
            <a:r>
              <a:rPr lang="it-IT" dirty="0">
                <a:ea typeface="ＭＳ Ｐゴシック" pitchFamily="1" charset="-128"/>
              </a:rPr>
              <a:t> (</a:t>
            </a:r>
            <a:r>
              <a:rPr lang="it-IT" dirty="0" err="1">
                <a:ea typeface="ＭＳ Ｐゴシック" pitchFamily="1" charset="-128"/>
              </a:rPr>
              <a:t>stored</a:t>
            </a:r>
            <a:r>
              <a:rPr lang="it-IT" dirty="0">
                <a:ea typeface="ＭＳ Ｐゴシック" pitchFamily="1" charset="-128"/>
              </a:rPr>
              <a:t> </a:t>
            </a:r>
            <a:r>
              <a:rPr lang="it-IT" dirty="0" err="1">
                <a:ea typeface="ＭＳ Ｐゴシック" pitchFamily="1" charset="-128"/>
              </a:rPr>
              <a:t>at</a:t>
            </a:r>
            <a:r>
              <a:rPr lang="it-IT" dirty="0">
                <a:ea typeface="ＭＳ Ｐゴシック" pitchFamily="1" charset="-128"/>
              </a:rPr>
              <a:t>) to </a:t>
            </a:r>
            <a:r>
              <a:rPr lang="it-IT" dirty="0" err="1">
                <a:ea typeface="ＭＳ Ｐゴシック" pitchFamily="1" charset="-128"/>
              </a:rPr>
              <a:t>its</a:t>
            </a:r>
            <a:r>
              <a:rPr lang="it-IT" dirty="0">
                <a:ea typeface="ＭＳ Ｐゴシック" pitchFamily="1" charset="-128"/>
              </a:rPr>
              <a:t> successor </a:t>
            </a:r>
            <a:r>
              <a:rPr lang="it-IT" dirty="0" err="1">
                <a:ea typeface="ＭＳ Ｐゴシック" pitchFamily="1" charset="-128"/>
              </a:rPr>
              <a:t>node</a:t>
            </a:r>
            <a:r>
              <a:rPr lang="it-IT" dirty="0">
                <a:ea typeface="ＭＳ Ｐゴシック" pitchFamily="1" charset="-128"/>
              </a:rPr>
              <a:t>, so </a:t>
            </a:r>
            <a:r>
              <a:rPr lang="it-IT" dirty="0" err="1">
                <a:ea typeface="ＭＳ Ｐゴシック" pitchFamily="1" charset="-128"/>
              </a:rPr>
              <a:t>looking</a:t>
            </a:r>
            <a:r>
              <a:rPr lang="it-IT" dirty="0">
                <a:ea typeface="ＭＳ Ｐゴシック" pitchFamily="1" charset="-128"/>
              </a:rPr>
              <a:t> up a </a:t>
            </a:r>
            <a:r>
              <a:rPr lang="it-IT" dirty="0" err="1">
                <a:ea typeface="ＭＳ Ｐゴシック" pitchFamily="1" charset="-128"/>
              </a:rPr>
              <a:t>key</a:t>
            </a:r>
            <a:r>
              <a:rPr lang="it-IT" dirty="0">
                <a:ea typeface="ＭＳ Ｐゴシック" pitchFamily="1" charset="-128"/>
              </a:rPr>
              <a:t> k </a:t>
            </a:r>
            <a:r>
              <a:rPr lang="it-IT" dirty="0" err="1">
                <a:ea typeface="ＭＳ Ｐゴシック" pitchFamily="1" charset="-128"/>
              </a:rPr>
              <a:t>is</a:t>
            </a:r>
            <a:r>
              <a:rPr lang="it-IT" dirty="0">
                <a:ea typeface="ＭＳ Ｐゴシック" pitchFamily="1" charset="-128"/>
              </a:rPr>
              <a:t> to </a:t>
            </a:r>
            <a:r>
              <a:rPr lang="it-IT" dirty="0" err="1">
                <a:ea typeface="ＭＳ Ｐゴシック" pitchFamily="1" charset="-128"/>
              </a:rPr>
              <a:t>query</a:t>
            </a:r>
            <a:r>
              <a:rPr lang="it-IT" dirty="0">
                <a:ea typeface="ＭＳ Ｐゴシック" pitchFamily="1" charset="-128"/>
              </a:rPr>
              <a:t> </a:t>
            </a:r>
            <a:r>
              <a:rPr lang="it-IT" i="1" dirty="0">
                <a:ea typeface="ＭＳ Ｐゴシック" pitchFamily="1" charset="-128"/>
              </a:rPr>
              <a:t>successor (k).</a:t>
            </a:r>
          </a:p>
          <a:p>
            <a:pPr marL="342900" indent="-342900">
              <a:buFont typeface="Arial" panose="020B0604020202020204" pitchFamily="34" charset="0"/>
              <a:buChar char="•"/>
              <a:defRPr/>
            </a:pPr>
            <a:endParaRPr lang="it-IT" dirty="0">
              <a:ea typeface="ＭＳ Ｐゴシック" pitchFamily="1" charset="-12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906C948F-B0BF-4E2E-A535-3D24B530A49E}" type="slidenum">
              <a:rPr lang="en-US" altLang="it-IT" sz="1400">
                <a:latin typeface="Tahoma" panose="020B0604030504040204" pitchFamily="34" charset="0"/>
              </a:rPr>
              <a:pPr/>
              <a:t>33</a:t>
            </a:fld>
            <a:endParaRPr lang="en-US" altLang="it-IT" sz="1400">
              <a:latin typeface="Tahoma" panose="020B0604030504040204" pitchFamily="34" charset="0"/>
            </a:endParaRPr>
          </a:p>
        </p:txBody>
      </p:sp>
      <p:sp>
        <p:nvSpPr>
          <p:cNvPr id="35843" name="Rectangle 2"/>
          <p:cNvSpPr>
            <a:spLocks noGrp="1" noChangeArrowheads="1"/>
          </p:cNvSpPr>
          <p:nvPr>
            <p:ph type="title"/>
          </p:nvPr>
        </p:nvSpPr>
        <p:spPr/>
        <p:txBody>
          <a:bodyPr/>
          <a:lstStyle/>
          <a:p>
            <a:pPr eaLnBrk="1" hangingPunct="1"/>
            <a:r>
              <a:rPr lang="en-US" altLang="it-IT" smtClean="0"/>
              <a:t>P2P Communications: IM</a:t>
            </a:r>
          </a:p>
        </p:txBody>
      </p:sp>
      <p:sp>
        <p:nvSpPr>
          <p:cNvPr id="35844" name="Rectangle 3"/>
          <p:cNvSpPr>
            <a:spLocks noGrp="1" noChangeArrowheads="1"/>
          </p:cNvSpPr>
          <p:nvPr>
            <p:ph type="body" idx="1"/>
          </p:nvPr>
        </p:nvSpPr>
        <p:spPr/>
        <p:txBody>
          <a:bodyPr/>
          <a:lstStyle/>
          <a:p>
            <a:pPr eaLnBrk="1" hangingPunct="1"/>
            <a:r>
              <a:rPr lang="en-US" altLang="it-IT" smtClean="0"/>
              <a:t>Istant Messaging</a:t>
            </a:r>
          </a:p>
          <a:p>
            <a:pPr lvl="1" eaLnBrk="1" hangingPunct="1"/>
            <a:r>
              <a:rPr lang="en-US" altLang="it-IT" smtClean="0"/>
              <a:t>central server with the buddy list</a:t>
            </a:r>
          </a:p>
          <a:p>
            <a:pPr lvl="1" eaLnBrk="1" hangingPunct="1"/>
            <a:r>
              <a:rPr lang="en-US" altLang="it-IT" smtClean="0"/>
              <a:t>User connects the server</a:t>
            </a:r>
          </a:p>
          <a:p>
            <a:pPr eaLnBrk="1" hangingPunct="1"/>
            <a:r>
              <a:rPr lang="en-US" altLang="it-IT" smtClean="0"/>
              <a:t>chatting among peers</a:t>
            </a:r>
          </a:p>
          <a:p>
            <a:pPr eaLnBrk="1" hangingPunct="1"/>
            <a:r>
              <a:rPr lang="en-US" altLang="it-IT" smtClean="0"/>
              <a:t>centralized server</a:t>
            </a:r>
          </a:p>
          <a:p>
            <a:pPr lvl="1" eaLnBrk="1" hangingPunct="1"/>
            <a:r>
              <a:rPr lang="en-US" altLang="it-IT" smtClean="0"/>
              <a:t>Solution  like Napster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54988A9B-4DEB-4935-8556-A2F3A7AB8E9A}" type="slidenum">
              <a:rPr lang="en-US" altLang="it-IT" sz="1400">
                <a:latin typeface="Tahoma" panose="020B0604030504040204" pitchFamily="34" charset="0"/>
              </a:rPr>
              <a:pPr/>
              <a:t>34</a:t>
            </a:fld>
            <a:endParaRPr lang="en-US" altLang="it-IT" sz="1400">
              <a:latin typeface="Tahoma" panose="020B0604030504040204" pitchFamily="34" charset="0"/>
            </a:endParaRPr>
          </a:p>
        </p:txBody>
      </p:sp>
      <p:sp>
        <p:nvSpPr>
          <p:cNvPr id="36867" name="Rectangle 2"/>
          <p:cNvSpPr>
            <a:spLocks noGrp="1" noChangeArrowheads="1"/>
          </p:cNvSpPr>
          <p:nvPr>
            <p:ph type="title"/>
          </p:nvPr>
        </p:nvSpPr>
        <p:spPr/>
        <p:txBody>
          <a:bodyPr/>
          <a:lstStyle/>
          <a:p>
            <a:pPr eaLnBrk="1" hangingPunct="1"/>
            <a:r>
              <a:rPr lang="en-US" altLang="it-IT" smtClean="0"/>
              <a:t>P2P Communications</a:t>
            </a:r>
          </a:p>
        </p:txBody>
      </p:sp>
      <p:sp>
        <p:nvSpPr>
          <p:cNvPr id="36868" name="Rectangle 3"/>
          <p:cNvSpPr>
            <a:spLocks noGrp="1" noChangeArrowheads="1"/>
          </p:cNvSpPr>
          <p:nvPr>
            <p:ph type="body" idx="1"/>
          </p:nvPr>
        </p:nvSpPr>
        <p:spPr/>
        <p:txBody>
          <a:bodyPr/>
          <a:lstStyle/>
          <a:p>
            <a:pPr eaLnBrk="1" hangingPunct="1"/>
            <a:r>
              <a:rPr lang="en-US" altLang="it-IT" smtClean="0"/>
              <a:t>Skype: Internet Telephony Software</a:t>
            </a:r>
          </a:p>
          <a:p>
            <a:pPr lvl="1" eaLnBrk="1" hangingPunct="1"/>
            <a:r>
              <a:rPr lang="en-US" altLang="it-IT" smtClean="0"/>
              <a:t>It allows to use internet for telephone calls. </a:t>
            </a:r>
          </a:p>
          <a:p>
            <a:pPr lvl="2" eaLnBrk="1" hangingPunct="1"/>
            <a:r>
              <a:rPr lang="en-US" altLang="it-IT" smtClean="0"/>
              <a:t> telephonic networks reached via internet</a:t>
            </a:r>
          </a:p>
          <a:p>
            <a:pPr eaLnBrk="1" hangingPunct="1"/>
            <a:r>
              <a:rPr lang="en-US" altLang="it-IT" smtClean="0"/>
              <a:t>Architecture analogous to KaZaA</a:t>
            </a:r>
          </a:p>
          <a:p>
            <a:pPr lvl="2" eaLnBrk="1" hangingPunct="1">
              <a:buFont typeface="Wingdings" panose="05000000000000000000" pitchFamily="2" charset="2"/>
              <a:buNone/>
            </a:pPr>
            <a:endParaRPr lang="en-US" altLang="it-IT"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D2D492E6-B13A-401E-BF6A-5E5C158A1EA6}" type="slidenum">
              <a:rPr lang="en-US" altLang="it-IT" sz="1400">
                <a:latin typeface="Tahoma" panose="020B0604030504040204" pitchFamily="34" charset="0"/>
              </a:rPr>
              <a:pPr/>
              <a:t>35</a:t>
            </a:fld>
            <a:endParaRPr lang="en-US" altLang="it-IT" sz="1400">
              <a:latin typeface="Tahoma" panose="020B0604030504040204" pitchFamily="34" charset="0"/>
            </a:endParaRPr>
          </a:p>
        </p:txBody>
      </p:sp>
      <p:sp>
        <p:nvSpPr>
          <p:cNvPr id="37891" name="Rectangle 2"/>
          <p:cNvSpPr>
            <a:spLocks noGrp="1" noChangeArrowheads="1"/>
          </p:cNvSpPr>
          <p:nvPr>
            <p:ph type="title"/>
          </p:nvPr>
        </p:nvSpPr>
        <p:spPr/>
        <p:txBody>
          <a:bodyPr/>
          <a:lstStyle/>
          <a:p>
            <a:pPr eaLnBrk="1" hangingPunct="1"/>
            <a:r>
              <a:rPr lang="en-US" altLang="it-IT" smtClean="0"/>
              <a:t>Skype</a:t>
            </a:r>
          </a:p>
        </p:txBody>
      </p:sp>
      <p:sp>
        <p:nvSpPr>
          <p:cNvPr id="37892" name="Rectangle 3"/>
          <p:cNvSpPr>
            <a:spLocks noGrp="1" noChangeArrowheads="1"/>
          </p:cNvSpPr>
          <p:nvPr>
            <p:ph type="body" idx="1"/>
          </p:nvPr>
        </p:nvSpPr>
        <p:spPr/>
        <p:txBody>
          <a:bodyPr/>
          <a:lstStyle/>
          <a:p>
            <a:pPr eaLnBrk="1" hangingPunct="1">
              <a:lnSpc>
                <a:spcPct val="90000"/>
              </a:lnSpc>
            </a:pPr>
            <a:r>
              <a:rPr lang="en-US" altLang="it-IT" smtClean="0"/>
              <a:t>Proprietary application: technical description is not available</a:t>
            </a:r>
          </a:p>
          <a:p>
            <a:pPr eaLnBrk="1" hangingPunct="1">
              <a:lnSpc>
                <a:spcPct val="90000"/>
              </a:lnSpc>
            </a:pPr>
            <a:r>
              <a:rPr lang="en-US" altLang="it-IT" smtClean="0"/>
              <a:t>Some informations:</a:t>
            </a:r>
          </a:p>
          <a:p>
            <a:pPr lvl="1" eaLnBrk="1" hangingPunct="1">
              <a:lnSpc>
                <a:spcPct val="90000"/>
              </a:lnSpc>
            </a:pPr>
            <a:r>
              <a:rPr lang="en-US" altLang="it-IT" smtClean="0"/>
              <a:t>Central server for “billing”</a:t>
            </a:r>
          </a:p>
          <a:p>
            <a:pPr lvl="1" eaLnBrk="1" hangingPunct="1">
              <a:lnSpc>
                <a:spcPct val="90000"/>
              </a:lnSpc>
            </a:pPr>
            <a:r>
              <a:rPr lang="en-US" altLang="it-IT" smtClean="0"/>
              <a:t>GroupLeader as KaZaA</a:t>
            </a:r>
          </a:p>
          <a:p>
            <a:pPr lvl="2" eaLnBrk="1" hangingPunct="1">
              <a:lnSpc>
                <a:spcPct val="90000"/>
              </a:lnSpc>
            </a:pPr>
            <a:r>
              <a:rPr lang="en-US" altLang="it-IT" smtClean="0"/>
              <a:t>Similar features</a:t>
            </a:r>
          </a:p>
          <a:p>
            <a:pPr lvl="1" eaLnBrk="1" hangingPunct="1">
              <a:lnSpc>
                <a:spcPct val="90000"/>
              </a:lnSpc>
            </a:pPr>
            <a:r>
              <a:rPr lang="en-US" altLang="it-IT" smtClean="0"/>
              <a:t>directory  service for the on-line users</a:t>
            </a:r>
          </a:p>
          <a:p>
            <a:pPr lvl="1" eaLnBrk="1" hangingPunct="1">
              <a:lnSpc>
                <a:spcPct val="90000"/>
              </a:lnSpc>
              <a:buFont typeface="Wingdings" panose="05000000000000000000" pitchFamily="2" charset="2"/>
              <a:buNone/>
            </a:pPr>
            <a:endParaRPr lang="en-US" altLang="it-IT"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3E6A930-ADBD-43CB-A753-4B40F1D5DCA8}" type="slidenum">
              <a:rPr lang="en-US" altLang="it-IT" sz="1400">
                <a:latin typeface="Tahoma" panose="020B0604030504040204" pitchFamily="34" charset="0"/>
              </a:rPr>
              <a:pPr/>
              <a:t>36</a:t>
            </a:fld>
            <a:endParaRPr lang="en-US" altLang="it-IT" sz="1400">
              <a:latin typeface="Tahoma" panose="020B0604030504040204" pitchFamily="34" charset="0"/>
            </a:endParaRPr>
          </a:p>
        </p:txBody>
      </p:sp>
      <p:sp>
        <p:nvSpPr>
          <p:cNvPr id="38915" name="Rectangle 2"/>
          <p:cNvSpPr>
            <a:spLocks noGrp="1" noChangeArrowheads="1"/>
          </p:cNvSpPr>
          <p:nvPr>
            <p:ph type="title"/>
          </p:nvPr>
        </p:nvSpPr>
        <p:spPr>
          <a:xfrm>
            <a:off x="685800" y="609600"/>
            <a:ext cx="7772400" cy="566738"/>
          </a:xfrm>
        </p:spPr>
        <p:txBody>
          <a:bodyPr/>
          <a:lstStyle/>
          <a:p>
            <a:pPr algn="l" eaLnBrk="1" hangingPunct="1"/>
            <a:r>
              <a:rPr lang="en-US" altLang="it-IT" smtClean="0"/>
              <a:t>Email</a:t>
            </a:r>
          </a:p>
        </p:txBody>
      </p:sp>
      <p:sp>
        <p:nvSpPr>
          <p:cNvPr id="38916" name="Rectangle 3"/>
          <p:cNvSpPr>
            <a:spLocks noGrp="1" noChangeArrowheads="1"/>
          </p:cNvSpPr>
          <p:nvPr>
            <p:ph type="body" sz="half" idx="1"/>
          </p:nvPr>
        </p:nvSpPr>
        <p:spPr>
          <a:xfrm>
            <a:off x="300038" y="1371600"/>
            <a:ext cx="3932237" cy="4114800"/>
          </a:xfrm>
        </p:spPr>
        <p:txBody>
          <a:bodyPr/>
          <a:lstStyle/>
          <a:p>
            <a:pPr eaLnBrk="1" hangingPunct="1">
              <a:lnSpc>
                <a:spcPct val="90000"/>
              </a:lnSpc>
              <a:buFont typeface="Wingdings" panose="05000000000000000000" pitchFamily="2" charset="2"/>
              <a:buNone/>
            </a:pPr>
            <a:r>
              <a:rPr lang="en-US" altLang="it-IT" sz="2400" smtClean="0">
                <a:solidFill>
                  <a:srgbClr val="FF0000"/>
                </a:solidFill>
              </a:rPr>
              <a:t>Three components:</a:t>
            </a:r>
            <a:r>
              <a:rPr lang="en-US" altLang="it-IT" sz="2400" smtClean="0"/>
              <a:t> </a:t>
            </a:r>
          </a:p>
          <a:p>
            <a:pPr eaLnBrk="1" hangingPunct="1">
              <a:lnSpc>
                <a:spcPct val="90000"/>
              </a:lnSpc>
            </a:pPr>
            <a:r>
              <a:rPr lang="en-US" altLang="it-IT" sz="2000" smtClean="0"/>
              <a:t>user agent </a:t>
            </a:r>
          </a:p>
          <a:p>
            <a:pPr eaLnBrk="1" hangingPunct="1">
              <a:lnSpc>
                <a:spcPct val="90000"/>
              </a:lnSpc>
            </a:pPr>
            <a:r>
              <a:rPr lang="en-US" altLang="it-IT" sz="2000" smtClean="0"/>
              <a:t>mail server </a:t>
            </a:r>
          </a:p>
          <a:p>
            <a:pPr eaLnBrk="1" hangingPunct="1">
              <a:lnSpc>
                <a:spcPct val="90000"/>
              </a:lnSpc>
              <a:spcAft>
                <a:spcPct val="75000"/>
              </a:spcAft>
            </a:pPr>
            <a:r>
              <a:rPr lang="en-US" altLang="it-IT" sz="2000" smtClean="0"/>
              <a:t>simple mail transfer protocol: smtp</a:t>
            </a:r>
          </a:p>
          <a:p>
            <a:pPr eaLnBrk="1" hangingPunct="1">
              <a:lnSpc>
                <a:spcPct val="90000"/>
              </a:lnSpc>
              <a:buFont typeface="Wingdings" panose="05000000000000000000" pitchFamily="2" charset="2"/>
              <a:buNone/>
            </a:pPr>
            <a:r>
              <a:rPr lang="en-US" altLang="it-IT" sz="2000" u="sng" smtClean="0">
                <a:solidFill>
                  <a:srgbClr val="FF0000"/>
                </a:solidFill>
              </a:rPr>
              <a:t>User Agent</a:t>
            </a:r>
            <a:endParaRPr lang="en-US" altLang="it-IT" sz="2000" smtClean="0"/>
          </a:p>
          <a:p>
            <a:pPr eaLnBrk="1" hangingPunct="1">
              <a:lnSpc>
                <a:spcPct val="90000"/>
              </a:lnSpc>
            </a:pPr>
            <a:r>
              <a:rPr lang="en-US" altLang="it-IT" sz="2000" smtClean="0"/>
              <a:t>features: reading, writing and sending  mail</a:t>
            </a:r>
          </a:p>
          <a:p>
            <a:pPr eaLnBrk="1" hangingPunct="1">
              <a:lnSpc>
                <a:spcPct val="90000"/>
              </a:lnSpc>
            </a:pPr>
            <a:r>
              <a:rPr lang="en-US" altLang="it-IT" sz="2000" smtClean="0"/>
              <a:t>Eudora, Outlook, Pine, MacMail</a:t>
            </a:r>
          </a:p>
          <a:p>
            <a:pPr eaLnBrk="1" hangingPunct="1">
              <a:lnSpc>
                <a:spcPct val="90000"/>
              </a:lnSpc>
            </a:pPr>
            <a:r>
              <a:rPr lang="en-US" altLang="it-IT" sz="2000" smtClean="0"/>
              <a:t>Messages are stored in the server</a:t>
            </a:r>
          </a:p>
        </p:txBody>
      </p:sp>
      <p:sp>
        <p:nvSpPr>
          <p:cNvPr id="38917" name="Rectangle 4"/>
          <p:cNvSpPr>
            <a:spLocks noChangeArrowheads="1"/>
          </p:cNvSpPr>
          <p:nvPr/>
        </p:nvSpPr>
        <p:spPr bwMode="auto">
          <a:xfrm>
            <a:off x="6877050" y="600075"/>
            <a:ext cx="1828800" cy="9810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nvGrpSpPr>
          <p:cNvPr id="38918" name="Group 5"/>
          <p:cNvGrpSpPr>
            <a:grpSpLocks/>
          </p:cNvGrpSpPr>
          <p:nvPr/>
        </p:nvGrpSpPr>
        <p:grpSpPr bwMode="auto">
          <a:xfrm>
            <a:off x="6953250" y="569913"/>
            <a:ext cx="1749425" cy="955675"/>
            <a:chOff x="4458" y="3335"/>
            <a:chExt cx="1102" cy="602"/>
          </a:xfrm>
        </p:grpSpPr>
        <p:sp>
          <p:nvSpPr>
            <p:cNvPr id="39039" name="Text Box 6"/>
            <p:cNvSpPr txBox="1">
              <a:spLocks noChangeArrowheads="1"/>
            </p:cNvSpPr>
            <p:nvPr/>
          </p:nvSpPr>
          <p:spPr bwMode="auto">
            <a:xfrm>
              <a:off x="4666" y="3725"/>
              <a:ext cx="86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 mailbox</a:t>
              </a:r>
              <a:endParaRPr lang="en-US" altLang="it-IT" sz="2400">
                <a:latin typeface="Times New Roman" panose="02020603050405020304" pitchFamily="18" charset="0"/>
              </a:endParaRPr>
            </a:p>
          </p:txBody>
        </p:sp>
        <p:grpSp>
          <p:nvGrpSpPr>
            <p:cNvPr id="39040" name="Group 7"/>
            <p:cNvGrpSpPr>
              <a:grpSpLocks/>
            </p:cNvGrpSpPr>
            <p:nvPr/>
          </p:nvGrpSpPr>
          <p:grpSpPr bwMode="auto">
            <a:xfrm>
              <a:off x="4458" y="3408"/>
              <a:ext cx="450" cy="120"/>
              <a:chOff x="4314" y="3444"/>
              <a:chExt cx="450" cy="120"/>
            </a:xfrm>
          </p:grpSpPr>
          <p:sp>
            <p:nvSpPr>
              <p:cNvPr id="39043" name="Rectangle 8"/>
              <p:cNvSpPr>
                <a:spLocks noChangeArrowheads="1"/>
              </p:cNvSpPr>
              <p:nvPr/>
            </p:nvSpPr>
            <p:spPr bwMode="auto">
              <a:xfrm>
                <a:off x="4314" y="3444"/>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44" name="Line 9"/>
              <p:cNvSpPr>
                <a:spLocks noChangeShapeType="1"/>
              </p:cNvSpPr>
              <p:nvPr/>
            </p:nvSpPr>
            <p:spPr bwMode="auto">
              <a:xfrm>
                <a:off x="4363" y="3472"/>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45" name="Line 10"/>
              <p:cNvSpPr>
                <a:spLocks noChangeShapeType="1"/>
              </p:cNvSpPr>
              <p:nvPr/>
            </p:nvSpPr>
            <p:spPr bwMode="auto">
              <a:xfrm flipH="1">
                <a:off x="4472" y="3471"/>
                <a:ext cx="6"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46" name="Line 11"/>
              <p:cNvSpPr>
                <a:spLocks noChangeShapeType="1"/>
              </p:cNvSpPr>
              <p:nvPr/>
            </p:nvSpPr>
            <p:spPr bwMode="auto">
              <a:xfrm>
                <a:off x="4527" y="347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47" name="Line 12"/>
              <p:cNvSpPr>
                <a:spLocks noChangeShapeType="1"/>
              </p:cNvSpPr>
              <p:nvPr/>
            </p:nvSpPr>
            <p:spPr bwMode="auto">
              <a:xfrm>
                <a:off x="4584" y="3471"/>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48" name="Line 13"/>
              <p:cNvSpPr>
                <a:spLocks noChangeShapeType="1"/>
              </p:cNvSpPr>
              <p:nvPr/>
            </p:nvSpPr>
            <p:spPr bwMode="auto">
              <a:xfrm>
                <a:off x="4645" y="3471"/>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49" name="Line 14"/>
              <p:cNvSpPr>
                <a:spLocks noChangeShapeType="1"/>
              </p:cNvSpPr>
              <p:nvPr/>
            </p:nvSpPr>
            <p:spPr bwMode="auto">
              <a:xfrm>
                <a:off x="4701" y="3471"/>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50" name="Line 15"/>
              <p:cNvSpPr>
                <a:spLocks noChangeShapeType="1"/>
              </p:cNvSpPr>
              <p:nvPr/>
            </p:nvSpPr>
            <p:spPr bwMode="auto">
              <a:xfrm>
                <a:off x="4416" y="3472"/>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grpSp>
        <p:sp>
          <p:nvSpPr>
            <p:cNvPr id="39041" name="Rectangle 16"/>
            <p:cNvSpPr>
              <a:spLocks noChangeArrowheads="1"/>
            </p:cNvSpPr>
            <p:nvPr/>
          </p:nvSpPr>
          <p:spPr bwMode="auto">
            <a:xfrm>
              <a:off x="4472" y="3779"/>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42" name="Text Box 17"/>
            <p:cNvSpPr txBox="1">
              <a:spLocks noChangeArrowheads="1"/>
            </p:cNvSpPr>
            <p:nvPr/>
          </p:nvSpPr>
          <p:spPr bwMode="auto">
            <a:xfrm>
              <a:off x="4568" y="3335"/>
              <a:ext cx="992"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r">
                <a:spcBef>
                  <a:spcPct val="0"/>
                </a:spcBef>
                <a:buClrTx/>
                <a:buFontTx/>
                <a:buNone/>
              </a:pPr>
              <a:r>
                <a:rPr lang="en-US" altLang="it-IT" sz="1600">
                  <a:latin typeface="Comic Sans MS" panose="030F0702030302020204" pitchFamily="66" charset="0"/>
                </a:rPr>
                <a:t>outgoing </a:t>
              </a:r>
            </a:p>
            <a:p>
              <a:pPr algn="r">
                <a:spcBef>
                  <a:spcPct val="0"/>
                </a:spcBef>
                <a:buClrTx/>
                <a:buFontTx/>
                <a:buNone/>
              </a:pPr>
              <a:r>
                <a:rPr lang="en-US" altLang="it-IT" sz="1600">
                  <a:latin typeface="Comic Sans MS" panose="030F0702030302020204" pitchFamily="66" charset="0"/>
                </a:rPr>
                <a:t>message queue</a:t>
              </a:r>
              <a:endParaRPr lang="en-US" altLang="it-IT" sz="2400">
                <a:latin typeface="Times New Roman" panose="02020603050405020304" pitchFamily="18" charset="0"/>
              </a:endParaRPr>
            </a:p>
          </p:txBody>
        </p:sp>
      </p:grpSp>
      <p:grpSp>
        <p:nvGrpSpPr>
          <p:cNvPr id="38919" name="Group 18"/>
          <p:cNvGrpSpPr>
            <a:grpSpLocks/>
          </p:cNvGrpSpPr>
          <p:nvPr/>
        </p:nvGrpSpPr>
        <p:grpSpPr bwMode="auto">
          <a:xfrm>
            <a:off x="4459288" y="1374775"/>
            <a:ext cx="4078287" cy="4827588"/>
            <a:chOff x="2701" y="920"/>
            <a:chExt cx="2569" cy="3041"/>
          </a:xfrm>
        </p:grpSpPr>
        <p:sp>
          <p:nvSpPr>
            <p:cNvPr id="38920" name="Line 19"/>
            <p:cNvSpPr>
              <a:spLocks noChangeShapeType="1"/>
            </p:cNvSpPr>
            <p:nvPr/>
          </p:nvSpPr>
          <p:spPr bwMode="auto">
            <a:xfrm>
              <a:off x="3498" y="1662"/>
              <a:ext cx="708" cy="498"/>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nvGrpSpPr>
            <p:cNvPr id="38921" name="Group 20"/>
            <p:cNvGrpSpPr>
              <a:grpSpLocks/>
            </p:cNvGrpSpPr>
            <p:nvPr/>
          </p:nvGrpSpPr>
          <p:grpSpPr bwMode="auto">
            <a:xfrm>
              <a:off x="4375" y="1616"/>
              <a:ext cx="224" cy="588"/>
              <a:chOff x="4180" y="783"/>
              <a:chExt cx="150" cy="307"/>
            </a:xfrm>
          </p:grpSpPr>
          <p:sp>
            <p:nvSpPr>
              <p:cNvPr id="39031" name="AutoShape 21"/>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32" name="Rectangle 22"/>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33" name="Rectangle 2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34" name="AutoShape 2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35" name="Line 25"/>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36" name="Line 26"/>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37" name="Rectangle 2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38" name="Rectangle 28"/>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8922" name="Group 29"/>
            <p:cNvGrpSpPr>
              <a:grpSpLocks/>
            </p:cNvGrpSpPr>
            <p:nvPr/>
          </p:nvGrpSpPr>
          <p:grpSpPr bwMode="auto">
            <a:xfrm>
              <a:off x="4222" y="1901"/>
              <a:ext cx="518" cy="661"/>
              <a:chOff x="4288" y="2627"/>
              <a:chExt cx="518" cy="661"/>
            </a:xfrm>
          </p:grpSpPr>
          <p:sp>
            <p:nvSpPr>
              <p:cNvPr id="39016" name="Rectangle 30"/>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17" name="Text Box 31"/>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39018" name="Rectangle 32"/>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19" name="Line 33"/>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0" name="Line 34"/>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1" name="Line 35"/>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2" name="Line 36"/>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3" name="Line 37"/>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4" name="Line 38"/>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5" name="Line 39"/>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26" name="Rectangle 40"/>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27" name="Rectangle 41"/>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28" name="Rectangle 42"/>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29" name="Rectangle 43"/>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30" name="Rectangle 44"/>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8923" name="Group 45"/>
            <p:cNvGrpSpPr>
              <a:grpSpLocks/>
            </p:cNvGrpSpPr>
            <p:nvPr/>
          </p:nvGrpSpPr>
          <p:grpSpPr bwMode="auto">
            <a:xfrm>
              <a:off x="4679" y="1358"/>
              <a:ext cx="447" cy="443"/>
              <a:chOff x="4337" y="290"/>
              <a:chExt cx="447" cy="443"/>
            </a:xfrm>
          </p:grpSpPr>
          <p:graphicFrame>
            <p:nvGraphicFramePr>
              <p:cNvPr id="39012" name="Object 46"/>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39063" name="Clip" r:id="rId4" imgW="1307263" imgH="1084139" progId="MS_ClipArt_Gallery.2">
                      <p:embed/>
                    </p:oleObj>
                  </mc:Choice>
                  <mc:Fallback>
                    <p:oleObj name="Clip" r:id="rId4" imgW="1307263" imgH="1084139" progId="MS_ClipArt_Gallery.2">
                      <p:embed/>
                      <p:pic>
                        <p:nvPicPr>
                          <p:cNvPr id="0" name="Object 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9013" name="Group 47"/>
              <p:cNvGrpSpPr>
                <a:grpSpLocks/>
              </p:cNvGrpSpPr>
              <p:nvPr/>
            </p:nvGrpSpPr>
            <p:grpSpPr bwMode="auto">
              <a:xfrm>
                <a:off x="4337" y="367"/>
                <a:ext cx="447" cy="366"/>
                <a:chOff x="4189" y="817"/>
                <a:chExt cx="521" cy="366"/>
              </a:xfrm>
            </p:grpSpPr>
            <p:sp>
              <p:nvSpPr>
                <p:cNvPr id="39014" name="Rectangle 48"/>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15" name="Text Box 49"/>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8924" name="Group 50"/>
            <p:cNvGrpSpPr>
              <a:grpSpLocks/>
            </p:cNvGrpSpPr>
            <p:nvPr/>
          </p:nvGrpSpPr>
          <p:grpSpPr bwMode="auto">
            <a:xfrm>
              <a:off x="4823" y="1994"/>
              <a:ext cx="447" cy="443"/>
              <a:chOff x="4337" y="290"/>
              <a:chExt cx="447" cy="443"/>
            </a:xfrm>
          </p:grpSpPr>
          <p:graphicFrame>
            <p:nvGraphicFramePr>
              <p:cNvPr id="39008" name="Object 51"/>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39064" name="Clip" r:id="rId6" imgW="1307263" imgH="1084139" progId="MS_ClipArt_Gallery.2">
                      <p:embed/>
                    </p:oleObj>
                  </mc:Choice>
                  <mc:Fallback>
                    <p:oleObj name="Clip" r:id="rId6" imgW="1307263" imgH="1084139" progId="MS_ClipArt_Gallery.2">
                      <p:embed/>
                      <p:pic>
                        <p:nvPicPr>
                          <p:cNvPr id="0" name="Object 5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9009" name="Group 52"/>
              <p:cNvGrpSpPr>
                <a:grpSpLocks/>
              </p:cNvGrpSpPr>
              <p:nvPr/>
            </p:nvGrpSpPr>
            <p:grpSpPr bwMode="auto">
              <a:xfrm>
                <a:off x="4337" y="367"/>
                <a:ext cx="447" cy="366"/>
                <a:chOff x="4189" y="817"/>
                <a:chExt cx="521" cy="366"/>
              </a:xfrm>
            </p:grpSpPr>
            <p:sp>
              <p:nvSpPr>
                <p:cNvPr id="39010" name="Rectangle 53"/>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11" name="Text Box 54"/>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8925" name="Group 55"/>
            <p:cNvGrpSpPr>
              <a:grpSpLocks/>
            </p:cNvGrpSpPr>
            <p:nvPr/>
          </p:nvGrpSpPr>
          <p:grpSpPr bwMode="auto">
            <a:xfrm>
              <a:off x="4679" y="2654"/>
              <a:ext cx="447" cy="443"/>
              <a:chOff x="4337" y="290"/>
              <a:chExt cx="447" cy="443"/>
            </a:xfrm>
          </p:grpSpPr>
          <p:graphicFrame>
            <p:nvGraphicFramePr>
              <p:cNvPr id="39004" name="Object 56"/>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39065" name="Clip" r:id="rId7" imgW="1307263" imgH="1084139" progId="MS_ClipArt_Gallery.2">
                      <p:embed/>
                    </p:oleObj>
                  </mc:Choice>
                  <mc:Fallback>
                    <p:oleObj name="Clip" r:id="rId7" imgW="1307263" imgH="1084139" progId="MS_ClipArt_Gallery.2">
                      <p:embed/>
                      <p:pic>
                        <p:nvPicPr>
                          <p:cNvPr id="0" name="Object 5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9005" name="Group 57"/>
              <p:cNvGrpSpPr>
                <a:grpSpLocks/>
              </p:cNvGrpSpPr>
              <p:nvPr/>
            </p:nvGrpSpPr>
            <p:grpSpPr bwMode="auto">
              <a:xfrm>
                <a:off x="4337" y="367"/>
                <a:ext cx="447" cy="366"/>
                <a:chOff x="4189" y="817"/>
                <a:chExt cx="521" cy="366"/>
              </a:xfrm>
            </p:grpSpPr>
            <p:sp>
              <p:nvSpPr>
                <p:cNvPr id="39006" name="Rectangle 58"/>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07" name="Text Box 59"/>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8926" name="Group 60"/>
            <p:cNvGrpSpPr>
              <a:grpSpLocks/>
            </p:cNvGrpSpPr>
            <p:nvPr/>
          </p:nvGrpSpPr>
          <p:grpSpPr bwMode="auto">
            <a:xfrm>
              <a:off x="2962" y="2504"/>
              <a:ext cx="518" cy="946"/>
              <a:chOff x="3484" y="2522"/>
              <a:chExt cx="518" cy="946"/>
            </a:xfrm>
          </p:grpSpPr>
          <p:grpSp>
            <p:nvGrpSpPr>
              <p:cNvPr id="38979" name="Group 61"/>
              <p:cNvGrpSpPr>
                <a:grpSpLocks/>
              </p:cNvGrpSpPr>
              <p:nvPr/>
            </p:nvGrpSpPr>
            <p:grpSpPr bwMode="auto">
              <a:xfrm>
                <a:off x="3631" y="2522"/>
                <a:ext cx="224" cy="588"/>
                <a:chOff x="4180" y="783"/>
                <a:chExt cx="150" cy="307"/>
              </a:xfrm>
            </p:grpSpPr>
            <p:sp>
              <p:nvSpPr>
                <p:cNvPr id="38996" name="AutoShape 62"/>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7" name="Rectangle 63"/>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8" name="Rectangle 6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9" name="AutoShape 6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00" name="Line 66"/>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01" name="Line 67"/>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002" name="Rectangle 6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003" name="Rectangle 69"/>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8980" name="Group 70"/>
              <p:cNvGrpSpPr>
                <a:grpSpLocks/>
              </p:cNvGrpSpPr>
              <p:nvPr/>
            </p:nvGrpSpPr>
            <p:grpSpPr bwMode="auto">
              <a:xfrm>
                <a:off x="3484" y="2807"/>
                <a:ext cx="518" cy="661"/>
                <a:chOff x="4288" y="2627"/>
                <a:chExt cx="518" cy="661"/>
              </a:xfrm>
            </p:grpSpPr>
            <p:sp>
              <p:nvSpPr>
                <p:cNvPr id="38981" name="Rectangle 71"/>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82" name="Text Box 72"/>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38983" name="Rectangle 73"/>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84" name="Line 74"/>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85" name="Line 75"/>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86" name="Line 76"/>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87" name="Line 77"/>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88" name="Line 78"/>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89" name="Line 79"/>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90" name="Line 80"/>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91" name="Rectangle 81"/>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2" name="Rectangle 82"/>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3" name="Rectangle 83"/>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4" name="Rectangle 84"/>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95" name="Rectangle 85"/>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grpSp>
          <p:nvGrpSpPr>
            <p:cNvPr id="38927" name="Group 86"/>
            <p:cNvGrpSpPr>
              <a:grpSpLocks/>
            </p:cNvGrpSpPr>
            <p:nvPr/>
          </p:nvGrpSpPr>
          <p:grpSpPr bwMode="auto">
            <a:xfrm>
              <a:off x="3563" y="3200"/>
              <a:ext cx="447" cy="443"/>
              <a:chOff x="4337" y="290"/>
              <a:chExt cx="447" cy="443"/>
            </a:xfrm>
          </p:grpSpPr>
          <p:graphicFrame>
            <p:nvGraphicFramePr>
              <p:cNvPr id="38975" name="Object 87"/>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39066" name="Clip" r:id="rId8" imgW="1307263" imgH="1084139" progId="MS_ClipArt_Gallery.2">
                      <p:embed/>
                    </p:oleObj>
                  </mc:Choice>
                  <mc:Fallback>
                    <p:oleObj name="Clip" r:id="rId8" imgW="1307263" imgH="1084139" progId="MS_ClipArt_Gallery.2">
                      <p:embed/>
                      <p:pic>
                        <p:nvPicPr>
                          <p:cNvPr id="0" name="Object 8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8976" name="Group 88"/>
              <p:cNvGrpSpPr>
                <a:grpSpLocks/>
              </p:cNvGrpSpPr>
              <p:nvPr/>
            </p:nvGrpSpPr>
            <p:grpSpPr bwMode="auto">
              <a:xfrm>
                <a:off x="4337" y="367"/>
                <a:ext cx="447" cy="366"/>
                <a:chOff x="4189" y="817"/>
                <a:chExt cx="521" cy="366"/>
              </a:xfrm>
            </p:grpSpPr>
            <p:sp>
              <p:nvSpPr>
                <p:cNvPr id="38977" name="Rectangle 89"/>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78" name="Text Box 90"/>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8928" name="Group 91"/>
            <p:cNvGrpSpPr>
              <a:grpSpLocks/>
            </p:cNvGrpSpPr>
            <p:nvPr/>
          </p:nvGrpSpPr>
          <p:grpSpPr bwMode="auto">
            <a:xfrm>
              <a:off x="3035" y="3518"/>
              <a:ext cx="447" cy="443"/>
              <a:chOff x="4337" y="290"/>
              <a:chExt cx="447" cy="443"/>
            </a:xfrm>
          </p:grpSpPr>
          <p:graphicFrame>
            <p:nvGraphicFramePr>
              <p:cNvPr id="38971" name="Object 92"/>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39067" name="Clip" r:id="rId9" imgW="1307263" imgH="1084139" progId="MS_ClipArt_Gallery.2">
                      <p:embed/>
                    </p:oleObj>
                  </mc:Choice>
                  <mc:Fallback>
                    <p:oleObj name="Clip" r:id="rId9" imgW="1307263" imgH="1084139" progId="MS_ClipArt_Gallery.2">
                      <p:embed/>
                      <p:pic>
                        <p:nvPicPr>
                          <p:cNvPr id="0" name="Object 9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8972" name="Group 93"/>
              <p:cNvGrpSpPr>
                <a:grpSpLocks/>
              </p:cNvGrpSpPr>
              <p:nvPr/>
            </p:nvGrpSpPr>
            <p:grpSpPr bwMode="auto">
              <a:xfrm>
                <a:off x="4337" y="367"/>
                <a:ext cx="447" cy="366"/>
                <a:chOff x="4189" y="817"/>
                <a:chExt cx="521" cy="366"/>
              </a:xfrm>
            </p:grpSpPr>
            <p:sp>
              <p:nvSpPr>
                <p:cNvPr id="38973" name="Rectangle 94"/>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74" name="Text Box 95"/>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8929" name="Group 96"/>
            <p:cNvGrpSpPr>
              <a:grpSpLocks/>
            </p:cNvGrpSpPr>
            <p:nvPr/>
          </p:nvGrpSpPr>
          <p:grpSpPr bwMode="auto">
            <a:xfrm>
              <a:off x="2962" y="1082"/>
              <a:ext cx="518" cy="946"/>
              <a:chOff x="3484" y="2522"/>
              <a:chExt cx="518" cy="946"/>
            </a:xfrm>
          </p:grpSpPr>
          <p:grpSp>
            <p:nvGrpSpPr>
              <p:cNvPr id="38946" name="Group 97"/>
              <p:cNvGrpSpPr>
                <a:grpSpLocks/>
              </p:cNvGrpSpPr>
              <p:nvPr/>
            </p:nvGrpSpPr>
            <p:grpSpPr bwMode="auto">
              <a:xfrm>
                <a:off x="3631" y="2522"/>
                <a:ext cx="224" cy="588"/>
                <a:chOff x="4180" y="783"/>
                <a:chExt cx="150" cy="307"/>
              </a:xfrm>
            </p:grpSpPr>
            <p:sp>
              <p:nvSpPr>
                <p:cNvPr id="38963" name="AutoShape 98"/>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4" name="Rectangle 99"/>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5" name="Rectangle 100"/>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6" name="AutoShape 101"/>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7" name="Line 102"/>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68" name="Line 103"/>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69" name="Rectangle 104"/>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70" name="Rectangle 105"/>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8947" name="Group 106"/>
              <p:cNvGrpSpPr>
                <a:grpSpLocks/>
              </p:cNvGrpSpPr>
              <p:nvPr/>
            </p:nvGrpSpPr>
            <p:grpSpPr bwMode="auto">
              <a:xfrm>
                <a:off x="3484" y="2807"/>
                <a:ext cx="518" cy="661"/>
                <a:chOff x="4288" y="2627"/>
                <a:chExt cx="518" cy="661"/>
              </a:xfrm>
            </p:grpSpPr>
            <p:sp>
              <p:nvSpPr>
                <p:cNvPr id="38948" name="Rectangle 107"/>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49" name="Text Box 108"/>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38950" name="Rectangle 109"/>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51" name="Line 110"/>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2" name="Line 111"/>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3" name="Line 112"/>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4" name="Line 113"/>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5" name="Line 114"/>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6" name="Line 115"/>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7" name="Line 116"/>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8958" name="Rectangle 117"/>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59" name="Rectangle 118"/>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0" name="Rectangle 119"/>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1" name="Rectangle 120"/>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62" name="Rectangle 121"/>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grpSp>
          <p:nvGrpSpPr>
            <p:cNvPr id="38930" name="Group 122"/>
            <p:cNvGrpSpPr>
              <a:grpSpLocks/>
            </p:cNvGrpSpPr>
            <p:nvPr/>
          </p:nvGrpSpPr>
          <p:grpSpPr bwMode="auto">
            <a:xfrm>
              <a:off x="3431" y="920"/>
              <a:ext cx="447" cy="443"/>
              <a:chOff x="4337" y="290"/>
              <a:chExt cx="447" cy="443"/>
            </a:xfrm>
          </p:grpSpPr>
          <p:graphicFrame>
            <p:nvGraphicFramePr>
              <p:cNvPr id="38942" name="Object 123"/>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39068" name="Clip" r:id="rId10" imgW="1307263" imgH="1084139" progId="MS_ClipArt_Gallery.2">
                      <p:embed/>
                    </p:oleObj>
                  </mc:Choice>
                  <mc:Fallback>
                    <p:oleObj name="Clip" r:id="rId10" imgW="1307263" imgH="1084139" progId="MS_ClipArt_Gallery.2">
                      <p:embed/>
                      <p:pic>
                        <p:nvPicPr>
                          <p:cNvPr id="0" name="Object 1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8943" name="Group 124"/>
              <p:cNvGrpSpPr>
                <a:grpSpLocks/>
              </p:cNvGrpSpPr>
              <p:nvPr/>
            </p:nvGrpSpPr>
            <p:grpSpPr bwMode="auto">
              <a:xfrm>
                <a:off x="4337" y="367"/>
                <a:ext cx="447" cy="366"/>
                <a:chOff x="4189" y="817"/>
                <a:chExt cx="521" cy="366"/>
              </a:xfrm>
            </p:grpSpPr>
            <p:sp>
              <p:nvSpPr>
                <p:cNvPr id="38944" name="Rectangle 125"/>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45" name="Text Box 126"/>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sp>
          <p:nvSpPr>
            <p:cNvPr id="38931" name="Line 127"/>
            <p:cNvSpPr>
              <a:spLocks noChangeShapeType="1"/>
            </p:cNvSpPr>
            <p:nvPr/>
          </p:nvSpPr>
          <p:spPr bwMode="auto">
            <a:xfrm flipV="1">
              <a:off x="3498" y="2370"/>
              <a:ext cx="708" cy="684"/>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38932" name="Line 128"/>
            <p:cNvSpPr>
              <a:spLocks noChangeShapeType="1"/>
            </p:cNvSpPr>
            <p:nvPr/>
          </p:nvSpPr>
          <p:spPr bwMode="auto">
            <a:xfrm flipH="1" flipV="1">
              <a:off x="3030" y="2040"/>
              <a:ext cx="0" cy="786"/>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nvGrpSpPr>
            <p:cNvPr id="38933" name="Group 129"/>
            <p:cNvGrpSpPr>
              <a:grpSpLocks/>
            </p:cNvGrpSpPr>
            <p:nvPr/>
          </p:nvGrpSpPr>
          <p:grpSpPr bwMode="auto">
            <a:xfrm>
              <a:off x="3559" y="2555"/>
              <a:ext cx="649" cy="288"/>
              <a:chOff x="3745" y="2537"/>
              <a:chExt cx="649" cy="288"/>
            </a:xfrm>
          </p:grpSpPr>
          <p:sp>
            <p:nvSpPr>
              <p:cNvPr id="38940" name="Rectangle 130"/>
              <p:cNvSpPr>
                <a:spLocks noChangeArrowheads="1"/>
              </p:cNvSpPr>
              <p:nvPr/>
            </p:nvSpPr>
            <p:spPr bwMode="auto">
              <a:xfrm>
                <a:off x="3798" y="2580"/>
                <a:ext cx="540" cy="1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41" name="Text Box 131"/>
              <p:cNvSpPr txBox="1">
                <a:spLocks noChangeArrowheads="1"/>
              </p:cNvSpPr>
              <p:nvPr/>
            </p:nvSpPr>
            <p:spPr bwMode="auto">
              <a:xfrm>
                <a:off x="3745" y="2537"/>
                <a:ext cx="6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2400">
                    <a:solidFill>
                      <a:srgbClr val="FF0000"/>
                    </a:solidFill>
                    <a:latin typeface="Comic Sans MS" panose="030F0702030302020204" pitchFamily="66" charset="0"/>
                  </a:rPr>
                  <a:t>SMTP</a:t>
                </a:r>
                <a:endParaRPr lang="en-US" altLang="it-IT" sz="2400">
                  <a:latin typeface="Times New Roman" panose="02020603050405020304" pitchFamily="18" charset="0"/>
                </a:endParaRPr>
              </a:p>
            </p:txBody>
          </p:sp>
        </p:grpSp>
        <p:grpSp>
          <p:nvGrpSpPr>
            <p:cNvPr id="38934" name="Group 132"/>
            <p:cNvGrpSpPr>
              <a:grpSpLocks/>
            </p:cNvGrpSpPr>
            <p:nvPr/>
          </p:nvGrpSpPr>
          <p:grpSpPr bwMode="auto">
            <a:xfrm>
              <a:off x="3535" y="1763"/>
              <a:ext cx="649" cy="288"/>
              <a:chOff x="3745" y="2537"/>
              <a:chExt cx="649" cy="288"/>
            </a:xfrm>
          </p:grpSpPr>
          <p:sp>
            <p:nvSpPr>
              <p:cNvPr id="38938" name="Rectangle 133"/>
              <p:cNvSpPr>
                <a:spLocks noChangeArrowheads="1"/>
              </p:cNvSpPr>
              <p:nvPr/>
            </p:nvSpPr>
            <p:spPr bwMode="auto">
              <a:xfrm>
                <a:off x="3798" y="2580"/>
                <a:ext cx="540" cy="1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39" name="Text Box 134"/>
              <p:cNvSpPr txBox="1">
                <a:spLocks noChangeArrowheads="1"/>
              </p:cNvSpPr>
              <p:nvPr/>
            </p:nvSpPr>
            <p:spPr bwMode="auto">
              <a:xfrm>
                <a:off x="3745" y="2537"/>
                <a:ext cx="6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2400">
                    <a:solidFill>
                      <a:srgbClr val="FF0000"/>
                    </a:solidFill>
                    <a:latin typeface="Comic Sans MS" panose="030F0702030302020204" pitchFamily="66" charset="0"/>
                  </a:rPr>
                  <a:t>SMTP</a:t>
                </a:r>
                <a:endParaRPr lang="en-US" altLang="it-IT" sz="2400">
                  <a:latin typeface="Times New Roman" panose="02020603050405020304" pitchFamily="18" charset="0"/>
                </a:endParaRPr>
              </a:p>
            </p:txBody>
          </p:sp>
        </p:grpSp>
        <p:grpSp>
          <p:nvGrpSpPr>
            <p:cNvPr id="38935" name="Group 135"/>
            <p:cNvGrpSpPr>
              <a:grpSpLocks/>
            </p:cNvGrpSpPr>
            <p:nvPr/>
          </p:nvGrpSpPr>
          <p:grpSpPr bwMode="auto">
            <a:xfrm>
              <a:off x="2701" y="2213"/>
              <a:ext cx="649" cy="288"/>
              <a:chOff x="3745" y="2537"/>
              <a:chExt cx="649" cy="288"/>
            </a:xfrm>
          </p:grpSpPr>
          <p:sp>
            <p:nvSpPr>
              <p:cNvPr id="38936" name="Rectangle 136"/>
              <p:cNvSpPr>
                <a:spLocks noChangeArrowheads="1"/>
              </p:cNvSpPr>
              <p:nvPr/>
            </p:nvSpPr>
            <p:spPr bwMode="auto">
              <a:xfrm>
                <a:off x="3798" y="2580"/>
                <a:ext cx="540" cy="1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8937" name="Text Box 137"/>
              <p:cNvSpPr txBox="1">
                <a:spLocks noChangeArrowheads="1"/>
              </p:cNvSpPr>
              <p:nvPr/>
            </p:nvSpPr>
            <p:spPr bwMode="auto">
              <a:xfrm>
                <a:off x="3745" y="2537"/>
                <a:ext cx="6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2400">
                    <a:solidFill>
                      <a:srgbClr val="FF0000"/>
                    </a:solidFill>
                    <a:latin typeface="Comic Sans MS" panose="030F0702030302020204" pitchFamily="66" charset="0"/>
                  </a:rPr>
                  <a:t>SMTP</a:t>
                </a:r>
                <a:endParaRPr lang="en-US" altLang="it-IT" sz="2400">
                  <a:latin typeface="Times New Roman" panose="02020603050405020304" pitchFamily="18" charset="0"/>
                </a:endParaRPr>
              </a:p>
            </p:txBody>
          </p:sp>
        </p:gr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77F6AD0-110A-4C82-B7AB-5981E189B855}" type="slidenum">
              <a:rPr lang="en-US" altLang="it-IT" sz="1400">
                <a:latin typeface="Tahoma" panose="020B0604030504040204" pitchFamily="34" charset="0"/>
              </a:rPr>
              <a:pPr/>
              <a:t>37</a:t>
            </a:fld>
            <a:endParaRPr lang="en-US" altLang="it-IT" sz="1400">
              <a:latin typeface="Tahoma" panose="020B0604030504040204" pitchFamily="34" charset="0"/>
            </a:endParaRPr>
          </a:p>
        </p:txBody>
      </p:sp>
      <p:sp>
        <p:nvSpPr>
          <p:cNvPr id="39939" name="Rectangle 2"/>
          <p:cNvSpPr>
            <a:spLocks noGrp="1" noChangeArrowheads="1"/>
          </p:cNvSpPr>
          <p:nvPr>
            <p:ph type="title"/>
          </p:nvPr>
        </p:nvSpPr>
        <p:spPr>
          <a:xfrm>
            <a:off x="409575" y="228600"/>
            <a:ext cx="7772400" cy="1143000"/>
          </a:xfrm>
        </p:spPr>
        <p:txBody>
          <a:bodyPr/>
          <a:lstStyle/>
          <a:p>
            <a:pPr eaLnBrk="1" hangingPunct="1"/>
            <a:r>
              <a:rPr lang="en-US" altLang="it-IT" sz="4000" smtClean="0"/>
              <a:t>E-Mail: mail server</a:t>
            </a:r>
            <a:endParaRPr lang="en-US" altLang="it-IT" smtClean="0"/>
          </a:p>
        </p:txBody>
      </p:sp>
      <p:sp>
        <p:nvSpPr>
          <p:cNvPr id="39940" name="Rectangle 3"/>
          <p:cNvSpPr>
            <a:spLocks noGrp="1" noChangeArrowheads="1"/>
          </p:cNvSpPr>
          <p:nvPr>
            <p:ph type="body" sz="half" idx="1"/>
          </p:nvPr>
        </p:nvSpPr>
        <p:spPr>
          <a:xfrm>
            <a:off x="685800" y="1981200"/>
            <a:ext cx="3932238" cy="4114800"/>
          </a:xfrm>
        </p:spPr>
        <p:txBody>
          <a:bodyPr/>
          <a:lstStyle/>
          <a:p>
            <a:pPr eaLnBrk="1" hangingPunct="1">
              <a:lnSpc>
                <a:spcPct val="90000"/>
              </a:lnSpc>
              <a:buFont typeface="Wingdings" panose="05000000000000000000" pitchFamily="2" charset="2"/>
              <a:buNone/>
            </a:pPr>
            <a:r>
              <a:rPr lang="en-US" altLang="it-IT" smtClean="0">
                <a:solidFill>
                  <a:srgbClr val="FF0000"/>
                </a:solidFill>
              </a:rPr>
              <a:t>Mail Server</a:t>
            </a:r>
            <a:r>
              <a:rPr lang="en-US" altLang="it-IT" smtClean="0"/>
              <a:t> </a:t>
            </a:r>
          </a:p>
          <a:p>
            <a:pPr eaLnBrk="1" hangingPunct="1">
              <a:lnSpc>
                <a:spcPct val="90000"/>
              </a:lnSpc>
            </a:pPr>
            <a:r>
              <a:rPr lang="en-US" altLang="it-IT" sz="2400" smtClean="0">
                <a:solidFill>
                  <a:srgbClr val="FF0000"/>
                </a:solidFill>
              </a:rPr>
              <a:t>mailbox</a:t>
            </a:r>
            <a:r>
              <a:rPr lang="en-US" altLang="it-IT" sz="2400" smtClean="0"/>
              <a:t> contains messages not i msg non still read by the users</a:t>
            </a:r>
          </a:p>
          <a:p>
            <a:pPr eaLnBrk="1" hangingPunct="1">
              <a:lnSpc>
                <a:spcPct val="90000"/>
              </a:lnSpc>
            </a:pPr>
            <a:r>
              <a:rPr lang="en-US" altLang="it-IT" sz="2400" smtClean="0">
                <a:solidFill>
                  <a:srgbClr val="FF0000"/>
                </a:solidFill>
              </a:rPr>
              <a:t>Smtp:  communication protocol among the </a:t>
            </a:r>
            <a:r>
              <a:rPr lang="en-US" altLang="it-IT" sz="2400" smtClean="0"/>
              <a:t>mail servers</a:t>
            </a:r>
          </a:p>
          <a:p>
            <a:pPr lvl="1" eaLnBrk="1" hangingPunct="1">
              <a:lnSpc>
                <a:spcPct val="90000"/>
              </a:lnSpc>
              <a:buFont typeface="Wingdings" panose="05000000000000000000" pitchFamily="2" charset="2"/>
              <a:buNone/>
            </a:pPr>
            <a:endParaRPr lang="en-US" altLang="it-IT" smtClean="0"/>
          </a:p>
        </p:txBody>
      </p:sp>
      <p:grpSp>
        <p:nvGrpSpPr>
          <p:cNvPr id="39941" name="Group 4"/>
          <p:cNvGrpSpPr>
            <a:grpSpLocks/>
          </p:cNvGrpSpPr>
          <p:nvPr/>
        </p:nvGrpSpPr>
        <p:grpSpPr bwMode="auto">
          <a:xfrm>
            <a:off x="4773613" y="1450975"/>
            <a:ext cx="4078287" cy="4827588"/>
            <a:chOff x="2701" y="920"/>
            <a:chExt cx="2569" cy="3041"/>
          </a:xfrm>
        </p:grpSpPr>
        <p:sp>
          <p:nvSpPr>
            <p:cNvPr id="39942" name="Line 5"/>
            <p:cNvSpPr>
              <a:spLocks noChangeShapeType="1"/>
            </p:cNvSpPr>
            <p:nvPr/>
          </p:nvSpPr>
          <p:spPr bwMode="auto">
            <a:xfrm>
              <a:off x="3498" y="1662"/>
              <a:ext cx="708" cy="498"/>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nvGrpSpPr>
            <p:cNvPr id="39943" name="Group 6"/>
            <p:cNvGrpSpPr>
              <a:grpSpLocks/>
            </p:cNvGrpSpPr>
            <p:nvPr/>
          </p:nvGrpSpPr>
          <p:grpSpPr bwMode="auto">
            <a:xfrm>
              <a:off x="4375" y="1616"/>
              <a:ext cx="224" cy="588"/>
              <a:chOff x="4180" y="783"/>
              <a:chExt cx="150" cy="307"/>
            </a:xfrm>
          </p:grpSpPr>
          <p:sp>
            <p:nvSpPr>
              <p:cNvPr id="40053" name="AutoShape 7"/>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4" name="Rectangle 8"/>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5" name="Rectangle 9"/>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6" name="AutoShape 10"/>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7" name="Line 11"/>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58" name="Line 12"/>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59" name="Rectangle 13"/>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60" name="Rectangle 14"/>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9944" name="Group 15"/>
            <p:cNvGrpSpPr>
              <a:grpSpLocks/>
            </p:cNvGrpSpPr>
            <p:nvPr/>
          </p:nvGrpSpPr>
          <p:grpSpPr bwMode="auto">
            <a:xfrm>
              <a:off x="4222" y="1901"/>
              <a:ext cx="518" cy="661"/>
              <a:chOff x="4288" y="2627"/>
              <a:chExt cx="518" cy="661"/>
            </a:xfrm>
          </p:grpSpPr>
          <p:sp>
            <p:nvSpPr>
              <p:cNvPr id="40038" name="Rectangle 16"/>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39" name="Text Box 17"/>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40040" name="Rectangle 18"/>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41" name="Line 19"/>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2" name="Line 20"/>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3" name="Line 21"/>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4" name="Line 22"/>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5" name="Line 23"/>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6" name="Line 24"/>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7" name="Line 25"/>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48" name="Rectangle 26"/>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49" name="Rectangle 27"/>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0" name="Rectangle 28"/>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1" name="Rectangle 29"/>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52" name="Rectangle 30"/>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9945" name="Group 31"/>
            <p:cNvGrpSpPr>
              <a:grpSpLocks/>
            </p:cNvGrpSpPr>
            <p:nvPr/>
          </p:nvGrpSpPr>
          <p:grpSpPr bwMode="auto">
            <a:xfrm>
              <a:off x="4679" y="1358"/>
              <a:ext cx="447" cy="443"/>
              <a:chOff x="4337" y="290"/>
              <a:chExt cx="447" cy="443"/>
            </a:xfrm>
          </p:grpSpPr>
          <p:graphicFrame>
            <p:nvGraphicFramePr>
              <p:cNvPr id="40034" name="Object 32"/>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0073" name="Clip" r:id="rId4" imgW="1307263" imgH="1084139" progId="MS_ClipArt_Gallery.2">
                      <p:embed/>
                    </p:oleObj>
                  </mc:Choice>
                  <mc:Fallback>
                    <p:oleObj name="Clip" r:id="rId4" imgW="1307263" imgH="1084139" progId="MS_ClipArt_Gallery.2">
                      <p:embed/>
                      <p:pic>
                        <p:nvPicPr>
                          <p:cNvPr id="0" name="Object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0035" name="Group 33"/>
              <p:cNvGrpSpPr>
                <a:grpSpLocks/>
              </p:cNvGrpSpPr>
              <p:nvPr/>
            </p:nvGrpSpPr>
            <p:grpSpPr bwMode="auto">
              <a:xfrm>
                <a:off x="4337" y="367"/>
                <a:ext cx="447" cy="366"/>
                <a:chOff x="4189" y="817"/>
                <a:chExt cx="521" cy="366"/>
              </a:xfrm>
            </p:grpSpPr>
            <p:sp>
              <p:nvSpPr>
                <p:cNvPr id="40036" name="Rectangle 34"/>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37" name="Text Box 35"/>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9946" name="Group 36"/>
            <p:cNvGrpSpPr>
              <a:grpSpLocks/>
            </p:cNvGrpSpPr>
            <p:nvPr/>
          </p:nvGrpSpPr>
          <p:grpSpPr bwMode="auto">
            <a:xfrm>
              <a:off x="4823" y="1994"/>
              <a:ext cx="447" cy="443"/>
              <a:chOff x="4337" y="290"/>
              <a:chExt cx="447" cy="443"/>
            </a:xfrm>
          </p:grpSpPr>
          <p:graphicFrame>
            <p:nvGraphicFramePr>
              <p:cNvPr id="40030" name="Object 37"/>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0074" name="Clip" r:id="rId6" imgW="1307263" imgH="1084139" progId="MS_ClipArt_Gallery.2">
                      <p:embed/>
                    </p:oleObj>
                  </mc:Choice>
                  <mc:Fallback>
                    <p:oleObj name="Clip" r:id="rId6" imgW="1307263" imgH="1084139" progId="MS_ClipArt_Gallery.2">
                      <p:embed/>
                      <p:pic>
                        <p:nvPicPr>
                          <p:cNvPr id="0" name="Object 3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0031" name="Group 38"/>
              <p:cNvGrpSpPr>
                <a:grpSpLocks/>
              </p:cNvGrpSpPr>
              <p:nvPr/>
            </p:nvGrpSpPr>
            <p:grpSpPr bwMode="auto">
              <a:xfrm>
                <a:off x="4337" y="367"/>
                <a:ext cx="447" cy="366"/>
                <a:chOff x="4189" y="817"/>
                <a:chExt cx="521" cy="366"/>
              </a:xfrm>
            </p:grpSpPr>
            <p:sp>
              <p:nvSpPr>
                <p:cNvPr id="40032" name="Rectangle 39"/>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33" name="Text Box 40"/>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9947" name="Group 41"/>
            <p:cNvGrpSpPr>
              <a:grpSpLocks/>
            </p:cNvGrpSpPr>
            <p:nvPr/>
          </p:nvGrpSpPr>
          <p:grpSpPr bwMode="auto">
            <a:xfrm>
              <a:off x="4679" y="2654"/>
              <a:ext cx="447" cy="443"/>
              <a:chOff x="4337" y="290"/>
              <a:chExt cx="447" cy="443"/>
            </a:xfrm>
          </p:grpSpPr>
          <p:graphicFrame>
            <p:nvGraphicFramePr>
              <p:cNvPr id="40026" name="Object 42"/>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0075" name="Clip" r:id="rId7" imgW="1307263" imgH="1084139" progId="MS_ClipArt_Gallery.2">
                      <p:embed/>
                    </p:oleObj>
                  </mc:Choice>
                  <mc:Fallback>
                    <p:oleObj name="Clip" r:id="rId7" imgW="1307263" imgH="1084139" progId="MS_ClipArt_Gallery.2">
                      <p:embed/>
                      <p:pic>
                        <p:nvPicPr>
                          <p:cNvPr id="0" name="Object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0027" name="Group 43"/>
              <p:cNvGrpSpPr>
                <a:grpSpLocks/>
              </p:cNvGrpSpPr>
              <p:nvPr/>
            </p:nvGrpSpPr>
            <p:grpSpPr bwMode="auto">
              <a:xfrm>
                <a:off x="4337" y="367"/>
                <a:ext cx="447" cy="366"/>
                <a:chOff x="4189" y="817"/>
                <a:chExt cx="521" cy="366"/>
              </a:xfrm>
            </p:grpSpPr>
            <p:sp>
              <p:nvSpPr>
                <p:cNvPr id="40028" name="Rectangle 44"/>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29" name="Text Box 45"/>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9948" name="Group 46"/>
            <p:cNvGrpSpPr>
              <a:grpSpLocks/>
            </p:cNvGrpSpPr>
            <p:nvPr/>
          </p:nvGrpSpPr>
          <p:grpSpPr bwMode="auto">
            <a:xfrm>
              <a:off x="2962" y="2504"/>
              <a:ext cx="518" cy="946"/>
              <a:chOff x="3484" y="2522"/>
              <a:chExt cx="518" cy="946"/>
            </a:xfrm>
          </p:grpSpPr>
          <p:grpSp>
            <p:nvGrpSpPr>
              <p:cNvPr id="40001" name="Group 47"/>
              <p:cNvGrpSpPr>
                <a:grpSpLocks/>
              </p:cNvGrpSpPr>
              <p:nvPr/>
            </p:nvGrpSpPr>
            <p:grpSpPr bwMode="auto">
              <a:xfrm>
                <a:off x="3631" y="2522"/>
                <a:ext cx="224" cy="588"/>
                <a:chOff x="4180" y="783"/>
                <a:chExt cx="150" cy="307"/>
              </a:xfrm>
            </p:grpSpPr>
            <p:sp>
              <p:nvSpPr>
                <p:cNvPr id="40018" name="AutoShape 48"/>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19" name="Rectangle 49"/>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20" name="Rectangle 50"/>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21" name="AutoShape 51"/>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22" name="Line 52"/>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23" name="Line 53"/>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24" name="Rectangle 54"/>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25" name="Rectangle 55"/>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40002" name="Group 56"/>
              <p:cNvGrpSpPr>
                <a:grpSpLocks/>
              </p:cNvGrpSpPr>
              <p:nvPr/>
            </p:nvGrpSpPr>
            <p:grpSpPr bwMode="auto">
              <a:xfrm>
                <a:off x="3484" y="2807"/>
                <a:ext cx="518" cy="661"/>
                <a:chOff x="4288" y="2627"/>
                <a:chExt cx="518" cy="661"/>
              </a:xfrm>
            </p:grpSpPr>
            <p:sp>
              <p:nvSpPr>
                <p:cNvPr id="40003" name="Rectangle 57"/>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04" name="Text Box 58"/>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40005" name="Rectangle 59"/>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06" name="Line 60"/>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07" name="Line 61"/>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08" name="Line 62"/>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09" name="Line 63"/>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10" name="Line 64"/>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11" name="Line 65"/>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12" name="Line 66"/>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013" name="Rectangle 67"/>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14" name="Rectangle 68"/>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15" name="Rectangle 69"/>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16" name="Rectangle 70"/>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17" name="Rectangle 71"/>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grpSp>
          <p:nvGrpSpPr>
            <p:cNvPr id="39949" name="Group 72"/>
            <p:cNvGrpSpPr>
              <a:grpSpLocks/>
            </p:cNvGrpSpPr>
            <p:nvPr/>
          </p:nvGrpSpPr>
          <p:grpSpPr bwMode="auto">
            <a:xfrm>
              <a:off x="3563" y="3200"/>
              <a:ext cx="447" cy="443"/>
              <a:chOff x="4337" y="290"/>
              <a:chExt cx="447" cy="443"/>
            </a:xfrm>
          </p:grpSpPr>
          <p:graphicFrame>
            <p:nvGraphicFramePr>
              <p:cNvPr id="39997" name="Object 73"/>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0076" name="Clip" r:id="rId8" imgW="1307263" imgH="1084139" progId="MS_ClipArt_Gallery.2">
                      <p:embed/>
                    </p:oleObj>
                  </mc:Choice>
                  <mc:Fallback>
                    <p:oleObj name="Clip" r:id="rId8" imgW="1307263" imgH="1084139" progId="MS_ClipArt_Gallery.2">
                      <p:embed/>
                      <p:pic>
                        <p:nvPicPr>
                          <p:cNvPr id="0" name="Object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9998" name="Group 74"/>
              <p:cNvGrpSpPr>
                <a:grpSpLocks/>
              </p:cNvGrpSpPr>
              <p:nvPr/>
            </p:nvGrpSpPr>
            <p:grpSpPr bwMode="auto">
              <a:xfrm>
                <a:off x="4337" y="367"/>
                <a:ext cx="447" cy="366"/>
                <a:chOff x="4189" y="817"/>
                <a:chExt cx="521" cy="366"/>
              </a:xfrm>
            </p:grpSpPr>
            <p:sp>
              <p:nvSpPr>
                <p:cNvPr id="39999" name="Rectangle 75"/>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000" name="Text Box 76"/>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9950" name="Group 77"/>
            <p:cNvGrpSpPr>
              <a:grpSpLocks/>
            </p:cNvGrpSpPr>
            <p:nvPr/>
          </p:nvGrpSpPr>
          <p:grpSpPr bwMode="auto">
            <a:xfrm>
              <a:off x="3035" y="3518"/>
              <a:ext cx="447" cy="443"/>
              <a:chOff x="4337" y="290"/>
              <a:chExt cx="447" cy="443"/>
            </a:xfrm>
          </p:grpSpPr>
          <p:graphicFrame>
            <p:nvGraphicFramePr>
              <p:cNvPr id="39993" name="Object 78"/>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0077" name="Clip" r:id="rId9" imgW="1307263" imgH="1084139" progId="MS_ClipArt_Gallery.2">
                      <p:embed/>
                    </p:oleObj>
                  </mc:Choice>
                  <mc:Fallback>
                    <p:oleObj name="Clip" r:id="rId9" imgW="1307263" imgH="1084139" progId="MS_ClipArt_Gallery.2">
                      <p:embed/>
                      <p:pic>
                        <p:nvPicPr>
                          <p:cNvPr id="0" name="Object 7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9994" name="Group 79"/>
              <p:cNvGrpSpPr>
                <a:grpSpLocks/>
              </p:cNvGrpSpPr>
              <p:nvPr/>
            </p:nvGrpSpPr>
            <p:grpSpPr bwMode="auto">
              <a:xfrm>
                <a:off x="4337" y="367"/>
                <a:ext cx="447" cy="366"/>
                <a:chOff x="4189" y="817"/>
                <a:chExt cx="521" cy="366"/>
              </a:xfrm>
            </p:grpSpPr>
            <p:sp>
              <p:nvSpPr>
                <p:cNvPr id="39995" name="Rectangle 80"/>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96" name="Text Box 81"/>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39951" name="Group 82"/>
            <p:cNvGrpSpPr>
              <a:grpSpLocks/>
            </p:cNvGrpSpPr>
            <p:nvPr/>
          </p:nvGrpSpPr>
          <p:grpSpPr bwMode="auto">
            <a:xfrm>
              <a:off x="2962" y="1082"/>
              <a:ext cx="518" cy="946"/>
              <a:chOff x="3484" y="2522"/>
              <a:chExt cx="518" cy="946"/>
            </a:xfrm>
          </p:grpSpPr>
          <p:grpSp>
            <p:nvGrpSpPr>
              <p:cNvPr id="39968" name="Group 83"/>
              <p:cNvGrpSpPr>
                <a:grpSpLocks/>
              </p:cNvGrpSpPr>
              <p:nvPr/>
            </p:nvGrpSpPr>
            <p:grpSpPr bwMode="auto">
              <a:xfrm>
                <a:off x="3631" y="2522"/>
                <a:ext cx="224" cy="588"/>
                <a:chOff x="4180" y="783"/>
                <a:chExt cx="150" cy="307"/>
              </a:xfrm>
            </p:grpSpPr>
            <p:sp>
              <p:nvSpPr>
                <p:cNvPr id="39985" name="AutoShape 84"/>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6" name="Rectangle 85"/>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7" name="Rectangle 86"/>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8" name="AutoShape 87"/>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9" name="Line 88"/>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90" name="Line 89"/>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91" name="Rectangle 90"/>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92" name="Rectangle 91"/>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39969" name="Group 92"/>
              <p:cNvGrpSpPr>
                <a:grpSpLocks/>
              </p:cNvGrpSpPr>
              <p:nvPr/>
            </p:nvGrpSpPr>
            <p:grpSpPr bwMode="auto">
              <a:xfrm>
                <a:off x="3484" y="2807"/>
                <a:ext cx="518" cy="661"/>
                <a:chOff x="4288" y="2627"/>
                <a:chExt cx="518" cy="661"/>
              </a:xfrm>
            </p:grpSpPr>
            <p:sp>
              <p:nvSpPr>
                <p:cNvPr id="39970" name="Rectangle 93"/>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71" name="Text Box 94"/>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39972" name="Rectangle 95"/>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73" name="Line 96"/>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74" name="Line 97"/>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75" name="Line 98"/>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76" name="Line 99"/>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77" name="Line 100"/>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78" name="Line 101"/>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79" name="Line 102"/>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39980" name="Rectangle 103"/>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1" name="Rectangle 104"/>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2" name="Rectangle 105"/>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3" name="Rectangle 106"/>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84" name="Rectangle 107"/>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grpSp>
          <p:nvGrpSpPr>
            <p:cNvPr id="39952" name="Group 108"/>
            <p:cNvGrpSpPr>
              <a:grpSpLocks/>
            </p:cNvGrpSpPr>
            <p:nvPr/>
          </p:nvGrpSpPr>
          <p:grpSpPr bwMode="auto">
            <a:xfrm>
              <a:off x="3431" y="920"/>
              <a:ext cx="447" cy="443"/>
              <a:chOff x="4337" y="290"/>
              <a:chExt cx="447" cy="443"/>
            </a:xfrm>
          </p:grpSpPr>
          <p:graphicFrame>
            <p:nvGraphicFramePr>
              <p:cNvPr id="39964" name="Object 109"/>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0078" name="Clip" r:id="rId10" imgW="1307263" imgH="1084139" progId="MS_ClipArt_Gallery.2">
                      <p:embed/>
                    </p:oleObj>
                  </mc:Choice>
                  <mc:Fallback>
                    <p:oleObj name="Clip" r:id="rId10" imgW="1307263" imgH="1084139" progId="MS_ClipArt_Gallery.2">
                      <p:embed/>
                      <p:pic>
                        <p:nvPicPr>
                          <p:cNvPr id="0" name="Object 10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9965" name="Group 110"/>
              <p:cNvGrpSpPr>
                <a:grpSpLocks/>
              </p:cNvGrpSpPr>
              <p:nvPr/>
            </p:nvGrpSpPr>
            <p:grpSpPr bwMode="auto">
              <a:xfrm>
                <a:off x="4337" y="367"/>
                <a:ext cx="447" cy="366"/>
                <a:chOff x="4189" y="817"/>
                <a:chExt cx="521" cy="366"/>
              </a:xfrm>
            </p:grpSpPr>
            <p:sp>
              <p:nvSpPr>
                <p:cNvPr id="39966" name="Rectangle 111"/>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67" name="Text Box 112"/>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sp>
          <p:nvSpPr>
            <p:cNvPr id="39953" name="Line 113"/>
            <p:cNvSpPr>
              <a:spLocks noChangeShapeType="1"/>
            </p:cNvSpPr>
            <p:nvPr/>
          </p:nvSpPr>
          <p:spPr bwMode="auto">
            <a:xfrm flipV="1">
              <a:off x="3498" y="2370"/>
              <a:ext cx="708" cy="684"/>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39954" name="Line 114"/>
            <p:cNvSpPr>
              <a:spLocks noChangeShapeType="1"/>
            </p:cNvSpPr>
            <p:nvPr/>
          </p:nvSpPr>
          <p:spPr bwMode="auto">
            <a:xfrm flipH="1" flipV="1">
              <a:off x="3030" y="2040"/>
              <a:ext cx="0" cy="786"/>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grpSp>
          <p:nvGrpSpPr>
            <p:cNvPr id="39955" name="Group 115"/>
            <p:cNvGrpSpPr>
              <a:grpSpLocks/>
            </p:cNvGrpSpPr>
            <p:nvPr/>
          </p:nvGrpSpPr>
          <p:grpSpPr bwMode="auto">
            <a:xfrm>
              <a:off x="3559" y="2555"/>
              <a:ext cx="649" cy="288"/>
              <a:chOff x="3745" y="2537"/>
              <a:chExt cx="649" cy="288"/>
            </a:xfrm>
          </p:grpSpPr>
          <p:sp>
            <p:nvSpPr>
              <p:cNvPr id="39962" name="Rectangle 116"/>
              <p:cNvSpPr>
                <a:spLocks noChangeArrowheads="1"/>
              </p:cNvSpPr>
              <p:nvPr/>
            </p:nvSpPr>
            <p:spPr bwMode="auto">
              <a:xfrm>
                <a:off x="3798" y="2580"/>
                <a:ext cx="540" cy="1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63" name="Text Box 117"/>
              <p:cNvSpPr txBox="1">
                <a:spLocks noChangeArrowheads="1"/>
              </p:cNvSpPr>
              <p:nvPr/>
            </p:nvSpPr>
            <p:spPr bwMode="auto">
              <a:xfrm>
                <a:off x="3745" y="2537"/>
                <a:ext cx="6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2400">
                    <a:solidFill>
                      <a:srgbClr val="FF0000"/>
                    </a:solidFill>
                    <a:latin typeface="Comic Sans MS" panose="030F0702030302020204" pitchFamily="66" charset="0"/>
                  </a:rPr>
                  <a:t>SMTP</a:t>
                </a:r>
                <a:endParaRPr lang="en-US" altLang="it-IT" sz="2400">
                  <a:latin typeface="Times New Roman" panose="02020603050405020304" pitchFamily="18" charset="0"/>
                </a:endParaRPr>
              </a:p>
            </p:txBody>
          </p:sp>
        </p:grpSp>
        <p:grpSp>
          <p:nvGrpSpPr>
            <p:cNvPr id="39956" name="Group 118"/>
            <p:cNvGrpSpPr>
              <a:grpSpLocks/>
            </p:cNvGrpSpPr>
            <p:nvPr/>
          </p:nvGrpSpPr>
          <p:grpSpPr bwMode="auto">
            <a:xfrm>
              <a:off x="3535" y="1763"/>
              <a:ext cx="649" cy="288"/>
              <a:chOff x="3745" y="2537"/>
              <a:chExt cx="649" cy="288"/>
            </a:xfrm>
          </p:grpSpPr>
          <p:sp>
            <p:nvSpPr>
              <p:cNvPr id="39960" name="Rectangle 119"/>
              <p:cNvSpPr>
                <a:spLocks noChangeArrowheads="1"/>
              </p:cNvSpPr>
              <p:nvPr/>
            </p:nvSpPr>
            <p:spPr bwMode="auto">
              <a:xfrm>
                <a:off x="3798" y="2580"/>
                <a:ext cx="540" cy="1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61" name="Text Box 120"/>
              <p:cNvSpPr txBox="1">
                <a:spLocks noChangeArrowheads="1"/>
              </p:cNvSpPr>
              <p:nvPr/>
            </p:nvSpPr>
            <p:spPr bwMode="auto">
              <a:xfrm>
                <a:off x="3745" y="2537"/>
                <a:ext cx="6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2400">
                    <a:solidFill>
                      <a:srgbClr val="FF0000"/>
                    </a:solidFill>
                    <a:latin typeface="Comic Sans MS" panose="030F0702030302020204" pitchFamily="66" charset="0"/>
                  </a:rPr>
                  <a:t>SMTP</a:t>
                </a:r>
                <a:endParaRPr lang="en-US" altLang="it-IT" sz="2400">
                  <a:latin typeface="Times New Roman" panose="02020603050405020304" pitchFamily="18" charset="0"/>
                </a:endParaRPr>
              </a:p>
            </p:txBody>
          </p:sp>
        </p:grpSp>
        <p:grpSp>
          <p:nvGrpSpPr>
            <p:cNvPr id="39957" name="Group 121"/>
            <p:cNvGrpSpPr>
              <a:grpSpLocks/>
            </p:cNvGrpSpPr>
            <p:nvPr/>
          </p:nvGrpSpPr>
          <p:grpSpPr bwMode="auto">
            <a:xfrm>
              <a:off x="2701" y="2213"/>
              <a:ext cx="649" cy="288"/>
              <a:chOff x="3745" y="2537"/>
              <a:chExt cx="649" cy="288"/>
            </a:xfrm>
          </p:grpSpPr>
          <p:sp>
            <p:nvSpPr>
              <p:cNvPr id="39958" name="Rectangle 122"/>
              <p:cNvSpPr>
                <a:spLocks noChangeArrowheads="1"/>
              </p:cNvSpPr>
              <p:nvPr/>
            </p:nvSpPr>
            <p:spPr bwMode="auto">
              <a:xfrm>
                <a:off x="3798" y="2580"/>
                <a:ext cx="540" cy="1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39959" name="Text Box 123"/>
              <p:cNvSpPr txBox="1">
                <a:spLocks noChangeArrowheads="1"/>
              </p:cNvSpPr>
              <p:nvPr/>
            </p:nvSpPr>
            <p:spPr bwMode="auto">
              <a:xfrm>
                <a:off x="3745" y="2537"/>
                <a:ext cx="6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2400">
                    <a:solidFill>
                      <a:srgbClr val="FF0000"/>
                    </a:solidFill>
                    <a:latin typeface="Comic Sans MS" panose="030F0702030302020204" pitchFamily="66" charset="0"/>
                  </a:rPr>
                  <a:t>SMTP</a:t>
                </a:r>
                <a:endParaRPr lang="en-US" altLang="it-IT" sz="2400">
                  <a:latin typeface="Times New Roman" panose="02020603050405020304" pitchFamily="18" charset="0"/>
                </a:endParaRPr>
              </a:p>
            </p:txBody>
          </p:sp>
        </p:gr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Segnaposto numero diapositiva 6"/>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EDC26E1-36FA-4B44-9591-8832F4C354D7}" type="slidenum">
              <a:rPr lang="en-US" altLang="it-IT" sz="1400">
                <a:latin typeface="Tahoma" panose="020B0604030504040204" pitchFamily="34" charset="0"/>
              </a:rPr>
              <a:pPr/>
              <a:t>38</a:t>
            </a:fld>
            <a:endParaRPr lang="en-US" altLang="it-IT" sz="1400">
              <a:latin typeface="Tahoma" panose="020B0604030504040204" pitchFamily="34" charset="0"/>
            </a:endParaRPr>
          </a:p>
        </p:txBody>
      </p:sp>
      <p:sp>
        <p:nvSpPr>
          <p:cNvPr id="40963" name="Rectangle 2"/>
          <p:cNvSpPr>
            <a:spLocks noGrp="1" noChangeArrowheads="1"/>
          </p:cNvSpPr>
          <p:nvPr>
            <p:ph type="title"/>
          </p:nvPr>
        </p:nvSpPr>
        <p:spPr>
          <a:xfrm>
            <a:off x="522288" y="0"/>
            <a:ext cx="8235950" cy="1143000"/>
          </a:xfrm>
        </p:spPr>
        <p:txBody>
          <a:bodyPr/>
          <a:lstStyle/>
          <a:p>
            <a:pPr eaLnBrk="1" hangingPunct="1"/>
            <a:r>
              <a:rPr lang="en-US" altLang="it-IT" smtClean="0"/>
              <a:t>Alice e Bob </a:t>
            </a:r>
            <a:endParaRPr lang="en-US" altLang="it-IT" sz="4800" smtClean="0"/>
          </a:p>
        </p:txBody>
      </p:sp>
      <p:sp>
        <p:nvSpPr>
          <p:cNvPr id="40964" name="Rectangle 3"/>
          <p:cNvSpPr>
            <a:spLocks noGrp="1" noChangeArrowheads="1"/>
          </p:cNvSpPr>
          <p:nvPr>
            <p:ph type="body" sz="half" idx="1"/>
          </p:nvPr>
        </p:nvSpPr>
        <p:spPr>
          <a:xfrm>
            <a:off x="533400" y="1160463"/>
            <a:ext cx="3810000" cy="3219450"/>
          </a:xfrm>
        </p:spPr>
        <p:txBody>
          <a:bodyPr/>
          <a:lstStyle/>
          <a:p>
            <a:pPr eaLnBrk="1" hangingPunct="1">
              <a:buFont typeface="Wingdings" panose="05000000000000000000" pitchFamily="2" charset="2"/>
              <a:buNone/>
            </a:pPr>
            <a:r>
              <a:rPr lang="en-US" altLang="it-IT" sz="2400" smtClean="0"/>
              <a:t>1) </a:t>
            </a:r>
            <a:r>
              <a:rPr lang="en-US" altLang="it-IT" sz="2000" smtClean="0"/>
              <a:t>Alice sends a e-mail to </a:t>
            </a:r>
            <a:r>
              <a:rPr lang="en-US" altLang="it-IT" sz="2000" smtClean="0">
                <a:latin typeface="Courier New" panose="02070309020205020404" pitchFamily="49" charset="0"/>
              </a:rPr>
              <a:t>bob@school.edu</a:t>
            </a:r>
          </a:p>
          <a:p>
            <a:pPr eaLnBrk="1" hangingPunct="1">
              <a:buFont typeface="Wingdings" panose="05000000000000000000" pitchFamily="2" charset="2"/>
              <a:buNone/>
            </a:pPr>
            <a:r>
              <a:rPr lang="en-US" altLang="it-IT" sz="2000" smtClean="0"/>
              <a:t>2) The message is inserted in the queue of the mail server</a:t>
            </a:r>
          </a:p>
          <a:p>
            <a:pPr eaLnBrk="1" hangingPunct="1">
              <a:buFont typeface="Wingdings" panose="05000000000000000000" pitchFamily="2" charset="2"/>
              <a:buNone/>
            </a:pPr>
            <a:r>
              <a:rPr lang="en-US" altLang="it-IT" sz="2000" smtClean="0"/>
              <a:t>3) SMTP (client side) defines a connection TCP with the Bob mail server</a:t>
            </a:r>
          </a:p>
        </p:txBody>
      </p:sp>
      <p:sp>
        <p:nvSpPr>
          <p:cNvPr id="40965" name="Rectangle 4"/>
          <p:cNvSpPr>
            <a:spLocks noGrp="1" noChangeArrowheads="1"/>
          </p:cNvSpPr>
          <p:nvPr>
            <p:ph type="body" sz="half" idx="2"/>
          </p:nvPr>
        </p:nvSpPr>
        <p:spPr>
          <a:xfrm>
            <a:off x="4508500" y="1135063"/>
            <a:ext cx="3810000" cy="3268662"/>
          </a:xfrm>
        </p:spPr>
        <p:txBody>
          <a:bodyPr/>
          <a:lstStyle/>
          <a:p>
            <a:pPr eaLnBrk="1" hangingPunct="1">
              <a:lnSpc>
                <a:spcPct val="90000"/>
              </a:lnSpc>
              <a:buFont typeface="Wingdings" panose="05000000000000000000" pitchFamily="2" charset="2"/>
              <a:buNone/>
            </a:pPr>
            <a:r>
              <a:rPr lang="en-US" altLang="it-IT" sz="2000" smtClean="0"/>
              <a:t>4) SMTP (client side) sends the Alice message  on the TCP connection</a:t>
            </a:r>
          </a:p>
          <a:p>
            <a:pPr eaLnBrk="1" hangingPunct="1">
              <a:lnSpc>
                <a:spcPct val="90000"/>
              </a:lnSpc>
              <a:buFont typeface="Wingdings" panose="05000000000000000000" pitchFamily="2" charset="2"/>
              <a:buNone/>
            </a:pPr>
            <a:r>
              <a:rPr lang="en-US" altLang="it-IT" sz="2000" smtClean="0"/>
              <a:t>5)The  mailserver of Bob stores the message in the mailbox of Bob</a:t>
            </a:r>
          </a:p>
          <a:p>
            <a:pPr eaLnBrk="1" hangingPunct="1">
              <a:lnSpc>
                <a:spcPct val="90000"/>
              </a:lnSpc>
              <a:buFont typeface="Wingdings" panose="05000000000000000000" pitchFamily="2" charset="2"/>
              <a:buNone/>
            </a:pPr>
            <a:r>
              <a:rPr lang="en-US" altLang="it-IT" sz="2000" smtClean="0"/>
              <a:t>6) Bob read the message using its user agent (POP3 o IMAP)</a:t>
            </a:r>
            <a:endParaRPr lang="en-US" altLang="it-IT" smtClean="0"/>
          </a:p>
          <a:p>
            <a:pPr eaLnBrk="1" hangingPunct="1">
              <a:lnSpc>
                <a:spcPct val="90000"/>
              </a:lnSpc>
              <a:buFont typeface="Wingdings" panose="05000000000000000000" pitchFamily="2" charset="2"/>
              <a:buNone/>
            </a:pPr>
            <a:endParaRPr lang="en-US" altLang="it-IT" smtClean="0"/>
          </a:p>
        </p:txBody>
      </p:sp>
      <p:grpSp>
        <p:nvGrpSpPr>
          <p:cNvPr id="40966" name="Group 5"/>
          <p:cNvGrpSpPr>
            <a:grpSpLocks/>
          </p:cNvGrpSpPr>
          <p:nvPr/>
        </p:nvGrpSpPr>
        <p:grpSpPr bwMode="auto">
          <a:xfrm>
            <a:off x="1270000" y="5062538"/>
            <a:ext cx="709613" cy="703262"/>
            <a:chOff x="4337" y="290"/>
            <a:chExt cx="447" cy="443"/>
          </a:xfrm>
        </p:grpSpPr>
        <p:graphicFrame>
          <p:nvGraphicFramePr>
            <p:cNvPr id="41035" name="Object 6"/>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1043" name="Clip" r:id="rId4" imgW="1307263" imgH="1084139" progId="MS_ClipArt_Gallery.2">
                    <p:embed/>
                  </p:oleObj>
                </mc:Choice>
                <mc:Fallback>
                  <p:oleObj name="Clip" r:id="rId4" imgW="1307263" imgH="1084139" progId="MS_ClipArt_Gallery.2">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1036" name="Group 7"/>
            <p:cNvGrpSpPr>
              <a:grpSpLocks/>
            </p:cNvGrpSpPr>
            <p:nvPr/>
          </p:nvGrpSpPr>
          <p:grpSpPr bwMode="auto">
            <a:xfrm>
              <a:off x="4337" y="367"/>
              <a:ext cx="447" cy="366"/>
              <a:chOff x="4189" y="817"/>
              <a:chExt cx="521" cy="366"/>
            </a:xfrm>
          </p:grpSpPr>
          <p:sp>
            <p:nvSpPr>
              <p:cNvPr id="41037" name="Rectangle 8"/>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38" name="Text Box 9"/>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grpSp>
        <p:nvGrpSpPr>
          <p:cNvPr id="40967" name="Group 10"/>
          <p:cNvGrpSpPr>
            <a:grpSpLocks/>
          </p:cNvGrpSpPr>
          <p:nvPr/>
        </p:nvGrpSpPr>
        <p:grpSpPr bwMode="auto">
          <a:xfrm>
            <a:off x="2795588" y="4503738"/>
            <a:ext cx="822325" cy="1501775"/>
            <a:chOff x="3484" y="2522"/>
            <a:chExt cx="518" cy="946"/>
          </a:xfrm>
        </p:grpSpPr>
        <p:grpSp>
          <p:nvGrpSpPr>
            <p:cNvPr id="41010" name="Group 11"/>
            <p:cNvGrpSpPr>
              <a:grpSpLocks/>
            </p:cNvGrpSpPr>
            <p:nvPr/>
          </p:nvGrpSpPr>
          <p:grpSpPr bwMode="auto">
            <a:xfrm>
              <a:off x="3631" y="2522"/>
              <a:ext cx="224" cy="588"/>
              <a:chOff x="4180" y="783"/>
              <a:chExt cx="150" cy="307"/>
            </a:xfrm>
          </p:grpSpPr>
          <p:sp>
            <p:nvSpPr>
              <p:cNvPr id="41027" name="AutoShape 12"/>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28" name="Rectangle 13"/>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29" name="Rectangle 1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30" name="AutoShape 1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31" name="Line 16"/>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32" name="Line 17"/>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33" name="Rectangle 1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34" name="Rectangle 19"/>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41011" name="Group 20"/>
            <p:cNvGrpSpPr>
              <a:grpSpLocks/>
            </p:cNvGrpSpPr>
            <p:nvPr/>
          </p:nvGrpSpPr>
          <p:grpSpPr bwMode="auto">
            <a:xfrm>
              <a:off x="3484" y="2807"/>
              <a:ext cx="518" cy="661"/>
              <a:chOff x="4288" y="2627"/>
              <a:chExt cx="518" cy="661"/>
            </a:xfrm>
          </p:grpSpPr>
          <p:sp>
            <p:nvSpPr>
              <p:cNvPr id="41012" name="Rectangle 21"/>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13" name="Text Box 22"/>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41014" name="Rectangle 23"/>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15" name="Line 24"/>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16" name="Line 25"/>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17" name="Line 26"/>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18" name="Line 27"/>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19" name="Line 28"/>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20" name="Line 29"/>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21" name="Line 30"/>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22" name="Rectangle 31"/>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23" name="Rectangle 32"/>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24" name="Rectangle 33"/>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25" name="Rectangle 34"/>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26" name="Rectangle 35"/>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pic>
        <p:nvPicPr>
          <p:cNvPr id="40968" name="Picture 36" descr="Alic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225" y="5121275"/>
            <a:ext cx="56197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9" name="Picture 37" descr="Bo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93038" y="5026025"/>
            <a:ext cx="676275"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0970" name="Group 38"/>
          <p:cNvGrpSpPr>
            <a:grpSpLocks/>
          </p:cNvGrpSpPr>
          <p:nvPr/>
        </p:nvGrpSpPr>
        <p:grpSpPr bwMode="auto">
          <a:xfrm>
            <a:off x="4986338" y="4449763"/>
            <a:ext cx="822325" cy="1501775"/>
            <a:chOff x="3484" y="2522"/>
            <a:chExt cx="518" cy="946"/>
          </a:xfrm>
        </p:grpSpPr>
        <p:grpSp>
          <p:nvGrpSpPr>
            <p:cNvPr id="40985" name="Group 39"/>
            <p:cNvGrpSpPr>
              <a:grpSpLocks/>
            </p:cNvGrpSpPr>
            <p:nvPr/>
          </p:nvGrpSpPr>
          <p:grpSpPr bwMode="auto">
            <a:xfrm>
              <a:off x="3631" y="2522"/>
              <a:ext cx="224" cy="588"/>
              <a:chOff x="4180" y="783"/>
              <a:chExt cx="150" cy="307"/>
            </a:xfrm>
          </p:grpSpPr>
          <p:sp>
            <p:nvSpPr>
              <p:cNvPr id="41002" name="AutoShape 40"/>
              <p:cNvSpPr>
                <a:spLocks noChangeArrowheads="1"/>
              </p:cNvSpPr>
              <p:nvPr/>
            </p:nvSpPr>
            <p:spPr bwMode="auto">
              <a:xfrm>
                <a:off x="4180" y="1019"/>
                <a:ext cx="150" cy="71"/>
              </a:xfrm>
              <a:prstGeom prst="parallelogram">
                <a:avLst>
                  <a:gd name="adj" fmla="val 81387"/>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3" name="Rectangle 41"/>
              <p:cNvSpPr>
                <a:spLocks noChangeArrowheads="1"/>
              </p:cNvSpPr>
              <p:nvPr/>
            </p:nvSpPr>
            <p:spPr bwMode="auto">
              <a:xfrm>
                <a:off x="4256" y="785"/>
                <a:ext cx="69" cy="236"/>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4" name="Rectangle 4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5" name="AutoShape 4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6" name="Line 44"/>
              <p:cNvSpPr>
                <a:spLocks noChangeShapeType="1"/>
              </p:cNvSpPr>
              <p:nvPr/>
            </p:nvSpPr>
            <p:spPr bwMode="auto">
              <a:xfrm>
                <a:off x="4330" y="788"/>
                <a:ext cx="0" cy="23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07" name="Line 45"/>
              <p:cNvSpPr>
                <a:spLocks noChangeShapeType="1"/>
              </p:cNvSpPr>
              <p:nvPr/>
            </p:nvSpPr>
            <p:spPr bwMode="auto">
              <a:xfrm flipH="1">
                <a:off x="4276" y="1019"/>
                <a:ext cx="54" cy="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1008" name="Rectangle 4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9" name="Rectangle 47"/>
              <p:cNvSpPr>
                <a:spLocks noChangeArrowheads="1"/>
              </p:cNvSpPr>
              <p:nvPr/>
            </p:nvSpPr>
            <p:spPr bwMode="auto">
              <a:xfrm>
                <a:off x="4202" y="924"/>
                <a:ext cx="48" cy="4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nvGrpSpPr>
            <p:cNvPr id="40986" name="Group 48"/>
            <p:cNvGrpSpPr>
              <a:grpSpLocks/>
            </p:cNvGrpSpPr>
            <p:nvPr/>
          </p:nvGrpSpPr>
          <p:grpSpPr bwMode="auto">
            <a:xfrm>
              <a:off x="3484" y="2807"/>
              <a:ext cx="518" cy="661"/>
              <a:chOff x="4288" y="2627"/>
              <a:chExt cx="518" cy="661"/>
            </a:xfrm>
          </p:grpSpPr>
          <p:sp>
            <p:nvSpPr>
              <p:cNvPr id="40987" name="Rectangle 49"/>
              <p:cNvSpPr>
                <a:spLocks noChangeArrowheads="1"/>
              </p:cNvSpPr>
              <p:nvPr/>
            </p:nvSpPr>
            <p:spPr bwMode="auto">
              <a:xfrm>
                <a:off x="4296" y="2652"/>
                <a:ext cx="510" cy="636"/>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988" name="Text Box 50"/>
              <p:cNvSpPr txBox="1">
                <a:spLocks noChangeArrowheads="1"/>
              </p:cNvSpPr>
              <p:nvPr/>
            </p:nvSpPr>
            <p:spPr bwMode="auto">
              <a:xfrm>
                <a:off x="4288" y="2627"/>
                <a:ext cx="504"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mail</a:t>
                </a:r>
              </a:p>
              <a:p>
                <a:pPr algn="ctr">
                  <a:spcBef>
                    <a:spcPct val="0"/>
                  </a:spcBef>
                  <a:buClrTx/>
                  <a:buFontTx/>
                  <a:buNone/>
                </a:pPr>
                <a:r>
                  <a:rPr lang="en-US" altLang="it-IT" sz="1600">
                    <a:latin typeface="Comic Sans MS" panose="030F0702030302020204" pitchFamily="66" charset="0"/>
                  </a:rPr>
                  <a:t>server</a:t>
                </a:r>
                <a:endParaRPr lang="en-US" altLang="it-IT" sz="2400">
                  <a:latin typeface="Times New Roman" panose="02020603050405020304" pitchFamily="18" charset="0"/>
                </a:endParaRPr>
              </a:p>
            </p:txBody>
          </p:sp>
          <p:sp>
            <p:nvSpPr>
              <p:cNvPr id="40989" name="Rectangle 51"/>
              <p:cNvSpPr>
                <a:spLocks noChangeArrowheads="1"/>
              </p:cNvSpPr>
              <p:nvPr/>
            </p:nvSpPr>
            <p:spPr bwMode="auto">
              <a:xfrm>
                <a:off x="4320" y="3006"/>
                <a:ext cx="450" cy="120"/>
              </a:xfrm>
              <a:prstGeom prst="rect">
                <a:avLst/>
              </a:prstGeom>
              <a:solidFill>
                <a:srgbClr val="00FF00"/>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990" name="Line 52"/>
              <p:cNvSpPr>
                <a:spLocks noChangeShapeType="1"/>
              </p:cNvSpPr>
              <p:nvPr/>
            </p:nvSpPr>
            <p:spPr bwMode="auto">
              <a:xfrm>
                <a:off x="4369"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1" name="Line 53"/>
              <p:cNvSpPr>
                <a:spLocks noChangeShapeType="1"/>
              </p:cNvSpPr>
              <p:nvPr/>
            </p:nvSpPr>
            <p:spPr bwMode="auto">
              <a:xfrm>
                <a:off x="4478"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2" name="Line 54"/>
              <p:cNvSpPr>
                <a:spLocks noChangeShapeType="1"/>
              </p:cNvSpPr>
              <p:nvPr/>
            </p:nvSpPr>
            <p:spPr bwMode="auto">
              <a:xfrm>
                <a:off x="4533" y="3035"/>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3" name="Line 55"/>
              <p:cNvSpPr>
                <a:spLocks noChangeShapeType="1"/>
              </p:cNvSpPr>
              <p:nvPr/>
            </p:nvSpPr>
            <p:spPr bwMode="auto">
              <a:xfrm>
                <a:off x="4590"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4" name="Line 56"/>
              <p:cNvSpPr>
                <a:spLocks noChangeShapeType="1"/>
              </p:cNvSpPr>
              <p:nvPr/>
            </p:nvSpPr>
            <p:spPr bwMode="auto">
              <a:xfrm>
                <a:off x="4651"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5" name="Line 57"/>
              <p:cNvSpPr>
                <a:spLocks noChangeShapeType="1"/>
              </p:cNvSpPr>
              <p:nvPr/>
            </p:nvSpPr>
            <p:spPr bwMode="auto">
              <a:xfrm>
                <a:off x="4707" y="3033"/>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6" name="Line 58"/>
              <p:cNvSpPr>
                <a:spLocks noChangeShapeType="1"/>
              </p:cNvSpPr>
              <p:nvPr/>
            </p:nvSpPr>
            <p:spPr bwMode="auto">
              <a:xfrm>
                <a:off x="4422" y="3034"/>
                <a:ext cx="0" cy="7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40997" name="Rectangle 59"/>
              <p:cNvSpPr>
                <a:spLocks noChangeArrowheads="1"/>
              </p:cNvSpPr>
              <p:nvPr/>
            </p:nvSpPr>
            <p:spPr bwMode="auto">
              <a:xfrm>
                <a:off x="4328"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998" name="Rectangle 60"/>
              <p:cNvSpPr>
                <a:spLocks noChangeArrowheads="1"/>
              </p:cNvSpPr>
              <p:nvPr/>
            </p:nvSpPr>
            <p:spPr bwMode="auto">
              <a:xfrm>
                <a:off x="4414" y="3173"/>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999" name="Rectangle 61"/>
              <p:cNvSpPr>
                <a:spLocks noChangeArrowheads="1"/>
              </p:cNvSpPr>
              <p:nvPr/>
            </p:nvSpPr>
            <p:spPr bwMode="auto">
              <a:xfrm>
                <a:off x="4500" y="3172"/>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0" name="Rectangle 62"/>
              <p:cNvSpPr>
                <a:spLocks noChangeArrowheads="1"/>
              </p:cNvSpPr>
              <p:nvPr/>
            </p:nvSpPr>
            <p:spPr bwMode="auto">
              <a:xfrm>
                <a:off x="4597"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1001" name="Rectangle 63"/>
              <p:cNvSpPr>
                <a:spLocks noChangeArrowheads="1"/>
              </p:cNvSpPr>
              <p:nvPr/>
            </p:nvSpPr>
            <p:spPr bwMode="auto">
              <a:xfrm>
                <a:off x="4693" y="3170"/>
                <a:ext cx="64" cy="93"/>
              </a:xfrm>
              <a:prstGeom prst="rect">
                <a:avLst/>
              </a:prstGeom>
              <a:solidFill>
                <a:srgbClr val="FFFF00"/>
              </a:solidFill>
              <a:ln w="9525">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grpSp>
      </p:grpSp>
      <p:grpSp>
        <p:nvGrpSpPr>
          <p:cNvPr id="40971" name="Group 64"/>
          <p:cNvGrpSpPr>
            <a:grpSpLocks/>
          </p:cNvGrpSpPr>
          <p:nvPr/>
        </p:nvGrpSpPr>
        <p:grpSpPr bwMode="auto">
          <a:xfrm>
            <a:off x="6819900" y="4946650"/>
            <a:ext cx="709613" cy="703263"/>
            <a:chOff x="4337" y="290"/>
            <a:chExt cx="447" cy="443"/>
          </a:xfrm>
        </p:grpSpPr>
        <p:graphicFrame>
          <p:nvGraphicFramePr>
            <p:cNvPr id="40981" name="Object 65"/>
            <p:cNvGraphicFramePr>
              <a:graphicFrameLocks noChangeAspect="1"/>
            </p:cNvGraphicFramePr>
            <p:nvPr/>
          </p:nvGraphicFramePr>
          <p:xfrm>
            <a:off x="4338" y="290"/>
            <a:ext cx="392" cy="315"/>
          </p:xfrm>
          <a:graphic>
            <a:graphicData uri="http://schemas.openxmlformats.org/presentationml/2006/ole">
              <mc:AlternateContent xmlns:mc="http://schemas.openxmlformats.org/markup-compatibility/2006">
                <mc:Choice xmlns:v="urn:schemas-microsoft-com:vml" Requires="v">
                  <p:oleObj spid="_x0000_s41044" name="Clip" r:id="rId8" imgW="1307263" imgH="1084139" progId="MS_ClipArt_Gallery.2">
                    <p:embed/>
                  </p:oleObj>
                </mc:Choice>
                <mc:Fallback>
                  <p:oleObj name="Clip" r:id="rId8" imgW="1307263" imgH="1084139" progId="MS_ClipArt_Gallery.2">
                    <p:embed/>
                    <p:pic>
                      <p:nvPicPr>
                        <p:cNvPr id="0" name="Object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8" y="290"/>
                          <a:ext cx="392" cy="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0982" name="Group 66"/>
            <p:cNvGrpSpPr>
              <a:grpSpLocks/>
            </p:cNvGrpSpPr>
            <p:nvPr/>
          </p:nvGrpSpPr>
          <p:grpSpPr bwMode="auto">
            <a:xfrm>
              <a:off x="4337" y="367"/>
              <a:ext cx="447" cy="366"/>
              <a:chOff x="4189" y="817"/>
              <a:chExt cx="521" cy="366"/>
            </a:xfrm>
          </p:grpSpPr>
          <p:sp>
            <p:nvSpPr>
              <p:cNvPr id="40983" name="Rectangle 67"/>
              <p:cNvSpPr>
                <a:spLocks noChangeArrowheads="1"/>
              </p:cNvSpPr>
              <p:nvPr/>
            </p:nvSpPr>
            <p:spPr bwMode="auto">
              <a:xfrm>
                <a:off x="4224" y="846"/>
                <a:ext cx="444" cy="330"/>
              </a:xfrm>
              <a:prstGeom prst="rect">
                <a:avLst/>
              </a:prstGeom>
              <a:solidFill>
                <a:schemeClr val="hlink"/>
              </a:solidFill>
              <a:ln w="19050">
                <a:solidFill>
                  <a:schemeClr val="tx1"/>
                </a:solidFill>
                <a:miter lim="800000"/>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FontTx/>
                  <a:buNone/>
                </a:pPr>
                <a:endParaRPr lang="it-IT" altLang="it-IT" sz="2400">
                  <a:latin typeface="Times New Roman" panose="02020603050405020304" pitchFamily="18" charset="0"/>
                </a:endParaRPr>
              </a:p>
            </p:txBody>
          </p:sp>
          <p:sp>
            <p:nvSpPr>
              <p:cNvPr id="40984" name="Text Box 68"/>
              <p:cNvSpPr txBox="1">
                <a:spLocks noChangeArrowheads="1"/>
              </p:cNvSpPr>
              <p:nvPr/>
            </p:nvSpPr>
            <p:spPr bwMode="auto">
              <a:xfrm>
                <a:off x="4189" y="817"/>
                <a:ext cx="52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spcBef>
                    <a:spcPct val="0"/>
                  </a:spcBef>
                  <a:buClrTx/>
                  <a:buFontTx/>
                  <a:buNone/>
                </a:pPr>
                <a:r>
                  <a:rPr lang="en-US" altLang="it-IT" sz="1600">
                    <a:latin typeface="Comic Sans MS" panose="030F0702030302020204" pitchFamily="66" charset="0"/>
                  </a:rPr>
                  <a:t>user</a:t>
                </a:r>
              </a:p>
              <a:p>
                <a:pPr algn="ctr">
                  <a:spcBef>
                    <a:spcPct val="0"/>
                  </a:spcBef>
                  <a:buClrTx/>
                  <a:buFontTx/>
                  <a:buNone/>
                </a:pPr>
                <a:r>
                  <a:rPr lang="en-US" altLang="it-IT" sz="1600">
                    <a:latin typeface="Comic Sans MS" panose="030F0702030302020204" pitchFamily="66" charset="0"/>
                  </a:rPr>
                  <a:t>agent</a:t>
                </a:r>
                <a:endParaRPr lang="en-US" altLang="it-IT" sz="2400">
                  <a:latin typeface="Times New Roman" panose="02020603050405020304" pitchFamily="18" charset="0"/>
                </a:endParaRPr>
              </a:p>
            </p:txBody>
          </p:sp>
        </p:grpSp>
      </p:grpSp>
      <p:sp>
        <p:nvSpPr>
          <p:cNvPr id="40972" name="Line 69"/>
          <p:cNvSpPr>
            <a:spLocks noChangeShapeType="1"/>
          </p:cNvSpPr>
          <p:nvPr/>
        </p:nvSpPr>
        <p:spPr bwMode="auto">
          <a:xfrm>
            <a:off x="1928813" y="5494338"/>
            <a:ext cx="892175" cy="1460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40973" name="Line 70"/>
          <p:cNvSpPr>
            <a:spLocks noChangeShapeType="1"/>
          </p:cNvSpPr>
          <p:nvPr/>
        </p:nvSpPr>
        <p:spPr bwMode="auto">
          <a:xfrm>
            <a:off x="3614738" y="5629275"/>
            <a:ext cx="1379537" cy="21907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40974" name="Line 71"/>
          <p:cNvSpPr>
            <a:spLocks noChangeShapeType="1"/>
          </p:cNvSpPr>
          <p:nvPr/>
        </p:nvSpPr>
        <p:spPr bwMode="auto">
          <a:xfrm flipV="1">
            <a:off x="5811838" y="5408613"/>
            <a:ext cx="1027112" cy="42703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t-IT"/>
          </a:p>
        </p:txBody>
      </p:sp>
      <p:sp>
        <p:nvSpPr>
          <p:cNvPr id="40975" name="Oval 72"/>
          <p:cNvSpPr>
            <a:spLocks noChangeArrowheads="1"/>
          </p:cNvSpPr>
          <p:nvPr/>
        </p:nvSpPr>
        <p:spPr bwMode="auto">
          <a:xfrm>
            <a:off x="1441450" y="4870450"/>
            <a:ext cx="292100" cy="244475"/>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600">
                <a:latin typeface="Comic Sans MS" panose="030F0702030302020204" pitchFamily="66" charset="0"/>
              </a:rPr>
              <a:t>1</a:t>
            </a:r>
            <a:endParaRPr lang="en-US" altLang="it-IT" sz="2400">
              <a:latin typeface="Comic Sans MS" panose="030F0702030302020204" pitchFamily="66" charset="0"/>
            </a:endParaRPr>
          </a:p>
        </p:txBody>
      </p:sp>
      <p:sp>
        <p:nvSpPr>
          <p:cNvPr id="40976" name="Oval 73"/>
          <p:cNvSpPr>
            <a:spLocks noChangeArrowheads="1"/>
          </p:cNvSpPr>
          <p:nvPr/>
        </p:nvSpPr>
        <p:spPr bwMode="auto">
          <a:xfrm>
            <a:off x="2168525" y="5438775"/>
            <a:ext cx="292100" cy="244475"/>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600">
                <a:latin typeface="Comic Sans MS" panose="030F0702030302020204" pitchFamily="66" charset="0"/>
              </a:rPr>
              <a:t>2</a:t>
            </a:r>
            <a:endParaRPr lang="en-US" altLang="it-IT" sz="2400">
              <a:latin typeface="Comic Sans MS" panose="030F0702030302020204" pitchFamily="66" charset="0"/>
            </a:endParaRPr>
          </a:p>
        </p:txBody>
      </p:sp>
      <p:sp>
        <p:nvSpPr>
          <p:cNvPr id="40977" name="Oval 74"/>
          <p:cNvSpPr>
            <a:spLocks noChangeArrowheads="1"/>
          </p:cNvSpPr>
          <p:nvPr/>
        </p:nvSpPr>
        <p:spPr bwMode="auto">
          <a:xfrm>
            <a:off x="3040063" y="5518150"/>
            <a:ext cx="292100" cy="244475"/>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600">
                <a:latin typeface="Comic Sans MS" panose="030F0702030302020204" pitchFamily="66" charset="0"/>
              </a:rPr>
              <a:t>3</a:t>
            </a:r>
            <a:endParaRPr lang="en-US" altLang="it-IT" sz="2400">
              <a:latin typeface="Comic Sans MS" panose="030F0702030302020204" pitchFamily="66" charset="0"/>
            </a:endParaRPr>
          </a:p>
        </p:txBody>
      </p:sp>
      <p:sp>
        <p:nvSpPr>
          <p:cNvPr id="40978" name="Oval 75"/>
          <p:cNvSpPr>
            <a:spLocks noChangeArrowheads="1"/>
          </p:cNvSpPr>
          <p:nvPr/>
        </p:nvSpPr>
        <p:spPr bwMode="auto">
          <a:xfrm>
            <a:off x="4151313" y="5603875"/>
            <a:ext cx="292100" cy="244475"/>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600">
                <a:latin typeface="Comic Sans MS" panose="030F0702030302020204" pitchFamily="66" charset="0"/>
              </a:rPr>
              <a:t>4</a:t>
            </a:r>
            <a:endParaRPr lang="en-US" altLang="it-IT" sz="2400">
              <a:latin typeface="Comic Sans MS" panose="030F0702030302020204" pitchFamily="66" charset="0"/>
            </a:endParaRPr>
          </a:p>
        </p:txBody>
      </p:sp>
      <p:sp>
        <p:nvSpPr>
          <p:cNvPr id="40979" name="Oval 76"/>
          <p:cNvSpPr>
            <a:spLocks noChangeArrowheads="1"/>
          </p:cNvSpPr>
          <p:nvPr/>
        </p:nvSpPr>
        <p:spPr bwMode="auto">
          <a:xfrm>
            <a:off x="5300663" y="5702300"/>
            <a:ext cx="292100" cy="244475"/>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600">
                <a:latin typeface="Comic Sans MS" panose="030F0702030302020204" pitchFamily="66" charset="0"/>
              </a:rPr>
              <a:t>5</a:t>
            </a:r>
            <a:endParaRPr lang="en-US" altLang="it-IT" sz="2400">
              <a:latin typeface="Comic Sans MS" panose="030F0702030302020204" pitchFamily="66" charset="0"/>
            </a:endParaRPr>
          </a:p>
        </p:txBody>
      </p:sp>
      <p:sp>
        <p:nvSpPr>
          <p:cNvPr id="40980" name="Oval 77"/>
          <p:cNvSpPr>
            <a:spLocks noChangeArrowheads="1"/>
          </p:cNvSpPr>
          <p:nvPr/>
        </p:nvSpPr>
        <p:spPr bwMode="auto">
          <a:xfrm>
            <a:off x="6178550" y="5505450"/>
            <a:ext cx="292100" cy="244475"/>
          </a:xfrm>
          <a:prstGeom prst="ellipse">
            <a:avLst/>
          </a:prstGeom>
          <a:solidFill>
            <a:schemeClr val="bg1"/>
          </a:solidFill>
          <a:ln w="12700">
            <a:solidFill>
              <a:schemeClr val="accent2"/>
            </a:solidFill>
            <a:round/>
            <a:headEnd/>
            <a:tailEnd/>
          </a:ln>
        </p:spPr>
        <p:txBody>
          <a:bodyPr wrap="none" anchor="ctr"/>
          <a:lstStyle>
            <a:lvl1pPr>
              <a:spcBef>
                <a:spcPct val="20000"/>
              </a:spcBef>
              <a:buClr>
                <a:srgbClr val="800040"/>
              </a:buClr>
              <a:buFont typeface="Wingdings" panose="05000000000000000000" pitchFamily="2" charset="2"/>
              <a:buChar char=""/>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rgbClr val="800040"/>
              </a:buClr>
              <a:buFont typeface="Wingdings" panose="05000000000000000000" pitchFamily="2" charset="2"/>
              <a:buChar char=""/>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rgbClr val="800040"/>
              </a:buClr>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rgbClr val="800040"/>
              </a:buClr>
              <a:buFont typeface="Wingdings" panose="05000000000000000000" pitchFamily="2" charset="2"/>
              <a:buChar char=""/>
              <a:defRPr sz="2000">
                <a:solidFill>
                  <a:schemeClr val="tx1"/>
                </a:solidFill>
                <a:latin typeface="Tahoma" panose="020B0604030504040204" pitchFamily="34" charset="0"/>
                <a:ea typeface="ＭＳ Ｐゴシック" panose="020B0600070205080204" pitchFamily="34" charset="-128"/>
              </a:defRPr>
            </a:lvl9pPr>
          </a:lstStyle>
          <a:p>
            <a:pPr algn="ctr">
              <a:buClr>
                <a:schemeClr val="accent2"/>
              </a:buClr>
              <a:buSzPct val="85000"/>
              <a:buFont typeface="ZapfDingbats" pitchFamily="82" charset="2"/>
              <a:buNone/>
            </a:pPr>
            <a:r>
              <a:rPr lang="en-US" altLang="it-IT" sz="1600">
                <a:latin typeface="Comic Sans MS" panose="030F0702030302020204" pitchFamily="66" charset="0"/>
              </a:rPr>
              <a:t>6</a:t>
            </a:r>
            <a:endParaRPr lang="en-US" altLang="it-IT" sz="2400">
              <a:latin typeface="Comic Sans MS" panose="030F0702030302020204"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CF4CF80-63E3-4CCF-B89E-7FB6B1B83165}" type="slidenum">
              <a:rPr lang="en-US" altLang="it-IT" sz="1400">
                <a:latin typeface="Tahoma" panose="020B0604030504040204" pitchFamily="34" charset="0"/>
              </a:rPr>
              <a:pPr/>
              <a:t>4</a:t>
            </a:fld>
            <a:endParaRPr lang="en-US" altLang="it-IT" sz="1400">
              <a:latin typeface="Tahoma" panose="020B0604030504040204" pitchFamily="34" charset="0"/>
            </a:endParaRPr>
          </a:p>
        </p:txBody>
      </p:sp>
      <p:sp>
        <p:nvSpPr>
          <p:cNvPr id="6147" name="Rectangle 2"/>
          <p:cNvSpPr>
            <a:spLocks noGrp="1" noChangeArrowheads="1"/>
          </p:cNvSpPr>
          <p:nvPr>
            <p:ph type="title"/>
          </p:nvPr>
        </p:nvSpPr>
        <p:spPr/>
        <p:txBody>
          <a:bodyPr/>
          <a:lstStyle/>
          <a:p>
            <a:pPr eaLnBrk="1" hangingPunct="1"/>
            <a:r>
              <a:rPr lang="en-US" altLang="it-IT" smtClean="0"/>
              <a:t>Definition of P2P </a:t>
            </a:r>
          </a:p>
        </p:txBody>
      </p:sp>
      <p:sp>
        <p:nvSpPr>
          <p:cNvPr id="6148"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it-IT" smtClean="0"/>
              <a:t>“P2P is a way of structuring </a:t>
            </a:r>
            <a:r>
              <a:rPr lang="en-US" altLang="it-IT" smtClean="0">
                <a:solidFill>
                  <a:srgbClr val="FF0000"/>
                </a:solidFill>
              </a:rPr>
              <a:t>distributed applications </a:t>
            </a:r>
            <a:r>
              <a:rPr lang="en-US" altLang="it-IT" smtClean="0"/>
              <a:t>such that the individual nodes have symmetric roles. Rather than being divided into clients and servers each with quite distinct roles, in P2P applications a node may act as both a client and a server.”</a:t>
            </a:r>
          </a:p>
          <a:p>
            <a:pPr algn="r" eaLnBrk="1" hangingPunct="1">
              <a:lnSpc>
                <a:spcPct val="90000"/>
              </a:lnSpc>
              <a:buFont typeface="Wingdings" panose="05000000000000000000" pitchFamily="2" charset="2"/>
              <a:buNone/>
            </a:pPr>
            <a:r>
              <a:rPr lang="en-US" altLang="it-IT" sz="2000" i="1" smtClean="0">
                <a:solidFill>
                  <a:srgbClr val="FF0000"/>
                </a:solidFill>
              </a:rPr>
              <a:t>Excerpt from the Charter of Peer-to-Peer research Group,</a:t>
            </a:r>
          </a:p>
          <a:p>
            <a:pPr algn="r" eaLnBrk="1" hangingPunct="1">
              <a:lnSpc>
                <a:spcPct val="90000"/>
              </a:lnSpc>
              <a:buFont typeface="Wingdings" panose="05000000000000000000" pitchFamily="2" charset="2"/>
              <a:buNone/>
            </a:pPr>
            <a:r>
              <a:rPr lang="en-US" altLang="it-IT" sz="2000" i="1" smtClean="0">
                <a:solidFill>
                  <a:srgbClr val="FF0000"/>
                </a:solidFill>
              </a:rPr>
              <a:t>IETF/IRTF, June 24, 2003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2298C77A-9BAE-4053-9C91-DA333D0C275C}" type="slidenum">
              <a:rPr lang="en-US" altLang="it-IT" sz="1400">
                <a:latin typeface="Tahoma" panose="020B0604030504040204" pitchFamily="34" charset="0"/>
              </a:rPr>
              <a:pPr/>
              <a:t>5</a:t>
            </a:fld>
            <a:endParaRPr lang="en-US" altLang="it-IT" sz="1400">
              <a:latin typeface="Tahoma" panose="020B0604030504040204" pitchFamily="34" charset="0"/>
            </a:endParaRPr>
          </a:p>
        </p:txBody>
      </p:sp>
      <p:sp>
        <p:nvSpPr>
          <p:cNvPr id="7171" name="Rectangle 2"/>
          <p:cNvSpPr>
            <a:spLocks noGrp="1" noChangeArrowheads="1"/>
          </p:cNvSpPr>
          <p:nvPr>
            <p:ph type="title"/>
          </p:nvPr>
        </p:nvSpPr>
        <p:spPr>
          <a:xfrm>
            <a:off x="685800" y="244475"/>
            <a:ext cx="7772400" cy="739775"/>
          </a:xfrm>
        </p:spPr>
        <p:txBody>
          <a:bodyPr/>
          <a:lstStyle/>
          <a:p>
            <a:pPr eaLnBrk="1" hangingPunct="1"/>
            <a:r>
              <a:rPr lang="en-US" altLang="it-IT" sz="3600" smtClean="0"/>
              <a:t>P2P</a:t>
            </a:r>
          </a:p>
        </p:txBody>
      </p:sp>
      <p:sp>
        <p:nvSpPr>
          <p:cNvPr id="7172" name="Rectangle 3"/>
          <p:cNvSpPr>
            <a:spLocks noGrp="1" noChangeArrowheads="1"/>
          </p:cNvSpPr>
          <p:nvPr>
            <p:ph type="body" idx="1"/>
          </p:nvPr>
        </p:nvSpPr>
        <p:spPr>
          <a:xfrm>
            <a:off x="319088" y="981075"/>
            <a:ext cx="7772400" cy="4114800"/>
          </a:xfrm>
        </p:spPr>
        <p:txBody>
          <a:bodyPr/>
          <a:lstStyle/>
          <a:p>
            <a:pPr eaLnBrk="1" hangingPunct="1">
              <a:buFont typeface="Wingdings" panose="05000000000000000000" pitchFamily="2" charset="2"/>
              <a:buChar char="Ø"/>
            </a:pPr>
            <a:r>
              <a:rPr lang="en-US" altLang="it-IT" sz="2000" smtClean="0">
                <a:solidFill>
                  <a:srgbClr val="000000"/>
                </a:solidFill>
                <a:latin typeface="Arial Unicode MS" panose="020B0604020202020204" pitchFamily="34" charset="-128"/>
                <a:cs typeface="Times New Roman" panose="02020603050405020304" pitchFamily="18" charset="0"/>
              </a:rPr>
              <a:t>In the peer-to-peer paradigm, the participating processes play equal roles, </a:t>
            </a:r>
            <a:r>
              <a:rPr lang="en-US" altLang="it-IT" sz="2000" smtClean="0">
                <a:solidFill>
                  <a:srgbClr val="00B050"/>
                </a:solidFill>
                <a:latin typeface="Arial Unicode MS" panose="020B0604020202020204" pitchFamily="34" charset="-128"/>
                <a:cs typeface="Times New Roman" panose="02020603050405020304" pitchFamily="18" charset="0"/>
              </a:rPr>
              <a:t>with equivalent capabilities and responsibilities </a:t>
            </a:r>
            <a:r>
              <a:rPr lang="en-US" altLang="it-IT" sz="2000" smtClean="0">
                <a:solidFill>
                  <a:srgbClr val="000000"/>
                </a:solidFill>
                <a:latin typeface="Arial Unicode MS" panose="020B0604020202020204" pitchFamily="34" charset="-128"/>
                <a:cs typeface="Times New Roman" panose="02020603050405020304" pitchFamily="18" charset="0"/>
              </a:rPr>
              <a:t>(hence the term </a:t>
            </a:r>
            <a:r>
              <a:rPr lang="en-US" altLang="it-IT" sz="2000" smtClean="0">
                <a:solidFill>
                  <a:srgbClr val="000000"/>
                </a:solidFill>
                <a:cs typeface="Times New Roman" panose="02020603050405020304" pitchFamily="18" charset="0"/>
              </a:rPr>
              <a:t>“</a:t>
            </a:r>
            <a:r>
              <a:rPr lang="en-US" altLang="it-IT" sz="2000" smtClean="0">
                <a:solidFill>
                  <a:srgbClr val="000000"/>
                </a:solidFill>
                <a:latin typeface="Arial Unicode MS" panose="020B0604020202020204" pitchFamily="34" charset="-128"/>
                <a:cs typeface="Times New Roman" panose="02020603050405020304" pitchFamily="18" charset="0"/>
              </a:rPr>
              <a:t>peer</a:t>
            </a:r>
            <a:r>
              <a:rPr lang="en-US" altLang="it-IT" sz="2000" smtClean="0">
                <a:solidFill>
                  <a:srgbClr val="000000"/>
                </a:solidFill>
                <a:cs typeface="Times New Roman" panose="02020603050405020304" pitchFamily="18" charset="0"/>
              </a:rPr>
              <a:t>”</a:t>
            </a:r>
            <a:r>
              <a:rPr lang="en-US" altLang="it-IT" sz="2000" smtClean="0">
                <a:solidFill>
                  <a:srgbClr val="000000"/>
                </a:solidFill>
                <a:latin typeface="Arial Unicode MS" panose="020B0604020202020204" pitchFamily="34" charset="-128"/>
                <a:cs typeface="Times New Roman" panose="02020603050405020304" pitchFamily="18" charset="0"/>
              </a:rPr>
              <a:t>). </a:t>
            </a:r>
          </a:p>
          <a:p>
            <a:pPr eaLnBrk="1" hangingPunct="1">
              <a:buFont typeface="Wingdings" panose="05000000000000000000" pitchFamily="2" charset="2"/>
              <a:buChar char="Ø"/>
            </a:pPr>
            <a:r>
              <a:rPr lang="en-US" altLang="it-IT" sz="2000" smtClean="0">
                <a:solidFill>
                  <a:srgbClr val="000000"/>
                </a:solidFill>
                <a:latin typeface="Arial Unicode MS" panose="020B0604020202020204" pitchFamily="34" charset="-128"/>
                <a:cs typeface="Times New Roman" panose="02020603050405020304" pitchFamily="18" charset="0"/>
              </a:rPr>
              <a:t> Each participant may issue a request to another participant and receive a response</a:t>
            </a:r>
            <a:r>
              <a:rPr lang="en-US" altLang="it-IT" smtClean="0">
                <a:solidFill>
                  <a:srgbClr val="000000"/>
                </a:solidFill>
                <a:latin typeface="Arial Unicode MS" panose="020B0604020202020204" pitchFamily="34" charset="-128"/>
                <a:cs typeface="Times New Roman" panose="02020603050405020304" pitchFamily="18" charset="0"/>
              </a:rPr>
              <a:t>.</a:t>
            </a:r>
          </a:p>
          <a:p>
            <a:pPr eaLnBrk="1" hangingPunct="1">
              <a:buFont typeface="Wingdings" panose="05000000000000000000" pitchFamily="2" charset="2"/>
              <a:buChar char="Ø"/>
            </a:pPr>
            <a:endParaRPr lang="en-US" altLang="it-IT" smtClean="0"/>
          </a:p>
        </p:txBody>
      </p:sp>
      <p:graphicFrame>
        <p:nvGraphicFramePr>
          <p:cNvPr id="7173" name="Object 4"/>
          <p:cNvGraphicFramePr>
            <a:graphicFrameLocks noChangeAspect="1"/>
          </p:cNvGraphicFramePr>
          <p:nvPr/>
        </p:nvGraphicFramePr>
        <p:xfrm>
          <a:off x="3886200" y="2743200"/>
          <a:ext cx="3070225" cy="3429000"/>
        </p:xfrm>
        <a:graphic>
          <a:graphicData uri="http://schemas.openxmlformats.org/presentationml/2006/ole">
            <mc:AlternateContent xmlns:mc="http://schemas.openxmlformats.org/markup-compatibility/2006">
              <mc:Choice xmlns:v="urn:schemas-microsoft-com:vml" Requires="v">
                <p:oleObj spid="_x0000_s7176" name="SmartDraw" r:id="rId4" imgW="1623060" imgH="2377440" progId="SmartDraw.2">
                  <p:embed/>
                </p:oleObj>
              </mc:Choice>
              <mc:Fallback>
                <p:oleObj name="SmartDraw" r:id="rId4" imgW="1623060" imgH="2377440" progId="SmartDraw.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2743200"/>
                        <a:ext cx="307022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7CBF90EA-FF8C-4DC6-8A26-1F94DE6A91D2}" type="slidenum">
              <a:rPr lang="en-US" altLang="it-IT" sz="1400">
                <a:latin typeface="Tahoma" panose="020B0604030504040204" pitchFamily="34" charset="0"/>
              </a:rPr>
              <a:pPr/>
              <a:t>6</a:t>
            </a:fld>
            <a:endParaRPr lang="en-US" altLang="it-IT" sz="1400">
              <a:latin typeface="Tahoma" panose="020B0604030504040204" pitchFamily="34" charset="0"/>
            </a:endParaRPr>
          </a:p>
        </p:txBody>
      </p:sp>
      <p:sp>
        <p:nvSpPr>
          <p:cNvPr id="8195" name="Rectangle 2"/>
          <p:cNvSpPr>
            <a:spLocks noGrp="1" noChangeArrowheads="1"/>
          </p:cNvSpPr>
          <p:nvPr>
            <p:ph type="title"/>
          </p:nvPr>
        </p:nvSpPr>
        <p:spPr/>
        <p:txBody>
          <a:bodyPr/>
          <a:lstStyle/>
          <a:p>
            <a:pPr eaLnBrk="1" hangingPunct="1"/>
            <a:r>
              <a:rPr lang="en-US" altLang="it-IT" smtClean="0"/>
              <a:t>P2P</a:t>
            </a:r>
          </a:p>
        </p:txBody>
      </p:sp>
      <p:sp>
        <p:nvSpPr>
          <p:cNvPr id="8196"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it-IT" smtClean="0">
                <a:solidFill>
                  <a:srgbClr val="000000"/>
                </a:solidFill>
                <a:latin typeface="Arial Unicode MS" panose="020B0604020202020204" pitchFamily="34" charset="-128"/>
                <a:cs typeface="Times New Roman" panose="02020603050405020304" pitchFamily="18" charset="0"/>
              </a:rPr>
              <a:t>	</a:t>
            </a:r>
            <a:r>
              <a:rPr lang="en-US" altLang="it-IT" sz="3600" smtClean="0">
                <a:solidFill>
                  <a:srgbClr val="000000"/>
                </a:solidFill>
                <a:latin typeface="Arial Unicode MS" panose="020B0604020202020204" pitchFamily="34" charset="-128"/>
                <a:cs typeface="Times New Roman" panose="02020603050405020304" pitchFamily="18" charset="0"/>
              </a:rPr>
              <a:t>The peer-to-peer paradigm is appropriate for</a:t>
            </a:r>
            <a:r>
              <a:rPr lang="en-US" altLang="it-IT" sz="3600" smtClean="0">
                <a:solidFill>
                  <a:srgbClr val="000000"/>
                </a:solidFill>
                <a:latin typeface="Verdana" panose="020B0604030504040204" pitchFamily="34" charset="0"/>
                <a:cs typeface="Times New Roman" panose="02020603050405020304" pitchFamily="18" charset="0"/>
              </a:rPr>
              <a:t> </a:t>
            </a:r>
            <a:r>
              <a:rPr lang="en-US" altLang="it-IT" sz="3600" smtClean="0">
                <a:solidFill>
                  <a:srgbClr val="000000"/>
                </a:solidFill>
                <a:latin typeface="Arial Unicode MS" panose="020B0604020202020204" pitchFamily="34" charset="-128"/>
                <a:cs typeface="Times New Roman" panose="02020603050405020304" pitchFamily="18" charset="0"/>
              </a:rPr>
              <a:t>applications such as </a:t>
            </a:r>
            <a:r>
              <a:rPr lang="en-US" altLang="it-IT" sz="3600" smtClean="0">
                <a:solidFill>
                  <a:srgbClr val="00B050"/>
                </a:solidFill>
                <a:latin typeface="Arial Unicode MS" panose="020B0604020202020204" pitchFamily="34" charset="-128"/>
                <a:cs typeface="Times New Roman" panose="02020603050405020304" pitchFamily="18" charset="0"/>
              </a:rPr>
              <a:t>instant messaging</a:t>
            </a:r>
            <a:r>
              <a:rPr lang="en-US" altLang="it-IT" sz="3600" smtClean="0">
                <a:solidFill>
                  <a:srgbClr val="000000"/>
                </a:solidFill>
                <a:latin typeface="Arial Unicode MS" panose="020B0604020202020204" pitchFamily="34" charset="-128"/>
                <a:cs typeface="Times New Roman" panose="02020603050405020304" pitchFamily="18" charset="0"/>
              </a:rPr>
              <a:t>, </a:t>
            </a:r>
            <a:r>
              <a:rPr lang="en-US" altLang="it-IT" sz="3600" smtClean="0">
                <a:solidFill>
                  <a:srgbClr val="00B050"/>
                </a:solidFill>
                <a:latin typeface="Arial Unicode MS" panose="020B0604020202020204" pitchFamily="34" charset="-128"/>
                <a:cs typeface="Times New Roman" panose="02020603050405020304" pitchFamily="18" charset="0"/>
              </a:rPr>
              <a:t>peer-to-peer</a:t>
            </a:r>
            <a:r>
              <a:rPr lang="en-US" altLang="it-IT" sz="3600" smtClean="0">
                <a:solidFill>
                  <a:srgbClr val="000000"/>
                </a:solidFill>
                <a:latin typeface="Arial Unicode MS" panose="020B0604020202020204" pitchFamily="34" charset="-128"/>
                <a:cs typeface="Times New Roman" panose="02020603050405020304" pitchFamily="18" charset="0"/>
              </a:rPr>
              <a:t> </a:t>
            </a:r>
            <a:r>
              <a:rPr lang="en-US" altLang="it-IT" sz="3600" smtClean="0">
                <a:solidFill>
                  <a:srgbClr val="00B050"/>
                </a:solidFill>
                <a:latin typeface="Arial Unicode MS" panose="020B0604020202020204" pitchFamily="34" charset="-128"/>
                <a:cs typeface="Times New Roman" panose="02020603050405020304" pitchFamily="18" charset="0"/>
              </a:rPr>
              <a:t>file transfers</a:t>
            </a:r>
            <a:r>
              <a:rPr lang="en-US" altLang="it-IT" sz="3600" smtClean="0">
                <a:solidFill>
                  <a:srgbClr val="000000"/>
                </a:solidFill>
                <a:latin typeface="Arial Unicode MS" panose="020B0604020202020204" pitchFamily="34" charset="-128"/>
                <a:cs typeface="Times New Roman" panose="02020603050405020304" pitchFamily="18" charset="0"/>
              </a:rPr>
              <a:t>, </a:t>
            </a:r>
            <a:r>
              <a:rPr lang="en-US" altLang="it-IT" sz="3600" smtClean="0">
                <a:solidFill>
                  <a:srgbClr val="00B050"/>
                </a:solidFill>
                <a:latin typeface="Arial Unicode MS" panose="020B0604020202020204" pitchFamily="34" charset="-128"/>
                <a:cs typeface="Times New Roman" panose="02020603050405020304" pitchFamily="18" charset="0"/>
              </a:rPr>
              <a:t>video conferencing, and collaborative work. </a:t>
            </a:r>
            <a:r>
              <a:rPr lang="en-US" altLang="it-IT" sz="3600" smtClean="0"/>
              <a:t/>
            </a:r>
            <a:br>
              <a:rPr lang="en-US" altLang="it-IT" sz="3600" smtClean="0"/>
            </a:br>
            <a:endParaRPr lang="en-US" altLang="it-IT" sz="36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AAA60B78-809F-49C3-92FF-AF5040C82C17}" type="slidenum">
              <a:rPr lang="en-US" altLang="it-IT" sz="1400">
                <a:latin typeface="Tahoma" panose="020B0604030504040204" pitchFamily="34" charset="0"/>
              </a:rPr>
              <a:pPr/>
              <a:t>7</a:t>
            </a:fld>
            <a:endParaRPr lang="en-US" altLang="it-IT" sz="1400">
              <a:latin typeface="Tahoma" panose="020B0604030504040204" pitchFamily="34" charset="0"/>
            </a:endParaRPr>
          </a:p>
        </p:txBody>
      </p:sp>
      <p:pic>
        <p:nvPicPr>
          <p:cNvPr id="92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87388"/>
            <a:ext cx="9144000"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991D0059-865A-440C-90FC-89B2913B20F7}" type="slidenum">
              <a:rPr lang="en-US" altLang="it-IT" sz="1400">
                <a:latin typeface="Tahoma" panose="020B0604030504040204" pitchFamily="34" charset="0"/>
              </a:rPr>
              <a:pPr/>
              <a:t>8</a:t>
            </a:fld>
            <a:endParaRPr lang="en-US" altLang="it-IT" sz="1400">
              <a:latin typeface="Tahoma" panose="020B0604030504040204" pitchFamily="34" charset="0"/>
            </a:endParaRPr>
          </a:p>
        </p:txBody>
      </p:sp>
      <p:sp>
        <p:nvSpPr>
          <p:cNvPr id="3" name="CasellaDiTesto 2"/>
          <p:cNvSpPr txBox="1"/>
          <p:nvPr/>
        </p:nvSpPr>
        <p:spPr>
          <a:xfrm>
            <a:off x="615950" y="269875"/>
            <a:ext cx="7921625" cy="6002338"/>
          </a:xfrm>
          <a:prstGeom prst="rect">
            <a:avLst/>
          </a:prstGeom>
          <a:noFill/>
        </p:spPr>
        <p:txBody>
          <a:bodyPr>
            <a:spAutoFit/>
          </a:bodyPr>
          <a:lstStyle/>
          <a:p>
            <a:pPr marL="342900" indent="-342900">
              <a:buFont typeface="Arial" panose="020B0604020202020204" pitchFamily="34" charset="0"/>
              <a:buChar char="•"/>
              <a:defRPr/>
            </a:pPr>
            <a:r>
              <a:rPr lang="it-IT" dirty="0">
                <a:latin typeface="+mj-lt"/>
                <a:ea typeface="ＭＳ Ｐゴシック" pitchFamily="1" charset="-128"/>
              </a:rPr>
              <a:t>The </a:t>
            </a:r>
            <a:r>
              <a:rPr lang="it-IT" dirty="0" err="1">
                <a:latin typeface="+mj-lt"/>
                <a:ea typeface="ＭＳ Ｐゴシック" pitchFamily="1" charset="-128"/>
              </a:rPr>
              <a:t>nodes</a:t>
            </a:r>
            <a:r>
              <a:rPr lang="it-IT" dirty="0">
                <a:latin typeface="+mj-lt"/>
                <a:ea typeface="ＭＳ Ｐゴシック" pitchFamily="1" charset="-128"/>
              </a:rPr>
              <a:t> in the </a:t>
            </a:r>
            <a:r>
              <a:rPr lang="it-IT" dirty="0" err="1">
                <a:latin typeface="+mj-lt"/>
                <a:ea typeface="ＭＳ Ｐゴシック" pitchFamily="1" charset="-128"/>
              </a:rPr>
              <a:t>overlay</a:t>
            </a:r>
            <a:r>
              <a:rPr lang="it-IT" dirty="0">
                <a:latin typeface="+mj-lt"/>
                <a:ea typeface="ＭＳ Ｐゴシック" pitchFamily="1" charset="-128"/>
              </a:rPr>
              <a:t> network </a:t>
            </a:r>
            <a:r>
              <a:rPr lang="it-IT" dirty="0" err="1">
                <a:latin typeface="+mj-lt"/>
                <a:ea typeface="ＭＳ Ｐゴシック" pitchFamily="1" charset="-128"/>
              </a:rPr>
              <a:t>form</a:t>
            </a:r>
            <a:r>
              <a:rPr lang="it-IT" dirty="0">
                <a:solidFill>
                  <a:srgbClr val="FF0000"/>
                </a:solidFill>
                <a:latin typeface="+mj-lt"/>
                <a:ea typeface="ＭＳ Ｐゴシック" pitchFamily="1" charset="-128"/>
              </a:rPr>
              <a:t> a subset </a:t>
            </a:r>
            <a:r>
              <a:rPr lang="it-IT" dirty="0">
                <a:latin typeface="+mj-lt"/>
                <a:ea typeface="ＭＳ Ｐゴシック" pitchFamily="1" charset="-128"/>
              </a:rPr>
              <a:t>of the </a:t>
            </a:r>
            <a:r>
              <a:rPr lang="it-IT" dirty="0" err="1">
                <a:latin typeface="+mj-lt"/>
                <a:ea typeface="ＭＳ Ｐゴシック" pitchFamily="1" charset="-128"/>
              </a:rPr>
              <a:t>nodes</a:t>
            </a:r>
            <a:r>
              <a:rPr lang="it-IT" dirty="0">
                <a:latin typeface="+mj-lt"/>
                <a:ea typeface="ＭＳ Ｐゴシック" pitchFamily="1" charset="-128"/>
              </a:rPr>
              <a:t> in the </a:t>
            </a:r>
            <a:r>
              <a:rPr lang="it-IT" dirty="0" err="1">
                <a:latin typeface="+mj-lt"/>
                <a:ea typeface="ＭＳ Ｐゴシック" pitchFamily="1" charset="-128"/>
              </a:rPr>
              <a:t>physical</a:t>
            </a:r>
            <a:r>
              <a:rPr lang="it-IT" dirty="0">
                <a:latin typeface="+mj-lt"/>
                <a:ea typeface="ＭＳ Ｐゴシック" pitchFamily="1" charset="-128"/>
              </a:rPr>
              <a:t> network.</a:t>
            </a:r>
          </a:p>
          <a:p>
            <a:pPr>
              <a:defRPr/>
            </a:pPr>
            <a:endParaRPr lang="it-IT"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Data is still exchanged directly over the underlying  TCP/IP network, but at the </a:t>
            </a:r>
            <a:r>
              <a:rPr lang="en-US" dirty="0">
                <a:solidFill>
                  <a:srgbClr val="FF0000"/>
                </a:solidFill>
                <a:latin typeface="+mj-lt"/>
                <a:ea typeface="ＭＳ Ｐゴシック" pitchFamily="1" charset="-128"/>
              </a:rPr>
              <a:t>application layer</a:t>
            </a:r>
            <a:r>
              <a:rPr lang="en-US" dirty="0">
                <a:latin typeface="+mj-lt"/>
                <a:ea typeface="ＭＳ Ｐゴシック" pitchFamily="1" charset="-128"/>
              </a:rPr>
              <a:t> peers are able to communicate with each other directly, via the </a:t>
            </a:r>
            <a:r>
              <a:rPr lang="en-US" i="1" dirty="0">
                <a:latin typeface="+mj-lt"/>
                <a:ea typeface="ＭＳ Ｐゴシック" pitchFamily="1" charset="-128"/>
              </a:rPr>
              <a:t>logical overlay links </a:t>
            </a:r>
            <a:r>
              <a:rPr lang="en-US" dirty="0">
                <a:latin typeface="+mj-lt"/>
                <a:ea typeface="ＭＳ Ｐゴシック" pitchFamily="1" charset="-128"/>
              </a:rPr>
              <a:t>(each of which corresponds to a path through the </a:t>
            </a:r>
            <a:r>
              <a:rPr lang="en-US" dirty="0">
                <a:solidFill>
                  <a:srgbClr val="FF0000"/>
                </a:solidFill>
                <a:latin typeface="+mj-lt"/>
                <a:ea typeface="ＭＳ Ｐゴシック" pitchFamily="1" charset="-128"/>
              </a:rPr>
              <a:t>underlying physical network</a:t>
            </a:r>
            <a:r>
              <a:rPr lang="en-US" dirty="0">
                <a:latin typeface="+mj-lt"/>
                <a:ea typeface="ＭＳ Ｐゴシック" pitchFamily="1" charset="-128"/>
              </a:rPr>
              <a:t>)</a:t>
            </a:r>
            <a:r>
              <a:rPr lang="en-US" dirty="0">
                <a:solidFill>
                  <a:srgbClr val="FF0000"/>
                </a:solidFill>
                <a:latin typeface="+mj-lt"/>
                <a:ea typeface="ＭＳ Ｐゴシック" pitchFamily="1" charset="-128"/>
              </a:rPr>
              <a:t>.</a:t>
            </a:r>
          </a:p>
          <a:p>
            <a:pPr marL="342900" indent="-342900">
              <a:buFont typeface="Arial" panose="020B0604020202020204" pitchFamily="34" charset="0"/>
              <a:buChar char="•"/>
              <a:defRPr/>
            </a:pPr>
            <a:endParaRPr lang="en-US"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The choice of which nodes </a:t>
            </a:r>
            <a:r>
              <a:rPr lang="en-US" dirty="0">
                <a:solidFill>
                  <a:srgbClr val="FF0000"/>
                </a:solidFill>
                <a:latin typeface="+mj-lt"/>
                <a:ea typeface="ＭＳ Ｐゴシック" pitchFamily="1" charset="-128"/>
              </a:rPr>
              <a:t>belong to the overly network</a:t>
            </a:r>
            <a:r>
              <a:rPr lang="en-US" dirty="0">
                <a:latin typeface="+mj-lt"/>
                <a:ea typeface="ＭＳ Ｐゴシック" pitchFamily="1" charset="-128"/>
              </a:rPr>
              <a:t> depends from the particular method used for </a:t>
            </a:r>
            <a:r>
              <a:rPr lang="en-US" i="1" dirty="0">
                <a:latin typeface="+mj-lt"/>
                <a:ea typeface="ＭＳ Ｐゴシック" pitchFamily="1" charset="-128"/>
              </a:rPr>
              <a:t>store and lookup </a:t>
            </a:r>
            <a:r>
              <a:rPr lang="en-US" dirty="0">
                <a:latin typeface="+mj-lt"/>
                <a:ea typeface="ＭＳ Ｐゴシック" pitchFamily="1" charset="-128"/>
              </a:rPr>
              <a:t>resources.</a:t>
            </a:r>
          </a:p>
          <a:p>
            <a:pPr marL="342900" indent="-342900">
              <a:buFont typeface="Arial" panose="020B0604020202020204" pitchFamily="34" charset="0"/>
              <a:buChar char="•"/>
              <a:defRPr/>
            </a:pPr>
            <a:endParaRPr lang="en-US" dirty="0">
              <a:latin typeface="+mj-lt"/>
              <a:ea typeface="ＭＳ Ｐゴシック" pitchFamily="1" charset="-128"/>
            </a:endParaRPr>
          </a:p>
          <a:p>
            <a:pPr marL="342900" indent="-342900">
              <a:buFont typeface="Arial" panose="020B0604020202020204" pitchFamily="34" charset="0"/>
              <a:buChar char="•"/>
              <a:defRPr/>
            </a:pPr>
            <a:r>
              <a:rPr lang="en-US" dirty="0">
                <a:latin typeface="+mj-lt"/>
                <a:ea typeface="ＭＳ Ｐゴシック" pitchFamily="1" charset="-128"/>
              </a:rPr>
              <a:t>Overlays make the P2P system </a:t>
            </a:r>
            <a:r>
              <a:rPr lang="en-US" dirty="0">
                <a:solidFill>
                  <a:srgbClr val="FF0000"/>
                </a:solidFill>
                <a:latin typeface="+mj-lt"/>
                <a:ea typeface="ＭＳ Ｐゴシック" pitchFamily="1" charset="-128"/>
              </a:rPr>
              <a:t>independent</a:t>
            </a:r>
            <a:r>
              <a:rPr lang="en-US" dirty="0">
                <a:latin typeface="+mj-lt"/>
                <a:ea typeface="ＭＳ Ｐゴシック" pitchFamily="1" charset="-128"/>
              </a:rPr>
              <a:t> from the physical network topology.</a:t>
            </a:r>
            <a:endParaRPr lang="it-IT" dirty="0">
              <a:latin typeface="+mj-lt"/>
              <a:ea typeface="ＭＳ Ｐゴシック" pitchFamily="1"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pPr algn="ctr"/>
            <a:r>
              <a:rPr lang="it-IT" altLang="it-IT" smtClean="0"/>
              <a:t>Peer- to -peer  basics operations</a:t>
            </a:r>
          </a:p>
        </p:txBody>
      </p:sp>
      <p:sp>
        <p:nvSpPr>
          <p:cNvPr id="11267" name="Segnaposto contenuto 2"/>
          <p:cNvSpPr>
            <a:spLocks noGrp="1"/>
          </p:cNvSpPr>
          <p:nvPr>
            <p:ph idx="1"/>
          </p:nvPr>
        </p:nvSpPr>
        <p:spPr/>
        <p:txBody>
          <a:bodyPr/>
          <a:lstStyle/>
          <a:p>
            <a:r>
              <a:rPr lang="it-IT" altLang="it-IT" sz="2400" smtClean="0"/>
              <a:t>BOOT: input into the peer to peer infrastructure</a:t>
            </a:r>
          </a:p>
          <a:p>
            <a:endParaRPr lang="it-IT" altLang="it-IT" sz="2400" smtClean="0"/>
          </a:p>
          <a:p>
            <a:r>
              <a:rPr lang="it-IT" altLang="it-IT" sz="2400" smtClean="0"/>
              <a:t>LOOKUP: resource localization</a:t>
            </a:r>
          </a:p>
          <a:p>
            <a:endParaRPr lang="it-IT" altLang="it-IT" sz="2400" smtClean="0"/>
          </a:p>
          <a:p>
            <a:r>
              <a:rPr lang="it-IT" altLang="it-IT" sz="2400" smtClean="0"/>
              <a:t>FILE SHARING</a:t>
            </a:r>
          </a:p>
        </p:txBody>
      </p:sp>
      <p:sp>
        <p:nvSpPr>
          <p:cNvPr id="4" name="Segnaposto numero diapositiva 3"/>
          <p:cNvSpPr>
            <a:spLocks noGrp="1"/>
          </p:cNvSpPr>
          <p:nvPr>
            <p:ph type="sldNum" sz="quarter" idx="12"/>
          </p:nvPr>
        </p:nvSpPr>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CAC14BF3-285C-4BF5-B04D-FEAD0880BFFF}" type="slidenum">
              <a:rPr lang="en-US" altLang="it-IT" sz="1400">
                <a:latin typeface="Tahoma" panose="020B0604030504040204" pitchFamily="34" charset="0"/>
              </a:rPr>
              <a:pPr/>
              <a:t>9</a:t>
            </a:fld>
            <a:endParaRPr lang="en-US" altLang="it-IT" sz="1400">
              <a:latin typeface="Tahoma" panose="020B0604030504040204" pitchFamily="34" charset="0"/>
            </a:endParaRPr>
          </a:p>
        </p:txBody>
      </p:sp>
    </p:spTree>
  </p:cSld>
  <p:clrMapOvr>
    <a:masterClrMapping/>
  </p:clrMapOvr>
</p:sld>
</file>

<file path=ppt/theme/theme1.xml><?xml version="1.0" encoding="utf-8"?>
<a:theme xmlns:a="http://schemas.openxmlformats.org/drawingml/2006/main" name="Earth">
  <a:themeElements>
    <a:clrScheme name="Earth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Earth">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Eart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arth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arth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ue Horizon">
  <a:themeElements>
    <a:clrScheme name="Blue Horizon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fontScheme name="Blue Horizon">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Horizon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Horizon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2004:Templates:Presentations:Designs:Blue Horizon</Template>
  <TotalTime>4051</TotalTime>
  <Words>1670</Words>
  <Application>Microsoft Office PowerPoint</Application>
  <PresentationFormat>Presentazione su schermo (4:3)</PresentationFormat>
  <Paragraphs>353</Paragraphs>
  <Slides>38</Slides>
  <Notes>20</Notes>
  <HiddenSlides>1</HiddenSlides>
  <MMClips>0</MMClips>
  <ScaleCrop>false</ScaleCrop>
  <HeadingPairs>
    <vt:vector size="6" baseType="variant">
      <vt:variant>
        <vt:lpstr>Tema</vt:lpstr>
      </vt:variant>
      <vt:variant>
        <vt:i4>2</vt:i4>
      </vt:variant>
      <vt:variant>
        <vt:lpstr>Server OLE incorporati</vt:lpstr>
      </vt:variant>
      <vt:variant>
        <vt:i4>3</vt:i4>
      </vt:variant>
      <vt:variant>
        <vt:lpstr>Titoli diapositive</vt:lpstr>
      </vt:variant>
      <vt:variant>
        <vt:i4>38</vt:i4>
      </vt:variant>
    </vt:vector>
  </HeadingPairs>
  <TitlesOfParts>
    <vt:vector size="43" baseType="lpstr">
      <vt:lpstr>Earth</vt:lpstr>
      <vt:lpstr>Blue Horizon</vt:lpstr>
      <vt:lpstr>SmartDraw</vt:lpstr>
      <vt:lpstr>Clip</vt:lpstr>
      <vt:lpstr>VISIO</vt:lpstr>
      <vt:lpstr>Telematica di Base</vt:lpstr>
      <vt:lpstr>The Peer-to-Peer System Architecture </vt:lpstr>
      <vt:lpstr>Presentazione standard di PowerPoint</vt:lpstr>
      <vt:lpstr>Definition of P2P </vt:lpstr>
      <vt:lpstr>P2P</vt:lpstr>
      <vt:lpstr>P2P</vt:lpstr>
      <vt:lpstr>Presentazione standard di PowerPoint</vt:lpstr>
      <vt:lpstr>Presentazione standard di PowerPoint</vt:lpstr>
      <vt:lpstr>Peer- to -peer  basics operations</vt:lpstr>
      <vt:lpstr>Peer to Peer classification  (lookup techniques)</vt:lpstr>
      <vt:lpstr>Centralized approach</vt:lpstr>
      <vt:lpstr>Presentazione standard di PowerPoint</vt:lpstr>
      <vt:lpstr>Napster behaviour</vt:lpstr>
      <vt:lpstr>Discussion</vt:lpstr>
      <vt:lpstr>Presentazione standard di PowerPoint</vt:lpstr>
      <vt:lpstr>Presentazione standard di PowerPoint</vt:lpstr>
      <vt:lpstr>Presentazione standard di PowerPoint</vt:lpstr>
      <vt:lpstr>Gnutella</vt:lpstr>
      <vt:lpstr>Gnutella</vt:lpstr>
      <vt:lpstr>Presentazione standard di PowerPoint</vt:lpstr>
      <vt:lpstr>Gnutella</vt:lpstr>
      <vt:lpstr>Gnutella:innovative features</vt:lpstr>
      <vt:lpstr>KaZaA</vt:lpstr>
      <vt:lpstr>Presentazione standard di PowerPoint</vt:lpstr>
      <vt:lpstr>Presentazione standard di PowerPoint</vt:lpstr>
      <vt:lpstr>Presentazione standard di PowerPoint</vt:lpstr>
      <vt:lpstr>Presentazione standard di PowerPoint</vt:lpstr>
      <vt:lpstr>Hash Functions</vt:lpstr>
      <vt:lpstr>Presentazione standard di PowerPoint</vt:lpstr>
      <vt:lpstr>Presentazione standard di PowerPoint</vt:lpstr>
      <vt:lpstr>Chord Algorithm</vt:lpstr>
      <vt:lpstr>Presentazione standard di PowerPoint</vt:lpstr>
      <vt:lpstr>P2P Communications: IM</vt:lpstr>
      <vt:lpstr>P2P Communications</vt:lpstr>
      <vt:lpstr>Skype</vt:lpstr>
      <vt:lpstr>Email</vt:lpstr>
      <vt:lpstr>E-Mail: mail server</vt:lpstr>
      <vt:lpstr>Alice e Bob </vt:lpstr>
    </vt:vector>
  </TitlesOfParts>
  <Company>University of Pisa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Parte 1</dc:title>
  <dc:creator>G. Ferrari</dc:creator>
  <cp:lastModifiedBy>Maurelio Boari</cp:lastModifiedBy>
  <cp:revision>202</cp:revision>
  <dcterms:created xsi:type="dcterms:W3CDTF">1999-10-08T19:08:27Z</dcterms:created>
  <dcterms:modified xsi:type="dcterms:W3CDTF">2017-04-12T09:56:02Z</dcterms:modified>
</cp:coreProperties>
</file>