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2"/>
  </p:notesMasterIdLst>
  <p:handoutMasterIdLst>
    <p:handoutMasterId r:id="rId43"/>
  </p:handoutMasterIdLst>
  <p:sldIdLst>
    <p:sldId id="323" r:id="rId2"/>
    <p:sldId id="330" r:id="rId3"/>
    <p:sldId id="338" r:id="rId4"/>
    <p:sldId id="300" r:id="rId5"/>
    <p:sldId id="301" r:id="rId6"/>
    <p:sldId id="302" r:id="rId7"/>
    <p:sldId id="339" r:id="rId8"/>
    <p:sldId id="303" r:id="rId9"/>
    <p:sldId id="304" r:id="rId10"/>
    <p:sldId id="340" r:id="rId11"/>
    <p:sldId id="305" r:id="rId12"/>
    <p:sldId id="306" r:id="rId13"/>
    <p:sldId id="307" r:id="rId14"/>
    <p:sldId id="341" r:id="rId15"/>
    <p:sldId id="342" r:id="rId16"/>
    <p:sldId id="308" r:id="rId17"/>
    <p:sldId id="309" r:id="rId18"/>
    <p:sldId id="310" r:id="rId19"/>
    <p:sldId id="343" r:id="rId20"/>
    <p:sldId id="311" r:id="rId21"/>
    <p:sldId id="344" r:id="rId22"/>
    <p:sldId id="345" r:id="rId23"/>
    <p:sldId id="312" r:id="rId24"/>
    <p:sldId id="314" r:id="rId25"/>
    <p:sldId id="315" r:id="rId26"/>
    <p:sldId id="346" r:id="rId27"/>
    <p:sldId id="335" r:id="rId28"/>
    <p:sldId id="336" r:id="rId29"/>
    <p:sldId id="332" r:id="rId30"/>
    <p:sldId id="347" r:id="rId31"/>
    <p:sldId id="333" r:id="rId32"/>
    <p:sldId id="348" r:id="rId33"/>
    <p:sldId id="349" r:id="rId34"/>
    <p:sldId id="337" r:id="rId35"/>
    <p:sldId id="350" r:id="rId36"/>
    <p:sldId id="322" r:id="rId37"/>
    <p:sldId id="351" r:id="rId38"/>
    <p:sldId id="331" r:id="rId39"/>
    <p:sldId id="353" r:id="rId40"/>
    <p:sldId id="352" r:id="rId41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000050"/>
    <a:srgbClr val="00006A"/>
    <a:srgbClr val="33CCFF"/>
    <a:srgbClr val="000099"/>
    <a:srgbClr val="00CC00"/>
    <a:srgbClr val="E4BF2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911" autoAdjust="0"/>
    <p:restoredTop sz="94680" autoAdjust="0"/>
  </p:normalViewPr>
  <p:slideViewPr>
    <p:cSldViewPr>
      <p:cViewPr varScale="1">
        <p:scale>
          <a:sx n="88" d="100"/>
          <a:sy n="88" d="100"/>
        </p:scale>
        <p:origin x="-2002" y="-77"/>
      </p:cViewPr>
      <p:guideLst>
        <p:guide orient="horz" pos="1979"/>
        <p:guide orient="horz" pos="4080"/>
        <p:guide orient="horz" pos="240"/>
        <p:guide pos="3120"/>
        <p:guide pos="720"/>
        <p:guide pos="5057"/>
        <p:guide pos="11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403"/>
    </p:cViewPr>
  </p:sorterViewPr>
  <p:notesViewPr>
    <p:cSldViewPr>
      <p:cViewPr varScale="1">
        <p:scale>
          <a:sx n="55" d="100"/>
          <a:sy n="55" d="100"/>
        </p:scale>
        <p:origin x="-1716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u="sng" smtClean="0">
                <a:effectLst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584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u="sng" smtClean="0">
                <a:effectLst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584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u="sng" smtClean="0">
                <a:effectLst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584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u="sng" smtClean="0">
                <a:effectLst/>
              </a:defRPr>
            </a:lvl1pPr>
          </a:lstStyle>
          <a:p>
            <a:pPr>
              <a:defRPr/>
            </a:pPr>
            <a:fld id="{6A5978FC-880B-47D1-933D-5C330A75E10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67916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u="sng" smtClean="0">
                <a:effectLst/>
                <a:latin typeface="Times" pitchFamily="18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u="sng" smtClean="0">
                <a:effectLst/>
                <a:latin typeface="Times" pitchFamily="18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3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noProof="0" smtClean="0"/>
              <a:t>Fare clic per modificare gli stili del testo dello schema</a:t>
            </a:r>
          </a:p>
          <a:p>
            <a:pPr lvl="1"/>
            <a:r>
              <a:rPr lang="it-IT" altLang="it-IT" noProof="0" smtClean="0"/>
              <a:t>Secondo livello</a:t>
            </a:r>
          </a:p>
          <a:p>
            <a:pPr lvl="2"/>
            <a:r>
              <a:rPr lang="it-IT" altLang="it-IT" noProof="0" smtClean="0"/>
              <a:t>Terzo livello</a:t>
            </a:r>
          </a:p>
          <a:p>
            <a:pPr lvl="3"/>
            <a:r>
              <a:rPr lang="it-IT" altLang="it-IT" noProof="0" smtClean="0"/>
              <a:t>Quarto livello</a:t>
            </a:r>
          </a:p>
          <a:p>
            <a:pPr lvl="4"/>
            <a:r>
              <a:rPr lang="it-IT" altLang="it-IT" noProof="0" smtClean="0"/>
              <a:t>Quinto livello</a:t>
            </a:r>
          </a:p>
        </p:txBody>
      </p:sp>
      <p:sp>
        <p:nvSpPr>
          <p:cNvPr id="183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u="sng" smtClean="0">
                <a:effectLst/>
                <a:latin typeface="Times" pitchFamily="18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83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u="sng" smtClean="0">
                <a:effectLst/>
                <a:latin typeface="Times" pitchFamily="18" charset="0"/>
              </a:defRPr>
            </a:lvl1pPr>
          </a:lstStyle>
          <a:p>
            <a:pPr>
              <a:defRPr/>
            </a:pPr>
            <a:fld id="{D4FC1A84-387C-4D37-B04E-CE1C5536031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097722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344EE7-3341-4DCC-9013-B60C49160B7E}" type="slidenum">
              <a:rPr lang="it-IT" altLang="it-IT"/>
              <a:pPr/>
              <a:t>1</a:t>
            </a:fld>
            <a:endParaRPr lang="it-IT" altLang="it-IT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540AC6-6F24-4785-BC3A-966C08ED9021}" type="slidenum">
              <a:rPr lang="it-IT" altLang="it-IT"/>
              <a:pPr/>
              <a:t>10</a:t>
            </a:fld>
            <a:endParaRPr lang="it-IT" altLang="it-IT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6A679D-EE71-45F3-BF42-1C5A442F8340}" type="slidenum">
              <a:rPr lang="it-IT" altLang="it-IT"/>
              <a:pPr/>
              <a:t>11</a:t>
            </a:fld>
            <a:endParaRPr lang="it-IT" altLang="it-IT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A4E84C-84DB-43C8-898A-2F8872335665}" type="slidenum">
              <a:rPr lang="it-IT" altLang="it-IT"/>
              <a:pPr/>
              <a:t>12</a:t>
            </a:fld>
            <a:endParaRPr lang="it-IT" altLang="it-IT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E73FAC-0542-4B79-850C-64912A51B191}" type="slidenum">
              <a:rPr lang="it-IT" altLang="it-IT"/>
              <a:pPr/>
              <a:t>13</a:t>
            </a:fld>
            <a:endParaRPr lang="it-IT" altLang="it-IT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6D4472-FEFD-48BF-B01E-3084CA8BFA04}" type="slidenum">
              <a:rPr lang="it-IT" altLang="it-IT"/>
              <a:pPr/>
              <a:t>14</a:t>
            </a:fld>
            <a:endParaRPr lang="it-IT" altLang="it-IT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19268E-8B46-4761-BA70-B3595123FDC2}" type="slidenum">
              <a:rPr lang="it-IT" altLang="it-IT"/>
              <a:pPr/>
              <a:t>15</a:t>
            </a:fld>
            <a:endParaRPr lang="it-IT" altLang="it-IT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C3591B-6C16-4639-830F-C8489BA6FC5B}" type="slidenum">
              <a:rPr lang="it-IT" altLang="it-IT"/>
              <a:pPr/>
              <a:t>16</a:t>
            </a:fld>
            <a:endParaRPr lang="it-IT" altLang="it-IT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DA377A-FE8B-4481-A7DF-7FC4CD7BC1F3}" type="slidenum">
              <a:rPr lang="it-IT" altLang="it-IT"/>
              <a:pPr/>
              <a:t>17</a:t>
            </a:fld>
            <a:endParaRPr lang="it-IT" altLang="it-IT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49B28A-025C-47FF-922E-692BE8FB50C9}" type="slidenum">
              <a:rPr lang="it-IT" altLang="it-IT"/>
              <a:pPr/>
              <a:t>18</a:t>
            </a:fld>
            <a:endParaRPr lang="it-IT" altLang="it-IT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DBA4E0-761E-45E6-A5C7-71F231D34AFD}" type="slidenum">
              <a:rPr lang="it-IT" altLang="it-IT"/>
              <a:pPr/>
              <a:t>19</a:t>
            </a:fld>
            <a:endParaRPr lang="it-IT" altLang="it-IT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5C5381-43FA-460C-9965-E5D75AFE8789}" type="slidenum">
              <a:rPr lang="it-IT" altLang="it-IT"/>
              <a:pPr/>
              <a:t>2</a:t>
            </a:fld>
            <a:endParaRPr lang="it-IT" altLang="it-IT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D1274E-C4B3-453B-942D-976EDDBAF25F}" type="slidenum">
              <a:rPr lang="it-IT" altLang="it-IT"/>
              <a:pPr/>
              <a:t>20</a:t>
            </a:fld>
            <a:endParaRPr lang="it-IT" altLang="it-IT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57AFE2-1BD3-4E2C-90CC-32265C52634D}" type="slidenum">
              <a:rPr lang="it-IT" altLang="it-IT"/>
              <a:pPr/>
              <a:t>21</a:t>
            </a:fld>
            <a:endParaRPr lang="it-IT" altLang="it-IT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CCB398-A0B9-4109-AF70-12F7A4288DC7}" type="slidenum">
              <a:rPr lang="it-IT" altLang="it-IT"/>
              <a:pPr/>
              <a:t>22</a:t>
            </a:fld>
            <a:endParaRPr lang="it-IT" altLang="it-IT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44C299-772B-40CC-BC59-8055AB921E96}" type="slidenum">
              <a:rPr lang="it-IT" altLang="it-IT"/>
              <a:pPr/>
              <a:t>23</a:t>
            </a:fld>
            <a:endParaRPr lang="it-IT" altLang="it-IT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1A90C1-A62D-4A3A-B3AD-11810A4AB7D0}" type="slidenum">
              <a:rPr lang="it-IT" altLang="it-IT"/>
              <a:pPr/>
              <a:t>24</a:t>
            </a:fld>
            <a:endParaRPr lang="it-IT" altLang="it-IT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218249-821E-4D62-98B7-1990A94EE5FC}" type="slidenum">
              <a:rPr lang="it-IT" altLang="it-IT"/>
              <a:pPr/>
              <a:t>25</a:t>
            </a:fld>
            <a:endParaRPr lang="it-IT" altLang="it-IT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738565-B186-4FAB-9E48-4C62B0BAB450}" type="slidenum">
              <a:rPr lang="it-IT" altLang="it-IT"/>
              <a:pPr/>
              <a:t>26</a:t>
            </a:fld>
            <a:endParaRPr lang="it-IT" altLang="it-IT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1744D0-0151-4E88-855D-BE01D5B85629}" type="slidenum">
              <a:rPr lang="it-IT" altLang="it-IT"/>
              <a:pPr/>
              <a:t>27</a:t>
            </a:fld>
            <a:endParaRPr lang="it-IT" altLang="it-IT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17FA43-63F5-486E-ABCA-41AEBCC8830D}" type="slidenum">
              <a:rPr lang="it-IT" altLang="it-IT"/>
              <a:pPr/>
              <a:t>28</a:t>
            </a:fld>
            <a:endParaRPr lang="it-IT" altLang="it-IT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D7C087-A193-4700-B637-33023A854766}" type="slidenum">
              <a:rPr lang="it-IT" altLang="it-IT"/>
              <a:pPr/>
              <a:t>29</a:t>
            </a:fld>
            <a:endParaRPr lang="it-IT" altLang="it-IT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1129B8-B4DE-4959-AE90-6508ADF18227}" type="slidenum">
              <a:rPr lang="it-IT" altLang="it-IT"/>
              <a:pPr/>
              <a:t>3</a:t>
            </a:fld>
            <a:endParaRPr lang="it-IT" altLang="it-IT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851F24-9EC1-4E82-9026-3359A48E84BA}" type="slidenum">
              <a:rPr lang="it-IT" altLang="it-IT"/>
              <a:pPr/>
              <a:t>30</a:t>
            </a:fld>
            <a:endParaRPr lang="it-IT" altLang="it-IT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2033B9-CC98-47DB-BEA9-6FF10CF22A24}" type="slidenum">
              <a:rPr lang="it-IT" altLang="it-IT"/>
              <a:pPr/>
              <a:t>31</a:t>
            </a:fld>
            <a:endParaRPr lang="it-IT" altLang="it-IT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F8E503-C502-4A70-B9A9-45736677CA5F}" type="slidenum">
              <a:rPr lang="it-IT" altLang="it-IT"/>
              <a:pPr/>
              <a:t>32</a:t>
            </a:fld>
            <a:endParaRPr lang="it-IT" altLang="it-IT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CB4431-7801-4614-A07A-C8E70763EA33}" type="slidenum">
              <a:rPr lang="it-IT" altLang="it-IT"/>
              <a:pPr/>
              <a:t>33</a:t>
            </a:fld>
            <a:endParaRPr lang="it-IT" altLang="it-IT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80367E-DF0A-43C7-B23D-A9B3AA474FE5}" type="slidenum">
              <a:rPr lang="it-IT" altLang="it-IT"/>
              <a:pPr/>
              <a:t>34</a:t>
            </a:fld>
            <a:endParaRPr lang="it-IT" altLang="it-IT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1C4E16-D66F-41F8-BFEE-DD8ABB832762}" type="slidenum">
              <a:rPr lang="it-IT" altLang="it-IT"/>
              <a:pPr/>
              <a:t>35</a:t>
            </a:fld>
            <a:endParaRPr lang="it-IT" altLang="it-IT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496C5EE-3065-4B66-B52B-0F7C209733F7}" type="slidenum">
              <a:rPr lang="it-IT" altLang="it-IT"/>
              <a:pPr/>
              <a:t>36</a:t>
            </a:fld>
            <a:endParaRPr lang="it-IT" altLang="it-IT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3B5710-3256-42AE-B285-B5FDC9E5799F}" type="slidenum">
              <a:rPr lang="it-IT" altLang="it-IT"/>
              <a:pPr/>
              <a:t>37</a:t>
            </a:fld>
            <a:endParaRPr lang="it-IT" altLang="it-IT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2E0AEA-56BF-4E09-BF2B-604A26159363}" type="slidenum">
              <a:rPr lang="it-IT" altLang="it-IT"/>
              <a:pPr/>
              <a:t>38</a:t>
            </a:fld>
            <a:endParaRPr lang="it-IT" altLang="it-IT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9557B9-C784-438A-BFF2-7150621BB018}" type="slidenum">
              <a:rPr lang="it-IT" altLang="it-IT"/>
              <a:pPr/>
              <a:t>39</a:t>
            </a:fld>
            <a:endParaRPr lang="it-IT" altLang="it-IT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B3C8FC-1713-49E1-A409-AE1EBB8BC8EB}" type="slidenum">
              <a:rPr lang="it-IT" altLang="it-IT"/>
              <a:pPr/>
              <a:t>4</a:t>
            </a:fld>
            <a:endParaRPr lang="it-IT" altLang="it-IT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9557B9-C784-438A-BFF2-7150621BB018}" type="slidenum">
              <a:rPr lang="it-IT" altLang="it-IT"/>
              <a:pPr/>
              <a:t>40</a:t>
            </a:fld>
            <a:endParaRPr lang="it-IT" altLang="it-IT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D15B47-3A73-4965-8383-541A828CDC60}" type="slidenum">
              <a:rPr lang="it-IT" altLang="it-IT"/>
              <a:pPr/>
              <a:t>5</a:t>
            </a:fld>
            <a:endParaRPr lang="it-IT" altLang="it-IT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51C87E-7B7C-4F98-9EA8-BA2A4E8086F1}" type="slidenum">
              <a:rPr lang="it-IT" altLang="it-IT"/>
              <a:pPr/>
              <a:t>6</a:t>
            </a:fld>
            <a:endParaRPr lang="it-IT" altLang="it-IT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15CCDD-8A63-43D5-8772-50E3305EE00F}" type="slidenum">
              <a:rPr lang="it-IT" altLang="it-IT"/>
              <a:pPr/>
              <a:t>7</a:t>
            </a:fld>
            <a:endParaRPr lang="it-IT" altLang="it-IT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EC5777-3FF9-49CE-BC13-A48B0180264F}" type="slidenum">
              <a:rPr lang="it-IT" altLang="it-IT"/>
              <a:pPr/>
              <a:t>8</a:t>
            </a:fld>
            <a:endParaRPr lang="it-IT" altLang="it-IT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7A8E73-C73B-4B6D-A559-7E17C9B4DF15}" type="slidenum">
              <a:rPr lang="it-IT" altLang="it-IT"/>
              <a:pPr/>
              <a:t>9</a:t>
            </a:fld>
            <a:endParaRPr lang="it-IT" altLang="it-IT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747C8-9D54-47C2-855A-7BAC22B99836}" type="datetimeFigureOut">
              <a:rPr lang="it-IT" smtClean="0"/>
              <a:t>07/03/2018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522D1-30E8-4382-9F64-D198F864F13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747C8-9D54-47C2-855A-7BAC22B99836}" type="datetimeFigureOut">
              <a:rPr lang="it-IT" smtClean="0"/>
              <a:t>07/03/2018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522D1-30E8-4382-9F64-D198F864F13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747C8-9D54-47C2-855A-7BAC22B99836}" type="datetimeFigureOut">
              <a:rPr lang="it-IT" smtClean="0"/>
              <a:t>07/03/2018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522D1-30E8-4382-9F64-D198F864F13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747C8-9D54-47C2-855A-7BAC22B99836}" type="datetimeFigureOut">
              <a:rPr lang="it-IT" smtClean="0"/>
              <a:t>07/03/2018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522D1-30E8-4382-9F64-D198F864F13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747C8-9D54-47C2-855A-7BAC22B99836}" type="datetimeFigureOut">
              <a:rPr lang="it-IT" smtClean="0"/>
              <a:t>07/03/2018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522D1-30E8-4382-9F64-D198F864F13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747C8-9D54-47C2-855A-7BAC22B99836}" type="datetimeFigureOut">
              <a:rPr lang="it-IT" smtClean="0"/>
              <a:t>07/03/2018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522D1-30E8-4382-9F64-D198F864F13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747C8-9D54-47C2-855A-7BAC22B99836}" type="datetimeFigureOut">
              <a:rPr lang="it-IT" smtClean="0"/>
              <a:t>07/03/2018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522D1-30E8-4382-9F64-D198F864F13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747C8-9D54-47C2-855A-7BAC22B99836}" type="datetimeFigureOut">
              <a:rPr lang="it-IT" smtClean="0"/>
              <a:t>07/03/2018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522D1-30E8-4382-9F64-D198F864F13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747C8-9D54-47C2-855A-7BAC22B99836}" type="datetimeFigureOut">
              <a:rPr lang="it-IT" smtClean="0"/>
              <a:t>07/03/2018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522D1-30E8-4382-9F64-D198F864F13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747C8-9D54-47C2-855A-7BAC22B99836}" type="datetimeFigureOut">
              <a:rPr lang="it-IT" smtClean="0"/>
              <a:t>07/03/2018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522D1-30E8-4382-9F64-D198F864F13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747C8-9D54-47C2-855A-7BAC22B99836}" type="datetimeFigureOut">
              <a:rPr lang="it-IT" smtClean="0"/>
              <a:t>07/03/2018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522D1-30E8-4382-9F64-D198F864F13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 smtClean="0"/>
              <a:t>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F747C8-9D54-47C2-855A-7BAC22B99836}" type="datetimeFigureOut">
              <a:rPr lang="it-IT" smtClean="0"/>
              <a:t>07/03/2018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522D1-30E8-4382-9F64-D198F864F130}" type="slidenum">
              <a:rPr lang="it-IT" smtClean="0"/>
              <a:t>‹N›</a:t>
            </a:fld>
            <a:endParaRPr lang="it-I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wipe dir="r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002060"/>
        </a:buClr>
        <a:buFont typeface="Arial" pitchFamily="34" charset="0"/>
        <a:buNone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854200" y="1773238"/>
            <a:ext cx="6199188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it-IT" sz="5000">
                <a:solidFill>
                  <a:srgbClr val="E4BF20"/>
                </a:solidFill>
                <a:effectLst/>
                <a:latin typeface="Andale Mono" pitchFamily="49" charset="0"/>
              </a:rPr>
              <a:t>OPERATING SYSTEM OVERVIEW</a:t>
            </a:r>
          </a:p>
        </p:txBody>
      </p:sp>
    </p:spTree>
  </p:cSld>
  <p:clrMapOvr>
    <a:masterClrMapping/>
  </p:clrMapOvr>
  <p:transition spd="med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658" name="Rectangle 2"/>
          <p:cNvSpPr>
            <a:spLocks noChangeArrowheads="1"/>
          </p:cNvSpPr>
          <p:nvPr/>
        </p:nvSpPr>
        <p:spPr bwMode="auto">
          <a:xfrm>
            <a:off x="1447800" y="95885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 sz="2800" b="1">
              <a:solidFill>
                <a:srgbClr val="E4BF2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</p:txBody>
      </p:sp>
      <p:sp>
        <p:nvSpPr>
          <p:cNvPr id="1094660" name="Text Box 4"/>
          <p:cNvSpPr txBox="1">
            <a:spLocks noChangeArrowheads="1"/>
          </p:cNvSpPr>
          <p:nvPr/>
        </p:nvSpPr>
        <p:spPr bwMode="auto">
          <a:xfrm>
            <a:off x="1039813" y="2673350"/>
            <a:ext cx="6596062" cy="20097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Accordingly, the response time should be short, typically within 1 second or so</a:t>
            </a:r>
          </a:p>
        </p:txBody>
      </p:sp>
      <p:sp>
        <p:nvSpPr>
          <p:cNvPr id="1094661" name="Text Box 5"/>
          <p:cNvSpPr txBox="1">
            <a:spLocks noChangeArrowheads="1"/>
          </p:cNvSpPr>
          <p:nvPr/>
        </p:nvSpPr>
        <p:spPr bwMode="auto">
          <a:xfrm>
            <a:off x="995363" y="1700213"/>
            <a:ext cx="5954712" cy="465137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Interactive systems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4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94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4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500"/>
                                        <p:tgtEl>
                                          <p:spTgt spid="1094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4660" grpId="0" autoUpdateAnimBg="0"/>
      <p:bldP spid="1094661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4792" name="Text Box 8"/>
          <p:cNvSpPr txBox="1">
            <a:spLocks noChangeArrowheads="1"/>
          </p:cNvSpPr>
          <p:nvPr/>
        </p:nvSpPr>
        <p:spPr bwMode="auto">
          <a:xfrm>
            <a:off x="1785938" y="2894013"/>
            <a:ext cx="5826125" cy="5191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 anchor="ctr">
            <a:spAutoFit/>
          </a:bodyPr>
          <a:lstStyle/>
          <a:p>
            <a:pPr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endParaRPr lang="en-US" sz="28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</p:txBody>
      </p:sp>
      <p:sp>
        <p:nvSpPr>
          <p:cNvPr id="1014793" name="Text Box 9"/>
          <p:cNvSpPr txBox="1">
            <a:spLocks noChangeArrowheads="1"/>
          </p:cNvSpPr>
          <p:nvPr/>
        </p:nvSpPr>
        <p:spPr bwMode="auto">
          <a:xfrm>
            <a:off x="1016000" y="2636838"/>
            <a:ext cx="6597650" cy="10509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>
                <a:solidFill>
                  <a:schemeClr val="bg1"/>
                </a:solidFill>
                <a:effectLst/>
                <a:latin typeface="Andale Mono" pitchFamily="49" charset="0"/>
              </a:rPr>
              <a:t>Use of the time-sharing technique</a:t>
            </a:r>
          </a:p>
        </p:txBody>
      </p:sp>
      <p:sp>
        <p:nvSpPr>
          <p:cNvPr id="1014797" name="Text Box 13"/>
          <p:cNvSpPr txBox="1">
            <a:spLocks noChangeArrowheads="1"/>
          </p:cNvSpPr>
          <p:nvPr/>
        </p:nvSpPr>
        <p:spPr bwMode="auto">
          <a:xfrm>
            <a:off x="995363" y="1700213"/>
            <a:ext cx="5954712" cy="465137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Interactive systems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014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1014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5" dur="500"/>
                                        <p:tgtEl>
                                          <p:spTgt spid="1014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4792" grpId="0" autoUpdateAnimBg="0"/>
      <p:bldP spid="1014793" grpId="0" autoUpdateAnimBg="0"/>
      <p:bldP spid="1014797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838" name="Rectangle 6"/>
          <p:cNvSpPr>
            <a:spLocks noChangeArrowheads="1"/>
          </p:cNvSpPr>
          <p:nvPr/>
        </p:nvSpPr>
        <p:spPr bwMode="auto">
          <a:xfrm>
            <a:off x="1447800" y="95885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 sz="2800" b="1">
              <a:solidFill>
                <a:srgbClr val="E4BF2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</p:txBody>
      </p:sp>
      <p:sp>
        <p:nvSpPr>
          <p:cNvPr id="1016839" name="Text Box 7"/>
          <p:cNvSpPr txBox="1">
            <a:spLocks noChangeArrowheads="1"/>
          </p:cNvSpPr>
          <p:nvPr/>
        </p:nvSpPr>
        <p:spPr bwMode="auto">
          <a:xfrm>
            <a:off x="995363" y="1484313"/>
            <a:ext cx="4935537" cy="465137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  <a:defRPr/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Embedded systems</a:t>
            </a:r>
          </a:p>
        </p:txBody>
      </p:sp>
      <p:sp>
        <p:nvSpPr>
          <p:cNvPr id="1016840" name="Text Box 8"/>
          <p:cNvSpPr txBox="1">
            <a:spLocks noChangeArrowheads="1"/>
          </p:cNvSpPr>
          <p:nvPr/>
        </p:nvSpPr>
        <p:spPr bwMode="auto">
          <a:xfrm>
            <a:off x="1025525" y="2187575"/>
            <a:ext cx="7362825" cy="10509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The computer is </a:t>
            </a: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dedicated 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to one single application</a:t>
            </a:r>
          </a:p>
        </p:txBody>
      </p:sp>
      <p:sp>
        <p:nvSpPr>
          <p:cNvPr id="1016842" name="Rectangle 10"/>
          <p:cNvSpPr>
            <a:spLocks noChangeArrowheads="1"/>
          </p:cNvSpPr>
          <p:nvPr/>
        </p:nvSpPr>
        <p:spPr bwMode="auto">
          <a:xfrm>
            <a:off x="1027113" y="3516313"/>
            <a:ext cx="7240587" cy="20097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E.g.: electronic control unit that controls one or more electrical subsystems in a modern car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6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016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6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16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6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16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6839" grpId="0" autoUpdateAnimBg="0"/>
      <p:bldP spid="1016840" grpId="0" autoUpdateAnimBg="0"/>
      <p:bldP spid="1016842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8" name="Text Box 8"/>
          <p:cNvSpPr txBox="1">
            <a:spLocks noChangeArrowheads="1"/>
          </p:cNvSpPr>
          <p:nvPr/>
        </p:nvSpPr>
        <p:spPr bwMode="auto">
          <a:xfrm>
            <a:off x="1027113" y="2565400"/>
            <a:ext cx="7750175" cy="15303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The functions </a:t>
            </a:r>
            <a:b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</a:b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of an embedded O.S. are, generally, </a:t>
            </a: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very simple</a:t>
            </a:r>
            <a:endParaRPr lang="en-GB" sz="3500">
              <a:solidFill>
                <a:schemeClr val="bg1"/>
              </a:solidFill>
              <a:effectLst/>
              <a:latin typeface="Andale Mono" pitchFamily="49" charset="0"/>
            </a:endParaRPr>
          </a:p>
        </p:txBody>
      </p:sp>
      <p:sp>
        <p:nvSpPr>
          <p:cNvPr id="1018893" name="Text Box 13"/>
          <p:cNvSpPr txBox="1">
            <a:spLocks noChangeArrowheads="1"/>
          </p:cNvSpPr>
          <p:nvPr/>
        </p:nvSpPr>
        <p:spPr bwMode="auto">
          <a:xfrm>
            <a:off x="995363" y="1484313"/>
            <a:ext cx="4935537" cy="465137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  <a:defRPr/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Embedded systems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8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18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8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500"/>
                                        <p:tgtEl>
                                          <p:spTgt spid="1018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8888" grpId="0" autoUpdateAnimBg="0"/>
      <p:bldP spid="1018893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706" name="Text Box 2"/>
          <p:cNvSpPr txBox="1">
            <a:spLocks noChangeArrowheads="1"/>
          </p:cNvSpPr>
          <p:nvPr/>
        </p:nvSpPr>
        <p:spPr bwMode="auto">
          <a:xfrm>
            <a:off x="1027113" y="2532063"/>
            <a:ext cx="7750175" cy="20097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To</a:t>
            </a:r>
            <a:r>
              <a:rPr lang="en-GB" sz="2500">
                <a:solidFill>
                  <a:schemeClr val="bg1"/>
                </a:solidFill>
                <a:effectLst/>
                <a:latin typeface="Andale Mono" pitchFamily="49" charset="0"/>
              </a:rPr>
              <a:t> 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maximize</a:t>
            </a:r>
            <a:r>
              <a:rPr lang="en-GB" sz="2500">
                <a:solidFill>
                  <a:schemeClr val="bg1"/>
                </a:solidFill>
                <a:effectLst/>
                <a:latin typeface="Andale Mono" pitchFamily="49" charset="0"/>
              </a:rPr>
              <a:t> 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efficiency</a:t>
            </a:r>
            <a:r>
              <a:rPr lang="en-GB" sz="2500">
                <a:solidFill>
                  <a:schemeClr val="bg1"/>
                </a:solidFill>
                <a:effectLst/>
                <a:latin typeface="Andale Mono" pitchFamily="49" charset="0"/>
              </a:rPr>
              <a:t> 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more O.S. functions are left to realize to </a:t>
            </a: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the application level</a:t>
            </a:r>
          </a:p>
        </p:txBody>
      </p:sp>
      <p:sp>
        <p:nvSpPr>
          <p:cNvPr id="1096707" name="Text Box 3"/>
          <p:cNvSpPr txBox="1">
            <a:spLocks noChangeArrowheads="1"/>
          </p:cNvSpPr>
          <p:nvPr/>
        </p:nvSpPr>
        <p:spPr bwMode="auto">
          <a:xfrm>
            <a:off x="995363" y="1484313"/>
            <a:ext cx="4935537" cy="465137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  <a:defRPr/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Embedded systems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96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500"/>
                                        <p:tgtEl>
                                          <p:spTgt spid="1096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6706" grpId="0" autoUpdateAnimBg="0"/>
      <p:bldP spid="1096707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8754" name="Text Box 2"/>
          <p:cNvSpPr txBox="1">
            <a:spLocks noChangeArrowheads="1"/>
          </p:cNvSpPr>
          <p:nvPr/>
        </p:nvSpPr>
        <p:spPr bwMode="auto">
          <a:xfrm>
            <a:off x="1027113" y="2492375"/>
            <a:ext cx="7750175" cy="15303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Moreover, memory and other resources </a:t>
            </a: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are statically assigned to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 programs </a:t>
            </a:r>
          </a:p>
        </p:txBody>
      </p:sp>
      <p:sp>
        <p:nvSpPr>
          <p:cNvPr id="1098755" name="Text Box 3"/>
          <p:cNvSpPr txBox="1">
            <a:spLocks noChangeArrowheads="1"/>
          </p:cNvSpPr>
          <p:nvPr/>
        </p:nvSpPr>
        <p:spPr bwMode="auto">
          <a:xfrm>
            <a:off x="995363" y="1484313"/>
            <a:ext cx="4935537" cy="465137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  <a:defRPr/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Embedded systems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98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500"/>
                                        <p:tgtEl>
                                          <p:spTgt spid="1098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8754" grpId="0" autoUpdateAnimBg="0"/>
      <p:bldP spid="1098755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0934" name="Rectangle 6"/>
          <p:cNvSpPr>
            <a:spLocks noChangeArrowheads="1"/>
          </p:cNvSpPr>
          <p:nvPr/>
        </p:nvSpPr>
        <p:spPr bwMode="auto">
          <a:xfrm>
            <a:off x="1447800" y="95885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endParaRPr lang="en-US" sz="2800" b="1">
              <a:solidFill>
                <a:srgbClr val="E4BF20"/>
              </a:solidFill>
              <a:effectLst/>
              <a:latin typeface="Andale Mono" pitchFamily="49" charset="0"/>
            </a:endParaRPr>
          </a:p>
        </p:txBody>
      </p:sp>
      <p:sp>
        <p:nvSpPr>
          <p:cNvPr id="1020935" name="Text Box 7"/>
          <p:cNvSpPr txBox="1">
            <a:spLocks noChangeArrowheads="1"/>
          </p:cNvSpPr>
          <p:nvPr/>
        </p:nvSpPr>
        <p:spPr bwMode="auto">
          <a:xfrm>
            <a:off x="1143000" y="1484313"/>
            <a:ext cx="5807075" cy="6254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3500">
                <a:solidFill>
                  <a:srgbClr val="FFCC00"/>
                </a:solidFill>
                <a:effectLst/>
                <a:latin typeface="Andale Mono" pitchFamily="49" charset="0"/>
              </a:rPr>
              <a:t>Personal Computer</a:t>
            </a:r>
          </a:p>
        </p:txBody>
      </p:sp>
      <p:sp>
        <p:nvSpPr>
          <p:cNvPr id="1020936" name="Text Box 8"/>
          <p:cNvSpPr txBox="1">
            <a:spLocks noChangeArrowheads="1"/>
          </p:cNvSpPr>
          <p:nvPr/>
        </p:nvSpPr>
        <p:spPr bwMode="auto">
          <a:xfrm>
            <a:off x="1476375" y="2473325"/>
            <a:ext cx="5903913" cy="571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 marL="630238" indent="-630238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>
                <a:solidFill>
                  <a:schemeClr val="bg1"/>
                </a:solidFill>
                <a:effectLst/>
                <a:latin typeface="Andale Mono" pitchFamily="49" charset="0"/>
              </a:rPr>
              <a:t>multiprogramming</a:t>
            </a:r>
          </a:p>
        </p:txBody>
      </p:sp>
      <p:sp>
        <p:nvSpPr>
          <p:cNvPr id="1020938" name="Rectangle 10"/>
          <p:cNvSpPr>
            <a:spLocks noChangeArrowheads="1"/>
          </p:cNvSpPr>
          <p:nvPr/>
        </p:nvSpPr>
        <p:spPr bwMode="auto">
          <a:xfrm>
            <a:off x="1482725" y="4167188"/>
            <a:ext cx="5897563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3500">
                <a:solidFill>
                  <a:srgbClr val="FFCC00"/>
                </a:solidFill>
                <a:effectLst/>
                <a:latin typeface="Andale Mono" pitchFamily="49" charset="0"/>
              </a:rPr>
              <a:t>Windows (Microsoft), MacOS (Apple), Linux</a:t>
            </a:r>
          </a:p>
        </p:txBody>
      </p:sp>
      <p:sp>
        <p:nvSpPr>
          <p:cNvPr id="1020939" name="Rectangle 11"/>
          <p:cNvSpPr>
            <a:spLocks noChangeArrowheads="1"/>
          </p:cNvSpPr>
          <p:nvPr/>
        </p:nvSpPr>
        <p:spPr bwMode="auto">
          <a:xfrm>
            <a:off x="1476375" y="3135313"/>
            <a:ext cx="5903913" cy="9461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30238" indent="-630238">
              <a:lnSpc>
                <a:spcPct val="8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>
                <a:solidFill>
                  <a:srgbClr val="FFCC00"/>
                </a:solidFill>
                <a:effectLst/>
                <a:latin typeface="Andale Mono" pitchFamily="49" charset="0"/>
              </a:rPr>
              <a:t>virtual terminal:</a:t>
            </a:r>
            <a:r>
              <a:rPr lang="it-IT" sz="3500">
                <a:solidFill>
                  <a:schemeClr val="bg1"/>
                </a:solidFill>
                <a:effectLst/>
                <a:latin typeface="Andale Mono" pitchFamily="49" charset="0"/>
              </a:rPr>
              <a:t> window system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020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20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20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20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0935" grpId="0" autoUpdateAnimBg="0"/>
      <p:bldP spid="1020936" grpId="0" autoUpdateAnimBg="0"/>
      <p:bldP spid="1020938" grpId="0" autoUpdateAnimBg="0"/>
      <p:bldP spid="1020939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2983" name="Text Box 7"/>
          <p:cNvSpPr txBox="1">
            <a:spLocks noChangeArrowheads="1"/>
          </p:cNvSpPr>
          <p:nvPr/>
        </p:nvSpPr>
        <p:spPr bwMode="auto">
          <a:xfrm>
            <a:off x="1009650" y="1382713"/>
            <a:ext cx="7092950" cy="105092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Personal Data Assistant (PDA) and Smartphone</a:t>
            </a:r>
          </a:p>
        </p:txBody>
      </p:sp>
      <p:sp>
        <p:nvSpPr>
          <p:cNvPr id="1022985" name="Rectangle 9"/>
          <p:cNvSpPr>
            <a:spLocks noChangeArrowheads="1"/>
          </p:cNvSpPr>
          <p:nvPr/>
        </p:nvSpPr>
        <p:spPr bwMode="auto">
          <a:xfrm>
            <a:off x="1003300" y="4221163"/>
            <a:ext cx="7439025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GB" sz="3300">
                <a:solidFill>
                  <a:srgbClr val="FFCC00"/>
                </a:solidFill>
                <a:effectLst/>
                <a:latin typeface="Andale Mono" pitchFamily="49" charset="0"/>
              </a:rPr>
              <a:t>Palm OS, Pocket PC (Windows CE), Linux, Symbian, etc…</a:t>
            </a:r>
          </a:p>
        </p:txBody>
      </p:sp>
      <p:sp>
        <p:nvSpPr>
          <p:cNvPr id="1022988" name="Rectangle 12"/>
          <p:cNvSpPr>
            <a:spLocks noChangeArrowheads="1"/>
          </p:cNvSpPr>
          <p:nvPr/>
        </p:nvSpPr>
        <p:spPr bwMode="auto">
          <a:xfrm>
            <a:off x="1009650" y="2573338"/>
            <a:ext cx="7450138" cy="144938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GB" sz="3300">
                <a:solidFill>
                  <a:schemeClr val="bg1"/>
                </a:solidFill>
                <a:effectLst/>
                <a:latin typeface="Andale Mono" pitchFamily="49" charset="0"/>
              </a:rPr>
              <a:t>handheld devices that </a:t>
            </a:r>
            <a:br>
              <a:rPr lang="en-GB" sz="3300">
                <a:solidFill>
                  <a:schemeClr val="bg1"/>
                </a:solidFill>
                <a:effectLst/>
                <a:latin typeface="Andale Mono" pitchFamily="49" charset="0"/>
              </a:rPr>
            </a:br>
            <a:r>
              <a:rPr lang="en-GB" sz="3300">
                <a:solidFill>
                  <a:schemeClr val="bg1"/>
                </a:solidFill>
                <a:effectLst/>
                <a:latin typeface="Andale Mono" pitchFamily="49" charset="0"/>
              </a:rPr>
              <a:t>combine computing,</a:t>
            </a:r>
            <a:r>
              <a:rPr lang="en-GB" sz="2500">
                <a:solidFill>
                  <a:schemeClr val="bg1"/>
                </a:solidFill>
                <a:effectLst/>
                <a:latin typeface="Andale Mono" pitchFamily="49" charset="0"/>
              </a:rPr>
              <a:t> </a:t>
            </a:r>
            <a:r>
              <a:rPr lang="en-GB" sz="3300">
                <a:solidFill>
                  <a:schemeClr val="bg1"/>
                </a:solidFill>
                <a:effectLst/>
                <a:latin typeface="Andale Mono" pitchFamily="49" charset="0"/>
              </a:rPr>
              <a:t>telephone, Internet and networking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2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022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2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22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2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22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2983" grpId="0" autoUpdateAnimBg="0"/>
      <p:bldP spid="1022985" grpId="0" autoUpdateAnimBg="0"/>
      <p:bldP spid="1022988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032" name="Text Box 8"/>
          <p:cNvSpPr txBox="1">
            <a:spLocks noChangeArrowheads="1"/>
          </p:cNvSpPr>
          <p:nvPr/>
        </p:nvSpPr>
        <p:spPr bwMode="auto">
          <a:xfrm>
            <a:off x="1258888" y="2636838"/>
            <a:ext cx="6875462" cy="20097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They aim to </a:t>
            </a: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control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 and </a:t>
            </a: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react 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to events that take place in the outside</a:t>
            </a:r>
            <a:r>
              <a:rPr lang="en-GB" sz="3500">
                <a:effectLst/>
                <a:latin typeface="Andale Mono" pitchFamily="49" charset="0"/>
              </a:rPr>
              <a:t> 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world</a:t>
            </a:r>
          </a:p>
        </p:txBody>
      </p:sp>
      <p:sp>
        <p:nvSpPr>
          <p:cNvPr id="1025034" name="Text Box 10"/>
          <p:cNvSpPr txBox="1">
            <a:spLocks noChangeArrowheads="1"/>
          </p:cNvSpPr>
          <p:nvPr/>
        </p:nvSpPr>
        <p:spPr bwMode="auto">
          <a:xfrm>
            <a:off x="1258888" y="1700213"/>
            <a:ext cx="5133975" cy="6254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Real time systems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025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25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032" grpId="0" autoUpdateAnimBg="0"/>
      <p:bldP spid="1025034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803" name="Text Box 3"/>
          <p:cNvSpPr txBox="1">
            <a:spLocks noChangeArrowheads="1"/>
          </p:cNvSpPr>
          <p:nvPr/>
        </p:nvSpPr>
        <p:spPr bwMode="auto">
          <a:xfrm>
            <a:off x="1281113" y="2565400"/>
            <a:ext cx="6875462" cy="29686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The correctness of the system depends not only from the logical result of the computation, but also </a:t>
            </a: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from the time to produce the results</a:t>
            </a:r>
          </a:p>
        </p:txBody>
      </p:sp>
      <p:sp>
        <p:nvSpPr>
          <p:cNvPr id="1100806" name="Text Box 6"/>
          <p:cNvSpPr txBox="1">
            <a:spLocks noChangeArrowheads="1"/>
          </p:cNvSpPr>
          <p:nvPr/>
        </p:nvSpPr>
        <p:spPr bwMode="auto">
          <a:xfrm>
            <a:off x="1258888" y="1700213"/>
            <a:ext cx="5133975" cy="6254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Real time systems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0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00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0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500"/>
                                        <p:tgtEl>
                                          <p:spTgt spid="1100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0803" grpId="0" autoUpdateAnimBg="0"/>
      <p:bldP spid="1100806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995" name="Rectangle 11"/>
          <p:cNvSpPr>
            <a:spLocks noChangeArrowheads="1"/>
          </p:cNvSpPr>
          <p:nvPr/>
        </p:nvSpPr>
        <p:spPr bwMode="auto">
          <a:xfrm>
            <a:off x="3132138" y="1125538"/>
            <a:ext cx="28638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it-IT" sz="4400">
                <a:solidFill>
                  <a:srgbClr val="FFCC00"/>
                </a:solidFill>
                <a:effectLst/>
                <a:latin typeface="Andale Mono" pitchFamily="49" charset="0"/>
              </a:rPr>
              <a:t>Contents</a:t>
            </a:r>
          </a:p>
        </p:txBody>
      </p:sp>
      <p:sp>
        <p:nvSpPr>
          <p:cNvPr id="1065996" name="Rectangle 12"/>
          <p:cNvSpPr>
            <a:spLocks noChangeArrowheads="1"/>
          </p:cNvSpPr>
          <p:nvPr/>
        </p:nvSpPr>
        <p:spPr bwMode="auto">
          <a:xfrm>
            <a:off x="1068388" y="2435225"/>
            <a:ext cx="7032625" cy="28654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714375" indent="-714375"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dirty="0" err="1">
                <a:solidFill>
                  <a:schemeClr val="bg1"/>
                </a:solidFill>
                <a:effectLst/>
                <a:latin typeface="Andale Mono" pitchFamily="49" charset="0"/>
              </a:rPr>
              <a:t>O.S.Functions</a:t>
            </a:r>
            <a:endParaRPr lang="it-IT" sz="3500" dirty="0">
              <a:solidFill>
                <a:schemeClr val="bg1"/>
              </a:solidFill>
              <a:effectLst/>
              <a:latin typeface="Andale Mono" pitchFamily="49" charset="0"/>
            </a:endParaRPr>
          </a:p>
          <a:p>
            <a:pPr marL="714375" indent="-714375">
              <a:lnSpc>
                <a:spcPct val="30000"/>
              </a:lnSpc>
              <a:buClr>
                <a:srgbClr val="FFCC00"/>
              </a:buClr>
              <a:buFont typeface="Wingdings" pitchFamily="2" charset="2"/>
              <a:buChar char="à"/>
            </a:pPr>
            <a:endParaRPr lang="it-IT" sz="3500" dirty="0">
              <a:solidFill>
                <a:schemeClr val="bg1"/>
              </a:solidFill>
              <a:effectLst/>
              <a:latin typeface="Andale Mono" pitchFamily="49" charset="0"/>
            </a:endParaRPr>
          </a:p>
          <a:p>
            <a:pPr marL="714375" indent="-714375"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dirty="0">
                <a:solidFill>
                  <a:schemeClr val="bg1"/>
                </a:solidFill>
                <a:effectLst/>
                <a:latin typeface="Andale Mono" pitchFamily="49" charset="0"/>
              </a:rPr>
              <a:t>The </a:t>
            </a:r>
            <a:r>
              <a:rPr lang="it-IT" sz="3500" dirty="0" err="1">
                <a:solidFill>
                  <a:schemeClr val="bg1"/>
                </a:solidFill>
                <a:effectLst/>
                <a:latin typeface="Andale Mono" pitchFamily="49" charset="0"/>
              </a:rPr>
              <a:t>Evolution</a:t>
            </a:r>
            <a:r>
              <a:rPr lang="it-IT" sz="3500" dirty="0">
                <a:solidFill>
                  <a:schemeClr val="bg1"/>
                </a:solidFill>
                <a:effectLst/>
                <a:latin typeface="Andale Mono" pitchFamily="49" charset="0"/>
              </a:rPr>
              <a:t> </a:t>
            </a:r>
            <a:r>
              <a:rPr lang="it-IT" sz="3500" dirty="0" err="1">
                <a:solidFill>
                  <a:schemeClr val="bg1"/>
                </a:solidFill>
                <a:effectLst/>
                <a:latin typeface="Andale Mono" pitchFamily="49" charset="0"/>
              </a:rPr>
              <a:t>of</a:t>
            </a:r>
            <a:r>
              <a:rPr lang="it-IT" sz="3500" dirty="0">
                <a:solidFill>
                  <a:schemeClr val="bg1"/>
                </a:solidFill>
                <a:effectLst/>
                <a:latin typeface="Andale Mono" pitchFamily="49" charset="0"/>
              </a:rPr>
              <a:t> </a:t>
            </a:r>
            <a:r>
              <a:rPr lang="it-IT" sz="3500" dirty="0" err="1">
                <a:solidFill>
                  <a:schemeClr val="bg1"/>
                </a:solidFill>
                <a:effectLst/>
                <a:latin typeface="Andale Mono" pitchFamily="49" charset="0"/>
              </a:rPr>
              <a:t>O.S</a:t>
            </a:r>
            <a:r>
              <a:rPr lang="it-IT" sz="3500" dirty="0">
                <a:solidFill>
                  <a:schemeClr val="bg1"/>
                </a:solidFill>
                <a:effectLst/>
                <a:latin typeface="Andale Mono" pitchFamily="49" charset="0"/>
              </a:rPr>
              <a:t>.</a:t>
            </a:r>
          </a:p>
          <a:p>
            <a:pPr marL="714375" indent="-714375">
              <a:lnSpc>
                <a:spcPct val="40000"/>
              </a:lnSpc>
              <a:buClr>
                <a:srgbClr val="FFCC00"/>
              </a:buClr>
              <a:buFont typeface="Wingdings" pitchFamily="2" charset="2"/>
              <a:buChar char="à"/>
            </a:pPr>
            <a:endParaRPr lang="it-IT" sz="3500" dirty="0">
              <a:solidFill>
                <a:schemeClr val="bg1"/>
              </a:solidFill>
              <a:effectLst/>
              <a:latin typeface="Andale Mono" pitchFamily="49" charset="0"/>
            </a:endParaRPr>
          </a:p>
          <a:p>
            <a:pPr marL="714375" indent="-714375"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dirty="0" err="1">
                <a:solidFill>
                  <a:srgbClr val="FFCC00"/>
                </a:solidFill>
                <a:effectLst/>
                <a:latin typeface="Andale Mono" pitchFamily="49" charset="0"/>
              </a:rPr>
              <a:t>Characteristics</a:t>
            </a:r>
            <a:r>
              <a:rPr lang="it-IT" sz="3500" dirty="0">
                <a:solidFill>
                  <a:srgbClr val="FFCC00"/>
                </a:solidFill>
                <a:effectLst/>
                <a:latin typeface="Andale Mono" pitchFamily="49" charset="0"/>
              </a:rPr>
              <a:t> </a:t>
            </a:r>
            <a:r>
              <a:rPr lang="it-IT" sz="3500" dirty="0" err="1">
                <a:solidFill>
                  <a:srgbClr val="FFCC00"/>
                </a:solidFill>
                <a:effectLst/>
                <a:latin typeface="Andale Mono" pitchFamily="49" charset="0"/>
              </a:rPr>
              <a:t>of</a:t>
            </a:r>
            <a:r>
              <a:rPr lang="it-IT" sz="3500" dirty="0">
                <a:solidFill>
                  <a:srgbClr val="FFCC00"/>
                </a:solidFill>
                <a:effectLst/>
                <a:latin typeface="Andale Mono" pitchFamily="49" charset="0"/>
              </a:rPr>
              <a:t> </a:t>
            </a:r>
            <a:r>
              <a:rPr lang="it-IT" sz="3500" dirty="0" err="1">
                <a:solidFill>
                  <a:srgbClr val="FFCC00"/>
                </a:solidFill>
                <a:effectLst/>
                <a:latin typeface="Andale Mono" pitchFamily="49" charset="0"/>
              </a:rPr>
              <a:t>O.S</a:t>
            </a:r>
            <a:r>
              <a:rPr lang="it-IT" sz="3500" dirty="0">
                <a:solidFill>
                  <a:srgbClr val="FFCC00"/>
                </a:solidFill>
                <a:effectLst/>
                <a:latin typeface="Andale Mono" pitchFamily="49" charset="0"/>
              </a:rPr>
              <a:t>.</a:t>
            </a:r>
          </a:p>
          <a:p>
            <a:pPr marL="714375" indent="-714375">
              <a:lnSpc>
                <a:spcPct val="50000"/>
              </a:lnSpc>
              <a:buClr>
                <a:srgbClr val="FFCC00"/>
              </a:buClr>
              <a:buFont typeface="Wingdings" pitchFamily="2" charset="2"/>
              <a:buNone/>
            </a:pPr>
            <a:r>
              <a:rPr lang="it-IT" sz="3500" dirty="0">
                <a:solidFill>
                  <a:schemeClr val="bg1"/>
                </a:solidFill>
                <a:effectLst/>
                <a:latin typeface="Andale Mono" pitchFamily="49" charset="0"/>
              </a:rPr>
              <a:t> </a:t>
            </a:r>
          </a:p>
          <a:p>
            <a:pPr marL="714375" indent="-714375"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dirty="0" err="1">
                <a:solidFill>
                  <a:schemeClr val="bg1"/>
                </a:solidFill>
                <a:effectLst/>
                <a:latin typeface="Andale Mono" pitchFamily="49" charset="0"/>
              </a:rPr>
              <a:t>Basic</a:t>
            </a:r>
            <a:r>
              <a:rPr lang="it-IT" sz="3500" dirty="0">
                <a:solidFill>
                  <a:schemeClr val="bg1"/>
                </a:solidFill>
                <a:effectLst/>
                <a:latin typeface="Andale Mono" pitchFamily="49" charset="0"/>
              </a:rPr>
              <a:t> hardware </a:t>
            </a:r>
            <a:r>
              <a:rPr lang="it-IT" sz="3500" dirty="0" err="1">
                <a:solidFill>
                  <a:schemeClr val="bg1"/>
                </a:solidFill>
                <a:effectLst/>
                <a:latin typeface="Andale Mono" pitchFamily="49" charset="0"/>
              </a:rPr>
              <a:t>elements</a:t>
            </a:r>
            <a:endParaRPr lang="it-IT" sz="3500" dirty="0">
              <a:solidFill>
                <a:schemeClr val="bg1"/>
              </a:solidFill>
              <a:effectLst/>
              <a:latin typeface="Andale Mono" pitchFamily="49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065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65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995" grpId="0" autoUpdateAnimBg="0"/>
      <p:bldP spid="1065996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078" name="Rectangle 6"/>
          <p:cNvSpPr>
            <a:spLocks noChangeArrowheads="1"/>
          </p:cNvSpPr>
          <p:nvPr/>
        </p:nvSpPr>
        <p:spPr bwMode="auto">
          <a:xfrm>
            <a:off x="1447800" y="95885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GB" sz="2800" b="1">
              <a:solidFill>
                <a:srgbClr val="E4BF2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</p:txBody>
      </p:sp>
      <p:sp>
        <p:nvSpPr>
          <p:cNvPr id="1027080" name="Text Box 8"/>
          <p:cNvSpPr txBox="1">
            <a:spLocks noChangeArrowheads="1"/>
          </p:cNvSpPr>
          <p:nvPr/>
        </p:nvSpPr>
        <p:spPr bwMode="auto">
          <a:xfrm>
            <a:off x="1271588" y="2735263"/>
            <a:ext cx="6780212" cy="15303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deadline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 associated with </a:t>
            </a:r>
            <a:b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</a:b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a particular task (start time or completion time)</a:t>
            </a:r>
          </a:p>
        </p:txBody>
      </p:sp>
      <p:sp>
        <p:nvSpPr>
          <p:cNvPr id="1027084" name="Text Box 12"/>
          <p:cNvSpPr txBox="1">
            <a:spLocks noChangeArrowheads="1"/>
          </p:cNvSpPr>
          <p:nvPr/>
        </p:nvSpPr>
        <p:spPr bwMode="auto">
          <a:xfrm>
            <a:off x="1258888" y="1700213"/>
            <a:ext cx="5133975" cy="6254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Real time systems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27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500"/>
                                        <p:tgtEl>
                                          <p:spTgt spid="1027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080" grpId="0" autoUpdateAnimBg="0"/>
      <p:bldP spid="1027084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850" name="Rectangle 2"/>
          <p:cNvSpPr>
            <a:spLocks noChangeArrowheads="1"/>
          </p:cNvSpPr>
          <p:nvPr/>
        </p:nvSpPr>
        <p:spPr bwMode="auto">
          <a:xfrm>
            <a:off x="1447800" y="95885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GB" sz="2800" b="1">
              <a:solidFill>
                <a:srgbClr val="E4BF2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</p:txBody>
      </p:sp>
      <p:sp>
        <p:nvSpPr>
          <p:cNvPr id="1102851" name="Text Box 3"/>
          <p:cNvSpPr txBox="1">
            <a:spLocks noChangeArrowheads="1"/>
          </p:cNvSpPr>
          <p:nvPr/>
        </p:nvSpPr>
        <p:spPr bwMode="auto">
          <a:xfrm>
            <a:off x="1308100" y="2686050"/>
            <a:ext cx="6743700" cy="16922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hard real-time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/>
            </a:r>
            <a:b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</a:b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Goal: All tasks </a:t>
            </a: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must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 meet their deadline </a:t>
            </a:r>
          </a:p>
        </p:txBody>
      </p:sp>
      <p:sp>
        <p:nvSpPr>
          <p:cNvPr id="1102852" name="Text Box 4"/>
          <p:cNvSpPr txBox="1">
            <a:spLocks noChangeArrowheads="1"/>
          </p:cNvSpPr>
          <p:nvPr/>
        </p:nvSpPr>
        <p:spPr bwMode="auto">
          <a:xfrm>
            <a:off x="1258888" y="1700213"/>
            <a:ext cx="5133975" cy="6254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Real time systems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2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02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2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500"/>
                                        <p:tgtEl>
                                          <p:spTgt spid="1102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2851" grpId="0" autoUpdateAnimBg="0"/>
      <p:bldP spid="1102852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4898" name="Rectangle 2"/>
          <p:cNvSpPr>
            <a:spLocks noChangeArrowheads="1"/>
          </p:cNvSpPr>
          <p:nvPr/>
        </p:nvSpPr>
        <p:spPr bwMode="auto">
          <a:xfrm>
            <a:off x="1447800" y="95885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GB" sz="2800" b="1">
              <a:solidFill>
                <a:srgbClr val="E4BF2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</p:txBody>
      </p:sp>
      <p:sp>
        <p:nvSpPr>
          <p:cNvPr id="1104899" name="Text Box 3"/>
          <p:cNvSpPr txBox="1">
            <a:spLocks noChangeArrowheads="1"/>
          </p:cNvSpPr>
          <p:nvPr/>
        </p:nvSpPr>
        <p:spPr bwMode="auto">
          <a:xfrm>
            <a:off x="1331913" y="2732088"/>
            <a:ext cx="7488237" cy="2489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soft real time</a:t>
            </a:r>
            <a:r>
              <a:rPr lang="en-GB" sz="3500">
                <a:solidFill>
                  <a:srgbClr val="FF9900"/>
                </a:solidFill>
                <a:effectLst/>
                <a:latin typeface="Andale Mono" pitchFamily="49" charset="0"/>
              </a:rPr>
              <a:t> </a:t>
            </a:r>
            <a:br>
              <a:rPr lang="en-GB" sz="3500">
                <a:solidFill>
                  <a:srgbClr val="FF9900"/>
                </a:solidFill>
                <a:effectLst/>
                <a:latin typeface="Andale Mono" pitchFamily="49" charset="0"/>
              </a:rPr>
            </a:b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Goal: there are several deadlines that are desirable to meet but not mandatory</a:t>
            </a:r>
          </a:p>
        </p:txBody>
      </p:sp>
      <p:sp>
        <p:nvSpPr>
          <p:cNvPr id="1104900" name="Text Box 4"/>
          <p:cNvSpPr txBox="1">
            <a:spLocks noChangeArrowheads="1"/>
          </p:cNvSpPr>
          <p:nvPr/>
        </p:nvSpPr>
        <p:spPr bwMode="auto">
          <a:xfrm>
            <a:off x="1258888" y="1700213"/>
            <a:ext cx="5133975" cy="6254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Real time systems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4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04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4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500"/>
                                        <p:tgtEl>
                                          <p:spTgt spid="1104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4899" grpId="0" autoUpdateAnimBg="0"/>
      <p:bldP spid="1104900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139" name="Text Box 19"/>
          <p:cNvSpPr txBox="1">
            <a:spLocks noChangeArrowheads="1"/>
          </p:cNvSpPr>
          <p:nvPr/>
        </p:nvSpPr>
        <p:spPr bwMode="auto">
          <a:xfrm>
            <a:off x="1258888" y="1700213"/>
            <a:ext cx="5133975" cy="6254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Real time systems</a:t>
            </a:r>
          </a:p>
        </p:txBody>
      </p:sp>
      <p:grpSp>
        <p:nvGrpSpPr>
          <p:cNvPr id="24579" name="Group 20"/>
          <p:cNvGrpSpPr>
            <a:grpSpLocks/>
          </p:cNvGrpSpPr>
          <p:nvPr/>
        </p:nvGrpSpPr>
        <p:grpSpPr bwMode="auto">
          <a:xfrm>
            <a:off x="1143000" y="2614613"/>
            <a:ext cx="6908800" cy="3243262"/>
            <a:chOff x="720" y="1647"/>
            <a:chExt cx="4352" cy="2043"/>
          </a:xfrm>
        </p:grpSpPr>
        <p:sp>
          <p:nvSpPr>
            <p:cNvPr id="1029130" name="Text Box 10"/>
            <p:cNvSpPr txBox="1">
              <a:spLocks noChangeArrowheads="1"/>
            </p:cNvSpPr>
            <p:nvPr/>
          </p:nvSpPr>
          <p:spPr bwMode="auto">
            <a:xfrm>
              <a:off x="720" y="1647"/>
              <a:ext cx="4352" cy="456"/>
            </a:xfrm>
            <a:prstGeom prst="rect">
              <a:avLst/>
            </a:prstGeom>
            <a:solidFill>
              <a:srgbClr val="3399FF"/>
            </a:solidFill>
            <a:ln w="38100">
              <a:solidFill>
                <a:schemeClr val="bg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 algn="ctr">
                <a:lnSpc>
                  <a:spcPct val="130000"/>
                </a:lnSpc>
                <a:spcBef>
                  <a:spcPct val="50000"/>
                </a:spcBef>
                <a:defRPr/>
              </a:pPr>
              <a:r>
                <a:rPr lang="it-IT" sz="3000" b="1">
                  <a:effectLst/>
                  <a:latin typeface="Andale Mono" pitchFamily="49" charset="0"/>
                </a:rPr>
                <a:t>Real time system</a:t>
              </a:r>
            </a:p>
          </p:txBody>
        </p:sp>
        <p:sp>
          <p:nvSpPr>
            <p:cNvPr id="1029132" name="Text Box 12"/>
            <p:cNvSpPr txBox="1">
              <a:spLocks noChangeArrowheads="1"/>
            </p:cNvSpPr>
            <p:nvPr/>
          </p:nvSpPr>
          <p:spPr bwMode="auto">
            <a:xfrm>
              <a:off x="2835" y="2484"/>
              <a:ext cx="2237" cy="456"/>
            </a:xfrm>
            <a:prstGeom prst="rect">
              <a:avLst/>
            </a:prstGeom>
            <a:solidFill>
              <a:srgbClr val="3399FF"/>
            </a:solidFill>
            <a:ln w="38100">
              <a:solidFill>
                <a:schemeClr val="bg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30000"/>
                </a:lnSpc>
                <a:spcBef>
                  <a:spcPct val="50000"/>
                </a:spcBef>
                <a:defRPr/>
              </a:pPr>
              <a:r>
                <a:rPr lang="it-IT" sz="3000" b="1">
                  <a:effectLst/>
                  <a:latin typeface="Andale Mono" pitchFamily="49" charset="0"/>
                </a:rPr>
                <a:t>actuators</a:t>
              </a:r>
            </a:p>
          </p:txBody>
        </p:sp>
        <p:sp>
          <p:nvSpPr>
            <p:cNvPr id="1029135" name="Line 15"/>
            <p:cNvSpPr>
              <a:spLocks noChangeShapeType="1"/>
            </p:cNvSpPr>
            <p:nvPr/>
          </p:nvSpPr>
          <p:spPr bwMode="auto">
            <a:xfrm flipV="1">
              <a:off x="2154" y="2826"/>
              <a:ext cx="0" cy="408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29133" name="Text Box 13"/>
            <p:cNvSpPr txBox="1">
              <a:spLocks noChangeArrowheads="1"/>
            </p:cNvSpPr>
            <p:nvPr/>
          </p:nvSpPr>
          <p:spPr bwMode="auto">
            <a:xfrm>
              <a:off x="720" y="3234"/>
              <a:ext cx="4352" cy="456"/>
            </a:xfrm>
            <a:prstGeom prst="rect">
              <a:avLst/>
            </a:prstGeom>
            <a:solidFill>
              <a:srgbClr val="3399FF"/>
            </a:solidFill>
            <a:ln w="38100">
              <a:solidFill>
                <a:schemeClr val="bg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30000"/>
                </a:lnSpc>
                <a:spcBef>
                  <a:spcPct val="50000"/>
                </a:spcBef>
                <a:defRPr/>
              </a:pPr>
              <a:r>
                <a:rPr lang="it-IT" sz="3000" b="1">
                  <a:effectLst/>
                  <a:latin typeface="Andale Mono" pitchFamily="49" charset="0"/>
                </a:rPr>
                <a:t>operating environment</a:t>
              </a:r>
            </a:p>
          </p:txBody>
        </p:sp>
        <p:sp>
          <p:nvSpPr>
            <p:cNvPr id="1029128" name="Line 8"/>
            <p:cNvSpPr>
              <a:spLocks noChangeShapeType="1"/>
            </p:cNvSpPr>
            <p:nvPr/>
          </p:nvSpPr>
          <p:spPr bwMode="auto">
            <a:xfrm flipV="1">
              <a:off x="2154" y="2054"/>
              <a:ext cx="0" cy="408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29129" name="Line 9"/>
            <p:cNvSpPr>
              <a:spLocks noChangeShapeType="1"/>
            </p:cNvSpPr>
            <p:nvPr/>
          </p:nvSpPr>
          <p:spPr bwMode="auto">
            <a:xfrm>
              <a:off x="3833" y="2096"/>
              <a:ext cx="0" cy="427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29131" name="Text Box 11"/>
            <p:cNvSpPr txBox="1">
              <a:spLocks noChangeArrowheads="1"/>
            </p:cNvSpPr>
            <p:nvPr/>
          </p:nvSpPr>
          <p:spPr bwMode="auto">
            <a:xfrm>
              <a:off x="723" y="2469"/>
              <a:ext cx="1885" cy="456"/>
            </a:xfrm>
            <a:prstGeom prst="rect">
              <a:avLst/>
            </a:prstGeom>
            <a:solidFill>
              <a:srgbClr val="3399FF"/>
            </a:solidFill>
            <a:ln w="38100">
              <a:solidFill>
                <a:schemeClr val="bg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30000"/>
                </a:lnSpc>
                <a:spcBef>
                  <a:spcPct val="50000"/>
                </a:spcBef>
                <a:defRPr/>
              </a:pPr>
              <a:r>
                <a:rPr lang="it-IT" sz="3000" b="1">
                  <a:effectLst/>
                  <a:latin typeface="Andale Mono" pitchFamily="49" charset="0"/>
                </a:rPr>
                <a:t>sensors</a:t>
              </a:r>
            </a:p>
          </p:txBody>
        </p:sp>
        <p:sp>
          <p:nvSpPr>
            <p:cNvPr id="1029134" name="Line 14"/>
            <p:cNvSpPr>
              <a:spLocks noChangeShapeType="1"/>
            </p:cNvSpPr>
            <p:nvPr/>
          </p:nvSpPr>
          <p:spPr bwMode="auto">
            <a:xfrm>
              <a:off x="3888" y="2955"/>
              <a:ext cx="0" cy="384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029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139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224" name="Text Box 8"/>
          <p:cNvSpPr txBox="1">
            <a:spLocks noChangeArrowheads="1"/>
          </p:cNvSpPr>
          <p:nvPr/>
        </p:nvSpPr>
        <p:spPr bwMode="auto">
          <a:xfrm>
            <a:off x="1792288" y="2887663"/>
            <a:ext cx="4219575" cy="5191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3500">
                <a:solidFill>
                  <a:schemeClr val="bg1"/>
                </a:solidFill>
                <a:effectLst/>
                <a:latin typeface="Andale Mono" pitchFamily="49" charset="0"/>
              </a:rPr>
              <a:t>Real time O.S. </a:t>
            </a:r>
          </a:p>
        </p:txBody>
      </p:sp>
      <p:sp>
        <p:nvSpPr>
          <p:cNvPr id="1033227" name="Rectangle 11"/>
          <p:cNvSpPr>
            <a:spLocks noChangeArrowheads="1"/>
          </p:cNvSpPr>
          <p:nvPr/>
        </p:nvSpPr>
        <p:spPr bwMode="auto">
          <a:xfrm>
            <a:off x="1792288" y="4097338"/>
            <a:ext cx="3032125" cy="5191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714375" indent="-714375">
              <a:lnSpc>
                <a:spcPct val="8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>
                <a:solidFill>
                  <a:schemeClr val="bg1"/>
                </a:solidFill>
                <a:effectLst/>
                <a:latin typeface="Andale Mono" pitchFamily="49" charset="0"/>
              </a:rPr>
              <a:t>RT-Linux</a:t>
            </a:r>
          </a:p>
        </p:txBody>
      </p:sp>
      <p:sp>
        <p:nvSpPr>
          <p:cNvPr id="1033228" name="Rectangle 12"/>
          <p:cNvSpPr>
            <a:spLocks noChangeArrowheads="1"/>
          </p:cNvSpPr>
          <p:nvPr/>
        </p:nvSpPr>
        <p:spPr bwMode="auto">
          <a:xfrm>
            <a:off x="1792288" y="3429000"/>
            <a:ext cx="2765425" cy="571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714375" indent="-714375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>
                <a:solidFill>
                  <a:schemeClr val="bg1"/>
                </a:solidFill>
                <a:effectLst/>
                <a:latin typeface="Andale Mono" pitchFamily="49" charset="0"/>
              </a:rPr>
              <a:t>VxWorks</a:t>
            </a:r>
          </a:p>
        </p:txBody>
      </p:sp>
      <p:sp>
        <p:nvSpPr>
          <p:cNvPr id="1033229" name="Text Box 13"/>
          <p:cNvSpPr txBox="1">
            <a:spLocks noChangeArrowheads="1"/>
          </p:cNvSpPr>
          <p:nvPr/>
        </p:nvSpPr>
        <p:spPr bwMode="auto">
          <a:xfrm>
            <a:off x="1258888" y="1700213"/>
            <a:ext cx="5133975" cy="6254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Real time systems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33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33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33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0" dur="500"/>
                                        <p:tgtEl>
                                          <p:spTgt spid="1033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3224" grpId="0" autoUpdateAnimBg="0"/>
      <p:bldP spid="1033227" grpId="0" autoUpdateAnimBg="0"/>
      <p:bldP spid="1033228" grpId="0" autoUpdateAnimBg="0"/>
      <p:bldP spid="1033229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270" name="Rectangle 6"/>
          <p:cNvSpPr>
            <a:spLocks noChangeArrowheads="1"/>
          </p:cNvSpPr>
          <p:nvPr/>
        </p:nvSpPr>
        <p:spPr bwMode="auto">
          <a:xfrm>
            <a:off x="1447800" y="95885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 sz="2800" b="1">
              <a:solidFill>
                <a:srgbClr val="E4BF2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</p:txBody>
      </p:sp>
      <p:sp>
        <p:nvSpPr>
          <p:cNvPr id="1035271" name="Text Box 7"/>
          <p:cNvSpPr txBox="1">
            <a:spLocks noChangeArrowheads="1"/>
          </p:cNvSpPr>
          <p:nvPr/>
        </p:nvSpPr>
        <p:spPr bwMode="auto">
          <a:xfrm>
            <a:off x="1204913" y="1484313"/>
            <a:ext cx="4679950" cy="6254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Transactions</a:t>
            </a:r>
          </a:p>
        </p:txBody>
      </p:sp>
      <p:sp>
        <p:nvSpPr>
          <p:cNvPr id="1035272" name="Text Box 8"/>
          <p:cNvSpPr txBox="1">
            <a:spLocks noChangeArrowheads="1"/>
          </p:cNvSpPr>
          <p:nvPr/>
        </p:nvSpPr>
        <p:spPr bwMode="auto">
          <a:xfrm>
            <a:off x="1236663" y="2674938"/>
            <a:ext cx="6569075" cy="20097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Interaction between </a:t>
            </a:r>
            <a:b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</a:b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a client and a server in which databases are searched or modified</a:t>
            </a:r>
          </a:p>
        </p:txBody>
      </p:sp>
      <p:sp>
        <p:nvSpPr>
          <p:cNvPr id="1035274" name="Text Box 10"/>
          <p:cNvSpPr txBox="1">
            <a:spLocks noChangeArrowheads="1"/>
          </p:cNvSpPr>
          <p:nvPr/>
        </p:nvSpPr>
        <p:spPr bwMode="auto">
          <a:xfrm>
            <a:off x="1779588" y="4225925"/>
            <a:ext cx="6570662" cy="5619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 anchor="ctr">
            <a:spAutoFit/>
          </a:bodyPr>
          <a:lstStyle/>
          <a:p>
            <a:pPr marL="481013" indent="-481013">
              <a:lnSpc>
                <a:spcPct val="11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  <a:defRPr/>
            </a:pPr>
            <a:endParaRPr lang="en-GB" sz="28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035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35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35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5271" grpId="0" autoUpdateAnimBg="0"/>
      <p:bldP spid="1035272" grpId="0" autoUpdateAnimBg="0"/>
      <p:bldP spid="1035274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946" name="Rectangle 2"/>
          <p:cNvSpPr>
            <a:spLocks noChangeArrowheads="1"/>
          </p:cNvSpPr>
          <p:nvPr/>
        </p:nvSpPr>
        <p:spPr bwMode="auto">
          <a:xfrm>
            <a:off x="1447800" y="95885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 sz="2800" b="1">
              <a:solidFill>
                <a:srgbClr val="E4BF2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</p:txBody>
      </p:sp>
      <p:sp>
        <p:nvSpPr>
          <p:cNvPr id="1106949" name="Text Box 5"/>
          <p:cNvSpPr txBox="1">
            <a:spLocks noChangeArrowheads="1"/>
          </p:cNvSpPr>
          <p:nvPr/>
        </p:nvSpPr>
        <p:spPr bwMode="auto">
          <a:xfrm>
            <a:off x="1779588" y="4225925"/>
            <a:ext cx="6570662" cy="5619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 anchor="ctr">
            <a:spAutoFit/>
          </a:bodyPr>
          <a:lstStyle/>
          <a:p>
            <a:pPr marL="481013" indent="-481013">
              <a:lnSpc>
                <a:spcPct val="11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  <a:defRPr/>
            </a:pPr>
            <a:endParaRPr lang="en-GB" sz="28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</p:txBody>
      </p:sp>
      <p:sp>
        <p:nvSpPr>
          <p:cNvPr id="27652" name="Text Box 6"/>
          <p:cNvSpPr txBox="1">
            <a:spLocks noChangeArrowheads="1"/>
          </p:cNvSpPr>
          <p:nvPr/>
        </p:nvSpPr>
        <p:spPr bwMode="auto">
          <a:xfrm>
            <a:off x="1258888" y="2547938"/>
            <a:ext cx="7004050" cy="22256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High </a:t>
            </a:r>
            <a:r>
              <a:rPr lang="en-GB" sz="3500">
                <a:solidFill>
                  <a:srgbClr val="E4BF20"/>
                </a:solidFill>
                <a:effectLst/>
                <a:latin typeface="Andale Mono" pitchFamily="49" charset="0"/>
              </a:rPr>
              <a:t>number of potential users and 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geographical</a:t>
            </a:r>
            <a:r>
              <a:rPr lang="en-GB" sz="3500">
                <a:solidFill>
                  <a:srgbClr val="E4BF20"/>
                </a:solidFill>
                <a:effectLst/>
                <a:latin typeface="Andale Mono" pitchFamily="49" charset="0"/>
              </a:rPr>
              <a:t> dislocation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 of the system </a:t>
            </a: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(e.g.: ticket booking)</a:t>
            </a:r>
          </a:p>
        </p:txBody>
      </p:sp>
      <p:sp>
        <p:nvSpPr>
          <p:cNvPr id="1106953" name="Text Box 9"/>
          <p:cNvSpPr txBox="1">
            <a:spLocks noChangeArrowheads="1"/>
          </p:cNvSpPr>
          <p:nvPr/>
        </p:nvSpPr>
        <p:spPr bwMode="auto">
          <a:xfrm>
            <a:off x="1204913" y="1484313"/>
            <a:ext cx="4679950" cy="6254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Transactions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06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500"/>
                                        <p:tgtEl>
                                          <p:spTgt spid="1106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949" grpId="0" autoUpdateAnimBg="0"/>
      <p:bldP spid="1106953" grpId="0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274" name="Rectangle 2"/>
          <p:cNvSpPr>
            <a:spLocks noChangeArrowheads="1"/>
          </p:cNvSpPr>
          <p:nvPr/>
        </p:nvSpPr>
        <p:spPr bwMode="auto">
          <a:xfrm>
            <a:off x="1447800" y="95885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 sz="2800" b="1">
              <a:solidFill>
                <a:srgbClr val="E4BF2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</p:txBody>
      </p:sp>
      <p:sp>
        <p:nvSpPr>
          <p:cNvPr id="1078275" name="Text Box 3"/>
          <p:cNvSpPr txBox="1">
            <a:spLocks noChangeArrowheads="1"/>
          </p:cNvSpPr>
          <p:nvPr/>
        </p:nvSpPr>
        <p:spPr bwMode="auto">
          <a:xfrm>
            <a:off x="1258888" y="2349500"/>
            <a:ext cx="6553200" cy="339566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Es.:</a:t>
            </a:r>
            <a:r>
              <a:rPr lang="en-GB" sz="3500">
                <a:solidFill>
                  <a:srgbClr val="00CC00"/>
                </a:solidFill>
                <a:effectLst/>
                <a:latin typeface="Andale Mono" pitchFamily="49" charset="0"/>
              </a:rPr>
              <a:t> 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bank transaction</a:t>
            </a:r>
          </a:p>
          <a:p>
            <a:pPr>
              <a:lnSpc>
                <a:spcPct val="7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Objects:</a:t>
            </a:r>
            <a:r>
              <a:rPr lang="en-GB" sz="3500">
                <a:solidFill>
                  <a:srgbClr val="00CC00"/>
                </a:solidFill>
                <a:effectLst/>
                <a:latin typeface="Andale Mono" pitchFamily="49" charset="0"/>
              </a:rPr>
              <a:t> 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bank accounts</a:t>
            </a:r>
            <a:endParaRPr lang="en-GB" sz="3500" baseline="-25000">
              <a:solidFill>
                <a:schemeClr val="bg1"/>
              </a:solidFill>
              <a:effectLst/>
              <a:latin typeface="Andale Mono" pitchFamily="49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Programs:</a:t>
            </a:r>
            <a:r>
              <a:rPr lang="en-GB" sz="3500">
                <a:solidFill>
                  <a:srgbClr val="00CC00"/>
                </a:solidFill>
                <a:effectLst/>
                <a:latin typeface="Andale Mono" pitchFamily="49" charset="0"/>
              </a:rPr>
              <a:t> 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operations </a:t>
            </a:r>
            <a:b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</a:b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of reading, writing,…, referring to several objects together</a:t>
            </a:r>
          </a:p>
        </p:txBody>
      </p:sp>
      <p:sp>
        <p:nvSpPr>
          <p:cNvPr id="1078278" name="Text Box 6"/>
          <p:cNvSpPr txBox="1">
            <a:spLocks noChangeArrowheads="1"/>
          </p:cNvSpPr>
          <p:nvPr/>
        </p:nvSpPr>
        <p:spPr bwMode="auto">
          <a:xfrm>
            <a:off x="1204913" y="1484313"/>
            <a:ext cx="7327900" cy="6254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Transactions properties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8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78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8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500"/>
                                        <p:tgtEl>
                                          <p:spTgt spid="1078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8275" grpId="0" autoUpdateAnimBg="0"/>
      <p:bldP spid="1078278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0322" name="Rectangle 2"/>
          <p:cNvSpPr>
            <a:spLocks noChangeArrowheads="1"/>
          </p:cNvSpPr>
          <p:nvPr/>
        </p:nvSpPr>
        <p:spPr bwMode="auto">
          <a:xfrm>
            <a:off x="1447800" y="95885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 sz="2800" b="1">
              <a:solidFill>
                <a:srgbClr val="E4BF2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</p:txBody>
      </p:sp>
      <p:sp>
        <p:nvSpPr>
          <p:cNvPr id="1080323" name="Text Box 3"/>
          <p:cNvSpPr txBox="1">
            <a:spLocks noChangeArrowheads="1"/>
          </p:cNvSpPr>
          <p:nvPr/>
        </p:nvSpPr>
        <p:spPr bwMode="auto">
          <a:xfrm>
            <a:off x="1268413" y="2447925"/>
            <a:ext cx="6176962" cy="34115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Withdrawing money from account</a:t>
            </a:r>
          </a:p>
          <a:p>
            <a:pPr>
              <a:lnSpc>
                <a:spcPct val="4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O</a:t>
            </a:r>
            <a:r>
              <a:rPr lang="en-GB" sz="3500" baseline="-25000">
                <a:solidFill>
                  <a:schemeClr val="bg1"/>
                </a:solidFill>
                <a:effectLst/>
                <a:latin typeface="Andale Mono" pitchFamily="49" charset="0"/>
              </a:rPr>
              <a:t>1 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and deposit to O</a:t>
            </a:r>
            <a:r>
              <a:rPr lang="en-GB" sz="3500" baseline="-25000">
                <a:solidFill>
                  <a:schemeClr val="bg1"/>
                </a:solidFill>
                <a:effectLst/>
                <a:latin typeface="Andale Mono" pitchFamily="49" charset="0"/>
              </a:rPr>
              <a:t>2</a:t>
            </a:r>
          </a:p>
          <a:p>
            <a:pPr>
              <a:lnSpc>
                <a:spcPct val="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</a:pPr>
            <a:endParaRPr lang="en-GB" sz="3500" baseline="-25000">
              <a:solidFill>
                <a:schemeClr val="bg1"/>
              </a:solidFill>
              <a:effectLst/>
              <a:latin typeface="Andale Mono" pitchFamily="49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en-GB" sz="3500">
                <a:solidFill>
                  <a:srgbClr val="E4BF20"/>
                </a:solidFill>
                <a:effectLst/>
                <a:latin typeface="Andale Mono" pitchFamily="49" charset="0"/>
              </a:rPr>
              <a:t>Consistency property:</a:t>
            </a:r>
            <a:br>
              <a:rPr lang="en-GB" sz="3500">
                <a:solidFill>
                  <a:srgbClr val="E4BF20"/>
                </a:solidFill>
                <a:effectLst/>
                <a:latin typeface="Andale Mono" pitchFamily="49" charset="0"/>
              </a:rPr>
            </a:b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O</a:t>
            </a:r>
            <a:r>
              <a:rPr lang="en-GB" sz="3500">
                <a:solidFill>
                  <a:srgbClr val="FFCC00"/>
                </a:solidFill>
                <a:effectLst/>
              </a:rPr>
              <a:t>1 </a:t>
            </a: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value + O</a:t>
            </a:r>
            <a:r>
              <a:rPr lang="en-GB" sz="3500">
                <a:solidFill>
                  <a:srgbClr val="FFCC00"/>
                </a:solidFill>
                <a:effectLst/>
              </a:rPr>
              <a:t>2 </a:t>
            </a: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value = constant</a:t>
            </a:r>
          </a:p>
        </p:txBody>
      </p:sp>
      <p:sp>
        <p:nvSpPr>
          <p:cNvPr id="1080325" name="Text Box 5"/>
          <p:cNvSpPr txBox="1">
            <a:spLocks noChangeArrowheads="1"/>
          </p:cNvSpPr>
          <p:nvPr/>
        </p:nvSpPr>
        <p:spPr bwMode="auto">
          <a:xfrm>
            <a:off x="1204913" y="1484313"/>
            <a:ext cx="7327900" cy="6254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Transactions properties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0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80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0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500"/>
                                        <p:tgtEl>
                                          <p:spTgt spid="1080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0323" grpId="0" autoUpdateAnimBg="0"/>
      <p:bldP spid="1080325" grpId="0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082" name="Rectangle 2"/>
          <p:cNvSpPr>
            <a:spLocks noChangeArrowheads="1"/>
          </p:cNvSpPr>
          <p:nvPr/>
        </p:nvSpPr>
        <p:spPr bwMode="auto">
          <a:xfrm>
            <a:off x="1447800" y="95885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 sz="2800" b="1">
              <a:solidFill>
                <a:srgbClr val="E4BF2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</p:txBody>
      </p:sp>
      <p:sp>
        <p:nvSpPr>
          <p:cNvPr id="1070083" name="Text Box 3"/>
          <p:cNvSpPr txBox="1">
            <a:spLocks noChangeArrowheads="1"/>
          </p:cNvSpPr>
          <p:nvPr/>
        </p:nvSpPr>
        <p:spPr bwMode="auto">
          <a:xfrm>
            <a:off x="1476375" y="2349500"/>
            <a:ext cx="7416800" cy="5191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 anchor="ctr">
            <a:spAutoFit/>
          </a:bodyPr>
          <a:lstStyle/>
          <a:p>
            <a:pPr marL="180975" indent="-180975" algn="ctr">
              <a:defRPr/>
            </a:pPr>
            <a:endParaRPr lang="en-GB" sz="2800" b="1">
              <a:solidFill>
                <a:schemeClr val="bg1"/>
              </a:solidFill>
              <a:effectLst/>
              <a:latin typeface="Andale Mono" pitchFamily="49" charset="0"/>
            </a:endParaRPr>
          </a:p>
        </p:txBody>
      </p:sp>
      <p:sp>
        <p:nvSpPr>
          <p:cNvPr id="30724" name="Text Box 5"/>
          <p:cNvSpPr txBox="1">
            <a:spLocks noChangeArrowheads="1"/>
          </p:cNvSpPr>
          <p:nvPr/>
        </p:nvSpPr>
        <p:spPr bwMode="auto">
          <a:xfrm>
            <a:off x="1239838" y="3003550"/>
            <a:ext cx="6932612" cy="20097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it-IT" sz="3500">
                <a:solidFill>
                  <a:schemeClr val="bg1"/>
                </a:solidFill>
                <a:effectLst/>
                <a:latin typeface="Andale Mono" pitchFamily="49" charset="0"/>
              </a:rPr>
              <a:t>The internal states </a:t>
            </a:r>
            <a:br>
              <a:rPr lang="it-IT" sz="3500">
                <a:solidFill>
                  <a:schemeClr val="bg1"/>
                </a:solidFill>
                <a:effectLst/>
                <a:latin typeface="Andale Mono" pitchFamily="49" charset="0"/>
              </a:rPr>
            </a:br>
            <a:r>
              <a:rPr lang="it-IT" sz="3500">
                <a:solidFill>
                  <a:schemeClr val="bg1"/>
                </a:solidFill>
                <a:effectLst/>
                <a:latin typeface="Andale Mono" pitchFamily="49" charset="0"/>
              </a:rPr>
              <a:t>of objects during </a:t>
            </a:r>
            <a:br>
              <a:rPr lang="it-IT" sz="3500">
                <a:solidFill>
                  <a:schemeClr val="bg1"/>
                </a:solidFill>
                <a:effectLst/>
                <a:latin typeface="Andale Mono" pitchFamily="49" charset="0"/>
              </a:rPr>
            </a:br>
            <a:r>
              <a:rPr lang="it-IT" sz="3500">
                <a:solidFill>
                  <a:schemeClr val="bg1"/>
                </a:solidFill>
                <a:effectLst/>
                <a:latin typeface="Andale Mono" pitchFamily="49" charset="0"/>
              </a:rPr>
              <a:t>the transaction are not consistent</a:t>
            </a:r>
          </a:p>
        </p:txBody>
      </p:sp>
      <p:sp>
        <p:nvSpPr>
          <p:cNvPr id="30725" name="Text Box 7"/>
          <p:cNvSpPr txBox="1">
            <a:spLocks noChangeArrowheads="1"/>
          </p:cNvSpPr>
          <p:nvPr/>
        </p:nvSpPr>
        <p:spPr bwMode="auto">
          <a:xfrm>
            <a:off x="1243013" y="2327275"/>
            <a:ext cx="4124325" cy="6254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3500">
                <a:solidFill>
                  <a:srgbClr val="FFCC00"/>
                </a:solidFill>
                <a:effectLst/>
                <a:latin typeface="Andale Mono" pitchFamily="49" charset="0"/>
              </a:rPr>
              <a:t>Atomicity</a:t>
            </a:r>
          </a:p>
        </p:txBody>
      </p:sp>
      <p:sp>
        <p:nvSpPr>
          <p:cNvPr id="1070088" name="Text Box 8"/>
          <p:cNvSpPr txBox="1">
            <a:spLocks noChangeArrowheads="1"/>
          </p:cNvSpPr>
          <p:nvPr/>
        </p:nvSpPr>
        <p:spPr bwMode="auto">
          <a:xfrm>
            <a:off x="1204913" y="1484313"/>
            <a:ext cx="7327900" cy="6254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Transactions properties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0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70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0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500"/>
                                        <p:tgtEl>
                                          <p:spTgt spid="1070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0083" grpId="0" autoUpdateAnimBg="0"/>
      <p:bldP spid="1070088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0562" name="Rectangle 2"/>
          <p:cNvSpPr>
            <a:spLocks noChangeArrowheads="1"/>
          </p:cNvSpPr>
          <p:nvPr/>
        </p:nvSpPr>
        <p:spPr bwMode="auto">
          <a:xfrm>
            <a:off x="1698625" y="2636838"/>
            <a:ext cx="4889500" cy="19589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14375" indent="-714375"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dirty="0" err="1">
                <a:solidFill>
                  <a:schemeClr val="bg1"/>
                </a:solidFill>
                <a:effectLst/>
                <a:latin typeface="Andale Mono" pitchFamily="49" charset="0"/>
              </a:rPr>
              <a:t>O.S.Components</a:t>
            </a:r>
            <a:endParaRPr lang="it-IT" sz="3500" dirty="0">
              <a:solidFill>
                <a:schemeClr val="bg1"/>
              </a:solidFill>
              <a:effectLst/>
              <a:latin typeface="Andale Mono" pitchFamily="49" charset="0"/>
            </a:endParaRPr>
          </a:p>
          <a:p>
            <a:pPr marL="714375" indent="-714375">
              <a:lnSpc>
                <a:spcPct val="20000"/>
              </a:lnSpc>
              <a:buClr>
                <a:srgbClr val="FFCC00"/>
              </a:buClr>
              <a:buFont typeface="Wingdings" pitchFamily="2" charset="2"/>
              <a:buChar char="à"/>
            </a:pPr>
            <a:endParaRPr lang="it-IT" sz="3500" dirty="0">
              <a:solidFill>
                <a:schemeClr val="bg1"/>
              </a:solidFill>
              <a:effectLst/>
              <a:latin typeface="Andale Mono" pitchFamily="49" charset="0"/>
            </a:endParaRPr>
          </a:p>
          <a:p>
            <a:pPr marL="714375" indent="-714375"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dirty="0">
                <a:solidFill>
                  <a:schemeClr val="bg1"/>
                </a:solidFill>
                <a:effectLst/>
                <a:latin typeface="Andale Mono" pitchFamily="49" charset="0"/>
              </a:rPr>
              <a:t>System </a:t>
            </a:r>
            <a:r>
              <a:rPr lang="it-IT" sz="3500" dirty="0" err="1">
                <a:solidFill>
                  <a:schemeClr val="bg1"/>
                </a:solidFill>
                <a:effectLst/>
                <a:latin typeface="Andale Mono" pitchFamily="49" charset="0"/>
              </a:rPr>
              <a:t>calls</a:t>
            </a:r>
            <a:endParaRPr lang="it-IT" sz="3500" dirty="0">
              <a:solidFill>
                <a:schemeClr val="bg1"/>
              </a:solidFill>
              <a:effectLst/>
              <a:latin typeface="Andale Mono" pitchFamily="49" charset="0"/>
            </a:endParaRPr>
          </a:p>
          <a:p>
            <a:pPr marL="714375" indent="-714375">
              <a:lnSpc>
                <a:spcPct val="30000"/>
              </a:lnSpc>
              <a:buClr>
                <a:srgbClr val="FFCC00"/>
              </a:buClr>
              <a:buFont typeface="Wingdings" pitchFamily="2" charset="2"/>
              <a:buChar char="à"/>
            </a:pPr>
            <a:endParaRPr lang="it-IT" sz="3500" dirty="0">
              <a:solidFill>
                <a:schemeClr val="bg1"/>
              </a:solidFill>
              <a:effectLst/>
              <a:latin typeface="Andale Mono" pitchFamily="49" charset="0"/>
            </a:endParaRPr>
          </a:p>
          <a:p>
            <a:pPr marL="714375" indent="-714375"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dirty="0" err="1">
                <a:solidFill>
                  <a:schemeClr val="bg1"/>
                </a:solidFill>
                <a:effectLst/>
                <a:latin typeface="Andale Mono" pitchFamily="49" charset="0"/>
              </a:rPr>
              <a:t>O.S.Structure</a:t>
            </a:r>
            <a:endParaRPr lang="it-IT" sz="3500" dirty="0">
              <a:solidFill>
                <a:schemeClr val="bg1"/>
              </a:solidFill>
              <a:effectLst/>
              <a:latin typeface="Andale Mono" pitchFamily="49" charset="0"/>
            </a:endParaRPr>
          </a:p>
        </p:txBody>
      </p:sp>
      <p:sp>
        <p:nvSpPr>
          <p:cNvPr id="1090563" name="Rectangle 3"/>
          <p:cNvSpPr>
            <a:spLocks noChangeArrowheads="1"/>
          </p:cNvSpPr>
          <p:nvPr/>
        </p:nvSpPr>
        <p:spPr bwMode="auto">
          <a:xfrm>
            <a:off x="3132138" y="1125538"/>
            <a:ext cx="28638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it-IT" sz="4400">
                <a:solidFill>
                  <a:srgbClr val="FFCC00"/>
                </a:solidFill>
                <a:effectLst/>
                <a:latin typeface="Andale Mono" pitchFamily="49" charset="0"/>
              </a:rPr>
              <a:t>Contents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90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500"/>
                                        <p:tgtEl>
                                          <p:spTgt spid="1090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0562" grpId="0" autoUpdateAnimBg="0"/>
      <p:bldP spid="1090563" grpId="0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0018" name="Rectangle 2"/>
          <p:cNvSpPr>
            <a:spLocks noChangeArrowheads="1"/>
          </p:cNvSpPr>
          <p:nvPr/>
        </p:nvSpPr>
        <p:spPr bwMode="auto">
          <a:xfrm>
            <a:off x="1447800" y="95885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 sz="2800" b="1">
              <a:solidFill>
                <a:srgbClr val="E4BF2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</p:txBody>
      </p:sp>
      <p:sp>
        <p:nvSpPr>
          <p:cNvPr id="1110019" name="Text Box 3"/>
          <p:cNvSpPr txBox="1">
            <a:spLocks noChangeArrowheads="1"/>
          </p:cNvSpPr>
          <p:nvPr/>
        </p:nvSpPr>
        <p:spPr bwMode="auto">
          <a:xfrm>
            <a:off x="1476375" y="2349500"/>
            <a:ext cx="7416800" cy="5191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 anchor="ctr">
            <a:spAutoFit/>
          </a:bodyPr>
          <a:lstStyle/>
          <a:p>
            <a:pPr marL="180975" indent="-180975" algn="ctr">
              <a:defRPr/>
            </a:pPr>
            <a:endParaRPr lang="en-GB" sz="2800" b="1">
              <a:solidFill>
                <a:schemeClr val="bg1"/>
              </a:solidFill>
              <a:effectLst/>
              <a:latin typeface="Andale Mono" pitchFamily="49" charset="0"/>
            </a:endParaRP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1239838" y="2979738"/>
            <a:ext cx="7219950" cy="20097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it-IT" sz="3500">
                <a:solidFill>
                  <a:schemeClr val="bg1"/>
                </a:solidFill>
                <a:effectLst/>
                <a:latin typeface="Andale Mono" pitchFamily="49" charset="0"/>
              </a:rPr>
              <a:t>They must be not visible, i.e., it must not possible that others transactions can access to them</a:t>
            </a:r>
            <a:endParaRPr lang="it-IT" sz="3500">
              <a:solidFill>
                <a:srgbClr val="E4BF20"/>
              </a:solidFill>
              <a:effectLst/>
              <a:latin typeface="Andale Mono" pitchFamily="49" charset="0"/>
            </a:endParaRPr>
          </a:p>
        </p:txBody>
      </p:sp>
      <p:sp>
        <p:nvSpPr>
          <p:cNvPr id="1110022" name="Text Box 6"/>
          <p:cNvSpPr txBox="1">
            <a:spLocks noChangeArrowheads="1"/>
          </p:cNvSpPr>
          <p:nvPr/>
        </p:nvSpPr>
        <p:spPr bwMode="auto">
          <a:xfrm>
            <a:off x="1204913" y="1484313"/>
            <a:ext cx="7327900" cy="6254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Transactions properties</a:t>
            </a:r>
          </a:p>
        </p:txBody>
      </p:sp>
      <p:sp>
        <p:nvSpPr>
          <p:cNvPr id="31750" name="Text Box 7"/>
          <p:cNvSpPr txBox="1">
            <a:spLocks noChangeArrowheads="1"/>
          </p:cNvSpPr>
          <p:nvPr/>
        </p:nvSpPr>
        <p:spPr bwMode="auto">
          <a:xfrm>
            <a:off x="1243013" y="2327275"/>
            <a:ext cx="4124325" cy="6254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3500">
                <a:solidFill>
                  <a:srgbClr val="FFCC00"/>
                </a:solidFill>
                <a:effectLst/>
                <a:latin typeface="Andale Mono" pitchFamily="49" charset="0"/>
              </a:rPr>
              <a:t>Atomicity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0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10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0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500"/>
                                        <p:tgtEl>
                                          <p:spTgt spid="1110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0019" grpId="0" autoUpdateAnimBg="0"/>
      <p:bldP spid="1110022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2130" name="Rectangle 2"/>
          <p:cNvSpPr>
            <a:spLocks noChangeArrowheads="1"/>
          </p:cNvSpPr>
          <p:nvPr/>
        </p:nvSpPr>
        <p:spPr bwMode="auto">
          <a:xfrm>
            <a:off x="1447800" y="95885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 sz="2800" b="1">
              <a:solidFill>
                <a:srgbClr val="E4BF2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</p:txBody>
      </p:sp>
      <p:sp>
        <p:nvSpPr>
          <p:cNvPr id="1072131" name="Text Box 3"/>
          <p:cNvSpPr txBox="1">
            <a:spLocks noChangeArrowheads="1"/>
          </p:cNvSpPr>
          <p:nvPr/>
        </p:nvSpPr>
        <p:spPr bwMode="auto">
          <a:xfrm>
            <a:off x="1258888" y="2762250"/>
            <a:ext cx="6905625" cy="15303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en-GB" sz="3500">
                <a:solidFill>
                  <a:srgbClr val="E4BF20"/>
                </a:solidFill>
                <a:effectLst/>
                <a:latin typeface="Andale Mono" pitchFamily="49" charset="0"/>
              </a:rPr>
              <a:t>All or nothing: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 only two possibilities to complete the transaction</a:t>
            </a:r>
          </a:p>
        </p:txBody>
      </p:sp>
      <p:sp>
        <p:nvSpPr>
          <p:cNvPr id="1072133" name="Text Box 5"/>
          <p:cNvSpPr txBox="1">
            <a:spLocks noChangeArrowheads="1"/>
          </p:cNvSpPr>
          <p:nvPr/>
        </p:nvSpPr>
        <p:spPr bwMode="auto">
          <a:xfrm>
            <a:off x="1204913" y="1484313"/>
            <a:ext cx="7327900" cy="6254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Transactions properties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2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72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2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500"/>
                                        <p:tgtEl>
                                          <p:spTgt spid="1072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2131" grpId="0" autoUpdateAnimBg="0"/>
      <p:bldP spid="1072133" grpId="0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2066" name="Rectangle 2"/>
          <p:cNvSpPr>
            <a:spLocks noChangeArrowheads="1"/>
          </p:cNvSpPr>
          <p:nvPr/>
        </p:nvSpPr>
        <p:spPr bwMode="auto">
          <a:xfrm>
            <a:off x="1447800" y="95885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 sz="2800" b="1">
              <a:solidFill>
                <a:srgbClr val="E4BF2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</p:txBody>
      </p:sp>
      <p:sp>
        <p:nvSpPr>
          <p:cNvPr id="1112067" name="Text Box 3"/>
          <p:cNvSpPr txBox="1">
            <a:spLocks noChangeArrowheads="1"/>
          </p:cNvSpPr>
          <p:nvPr/>
        </p:nvSpPr>
        <p:spPr bwMode="auto">
          <a:xfrm>
            <a:off x="1227138" y="2906713"/>
            <a:ext cx="6905625" cy="15303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In</a:t>
            </a: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 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a</a:t>
            </a: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 correct way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, the changes to the data are permanent </a:t>
            </a: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(commit)</a:t>
            </a:r>
          </a:p>
        </p:txBody>
      </p:sp>
      <p:sp>
        <p:nvSpPr>
          <p:cNvPr id="1112068" name="Text Box 4"/>
          <p:cNvSpPr txBox="1">
            <a:spLocks noChangeArrowheads="1"/>
          </p:cNvSpPr>
          <p:nvPr/>
        </p:nvSpPr>
        <p:spPr bwMode="auto">
          <a:xfrm>
            <a:off x="1204913" y="1484313"/>
            <a:ext cx="7327900" cy="6254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Transactions properties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1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500"/>
                                        <p:tgtEl>
                                          <p:spTgt spid="111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2067" grpId="0" autoUpdateAnimBg="0"/>
      <p:bldP spid="1112068" grpId="0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4115" name="Text Box 3"/>
          <p:cNvSpPr txBox="1">
            <a:spLocks noChangeArrowheads="1"/>
          </p:cNvSpPr>
          <p:nvPr/>
        </p:nvSpPr>
        <p:spPr bwMode="auto">
          <a:xfrm>
            <a:off x="1227138" y="2924175"/>
            <a:ext cx="6905625" cy="15303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In a </a:t>
            </a: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incorrect way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, the initial state of data is restored </a:t>
            </a: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(abort)</a:t>
            </a:r>
          </a:p>
        </p:txBody>
      </p:sp>
      <p:sp>
        <p:nvSpPr>
          <p:cNvPr id="1114116" name="Text Box 4"/>
          <p:cNvSpPr txBox="1">
            <a:spLocks noChangeArrowheads="1"/>
          </p:cNvSpPr>
          <p:nvPr/>
        </p:nvSpPr>
        <p:spPr bwMode="auto">
          <a:xfrm>
            <a:off x="1204913" y="1484313"/>
            <a:ext cx="7327900" cy="6254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Transactions properties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1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500"/>
                                        <p:tgtEl>
                                          <p:spTgt spid="111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4115" grpId="0" autoUpdateAnimBg="0"/>
      <p:bldP spid="1114116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371" name="Text Box 3"/>
          <p:cNvSpPr txBox="1">
            <a:spLocks noChangeArrowheads="1"/>
          </p:cNvSpPr>
          <p:nvPr/>
        </p:nvSpPr>
        <p:spPr bwMode="auto">
          <a:xfrm>
            <a:off x="1116013" y="1268413"/>
            <a:ext cx="6254750" cy="6254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Distributed systems</a:t>
            </a:r>
          </a:p>
        </p:txBody>
      </p:sp>
      <p:sp>
        <p:nvSpPr>
          <p:cNvPr id="35843" name="Text Box 8"/>
          <p:cNvSpPr txBox="1">
            <a:spLocks noChangeArrowheads="1"/>
          </p:cNvSpPr>
          <p:nvPr/>
        </p:nvSpPr>
        <p:spPr bwMode="auto">
          <a:xfrm>
            <a:off x="1143000" y="2552700"/>
            <a:ext cx="7219950" cy="15303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Collection of processors that do not share memory or a clock. </a:t>
            </a:r>
            <a:endParaRPr lang="it-IT" sz="3500">
              <a:solidFill>
                <a:schemeClr val="bg1"/>
              </a:solidFill>
              <a:effectLst/>
              <a:latin typeface="Andale Mono" pitchFamily="49" charset="0"/>
            </a:endParaRPr>
          </a:p>
        </p:txBody>
      </p:sp>
      <p:sp>
        <p:nvSpPr>
          <p:cNvPr id="35844" name="Text Box 9"/>
          <p:cNvSpPr txBox="1">
            <a:spLocks noChangeArrowheads="1"/>
          </p:cNvSpPr>
          <p:nvPr/>
        </p:nvSpPr>
        <p:spPr bwMode="auto">
          <a:xfrm>
            <a:off x="1143000" y="4394200"/>
            <a:ext cx="6318250" cy="10509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Each processor has its </a:t>
            </a:r>
            <a:b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</a:b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own </a:t>
            </a: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local memory </a:t>
            </a:r>
            <a:endParaRPr lang="en-US" sz="3500">
              <a:solidFill>
                <a:srgbClr val="FFCC00"/>
              </a:solidFill>
              <a:effectLst/>
              <a:latin typeface="Andale Mono" pitchFamily="49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2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082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2371" grpId="0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62" name="Rectangle 2"/>
          <p:cNvSpPr>
            <a:spLocks noChangeArrowheads="1"/>
          </p:cNvSpPr>
          <p:nvPr/>
        </p:nvSpPr>
        <p:spPr bwMode="auto">
          <a:xfrm>
            <a:off x="1447800" y="95885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 sz="2800" b="1">
              <a:solidFill>
                <a:srgbClr val="E4BF2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</p:txBody>
      </p:sp>
      <p:sp>
        <p:nvSpPr>
          <p:cNvPr id="1116165" name="Text Box 5"/>
          <p:cNvSpPr txBox="1">
            <a:spLocks noChangeArrowheads="1"/>
          </p:cNvSpPr>
          <p:nvPr/>
        </p:nvSpPr>
        <p:spPr bwMode="auto">
          <a:xfrm>
            <a:off x="1455738" y="2224088"/>
            <a:ext cx="6932612" cy="3667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116166" name="Text Box 6"/>
          <p:cNvSpPr txBox="1">
            <a:spLocks noChangeArrowheads="1"/>
          </p:cNvSpPr>
          <p:nvPr/>
        </p:nvSpPr>
        <p:spPr bwMode="auto">
          <a:xfrm>
            <a:off x="1579563" y="2492375"/>
            <a:ext cx="6305550" cy="3667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36869" name="Text Box 7"/>
          <p:cNvSpPr txBox="1">
            <a:spLocks noChangeArrowheads="1"/>
          </p:cNvSpPr>
          <p:nvPr/>
        </p:nvSpPr>
        <p:spPr bwMode="auto">
          <a:xfrm>
            <a:off x="1066800" y="2420938"/>
            <a:ext cx="7219950" cy="2489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The processors communicate with one another through various communications lines (such as high speed buses or telephone lines)</a:t>
            </a:r>
            <a:endParaRPr lang="it-IT" sz="3500">
              <a:solidFill>
                <a:schemeClr val="bg1"/>
              </a:solidFill>
              <a:effectLst/>
              <a:latin typeface="Andale Mono" pitchFamily="49" charset="0"/>
            </a:endParaRPr>
          </a:p>
        </p:txBody>
      </p:sp>
      <p:sp>
        <p:nvSpPr>
          <p:cNvPr id="1116169" name="Text Box 9"/>
          <p:cNvSpPr txBox="1">
            <a:spLocks noChangeArrowheads="1"/>
          </p:cNvSpPr>
          <p:nvPr/>
        </p:nvSpPr>
        <p:spPr bwMode="auto">
          <a:xfrm>
            <a:off x="1116013" y="1268413"/>
            <a:ext cx="6254750" cy="6254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Distributed systems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11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69" grpId="0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608" name="Text Box 8"/>
          <p:cNvSpPr txBox="1">
            <a:spLocks noChangeArrowheads="1"/>
          </p:cNvSpPr>
          <p:nvPr/>
        </p:nvSpPr>
        <p:spPr bwMode="auto">
          <a:xfrm>
            <a:off x="1116013" y="2492375"/>
            <a:ext cx="7488237" cy="15303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Network O.S.:</a:t>
            </a:r>
            <a:r>
              <a:rPr lang="en-GB" sz="3500">
                <a:solidFill>
                  <a:schemeClr val="folHlink"/>
                </a:solidFill>
                <a:effectLst/>
                <a:latin typeface="Andale Mono" pitchFamily="49" charset="0"/>
              </a:rPr>
              <a:t> 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provides features such as</a:t>
            </a:r>
            <a:r>
              <a:rPr lang="en-GB" sz="3500">
                <a:solidFill>
                  <a:schemeClr val="folHlink"/>
                </a:solidFill>
                <a:effectLst/>
                <a:latin typeface="Andale Mono" pitchFamily="49" charset="0"/>
              </a:rPr>
              <a:t> </a:t>
            </a: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file sharing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 across the network</a:t>
            </a:r>
          </a:p>
        </p:txBody>
      </p:sp>
      <p:sp>
        <p:nvSpPr>
          <p:cNvPr id="1049612" name="Text Box 12"/>
          <p:cNvSpPr txBox="1">
            <a:spLocks noChangeArrowheads="1"/>
          </p:cNvSpPr>
          <p:nvPr/>
        </p:nvSpPr>
        <p:spPr bwMode="auto">
          <a:xfrm>
            <a:off x="1116013" y="1268413"/>
            <a:ext cx="6254750" cy="6254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Distributed systems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49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500"/>
                                        <p:tgtEl>
                                          <p:spTgt spid="1049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9608" grpId="0" autoUpdateAnimBg="0"/>
      <p:bldP spid="1049612" grpId="0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8210" name="Rectangle 2"/>
          <p:cNvSpPr>
            <a:spLocks noChangeArrowheads="1"/>
          </p:cNvSpPr>
          <p:nvPr/>
        </p:nvSpPr>
        <p:spPr bwMode="auto">
          <a:xfrm>
            <a:off x="1447800" y="95885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 sz="2800" b="1">
              <a:solidFill>
                <a:srgbClr val="E4BF2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</p:txBody>
      </p:sp>
      <p:sp>
        <p:nvSpPr>
          <p:cNvPr id="1118211" name="Text Box 3"/>
          <p:cNvSpPr txBox="1">
            <a:spLocks noChangeArrowheads="1"/>
          </p:cNvSpPr>
          <p:nvPr/>
        </p:nvSpPr>
        <p:spPr bwMode="auto">
          <a:xfrm>
            <a:off x="1028700" y="2349500"/>
            <a:ext cx="7488238" cy="235426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en-GB" sz="3300">
                <a:solidFill>
                  <a:schemeClr val="bg1"/>
                </a:solidFill>
                <a:effectLst/>
                <a:latin typeface="Andale Mono" pitchFamily="49" charset="0"/>
              </a:rPr>
              <a:t>and includes a </a:t>
            </a:r>
            <a:r>
              <a:rPr lang="en-GB" sz="3300">
                <a:solidFill>
                  <a:srgbClr val="FFCC00"/>
                </a:solidFill>
                <a:effectLst/>
                <a:latin typeface="Andale Mono" pitchFamily="49" charset="0"/>
              </a:rPr>
              <a:t>communication scheme</a:t>
            </a:r>
            <a:r>
              <a:rPr lang="en-GB" sz="3300">
                <a:solidFill>
                  <a:schemeClr val="bg1"/>
                </a:solidFill>
                <a:effectLst/>
                <a:latin typeface="Andale Mono" pitchFamily="49" charset="0"/>
              </a:rPr>
              <a:t> that allows different processes residing </a:t>
            </a:r>
            <a:br>
              <a:rPr lang="en-GB" sz="3300">
                <a:solidFill>
                  <a:schemeClr val="bg1"/>
                </a:solidFill>
                <a:effectLst/>
                <a:latin typeface="Andale Mono" pitchFamily="49" charset="0"/>
              </a:rPr>
            </a:br>
            <a:r>
              <a:rPr lang="en-GB" sz="3300">
                <a:solidFill>
                  <a:schemeClr val="bg1"/>
                </a:solidFill>
                <a:effectLst/>
                <a:latin typeface="Andale Mono" pitchFamily="49" charset="0"/>
              </a:rPr>
              <a:t>on different computers </a:t>
            </a:r>
            <a:br>
              <a:rPr lang="en-GB" sz="3300">
                <a:solidFill>
                  <a:schemeClr val="bg1"/>
                </a:solidFill>
                <a:effectLst/>
                <a:latin typeface="Andale Mono" pitchFamily="49" charset="0"/>
              </a:rPr>
            </a:br>
            <a:r>
              <a:rPr lang="en-GB" sz="3300">
                <a:solidFill>
                  <a:schemeClr val="bg1"/>
                </a:solidFill>
                <a:effectLst/>
                <a:latin typeface="Andale Mono" pitchFamily="49" charset="0"/>
              </a:rPr>
              <a:t>to exchange messages</a:t>
            </a:r>
          </a:p>
        </p:txBody>
      </p:sp>
      <p:sp>
        <p:nvSpPr>
          <p:cNvPr id="1118212" name="Text Box 4"/>
          <p:cNvSpPr txBox="1">
            <a:spLocks noChangeArrowheads="1"/>
          </p:cNvSpPr>
          <p:nvPr/>
        </p:nvSpPr>
        <p:spPr bwMode="auto">
          <a:xfrm>
            <a:off x="1779588" y="6737350"/>
            <a:ext cx="6602412" cy="5191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 anchor="ctr">
            <a:spAutoFit/>
          </a:bodyPr>
          <a:lstStyle/>
          <a:p>
            <a:pPr marL="481013" indent="-481013"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è"/>
              <a:defRPr/>
            </a:pPr>
            <a:endParaRPr lang="en-US" sz="28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</p:txBody>
      </p:sp>
      <p:sp>
        <p:nvSpPr>
          <p:cNvPr id="1118213" name="Text Box 5"/>
          <p:cNvSpPr txBox="1">
            <a:spLocks noChangeArrowheads="1"/>
          </p:cNvSpPr>
          <p:nvPr/>
        </p:nvSpPr>
        <p:spPr bwMode="auto">
          <a:xfrm>
            <a:off x="1116013" y="1268413"/>
            <a:ext cx="6254750" cy="6254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Distributed systems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1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1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6" dur="500"/>
                                        <p:tgtEl>
                                          <p:spTgt spid="111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8211" grpId="0" autoUpdateAnimBg="0"/>
      <p:bldP spid="1118212" grpId="0" autoUpdateAnimBg="0"/>
      <p:bldP spid="1118213" grpId="0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036" name="Text Box 4"/>
          <p:cNvSpPr txBox="1">
            <a:spLocks noChangeArrowheads="1"/>
          </p:cNvSpPr>
          <p:nvPr/>
        </p:nvSpPr>
        <p:spPr bwMode="auto">
          <a:xfrm>
            <a:off x="1782763" y="4089400"/>
            <a:ext cx="6599237" cy="4762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 anchor="ctr">
            <a:spAutoFit/>
          </a:bodyPr>
          <a:lstStyle/>
          <a:p>
            <a:pPr marL="481013" indent="-481013"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è"/>
              <a:defRPr/>
            </a:pPr>
            <a:endParaRPr lang="en-GB" sz="28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</p:txBody>
      </p:sp>
      <p:sp>
        <p:nvSpPr>
          <p:cNvPr id="39939" name="Text Box 8"/>
          <p:cNvSpPr txBox="1">
            <a:spLocks noChangeArrowheads="1"/>
          </p:cNvSpPr>
          <p:nvPr/>
        </p:nvSpPr>
        <p:spPr bwMode="auto">
          <a:xfrm>
            <a:off x="1084263" y="2420938"/>
            <a:ext cx="6599237" cy="2489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Distributed O.S.:</a:t>
            </a:r>
            <a:r>
              <a:rPr lang="en-GB" sz="3500">
                <a:solidFill>
                  <a:schemeClr val="folHlink"/>
                </a:solidFill>
                <a:effectLst/>
                <a:latin typeface="Andale Mono" pitchFamily="49" charset="0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The users </a:t>
            </a: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access remote resources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 the same way </a:t>
            </a:r>
            <a:b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</a:b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as if they were local resources</a:t>
            </a:r>
          </a:p>
        </p:txBody>
      </p:sp>
      <p:sp>
        <p:nvSpPr>
          <p:cNvPr id="1068041" name="Text Box 9"/>
          <p:cNvSpPr txBox="1">
            <a:spLocks noChangeArrowheads="1"/>
          </p:cNvSpPr>
          <p:nvPr/>
        </p:nvSpPr>
        <p:spPr bwMode="auto">
          <a:xfrm>
            <a:off x="1116013" y="1268413"/>
            <a:ext cx="6254750" cy="6254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Distributed systems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68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500"/>
                                        <p:tgtEl>
                                          <p:spTgt spid="1068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8036" grpId="0" autoUpdateAnimBg="0"/>
      <p:bldP spid="1068041" grpId="0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0258" name="Text Box 2"/>
          <p:cNvSpPr txBox="1">
            <a:spLocks noChangeArrowheads="1"/>
          </p:cNvSpPr>
          <p:nvPr/>
        </p:nvSpPr>
        <p:spPr bwMode="auto">
          <a:xfrm>
            <a:off x="1782763" y="4089400"/>
            <a:ext cx="6599237" cy="4762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 anchor="ctr">
            <a:spAutoFit/>
          </a:bodyPr>
          <a:lstStyle/>
          <a:p>
            <a:pPr marL="481013" indent="-481013"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è"/>
              <a:defRPr/>
            </a:pPr>
            <a:endParaRPr lang="en-GB" sz="28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1058863" y="2474913"/>
            <a:ext cx="7416800" cy="20097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Data and process migration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 from one site to another are under control of the distributed O.S.</a:t>
            </a:r>
          </a:p>
        </p:txBody>
      </p:sp>
      <p:sp>
        <p:nvSpPr>
          <p:cNvPr id="1120260" name="Text Box 4"/>
          <p:cNvSpPr txBox="1">
            <a:spLocks noChangeArrowheads="1"/>
          </p:cNvSpPr>
          <p:nvPr/>
        </p:nvSpPr>
        <p:spPr bwMode="auto">
          <a:xfrm>
            <a:off x="1116013" y="1268413"/>
            <a:ext cx="6254750" cy="6254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3500" dirty="0">
                <a:solidFill>
                  <a:srgbClr val="FFCC00"/>
                </a:solidFill>
                <a:effectLst/>
                <a:latin typeface="Andale Mono" pitchFamily="49" charset="0"/>
              </a:rPr>
              <a:t>Distributed systems</a:t>
            </a:r>
          </a:p>
        </p:txBody>
      </p:sp>
    </p:spTree>
    <p:extLst>
      <p:ext uri="{BB962C8B-B14F-4D97-AF65-F5344CB8AC3E}">
        <p14:creationId xmlns:p14="http://schemas.microsoft.com/office/powerpoint/2010/main" val="379298107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500"/>
                                        <p:tgtEl>
                                          <p:spTgt spid="112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0258" grpId="0" autoUpdateAnimBg="0"/>
      <p:bldP spid="1120260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552" name="Text Box 8"/>
          <p:cNvSpPr txBox="1">
            <a:spLocks noChangeArrowheads="1"/>
          </p:cNvSpPr>
          <p:nvPr/>
        </p:nvSpPr>
        <p:spPr bwMode="auto">
          <a:xfrm>
            <a:off x="1427163" y="2482850"/>
            <a:ext cx="6324600" cy="571500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50000"/>
              </a:spcBef>
            </a:pPr>
            <a:r>
              <a:rPr lang="it-IT" sz="3500">
                <a:solidFill>
                  <a:srgbClr val="FFCC00"/>
                </a:solidFill>
                <a:effectLst/>
                <a:latin typeface="Andale Mono" pitchFamily="49" charset="0"/>
              </a:rPr>
              <a:t>Internal structure</a:t>
            </a:r>
            <a:endParaRPr lang="it-IT" sz="3500">
              <a:solidFill>
                <a:schemeClr val="folHlink"/>
              </a:solidFill>
              <a:effectLst/>
              <a:latin typeface="Andale Mono" pitchFamily="49" charset="0"/>
            </a:endParaRPr>
          </a:p>
        </p:txBody>
      </p:sp>
      <p:sp>
        <p:nvSpPr>
          <p:cNvPr id="1004553" name="Text Box 9"/>
          <p:cNvSpPr txBox="1">
            <a:spLocks noChangeArrowheads="1"/>
          </p:cNvSpPr>
          <p:nvPr/>
        </p:nvSpPr>
        <p:spPr bwMode="auto">
          <a:xfrm>
            <a:off x="1463675" y="3213100"/>
            <a:ext cx="5829300" cy="5191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630238" indent="-630238">
              <a:lnSpc>
                <a:spcPct val="8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>
                <a:solidFill>
                  <a:schemeClr val="bg1"/>
                </a:solidFill>
                <a:effectLst/>
                <a:latin typeface="Andale Mono" pitchFamily="49" charset="0"/>
              </a:rPr>
              <a:t>uniprogramming</a:t>
            </a:r>
          </a:p>
        </p:txBody>
      </p:sp>
      <p:sp>
        <p:nvSpPr>
          <p:cNvPr id="1004555" name="Rectangle 11"/>
          <p:cNvSpPr>
            <a:spLocks noChangeArrowheads="1"/>
          </p:cNvSpPr>
          <p:nvPr/>
        </p:nvSpPr>
        <p:spPr bwMode="auto">
          <a:xfrm>
            <a:off x="1463675" y="4564063"/>
            <a:ext cx="4014788" cy="46513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630238" indent="-630238">
              <a:lnSpc>
                <a:spcPct val="7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>
                <a:solidFill>
                  <a:schemeClr val="bg1"/>
                </a:solidFill>
                <a:effectLst/>
                <a:latin typeface="Andale Mono" pitchFamily="49" charset="0"/>
              </a:rPr>
              <a:t>time sharing</a:t>
            </a:r>
          </a:p>
        </p:txBody>
      </p:sp>
      <p:sp>
        <p:nvSpPr>
          <p:cNvPr id="1004556" name="Rectangle 12"/>
          <p:cNvSpPr>
            <a:spLocks noChangeArrowheads="1"/>
          </p:cNvSpPr>
          <p:nvPr/>
        </p:nvSpPr>
        <p:spPr bwMode="auto">
          <a:xfrm>
            <a:off x="1463675" y="3860800"/>
            <a:ext cx="5081588" cy="5191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630238" indent="-630238">
              <a:lnSpc>
                <a:spcPct val="8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>
                <a:solidFill>
                  <a:schemeClr val="bg1"/>
                </a:solidFill>
                <a:effectLst/>
                <a:latin typeface="Andale Mono" pitchFamily="49" charset="0"/>
              </a:rPr>
              <a:t>multiprogramming</a:t>
            </a:r>
          </a:p>
        </p:txBody>
      </p:sp>
      <p:sp>
        <p:nvSpPr>
          <p:cNvPr id="1004561" name="Text Box 17"/>
          <p:cNvSpPr txBox="1">
            <a:spLocks noChangeArrowheads="1"/>
          </p:cNvSpPr>
          <p:nvPr/>
        </p:nvSpPr>
        <p:spPr bwMode="auto">
          <a:xfrm>
            <a:off x="1435100" y="1600200"/>
            <a:ext cx="6894513" cy="465138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it-IT" sz="3500">
                <a:solidFill>
                  <a:srgbClr val="FFCC00"/>
                </a:solidFill>
                <a:effectLst/>
                <a:latin typeface="Andale Mono" pitchFamily="49" charset="0"/>
              </a:rPr>
              <a:t>O.S. Classification</a:t>
            </a:r>
            <a:endParaRPr lang="it-IT" sz="3500">
              <a:solidFill>
                <a:srgbClr val="FFCC00"/>
              </a:solidFill>
              <a:effectLst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004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04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04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04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5" dur="500"/>
                                        <p:tgtEl>
                                          <p:spTgt spid="1004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4552" grpId="0" autoUpdateAnimBg="0"/>
      <p:bldP spid="1004553" grpId="0" autoUpdateAnimBg="0"/>
      <p:bldP spid="1004555" grpId="0" autoUpdateAnimBg="0"/>
      <p:bldP spid="1004556" grpId="0" autoUpdateAnimBg="0"/>
      <p:bldP spid="1004561" grpId="0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0258" name="Text Box 2"/>
          <p:cNvSpPr txBox="1">
            <a:spLocks noChangeArrowheads="1"/>
          </p:cNvSpPr>
          <p:nvPr/>
        </p:nvSpPr>
        <p:spPr bwMode="auto">
          <a:xfrm>
            <a:off x="1782763" y="4089400"/>
            <a:ext cx="6599237" cy="4762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 anchor="ctr">
            <a:spAutoFit/>
          </a:bodyPr>
          <a:lstStyle/>
          <a:p>
            <a:pPr marL="481013" indent="-481013"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è"/>
              <a:defRPr/>
            </a:pPr>
            <a:endParaRPr lang="en-GB" sz="28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1058863" y="2474913"/>
            <a:ext cx="7416800" cy="20097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Data and process migration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 from one site to another are under control of the distributed O.S.</a:t>
            </a:r>
          </a:p>
        </p:txBody>
      </p:sp>
      <p:sp>
        <p:nvSpPr>
          <p:cNvPr id="1120260" name="Text Box 4"/>
          <p:cNvSpPr txBox="1">
            <a:spLocks noChangeArrowheads="1"/>
          </p:cNvSpPr>
          <p:nvPr/>
        </p:nvSpPr>
        <p:spPr bwMode="auto">
          <a:xfrm>
            <a:off x="1116013" y="1268413"/>
            <a:ext cx="6254750" cy="6254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3500" dirty="0">
                <a:solidFill>
                  <a:srgbClr val="FFCC00"/>
                </a:solidFill>
                <a:effectLst/>
                <a:latin typeface="Andale Mono" pitchFamily="49" charset="0"/>
              </a:rPr>
              <a:t>Distributed systems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500"/>
                                        <p:tgtEl>
                                          <p:spTgt spid="112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0258" grpId="0" autoUpdateAnimBg="0"/>
      <p:bldP spid="1120260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6598" name="Rectangle 6"/>
          <p:cNvSpPr>
            <a:spLocks noChangeArrowheads="1"/>
          </p:cNvSpPr>
          <p:nvPr/>
        </p:nvSpPr>
        <p:spPr bwMode="auto">
          <a:xfrm>
            <a:off x="1447800" y="95885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 sz="2800" b="1">
              <a:solidFill>
                <a:srgbClr val="E4BF2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</p:txBody>
      </p:sp>
      <p:sp>
        <p:nvSpPr>
          <p:cNvPr id="1006599" name="Text Box 7"/>
          <p:cNvSpPr txBox="1">
            <a:spLocks noChangeArrowheads="1"/>
          </p:cNvSpPr>
          <p:nvPr/>
        </p:nvSpPr>
        <p:spPr bwMode="auto">
          <a:xfrm>
            <a:off x="1476375" y="2697163"/>
            <a:ext cx="1751013" cy="519112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50000"/>
              </a:spcBef>
              <a:defRPr/>
            </a:pPr>
            <a:r>
              <a:rPr lang="it-IT" sz="3500">
                <a:solidFill>
                  <a:srgbClr val="FFCC00"/>
                </a:solidFill>
                <a:effectLst/>
                <a:latin typeface="Andale Mono" pitchFamily="49" charset="0"/>
              </a:rPr>
              <a:t>User</a:t>
            </a:r>
          </a:p>
        </p:txBody>
      </p:sp>
      <p:sp>
        <p:nvSpPr>
          <p:cNvPr id="1006600" name="Text Box 8"/>
          <p:cNvSpPr txBox="1">
            <a:spLocks noChangeArrowheads="1"/>
          </p:cNvSpPr>
          <p:nvPr/>
        </p:nvSpPr>
        <p:spPr bwMode="auto">
          <a:xfrm>
            <a:off x="1012825" y="3344863"/>
            <a:ext cx="2895600" cy="4953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481013" indent="-481013">
              <a:lnSpc>
                <a:spcPct val="8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300">
                <a:solidFill>
                  <a:schemeClr val="bg1"/>
                </a:solidFill>
                <a:effectLst/>
                <a:latin typeface="Andale Mono" pitchFamily="49" charset="0"/>
              </a:rPr>
              <a:t>Batch</a:t>
            </a:r>
          </a:p>
        </p:txBody>
      </p:sp>
      <p:sp>
        <p:nvSpPr>
          <p:cNvPr id="1006602" name="Text Box 10"/>
          <p:cNvSpPr txBox="1">
            <a:spLocks noChangeArrowheads="1"/>
          </p:cNvSpPr>
          <p:nvPr/>
        </p:nvSpPr>
        <p:spPr bwMode="auto">
          <a:xfrm>
            <a:off x="4719638" y="3316288"/>
            <a:ext cx="3657600" cy="54451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481013" indent="-481013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300">
                <a:solidFill>
                  <a:schemeClr val="bg1"/>
                </a:solidFill>
                <a:effectLst/>
                <a:latin typeface="Andale Mono" pitchFamily="49" charset="0"/>
              </a:rPr>
              <a:t>PC, PDA</a:t>
            </a:r>
          </a:p>
        </p:txBody>
      </p:sp>
      <p:sp>
        <p:nvSpPr>
          <p:cNvPr id="1006605" name="Rectangle 13"/>
          <p:cNvSpPr>
            <a:spLocks noChangeArrowheads="1"/>
          </p:cNvSpPr>
          <p:nvPr/>
        </p:nvSpPr>
        <p:spPr bwMode="auto">
          <a:xfrm>
            <a:off x="1012825" y="4483100"/>
            <a:ext cx="2671763" cy="5953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81013" indent="-481013"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300">
                <a:solidFill>
                  <a:schemeClr val="bg1"/>
                </a:solidFill>
                <a:effectLst/>
                <a:latin typeface="Andale Mono" pitchFamily="49" charset="0"/>
              </a:rPr>
              <a:t>Embedded</a:t>
            </a:r>
          </a:p>
        </p:txBody>
      </p:sp>
      <p:sp>
        <p:nvSpPr>
          <p:cNvPr id="1006606" name="Rectangle 14"/>
          <p:cNvSpPr>
            <a:spLocks noChangeArrowheads="1"/>
          </p:cNvSpPr>
          <p:nvPr/>
        </p:nvSpPr>
        <p:spPr bwMode="auto">
          <a:xfrm>
            <a:off x="1012825" y="3959225"/>
            <a:ext cx="3925888" cy="4953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81013" indent="-481013">
              <a:lnSpc>
                <a:spcPct val="8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300">
                <a:solidFill>
                  <a:schemeClr val="bg1"/>
                </a:solidFill>
                <a:effectLst/>
                <a:latin typeface="Andale Mono" pitchFamily="49" charset="0"/>
              </a:rPr>
              <a:t>Interactives </a:t>
            </a:r>
          </a:p>
        </p:txBody>
      </p:sp>
      <p:sp>
        <p:nvSpPr>
          <p:cNvPr id="1006607" name="Rectangle 15"/>
          <p:cNvSpPr>
            <a:spLocks noChangeArrowheads="1"/>
          </p:cNvSpPr>
          <p:nvPr/>
        </p:nvSpPr>
        <p:spPr bwMode="auto">
          <a:xfrm>
            <a:off x="4733925" y="4519613"/>
            <a:ext cx="3424238" cy="5445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 marL="481013" indent="-481013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  <a:defRPr/>
            </a:pPr>
            <a:r>
              <a:rPr lang="it-IT" sz="3300">
                <a:solidFill>
                  <a:schemeClr val="bg1"/>
                </a:solidFill>
                <a:effectLst/>
                <a:latin typeface="Andale Mono" pitchFamily="49" charset="0"/>
              </a:rPr>
              <a:t>Distributed</a:t>
            </a:r>
          </a:p>
        </p:txBody>
      </p:sp>
      <p:sp>
        <p:nvSpPr>
          <p:cNvPr id="1006608" name="Rectangle 16"/>
          <p:cNvSpPr>
            <a:spLocks noChangeArrowheads="1"/>
          </p:cNvSpPr>
          <p:nvPr/>
        </p:nvSpPr>
        <p:spPr bwMode="auto">
          <a:xfrm>
            <a:off x="4716463" y="3930650"/>
            <a:ext cx="2922587" cy="5445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 marL="481013" indent="-481013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  <a:defRPr/>
            </a:pPr>
            <a:r>
              <a:rPr lang="it-IT" sz="3300">
                <a:solidFill>
                  <a:schemeClr val="bg1"/>
                </a:solidFill>
                <a:effectLst/>
                <a:latin typeface="Andale Mono" pitchFamily="49" charset="0"/>
              </a:rPr>
              <a:t>Real time</a:t>
            </a:r>
          </a:p>
        </p:txBody>
      </p:sp>
      <p:sp>
        <p:nvSpPr>
          <p:cNvPr id="1006610" name="Text Box 18"/>
          <p:cNvSpPr txBox="1">
            <a:spLocks noChangeArrowheads="1"/>
          </p:cNvSpPr>
          <p:nvPr/>
        </p:nvSpPr>
        <p:spPr bwMode="auto">
          <a:xfrm>
            <a:off x="1435100" y="1600200"/>
            <a:ext cx="6894513" cy="465138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it-IT" sz="3500">
                <a:solidFill>
                  <a:srgbClr val="FFCC00"/>
                </a:solidFill>
                <a:effectLst/>
                <a:latin typeface="Andale Mono" pitchFamily="49" charset="0"/>
              </a:rPr>
              <a:t>O.S. Classification</a:t>
            </a:r>
            <a:endParaRPr lang="it-IT" sz="3500">
              <a:solidFill>
                <a:srgbClr val="FFCC00"/>
              </a:solidFill>
              <a:effectLst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006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06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06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06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006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06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006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0" dur="500"/>
                                        <p:tgtEl>
                                          <p:spTgt spid="100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6599" grpId="0" autoUpdateAnimBg="0"/>
      <p:bldP spid="1006600" grpId="0" autoUpdateAnimBg="0"/>
      <p:bldP spid="1006602" grpId="0" autoUpdateAnimBg="0"/>
      <p:bldP spid="1006605" grpId="0" autoUpdateAnimBg="0"/>
      <p:bldP spid="1006606" grpId="0" autoUpdateAnimBg="0"/>
      <p:bldP spid="1006607" grpId="0" autoUpdateAnimBg="0"/>
      <p:bldP spid="1006608" grpId="0" autoUpdateAnimBg="0"/>
      <p:bldP spid="1006610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648" name="Text Box 8"/>
          <p:cNvSpPr txBox="1">
            <a:spLocks noChangeArrowheads="1"/>
          </p:cNvSpPr>
          <p:nvPr/>
        </p:nvSpPr>
        <p:spPr bwMode="auto">
          <a:xfrm>
            <a:off x="1365250" y="2852738"/>
            <a:ext cx="6951663" cy="20097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Operators batch together programs with similar or different needs in terms of computer resources</a:t>
            </a:r>
          </a:p>
        </p:txBody>
      </p:sp>
      <p:sp>
        <p:nvSpPr>
          <p:cNvPr id="1008650" name="Text Box 10"/>
          <p:cNvSpPr txBox="1">
            <a:spLocks noChangeArrowheads="1"/>
          </p:cNvSpPr>
          <p:nvPr/>
        </p:nvSpPr>
        <p:spPr bwMode="auto">
          <a:xfrm>
            <a:off x="1350963" y="1916113"/>
            <a:ext cx="5080000" cy="465137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  <a:defRPr/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Batch systems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8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008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8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08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8648" grpId="0" autoUpdateAnimBg="0"/>
      <p:bldP spid="1008650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2611" name="Text Box 3"/>
          <p:cNvSpPr txBox="1">
            <a:spLocks noChangeArrowheads="1"/>
          </p:cNvSpPr>
          <p:nvPr/>
        </p:nvSpPr>
        <p:spPr bwMode="auto">
          <a:xfrm>
            <a:off x="1365250" y="3082925"/>
            <a:ext cx="6951663" cy="20097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Programs are loaded </a:t>
            </a:r>
            <a:b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</a:b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on a mass memory as a group and then processed by multiprogramming</a:t>
            </a:r>
          </a:p>
        </p:txBody>
      </p:sp>
      <p:sp>
        <p:nvSpPr>
          <p:cNvPr id="1092614" name="Text Box 6"/>
          <p:cNvSpPr txBox="1">
            <a:spLocks noChangeArrowheads="1"/>
          </p:cNvSpPr>
          <p:nvPr/>
        </p:nvSpPr>
        <p:spPr bwMode="auto">
          <a:xfrm>
            <a:off x="1350963" y="1916113"/>
            <a:ext cx="5080000" cy="465137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  <a:defRPr/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Batch systems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2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92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2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500"/>
                                        <p:tgtEl>
                                          <p:spTgt spid="1092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2611" grpId="0" autoUpdateAnimBg="0"/>
      <p:bldP spid="1092614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694" name="Rectangle 6"/>
          <p:cNvSpPr>
            <a:spLocks noChangeArrowheads="1"/>
          </p:cNvSpPr>
          <p:nvPr/>
        </p:nvSpPr>
        <p:spPr bwMode="auto">
          <a:xfrm>
            <a:off x="1447800" y="95885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 sz="2800" b="1">
              <a:solidFill>
                <a:srgbClr val="E4BF2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</p:txBody>
      </p:sp>
      <p:sp>
        <p:nvSpPr>
          <p:cNvPr id="1010696" name="Text Box 8"/>
          <p:cNvSpPr txBox="1">
            <a:spLocks noChangeArrowheads="1"/>
          </p:cNvSpPr>
          <p:nvPr/>
        </p:nvSpPr>
        <p:spPr bwMode="auto">
          <a:xfrm>
            <a:off x="1347788" y="2541588"/>
            <a:ext cx="5203825" cy="10509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Target: throughput improvement</a:t>
            </a:r>
          </a:p>
        </p:txBody>
      </p:sp>
      <p:sp>
        <p:nvSpPr>
          <p:cNvPr id="1010697" name="Text Box 9"/>
          <p:cNvSpPr txBox="1">
            <a:spLocks noChangeArrowheads="1"/>
          </p:cNvSpPr>
          <p:nvPr/>
        </p:nvSpPr>
        <p:spPr bwMode="auto">
          <a:xfrm>
            <a:off x="1358900" y="3756025"/>
            <a:ext cx="7173913" cy="19018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en-GB" sz="3300">
                <a:solidFill>
                  <a:schemeClr val="bg1"/>
                </a:solidFill>
                <a:effectLst/>
                <a:latin typeface="Andale Mono" pitchFamily="49" charset="0"/>
              </a:rPr>
              <a:t>Choice of the set </a:t>
            </a:r>
            <a:br>
              <a:rPr lang="en-GB" sz="3300">
                <a:solidFill>
                  <a:schemeClr val="bg1"/>
                </a:solidFill>
                <a:effectLst/>
                <a:latin typeface="Andale Mono" pitchFamily="49" charset="0"/>
              </a:rPr>
            </a:br>
            <a:r>
              <a:rPr lang="en-GB" sz="3300">
                <a:solidFill>
                  <a:schemeClr val="bg1"/>
                </a:solidFill>
                <a:effectLst/>
                <a:latin typeface="Andale Mono" pitchFamily="49" charset="0"/>
              </a:rPr>
              <a:t>of programs </a:t>
            </a:r>
            <a:r>
              <a:rPr lang="en-GB" sz="3300">
                <a:solidFill>
                  <a:srgbClr val="FFCC00"/>
                </a:solidFill>
                <a:effectLst/>
                <a:latin typeface="Andale Mono" pitchFamily="49" charset="0"/>
              </a:rPr>
              <a:t>(job mix)</a:t>
            </a:r>
            <a:r>
              <a:rPr lang="en-GB" sz="3300">
                <a:solidFill>
                  <a:schemeClr val="bg1"/>
                </a:solidFill>
                <a:effectLst/>
                <a:latin typeface="Andale Mono" pitchFamily="49" charset="0"/>
              </a:rPr>
              <a:t> </a:t>
            </a:r>
            <a:br>
              <a:rPr lang="en-GB" sz="3300">
                <a:solidFill>
                  <a:schemeClr val="bg1"/>
                </a:solidFill>
                <a:effectLst/>
                <a:latin typeface="Andale Mono" pitchFamily="49" charset="0"/>
              </a:rPr>
            </a:br>
            <a:r>
              <a:rPr lang="en-GB" sz="3300">
                <a:solidFill>
                  <a:schemeClr val="bg1"/>
                </a:solidFill>
                <a:effectLst/>
                <a:latin typeface="Andale Mono" pitchFamily="49" charset="0"/>
              </a:rPr>
              <a:t>in main memory to optimize resource utilization</a:t>
            </a:r>
          </a:p>
        </p:txBody>
      </p:sp>
      <p:sp>
        <p:nvSpPr>
          <p:cNvPr id="1010702" name="Text Box 14"/>
          <p:cNvSpPr txBox="1">
            <a:spLocks noChangeArrowheads="1"/>
          </p:cNvSpPr>
          <p:nvPr/>
        </p:nvSpPr>
        <p:spPr bwMode="auto">
          <a:xfrm>
            <a:off x="1350963" y="1916113"/>
            <a:ext cx="5080000" cy="465137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  <a:defRPr/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Batch systems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0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10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0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10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0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5" dur="500"/>
                                        <p:tgtEl>
                                          <p:spTgt spid="1010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0696" grpId="0" autoUpdateAnimBg="0"/>
      <p:bldP spid="1010697" grpId="0" autoUpdateAnimBg="0"/>
      <p:bldP spid="1010702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2742" name="Rectangle 6"/>
          <p:cNvSpPr>
            <a:spLocks noChangeArrowheads="1"/>
          </p:cNvSpPr>
          <p:nvPr/>
        </p:nvSpPr>
        <p:spPr bwMode="auto">
          <a:xfrm>
            <a:off x="1447800" y="95885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 sz="2800" b="1">
              <a:solidFill>
                <a:srgbClr val="E4BF2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dale Mono" pitchFamily="49" charset="0"/>
            </a:endParaRPr>
          </a:p>
        </p:txBody>
      </p:sp>
      <p:sp>
        <p:nvSpPr>
          <p:cNvPr id="1012743" name="Text Box 7"/>
          <p:cNvSpPr txBox="1">
            <a:spLocks noChangeArrowheads="1"/>
          </p:cNvSpPr>
          <p:nvPr/>
        </p:nvSpPr>
        <p:spPr bwMode="auto">
          <a:xfrm>
            <a:off x="995363" y="1700213"/>
            <a:ext cx="5954712" cy="465137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GB" sz="3500">
                <a:solidFill>
                  <a:srgbClr val="FFCC00"/>
                </a:solidFill>
                <a:effectLst/>
                <a:latin typeface="Andale Mono" pitchFamily="49" charset="0"/>
              </a:rPr>
              <a:t>Interactive systems</a:t>
            </a:r>
          </a:p>
        </p:txBody>
      </p:sp>
      <p:sp>
        <p:nvSpPr>
          <p:cNvPr id="1012744" name="Text Box 8"/>
          <p:cNvSpPr txBox="1">
            <a:spLocks noChangeArrowheads="1"/>
          </p:cNvSpPr>
          <p:nvPr/>
        </p:nvSpPr>
        <p:spPr bwMode="auto">
          <a:xfrm>
            <a:off x="1011238" y="2565400"/>
            <a:ext cx="7313612" cy="2489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Users give instructions </a:t>
            </a:r>
            <a:b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</a:b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to the O.S.</a:t>
            </a:r>
            <a:r>
              <a:rPr lang="en-GB" sz="2500">
                <a:solidFill>
                  <a:schemeClr val="bg1"/>
                </a:solidFill>
                <a:effectLst/>
                <a:latin typeface="Andale Mono" pitchFamily="49" charset="0"/>
              </a:rPr>
              <a:t> 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or</a:t>
            </a:r>
            <a:r>
              <a:rPr lang="en-GB" sz="2500">
                <a:solidFill>
                  <a:schemeClr val="bg1"/>
                </a:solidFill>
                <a:effectLst/>
                <a:latin typeface="Andale Mono" pitchFamily="49" charset="0"/>
              </a:rPr>
              <a:t> 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to</a:t>
            </a:r>
            <a:r>
              <a:rPr lang="en-GB" sz="2500">
                <a:solidFill>
                  <a:schemeClr val="bg1"/>
                </a:solidFill>
                <a:effectLst/>
                <a:latin typeface="Andale Mono" pitchFamily="49" charset="0"/>
              </a:rPr>
              <a:t> 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a</a:t>
            </a:r>
            <a:r>
              <a:rPr lang="en-GB" sz="2500">
                <a:solidFill>
                  <a:schemeClr val="bg1"/>
                </a:solidFill>
                <a:effectLst/>
                <a:latin typeface="Andale Mono" pitchFamily="49" charset="0"/>
              </a:rPr>
              <a:t> </a:t>
            </a: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program directly, using either </a:t>
            </a:r>
            <a:b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</a:br>
            <a:r>
              <a:rPr lang="en-GB" sz="3500">
                <a:solidFill>
                  <a:schemeClr val="bg1"/>
                </a:solidFill>
                <a:effectLst/>
                <a:latin typeface="Andale Mono" pitchFamily="49" charset="0"/>
              </a:rPr>
              <a:t>a keyboard or a mouse, and wait for immediate results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2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012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2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12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2743" grpId="0" autoUpdateAnimBg="0"/>
      <p:bldP spid="1012744" grpId="0" autoUpdateAnimBg="0"/>
    </p:bldLst>
  </p:timing>
</p:sld>
</file>

<file path=ppt/theme/theme1.xml><?xml version="1.0" encoding="utf-8"?>
<a:theme xmlns:a="http://schemas.openxmlformats.org/drawingml/2006/main" name="Tema di Office">
  <a:themeElements>
    <a:clrScheme name="Personalizzato 1">
      <a:dk1>
        <a:srgbClr val="000000"/>
      </a:dk1>
      <a:lt1>
        <a:srgbClr val="FFFFFF"/>
      </a:lt1>
      <a:dk2>
        <a:srgbClr val="FFFFFF"/>
      </a:dk2>
      <a:lt2>
        <a:srgbClr val="000000"/>
      </a:lt2>
      <a:accent1>
        <a:srgbClr val="A5B592"/>
      </a:accent1>
      <a:accent2>
        <a:srgbClr val="F3A447"/>
      </a:accent2>
      <a:accent3>
        <a:srgbClr val="4E74A3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4286</TotalTime>
  <Words>570</Words>
  <Application>Microsoft Office PowerPoint</Application>
  <PresentationFormat>Presentazione su schermo (4:3)</PresentationFormat>
  <Paragraphs>157</Paragraphs>
  <Slides>40</Slides>
  <Notes>40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40</vt:i4>
      </vt:variant>
    </vt:vector>
  </HeadingPairs>
  <TitlesOfParts>
    <vt:vector size="41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UCSC Piacenza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Prof.ssa Mariachiara Tallacchini</dc:creator>
  <cp:lastModifiedBy>Maurelio Boari</cp:lastModifiedBy>
  <cp:revision>309</cp:revision>
  <dcterms:created xsi:type="dcterms:W3CDTF">2003-10-06T19:31:17Z</dcterms:created>
  <dcterms:modified xsi:type="dcterms:W3CDTF">2018-03-07T12:06:36Z</dcterms:modified>
</cp:coreProperties>
</file>