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71" r:id="rId3"/>
    <p:sldId id="270" r:id="rId4"/>
    <p:sldId id="272" r:id="rId5"/>
    <p:sldId id="263" r:id="rId6"/>
    <p:sldId id="265" r:id="rId7"/>
    <p:sldId id="258" r:id="rId8"/>
    <p:sldId id="259" r:id="rId9"/>
    <p:sldId id="275" r:id="rId10"/>
    <p:sldId id="262" r:id="rId11"/>
    <p:sldId id="269" r:id="rId12"/>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332EE3-6582-4D5B-81C5-A629CF45509F}" type="slidenum">
              <a:rPr lang="it-IT" smtClean="0"/>
              <a:t>‹N›</a:t>
            </a:fld>
            <a:endParaRPr lang="it-IT"/>
          </a:p>
        </p:txBody>
      </p:sp>
    </p:spTree>
    <p:extLst>
      <p:ext uri="{BB962C8B-B14F-4D97-AF65-F5344CB8AC3E}">
        <p14:creationId xmlns:p14="http://schemas.microsoft.com/office/powerpoint/2010/main" val="426528850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0A9B94-5AA4-49AD-B921-EB59E38AA0AB}" type="slidenum">
              <a:rPr lang="it-IT" smtClean="0"/>
              <a:t>‹N›</a:t>
            </a:fld>
            <a:endParaRPr lang="it-IT"/>
          </a:p>
        </p:txBody>
      </p:sp>
    </p:spTree>
    <p:extLst>
      <p:ext uri="{BB962C8B-B14F-4D97-AF65-F5344CB8AC3E}">
        <p14:creationId xmlns:p14="http://schemas.microsoft.com/office/powerpoint/2010/main" val="234663514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260A9B94-5AA4-49AD-B921-EB59E38AA0AB}" type="slidenum">
              <a:rPr lang="it-IT" smtClean="0"/>
              <a:t>1</a:t>
            </a:fld>
            <a:endParaRPr lang="it-IT"/>
          </a:p>
        </p:txBody>
      </p:sp>
      <p:sp>
        <p:nvSpPr>
          <p:cNvPr id="5" name="Segnaposto data 4"/>
          <p:cNvSpPr>
            <a:spLocks noGrp="1"/>
          </p:cNvSpPr>
          <p:nvPr>
            <p:ph type="dt" idx="11"/>
          </p:nvPr>
        </p:nvSpPr>
        <p:spPr/>
        <p:txBody>
          <a:bodyPr/>
          <a:lstStyle/>
          <a:p>
            <a:endParaRPr lang="it-IT"/>
          </a:p>
        </p:txBody>
      </p:sp>
    </p:spTree>
    <p:extLst>
      <p:ext uri="{BB962C8B-B14F-4D97-AF65-F5344CB8AC3E}">
        <p14:creationId xmlns:p14="http://schemas.microsoft.com/office/powerpoint/2010/main" val="3524985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61D61E5A-B681-4BC9-A1E6-81CBE313E90A}" type="datetime1">
              <a:rPr lang="it-IT" smtClean="0"/>
              <a:t>10/05/2018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93320DB-C77F-4B02-B9EA-CA827495FABE}"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EC8DF08A-43D6-490E-AC8F-6E7956D9E263}" type="datetime1">
              <a:rPr lang="it-IT" smtClean="0"/>
              <a:t>10/05/2018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C1A52C28-4F0F-4091-B168-0CA7F06976A1}"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6D507618-1332-4901-98C6-86515804399F}" type="datetime1">
              <a:rPr lang="it-IT" smtClean="0"/>
              <a:t>10/05/2018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5D6CFBE8-38CF-4C19-835C-E55F77A06F93}"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62391348-ABD8-453E-B336-5EEDFADA574C}" type="datetime1">
              <a:rPr lang="it-IT" smtClean="0"/>
              <a:t>10/05/2018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4975BF4-EB91-4A61-BC14-BBAD19024D97}"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23996B73-4C77-47B4-9677-FB9198BF7D84}" type="datetime1">
              <a:rPr lang="it-IT" smtClean="0"/>
              <a:t>10/05/2018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72084AD-8518-4E64-92EB-55C454433103}"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B244DC11-F598-446B-9AB1-438F9EDE939C}" type="datetime1">
              <a:rPr lang="it-IT" smtClean="0"/>
              <a:t>10/05/2018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FE85623-868A-4189-B780-D2C0AEF1472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260B3394-3065-4740-B073-359757C0AA4E}" type="datetime1">
              <a:rPr lang="it-IT" smtClean="0"/>
              <a:t>10/05/2018</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642A8945-3879-4493-B0B7-5EE47072AA66}"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726DFFB9-9692-4972-A2A9-DA5C4E287605}" type="datetime1">
              <a:rPr lang="it-IT" smtClean="0"/>
              <a:t>10/05/2018</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E268E072-A189-4956-969B-5352A95E5F9D}"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7E549D7D-EB76-42E7-83AA-E14C22DF31DA}" type="datetime1">
              <a:rPr lang="it-IT" smtClean="0"/>
              <a:t>10/05/2018</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58E8949A-47C4-4870-98C8-3606AD529F92}"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E01A98F9-F602-4BCF-8E85-3AAF0DF4BDDC}" type="datetime1">
              <a:rPr lang="it-IT" smtClean="0"/>
              <a:t>10/05/2018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97C31115-8451-494C-88D3-AECE5F843B2E}"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68F933D8-33C0-4210-9F5C-5CDDFA63D1F3}" type="datetime1">
              <a:rPr lang="it-IT" smtClean="0"/>
              <a:t>10/05/2018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ED1BDFF1-C6B7-46B8-B9F1-00D26F3A32D3}"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30DB1BA-64B4-43B4-994C-6B28DBC3D333}" type="datetime1">
              <a:rPr lang="it-IT" smtClean="0"/>
              <a:t>10/05/2018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9642758-DF34-4BAB-A3F1-45F8FA22B6B9}"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1"/>
          <p:cNvSpPr>
            <a:spLocks noGrp="1"/>
          </p:cNvSpPr>
          <p:nvPr>
            <p:ph type="ctrTitle"/>
          </p:nvPr>
        </p:nvSpPr>
        <p:spPr>
          <a:xfrm>
            <a:off x="685800" y="1571625"/>
            <a:ext cx="7772400" cy="2571750"/>
          </a:xfrm>
        </p:spPr>
        <p:txBody>
          <a:bodyPr/>
          <a:lstStyle/>
          <a:p>
            <a:pPr eaLnBrk="1" hangingPunct="1"/>
            <a:r>
              <a:rPr lang="it-IT" sz="3600" smtClean="0">
                <a:latin typeface="Times New Roman" pitchFamily="18" charset="0"/>
                <a:cs typeface="Times New Roman" pitchFamily="18" charset="0"/>
              </a:rPr>
              <a:t>Secure Socket Layer</a:t>
            </a:r>
            <a:br>
              <a:rPr lang="it-IT" sz="3600" smtClean="0">
                <a:latin typeface="Times New Roman" pitchFamily="18" charset="0"/>
                <a:cs typeface="Times New Roman" pitchFamily="18" charset="0"/>
              </a:rPr>
            </a:br>
            <a:r>
              <a:rPr lang="it-IT" sz="3600" smtClean="0">
                <a:latin typeface="Times New Roman" pitchFamily="18" charset="0"/>
                <a:cs typeface="Times New Roman" pitchFamily="18" charset="0"/>
              </a:rPr>
              <a:t>(SSL)</a:t>
            </a:r>
            <a:br>
              <a:rPr lang="it-IT" sz="3600" smtClean="0">
                <a:latin typeface="Times New Roman" pitchFamily="18" charset="0"/>
                <a:cs typeface="Times New Roman" pitchFamily="18" charset="0"/>
              </a:rPr>
            </a:br>
            <a:r>
              <a:rPr lang="it-IT" sz="3600" smtClean="0">
                <a:latin typeface="Times New Roman" pitchFamily="18" charset="0"/>
                <a:cs typeface="Times New Roman" pitchFamily="18" charset="0"/>
              </a:rPr>
              <a:t>Transport Layer Security</a:t>
            </a:r>
            <a:br>
              <a:rPr lang="it-IT" sz="3600" smtClean="0">
                <a:latin typeface="Times New Roman" pitchFamily="18" charset="0"/>
                <a:cs typeface="Times New Roman" pitchFamily="18" charset="0"/>
              </a:rPr>
            </a:br>
            <a:r>
              <a:rPr lang="it-IT" sz="3600" smtClean="0">
                <a:latin typeface="Times New Roman" pitchFamily="18" charset="0"/>
                <a:cs typeface="Times New Roman" pitchFamily="18" charset="0"/>
              </a:rPr>
              <a:t>(TLS)</a:t>
            </a:r>
          </a:p>
        </p:txBody>
      </p:sp>
      <p:sp>
        <p:nvSpPr>
          <p:cNvPr id="2" name="Segnaposto numero diapositiva 1"/>
          <p:cNvSpPr>
            <a:spLocks noGrp="1"/>
          </p:cNvSpPr>
          <p:nvPr>
            <p:ph type="sldNum" sz="quarter" idx="12"/>
          </p:nvPr>
        </p:nvSpPr>
        <p:spPr/>
        <p:txBody>
          <a:bodyPr/>
          <a:lstStyle/>
          <a:p>
            <a:pPr>
              <a:defRPr/>
            </a:pPr>
            <a:fld id="{A93320DB-C77F-4B02-B9EA-CA827495FABE}" type="slidenum">
              <a:rPr lang="it-IT" smtClean="0"/>
              <a:pPr>
                <a:defRPr/>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asellaDiTesto 1"/>
          <p:cNvSpPr txBox="1">
            <a:spLocks noChangeArrowheads="1"/>
          </p:cNvSpPr>
          <p:nvPr/>
        </p:nvSpPr>
        <p:spPr bwMode="auto">
          <a:xfrm>
            <a:off x="428625" y="642938"/>
            <a:ext cx="8429625" cy="5632450"/>
          </a:xfrm>
          <a:prstGeom prst="rect">
            <a:avLst/>
          </a:prstGeom>
          <a:noFill/>
          <a:ln w="9525">
            <a:noFill/>
            <a:miter lim="800000"/>
            <a:headEnd/>
            <a:tailEnd/>
          </a:ln>
        </p:spPr>
        <p:txBody>
          <a:bodyPr>
            <a:spAutoFit/>
          </a:bodyPr>
          <a:lstStyle/>
          <a:p>
            <a:r>
              <a:rPr lang="it-IT" sz="2400">
                <a:latin typeface="Times New Roman" pitchFamily="18" charset="0"/>
                <a:cs typeface="Times New Roman" pitchFamily="18" charset="0"/>
              </a:rPr>
              <a:t>4. The client  creates a </a:t>
            </a:r>
            <a:r>
              <a:rPr lang="it-IT" sz="2400">
                <a:solidFill>
                  <a:srgbClr val="FF0000"/>
                </a:solidFill>
                <a:latin typeface="Times New Roman" pitchFamily="18" charset="0"/>
                <a:cs typeface="Times New Roman" pitchFamily="18" charset="0"/>
              </a:rPr>
              <a:t>session symmetric key</a:t>
            </a:r>
            <a:r>
              <a:rPr lang="it-IT" sz="2400">
                <a:latin typeface="Times New Roman" pitchFamily="18" charset="0"/>
                <a:cs typeface="Times New Roman" pitchFamily="18" charset="0"/>
              </a:rPr>
              <a:t>, encrypts it with the server </a:t>
            </a:r>
            <a:r>
              <a:rPr lang="it-IT" sz="2400">
                <a:solidFill>
                  <a:srgbClr val="FF0000"/>
                </a:solidFill>
                <a:latin typeface="Times New Roman" pitchFamily="18" charset="0"/>
                <a:cs typeface="Times New Roman" pitchFamily="18" charset="0"/>
              </a:rPr>
              <a:t>public key </a:t>
            </a:r>
            <a:r>
              <a:rPr lang="it-IT" sz="2400">
                <a:latin typeface="Times New Roman" pitchFamily="18" charset="0"/>
                <a:cs typeface="Times New Roman" pitchFamily="18" charset="0"/>
              </a:rPr>
              <a:t>and sends it to the server.</a:t>
            </a:r>
          </a:p>
          <a:p>
            <a:endParaRPr lang="it-IT" sz="2400">
              <a:latin typeface="Times New Roman" pitchFamily="18" charset="0"/>
              <a:cs typeface="Times New Roman" pitchFamily="18" charset="0"/>
            </a:endParaRPr>
          </a:p>
          <a:p>
            <a:r>
              <a:rPr lang="it-IT" sz="2400">
                <a:latin typeface="Times New Roman" pitchFamily="18" charset="0"/>
                <a:cs typeface="Times New Roman" pitchFamily="18" charset="0"/>
              </a:rPr>
              <a:t>5. The client sends a message to the server to comunicate that the following messages will be encrypted with the session key. Then, sends an encrypted  message to indicate the conclusion of the client handsake.</a:t>
            </a:r>
          </a:p>
          <a:p>
            <a:endParaRPr lang="it-IT" sz="2400">
              <a:latin typeface="Times New Roman" pitchFamily="18" charset="0"/>
              <a:cs typeface="Times New Roman" pitchFamily="18" charset="0"/>
            </a:endParaRPr>
          </a:p>
          <a:p>
            <a:r>
              <a:rPr lang="it-IT" sz="2400">
                <a:latin typeface="Times New Roman" pitchFamily="18" charset="0"/>
                <a:cs typeface="Times New Roman" pitchFamily="18" charset="0"/>
              </a:rPr>
              <a:t>6. The server sends a message to the browser to comunicate that the following messages will be encrypted with the session key. Then, sends an encrypted  message to indicate the conclusion of the server handsake.</a:t>
            </a:r>
          </a:p>
          <a:p>
            <a:endParaRPr lang="it-IT" sz="2400">
              <a:latin typeface="Times New Roman" pitchFamily="18" charset="0"/>
              <a:cs typeface="Times New Roman" pitchFamily="18" charset="0"/>
            </a:endParaRPr>
          </a:p>
          <a:p>
            <a:r>
              <a:rPr lang="it-IT" sz="2400">
                <a:latin typeface="Times New Roman" pitchFamily="18" charset="0"/>
                <a:cs typeface="Times New Roman" pitchFamily="18" charset="0"/>
              </a:rPr>
              <a:t>7. Client and server utilize the session key to encrypt and decrypt the sent messages and to validate their integrity.</a:t>
            </a:r>
          </a:p>
        </p:txBody>
      </p:sp>
      <p:sp>
        <p:nvSpPr>
          <p:cNvPr id="2" name="Segnaposto numero diapositiva 1"/>
          <p:cNvSpPr>
            <a:spLocks noGrp="1"/>
          </p:cNvSpPr>
          <p:nvPr>
            <p:ph type="sldNum" sz="quarter" idx="12"/>
          </p:nvPr>
        </p:nvSpPr>
        <p:spPr/>
        <p:txBody>
          <a:bodyPr/>
          <a:lstStyle/>
          <a:p>
            <a:pPr>
              <a:defRPr/>
            </a:pPr>
            <a:fld id="{58E8949A-47C4-4870-98C8-3606AD529F92}" type="slidenum">
              <a:rPr lang="it-IT" smtClean="0"/>
              <a:pPr>
                <a:defRPr/>
              </a:pPr>
              <a:t>10</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a:xfrm>
            <a:off x="457200" y="-71438"/>
            <a:ext cx="8229600" cy="1143001"/>
          </a:xfrm>
        </p:spPr>
        <p:txBody>
          <a:bodyPr/>
          <a:lstStyle/>
          <a:p>
            <a:pPr eaLnBrk="1" hangingPunct="1"/>
            <a:r>
              <a:rPr lang="it-IT" sz="2400" b="1" dirty="0" smtClean="0">
                <a:latin typeface="Times New Roman" pitchFamily="18" charset="0"/>
                <a:cs typeface="Times New Roman" pitchFamily="18" charset="0"/>
              </a:rPr>
              <a:t>SSL </a:t>
            </a:r>
            <a:r>
              <a:rPr lang="it-IT" sz="2400" b="1" dirty="0" err="1" smtClean="0">
                <a:latin typeface="Times New Roman" pitchFamily="18" charset="0"/>
                <a:cs typeface="Times New Roman" pitchFamily="18" charset="0"/>
              </a:rPr>
              <a:t>limits</a:t>
            </a:r>
            <a:r>
              <a:rPr lang="it-IT" sz="2400" b="1" dirty="0" smtClean="0">
                <a:latin typeface="Times New Roman" pitchFamily="18" charset="0"/>
                <a:cs typeface="Times New Roman" pitchFamily="18" charset="0"/>
              </a:rPr>
              <a:t> in e-commerce </a:t>
            </a:r>
            <a:r>
              <a:rPr lang="it-IT" sz="2400" b="1" dirty="0" err="1" smtClean="0">
                <a:latin typeface="Times New Roman" pitchFamily="18" charset="0"/>
                <a:cs typeface="Times New Roman" pitchFamily="18" charset="0"/>
              </a:rPr>
              <a:t>applications</a:t>
            </a:r>
            <a:endParaRPr lang="it-IT" sz="2400" b="1" dirty="0" smtClean="0">
              <a:latin typeface="Times New Roman" pitchFamily="18" charset="0"/>
              <a:cs typeface="Times New Roman" pitchFamily="18" charset="0"/>
            </a:endParaRPr>
          </a:p>
        </p:txBody>
      </p:sp>
      <p:sp>
        <p:nvSpPr>
          <p:cNvPr id="12291" name="CasellaDiTesto 2"/>
          <p:cNvSpPr txBox="1">
            <a:spLocks noChangeArrowheads="1"/>
          </p:cNvSpPr>
          <p:nvPr/>
        </p:nvSpPr>
        <p:spPr bwMode="auto">
          <a:xfrm>
            <a:off x="500063" y="1071563"/>
            <a:ext cx="8001000" cy="4893647"/>
          </a:xfrm>
          <a:prstGeom prst="rect">
            <a:avLst/>
          </a:prstGeom>
          <a:noFill/>
          <a:ln w="9525">
            <a:noFill/>
            <a:miter lim="800000"/>
            <a:headEnd/>
            <a:tailEnd/>
          </a:ln>
        </p:spPr>
        <p:txBody>
          <a:bodyPr>
            <a:spAutoFit/>
          </a:bodyPr>
          <a:lstStyle/>
          <a:p>
            <a:pPr>
              <a:buFont typeface="Arial" charset="0"/>
              <a:buChar char="•"/>
            </a:pPr>
            <a:r>
              <a:rPr lang="it-IT" sz="2400" dirty="0">
                <a:latin typeface="Times New Roman" pitchFamily="18" charset="0"/>
                <a:cs typeface="Times New Roman" pitchFamily="18" charset="0"/>
              </a:rPr>
              <a:t> SSL </a:t>
            </a:r>
            <a:r>
              <a:rPr lang="it-IT" sz="2400" dirty="0" err="1" smtClean="0">
                <a:latin typeface="Times New Roman" pitchFamily="18" charset="0"/>
                <a:cs typeface="Times New Roman" pitchFamily="18" charset="0"/>
              </a:rPr>
              <a:t>was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thought</a:t>
            </a:r>
            <a:r>
              <a:rPr lang="it-IT" sz="2400" dirty="0" smtClean="0">
                <a:latin typeface="Times New Roman" pitchFamily="18" charset="0"/>
                <a:cs typeface="Times New Roman" pitchFamily="18" charset="0"/>
              </a:rPr>
              <a:t> for </a:t>
            </a:r>
            <a:r>
              <a:rPr lang="it-IT" sz="2400" dirty="0" err="1" smtClean="0">
                <a:latin typeface="Times New Roman" pitchFamily="18" charset="0"/>
                <a:cs typeface="Times New Roman" pitchFamily="18" charset="0"/>
              </a:rPr>
              <a:t>secure</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communication</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between</a:t>
            </a:r>
            <a:r>
              <a:rPr lang="it-IT" sz="2400" dirty="0" smtClean="0">
                <a:latin typeface="Times New Roman" pitchFamily="18" charset="0"/>
                <a:cs typeface="Times New Roman" pitchFamily="18" charset="0"/>
              </a:rPr>
              <a:t> a client and a server. </a:t>
            </a:r>
            <a:r>
              <a:rPr lang="it-IT" sz="2400" dirty="0" err="1" smtClean="0">
                <a:latin typeface="Times New Roman" pitchFamily="18" charset="0"/>
                <a:cs typeface="Times New Roman" pitchFamily="18" charset="0"/>
              </a:rPr>
              <a:t>It</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not</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allows</a:t>
            </a:r>
            <a:r>
              <a:rPr lang="it-IT" sz="2400" dirty="0" smtClean="0">
                <a:latin typeface="Times New Roman" pitchFamily="18" charset="0"/>
                <a:cs typeface="Times New Roman" pitchFamily="18" charset="0"/>
              </a:rPr>
              <a:t> a  </a:t>
            </a:r>
            <a:r>
              <a:rPr lang="it-IT" sz="2400" dirty="0" err="1" smtClean="0">
                <a:latin typeface="Times New Roman" pitchFamily="18" charset="0"/>
                <a:cs typeface="Times New Roman" pitchFamily="18" charset="0"/>
              </a:rPr>
              <a:t>secure</a:t>
            </a:r>
            <a:r>
              <a:rPr lang="it-IT" sz="2400" dirty="0" smtClean="0">
                <a:latin typeface="Times New Roman" pitchFamily="18" charset="0"/>
                <a:cs typeface="Times New Roman" pitchFamily="18" charset="0"/>
              </a:rPr>
              <a:t> credit card </a:t>
            </a:r>
            <a:r>
              <a:rPr lang="it-IT" sz="2400" dirty="0" err="1" smtClean="0">
                <a:latin typeface="Times New Roman" pitchFamily="18" charset="0"/>
                <a:cs typeface="Times New Roman" pitchFamily="18" charset="0"/>
              </a:rPr>
              <a:t>utilization</a:t>
            </a:r>
            <a:r>
              <a:rPr lang="it-IT" sz="2400" dirty="0" smtClean="0">
                <a:latin typeface="Times New Roman" pitchFamily="18" charset="0"/>
                <a:cs typeface="Times New Roman" pitchFamily="18" charset="0"/>
              </a:rPr>
              <a:t>. </a:t>
            </a:r>
          </a:p>
          <a:p>
            <a:pPr>
              <a:buFont typeface="Arial" charset="0"/>
              <a:buChar char="•"/>
            </a:pPr>
            <a:endParaRPr lang="it-IT" sz="2400" dirty="0" smtClean="0">
              <a:latin typeface="Times New Roman" pitchFamily="18" charset="0"/>
              <a:cs typeface="Times New Roman" pitchFamily="18" charset="0"/>
            </a:endParaRPr>
          </a:p>
          <a:p>
            <a:pPr>
              <a:buFont typeface="Arial" charset="0"/>
              <a:buChar char="•"/>
            </a:pPr>
            <a:r>
              <a:rPr lang="it-IT" sz="2400" dirty="0" smtClean="0">
                <a:latin typeface="Times New Roman" pitchFamily="18" charset="0"/>
                <a:cs typeface="Times New Roman" pitchFamily="18" charset="0"/>
              </a:rPr>
              <a:t>The certificate </a:t>
            </a:r>
            <a:r>
              <a:rPr lang="it-IT" sz="2400" dirty="0" err="1" smtClean="0">
                <a:latin typeface="Times New Roman" pitchFamily="18" charset="0"/>
                <a:cs typeface="Times New Roman" pitchFamily="18" charset="0"/>
              </a:rPr>
              <a:t>that</a:t>
            </a:r>
            <a:r>
              <a:rPr lang="it-IT" sz="2400" dirty="0" smtClean="0">
                <a:latin typeface="Times New Roman" pitchFamily="18" charset="0"/>
                <a:cs typeface="Times New Roman" pitchFamily="18" charset="0"/>
              </a:rPr>
              <a:t> Bob </a:t>
            </a:r>
            <a:r>
              <a:rPr lang="it-IT" sz="2400" dirty="0" err="1" smtClean="0">
                <a:latin typeface="Times New Roman" pitchFamily="18" charset="0"/>
                <a:cs typeface="Times New Roman" pitchFamily="18" charset="0"/>
              </a:rPr>
              <a:t>receives</a:t>
            </a:r>
            <a:r>
              <a:rPr lang="it-IT" sz="2400" dirty="0" smtClean="0">
                <a:latin typeface="Times New Roman" pitchFamily="18" charset="0"/>
                <a:cs typeface="Times New Roman" pitchFamily="18" charset="0"/>
              </a:rPr>
              <a:t> from Alice </a:t>
            </a:r>
            <a:r>
              <a:rPr lang="it-IT" sz="2400" dirty="0" err="1" smtClean="0">
                <a:latin typeface="Times New Roman" pitchFamily="18" charset="0"/>
                <a:cs typeface="Times New Roman" pitchFamily="18" charset="0"/>
              </a:rPr>
              <a:t>assures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him</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that</a:t>
            </a:r>
            <a:r>
              <a:rPr lang="it-IT" sz="2400" dirty="0" smtClean="0">
                <a:latin typeface="Times New Roman" pitchFamily="18" charset="0"/>
                <a:cs typeface="Times New Roman" pitchFamily="18" charset="0"/>
              </a:rPr>
              <a:t> he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negotiating</a:t>
            </a:r>
            <a:r>
              <a:rPr lang="it-IT" sz="2400" dirty="0" smtClean="0">
                <a:latin typeface="Times New Roman" pitchFamily="18" charset="0"/>
                <a:cs typeface="Times New Roman" pitchFamily="18" charset="0"/>
              </a:rPr>
              <a:t> with Alice </a:t>
            </a:r>
            <a:r>
              <a:rPr lang="it-IT" sz="2400" dirty="0" err="1" smtClean="0">
                <a:latin typeface="Times New Roman" pitchFamily="18" charset="0"/>
                <a:cs typeface="Times New Roman" pitchFamily="18" charset="0"/>
              </a:rPr>
              <a:t>Incorporated</a:t>
            </a:r>
            <a:r>
              <a:rPr lang="it-IT" sz="2400" dirty="0" smtClean="0">
                <a:latin typeface="Times New Roman" pitchFamily="18" charset="0"/>
                <a:cs typeface="Times New Roman" pitchFamily="18" charset="0"/>
              </a:rPr>
              <a:t> and </a:t>
            </a:r>
            <a:r>
              <a:rPr lang="it-IT" sz="2400" dirty="0" err="1" smtClean="0">
                <a:latin typeface="Times New Roman" pitchFamily="18" charset="0"/>
                <a:cs typeface="Times New Roman" pitchFamily="18" charset="0"/>
              </a:rPr>
              <a:t>that</a:t>
            </a:r>
            <a:r>
              <a:rPr lang="it-IT" sz="2400" dirty="0">
                <a:latin typeface="Times New Roman" pitchFamily="18" charset="0"/>
                <a:cs typeface="Times New Roman" pitchFamily="18" charset="0"/>
              </a:rPr>
              <a:t> Alice </a:t>
            </a:r>
            <a:r>
              <a:rPr lang="it-IT" sz="2400" dirty="0" err="1">
                <a:latin typeface="Times New Roman" pitchFamily="18" charset="0"/>
                <a:cs typeface="Times New Roman" pitchFamily="18" charset="0"/>
              </a:rPr>
              <a:t>Incorporated</a:t>
            </a:r>
            <a:r>
              <a:rPr lang="it-IT" sz="2400" dirty="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a </a:t>
            </a:r>
            <a:r>
              <a:rPr lang="it-IT" sz="2400" dirty="0" err="1" smtClean="0">
                <a:latin typeface="Times New Roman" pitchFamily="18" charset="0"/>
                <a:cs typeface="Times New Roman" pitchFamily="18" charset="0"/>
              </a:rPr>
              <a:t>reliable</a:t>
            </a:r>
            <a:r>
              <a:rPr lang="it-IT" sz="2400" dirty="0" smtClean="0">
                <a:latin typeface="Times New Roman" pitchFamily="18" charset="0"/>
                <a:cs typeface="Times New Roman" pitchFamily="18" charset="0"/>
              </a:rPr>
              <a:t> company.</a:t>
            </a:r>
          </a:p>
          <a:p>
            <a:pPr>
              <a:buFont typeface="Arial" charset="0"/>
              <a:buChar char="•"/>
            </a:pPr>
            <a:endParaRPr lang="it-IT" sz="2400" dirty="0" smtClean="0">
              <a:latin typeface="Times New Roman" pitchFamily="18" charset="0"/>
              <a:cs typeface="Times New Roman" pitchFamily="18" charset="0"/>
            </a:endParaRPr>
          </a:p>
          <a:p>
            <a:pPr>
              <a:buFont typeface="Arial" charset="0"/>
              <a:buChar char="•"/>
            </a:pPr>
            <a:r>
              <a:rPr lang="it-IT" sz="2400" dirty="0" err="1" smtClean="0">
                <a:latin typeface="Times New Roman" pitchFamily="18" charset="0"/>
                <a:cs typeface="Times New Roman" pitchFamily="18" charset="0"/>
              </a:rPr>
              <a:t>However</a:t>
            </a:r>
            <a:r>
              <a:rPr lang="it-IT" sz="2400" dirty="0" smtClean="0">
                <a:latin typeface="Times New Roman" pitchFamily="18" charset="0"/>
                <a:cs typeface="Times New Roman" pitchFamily="18" charset="0"/>
              </a:rPr>
              <a:t>, the certificate </a:t>
            </a:r>
            <a:r>
              <a:rPr lang="it-IT" sz="2400" dirty="0" err="1" smtClean="0">
                <a:latin typeface="Times New Roman" pitchFamily="18" charset="0"/>
                <a:cs typeface="Times New Roman" pitchFamily="18" charset="0"/>
              </a:rPr>
              <a:t>does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not</a:t>
            </a:r>
            <a:r>
              <a:rPr lang="it-IT" sz="2400" dirty="0" smtClean="0">
                <a:latin typeface="Times New Roman" pitchFamily="18" charset="0"/>
                <a:cs typeface="Times New Roman" pitchFamily="18" charset="0"/>
              </a:rPr>
              <a:t> indicate </a:t>
            </a:r>
            <a:r>
              <a:rPr lang="it-IT" sz="2400" dirty="0" err="1" smtClean="0">
                <a:latin typeface="Times New Roman" pitchFamily="18" charset="0"/>
                <a:cs typeface="Times New Roman" pitchFamily="18" charset="0"/>
              </a:rPr>
              <a:t>if</a:t>
            </a:r>
            <a:r>
              <a:rPr lang="it-IT" sz="2400" dirty="0" smtClean="0">
                <a:latin typeface="Times New Roman" pitchFamily="18" charset="0"/>
                <a:cs typeface="Times New Roman" pitchFamily="18" charset="0"/>
              </a:rPr>
              <a:t>  Alice </a:t>
            </a:r>
            <a:r>
              <a:rPr lang="it-IT" sz="2400" dirty="0" err="1">
                <a:latin typeface="Times New Roman" pitchFamily="18" charset="0"/>
                <a:cs typeface="Times New Roman" pitchFamily="18" charset="0"/>
              </a:rPr>
              <a:t>Incorporated</a:t>
            </a:r>
            <a:r>
              <a:rPr lang="it-IT" sz="2400" dirty="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authorized</a:t>
            </a:r>
            <a:r>
              <a:rPr lang="it-IT" sz="2400" dirty="0" smtClean="0">
                <a:latin typeface="Times New Roman" pitchFamily="18" charset="0"/>
                <a:cs typeface="Times New Roman" pitchFamily="18" charset="0"/>
              </a:rPr>
              <a:t>  to </a:t>
            </a:r>
            <a:r>
              <a:rPr lang="it-IT" sz="2400" dirty="0" err="1" smtClean="0">
                <a:latin typeface="Times New Roman" pitchFamily="18" charset="0"/>
                <a:cs typeface="Times New Roman" pitchFamily="18" charset="0"/>
              </a:rPr>
              <a:t>accept</a:t>
            </a:r>
            <a:r>
              <a:rPr lang="it-IT" sz="2400" dirty="0" smtClean="0">
                <a:latin typeface="Times New Roman" pitchFamily="18" charset="0"/>
                <a:cs typeface="Times New Roman" pitchFamily="18" charset="0"/>
              </a:rPr>
              <a:t> the </a:t>
            </a:r>
            <a:r>
              <a:rPr lang="it-IT" sz="2400" dirty="0" err="1" smtClean="0">
                <a:latin typeface="Times New Roman" pitchFamily="18" charset="0"/>
                <a:cs typeface="Times New Roman" pitchFamily="18" charset="0"/>
              </a:rPr>
              <a:t>payment</a:t>
            </a:r>
            <a:r>
              <a:rPr lang="it-IT" sz="2400" dirty="0" smtClean="0">
                <a:latin typeface="Times New Roman" pitchFamily="18" charset="0"/>
                <a:cs typeface="Times New Roman" pitchFamily="18" charset="0"/>
              </a:rPr>
              <a:t> with credit </a:t>
            </a:r>
            <a:r>
              <a:rPr lang="it-IT" sz="2400" dirty="0" err="1" smtClean="0">
                <a:latin typeface="Times New Roman" pitchFamily="18" charset="0"/>
                <a:cs typeface="Times New Roman" pitchFamily="18" charset="0"/>
              </a:rPr>
              <a:t>cards</a:t>
            </a:r>
            <a:r>
              <a:rPr lang="it-IT" sz="2400" dirty="0" smtClean="0">
                <a:latin typeface="Times New Roman" pitchFamily="18" charset="0"/>
                <a:cs typeface="Times New Roman" pitchFamily="18" charset="0"/>
              </a:rPr>
              <a:t> .</a:t>
            </a:r>
          </a:p>
          <a:p>
            <a:pPr>
              <a:buFont typeface="Arial" charset="0"/>
              <a:buChar char="•"/>
            </a:pPr>
            <a:endParaRPr lang="it-IT" sz="2400" dirty="0">
              <a:latin typeface="Times New Roman" pitchFamily="18" charset="0"/>
              <a:cs typeface="Times New Roman" pitchFamily="18" charset="0"/>
            </a:endParaRPr>
          </a:p>
          <a:p>
            <a:pPr>
              <a:buFont typeface="Arial" charset="0"/>
              <a:buChar char="•"/>
            </a:pPr>
            <a:r>
              <a:rPr lang="it-IT" sz="2400" dirty="0">
                <a:latin typeface="Times New Roman" pitchFamily="18" charset="0"/>
                <a:cs typeface="Times New Roman" pitchFamily="18" charset="0"/>
              </a:rPr>
              <a:t> </a:t>
            </a:r>
            <a:r>
              <a:rPr lang="it-IT" sz="2400" dirty="0" smtClean="0">
                <a:latin typeface="Times New Roman" pitchFamily="18" charset="0"/>
                <a:cs typeface="Times New Roman" pitchFamily="18" charset="0"/>
              </a:rPr>
              <a:t>The </a:t>
            </a:r>
            <a:r>
              <a:rPr lang="it-IT" sz="2400" dirty="0" err="1" smtClean="0">
                <a:latin typeface="Times New Roman" pitchFamily="18" charset="0"/>
                <a:cs typeface="Times New Roman" pitchFamily="18" charset="0"/>
              </a:rPr>
              <a:t>same</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valid</a:t>
            </a:r>
            <a:r>
              <a:rPr lang="it-IT" sz="2400" dirty="0" smtClean="0">
                <a:latin typeface="Times New Roman" pitchFamily="18" charset="0"/>
                <a:cs typeface="Times New Roman" pitchFamily="18" charset="0"/>
              </a:rPr>
              <a:t> for the client </a:t>
            </a:r>
            <a:r>
              <a:rPr lang="it-IT" sz="2400" dirty="0" err="1" smtClean="0">
                <a:latin typeface="Times New Roman" pitchFamily="18" charset="0"/>
                <a:cs typeface="Times New Roman" pitchFamily="18" charset="0"/>
              </a:rPr>
              <a:t>authorization</a:t>
            </a:r>
            <a:r>
              <a:rPr lang="it-IT" sz="2400" dirty="0" smtClean="0">
                <a:latin typeface="Times New Roman" pitchFamily="18" charset="0"/>
                <a:cs typeface="Times New Roman" pitchFamily="18" charset="0"/>
              </a:rPr>
              <a:t>. The certificate </a:t>
            </a:r>
            <a:r>
              <a:rPr lang="it-IT" sz="2400" dirty="0" err="1" smtClean="0">
                <a:latin typeface="Times New Roman" pitchFamily="18" charset="0"/>
                <a:cs typeface="Times New Roman" pitchFamily="18" charset="0"/>
              </a:rPr>
              <a:t>does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not</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establish</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if</a:t>
            </a:r>
            <a:r>
              <a:rPr lang="it-IT" sz="2400" dirty="0" smtClean="0">
                <a:latin typeface="Times New Roman" pitchFamily="18" charset="0"/>
                <a:cs typeface="Times New Roman" pitchFamily="18" charset="0"/>
              </a:rPr>
              <a:t> the Bob credit card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valid</a:t>
            </a:r>
            <a:r>
              <a:rPr lang="it-IT" sz="2400" dirty="0" smtClean="0">
                <a:latin typeface="Times New Roman" pitchFamily="18" charset="0"/>
                <a:cs typeface="Times New Roman" pitchFamily="18" charset="0"/>
              </a:rPr>
              <a:t>.</a:t>
            </a:r>
            <a:endParaRPr lang="it-IT" sz="2400" dirty="0">
              <a:latin typeface="Times New Roman" pitchFamily="18" charset="0"/>
              <a:cs typeface="Times New Roman" pitchFamily="18" charset="0"/>
            </a:endParaRPr>
          </a:p>
        </p:txBody>
      </p:sp>
      <p:sp>
        <p:nvSpPr>
          <p:cNvPr id="2" name="Segnaposto numero diapositiva 1"/>
          <p:cNvSpPr>
            <a:spLocks noGrp="1"/>
          </p:cNvSpPr>
          <p:nvPr>
            <p:ph type="sldNum" sz="quarter" idx="12"/>
          </p:nvPr>
        </p:nvSpPr>
        <p:spPr/>
        <p:txBody>
          <a:bodyPr/>
          <a:lstStyle/>
          <a:p>
            <a:pPr>
              <a:defRPr/>
            </a:pPr>
            <a:fld id="{E268E072-A189-4956-969B-5352A95E5F9D}" type="slidenum">
              <a:rPr lang="it-IT" smtClean="0"/>
              <a:pPr>
                <a:defRPr/>
              </a:pPr>
              <a:t>11</a:t>
            </a:fld>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Arial" panose="020B0604020202020204" pitchFamily="34" charset="0"/>
              <a:buChar char="•"/>
            </a:pPr>
            <a:r>
              <a:rPr lang="it-IT" sz="2400" dirty="0" err="1"/>
              <a:t>Introduced</a:t>
            </a:r>
            <a:r>
              <a:rPr lang="it-IT" sz="2400" dirty="0"/>
              <a:t> in the </a:t>
            </a:r>
            <a:r>
              <a:rPr lang="it-IT" sz="2400" dirty="0" err="1"/>
              <a:t>Nescape</a:t>
            </a:r>
            <a:r>
              <a:rPr lang="it-IT" sz="2400" dirty="0"/>
              <a:t> browser in 1995. </a:t>
            </a:r>
            <a:r>
              <a:rPr lang="it-IT" sz="2400" dirty="0" err="1">
                <a:solidFill>
                  <a:srgbClr val="FF0000"/>
                </a:solidFill>
              </a:rPr>
              <a:t>Secure</a:t>
            </a:r>
            <a:r>
              <a:rPr lang="it-IT" sz="2400" dirty="0">
                <a:solidFill>
                  <a:srgbClr val="FF0000"/>
                </a:solidFill>
              </a:rPr>
              <a:t> connection </a:t>
            </a:r>
            <a:r>
              <a:rPr lang="it-IT" sz="2400" dirty="0" err="1">
                <a:solidFill>
                  <a:srgbClr val="FF0000"/>
                </a:solidFill>
              </a:rPr>
              <a:t>between</a:t>
            </a:r>
            <a:r>
              <a:rPr lang="it-IT" sz="2400" dirty="0">
                <a:solidFill>
                  <a:srgbClr val="FF0000"/>
                </a:solidFill>
              </a:rPr>
              <a:t> </a:t>
            </a:r>
            <a:r>
              <a:rPr lang="it-IT" sz="2400" dirty="0" err="1">
                <a:solidFill>
                  <a:srgbClr val="FF0000"/>
                </a:solidFill>
              </a:rPr>
              <a:t>two</a:t>
            </a:r>
            <a:r>
              <a:rPr lang="it-IT" sz="2400" dirty="0">
                <a:solidFill>
                  <a:srgbClr val="FF0000"/>
                </a:solidFill>
              </a:rPr>
              <a:t> </a:t>
            </a:r>
            <a:r>
              <a:rPr lang="it-IT" sz="2400" dirty="0" err="1">
                <a:solidFill>
                  <a:srgbClr val="FF0000"/>
                </a:solidFill>
              </a:rPr>
              <a:t>socket</a:t>
            </a:r>
            <a:r>
              <a:rPr lang="it-IT" sz="2400" dirty="0">
                <a:solidFill>
                  <a:srgbClr val="FF0000"/>
                </a:solidFill>
              </a:rPr>
              <a:t> </a:t>
            </a:r>
            <a:r>
              <a:rPr lang="it-IT" sz="2400" dirty="0"/>
              <a:t>with the </a:t>
            </a:r>
            <a:r>
              <a:rPr lang="it-IT" sz="2400" dirty="0" err="1"/>
              <a:t>following</a:t>
            </a:r>
            <a:r>
              <a:rPr lang="it-IT" sz="2400" dirty="0"/>
              <a:t> </a:t>
            </a:r>
            <a:r>
              <a:rPr lang="it-IT" sz="2400" dirty="0" err="1"/>
              <a:t>properties</a:t>
            </a:r>
            <a:r>
              <a:rPr lang="it-IT" sz="2400" dirty="0"/>
              <a:t> (</a:t>
            </a:r>
            <a:r>
              <a:rPr lang="it-IT" sz="2400" dirty="0" err="1"/>
              <a:t>secure</a:t>
            </a:r>
            <a:r>
              <a:rPr lang="it-IT" sz="2400" dirty="0"/>
              <a:t> </a:t>
            </a:r>
            <a:r>
              <a:rPr lang="it-IT" sz="2400" dirty="0" err="1"/>
              <a:t>channel</a:t>
            </a:r>
            <a:r>
              <a:rPr lang="it-IT" sz="2400" dirty="0"/>
              <a:t>):</a:t>
            </a:r>
          </a:p>
          <a:p>
            <a:pPr marL="914400" lvl="1" indent="-457200">
              <a:buFont typeface="+mj-lt"/>
              <a:buAutoNum type="alphaLcParenR"/>
            </a:pPr>
            <a:r>
              <a:rPr lang="it-IT" sz="2400" dirty="0" err="1"/>
              <a:t>Parameters</a:t>
            </a:r>
            <a:r>
              <a:rPr lang="it-IT" sz="2400" dirty="0"/>
              <a:t> </a:t>
            </a:r>
            <a:r>
              <a:rPr lang="it-IT" sz="2400" dirty="0" err="1"/>
              <a:t>negotiation</a:t>
            </a:r>
            <a:r>
              <a:rPr lang="it-IT" sz="2400" dirty="0"/>
              <a:t> </a:t>
            </a:r>
            <a:r>
              <a:rPr lang="it-IT" sz="2400" dirty="0" err="1"/>
              <a:t>between</a:t>
            </a:r>
            <a:r>
              <a:rPr lang="it-IT" sz="2400" dirty="0"/>
              <a:t> client and server</a:t>
            </a:r>
          </a:p>
          <a:p>
            <a:pPr marL="914400" lvl="1" indent="-457200">
              <a:buFont typeface="+mj-lt"/>
              <a:buAutoNum type="alphaLcParenR"/>
            </a:pPr>
            <a:r>
              <a:rPr lang="it-IT" sz="2400" dirty="0"/>
              <a:t>Client and server </a:t>
            </a:r>
            <a:r>
              <a:rPr lang="it-IT" sz="2400" dirty="0" err="1"/>
              <a:t>authentication</a:t>
            </a:r>
            <a:endParaRPr lang="it-IT" sz="2400" dirty="0"/>
          </a:p>
          <a:p>
            <a:pPr marL="914400" lvl="1" indent="-457200">
              <a:buFont typeface="+mj-lt"/>
              <a:buAutoNum type="alphaLcParenR"/>
            </a:pPr>
            <a:r>
              <a:rPr lang="it-IT" sz="2400" dirty="0"/>
              <a:t>Secret </a:t>
            </a:r>
            <a:r>
              <a:rPr lang="it-IT" sz="2400" dirty="0" err="1"/>
              <a:t>communication</a:t>
            </a:r>
            <a:endParaRPr lang="it-IT" sz="2400" dirty="0"/>
          </a:p>
          <a:p>
            <a:pPr marL="914400" lvl="1" indent="-457200">
              <a:buFont typeface="+mj-lt"/>
              <a:buAutoNum type="alphaLcParenR"/>
            </a:pPr>
            <a:r>
              <a:rPr lang="it-IT" sz="2400" dirty="0"/>
              <a:t>Data </a:t>
            </a:r>
            <a:r>
              <a:rPr lang="it-IT" sz="2400" dirty="0" err="1"/>
              <a:t>integrity</a:t>
            </a:r>
            <a:r>
              <a:rPr lang="it-IT" sz="2400" dirty="0"/>
              <a:t> </a:t>
            </a:r>
            <a:r>
              <a:rPr lang="it-IT" sz="2400" dirty="0" err="1"/>
              <a:t>protection</a:t>
            </a:r>
            <a:endParaRPr lang="it-IT" sz="2400" dirty="0"/>
          </a:p>
          <a:p>
            <a:pPr marL="457200" indent="-457200">
              <a:buFont typeface="+mj-lt"/>
              <a:buAutoNum type="alphaLcParenR"/>
            </a:pPr>
            <a:endParaRPr lang="it-IT" sz="2400" dirty="0"/>
          </a:p>
          <a:p>
            <a:pPr>
              <a:buFont typeface="Arial" panose="020B0604020202020204" pitchFamily="34" charset="0"/>
              <a:buChar char="•"/>
              <a:defRPr/>
            </a:pPr>
            <a:r>
              <a:rPr lang="it-IT" altLang="it-IT" sz="2400" dirty="0" err="1"/>
              <a:t>It</a:t>
            </a:r>
            <a:r>
              <a:rPr lang="it-IT" altLang="it-IT" sz="2400" dirty="0"/>
              <a:t> </a:t>
            </a:r>
            <a:r>
              <a:rPr lang="it-IT" altLang="it-IT" sz="2400" dirty="0" err="1"/>
              <a:t>may</a:t>
            </a:r>
            <a:r>
              <a:rPr lang="it-IT" altLang="it-IT" sz="2400" dirty="0"/>
              <a:t> be </a:t>
            </a:r>
            <a:r>
              <a:rPr lang="it-IT" altLang="it-IT" sz="2400" dirty="0" err="1"/>
              <a:t>considered</a:t>
            </a:r>
            <a:r>
              <a:rPr lang="it-IT" altLang="it-IT" sz="2400" dirty="0"/>
              <a:t> </a:t>
            </a:r>
            <a:r>
              <a:rPr lang="it-IT" altLang="it-IT" sz="2400" dirty="0" err="1"/>
              <a:t>as</a:t>
            </a:r>
            <a:r>
              <a:rPr lang="it-IT" altLang="it-IT" sz="2400" dirty="0"/>
              <a:t> a </a:t>
            </a:r>
            <a:r>
              <a:rPr lang="it-IT" altLang="it-IT" sz="2400" dirty="0" err="1"/>
              <a:t>layer</a:t>
            </a:r>
            <a:r>
              <a:rPr lang="it-IT" altLang="it-IT" sz="2400" dirty="0"/>
              <a:t> </a:t>
            </a:r>
            <a:r>
              <a:rPr lang="it-IT" altLang="it-IT" sz="2400" dirty="0" err="1"/>
              <a:t>between</a:t>
            </a:r>
            <a:r>
              <a:rPr lang="it-IT" altLang="it-IT" sz="2400" dirty="0">
                <a:solidFill>
                  <a:srgbClr val="FF0000"/>
                </a:solidFill>
              </a:rPr>
              <a:t> the </a:t>
            </a:r>
            <a:r>
              <a:rPr lang="it-IT" altLang="it-IT" sz="2400" dirty="0" err="1">
                <a:solidFill>
                  <a:srgbClr val="FF0000"/>
                </a:solidFill>
              </a:rPr>
              <a:t>application</a:t>
            </a:r>
            <a:r>
              <a:rPr lang="it-IT" altLang="it-IT" sz="2400" dirty="0">
                <a:solidFill>
                  <a:srgbClr val="FF0000"/>
                </a:solidFill>
              </a:rPr>
              <a:t> </a:t>
            </a:r>
            <a:r>
              <a:rPr lang="it-IT" altLang="it-IT" sz="2400" dirty="0" err="1">
                <a:solidFill>
                  <a:srgbClr val="FF0000"/>
                </a:solidFill>
              </a:rPr>
              <a:t>layer</a:t>
            </a:r>
            <a:r>
              <a:rPr lang="it-IT" altLang="it-IT" sz="2400" dirty="0">
                <a:solidFill>
                  <a:srgbClr val="FF0000"/>
                </a:solidFill>
              </a:rPr>
              <a:t> and the </a:t>
            </a:r>
            <a:r>
              <a:rPr lang="it-IT" altLang="it-IT" sz="2400" dirty="0" err="1">
                <a:solidFill>
                  <a:srgbClr val="FF0000"/>
                </a:solidFill>
              </a:rPr>
              <a:t>transport</a:t>
            </a:r>
            <a:r>
              <a:rPr lang="it-IT" altLang="it-IT" sz="2400" dirty="0">
                <a:solidFill>
                  <a:srgbClr val="FF0000"/>
                </a:solidFill>
              </a:rPr>
              <a:t> </a:t>
            </a:r>
            <a:r>
              <a:rPr lang="it-IT" altLang="it-IT" sz="2400" dirty="0" err="1">
                <a:solidFill>
                  <a:srgbClr val="FF0000"/>
                </a:solidFill>
              </a:rPr>
              <a:t>layer</a:t>
            </a:r>
            <a:r>
              <a:rPr lang="it-IT" altLang="it-IT" sz="2400" dirty="0">
                <a:solidFill>
                  <a:srgbClr val="FF0000"/>
                </a:solidFill>
              </a:rPr>
              <a:t>.</a:t>
            </a:r>
          </a:p>
          <a:p>
            <a:pPr>
              <a:buFont typeface="Arial" panose="020B0604020202020204" pitchFamily="34" charset="0"/>
              <a:buChar char="•"/>
              <a:defRPr/>
            </a:pPr>
            <a:r>
              <a:rPr lang="it-IT" altLang="it-IT" sz="2400" dirty="0">
                <a:solidFill>
                  <a:srgbClr val="FF0000"/>
                </a:solidFill>
              </a:rPr>
              <a:t> </a:t>
            </a:r>
            <a:r>
              <a:rPr lang="it-IT" altLang="it-IT" sz="2400" dirty="0"/>
              <a:t>HTTP </a:t>
            </a:r>
            <a:r>
              <a:rPr lang="it-IT" altLang="it-IT" sz="2400" dirty="0" err="1"/>
              <a:t>used</a:t>
            </a:r>
            <a:r>
              <a:rPr lang="it-IT" altLang="it-IT" sz="2400" dirty="0"/>
              <a:t> with SSL </a:t>
            </a:r>
            <a:r>
              <a:rPr lang="it-IT" altLang="it-IT" sz="2400" dirty="0" err="1"/>
              <a:t>is</a:t>
            </a:r>
            <a:r>
              <a:rPr lang="it-IT" altLang="it-IT" sz="2400" dirty="0"/>
              <a:t> </a:t>
            </a:r>
            <a:r>
              <a:rPr lang="it-IT" altLang="it-IT" sz="2400" dirty="0" err="1"/>
              <a:t>called</a:t>
            </a:r>
            <a:r>
              <a:rPr lang="it-IT" altLang="it-IT" sz="2400" dirty="0"/>
              <a:t> </a:t>
            </a:r>
            <a:r>
              <a:rPr lang="it-IT" altLang="it-IT" sz="2400" dirty="0">
                <a:solidFill>
                  <a:srgbClr val="FF0000"/>
                </a:solidFill>
              </a:rPr>
              <a:t>HTTPS</a:t>
            </a:r>
            <a:r>
              <a:rPr lang="it-IT" altLang="it-IT" sz="2400" dirty="0"/>
              <a:t>( </a:t>
            </a:r>
            <a:r>
              <a:rPr lang="it-IT" altLang="it-IT" sz="2400" dirty="0" err="1"/>
              <a:t>Secure</a:t>
            </a:r>
            <a:r>
              <a:rPr lang="it-IT" altLang="it-IT" sz="2400" dirty="0"/>
              <a:t> HTTP)</a:t>
            </a:r>
          </a:p>
          <a:p>
            <a:endParaRPr lang="it-IT" sz="2400" dirty="0"/>
          </a:p>
        </p:txBody>
      </p:sp>
      <p:sp>
        <p:nvSpPr>
          <p:cNvPr id="4" name="Segnaposto numero diapositiva 3"/>
          <p:cNvSpPr>
            <a:spLocks noGrp="1"/>
          </p:cNvSpPr>
          <p:nvPr>
            <p:ph type="sldNum" sz="quarter" idx="12"/>
          </p:nvPr>
        </p:nvSpPr>
        <p:spPr/>
        <p:txBody>
          <a:bodyPr/>
          <a:lstStyle/>
          <a:p>
            <a:pPr>
              <a:defRPr/>
            </a:pPr>
            <a:fld id="{44975BF4-EB91-4A61-BC14-BBAD19024D97}" type="slidenum">
              <a:rPr lang="it-IT" smtClean="0"/>
              <a:pPr>
                <a:defRPr/>
              </a:pPr>
              <a:t>2</a:t>
            </a:fld>
            <a:endParaRPr lang="it-IT"/>
          </a:p>
        </p:txBody>
      </p:sp>
    </p:spTree>
    <p:extLst>
      <p:ext uri="{BB962C8B-B14F-4D97-AF65-F5344CB8AC3E}">
        <p14:creationId xmlns:p14="http://schemas.microsoft.com/office/powerpoint/2010/main" val="1306669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Arial" panose="020B0604020202020204" pitchFamily="34" charset="0"/>
              <a:buChar char="•"/>
              <a:defRPr/>
            </a:pPr>
            <a:r>
              <a:rPr lang="it-IT" altLang="it-IT" dirty="0">
                <a:cs typeface="Arial" panose="020B0604020202020204" pitchFamily="34" charset="0"/>
              </a:rPr>
              <a:t>On the </a:t>
            </a:r>
            <a:r>
              <a:rPr lang="it-IT" altLang="it-IT" dirty="0" err="1">
                <a:cs typeface="Arial" panose="020B0604020202020204" pitchFamily="34" charset="0"/>
              </a:rPr>
              <a:t>sender</a:t>
            </a:r>
            <a:r>
              <a:rPr lang="it-IT" altLang="it-IT" dirty="0">
                <a:cs typeface="Arial" panose="020B0604020202020204" pitchFamily="34" charset="0"/>
              </a:rPr>
              <a:t> site, SSL </a:t>
            </a:r>
            <a:r>
              <a:rPr lang="it-IT" altLang="it-IT" dirty="0" err="1">
                <a:cs typeface="Arial" panose="020B0604020202020204" pitchFamily="34" charset="0"/>
              </a:rPr>
              <a:t>receives</a:t>
            </a:r>
            <a:r>
              <a:rPr lang="it-IT" altLang="it-IT" dirty="0">
                <a:cs typeface="Arial" panose="020B0604020202020204" pitchFamily="34" charset="0"/>
              </a:rPr>
              <a:t> the data from an </a:t>
            </a:r>
            <a:r>
              <a:rPr lang="it-IT" altLang="it-IT" dirty="0" err="1">
                <a:cs typeface="Arial" panose="020B0604020202020204" pitchFamily="34" charset="0"/>
              </a:rPr>
              <a:t>application</a:t>
            </a:r>
            <a:r>
              <a:rPr lang="it-IT" altLang="it-IT" dirty="0">
                <a:cs typeface="Arial" panose="020B0604020202020204" pitchFamily="34" charset="0"/>
              </a:rPr>
              <a:t>, </a:t>
            </a:r>
            <a:r>
              <a:rPr lang="it-IT" altLang="it-IT" dirty="0" err="1">
                <a:solidFill>
                  <a:srgbClr val="FF0000"/>
                </a:solidFill>
                <a:cs typeface="Arial" panose="020B0604020202020204" pitchFamily="34" charset="0"/>
              </a:rPr>
              <a:t>encrypts</a:t>
            </a:r>
            <a:r>
              <a:rPr lang="it-IT" altLang="it-IT" dirty="0">
                <a:cs typeface="Arial" panose="020B0604020202020204" pitchFamily="34" charset="0"/>
              </a:rPr>
              <a:t> and </a:t>
            </a:r>
            <a:r>
              <a:rPr lang="it-IT" altLang="it-IT" dirty="0" err="1">
                <a:cs typeface="Arial" panose="020B0604020202020204" pitchFamily="34" charset="0"/>
              </a:rPr>
              <a:t>sends</a:t>
            </a:r>
            <a:r>
              <a:rPr lang="it-IT" altLang="it-IT" dirty="0">
                <a:cs typeface="Arial" panose="020B0604020202020204" pitchFamily="34" charset="0"/>
              </a:rPr>
              <a:t> </a:t>
            </a:r>
            <a:r>
              <a:rPr lang="it-IT" altLang="it-IT" dirty="0" err="1">
                <a:cs typeface="Arial" panose="020B0604020202020204" pitchFamily="34" charset="0"/>
              </a:rPr>
              <a:t>them</a:t>
            </a:r>
            <a:r>
              <a:rPr lang="it-IT" altLang="it-IT" dirty="0">
                <a:cs typeface="Arial" panose="020B0604020202020204" pitchFamily="34" charset="0"/>
              </a:rPr>
              <a:t> </a:t>
            </a:r>
            <a:r>
              <a:rPr lang="it-IT" altLang="it-IT" dirty="0">
                <a:solidFill>
                  <a:srgbClr val="FF0000"/>
                </a:solidFill>
                <a:cs typeface="Arial" panose="020B0604020202020204" pitchFamily="34" charset="0"/>
              </a:rPr>
              <a:t>to a TCP </a:t>
            </a:r>
            <a:r>
              <a:rPr lang="it-IT" altLang="it-IT" dirty="0" err="1">
                <a:solidFill>
                  <a:srgbClr val="FF0000"/>
                </a:solidFill>
                <a:cs typeface="Arial" panose="020B0604020202020204" pitchFamily="34" charset="0"/>
              </a:rPr>
              <a:t>socket</a:t>
            </a:r>
            <a:r>
              <a:rPr lang="it-IT" altLang="it-IT" dirty="0">
                <a:cs typeface="Arial" panose="020B0604020202020204" pitchFamily="34" charset="0"/>
              </a:rPr>
              <a:t>.</a:t>
            </a:r>
          </a:p>
          <a:p>
            <a:pPr>
              <a:buFont typeface="Arial" panose="020B0604020202020204" pitchFamily="34" charset="0"/>
              <a:buChar char="•"/>
              <a:defRPr/>
            </a:pPr>
            <a:endParaRPr lang="it-IT" altLang="it-IT" dirty="0">
              <a:cs typeface="Arial" panose="020B0604020202020204" pitchFamily="34" charset="0"/>
            </a:endParaRPr>
          </a:p>
          <a:p>
            <a:pPr>
              <a:buFont typeface="Arial" panose="020B0604020202020204" pitchFamily="34" charset="0"/>
              <a:buChar char="•"/>
              <a:defRPr/>
            </a:pPr>
            <a:r>
              <a:rPr lang="it-IT" altLang="it-IT" dirty="0">
                <a:cs typeface="Arial" panose="020B0604020202020204" pitchFamily="34" charset="0"/>
              </a:rPr>
              <a:t>On the </a:t>
            </a:r>
            <a:r>
              <a:rPr lang="it-IT" altLang="it-IT" dirty="0" err="1">
                <a:cs typeface="Arial" panose="020B0604020202020204" pitchFamily="34" charset="0"/>
              </a:rPr>
              <a:t>receiver</a:t>
            </a:r>
            <a:r>
              <a:rPr lang="it-IT" altLang="it-IT" dirty="0">
                <a:cs typeface="Arial" panose="020B0604020202020204" pitchFamily="34" charset="0"/>
              </a:rPr>
              <a:t> site, SSL </a:t>
            </a:r>
            <a:r>
              <a:rPr lang="it-IT" altLang="it-IT" dirty="0" err="1">
                <a:cs typeface="Arial" panose="020B0604020202020204" pitchFamily="34" charset="0"/>
              </a:rPr>
              <a:t>reads</a:t>
            </a:r>
            <a:r>
              <a:rPr lang="it-IT" altLang="it-IT" dirty="0">
                <a:cs typeface="Arial" panose="020B0604020202020204" pitchFamily="34" charset="0"/>
              </a:rPr>
              <a:t> the data from the </a:t>
            </a:r>
            <a:r>
              <a:rPr lang="it-IT" altLang="it-IT" dirty="0">
                <a:solidFill>
                  <a:srgbClr val="FF0000"/>
                </a:solidFill>
                <a:cs typeface="Arial" panose="020B0604020202020204" pitchFamily="34" charset="0"/>
              </a:rPr>
              <a:t>TCP </a:t>
            </a:r>
            <a:r>
              <a:rPr lang="it-IT" altLang="it-IT" dirty="0" err="1">
                <a:solidFill>
                  <a:srgbClr val="FF0000"/>
                </a:solidFill>
                <a:cs typeface="Arial" panose="020B0604020202020204" pitchFamily="34" charset="0"/>
              </a:rPr>
              <a:t>socket</a:t>
            </a:r>
            <a:r>
              <a:rPr lang="it-IT" altLang="it-IT" dirty="0">
                <a:solidFill>
                  <a:srgbClr val="FF0000"/>
                </a:solidFill>
                <a:cs typeface="Arial" panose="020B0604020202020204" pitchFamily="34" charset="0"/>
              </a:rPr>
              <a:t>, </a:t>
            </a:r>
            <a:r>
              <a:rPr lang="it-IT" altLang="it-IT" dirty="0" err="1">
                <a:solidFill>
                  <a:srgbClr val="FF0000"/>
                </a:solidFill>
                <a:cs typeface="Arial" panose="020B0604020202020204" pitchFamily="34" charset="0"/>
              </a:rPr>
              <a:t>decrypts</a:t>
            </a:r>
            <a:r>
              <a:rPr lang="it-IT" altLang="it-IT" dirty="0">
                <a:cs typeface="Arial" panose="020B0604020202020204" pitchFamily="34" charset="0"/>
              </a:rPr>
              <a:t> and </a:t>
            </a:r>
            <a:r>
              <a:rPr lang="it-IT" altLang="it-IT" dirty="0" err="1">
                <a:cs typeface="Arial" panose="020B0604020202020204" pitchFamily="34" charset="0"/>
              </a:rPr>
              <a:t>sends</a:t>
            </a:r>
            <a:r>
              <a:rPr lang="it-IT" altLang="it-IT" dirty="0">
                <a:cs typeface="Arial" panose="020B0604020202020204" pitchFamily="34" charset="0"/>
              </a:rPr>
              <a:t> </a:t>
            </a:r>
            <a:r>
              <a:rPr lang="it-IT" altLang="it-IT" dirty="0" err="1">
                <a:cs typeface="Arial" panose="020B0604020202020204" pitchFamily="34" charset="0"/>
              </a:rPr>
              <a:t>them</a:t>
            </a:r>
            <a:r>
              <a:rPr lang="it-IT" altLang="it-IT" dirty="0">
                <a:cs typeface="Arial" panose="020B0604020202020204" pitchFamily="34" charset="0"/>
              </a:rPr>
              <a:t> to the </a:t>
            </a:r>
            <a:r>
              <a:rPr lang="it-IT" altLang="it-IT" dirty="0" err="1">
                <a:cs typeface="Arial" panose="020B0604020202020204" pitchFamily="34" charset="0"/>
              </a:rPr>
              <a:t>application</a:t>
            </a:r>
            <a:r>
              <a:rPr lang="it-IT" altLang="it-IT" dirty="0">
                <a:cs typeface="Arial" panose="020B0604020202020204" pitchFamily="34" charset="0"/>
              </a:rPr>
              <a:t>.</a:t>
            </a:r>
          </a:p>
          <a:p>
            <a:pPr>
              <a:buFont typeface="Arial" panose="020B0604020202020204" pitchFamily="34" charset="0"/>
              <a:buChar char="•"/>
              <a:defRPr/>
            </a:pPr>
            <a:endParaRPr lang="it-IT" altLang="it-IT" dirty="0">
              <a:cs typeface="Arial" panose="020B0604020202020204" pitchFamily="34" charset="0"/>
            </a:endParaRPr>
          </a:p>
          <a:p>
            <a:endParaRPr lang="it-IT" dirty="0"/>
          </a:p>
        </p:txBody>
      </p:sp>
      <p:sp>
        <p:nvSpPr>
          <p:cNvPr id="4" name="Segnaposto numero diapositiva 3"/>
          <p:cNvSpPr>
            <a:spLocks noGrp="1"/>
          </p:cNvSpPr>
          <p:nvPr>
            <p:ph type="sldNum" sz="quarter" idx="12"/>
          </p:nvPr>
        </p:nvSpPr>
        <p:spPr/>
        <p:txBody>
          <a:bodyPr/>
          <a:lstStyle/>
          <a:p>
            <a:pPr>
              <a:defRPr/>
            </a:pPr>
            <a:fld id="{44975BF4-EB91-4A61-BC14-BBAD19024D97}" type="slidenum">
              <a:rPr lang="it-IT" smtClean="0"/>
              <a:pPr>
                <a:defRPr/>
              </a:pPr>
              <a:t>3</a:t>
            </a:fld>
            <a:endParaRPr lang="it-IT"/>
          </a:p>
        </p:txBody>
      </p:sp>
    </p:spTree>
    <p:extLst>
      <p:ext uri="{BB962C8B-B14F-4D97-AF65-F5344CB8AC3E}">
        <p14:creationId xmlns:p14="http://schemas.microsoft.com/office/powerpoint/2010/main" val="2652260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Arial" panose="020B0604020202020204" pitchFamily="34" charset="0"/>
              <a:buChar char="•"/>
              <a:defRPr/>
            </a:pPr>
            <a:r>
              <a:rPr lang="it-IT" sz="2400" dirty="0"/>
              <a:t>HTTPS. </a:t>
            </a:r>
            <a:r>
              <a:rPr lang="it-IT" sz="2400" dirty="0" err="1"/>
              <a:t>Secure</a:t>
            </a:r>
            <a:r>
              <a:rPr lang="it-IT" sz="2400" dirty="0"/>
              <a:t> web. Use of the HTTP </a:t>
            </a:r>
            <a:r>
              <a:rPr lang="it-IT" sz="2400" dirty="0" err="1"/>
              <a:t>application</a:t>
            </a:r>
            <a:r>
              <a:rPr lang="it-IT" sz="2400" dirty="0"/>
              <a:t> </a:t>
            </a:r>
            <a:r>
              <a:rPr lang="it-IT" sz="2400" dirty="0" err="1"/>
              <a:t>protocol</a:t>
            </a:r>
            <a:r>
              <a:rPr lang="it-IT" sz="2400" dirty="0"/>
              <a:t> on a </a:t>
            </a:r>
            <a:r>
              <a:rPr lang="it-IT" sz="2400" dirty="0" err="1">
                <a:solidFill>
                  <a:srgbClr val="FF0000"/>
                </a:solidFill>
              </a:rPr>
              <a:t>secure</a:t>
            </a:r>
            <a:r>
              <a:rPr lang="it-IT" sz="2400" dirty="0">
                <a:solidFill>
                  <a:srgbClr val="FF0000"/>
                </a:solidFill>
              </a:rPr>
              <a:t> </a:t>
            </a:r>
            <a:r>
              <a:rPr lang="it-IT" sz="2400" dirty="0" err="1">
                <a:solidFill>
                  <a:srgbClr val="FF0000"/>
                </a:solidFill>
              </a:rPr>
              <a:t>channel</a:t>
            </a:r>
            <a:endParaRPr lang="it-IT" sz="2400" dirty="0">
              <a:solidFill>
                <a:srgbClr val="FF0000"/>
              </a:solidFill>
            </a:endParaRPr>
          </a:p>
          <a:p>
            <a:pPr>
              <a:defRPr/>
            </a:pPr>
            <a:endParaRPr lang="it-IT" sz="2400" dirty="0"/>
          </a:p>
          <a:p>
            <a:pPr>
              <a:buFont typeface="Arial" panose="020B0604020202020204" pitchFamily="34" charset="0"/>
              <a:buChar char="•"/>
              <a:defRPr/>
            </a:pPr>
            <a:r>
              <a:rPr lang="it-IT" sz="2400" dirty="0" err="1"/>
              <a:t>Secure</a:t>
            </a:r>
            <a:r>
              <a:rPr lang="it-IT" sz="2400" dirty="0"/>
              <a:t> </a:t>
            </a:r>
            <a:r>
              <a:rPr lang="it-IT" sz="2400" dirty="0" err="1"/>
              <a:t>channel</a:t>
            </a:r>
            <a:r>
              <a:rPr lang="it-IT" sz="2400" dirty="0"/>
              <a:t> </a:t>
            </a:r>
            <a:r>
              <a:rPr lang="it-IT" sz="2400" dirty="0" err="1"/>
              <a:t>creation</a:t>
            </a:r>
            <a:r>
              <a:rPr lang="it-IT" sz="2400" dirty="0"/>
              <a:t> </a:t>
            </a:r>
            <a:r>
              <a:rPr lang="it-IT" sz="2400" dirty="0" err="1"/>
              <a:t>between</a:t>
            </a:r>
            <a:r>
              <a:rPr lang="it-IT" sz="2400" dirty="0"/>
              <a:t> </a:t>
            </a:r>
            <a:r>
              <a:rPr lang="it-IT" sz="2400" dirty="0" err="1"/>
              <a:t>two</a:t>
            </a:r>
            <a:r>
              <a:rPr lang="it-IT" sz="2400" dirty="0"/>
              <a:t> networks </a:t>
            </a:r>
            <a:r>
              <a:rPr lang="it-IT" sz="2400" dirty="0" err="1"/>
              <a:t>nodes</a:t>
            </a:r>
            <a:r>
              <a:rPr lang="it-IT" sz="2400" dirty="0"/>
              <a:t>. The </a:t>
            </a:r>
            <a:r>
              <a:rPr lang="it-IT" sz="2400" dirty="0" err="1"/>
              <a:t>channel</a:t>
            </a:r>
            <a:r>
              <a:rPr lang="it-IT" sz="2400" dirty="0"/>
              <a:t> </a:t>
            </a:r>
            <a:r>
              <a:rPr lang="it-IT" sz="2400" dirty="0" err="1"/>
              <a:t>is</a:t>
            </a:r>
            <a:r>
              <a:rPr lang="it-IT" sz="2400" dirty="0"/>
              <a:t> </a:t>
            </a:r>
            <a:r>
              <a:rPr lang="it-IT" sz="2400" dirty="0" err="1"/>
              <a:t>used</a:t>
            </a:r>
            <a:r>
              <a:rPr lang="it-IT" sz="2400" dirty="0"/>
              <a:t> by a </a:t>
            </a:r>
            <a:r>
              <a:rPr lang="it-IT" sz="2400" dirty="0" err="1"/>
              <a:t>specific</a:t>
            </a:r>
            <a:r>
              <a:rPr lang="it-IT" sz="2400" dirty="0"/>
              <a:t> </a:t>
            </a:r>
            <a:r>
              <a:rPr lang="it-IT" sz="2400" dirty="0" err="1"/>
              <a:t>transaction</a:t>
            </a:r>
            <a:r>
              <a:rPr lang="it-IT" sz="2400" dirty="0"/>
              <a:t> or </a:t>
            </a:r>
            <a:r>
              <a:rPr lang="it-IT" sz="2400" dirty="0" err="1"/>
              <a:t>communication</a:t>
            </a:r>
            <a:r>
              <a:rPr lang="it-IT" sz="2400" dirty="0"/>
              <a:t> </a:t>
            </a:r>
            <a:r>
              <a:rPr lang="it-IT" sz="2400" dirty="0">
                <a:solidFill>
                  <a:srgbClr val="FF0000"/>
                </a:solidFill>
              </a:rPr>
              <a:t>session</a:t>
            </a:r>
          </a:p>
          <a:p>
            <a:pPr>
              <a:defRPr/>
            </a:pPr>
            <a:endParaRPr lang="it-IT" sz="2400" dirty="0"/>
          </a:p>
          <a:p>
            <a:pPr>
              <a:buFont typeface="Arial" panose="020B0604020202020204" pitchFamily="34" charset="0"/>
              <a:buChar char="•"/>
              <a:defRPr/>
            </a:pPr>
            <a:r>
              <a:rPr lang="it-IT" sz="2400" dirty="0"/>
              <a:t>The </a:t>
            </a:r>
            <a:r>
              <a:rPr lang="it-IT" sz="2400" dirty="0" err="1"/>
              <a:t>informations</a:t>
            </a:r>
            <a:r>
              <a:rPr lang="it-IT" sz="2400" dirty="0"/>
              <a:t> are </a:t>
            </a:r>
            <a:r>
              <a:rPr lang="it-IT" sz="2400" dirty="0" err="1"/>
              <a:t>encrypted</a:t>
            </a:r>
            <a:r>
              <a:rPr lang="it-IT" sz="2400" dirty="0"/>
              <a:t> </a:t>
            </a:r>
            <a:r>
              <a:rPr lang="it-IT" sz="2400" dirty="0" err="1"/>
              <a:t>when</a:t>
            </a:r>
            <a:r>
              <a:rPr lang="it-IT" sz="2400" dirty="0"/>
              <a:t> </a:t>
            </a:r>
            <a:r>
              <a:rPr lang="it-IT" sz="2400" dirty="0" err="1"/>
              <a:t>they</a:t>
            </a:r>
            <a:r>
              <a:rPr lang="it-IT" sz="2400" dirty="0"/>
              <a:t> </a:t>
            </a:r>
            <a:r>
              <a:rPr lang="it-IT" sz="2400" dirty="0" err="1"/>
              <a:t>leave</a:t>
            </a:r>
            <a:r>
              <a:rPr lang="it-IT" sz="2400" dirty="0"/>
              <a:t> the </a:t>
            </a:r>
            <a:r>
              <a:rPr lang="it-IT" sz="2400" dirty="0" err="1"/>
              <a:t>node</a:t>
            </a:r>
            <a:r>
              <a:rPr lang="it-IT" sz="2400" dirty="0"/>
              <a:t> and </a:t>
            </a:r>
            <a:r>
              <a:rPr lang="it-IT" sz="2400" dirty="0" err="1"/>
              <a:t>decrypted</a:t>
            </a:r>
            <a:r>
              <a:rPr lang="it-IT" sz="2400" dirty="0"/>
              <a:t> </a:t>
            </a:r>
            <a:r>
              <a:rPr lang="it-IT" sz="2400" dirty="0" err="1"/>
              <a:t>when</a:t>
            </a:r>
            <a:r>
              <a:rPr lang="it-IT" sz="2400" dirty="0"/>
              <a:t> </a:t>
            </a:r>
            <a:r>
              <a:rPr lang="it-IT" sz="2400" dirty="0" err="1"/>
              <a:t>they</a:t>
            </a:r>
            <a:r>
              <a:rPr lang="it-IT" sz="2400" dirty="0"/>
              <a:t> are </a:t>
            </a:r>
            <a:r>
              <a:rPr lang="it-IT" sz="2400" dirty="0" err="1"/>
              <a:t>received</a:t>
            </a:r>
            <a:r>
              <a:rPr lang="it-IT" sz="2400" dirty="0"/>
              <a:t> by the </a:t>
            </a:r>
            <a:r>
              <a:rPr lang="it-IT" sz="2400" dirty="0" err="1"/>
              <a:t>other</a:t>
            </a:r>
            <a:r>
              <a:rPr lang="it-IT" sz="2400" dirty="0"/>
              <a:t> </a:t>
            </a:r>
            <a:r>
              <a:rPr lang="it-IT" sz="2400" dirty="0" err="1"/>
              <a:t>node</a:t>
            </a:r>
            <a:r>
              <a:rPr lang="it-IT" sz="2400" dirty="0" smtClean="0"/>
              <a:t>.</a:t>
            </a:r>
          </a:p>
          <a:p>
            <a:pPr>
              <a:buFont typeface="Arial" panose="020B0604020202020204" pitchFamily="34" charset="0"/>
              <a:buChar char="•"/>
              <a:defRPr/>
            </a:pPr>
            <a:endParaRPr lang="it-IT" sz="2400" dirty="0"/>
          </a:p>
          <a:p>
            <a:pPr>
              <a:defRPr/>
            </a:pPr>
            <a:r>
              <a:rPr lang="it-IT" sz="2400" dirty="0"/>
              <a:t> </a:t>
            </a:r>
            <a:r>
              <a:rPr lang="it-IT" sz="2400" dirty="0" smtClean="0"/>
              <a:t>The </a:t>
            </a:r>
            <a:r>
              <a:rPr lang="it-IT" sz="2400" dirty="0" err="1"/>
              <a:t>operation</a:t>
            </a:r>
            <a:r>
              <a:rPr lang="it-IT" sz="2400" dirty="0"/>
              <a:t> </a:t>
            </a:r>
            <a:r>
              <a:rPr lang="it-IT" sz="2400" dirty="0" err="1"/>
              <a:t>is</a:t>
            </a:r>
            <a:r>
              <a:rPr lang="it-IT" sz="2400" dirty="0"/>
              <a:t> </a:t>
            </a:r>
            <a:r>
              <a:rPr lang="it-IT" sz="2400" dirty="0" err="1">
                <a:solidFill>
                  <a:srgbClr val="FF0000"/>
                </a:solidFill>
              </a:rPr>
              <a:t>transparent</a:t>
            </a:r>
            <a:r>
              <a:rPr lang="it-IT" sz="2400" dirty="0">
                <a:solidFill>
                  <a:srgbClr val="FF0000"/>
                </a:solidFill>
              </a:rPr>
              <a:t> to the </a:t>
            </a:r>
            <a:r>
              <a:rPr lang="it-IT" sz="2400" dirty="0" err="1">
                <a:solidFill>
                  <a:srgbClr val="FF0000"/>
                </a:solidFill>
              </a:rPr>
              <a:t>application</a:t>
            </a:r>
            <a:endParaRPr lang="it-IT" sz="2400" dirty="0">
              <a:solidFill>
                <a:srgbClr val="FF0000"/>
              </a:solidFill>
            </a:endParaRPr>
          </a:p>
          <a:p>
            <a:endParaRPr lang="it-IT" sz="2400" dirty="0"/>
          </a:p>
        </p:txBody>
      </p:sp>
      <p:sp>
        <p:nvSpPr>
          <p:cNvPr id="4" name="Segnaposto numero diapositiva 3"/>
          <p:cNvSpPr>
            <a:spLocks noGrp="1"/>
          </p:cNvSpPr>
          <p:nvPr>
            <p:ph type="sldNum" sz="quarter" idx="12"/>
          </p:nvPr>
        </p:nvSpPr>
        <p:spPr/>
        <p:txBody>
          <a:bodyPr/>
          <a:lstStyle/>
          <a:p>
            <a:pPr>
              <a:defRPr/>
            </a:pPr>
            <a:fld id="{44975BF4-EB91-4A61-BC14-BBAD19024D97}" type="slidenum">
              <a:rPr lang="it-IT" smtClean="0"/>
              <a:pPr>
                <a:defRPr/>
              </a:pPr>
              <a:t>4</a:t>
            </a:fld>
            <a:endParaRPr lang="it-IT"/>
          </a:p>
        </p:txBody>
      </p:sp>
    </p:spTree>
    <p:extLst>
      <p:ext uri="{BB962C8B-B14F-4D97-AF65-F5344CB8AC3E}">
        <p14:creationId xmlns:p14="http://schemas.microsoft.com/office/powerpoint/2010/main" val="3554958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asellaDiTesto 1"/>
          <p:cNvSpPr txBox="1">
            <a:spLocks noChangeArrowheads="1"/>
          </p:cNvSpPr>
          <p:nvPr/>
        </p:nvSpPr>
        <p:spPr bwMode="auto">
          <a:xfrm>
            <a:off x="642938" y="892894"/>
            <a:ext cx="7715250" cy="5262979"/>
          </a:xfrm>
          <a:prstGeom prst="rect">
            <a:avLst/>
          </a:prstGeom>
          <a:noFill/>
          <a:ln w="9525">
            <a:noFill/>
            <a:miter lim="800000"/>
            <a:headEnd/>
            <a:tailEnd/>
          </a:ln>
        </p:spPr>
        <p:txBody>
          <a:bodyPr>
            <a:spAutoFit/>
          </a:bodyPr>
          <a:lstStyle/>
          <a:p>
            <a:r>
              <a:rPr lang="it-IT" sz="2400" dirty="0" err="1" smtClean="0">
                <a:latin typeface="Times New Roman" pitchFamily="18" charset="0"/>
                <a:cs typeface="Times New Roman" pitchFamily="18" charset="0"/>
              </a:rPr>
              <a:t>Widely</a:t>
            </a:r>
            <a:r>
              <a:rPr lang="it-IT" sz="2400" dirty="0" smtClean="0">
                <a:latin typeface="Times New Roman" pitchFamily="18" charset="0"/>
                <a:cs typeface="Times New Roman" pitchFamily="18" charset="0"/>
              </a:rPr>
              <a:t> </a:t>
            </a:r>
            <a:r>
              <a:rPr lang="it-IT" sz="2400" dirty="0" err="1">
                <a:latin typeface="Times New Roman" pitchFamily="18" charset="0"/>
                <a:cs typeface="Times New Roman" pitchFamily="18" charset="0"/>
              </a:rPr>
              <a:t>used</a:t>
            </a:r>
            <a:r>
              <a:rPr lang="it-IT" sz="2400" dirty="0">
                <a:latin typeface="Times New Roman" pitchFamily="18" charset="0"/>
                <a:cs typeface="Times New Roman" pitchFamily="18" charset="0"/>
              </a:rPr>
              <a:t> in the </a:t>
            </a:r>
            <a:r>
              <a:rPr lang="it-IT" sz="2400" dirty="0" err="1">
                <a:solidFill>
                  <a:srgbClr val="FF0000"/>
                </a:solidFill>
                <a:latin typeface="Times New Roman" pitchFamily="18" charset="0"/>
                <a:cs typeface="Times New Roman" pitchFamily="18" charset="0"/>
              </a:rPr>
              <a:t>electronic</a:t>
            </a:r>
            <a:r>
              <a:rPr lang="it-IT" sz="2400" dirty="0">
                <a:solidFill>
                  <a:srgbClr val="FF0000"/>
                </a:solidFill>
                <a:latin typeface="Times New Roman" pitchFamily="18" charset="0"/>
                <a:cs typeface="Times New Roman" pitchFamily="18" charset="0"/>
              </a:rPr>
              <a:t> </a:t>
            </a:r>
            <a:r>
              <a:rPr lang="it-IT" sz="2400" dirty="0" err="1">
                <a:solidFill>
                  <a:srgbClr val="FF0000"/>
                </a:solidFill>
                <a:latin typeface="Times New Roman" pitchFamily="18" charset="0"/>
                <a:cs typeface="Times New Roman" pitchFamily="18" charset="0"/>
              </a:rPr>
              <a:t>commerce</a:t>
            </a:r>
            <a:r>
              <a:rPr lang="it-IT" sz="2400" dirty="0">
                <a:solidFill>
                  <a:srgbClr val="FF0000"/>
                </a:solidFill>
                <a:latin typeface="Times New Roman" pitchFamily="18" charset="0"/>
                <a:cs typeface="Times New Roman" pitchFamily="18" charset="0"/>
              </a:rPr>
              <a:t> </a:t>
            </a:r>
            <a:r>
              <a:rPr lang="it-IT" sz="2400" dirty="0" err="1">
                <a:latin typeface="Times New Roman" pitchFamily="18" charset="0"/>
                <a:cs typeface="Times New Roman" pitchFamily="18" charset="0"/>
              </a:rPr>
              <a:t>being</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implemented</a:t>
            </a:r>
            <a:r>
              <a:rPr lang="it-IT" sz="2400" dirty="0">
                <a:latin typeface="Times New Roman" pitchFamily="18" charset="0"/>
                <a:cs typeface="Times New Roman" pitchFamily="18" charset="0"/>
              </a:rPr>
              <a:t> in the </a:t>
            </a:r>
            <a:r>
              <a:rPr lang="it-IT" sz="2400" dirty="0" err="1">
                <a:latin typeface="Times New Roman" pitchFamily="18" charset="0"/>
                <a:cs typeface="Times New Roman" pitchFamily="18" charset="0"/>
              </a:rPr>
              <a:t>majority</a:t>
            </a:r>
            <a:r>
              <a:rPr lang="it-IT" sz="2400" dirty="0">
                <a:latin typeface="Times New Roman" pitchFamily="18" charset="0"/>
                <a:cs typeface="Times New Roman" pitchFamily="18" charset="0"/>
              </a:rPr>
              <a:t> of </a:t>
            </a:r>
            <a:r>
              <a:rPr lang="it-IT" sz="2400" dirty="0">
                <a:solidFill>
                  <a:srgbClr val="FF0000"/>
                </a:solidFill>
                <a:latin typeface="Times New Roman" pitchFamily="18" charset="0"/>
                <a:cs typeface="Times New Roman" pitchFamily="18" charset="0"/>
              </a:rPr>
              <a:t>web </a:t>
            </a:r>
            <a:r>
              <a:rPr lang="it-IT" sz="2400" dirty="0" err="1">
                <a:solidFill>
                  <a:srgbClr val="FF0000"/>
                </a:solidFill>
                <a:latin typeface="Times New Roman" pitchFamily="18" charset="0"/>
                <a:cs typeface="Times New Roman" pitchFamily="18" charset="0"/>
              </a:rPr>
              <a:t>browsers</a:t>
            </a:r>
            <a:r>
              <a:rPr lang="it-IT" sz="2400" dirty="0">
                <a:solidFill>
                  <a:srgbClr val="FF0000"/>
                </a:solidFill>
                <a:latin typeface="Times New Roman" pitchFamily="18" charset="0"/>
                <a:cs typeface="Times New Roman" pitchFamily="18" charset="0"/>
              </a:rPr>
              <a:t> </a:t>
            </a:r>
            <a:r>
              <a:rPr lang="it-IT" sz="2400" dirty="0">
                <a:latin typeface="Times New Roman" pitchFamily="18" charset="0"/>
                <a:cs typeface="Times New Roman" pitchFamily="18" charset="0"/>
              </a:rPr>
              <a:t>and </a:t>
            </a:r>
            <a:r>
              <a:rPr lang="it-IT" sz="2400" dirty="0" err="1">
                <a:solidFill>
                  <a:srgbClr val="FF0000"/>
                </a:solidFill>
                <a:latin typeface="Times New Roman" pitchFamily="18" charset="0"/>
                <a:cs typeface="Times New Roman" pitchFamily="18" charset="0"/>
              </a:rPr>
              <a:t>servers</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It</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provides</a:t>
            </a:r>
            <a:r>
              <a:rPr lang="it-IT" sz="2400" dirty="0">
                <a:latin typeface="Times New Roman" pitchFamily="18" charset="0"/>
                <a:cs typeface="Times New Roman" pitchFamily="18" charset="0"/>
              </a:rPr>
              <a:t> the </a:t>
            </a:r>
            <a:r>
              <a:rPr lang="it-IT" sz="2400" dirty="0" err="1">
                <a:latin typeface="Times New Roman" pitchFamily="18" charset="0"/>
                <a:cs typeface="Times New Roman" pitchFamily="18" charset="0"/>
              </a:rPr>
              <a:t>following</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functions</a:t>
            </a:r>
            <a:r>
              <a:rPr lang="it-IT" sz="2400" dirty="0" smtClean="0">
                <a:latin typeface="Times New Roman" pitchFamily="18" charset="0"/>
                <a:cs typeface="Times New Roman" pitchFamily="18" charset="0"/>
              </a:rPr>
              <a:t>:</a:t>
            </a:r>
          </a:p>
          <a:p>
            <a:endParaRPr lang="it-IT" sz="2400" dirty="0">
              <a:latin typeface="Times New Roman" pitchFamily="18" charset="0"/>
              <a:cs typeface="Times New Roman" pitchFamily="18" charset="0"/>
            </a:endParaRPr>
          </a:p>
          <a:p>
            <a:r>
              <a:rPr lang="it-IT" sz="2400" dirty="0">
                <a:latin typeface="Times New Roman" pitchFamily="18" charset="0"/>
                <a:cs typeface="Times New Roman" pitchFamily="18" charset="0"/>
              </a:rPr>
              <a:t>	-</a:t>
            </a:r>
            <a:r>
              <a:rPr lang="it-IT" sz="2400" dirty="0">
                <a:solidFill>
                  <a:srgbClr val="FF0000"/>
                </a:solidFill>
                <a:latin typeface="Times New Roman" pitchFamily="18" charset="0"/>
                <a:cs typeface="Times New Roman" pitchFamily="18" charset="0"/>
              </a:rPr>
              <a:t>Server </a:t>
            </a:r>
            <a:r>
              <a:rPr lang="it-IT" sz="2400" dirty="0" err="1">
                <a:solidFill>
                  <a:srgbClr val="FF0000"/>
                </a:solidFill>
                <a:latin typeface="Times New Roman" pitchFamily="18" charset="0"/>
                <a:cs typeface="Times New Roman" pitchFamily="18" charset="0"/>
              </a:rPr>
              <a:t>authentication</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It</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allows</a:t>
            </a:r>
            <a:r>
              <a:rPr lang="it-IT" sz="2400" dirty="0">
                <a:latin typeface="Times New Roman" pitchFamily="18" charset="0"/>
                <a:cs typeface="Times New Roman" pitchFamily="18" charset="0"/>
              </a:rPr>
              <a:t> a </a:t>
            </a:r>
            <a:r>
              <a:rPr lang="it-IT" sz="2400" dirty="0" err="1">
                <a:latin typeface="Times New Roman" pitchFamily="18" charset="0"/>
                <a:cs typeface="Times New Roman" pitchFamily="18" charset="0"/>
              </a:rPr>
              <a:t>user</a:t>
            </a:r>
            <a:r>
              <a:rPr lang="it-IT" sz="2400" dirty="0">
                <a:latin typeface="Times New Roman" pitchFamily="18" charset="0"/>
                <a:cs typeface="Times New Roman" pitchFamily="18" charset="0"/>
              </a:rPr>
              <a:t> to </a:t>
            </a:r>
            <a:r>
              <a:rPr lang="it-IT" sz="2400" dirty="0" err="1">
                <a:latin typeface="Times New Roman" pitchFamily="18" charset="0"/>
                <a:cs typeface="Times New Roman" pitchFamily="18" charset="0"/>
              </a:rPr>
              <a:t>confirm</a:t>
            </a:r>
            <a:r>
              <a:rPr lang="it-IT" sz="2400" dirty="0">
                <a:latin typeface="Times New Roman" pitchFamily="18" charset="0"/>
                <a:cs typeface="Times New Roman" pitchFamily="18" charset="0"/>
              </a:rPr>
              <a:t> the 	server </a:t>
            </a:r>
            <a:r>
              <a:rPr lang="it-IT" sz="2400" dirty="0" err="1">
                <a:latin typeface="Times New Roman" pitchFamily="18" charset="0"/>
                <a:cs typeface="Times New Roman" pitchFamily="18" charset="0"/>
              </a:rPr>
              <a:t>identity</a:t>
            </a:r>
            <a:r>
              <a:rPr lang="it-IT" sz="2400" dirty="0" smtClean="0">
                <a:latin typeface="Times New Roman" pitchFamily="18" charset="0"/>
                <a:cs typeface="Times New Roman" pitchFamily="18" charset="0"/>
              </a:rPr>
              <a:t>.</a:t>
            </a:r>
          </a:p>
          <a:p>
            <a:endParaRPr lang="it-IT" sz="2400" dirty="0">
              <a:latin typeface="Times New Roman" pitchFamily="18" charset="0"/>
              <a:cs typeface="Times New Roman" pitchFamily="18" charset="0"/>
            </a:endParaRPr>
          </a:p>
          <a:p>
            <a:r>
              <a:rPr lang="it-IT" sz="2400" dirty="0">
                <a:latin typeface="Times New Roman" pitchFamily="18" charset="0"/>
                <a:cs typeface="Times New Roman" pitchFamily="18" charset="0"/>
              </a:rPr>
              <a:t>	-</a:t>
            </a:r>
            <a:r>
              <a:rPr lang="it-IT" sz="2400" dirty="0">
                <a:solidFill>
                  <a:srgbClr val="FF0000"/>
                </a:solidFill>
                <a:latin typeface="Times New Roman" pitchFamily="18" charset="0"/>
                <a:cs typeface="Times New Roman" pitchFamily="18" charset="0"/>
              </a:rPr>
              <a:t>Client </a:t>
            </a:r>
            <a:r>
              <a:rPr lang="it-IT" sz="2400" dirty="0" err="1">
                <a:solidFill>
                  <a:srgbClr val="FF0000"/>
                </a:solidFill>
                <a:latin typeface="Times New Roman" pitchFamily="18" charset="0"/>
                <a:cs typeface="Times New Roman" pitchFamily="18" charset="0"/>
              </a:rPr>
              <a:t>authentication</a:t>
            </a:r>
            <a:r>
              <a:rPr lang="it-IT" sz="2400" dirty="0">
                <a:solidFill>
                  <a:srgbClr val="FF0000"/>
                </a:solidFill>
                <a:latin typeface="Times New Roman" pitchFamily="18" charset="0"/>
                <a:cs typeface="Times New Roman" pitchFamily="18" charset="0"/>
              </a:rPr>
              <a:t>. </a:t>
            </a:r>
            <a:r>
              <a:rPr lang="it-IT" sz="2400" dirty="0" err="1">
                <a:latin typeface="Times New Roman" pitchFamily="18" charset="0"/>
                <a:cs typeface="Times New Roman" pitchFamily="18" charset="0"/>
              </a:rPr>
              <a:t>It</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allows</a:t>
            </a:r>
            <a:r>
              <a:rPr lang="it-IT" sz="2400" dirty="0">
                <a:latin typeface="Times New Roman" pitchFamily="18" charset="0"/>
                <a:cs typeface="Times New Roman" pitchFamily="18" charset="0"/>
              </a:rPr>
              <a:t> a server to </a:t>
            </a:r>
            <a:r>
              <a:rPr lang="it-IT" sz="2400" dirty="0" err="1">
                <a:latin typeface="Times New Roman" pitchFamily="18" charset="0"/>
                <a:cs typeface="Times New Roman" pitchFamily="18" charset="0"/>
              </a:rPr>
              <a:t>confirm</a:t>
            </a:r>
            <a:r>
              <a:rPr lang="it-IT" sz="2400" dirty="0">
                <a:latin typeface="Times New Roman" pitchFamily="18" charset="0"/>
                <a:cs typeface="Times New Roman" pitchFamily="18" charset="0"/>
              </a:rPr>
              <a:t> 	the </a:t>
            </a:r>
            <a:r>
              <a:rPr lang="it-IT" sz="2400" dirty="0" err="1">
                <a:latin typeface="Times New Roman" pitchFamily="18" charset="0"/>
                <a:cs typeface="Times New Roman" pitchFamily="18" charset="0"/>
              </a:rPr>
              <a:t>user</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identity</a:t>
            </a:r>
            <a:r>
              <a:rPr lang="it-IT" sz="2400" dirty="0" smtClean="0">
                <a:latin typeface="Times New Roman" pitchFamily="18" charset="0"/>
                <a:cs typeface="Times New Roman" pitchFamily="18" charset="0"/>
              </a:rPr>
              <a:t>.</a:t>
            </a:r>
          </a:p>
          <a:p>
            <a:endParaRPr lang="it-IT" sz="2400" dirty="0">
              <a:latin typeface="Times New Roman" pitchFamily="18" charset="0"/>
              <a:cs typeface="Times New Roman" pitchFamily="18" charset="0"/>
            </a:endParaRPr>
          </a:p>
          <a:p>
            <a:r>
              <a:rPr lang="it-IT" sz="2400" dirty="0">
                <a:latin typeface="Times New Roman" pitchFamily="18" charset="0"/>
                <a:cs typeface="Times New Roman" pitchFamily="18" charset="0"/>
              </a:rPr>
              <a:t>	- </a:t>
            </a:r>
            <a:r>
              <a:rPr lang="it-IT" sz="2400" dirty="0" smtClean="0">
                <a:solidFill>
                  <a:srgbClr val="FF0000"/>
                </a:solidFill>
                <a:latin typeface="Times New Roman" pitchFamily="18" charset="0"/>
                <a:cs typeface="Times New Roman" pitchFamily="18" charset="0"/>
              </a:rPr>
              <a:t>SSL </a:t>
            </a:r>
            <a:r>
              <a:rPr lang="it-IT" sz="2400" dirty="0">
                <a:solidFill>
                  <a:srgbClr val="FF0000"/>
                </a:solidFill>
                <a:latin typeface="Times New Roman" pitchFamily="18" charset="0"/>
                <a:cs typeface="Times New Roman" pitchFamily="18" charset="0"/>
              </a:rPr>
              <a:t>session </a:t>
            </a:r>
            <a:r>
              <a:rPr lang="it-IT" sz="2400" dirty="0" err="1">
                <a:solidFill>
                  <a:srgbClr val="FF0000"/>
                </a:solidFill>
                <a:latin typeface="Times New Roman" pitchFamily="18" charset="0"/>
                <a:cs typeface="Times New Roman" pitchFamily="18" charset="0"/>
              </a:rPr>
              <a:t>encrypted</a:t>
            </a:r>
            <a:r>
              <a:rPr lang="it-IT" sz="2400" dirty="0">
                <a:solidFill>
                  <a:srgbClr val="FF0000"/>
                </a:solidFill>
                <a:latin typeface="Times New Roman" pitchFamily="18" charset="0"/>
                <a:cs typeface="Times New Roman" pitchFamily="18" charset="0"/>
              </a:rPr>
              <a:t>. </a:t>
            </a:r>
            <a:r>
              <a:rPr lang="it-IT" sz="2400" dirty="0" err="1">
                <a:latin typeface="Times New Roman" pitchFamily="18" charset="0"/>
                <a:cs typeface="Times New Roman" pitchFamily="18" charset="0"/>
              </a:rPr>
              <a:t>All</a:t>
            </a:r>
            <a:r>
              <a:rPr lang="it-IT" sz="2400" dirty="0">
                <a:latin typeface="Times New Roman" pitchFamily="18" charset="0"/>
                <a:cs typeface="Times New Roman" pitchFamily="18" charset="0"/>
              </a:rPr>
              <a:t> the </a:t>
            </a:r>
            <a:r>
              <a:rPr lang="it-IT" sz="2400" dirty="0" err="1">
                <a:latin typeface="Times New Roman" pitchFamily="18" charset="0"/>
                <a:cs typeface="Times New Roman" pitchFamily="18" charset="0"/>
              </a:rPr>
              <a:t>informations</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sent</a:t>
            </a:r>
            <a:r>
              <a:rPr lang="it-IT" sz="2400" dirty="0">
                <a:latin typeface="Times New Roman" pitchFamily="18" charset="0"/>
                <a:cs typeface="Times New Roman" pitchFamily="18" charset="0"/>
              </a:rPr>
              <a:t> 	from 	the client and the server are </a:t>
            </a:r>
            <a:r>
              <a:rPr lang="it-IT" sz="2400" dirty="0" err="1">
                <a:latin typeface="Times New Roman" pitchFamily="18" charset="0"/>
                <a:cs typeface="Times New Roman" pitchFamily="18" charset="0"/>
              </a:rPr>
              <a:t>encrypted</a:t>
            </a:r>
            <a:r>
              <a:rPr lang="it-IT" sz="2400" dirty="0">
                <a:latin typeface="Times New Roman" pitchFamily="18" charset="0"/>
                <a:cs typeface="Times New Roman" pitchFamily="18" charset="0"/>
              </a:rPr>
              <a:t>  by the 	</a:t>
            </a:r>
            <a:r>
              <a:rPr lang="it-IT" sz="2400" dirty="0" err="1">
                <a:latin typeface="Times New Roman" pitchFamily="18" charset="0"/>
                <a:cs typeface="Times New Roman" pitchFamily="18" charset="0"/>
              </a:rPr>
              <a:t>sending</a:t>
            </a:r>
            <a:r>
              <a:rPr lang="it-IT" sz="2400" dirty="0">
                <a:latin typeface="Times New Roman" pitchFamily="18" charset="0"/>
                <a:cs typeface="Times New Roman" pitchFamily="18" charset="0"/>
              </a:rPr>
              <a:t> software (browser or server )and </a:t>
            </a:r>
            <a:r>
              <a:rPr lang="it-IT" sz="2400" dirty="0" err="1">
                <a:latin typeface="Times New Roman" pitchFamily="18" charset="0"/>
                <a:cs typeface="Times New Roman" pitchFamily="18" charset="0"/>
              </a:rPr>
              <a:t>decrypted</a:t>
            </a:r>
            <a:r>
              <a:rPr lang="it-IT" sz="2400" dirty="0">
                <a:latin typeface="Times New Roman" pitchFamily="18" charset="0"/>
                <a:cs typeface="Times New Roman" pitchFamily="18" charset="0"/>
              </a:rPr>
              <a:t>  	by the 	</a:t>
            </a:r>
            <a:r>
              <a:rPr lang="it-IT" sz="2400" dirty="0" err="1">
                <a:latin typeface="Times New Roman" pitchFamily="18" charset="0"/>
                <a:cs typeface="Times New Roman" pitchFamily="18" charset="0"/>
              </a:rPr>
              <a:t>receiving</a:t>
            </a:r>
            <a:r>
              <a:rPr lang="it-IT" sz="2400" dirty="0">
                <a:latin typeface="Times New Roman" pitchFamily="18" charset="0"/>
                <a:cs typeface="Times New Roman" pitchFamily="18" charset="0"/>
              </a:rPr>
              <a:t> software (browser or server)</a:t>
            </a:r>
          </a:p>
        </p:txBody>
      </p:sp>
      <p:sp>
        <p:nvSpPr>
          <p:cNvPr id="2" name="Segnaposto numero diapositiva 1"/>
          <p:cNvSpPr>
            <a:spLocks noGrp="1"/>
          </p:cNvSpPr>
          <p:nvPr>
            <p:ph type="sldNum" sz="quarter" idx="12"/>
          </p:nvPr>
        </p:nvSpPr>
        <p:spPr/>
        <p:txBody>
          <a:bodyPr/>
          <a:lstStyle/>
          <a:p>
            <a:pPr>
              <a:defRPr/>
            </a:pPr>
            <a:fld id="{58E8949A-47C4-4870-98C8-3606AD529F92}" type="slidenum">
              <a:rPr lang="it-IT" smtClean="0"/>
              <a:pPr>
                <a:defRPr/>
              </a:pPr>
              <a:t>5</a:t>
            </a:fld>
            <a:endParaRPr lang="it-IT"/>
          </a:p>
        </p:txBody>
      </p:sp>
      <p:sp>
        <p:nvSpPr>
          <p:cNvPr id="3" name="CasellaDiTesto 2"/>
          <p:cNvSpPr txBox="1"/>
          <p:nvPr/>
        </p:nvSpPr>
        <p:spPr>
          <a:xfrm>
            <a:off x="642938" y="260648"/>
            <a:ext cx="7313438" cy="584775"/>
          </a:xfrm>
          <a:prstGeom prst="rect">
            <a:avLst/>
          </a:prstGeom>
          <a:noFill/>
        </p:spPr>
        <p:txBody>
          <a:bodyPr wrap="square" rtlCol="0">
            <a:spAutoFit/>
          </a:bodyPr>
          <a:lstStyle/>
          <a:p>
            <a:r>
              <a:rPr lang="it-IT" dirty="0" smtClean="0"/>
              <a:t>				</a:t>
            </a:r>
            <a:r>
              <a:rPr lang="it-IT" sz="3200" b="1" dirty="0" smtClean="0"/>
              <a:t>SSL</a:t>
            </a:r>
            <a:endParaRPr lang="it-IT"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asellaDiTesto 1"/>
          <p:cNvSpPr txBox="1">
            <a:spLocks noChangeArrowheads="1"/>
          </p:cNvSpPr>
          <p:nvPr/>
        </p:nvSpPr>
        <p:spPr bwMode="auto">
          <a:xfrm>
            <a:off x="214313" y="428625"/>
            <a:ext cx="8786812" cy="5632450"/>
          </a:xfrm>
          <a:prstGeom prst="rect">
            <a:avLst/>
          </a:prstGeom>
          <a:noFill/>
          <a:ln w="9525">
            <a:noFill/>
            <a:miter lim="800000"/>
            <a:headEnd/>
            <a:tailEnd/>
          </a:ln>
        </p:spPr>
        <p:txBody>
          <a:bodyPr>
            <a:spAutoFit/>
          </a:bodyPr>
          <a:lstStyle/>
          <a:p>
            <a:r>
              <a:rPr lang="it-IT" sz="2400" b="1" dirty="0">
                <a:latin typeface="Times New Roman" pitchFamily="18" charset="0"/>
                <a:cs typeface="Times New Roman" pitchFamily="18" charset="0"/>
              </a:rPr>
              <a:t>Autenticazione del server</a:t>
            </a:r>
          </a:p>
          <a:p>
            <a:endParaRPr lang="it-IT" sz="2400" dirty="0">
              <a:latin typeface="Times New Roman" pitchFamily="18" charset="0"/>
              <a:cs typeface="Times New Roman" pitchFamily="18" charset="0"/>
            </a:endParaRPr>
          </a:p>
          <a:p>
            <a:pPr>
              <a:buFont typeface="Arial" charset="0"/>
              <a:buChar char="•"/>
            </a:pPr>
            <a:r>
              <a:rPr lang="it-IT" sz="2400" dirty="0">
                <a:latin typeface="Times New Roman" pitchFamily="18" charset="0"/>
                <a:cs typeface="Times New Roman" pitchFamily="18" charset="0"/>
              </a:rPr>
              <a:t> Un browser SSL compatibile mantiene un elenco di fidate autorità</a:t>
            </a:r>
          </a:p>
          <a:p>
            <a:r>
              <a:rPr lang="it-IT" sz="2400" dirty="0">
                <a:latin typeface="Times New Roman" pitchFamily="18" charset="0"/>
                <a:cs typeface="Times New Roman" pitchFamily="18" charset="0"/>
              </a:rPr>
              <a:t> di certificazione (CA) assieme alle chiavi pubbliche delle CA.</a:t>
            </a:r>
          </a:p>
          <a:p>
            <a:endParaRPr lang="it-IT" sz="2400" dirty="0">
              <a:latin typeface="Times New Roman" pitchFamily="18" charset="0"/>
              <a:cs typeface="Times New Roman" pitchFamily="18" charset="0"/>
            </a:endParaRPr>
          </a:p>
          <a:p>
            <a:pPr>
              <a:buFont typeface="Arial" charset="0"/>
              <a:buChar char="•"/>
            </a:pPr>
            <a:r>
              <a:rPr lang="it-IT" sz="2400" dirty="0">
                <a:latin typeface="Times New Roman" pitchFamily="18" charset="0"/>
                <a:cs typeface="Times New Roman" pitchFamily="18" charset="0"/>
              </a:rPr>
              <a:t> Quando il browser vuole contattare un web server SSL-compatibile, ottiene un certificato del server contenente la sua chiave pubblica. Il certificato è rilasciato (firmato digitalmente) sa un’autorità di certificazione (CA).</a:t>
            </a:r>
          </a:p>
          <a:p>
            <a:endParaRPr lang="it-IT" sz="2400" dirty="0">
              <a:latin typeface="Times New Roman" pitchFamily="18" charset="0"/>
              <a:cs typeface="Times New Roman" pitchFamily="18" charset="0"/>
            </a:endParaRPr>
          </a:p>
          <a:p>
            <a:pPr>
              <a:buFont typeface="Arial" charset="0"/>
              <a:buChar char="•"/>
            </a:pPr>
            <a:r>
              <a:rPr lang="it-IT" sz="2400" dirty="0">
                <a:latin typeface="Times New Roman" pitchFamily="18" charset="0"/>
                <a:cs typeface="Times New Roman" pitchFamily="18" charset="0"/>
              </a:rPr>
              <a:t> L’autenticazione del server consente a Bob di verificare che egli sta davvero spedendo il suo numero di carta di credito alla Alice </a:t>
            </a:r>
            <a:r>
              <a:rPr lang="it-IT" sz="2400" dirty="0" err="1">
                <a:latin typeface="Times New Roman" pitchFamily="18" charset="0"/>
                <a:cs typeface="Times New Roman" pitchFamily="18" charset="0"/>
              </a:rPr>
              <a:t>Incorporated</a:t>
            </a:r>
            <a:r>
              <a:rPr lang="it-IT" sz="2400" dirty="0">
                <a:latin typeface="Times New Roman" pitchFamily="18" charset="0"/>
                <a:cs typeface="Times New Roman" pitchFamily="18" charset="0"/>
              </a:rPr>
              <a:t> e non a qualcun altro che si spaccia per essa.</a:t>
            </a:r>
          </a:p>
          <a:p>
            <a:endParaRPr lang="it-IT" sz="2400" dirty="0">
              <a:latin typeface="Times New Roman" pitchFamily="18" charset="0"/>
              <a:cs typeface="Times New Roman" pitchFamily="18" charset="0"/>
            </a:endParaRPr>
          </a:p>
          <a:p>
            <a:pPr>
              <a:buFont typeface="Arial" charset="0"/>
              <a:buChar char="•"/>
            </a:pPr>
            <a:endParaRPr lang="it-IT" sz="2400" dirty="0">
              <a:latin typeface="Times New Roman" pitchFamily="18" charset="0"/>
              <a:cs typeface="Times New Roman" pitchFamily="18" charset="0"/>
            </a:endParaRPr>
          </a:p>
        </p:txBody>
      </p:sp>
      <p:sp>
        <p:nvSpPr>
          <p:cNvPr id="2" name="Segnaposto numero diapositiva 1"/>
          <p:cNvSpPr>
            <a:spLocks noGrp="1"/>
          </p:cNvSpPr>
          <p:nvPr>
            <p:ph type="sldNum" sz="quarter" idx="12"/>
          </p:nvPr>
        </p:nvSpPr>
        <p:spPr/>
        <p:txBody>
          <a:bodyPr/>
          <a:lstStyle/>
          <a:p>
            <a:pPr>
              <a:defRPr/>
            </a:pPr>
            <a:fld id="{58E8949A-47C4-4870-98C8-3606AD529F92}" type="slidenum">
              <a:rPr lang="it-IT" smtClean="0"/>
              <a:pPr>
                <a:defRPr/>
              </a:pPr>
              <a:t>6</a:t>
            </a:fld>
            <a:endParaRPr lang="it-I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85813"/>
            <a:ext cx="8229600" cy="1143000"/>
          </a:xfrm>
        </p:spPr>
        <p:txBody>
          <a:bodyPr rtlCol="0">
            <a:normAutofit fontScale="90000"/>
          </a:bodyPr>
          <a:lstStyle/>
          <a:p>
            <a:pPr eaLnBrk="1" fontAlgn="auto" hangingPunct="1">
              <a:spcAft>
                <a:spcPts val="0"/>
              </a:spcAft>
              <a:defRPr/>
            </a:pPr>
            <a:r>
              <a:rPr lang="it-IT" sz="4000" b="1" dirty="0" err="1" smtClean="0">
                <a:latin typeface="Times New Roman" pitchFamily="18" charset="0"/>
                <a:cs typeface="Times New Roman" pitchFamily="18" charset="0"/>
              </a:rPr>
              <a:t>Handsake</a:t>
            </a:r>
            <a:r>
              <a:rPr lang="it-IT" sz="4000" b="1" dirty="0" smtClean="0">
                <a:latin typeface="Times New Roman" pitchFamily="18" charset="0"/>
                <a:cs typeface="Times New Roman" pitchFamily="18" charset="0"/>
              </a:rPr>
              <a:t> </a:t>
            </a:r>
            <a:r>
              <a:rPr lang="it-IT" sz="4000" b="1" dirty="0" err="1" smtClean="0">
                <a:latin typeface="Times New Roman" pitchFamily="18" charset="0"/>
                <a:cs typeface="Times New Roman" pitchFamily="18" charset="0"/>
              </a:rPr>
              <a:t>protocol</a:t>
            </a:r>
            <a:r>
              <a:rPr lang="it-IT" sz="3600" dirty="0" smtClean="0">
                <a:latin typeface="Times New Roman" pitchFamily="18" charset="0"/>
                <a:cs typeface="Times New Roman" pitchFamily="18" charset="0"/>
              </a:rPr>
              <a:t/>
            </a:r>
            <a:br>
              <a:rPr lang="it-IT" sz="3600" dirty="0" smtClean="0">
                <a:latin typeface="Times New Roman" pitchFamily="18" charset="0"/>
                <a:cs typeface="Times New Roman" pitchFamily="18" charset="0"/>
              </a:rPr>
            </a:br>
            <a:endParaRPr lang="it-IT" sz="3600" dirty="0">
              <a:latin typeface="Times New Roman" pitchFamily="18" charset="0"/>
              <a:cs typeface="Times New Roman" pitchFamily="18" charset="0"/>
            </a:endParaRPr>
          </a:p>
        </p:txBody>
      </p:sp>
      <p:sp>
        <p:nvSpPr>
          <p:cNvPr id="9219" name="CasellaDiTesto 2"/>
          <p:cNvSpPr txBox="1">
            <a:spLocks noChangeArrowheads="1"/>
          </p:cNvSpPr>
          <p:nvPr/>
        </p:nvSpPr>
        <p:spPr bwMode="auto">
          <a:xfrm>
            <a:off x="571500" y="2071688"/>
            <a:ext cx="8072438" cy="2678112"/>
          </a:xfrm>
          <a:prstGeom prst="rect">
            <a:avLst/>
          </a:prstGeom>
          <a:noFill/>
          <a:ln w="9525">
            <a:noFill/>
            <a:miter lim="800000"/>
            <a:headEnd/>
            <a:tailEnd/>
          </a:ln>
        </p:spPr>
        <p:txBody>
          <a:bodyPr>
            <a:spAutoFit/>
          </a:bodyPr>
          <a:lstStyle/>
          <a:p>
            <a:pPr>
              <a:buFont typeface="Arial" charset="0"/>
              <a:buChar char="•"/>
            </a:pPr>
            <a:r>
              <a:rPr lang="it-IT" sz="2400">
                <a:latin typeface="Times New Roman" pitchFamily="18" charset="0"/>
                <a:cs typeface="Times New Roman" pitchFamily="18" charset="0"/>
              </a:rPr>
              <a:t> The protocol allows the server and the client to authenticate each other and to negotiate an encryption and hash algorithm and criyptographic keys to be used to protect data sent in a SSL record.</a:t>
            </a:r>
          </a:p>
          <a:p>
            <a:endParaRPr lang="it-IT" sz="2400">
              <a:latin typeface="Times New Roman" pitchFamily="18" charset="0"/>
              <a:cs typeface="Times New Roman" pitchFamily="18" charset="0"/>
            </a:endParaRPr>
          </a:p>
          <a:p>
            <a:pPr>
              <a:buFont typeface="Arial" charset="0"/>
              <a:buChar char="•"/>
            </a:pPr>
            <a:r>
              <a:rPr lang="it-IT" sz="2400">
                <a:latin typeface="Times New Roman" pitchFamily="18" charset="0"/>
                <a:cs typeface="Times New Roman" pitchFamily="18" charset="0"/>
              </a:rPr>
              <a:t> The handsake protocol is used before any application data is transmitted.</a:t>
            </a:r>
          </a:p>
        </p:txBody>
      </p:sp>
      <p:sp>
        <p:nvSpPr>
          <p:cNvPr id="3" name="Segnaposto numero diapositiva 2"/>
          <p:cNvSpPr>
            <a:spLocks noGrp="1"/>
          </p:cNvSpPr>
          <p:nvPr>
            <p:ph type="sldNum" sz="quarter" idx="12"/>
          </p:nvPr>
        </p:nvSpPr>
        <p:spPr/>
        <p:txBody>
          <a:bodyPr/>
          <a:lstStyle/>
          <a:p>
            <a:pPr>
              <a:defRPr/>
            </a:pPr>
            <a:fld id="{E268E072-A189-4956-969B-5352A95E5F9D}" type="slidenum">
              <a:rPr lang="it-IT" smtClean="0"/>
              <a:pPr>
                <a:defRPr/>
              </a:pPr>
              <a:t>7</a:t>
            </a:fld>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asellaDiTesto 2"/>
          <p:cNvSpPr txBox="1">
            <a:spLocks noChangeArrowheads="1"/>
          </p:cNvSpPr>
          <p:nvPr/>
        </p:nvSpPr>
        <p:spPr bwMode="auto">
          <a:xfrm>
            <a:off x="214313" y="500063"/>
            <a:ext cx="8501062" cy="5632311"/>
          </a:xfrm>
          <a:prstGeom prst="rect">
            <a:avLst/>
          </a:prstGeom>
          <a:noFill/>
          <a:ln w="9525">
            <a:noFill/>
            <a:miter lim="800000"/>
            <a:headEnd/>
            <a:tailEnd/>
          </a:ln>
        </p:spPr>
        <p:txBody>
          <a:bodyPr>
            <a:spAutoFit/>
          </a:bodyPr>
          <a:lstStyle/>
          <a:p>
            <a:r>
              <a:rPr lang="it-IT" sz="2400" dirty="0">
                <a:latin typeface="Times New Roman" pitchFamily="18" charset="0"/>
                <a:cs typeface="Times New Roman" pitchFamily="18" charset="0"/>
              </a:rPr>
              <a:t>1.The client </a:t>
            </a:r>
            <a:r>
              <a:rPr lang="it-IT" sz="2400" dirty="0" err="1">
                <a:latin typeface="Times New Roman" pitchFamily="18" charset="0"/>
                <a:cs typeface="Times New Roman" pitchFamily="18" charset="0"/>
              </a:rPr>
              <a:t>sends</a:t>
            </a:r>
            <a:r>
              <a:rPr lang="it-IT" sz="2400" dirty="0">
                <a:latin typeface="Times New Roman" pitchFamily="18" charset="0"/>
                <a:cs typeface="Times New Roman" pitchFamily="18" charset="0"/>
              </a:rPr>
              <a:t> the </a:t>
            </a:r>
            <a:r>
              <a:rPr lang="it-IT" sz="2400" dirty="0" err="1">
                <a:latin typeface="Times New Roman" pitchFamily="18" charset="0"/>
                <a:cs typeface="Times New Roman" pitchFamily="18" charset="0"/>
              </a:rPr>
              <a:t>highest</a:t>
            </a:r>
            <a:r>
              <a:rPr lang="it-IT" sz="2400" dirty="0">
                <a:latin typeface="Times New Roman" pitchFamily="18" charset="0"/>
                <a:cs typeface="Times New Roman" pitchFamily="18" charset="0"/>
              </a:rPr>
              <a:t> SSL </a:t>
            </a:r>
            <a:r>
              <a:rPr lang="it-IT" sz="2400" dirty="0" err="1">
                <a:latin typeface="Times New Roman" pitchFamily="18" charset="0"/>
                <a:cs typeface="Times New Roman" pitchFamily="18" charset="0"/>
              </a:rPr>
              <a:t>version</a:t>
            </a:r>
            <a:r>
              <a:rPr lang="it-IT" sz="2400" dirty="0">
                <a:latin typeface="Times New Roman" pitchFamily="18" charset="0"/>
                <a:cs typeface="Times New Roman" pitchFamily="18" charset="0"/>
              </a:rPr>
              <a:t> and </a:t>
            </a:r>
            <a:r>
              <a:rPr lang="it-IT" sz="2400" dirty="0" err="1">
                <a:latin typeface="Times New Roman" pitchFamily="18" charset="0"/>
                <a:cs typeface="Times New Roman" pitchFamily="18" charset="0"/>
              </a:rPr>
              <a:t>its</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preference</a:t>
            </a:r>
            <a:r>
              <a:rPr lang="it-IT" sz="2400" dirty="0">
                <a:latin typeface="Times New Roman" pitchFamily="18" charset="0"/>
                <a:cs typeface="Times New Roman" pitchFamily="18" charset="0"/>
              </a:rPr>
              <a:t> for the </a:t>
            </a:r>
            <a:r>
              <a:rPr lang="it-IT" sz="2400" dirty="0" err="1">
                <a:latin typeface="Times New Roman" pitchFamily="18" charset="0"/>
                <a:cs typeface="Times New Roman" pitchFamily="18" charset="0"/>
              </a:rPr>
              <a:t>kind</a:t>
            </a:r>
            <a:r>
              <a:rPr lang="it-IT" sz="2400" dirty="0">
                <a:latin typeface="Times New Roman" pitchFamily="18" charset="0"/>
                <a:cs typeface="Times New Roman" pitchFamily="18" charset="0"/>
              </a:rPr>
              <a:t> of </a:t>
            </a:r>
            <a:r>
              <a:rPr lang="it-IT" sz="2400" dirty="0" err="1">
                <a:latin typeface="Times New Roman" pitchFamily="18" charset="0"/>
                <a:cs typeface="Times New Roman" pitchFamily="18" charset="0"/>
              </a:rPr>
              <a:t>symmetric</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key</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algorithm</a:t>
            </a:r>
            <a:r>
              <a:rPr lang="it-IT" sz="2400" dirty="0">
                <a:latin typeface="Times New Roman" pitchFamily="18" charset="0"/>
                <a:cs typeface="Times New Roman" pitchFamily="18" charset="0"/>
              </a:rPr>
              <a:t> to be </a:t>
            </a:r>
            <a:r>
              <a:rPr lang="it-IT" sz="2400" dirty="0" err="1">
                <a:latin typeface="Times New Roman" pitchFamily="18" charset="0"/>
                <a:cs typeface="Times New Roman" pitchFamily="18" charset="0"/>
              </a:rPr>
              <a:t>used</a:t>
            </a:r>
            <a:r>
              <a:rPr lang="it-IT" sz="2400" dirty="0">
                <a:latin typeface="Times New Roman" pitchFamily="18" charset="0"/>
                <a:cs typeface="Times New Roman" pitchFamily="18" charset="0"/>
              </a:rPr>
              <a:t>.</a:t>
            </a:r>
          </a:p>
          <a:p>
            <a:endParaRPr lang="it-IT" sz="2400" dirty="0">
              <a:latin typeface="Times New Roman" pitchFamily="18" charset="0"/>
              <a:cs typeface="Times New Roman" pitchFamily="18" charset="0"/>
            </a:endParaRPr>
          </a:p>
          <a:p>
            <a:r>
              <a:rPr lang="it-IT" sz="2400" dirty="0">
                <a:latin typeface="Times New Roman" pitchFamily="18" charset="0"/>
                <a:cs typeface="Times New Roman" pitchFamily="18" charset="0"/>
              </a:rPr>
              <a:t>2.The server </a:t>
            </a:r>
            <a:r>
              <a:rPr lang="it-IT" sz="2400" dirty="0" err="1">
                <a:latin typeface="Times New Roman" pitchFamily="18" charset="0"/>
                <a:cs typeface="Times New Roman" pitchFamily="18" charset="0"/>
              </a:rPr>
              <a:t>sends</a:t>
            </a:r>
            <a:r>
              <a:rPr lang="it-IT" sz="2400" dirty="0">
                <a:latin typeface="Times New Roman" pitchFamily="18" charset="0"/>
                <a:cs typeface="Times New Roman" pitchFamily="18" charset="0"/>
              </a:rPr>
              <a:t> to the client the </a:t>
            </a:r>
            <a:r>
              <a:rPr lang="it-IT" sz="2400" dirty="0" err="1">
                <a:latin typeface="Times New Roman" pitchFamily="18" charset="0"/>
                <a:cs typeface="Times New Roman" pitchFamily="18" charset="0"/>
              </a:rPr>
              <a:t>number</a:t>
            </a:r>
            <a:r>
              <a:rPr lang="it-IT" sz="2400" dirty="0">
                <a:latin typeface="Times New Roman" pitchFamily="18" charset="0"/>
                <a:cs typeface="Times New Roman" pitchFamily="18" charset="0"/>
              </a:rPr>
              <a:t> of </a:t>
            </a:r>
            <a:r>
              <a:rPr lang="it-IT" sz="2400" dirty="0" err="1">
                <a:latin typeface="Times New Roman" pitchFamily="18" charset="0"/>
                <a:cs typeface="Times New Roman" pitchFamily="18" charset="0"/>
              </a:rPr>
              <a:t>its</a:t>
            </a:r>
            <a:r>
              <a:rPr lang="it-IT" sz="2400" dirty="0">
                <a:latin typeface="Times New Roman" pitchFamily="18" charset="0"/>
                <a:cs typeface="Times New Roman" pitchFamily="18" charset="0"/>
              </a:rPr>
              <a:t> SSL </a:t>
            </a:r>
            <a:r>
              <a:rPr lang="it-IT" sz="2400" dirty="0" err="1">
                <a:latin typeface="Times New Roman" pitchFamily="18" charset="0"/>
                <a:cs typeface="Times New Roman" pitchFamily="18" charset="0"/>
              </a:rPr>
              <a:t>version</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its</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preferences</a:t>
            </a:r>
            <a:r>
              <a:rPr lang="it-IT" sz="2400" dirty="0">
                <a:latin typeface="Times New Roman" pitchFamily="18" charset="0"/>
                <a:cs typeface="Times New Roman" pitchFamily="18" charset="0"/>
              </a:rPr>
              <a:t> for the </a:t>
            </a:r>
            <a:r>
              <a:rPr lang="it-IT" sz="2400" dirty="0" err="1">
                <a:latin typeface="Times New Roman" pitchFamily="18" charset="0"/>
                <a:cs typeface="Times New Roman" pitchFamily="18" charset="0"/>
              </a:rPr>
              <a:t>kind</a:t>
            </a:r>
            <a:r>
              <a:rPr lang="it-IT" sz="2400" dirty="0">
                <a:latin typeface="Times New Roman" pitchFamily="18" charset="0"/>
                <a:cs typeface="Times New Roman" pitchFamily="18" charset="0"/>
              </a:rPr>
              <a:t> of </a:t>
            </a:r>
            <a:r>
              <a:rPr lang="it-IT" sz="2400" dirty="0" err="1">
                <a:latin typeface="Times New Roman" pitchFamily="18" charset="0"/>
                <a:cs typeface="Times New Roman" pitchFamily="18" charset="0"/>
              </a:rPr>
              <a:t>symmetric</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key</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algorithm</a:t>
            </a:r>
            <a:r>
              <a:rPr lang="it-IT" sz="2400" dirty="0">
                <a:latin typeface="Times New Roman" pitchFamily="18" charset="0"/>
                <a:cs typeface="Times New Roman" pitchFamily="18" charset="0"/>
              </a:rPr>
              <a:t> and  </a:t>
            </a:r>
            <a:r>
              <a:rPr lang="it-IT" sz="2400" b="1" dirty="0" err="1">
                <a:latin typeface="Times New Roman" pitchFamily="18" charset="0"/>
                <a:cs typeface="Times New Roman" pitchFamily="18" charset="0"/>
              </a:rPr>
              <a:t>its</a:t>
            </a:r>
            <a:r>
              <a:rPr lang="it-IT" sz="2400" b="1" dirty="0">
                <a:latin typeface="Times New Roman" pitchFamily="18" charset="0"/>
                <a:cs typeface="Times New Roman" pitchFamily="18" charset="0"/>
              </a:rPr>
              <a:t> </a:t>
            </a:r>
            <a:r>
              <a:rPr lang="it-IT" sz="2400" b="1" dirty="0" err="1">
                <a:latin typeface="Times New Roman" pitchFamily="18" charset="0"/>
                <a:cs typeface="Times New Roman" pitchFamily="18" charset="0"/>
              </a:rPr>
              <a:t>digital</a:t>
            </a:r>
            <a:r>
              <a:rPr lang="it-IT" sz="2400" b="1" dirty="0">
                <a:latin typeface="Times New Roman" pitchFamily="18" charset="0"/>
                <a:cs typeface="Times New Roman" pitchFamily="18" charset="0"/>
              </a:rPr>
              <a:t> </a:t>
            </a:r>
            <a:r>
              <a:rPr lang="it-IT" sz="2400" b="1" dirty="0" smtClean="0">
                <a:latin typeface="Times New Roman" pitchFamily="18" charset="0"/>
                <a:cs typeface="Times New Roman" pitchFamily="18" charset="0"/>
              </a:rPr>
              <a:t>certificate.</a:t>
            </a:r>
          </a:p>
          <a:p>
            <a:r>
              <a:rPr lang="it-IT" sz="2400" dirty="0" smtClean="0">
                <a:latin typeface="Times New Roman" pitchFamily="18" charset="0"/>
                <a:cs typeface="Times New Roman" pitchFamily="18" charset="0"/>
              </a:rPr>
              <a:t>The </a:t>
            </a:r>
            <a:r>
              <a:rPr lang="it-IT" sz="2400" dirty="0">
                <a:latin typeface="Times New Roman" pitchFamily="18" charset="0"/>
                <a:cs typeface="Times New Roman" pitchFamily="18" charset="0"/>
              </a:rPr>
              <a:t>certificate </a:t>
            </a:r>
            <a:r>
              <a:rPr lang="it-IT" sz="2400" dirty="0" err="1">
                <a:latin typeface="Times New Roman" pitchFamily="18" charset="0"/>
                <a:cs typeface="Times New Roman" pitchFamily="18" charset="0"/>
              </a:rPr>
              <a:t>contains</a:t>
            </a:r>
            <a:r>
              <a:rPr lang="it-IT" sz="2400" dirty="0">
                <a:latin typeface="Times New Roman" pitchFamily="18" charset="0"/>
                <a:cs typeface="Times New Roman" pitchFamily="18" charset="0"/>
              </a:rPr>
              <a:t> the RSA </a:t>
            </a:r>
            <a:r>
              <a:rPr lang="it-IT" sz="2400" dirty="0">
                <a:solidFill>
                  <a:srgbClr val="FF0000"/>
                </a:solidFill>
                <a:latin typeface="Times New Roman" pitchFamily="18" charset="0"/>
                <a:cs typeface="Times New Roman" pitchFamily="18" charset="0"/>
              </a:rPr>
              <a:t>public </a:t>
            </a:r>
            <a:r>
              <a:rPr lang="it-IT" sz="2400" dirty="0" err="1">
                <a:solidFill>
                  <a:srgbClr val="FF0000"/>
                </a:solidFill>
                <a:latin typeface="Times New Roman" pitchFamily="18" charset="0"/>
                <a:cs typeface="Times New Roman" pitchFamily="18" charset="0"/>
              </a:rPr>
              <a:t>key</a:t>
            </a:r>
            <a:r>
              <a:rPr lang="it-IT" sz="2400" dirty="0">
                <a:solidFill>
                  <a:srgbClr val="FF0000"/>
                </a:solidFill>
                <a:latin typeface="Times New Roman" pitchFamily="18" charset="0"/>
                <a:cs typeface="Times New Roman" pitchFamily="18" charset="0"/>
              </a:rPr>
              <a:t> of the server </a:t>
            </a:r>
            <a:r>
              <a:rPr lang="it-IT" sz="2400" dirty="0">
                <a:latin typeface="Times New Roman" pitchFamily="18" charset="0"/>
                <a:cs typeface="Times New Roman" pitchFamily="18" charset="0"/>
              </a:rPr>
              <a:t>and </a:t>
            </a:r>
            <a:r>
              <a:rPr lang="it-IT" sz="2400" dirty="0" err="1">
                <a:latin typeface="Times New Roman" pitchFamily="18" charset="0"/>
                <a:cs typeface="Times New Roman" pitchFamily="18" charset="0"/>
              </a:rPr>
              <a:t>it</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is</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signed</a:t>
            </a:r>
            <a:r>
              <a:rPr lang="it-IT" sz="2400" dirty="0">
                <a:latin typeface="Times New Roman" pitchFamily="18" charset="0"/>
                <a:cs typeface="Times New Roman" pitchFamily="18" charset="0"/>
              </a:rPr>
              <a:t>  with the </a:t>
            </a:r>
            <a:r>
              <a:rPr lang="it-IT" sz="2400" dirty="0">
                <a:solidFill>
                  <a:srgbClr val="FF0000"/>
                </a:solidFill>
                <a:latin typeface="Times New Roman" pitchFamily="18" charset="0"/>
                <a:cs typeface="Times New Roman" pitchFamily="18" charset="0"/>
              </a:rPr>
              <a:t>private </a:t>
            </a:r>
            <a:r>
              <a:rPr lang="it-IT" sz="2400" dirty="0" err="1">
                <a:solidFill>
                  <a:srgbClr val="FF0000"/>
                </a:solidFill>
                <a:latin typeface="Times New Roman" pitchFamily="18" charset="0"/>
                <a:cs typeface="Times New Roman" pitchFamily="18" charset="0"/>
              </a:rPr>
              <a:t>key</a:t>
            </a:r>
            <a:r>
              <a:rPr lang="it-IT" sz="2400" dirty="0">
                <a:solidFill>
                  <a:srgbClr val="FF0000"/>
                </a:solidFill>
                <a:latin typeface="Times New Roman" pitchFamily="18" charset="0"/>
                <a:cs typeface="Times New Roman" pitchFamily="18" charset="0"/>
              </a:rPr>
              <a:t> </a:t>
            </a:r>
            <a:r>
              <a:rPr lang="it-IT" sz="2400" dirty="0">
                <a:latin typeface="Times New Roman" pitchFamily="18" charset="0"/>
                <a:cs typeface="Times New Roman" pitchFamily="18" charset="0"/>
              </a:rPr>
              <a:t>of a CA. </a:t>
            </a:r>
          </a:p>
          <a:p>
            <a:endParaRPr lang="it-IT" sz="2400" dirty="0">
              <a:latin typeface="Times New Roman" pitchFamily="18" charset="0"/>
              <a:cs typeface="Times New Roman" pitchFamily="18" charset="0"/>
            </a:endParaRPr>
          </a:p>
          <a:p>
            <a:r>
              <a:rPr lang="it-IT" sz="2400" dirty="0">
                <a:latin typeface="Times New Roman" pitchFamily="18" charset="0"/>
                <a:cs typeface="Times New Roman" pitchFamily="18" charset="0"/>
              </a:rPr>
              <a:t>3.The client  </a:t>
            </a:r>
            <a:r>
              <a:rPr lang="it-IT" sz="2400" dirty="0" err="1">
                <a:latin typeface="Times New Roman" pitchFamily="18" charset="0"/>
                <a:cs typeface="Times New Roman" pitchFamily="18" charset="0"/>
              </a:rPr>
              <a:t>knows</a:t>
            </a:r>
            <a:r>
              <a:rPr lang="it-IT" sz="2400" dirty="0">
                <a:latin typeface="Times New Roman" pitchFamily="18" charset="0"/>
                <a:cs typeface="Times New Roman" pitchFamily="18" charset="0"/>
              </a:rPr>
              <a:t> the public </a:t>
            </a:r>
            <a:r>
              <a:rPr lang="it-IT" sz="2400" dirty="0" err="1">
                <a:latin typeface="Times New Roman" pitchFamily="18" charset="0"/>
                <a:cs typeface="Times New Roman" pitchFamily="18" charset="0"/>
              </a:rPr>
              <a:t>key</a:t>
            </a:r>
            <a:r>
              <a:rPr lang="it-IT" sz="2400" dirty="0">
                <a:latin typeface="Times New Roman" pitchFamily="18" charset="0"/>
                <a:cs typeface="Times New Roman" pitchFamily="18" charset="0"/>
              </a:rPr>
              <a:t> of  some CA.  </a:t>
            </a:r>
            <a:r>
              <a:rPr lang="it-IT" sz="2400" dirty="0" err="1">
                <a:latin typeface="Times New Roman" pitchFamily="18" charset="0"/>
                <a:cs typeface="Times New Roman" pitchFamily="18" charset="0"/>
              </a:rPr>
              <a:t>It</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controls</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if</a:t>
            </a:r>
            <a:r>
              <a:rPr lang="it-IT" sz="2400" dirty="0">
                <a:latin typeface="Times New Roman" pitchFamily="18" charset="0"/>
                <a:cs typeface="Times New Roman" pitchFamily="18" charset="0"/>
              </a:rPr>
              <a:t> the server CA </a:t>
            </a:r>
            <a:r>
              <a:rPr lang="it-IT" sz="2400" dirty="0" err="1">
                <a:latin typeface="Times New Roman" pitchFamily="18" charset="0"/>
                <a:cs typeface="Times New Roman" pitchFamily="18" charset="0"/>
              </a:rPr>
              <a:t>is</a:t>
            </a:r>
            <a:r>
              <a:rPr lang="it-IT" sz="2400" dirty="0">
                <a:latin typeface="Times New Roman" pitchFamily="18" charset="0"/>
                <a:cs typeface="Times New Roman" pitchFamily="18" charset="0"/>
              </a:rPr>
              <a:t> </a:t>
            </a:r>
            <a:r>
              <a:rPr lang="it-IT" sz="2400" dirty="0" err="1">
                <a:latin typeface="Times New Roman" pitchFamily="18" charset="0"/>
                <a:cs typeface="Times New Roman" pitchFamily="18" charset="0"/>
              </a:rPr>
              <a:t>present</a:t>
            </a:r>
            <a:r>
              <a:rPr lang="it-IT" sz="2400" dirty="0">
                <a:latin typeface="Times New Roman" pitchFamily="18" charset="0"/>
                <a:cs typeface="Times New Roman" pitchFamily="18" charset="0"/>
              </a:rPr>
              <a:t> in </a:t>
            </a:r>
            <a:r>
              <a:rPr lang="it-IT" sz="2400" dirty="0" err="1">
                <a:latin typeface="Times New Roman" pitchFamily="18" charset="0"/>
                <a:cs typeface="Times New Roman" pitchFamily="18" charset="0"/>
              </a:rPr>
              <a:t>its</a:t>
            </a:r>
            <a:r>
              <a:rPr lang="it-IT" sz="2400" dirty="0">
                <a:latin typeface="Times New Roman" pitchFamily="18" charset="0"/>
                <a:cs typeface="Times New Roman" pitchFamily="18" charset="0"/>
              </a:rPr>
              <a:t> list. In the positive case the client </a:t>
            </a:r>
            <a:r>
              <a:rPr lang="it-IT" sz="2400" dirty="0" err="1">
                <a:latin typeface="Times New Roman" pitchFamily="18" charset="0"/>
                <a:cs typeface="Times New Roman" pitchFamily="18" charset="0"/>
              </a:rPr>
              <a:t>uses</a:t>
            </a:r>
            <a:r>
              <a:rPr lang="it-IT" sz="2400" dirty="0">
                <a:latin typeface="Times New Roman" pitchFamily="18" charset="0"/>
                <a:cs typeface="Times New Roman" pitchFamily="18" charset="0"/>
              </a:rPr>
              <a:t> the CA public </a:t>
            </a:r>
            <a:r>
              <a:rPr lang="it-IT" sz="2400" dirty="0" err="1">
                <a:latin typeface="Times New Roman" pitchFamily="18" charset="0"/>
                <a:cs typeface="Times New Roman" pitchFamily="18" charset="0"/>
              </a:rPr>
              <a:t>key</a:t>
            </a:r>
            <a:r>
              <a:rPr lang="it-IT" sz="2400" dirty="0">
                <a:latin typeface="Times New Roman" pitchFamily="18" charset="0"/>
                <a:cs typeface="Times New Roman" pitchFamily="18" charset="0"/>
              </a:rPr>
              <a:t> in </a:t>
            </a:r>
            <a:r>
              <a:rPr lang="it-IT" sz="2400" dirty="0" err="1">
                <a:latin typeface="Times New Roman" pitchFamily="18" charset="0"/>
                <a:cs typeface="Times New Roman" pitchFamily="18" charset="0"/>
              </a:rPr>
              <a:t>order</a:t>
            </a:r>
            <a:r>
              <a:rPr lang="it-IT" sz="2400" dirty="0">
                <a:latin typeface="Times New Roman" pitchFamily="18" charset="0"/>
                <a:cs typeface="Times New Roman" pitchFamily="18" charset="0"/>
              </a:rPr>
              <a:t> to </a:t>
            </a:r>
            <a:r>
              <a:rPr lang="it-IT" sz="2400" dirty="0" err="1">
                <a:latin typeface="Times New Roman" pitchFamily="18" charset="0"/>
                <a:cs typeface="Times New Roman" pitchFamily="18" charset="0"/>
              </a:rPr>
              <a:t>decrypt</a:t>
            </a:r>
            <a:r>
              <a:rPr lang="it-IT" sz="2400" dirty="0">
                <a:latin typeface="Times New Roman" pitchFamily="18" charset="0"/>
                <a:cs typeface="Times New Roman" pitchFamily="18" charset="0"/>
              </a:rPr>
              <a:t> the certificate and </a:t>
            </a:r>
            <a:r>
              <a:rPr lang="it-IT" sz="2400" dirty="0" err="1">
                <a:latin typeface="Times New Roman" pitchFamily="18" charset="0"/>
                <a:cs typeface="Times New Roman" pitchFamily="18" charset="0"/>
              </a:rPr>
              <a:t>obtain</a:t>
            </a:r>
            <a:r>
              <a:rPr lang="it-IT" sz="2400" dirty="0">
                <a:latin typeface="Times New Roman" pitchFamily="18" charset="0"/>
                <a:cs typeface="Times New Roman" pitchFamily="18" charset="0"/>
              </a:rPr>
              <a:t> the server public </a:t>
            </a:r>
            <a:r>
              <a:rPr lang="it-IT" sz="2400" dirty="0" err="1">
                <a:latin typeface="Times New Roman" pitchFamily="18" charset="0"/>
                <a:cs typeface="Times New Roman" pitchFamily="18" charset="0"/>
              </a:rPr>
              <a:t>key</a:t>
            </a:r>
            <a:r>
              <a:rPr lang="it-IT" sz="2400" dirty="0">
                <a:latin typeface="Times New Roman" pitchFamily="18" charset="0"/>
                <a:cs typeface="Times New Roman" pitchFamily="18" charset="0"/>
              </a:rPr>
              <a:t>. (</a:t>
            </a:r>
            <a:r>
              <a:rPr lang="it-IT" sz="2400" dirty="0">
                <a:solidFill>
                  <a:srgbClr val="FF0000"/>
                </a:solidFill>
                <a:latin typeface="Times New Roman" pitchFamily="18" charset="0"/>
                <a:cs typeface="Times New Roman" pitchFamily="18" charset="0"/>
              </a:rPr>
              <a:t>server </a:t>
            </a:r>
            <a:r>
              <a:rPr lang="it-IT" sz="2400" dirty="0" err="1">
                <a:solidFill>
                  <a:srgbClr val="FF0000"/>
                </a:solidFill>
                <a:latin typeface="Times New Roman" pitchFamily="18" charset="0"/>
                <a:cs typeface="Times New Roman" pitchFamily="18" charset="0"/>
              </a:rPr>
              <a:t>authentication</a:t>
            </a:r>
            <a:r>
              <a:rPr lang="it-IT" sz="2400" dirty="0" smtClean="0">
                <a:latin typeface="Times New Roman" pitchFamily="18" charset="0"/>
                <a:cs typeface="Times New Roman" pitchFamily="18" charset="0"/>
              </a:rPr>
              <a:t>).</a:t>
            </a:r>
          </a:p>
          <a:p>
            <a:endParaRPr lang="it-IT" sz="2400" dirty="0" smtClean="0">
              <a:latin typeface="Times New Roman" pitchFamily="18" charset="0"/>
              <a:cs typeface="Times New Roman" pitchFamily="18" charset="0"/>
            </a:endParaRPr>
          </a:p>
          <a:p>
            <a:endParaRPr lang="it-IT" sz="2400" dirty="0">
              <a:latin typeface="Times New Roman" pitchFamily="18" charset="0"/>
              <a:cs typeface="Times New Roman" pitchFamily="18" charset="0"/>
            </a:endParaRPr>
          </a:p>
        </p:txBody>
      </p:sp>
      <p:sp>
        <p:nvSpPr>
          <p:cNvPr id="2" name="Segnaposto numero diapositiva 1"/>
          <p:cNvSpPr>
            <a:spLocks noGrp="1"/>
          </p:cNvSpPr>
          <p:nvPr>
            <p:ph type="sldNum" sz="quarter" idx="12"/>
          </p:nvPr>
        </p:nvSpPr>
        <p:spPr/>
        <p:txBody>
          <a:bodyPr/>
          <a:lstStyle/>
          <a:p>
            <a:pPr>
              <a:defRPr/>
            </a:pPr>
            <a:fld id="{E268E072-A189-4956-969B-5352A95E5F9D}" type="slidenum">
              <a:rPr lang="it-IT" smtClean="0"/>
              <a:pPr>
                <a:defRPr/>
              </a:pPr>
              <a:t>8</a:t>
            </a:fld>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asellaDiTesto 1"/>
          <p:cNvSpPr txBox="1">
            <a:spLocks noChangeArrowheads="1"/>
          </p:cNvSpPr>
          <p:nvPr/>
        </p:nvSpPr>
        <p:spPr bwMode="auto">
          <a:xfrm>
            <a:off x="285750" y="500063"/>
            <a:ext cx="8143875" cy="3785652"/>
          </a:xfrm>
          <a:prstGeom prst="rect">
            <a:avLst/>
          </a:prstGeom>
          <a:noFill/>
          <a:ln w="9525">
            <a:noFill/>
            <a:miter lim="800000"/>
            <a:headEnd/>
            <a:tailEnd/>
          </a:ln>
        </p:spPr>
        <p:txBody>
          <a:bodyPr>
            <a:spAutoFit/>
          </a:bodyPr>
          <a:lstStyle/>
          <a:p>
            <a:r>
              <a:rPr lang="it-IT" sz="2400" b="1" dirty="0" smtClean="0">
                <a:latin typeface="Times New Roman" pitchFamily="18" charset="0"/>
                <a:cs typeface="Times New Roman" pitchFamily="18" charset="0"/>
              </a:rPr>
              <a:t> Client </a:t>
            </a:r>
            <a:r>
              <a:rPr lang="it-IT" sz="2400" b="1" dirty="0" err="1" smtClean="0">
                <a:latin typeface="Times New Roman" pitchFamily="18" charset="0"/>
                <a:cs typeface="Times New Roman" pitchFamily="18" charset="0"/>
              </a:rPr>
              <a:t>authentication</a:t>
            </a:r>
            <a:endParaRPr lang="it-IT" sz="2400" b="1" dirty="0">
              <a:latin typeface="Times New Roman" pitchFamily="18" charset="0"/>
              <a:cs typeface="Times New Roman" pitchFamily="18" charset="0"/>
            </a:endParaRPr>
          </a:p>
          <a:p>
            <a:endParaRPr lang="it-IT" sz="2400" b="1" dirty="0">
              <a:latin typeface="Times New Roman" pitchFamily="18" charset="0"/>
              <a:cs typeface="Times New Roman" pitchFamily="18" charset="0"/>
            </a:endParaRPr>
          </a:p>
          <a:p>
            <a:pPr>
              <a:buFont typeface="Arial" charset="0"/>
              <a:buChar char="•"/>
            </a:pPr>
            <a:r>
              <a:rPr lang="it-IT" sz="2400" dirty="0" smtClean="0">
                <a:latin typeface="Times New Roman" pitchFamily="18" charset="0"/>
                <a:cs typeface="Times New Roman" pitchFamily="18" charset="0"/>
              </a:rPr>
              <a:t>Client </a:t>
            </a:r>
            <a:r>
              <a:rPr lang="it-IT" sz="2400" dirty="0" err="1" smtClean="0">
                <a:latin typeface="Times New Roman" pitchFamily="18" charset="0"/>
                <a:cs typeface="Times New Roman" pitchFamily="18" charset="0"/>
              </a:rPr>
              <a:t>certificates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released</a:t>
            </a:r>
            <a:r>
              <a:rPr lang="it-IT" sz="2400" dirty="0" smtClean="0">
                <a:latin typeface="Times New Roman" pitchFamily="18" charset="0"/>
                <a:cs typeface="Times New Roman" pitchFamily="18" charset="0"/>
              </a:rPr>
              <a:t> by a CA are </a:t>
            </a:r>
            <a:r>
              <a:rPr lang="it-IT" sz="2400" dirty="0" err="1" smtClean="0">
                <a:latin typeface="Times New Roman" pitchFamily="18" charset="0"/>
                <a:cs typeface="Times New Roman" pitchFamily="18" charset="0"/>
              </a:rPr>
              <a:t>used</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as</a:t>
            </a:r>
            <a:r>
              <a:rPr lang="it-IT" sz="2400" dirty="0" smtClean="0">
                <a:latin typeface="Times New Roman" pitchFamily="18" charset="0"/>
                <a:cs typeface="Times New Roman" pitchFamily="18" charset="0"/>
              </a:rPr>
              <a:t> in the case of server </a:t>
            </a:r>
            <a:r>
              <a:rPr lang="it-IT" sz="2400" dirty="0" err="1" smtClean="0">
                <a:latin typeface="Times New Roman" pitchFamily="18" charset="0"/>
                <a:cs typeface="Times New Roman" pitchFamily="18" charset="0"/>
              </a:rPr>
              <a:t>auythentication</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This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authentication</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important</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if</a:t>
            </a:r>
            <a:r>
              <a:rPr lang="it-IT" sz="2400" dirty="0" smtClean="0">
                <a:latin typeface="Times New Roman" pitchFamily="18" charset="0"/>
                <a:cs typeface="Times New Roman" pitchFamily="18" charset="0"/>
              </a:rPr>
              <a:t> the server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for </a:t>
            </a:r>
            <a:r>
              <a:rPr lang="it-IT" sz="2400" dirty="0" err="1" smtClean="0">
                <a:latin typeface="Times New Roman" pitchFamily="18" charset="0"/>
                <a:cs typeface="Times New Roman" pitchFamily="18" charset="0"/>
              </a:rPr>
              <a:t>example</a:t>
            </a:r>
            <a:r>
              <a:rPr lang="it-IT" sz="2400" dirty="0" smtClean="0">
                <a:latin typeface="Times New Roman" pitchFamily="18" charset="0"/>
                <a:cs typeface="Times New Roman" pitchFamily="18" charset="0"/>
              </a:rPr>
              <a:t> , a </a:t>
            </a:r>
            <a:r>
              <a:rPr lang="it-IT" sz="2400" dirty="0" err="1" smtClean="0">
                <a:latin typeface="Times New Roman" pitchFamily="18" charset="0"/>
                <a:cs typeface="Times New Roman" pitchFamily="18" charset="0"/>
              </a:rPr>
              <a:t>bank</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that</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sending</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confidential</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financial</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informations</a:t>
            </a:r>
            <a:r>
              <a:rPr lang="it-IT" sz="2400" dirty="0" smtClean="0">
                <a:latin typeface="Times New Roman" pitchFamily="18" charset="0"/>
                <a:cs typeface="Times New Roman" pitchFamily="18" charset="0"/>
              </a:rPr>
              <a:t> to a client and </a:t>
            </a:r>
            <a:r>
              <a:rPr lang="it-IT" sz="2400" dirty="0" err="1" smtClean="0">
                <a:latin typeface="Times New Roman" pitchFamily="18" charset="0"/>
                <a:cs typeface="Times New Roman" pitchFamily="18" charset="0"/>
              </a:rPr>
              <a:t>it</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wants</a:t>
            </a:r>
            <a:r>
              <a:rPr lang="it-IT" sz="2400" dirty="0" smtClean="0">
                <a:latin typeface="Times New Roman" pitchFamily="18" charset="0"/>
                <a:cs typeface="Times New Roman" pitchFamily="18" charset="0"/>
              </a:rPr>
              <a:t> to </a:t>
            </a:r>
            <a:r>
              <a:rPr lang="it-IT" sz="2400" dirty="0" err="1" smtClean="0">
                <a:latin typeface="Times New Roman" pitchFamily="18" charset="0"/>
                <a:cs typeface="Times New Roman" pitchFamily="18" charset="0"/>
              </a:rPr>
              <a:t>check</a:t>
            </a:r>
            <a:r>
              <a:rPr lang="it-IT" sz="2400" dirty="0" smtClean="0">
                <a:latin typeface="Times New Roman" pitchFamily="18" charset="0"/>
                <a:cs typeface="Times New Roman" pitchFamily="18" charset="0"/>
              </a:rPr>
              <a:t> the  </a:t>
            </a:r>
            <a:r>
              <a:rPr lang="it-IT" sz="2400" dirty="0" err="1" smtClean="0">
                <a:latin typeface="Times New Roman" pitchFamily="18" charset="0"/>
                <a:cs typeface="Times New Roman" pitchFamily="18" charset="0"/>
              </a:rPr>
              <a:t>receiver</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identity</a:t>
            </a:r>
            <a:r>
              <a:rPr lang="it-IT" sz="2400" dirty="0" smtClean="0">
                <a:latin typeface="Times New Roman" pitchFamily="18" charset="0"/>
                <a:cs typeface="Times New Roman" pitchFamily="18" charset="0"/>
              </a:rPr>
              <a:t>..</a:t>
            </a:r>
            <a:endParaRPr lang="it-IT" sz="2400" dirty="0">
              <a:latin typeface="Times New Roman" pitchFamily="18" charset="0"/>
              <a:cs typeface="Times New Roman" pitchFamily="18" charset="0"/>
            </a:endParaRPr>
          </a:p>
          <a:p>
            <a:endParaRPr lang="it-IT" sz="2400" b="1" dirty="0">
              <a:latin typeface="Times New Roman" pitchFamily="18" charset="0"/>
              <a:cs typeface="Times New Roman" pitchFamily="18" charset="0"/>
            </a:endParaRPr>
          </a:p>
          <a:p>
            <a:pPr>
              <a:buFont typeface="Arial" charset="0"/>
              <a:buChar char="•"/>
            </a:pPr>
            <a:r>
              <a:rPr lang="it-IT" sz="2400" dirty="0" smtClean="0">
                <a:latin typeface="Times New Roman" pitchFamily="18" charset="0"/>
                <a:cs typeface="Times New Roman" pitchFamily="18" charset="0"/>
              </a:rPr>
              <a:t>The client </a:t>
            </a:r>
            <a:r>
              <a:rPr lang="it-IT" sz="2400" dirty="0" err="1" smtClean="0">
                <a:latin typeface="Times New Roman" pitchFamily="18" charset="0"/>
                <a:cs typeface="Times New Roman" pitchFamily="18" charset="0"/>
              </a:rPr>
              <a:t>authentication</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although</a:t>
            </a:r>
            <a:r>
              <a:rPr lang="it-IT" sz="2400" dirty="0" smtClean="0">
                <a:latin typeface="Times New Roman" pitchFamily="18" charset="0"/>
                <a:cs typeface="Times New Roman" pitchFamily="18" charset="0"/>
              </a:rPr>
              <a:t> </a:t>
            </a:r>
            <a:r>
              <a:rPr lang="it-IT" sz="2400" dirty="0" err="1" smtClean="0">
                <a:latin typeface="Times New Roman" pitchFamily="18" charset="0"/>
                <a:cs typeface="Times New Roman" pitchFamily="18" charset="0"/>
              </a:rPr>
              <a:t>supported</a:t>
            </a:r>
            <a:r>
              <a:rPr lang="it-IT" sz="2400" dirty="0" smtClean="0">
                <a:latin typeface="Times New Roman" pitchFamily="18" charset="0"/>
                <a:cs typeface="Times New Roman" pitchFamily="18" charset="0"/>
              </a:rPr>
              <a:t> by SSL, </a:t>
            </a:r>
            <a:r>
              <a:rPr lang="it-IT" sz="2400" dirty="0" err="1" smtClean="0">
                <a:latin typeface="Times New Roman" pitchFamily="18" charset="0"/>
                <a:cs typeface="Times New Roman" pitchFamily="18" charset="0"/>
              </a:rPr>
              <a:t>is</a:t>
            </a:r>
            <a:r>
              <a:rPr lang="it-IT" sz="2400" dirty="0" smtClean="0">
                <a:latin typeface="Times New Roman" pitchFamily="18" charset="0"/>
                <a:cs typeface="Times New Roman" pitchFamily="18" charset="0"/>
              </a:rPr>
              <a:t> optional. </a:t>
            </a:r>
            <a:endParaRPr lang="it-IT" sz="2400" dirty="0">
              <a:latin typeface="Times New Roman" pitchFamily="18" charset="0"/>
              <a:cs typeface="Times New Roman" pitchFamily="18" charset="0"/>
            </a:endParaRPr>
          </a:p>
        </p:txBody>
      </p:sp>
      <p:sp>
        <p:nvSpPr>
          <p:cNvPr id="2" name="Segnaposto numero diapositiva 1"/>
          <p:cNvSpPr>
            <a:spLocks noGrp="1"/>
          </p:cNvSpPr>
          <p:nvPr>
            <p:ph type="sldNum" sz="quarter" idx="12"/>
          </p:nvPr>
        </p:nvSpPr>
        <p:spPr/>
        <p:txBody>
          <a:bodyPr/>
          <a:lstStyle/>
          <a:p>
            <a:pPr>
              <a:defRPr/>
            </a:pPr>
            <a:fld id="{58E8949A-47C4-4870-98C8-3606AD529F92}" type="slidenum">
              <a:rPr lang="it-IT" smtClean="0"/>
              <a:pPr>
                <a:defRPr/>
              </a:pPr>
              <a:t>9</a:t>
            </a:fld>
            <a:endParaRPr lang="it-IT"/>
          </a:p>
        </p:txBody>
      </p:sp>
    </p:spTree>
    <p:extLst>
      <p:ext uri="{BB962C8B-B14F-4D97-AF65-F5344CB8AC3E}">
        <p14:creationId xmlns:p14="http://schemas.microsoft.com/office/powerpoint/2010/main" val="84031690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583</TotalTime>
  <Words>762</Words>
  <Application>Microsoft Office PowerPoint</Application>
  <PresentationFormat>Presentazione su schermo (4:3)</PresentationFormat>
  <Paragraphs>77</Paragraphs>
  <Slides>11</Slides>
  <Notes>1</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Tema di Office</vt:lpstr>
      <vt:lpstr>Secure Socket Layer (SSL) Transport Layer Security (TLS)</vt:lpstr>
      <vt:lpstr>Presentazione standard di PowerPoint</vt:lpstr>
      <vt:lpstr>Presentazione standard di PowerPoint</vt:lpstr>
      <vt:lpstr>Presentazione standard di PowerPoint</vt:lpstr>
      <vt:lpstr>Presentazione standard di PowerPoint</vt:lpstr>
      <vt:lpstr>Presentazione standard di PowerPoint</vt:lpstr>
      <vt:lpstr>Handsake protocol </vt:lpstr>
      <vt:lpstr>Presentazione standard di PowerPoint</vt:lpstr>
      <vt:lpstr>Presentazione standard di PowerPoint</vt:lpstr>
      <vt:lpstr>Presentazione standard di PowerPoint</vt:lpstr>
      <vt:lpstr>SSL limits in e-commerce applications</vt:lpstr>
    </vt:vector>
  </TitlesOfParts>
  <Company>Deis - Università di Bologna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Secure Socket Layer (SSL)</dc:title>
  <dc:creator>Maurelio Boari</dc:creator>
  <cp:lastModifiedBy>Maurelio Boari</cp:lastModifiedBy>
  <cp:revision>44</cp:revision>
  <cp:lastPrinted>2016-05-03T12:30:57Z</cp:lastPrinted>
  <dcterms:created xsi:type="dcterms:W3CDTF">2010-05-25T16:56:06Z</dcterms:created>
  <dcterms:modified xsi:type="dcterms:W3CDTF">2018-05-10T09:48:47Z</dcterms:modified>
</cp:coreProperties>
</file>