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9"/>
  </p:notesMasterIdLst>
  <p:handoutMasterIdLst>
    <p:handoutMasterId r:id="rId90"/>
  </p:handoutMasterIdLst>
  <p:sldIdLst>
    <p:sldId id="361" r:id="rId2"/>
    <p:sldId id="362" r:id="rId3"/>
    <p:sldId id="363" r:id="rId4"/>
    <p:sldId id="365" r:id="rId5"/>
    <p:sldId id="366" r:id="rId6"/>
    <p:sldId id="367" r:id="rId7"/>
    <p:sldId id="368" r:id="rId8"/>
    <p:sldId id="369" r:id="rId9"/>
    <p:sldId id="370" r:id="rId10"/>
    <p:sldId id="335" r:id="rId11"/>
    <p:sldId id="334" r:id="rId12"/>
    <p:sldId id="281" r:id="rId13"/>
    <p:sldId id="282" r:id="rId14"/>
    <p:sldId id="285" r:id="rId15"/>
    <p:sldId id="280" r:id="rId16"/>
    <p:sldId id="373" r:id="rId17"/>
    <p:sldId id="333" r:id="rId18"/>
    <p:sldId id="284" r:id="rId19"/>
    <p:sldId id="289" r:id="rId20"/>
    <p:sldId id="288" r:id="rId21"/>
    <p:sldId id="287" r:id="rId22"/>
    <p:sldId id="336" r:id="rId23"/>
    <p:sldId id="338" r:id="rId24"/>
    <p:sldId id="290" r:id="rId25"/>
    <p:sldId id="291" r:id="rId26"/>
    <p:sldId id="410" r:id="rId27"/>
    <p:sldId id="411" r:id="rId28"/>
    <p:sldId id="437" r:id="rId29"/>
    <p:sldId id="412" r:id="rId30"/>
    <p:sldId id="292" r:id="rId31"/>
    <p:sldId id="296" r:id="rId32"/>
    <p:sldId id="297" r:id="rId33"/>
    <p:sldId id="427" r:id="rId34"/>
    <p:sldId id="430" r:id="rId35"/>
    <p:sldId id="428" r:id="rId36"/>
    <p:sldId id="374" r:id="rId37"/>
    <p:sldId id="339" r:id="rId38"/>
    <p:sldId id="340" r:id="rId39"/>
    <p:sldId id="429" r:id="rId40"/>
    <p:sldId id="378" r:id="rId41"/>
    <p:sldId id="344" r:id="rId42"/>
    <p:sldId id="341" r:id="rId43"/>
    <p:sldId id="413" r:id="rId44"/>
    <p:sldId id="379" r:id="rId45"/>
    <p:sldId id="348" r:id="rId46"/>
    <p:sldId id="376" r:id="rId47"/>
    <p:sldId id="440" r:id="rId48"/>
    <p:sldId id="375" r:id="rId49"/>
    <p:sldId id="377" r:id="rId50"/>
    <p:sldId id="351" r:id="rId51"/>
    <p:sldId id="389" r:id="rId52"/>
    <p:sldId id="352" r:id="rId53"/>
    <p:sldId id="345" r:id="rId54"/>
    <p:sldId id="391" r:id="rId55"/>
    <p:sldId id="388" r:id="rId56"/>
    <p:sldId id="392" r:id="rId57"/>
    <p:sldId id="438" r:id="rId58"/>
    <p:sldId id="439" r:id="rId59"/>
    <p:sldId id="393" r:id="rId60"/>
    <p:sldId id="394" r:id="rId61"/>
    <p:sldId id="433" r:id="rId62"/>
    <p:sldId id="395" r:id="rId63"/>
    <p:sldId id="434" r:id="rId64"/>
    <p:sldId id="396" r:id="rId65"/>
    <p:sldId id="397" r:id="rId66"/>
    <p:sldId id="435" r:id="rId67"/>
    <p:sldId id="414" r:id="rId68"/>
    <p:sldId id="426" r:id="rId69"/>
    <p:sldId id="417" r:id="rId70"/>
    <p:sldId id="416" r:id="rId71"/>
    <p:sldId id="422" r:id="rId72"/>
    <p:sldId id="399" r:id="rId73"/>
    <p:sldId id="400" r:id="rId74"/>
    <p:sldId id="401" r:id="rId75"/>
    <p:sldId id="419" r:id="rId76"/>
    <p:sldId id="425" r:id="rId77"/>
    <p:sldId id="353" r:id="rId78"/>
    <p:sldId id="420" r:id="rId79"/>
    <p:sldId id="441" r:id="rId80"/>
    <p:sldId id="355" r:id="rId81"/>
    <p:sldId id="324" r:id="rId82"/>
    <p:sldId id="403" r:id="rId83"/>
    <p:sldId id="404" r:id="rId84"/>
    <p:sldId id="432" r:id="rId85"/>
    <p:sldId id="405" r:id="rId86"/>
    <p:sldId id="406" r:id="rId87"/>
    <p:sldId id="268" r:id="rId8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6" autoAdjust="0"/>
    <p:restoredTop sz="94680" autoAdjust="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handoutMaster" Target="handoutMasters/handout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DEC02-C30A-44B4-A119-17241603CD11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3546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94ADE8B1-7B11-45DC-8484-2CA7B94EED2F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79871274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8090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3C3371-2F56-435F-B513-C7EE8ED49972}" type="slidenum">
              <a:rPr lang="it-IT" altLang="it-IT"/>
              <a:pPr eaLnBrk="1" hangingPunct="1">
                <a:spcBef>
                  <a:spcPct val="0"/>
                </a:spcBef>
              </a:pPr>
              <a:t>5</a:t>
            </a:fld>
            <a:endParaRPr lang="it-IT" altLang="it-IT"/>
          </a:p>
        </p:txBody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A1E815-FC55-4B67-94FE-470637B24663}" type="slidenum">
              <a:rPr lang="it-IT" altLang="it-IT"/>
              <a:pPr eaLnBrk="1" hangingPunct="1">
                <a:spcBef>
                  <a:spcPct val="0"/>
                </a:spcBef>
              </a:pPr>
              <a:t>55</a:t>
            </a:fld>
            <a:endParaRPr lang="it-IT" altLang="it-IT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3738"/>
            <a:ext cx="4554537" cy="34163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/>
          </a:p>
        </p:txBody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74D58E-C199-4D23-AC73-65BA5F406FFF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82000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094F3A-8A11-4051-BD3D-62A26D83DE3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61345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889CB-F316-4DC0-8392-F87F73A0CB1A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4780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7E89AD-DF09-4F91-9827-DDE6E00F72C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01564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E5793-61E8-43CF-8733-2ECAF05D1F1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88232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36FC0-1B32-45FD-B272-5328ADB90FE8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98451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9369B-59E7-47C5-ADCC-3ECDA23EF094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2387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32FEB-296F-4AC4-9501-938F408E6C7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93715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A872F-D5A5-4AB0-8902-DFE347B6C392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4403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7826B1-2B9F-4462-AF69-4DAA2630A69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73077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3A37D6-0025-4694-84F9-E70A75995E0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51271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D8C5EBE3-4434-4F2C-8FE2-AD58A3BA5C4B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Hash_function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218488" cy="1157288"/>
          </a:xfrm>
        </p:spPr>
        <p:txBody>
          <a:bodyPr/>
          <a:lstStyle/>
          <a:p>
            <a:pPr eaLnBrk="1" hangingPunct="1"/>
            <a:r>
              <a:rPr lang="it-IT" altLang="it-IT" sz="3600"/>
              <a:t>Network Security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58750" y="1341438"/>
            <a:ext cx="844550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1800" dirty="0">
                <a:latin typeface="Arial" panose="020B0604020202020204" pitchFamily="34" charset="0"/>
              </a:rPr>
              <a:t> The security </a:t>
            </a:r>
            <a:r>
              <a:rPr lang="it-IT" altLang="it-IT" sz="1800" dirty="0" err="1">
                <a:latin typeface="Arial" panose="020B0604020202020204" pitchFamily="34" charset="0"/>
              </a:rPr>
              <a:t>problems</a:t>
            </a:r>
            <a:r>
              <a:rPr lang="it-IT" altLang="it-IT" sz="1800" dirty="0">
                <a:latin typeface="Arial" panose="020B0604020202020204" pitchFamily="34" charset="0"/>
              </a:rPr>
              <a:t> in the networks </a:t>
            </a:r>
            <a:r>
              <a:rPr lang="it-IT" altLang="it-IT" sz="1800" dirty="0" err="1">
                <a:latin typeface="Arial" panose="020B0604020202020204" pitchFamily="34" charset="0"/>
              </a:rPr>
              <a:t>may</a:t>
            </a:r>
            <a:r>
              <a:rPr lang="it-IT" altLang="it-IT" sz="1800" dirty="0">
                <a:latin typeface="Arial" panose="020B0604020202020204" pitchFamily="34" charset="0"/>
              </a:rPr>
              <a:t> be </a:t>
            </a:r>
            <a:r>
              <a:rPr lang="it-IT" altLang="it-IT" sz="1800" dirty="0" err="1">
                <a:latin typeface="Arial" panose="020B0604020202020204" pitchFamily="34" charset="0"/>
              </a:rPr>
              <a:t>subdivided</a:t>
            </a:r>
            <a:r>
              <a:rPr lang="it-IT" altLang="it-IT" sz="1800" dirty="0">
                <a:latin typeface="Arial" panose="020B0604020202020204" pitchFamily="34" charset="0"/>
              </a:rPr>
              <a:t> in </a:t>
            </a:r>
            <a:r>
              <a:rPr lang="it-IT" altLang="it-IT" sz="1800" dirty="0" err="1">
                <a:latin typeface="Arial" panose="020B0604020202020204" pitchFamily="34" charset="0"/>
              </a:rPr>
              <a:t>four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cathegories</a:t>
            </a:r>
            <a:r>
              <a:rPr lang="it-IT" altLang="it-IT" sz="18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</a:pPr>
            <a:endParaRPr lang="it-IT" altLang="it-IT" sz="1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</a:pPr>
            <a:r>
              <a:rPr lang="it-IT" altLang="it-IT" sz="1800" b="1" dirty="0" err="1">
                <a:latin typeface="Arial" panose="020B0604020202020204" pitchFamily="34" charset="0"/>
              </a:rPr>
              <a:t>confidentiality</a:t>
            </a:r>
            <a:endParaRPr lang="it-IT" altLang="it-IT" sz="1800" b="1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</a:pPr>
            <a:r>
              <a:rPr lang="it-IT" altLang="it-IT" sz="1800" b="1" dirty="0" err="1">
                <a:latin typeface="Arial" panose="020B0604020202020204" pitchFamily="34" charset="0"/>
              </a:rPr>
              <a:t>authenticity</a:t>
            </a:r>
            <a:endParaRPr lang="it-IT" altLang="it-IT" sz="1800" b="1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</a:pPr>
            <a:r>
              <a:rPr lang="it-IT" altLang="it-IT" sz="1800" b="1" dirty="0">
                <a:latin typeface="Arial" panose="020B0604020202020204" pitchFamily="34" charset="0"/>
              </a:rPr>
              <a:t>non </a:t>
            </a:r>
            <a:r>
              <a:rPr lang="it-IT" altLang="it-IT" sz="1800" b="1" dirty="0" err="1">
                <a:latin typeface="Arial" panose="020B0604020202020204" pitchFamily="34" charset="0"/>
              </a:rPr>
              <a:t>repudiation</a:t>
            </a:r>
            <a:endParaRPr lang="it-IT" altLang="it-IT" sz="1800" b="1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</a:pPr>
            <a:r>
              <a:rPr lang="it-IT" altLang="it-IT" sz="1800" b="1" dirty="0" err="1">
                <a:latin typeface="Arial" panose="020B0604020202020204" pitchFamily="34" charset="0"/>
              </a:rPr>
              <a:t>integrity</a:t>
            </a:r>
            <a:endParaRPr lang="it-IT" altLang="it-IT" sz="18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b="1" dirty="0" err="1">
                <a:latin typeface="Arial" panose="020B0604020202020204" pitchFamily="34" charset="0"/>
              </a:rPr>
              <a:t>confidentiality</a:t>
            </a:r>
            <a:r>
              <a:rPr lang="it-IT" altLang="it-IT" sz="1800" b="1" dirty="0">
                <a:latin typeface="Arial" panose="020B0604020202020204" pitchFamily="34" charset="0"/>
              </a:rPr>
              <a:t> :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requires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that</a:t>
            </a:r>
            <a:r>
              <a:rPr lang="it-IT" altLang="it-IT" sz="1800" dirty="0">
                <a:latin typeface="Arial" panose="020B0604020202020204" pitchFamily="34" charset="0"/>
              </a:rPr>
              <a:t> information </a:t>
            </a:r>
            <a:r>
              <a:rPr lang="it-IT" altLang="it-IT" sz="1800" dirty="0" err="1">
                <a:latin typeface="Arial" panose="020B0604020202020204" pitchFamily="34" charset="0"/>
              </a:rPr>
              <a:t>sent</a:t>
            </a:r>
            <a:r>
              <a:rPr lang="it-IT" altLang="it-IT" sz="1800" dirty="0">
                <a:latin typeface="Arial" panose="020B0604020202020204" pitchFamily="34" charset="0"/>
              </a:rPr>
              <a:t> on the network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only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be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accessible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for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reading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1800" dirty="0">
                <a:latin typeface="Arial" panose="020B0604020202020204" pitchFamily="34" charset="0"/>
              </a:rPr>
              <a:t>to </a:t>
            </a:r>
            <a:r>
              <a:rPr lang="it-IT" altLang="it-IT" sz="1800" dirty="0" err="1">
                <a:latin typeface="Arial" panose="020B0604020202020204" pitchFamily="34" charset="0"/>
              </a:rPr>
              <a:t>authorized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parts</a:t>
            </a:r>
            <a:r>
              <a:rPr lang="it-IT" altLang="it-IT" sz="1800" dirty="0">
                <a:latin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0"/>
              </a:spcBef>
            </a:pPr>
            <a:endParaRPr lang="it-IT" altLang="it-IT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1800" b="1" dirty="0">
                <a:latin typeface="Arial" panose="020B0604020202020204" pitchFamily="34" charset="0"/>
              </a:rPr>
              <a:t> </a:t>
            </a:r>
            <a:r>
              <a:rPr lang="it-IT" altLang="it-IT" sz="1800" b="1" dirty="0" err="1">
                <a:latin typeface="Arial" panose="020B0604020202020204" pitchFamily="34" charset="0"/>
              </a:rPr>
              <a:t>authenticity</a:t>
            </a:r>
            <a:r>
              <a:rPr lang="it-IT" altLang="it-IT" sz="1800" b="1" dirty="0">
                <a:latin typeface="Arial" panose="020B0604020202020204" pitchFamily="34" charset="0"/>
              </a:rPr>
              <a:t>: </a:t>
            </a:r>
            <a:r>
              <a:rPr lang="it-IT" altLang="it-IT" sz="1800" dirty="0" err="1">
                <a:latin typeface="Arial" panose="020B0604020202020204" pitchFamily="34" charset="0"/>
              </a:rPr>
              <a:t>requires</a:t>
            </a:r>
            <a:r>
              <a:rPr lang="it-IT" altLang="it-IT" sz="1800" dirty="0">
                <a:latin typeface="Arial" panose="020B0604020202020204" pitchFamily="34" charset="0"/>
              </a:rPr>
              <a:t>  </a:t>
            </a:r>
            <a:r>
              <a:rPr lang="it-IT" altLang="it-IT" sz="1800" dirty="0" err="1">
                <a:latin typeface="Arial" panose="020B0604020202020204" pitchFamily="34" charset="0"/>
              </a:rPr>
              <a:t>that</a:t>
            </a:r>
            <a:r>
              <a:rPr lang="it-IT" altLang="it-IT" sz="1800" dirty="0">
                <a:latin typeface="Arial" panose="020B0604020202020204" pitchFamily="34" charset="0"/>
              </a:rPr>
              <a:t>  </a:t>
            </a:r>
            <a:r>
              <a:rPr lang="it-IT" altLang="it-IT" sz="1800" dirty="0" err="1">
                <a:latin typeface="Arial" panose="020B0604020202020204" pitchFamily="34" charset="0"/>
              </a:rPr>
              <a:t>it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is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possible</a:t>
            </a:r>
            <a:r>
              <a:rPr lang="it-IT" altLang="it-IT" sz="1800" dirty="0">
                <a:latin typeface="Arial" panose="020B0604020202020204" pitchFamily="34" charset="0"/>
              </a:rPr>
              <a:t> to </a:t>
            </a:r>
            <a:r>
              <a:rPr lang="it-IT" altLang="it-IT" sz="1800" dirty="0" err="1">
                <a:latin typeface="Arial" panose="020B0604020202020204" pitchFamily="34" charset="0"/>
              </a:rPr>
              <a:t>verify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 the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identity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of the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subjects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involved</a:t>
            </a:r>
            <a:r>
              <a:rPr lang="it-IT" altLang="it-IT" sz="1800" dirty="0">
                <a:latin typeface="Arial" panose="020B0604020202020204" pitchFamily="34" charset="0"/>
              </a:rPr>
              <a:t> in the </a:t>
            </a:r>
            <a:r>
              <a:rPr lang="it-IT" altLang="it-IT" sz="1800" dirty="0" err="1">
                <a:latin typeface="Arial" panose="020B0604020202020204" pitchFamily="34" charset="0"/>
              </a:rPr>
              <a:t>communication</a:t>
            </a:r>
            <a:r>
              <a:rPr lang="it-IT" altLang="it-IT" sz="18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endParaRPr lang="it-IT" altLang="it-IT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1800" b="1" dirty="0">
                <a:latin typeface="Arial" panose="020B0604020202020204" pitchFamily="34" charset="0"/>
              </a:rPr>
              <a:t> non </a:t>
            </a:r>
            <a:r>
              <a:rPr lang="it-IT" altLang="it-IT" sz="1800" b="1" dirty="0" err="1">
                <a:latin typeface="Arial" panose="020B0604020202020204" pitchFamily="34" charset="0"/>
              </a:rPr>
              <a:t>repudiation</a:t>
            </a:r>
            <a:r>
              <a:rPr lang="it-IT" altLang="it-IT" sz="1800" b="1" dirty="0">
                <a:latin typeface="Arial" panose="020B0604020202020204" pitchFamily="34" charset="0"/>
              </a:rPr>
              <a:t> </a:t>
            </a:r>
            <a:r>
              <a:rPr lang="it-IT" altLang="it-IT" sz="1800" dirty="0">
                <a:latin typeface="Arial" panose="020B0604020202020204" pitchFamily="34" charset="0"/>
              </a:rPr>
              <a:t>: </a:t>
            </a:r>
            <a:r>
              <a:rPr lang="it-IT" altLang="it-IT" sz="1800" dirty="0" err="1">
                <a:latin typeface="Arial" panose="020B0604020202020204" pitchFamily="34" charset="0"/>
              </a:rPr>
              <a:t>requires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that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it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is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latin typeface="Arial" panose="020B0604020202020204" pitchFamily="34" charset="0"/>
              </a:rPr>
              <a:t>impossible</a:t>
            </a:r>
            <a:r>
              <a:rPr lang="it-IT" altLang="it-IT" sz="1800" dirty="0">
                <a:latin typeface="Arial" panose="020B0604020202020204" pitchFamily="34" charset="0"/>
              </a:rPr>
              <a:t> to 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repudiate</a:t>
            </a:r>
            <a:r>
              <a:rPr lang="it-IT" altLang="it-IT" sz="1800" dirty="0">
                <a:latin typeface="Arial" panose="020B0604020202020204" pitchFamily="34" charset="0"/>
              </a:rPr>
              <a:t>  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the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sending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of a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message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b="1" dirty="0" err="1">
                <a:latin typeface="Arial" panose="020B0604020202020204" pitchFamily="34" charset="0"/>
              </a:rPr>
              <a:t>integrity</a:t>
            </a:r>
            <a:r>
              <a:rPr lang="it-IT" altLang="it-IT" sz="1800" b="1" dirty="0">
                <a:latin typeface="Arial" panose="020B0604020202020204" pitchFamily="34" charset="0"/>
              </a:rPr>
              <a:t> : </a:t>
            </a:r>
            <a:r>
              <a:rPr lang="it-IT" altLang="it-IT" sz="1800" dirty="0" err="1">
                <a:latin typeface="Arial" panose="020B0604020202020204" pitchFamily="34" charset="0"/>
              </a:rPr>
              <a:t>requires</a:t>
            </a:r>
            <a:r>
              <a:rPr lang="it-IT" altLang="it-IT" sz="1800" dirty="0">
                <a:latin typeface="Arial" panose="020B0604020202020204" pitchFamily="34" charset="0"/>
              </a:rPr>
              <a:t>  </a:t>
            </a:r>
            <a:r>
              <a:rPr lang="it-IT" altLang="it-IT" sz="1800" dirty="0" err="1">
                <a:latin typeface="Arial" panose="020B0604020202020204" pitchFamily="34" charset="0"/>
              </a:rPr>
              <a:t>that</a:t>
            </a:r>
            <a:r>
              <a:rPr lang="it-IT" altLang="it-IT" sz="1800" dirty="0">
                <a:latin typeface="Arial" panose="020B0604020202020204" pitchFamily="34" charset="0"/>
              </a:rPr>
              <a:t> the </a:t>
            </a:r>
            <a:r>
              <a:rPr lang="it-IT" altLang="it-IT" sz="1800" dirty="0" err="1">
                <a:latin typeface="Arial" panose="020B0604020202020204" pitchFamily="34" charset="0"/>
              </a:rPr>
              <a:t>received</a:t>
            </a:r>
            <a:r>
              <a:rPr lang="it-IT" altLang="it-IT" sz="1800" dirty="0">
                <a:latin typeface="Arial" panose="020B0604020202020204" pitchFamily="34" charset="0"/>
              </a:rPr>
              <a:t>  </a:t>
            </a:r>
            <a:r>
              <a:rPr lang="it-IT" altLang="it-IT" sz="1800" dirty="0" err="1">
                <a:latin typeface="Arial" panose="020B0604020202020204" pitchFamily="34" charset="0"/>
              </a:rPr>
              <a:t>message</a:t>
            </a:r>
            <a:r>
              <a:rPr lang="it-IT" altLang="it-IT" sz="1800" dirty="0">
                <a:latin typeface="Arial" panose="020B0604020202020204" pitchFamily="34" charset="0"/>
              </a:rPr>
              <a:t> </a:t>
            </a:r>
            <a:r>
              <a:rPr lang="it-IT" altLang="it-IT" sz="1800" b="1" dirty="0" err="1">
                <a:latin typeface="Arial" panose="020B0604020202020204" pitchFamily="34" charset="0"/>
              </a:rPr>
              <a:t>is</a:t>
            </a:r>
            <a:r>
              <a:rPr lang="it-IT" altLang="it-IT" sz="1800" b="1" dirty="0">
                <a:latin typeface="Arial" panose="020B0604020202020204" pitchFamily="34" charset="0"/>
              </a:rPr>
              <a:t> 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the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same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respect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to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that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sent</a:t>
            </a:r>
            <a:r>
              <a:rPr lang="it-IT" altLang="it-IT" sz="1800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latin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1</a:t>
            </a:fld>
            <a:endParaRPr lang="it-IT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42938" y="836613"/>
            <a:ext cx="7643812" cy="4308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200" b="1" dirty="0">
                <a:latin typeface="+mj-lt"/>
              </a:rPr>
              <a:t>			</a:t>
            </a:r>
            <a:r>
              <a:rPr lang="it-IT" sz="3200" b="1" dirty="0" err="1">
                <a:latin typeface="+mj-lt"/>
              </a:rPr>
              <a:t>Cryptology</a:t>
            </a:r>
            <a:r>
              <a:rPr lang="it-IT" sz="3200" dirty="0">
                <a:latin typeface="+mj-lt"/>
              </a:rPr>
              <a:t>.</a:t>
            </a:r>
          </a:p>
          <a:p>
            <a:pPr>
              <a:defRPr/>
            </a:pPr>
            <a:endParaRPr lang="it-IT" sz="3200" dirty="0">
              <a:latin typeface="+mj-lt"/>
            </a:endParaRPr>
          </a:p>
          <a:p>
            <a:pPr>
              <a:defRPr/>
            </a:pPr>
            <a:endParaRPr lang="it-IT" sz="1800" dirty="0">
              <a:latin typeface="Arial" charset="0"/>
            </a:endParaRPr>
          </a:p>
          <a:p>
            <a:pPr>
              <a:buFontTx/>
              <a:buChar char="•"/>
              <a:defRPr/>
            </a:pPr>
            <a:r>
              <a:rPr lang="it-IT" sz="2400" dirty="0" err="1">
                <a:solidFill>
                  <a:srgbClr val="FF0000"/>
                </a:solidFill>
                <a:latin typeface="+mj-lt"/>
              </a:rPr>
              <a:t>Cryptography</a:t>
            </a:r>
            <a:r>
              <a:rPr lang="it-IT" sz="2400" dirty="0">
                <a:latin typeface="+mj-lt"/>
              </a:rPr>
              <a:t>: design and </a:t>
            </a:r>
            <a:r>
              <a:rPr lang="it-IT" sz="2400" dirty="0" err="1">
                <a:latin typeface="+mj-lt"/>
              </a:rPr>
              <a:t>development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cryptographic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systems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A </a:t>
            </a:r>
            <a:r>
              <a:rPr lang="it-IT" sz="2400" dirty="0" err="1">
                <a:latin typeface="+mj-lt"/>
              </a:rPr>
              <a:t>plaintext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converted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into</a:t>
            </a:r>
            <a:r>
              <a:rPr lang="it-IT" sz="2400" dirty="0">
                <a:latin typeface="+mj-lt"/>
              </a:rPr>
              <a:t> </a:t>
            </a:r>
            <a:r>
              <a:rPr lang="it-IT" sz="2400" i="1" dirty="0" err="1">
                <a:latin typeface="+mj-lt"/>
              </a:rPr>
              <a:t>apparently</a:t>
            </a:r>
            <a:r>
              <a:rPr lang="it-IT" sz="2400" i="1" dirty="0">
                <a:latin typeface="+mj-lt"/>
              </a:rPr>
              <a:t> random non </a:t>
            </a:r>
            <a:r>
              <a:rPr lang="it-IT" sz="2400" i="1" dirty="0" err="1">
                <a:latin typeface="+mj-lt"/>
              </a:rPr>
              <a:t>sense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referred</a:t>
            </a:r>
            <a:r>
              <a:rPr lang="it-IT" sz="2400" dirty="0">
                <a:latin typeface="+mj-lt"/>
              </a:rPr>
              <a:t> to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ciphertext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.</a:t>
            </a:r>
            <a:r>
              <a:rPr lang="it-IT" sz="2400" dirty="0">
                <a:latin typeface="+mj-lt"/>
              </a:rPr>
              <a:t> 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Tx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Tx/>
              <a:buChar char="•"/>
              <a:defRPr/>
            </a:pPr>
            <a:r>
              <a:rPr lang="it-IT" sz="2400" dirty="0" err="1">
                <a:solidFill>
                  <a:srgbClr val="FF0000"/>
                </a:solidFill>
                <a:latin typeface="+mj-lt"/>
              </a:rPr>
              <a:t>Cryptanalysis</a:t>
            </a:r>
            <a:r>
              <a:rPr lang="it-IT" sz="2400" b="1" dirty="0">
                <a:latin typeface="+mj-lt"/>
              </a:rPr>
              <a:t>: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process</a:t>
            </a:r>
            <a:r>
              <a:rPr lang="it-IT" sz="2400" dirty="0">
                <a:latin typeface="+mj-lt"/>
              </a:rPr>
              <a:t> of </a:t>
            </a:r>
            <a:r>
              <a:rPr lang="it-IT" sz="2400" dirty="0" err="1">
                <a:latin typeface="+mj-lt"/>
              </a:rPr>
              <a:t>attempting</a:t>
            </a:r>
            <a:r>
              <a:rPr lang="it-IT" sz="2400" dirty="0">
                <a:latin typeface="+mj-lt"/>
              </a:rPr>
              <a:t> to </a:t>
            </a:r>
            <a:r>
              <a:rPr lang="it-IT" sz="2400" dirty="0" err="1">
                <a:latin typeface="+mj-lt"/>
              </a:rPr>
              <a:t>decrypt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encrypted</a:t>
            </a:r>
            <a:r>
              <a:rPr lang="it-IT" sz="2400" dirty="0">
                <a:latin typeface="+mj-lt"/>
              </a:rPr>
              <a:t>  text.</a:t>
            </a:r>
            <a:endParaRPr lang="it-IT" dirty="0">
              <a:latin typeface="Arial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10</a:t>
            </a:fld>
            <a:endParaRPr lang="it-IT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57188" y="692150"/>
            <a:ext cx="8358187" cy="551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200" b="1" dirty="0" err="1">
                <a:latin typeface="+mj-lt"/>
              </a:rPr>
              <a:t>Conventional</a:t>
            </a:r>
            <a:r>
              <a:rPr lang="it-IT" sz="3200" b="1" dirty="0">
                <a:latin typeface="+mj-lt"/>
              </a:rPr>
              <a:t> </a:t>
            </a:r>
            <a:r>
              <a:rPr lang="it-IT" sz="3200" b="1" dirty="0" err="1">
                <a:latin typeface="+mj-lt"/>
              </a:rPr>
              <a:t>Encryption</a:t>
            </a:r>
            <a:r>
              <a:rPr lang="it-IT" sz="3200" b="1" dirty="0">
                <a:latin typeface="+mj-lt"/>
              </a:rPr>
              <a:t> Model</a:t>
            </a:r>
          </a:p>
          <a:p>
            <a:pPr>
              <a:defRPr/>
            </a:pPr>
            <a:endParaRPr lang="it-IT" sz="3200" b="1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process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consists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an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 err="1">
                <a:latin typeface="+mj-lt"/>
              </a:rPr>
              <a:t>algorithm</a:t>
            </a:r>
            <a:r>
              <a:rPr lang="it-IT" sz="2400" b="1" dirty="0">
                <a:latin typeface="+mj-lt"/>
              </a:rPr>
              <a:t> and a key</a:t>
            </a:r>
            <a:r>
              <a:rPr lang="it-IT" sz="2400" dirty="0">
                <a:latin typeface="+mj-lt"/>
              </a:rPr>
              <a:t>. The key </a:t>
            </a:r>
            <a:r>
              <a:rPr lang="it-IT" sz="2400" dirty="0" err="1">
                <a:latin typeface="+mj-lt"/>
              </a:rPr>
              <a:t>ia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value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indipendent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plaintext</a:t>
            </a:r>
            <a:r>
              <a:rPr lang="it-IT" sz="2400" dirty="0">
                <a:latin typeface="+mj-lt"/>
              </a:rPr>
              <a:t>. The </a:t>
            </a:r>
            <a:r>
              <a:rPr lang="it-IT" sz="2400" dirty="0" err="1">
                <a:latin typeface="+mj-lt"/>
              </a:rPr>
              <a:t>algorithm</a:t>
            </a:r>
            <a:r>
              <a:rPr lang="it-IT" sz="2400" dirty="0">
                <a:latin typeface="+mj-lt"/>
              </a:rPr>
              <a:t>  </a:t>
            </a:r>
            <a:r>
              <a:rPr lang="it-IT" sz="2400" dirty="0" err="1">
                <a:latin typeface="+mj-lt"/>
              </a:rPr>
              <a:t>will</a:t>
            </a:r>
            <a:r>
              <a:rPr lang="it-IT" sz="2400" dirty="0">
                <a:latin typeface="+mj-lt"/>
              </a:rPr>
              <a:t> produce a </a:t>
            </a:r>
            <a:r>
              <a:rPr lang="it-IT" sz="2400" dirty="0" err="1">
                <a:latin typeface="+mj-lt"/>
              </a:rPr>
              <a:t>different</a:t>
            </a:r>
            <a:r>
              <a:rPr lang="it-IT" sz="2400" dirty="0">
                <a:latin typeface="+mj-lt"/>
              </a:rPr>
              <a:t> output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depending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on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specific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key </a:t>
            </a:r>
            <a:r>
              <a:rPr lang="it-IT" sz="2400" dirty="0" err="1">
                <a:latin typeface="+mj-lt"/>
              </a:rPr>
              <a:t>being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used</a:t>
            </a:r>
            <a:r>
              <a:rPr lang="it-IT" sz="2400" dirty="0">
                <a:latin typeface="+mj-lt"/>
              </a:rPr>
              <a:t> at the </a:t>
            </a:r>
            <a:r>
              <a:rPr lang="it-IT" sz="2400" dirty="0" err="1">
                <a:latin typeface="+mj-lt"/>
              </a:rPr>
              <a:t>time</a:t>
            </a:r>
            <a:r>
              <a:rPr lang="it-IT" sz="2400" dirty="0">
                <a:latin typeface="+mj-lt"/>
              </a:rPr>
              <a:t>. </a:t>
            </a:r>
            <a:r>
              <a:rPr lang="it-IT" sz="2400" i="1" dirty="0" err="1">
                <a:latin typeface="+mj-lt"/>
              </a:rPr>
              <a:t>Changing</a:t>
            </a:r>
            <a:r>
              <a:rPr lang="it-IT" sz="2400" i="1" dirty="0">
                <a:latin typeface="+mj-lt"/>
              </a:rPr>
              <a:t> the  key </a:t>
            </a:r>
            <a:r>
              <a:rPr lang="it-IT" sz="2400" i="1" dirty="0" err="1">
                <a:latin typeface="+mj-lt"/>
              </a:rPr>
              <a:t>changes</a:t>
            </a:r>
            <a:r>
              <a:rPr lang="it-IT" sz="2400" i="1" dirty="0">
                <a:latin typeface="+mj-lt"/>
              </a:rPr>
              <a:t> the output </a:t>
            </a:r>
            <a:r>
              <a:rPr lang="it-IT" sz="2400" i="1" dirty="0" err="1">
                <a:latin typeface="+mj-lt"/>
              </a:rPr>
              <a:t>of</a:t>
            </a:r>
            <a:r>
              <a:rPr lang="it-IT" sz="2400" i="1" dirty="0">
                <a:latin typeface="+mj-lt"/>
              </a:rPr>
              <a:t> the </a:t>
            </a:r>
            <a:r>
              <a:rPr lang="it-IT" sz="2400" i="1" dirty="0" err="1">
                <a:latin typeface="+mj-lt"/>
              </a:rPr>
              <a:t>algorithm</a:t>
            </a:r>
            <a:r>
              <a:rPr lang="it-IT" sz="2400" i="1" dirty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security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conventional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depends</a:t>
            </a:r>
            <a:r>
              <a:rPr lang="it-IT" sz="2400" dirty="0">
                <a:latin typeface="+mj-lt"/>
              </a:rPr>
              <a:t> on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secrecy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of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the key,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not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secrecy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algorithm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fact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algorithm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need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not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kept</a:t>
            </a:r>
            <a:r>
              <a:rPr lang="it-IT" sz="2400" dirty="0">
                <a:latin typeface="Arial" charset="0"/>
              </a:rPr>
              <a:t> </a:t>
            </a:r>
            <a:r>
              <a:rPr lang="it-IT" sz="2400" dirty="0">
                <a:latin typeface="+mj-lt"/>
              </a:rPr>
              <a:t>secret  </a:t>
            </a:r>
            <a:r>
              <a:rPr lang="it-IT" sz="2400" dirty="0" err="1">
                <a:latin typeface="+mj-lt"/>
              </a:rPr>
              <a:t>means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manufactures</a:t>
            </a:r>
            <a:r>
              <a:rPr lang="it-IT" sz="2400" dirty="0">
                <a:latin typeface="+mj-lt"/>
              </a:rPr>
              <a:t> can and </a:t>
            </a:r>
            <a:r>
              <a:rPr lang="it-IT" sz="2400" dirty="0" err="1">
                <a:latin typeface="+mj-lt"/>
              </a:rPr>
              <a:t>have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developed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low-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cost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chip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implementation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data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algorithms</a:t>
            </a:r>
            <a:r>
              <a:rPr lang="it-IT" sz="2400" dirty="0">
                <a:latin typeface="+mj-lt"/>
              </a:rPr>
              <a:t>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11</a:t>
            </a:fld>
            <a:endParaRPr lang="it-IT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592138" y="425450"/>
            <a:ext cx="786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blackWhite">
          <a:xfrm>
            <a:off x="6084888" y="2492375"/>
            <a:ext cx="1439862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decryption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algorithm, D</a:t>
            </a: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107950" y="2851150"/>
            <a:ext cx="1081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plaintext,P </a:t>
            </a:r>
          </a:p>
        </p:txBody>
      </p:sp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827088" y="3851275"/>
            <a:ext cx="17287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600"/>
              <a:t>Encryption key,K</a:t>
            </a:r>
          </a:p>
        </p:txBody>
      </p:sp>
      <p:sp>
        <p:nvSpPr>
          <p:cNvPr id="13318" name="Rectangle 13"/>
          <p:cNvSpPr>
            <a:spLocks noChangeArrowheads="1"/>
          </p:cNvSpPr>
          <p:nvPr/>
        </p:nvSpPr>
        <p:spPr bwMode="blackWhite">
          <a:xfrm>
            <a:off x="3419475" y="2708275"/>
            <a:ext cx="172878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600"/>
          </a:p>
        </p:txBody>
      </p:sp>
      <p:sp>
        <p:nvSpPr>
          <p:cNvPr id="13319" name="Line 14"/>
          <p:cNvSpPr>
            <a:spLocks noChangeShapeType="1"/>
          </p:cNvSpPr>
          <p:nvPr/>
        </p:nvSpPr>
        <p:spPr bwMode="auto">
          <a:xfrm>
            <a:off x="2484438" y="2852738"/>
            <a:ext cx="93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15"/>
          <p:cNvSpPr>
            <a:spLocks noChangeShapeType="1"/>
          </p:cNvSpPr>
          <p:nvPr/>
        </p:nvSpPr>
        <p:spPr bwMode="auto">
          <a:xfrm flipV="1">
            <a:off x="4211638" y="1557338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Text Box 16"/>
          <p:cNvSpPr txBox="1">
            <a:spLocks noChangeArrowheads="1"/>
          </p:cNvSpPr>
          <p:nvPr/>
        </p:nvSpPr>
        <p:spPr bwMode="auto">
          <a:xfrm>
            <a:off x="3059113" y="3041650"/>
            <a:ext cx="2592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cyphertext C = E</a:t>
            </a:r>
            <a:r>
              <a:rPr lang="it-IT" altLang="it-IT" sz="1600" baseline="-25000"/>
              <a:t>k</a:t>
            </a:r>
            <a:r>
              <a:rPr lang="it-IT" altLang="it-IT" sz="1600"/>
              <a:t>(P)</a:t>
            </a:r>
          </a:p>
        </p:txBody>
      </p:sp>
      <p:sp>
        <p:nvSpPr>
          <p:cNvPr id="13322" name="Text Box 17"/>
          <p:cNvSpPr txBox="1">
            <a:spLocks noChangeArrowheads="1"/>
          </p:cNvSpPr>
          <p:nvPr/>
        </p:nvSpPr>
        <p:spPr bwMode="auto">
          <a:xfrm>
            <a:off x="3867150" y="1268413"/>
            <a:ext cx="920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600"/>
              <a:t>attacker</a:t>
            </a:r>
          </a:p>
        </p:txBody>
      </p:sp>
      <p:sp>
        <p:nvSpPr>
          <p:cNvPr id="13323" name="Line 19"/>
          <p:cNvSpPr>
            <a:spLocks noChangeShapeType="1"/>
          </p:cNvSpPr>
          <p:nvPr/>
        </p:nvSpPr>
        <p:spPr bwMode="auto">
          <a:xfrm>
            <a:off x="5148263" y="2852738"/>
            <a:ext cx="93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Rectangle 23"/>
          <p:cNvSpPr>
            <a:spLocks noChangeArrowheads="1"/>
          </p:cNvSpPr>
          <p:nvPr/>
        </p:nvSpPr>
        <p:spPr bwMode="auto">
          <a:xfrm>
            <a:off x="1116013" y="2420938"/>
            <a:ext cx="1439862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Encryption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algorithm, E</a:t>
            </a:r>
          </a:p>
        </p:txBody>
      </p:sp>
      <p:sp>
        <p:nvSpPr>
          <p:cNvPr id="13325" name="Line 24"/>
          <p:cNvSpPr>
            <a:spLocks noChangeShapeType="1"/>
          </p:cNvSpPr>
          <p:nvPr/>
        </p:nvSpPr>
        <p:spPr bwMode="auto">
          <a:xfrm>
            <a:off x="395288" y="27813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Text Box 27"/>
          <p:cNvSpPr txBox="1">
            <a:spLocks noChangeArrowheads="1"/>
          </p:cNvSpPr>
          <p:nvPr/>
        </p:nvSpPr>
        <p:spPr bwMode="auto">
          <a:xfrm>
            <a:off x="5848350" y="3813175"/>
            <a:ext cx="23955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600"/>
          </a:p>
        </p:txBody>
      </p:sp>
      <p:sp>
        <p:nvSpPr>
          <p:cNvPr id="13327" name="Text Box 29"/>
          <p:cNvSpPr txBox="1">
            <a:spLocks noChangeArrowheads="1"/>
          </p:cNvSpPr>
          <p:nvPr/>
        </p:nvSpPr>
        <p:spPr bwMode="auto">
          <a:xfrm>
            <a:off x="5724525" y="3860800"/>
            <a:ext cx="2160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Decryption key, K</a:t>
            </a:r>
          </a:p>
        </p:txBody>
      </p:sp>
      <p:sp>
        <p:nvSpPr>
          <p:cNvPr id="13328" name="Line 30"/>
          <p:cNvSpPr>
            <a:spLocks noChangeShapeType="1"/>
          </p:cNvSpPr>
          <p:nvPr/>
        </p:nvSpPr>
        <p:spPr bwMode="auto">
          <a:xfrm flipV="1">
            <a:off x="1692275" y="299720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33"/>
          <p:cNvSpPr>
            <a:spLocks noChangeShapeType="1"/>
          </p:cNvSpPr>
          <p:nvPr/>
        </p:nvSpPr>
        <p:spPr bwMode="auto">
          <a:xfrm flipV="1">
            <a:off x="6732588" y="299720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Text Box 34"/>
          <p:cNvSpPr txBox="1">
            <a:spLocks noChangeArrowheads="1"/>
          </p:cNvSpPr>
          <p:nvPr/>
        </p:nvSpPr>
        <p:spPr bwMode="auto">
          <a:xfrm>
            <a:off x="1023938" y="1098550"/>
            <a:ext cx="210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passive attacker</a:t>
            </a:r>
          </a:p>
        </p:txBody>
      </p:sp>
      <p:sp>
        <p:nvSpPr>
          <p:cNvPr id="13331" name="Line 35"/>
          <p:cNvSpPr>
            <a:spLocks noChangeShapeType="1"/>
          </p:cNvSpPr>
          <p:nvPr/>
        </p:nvSpPr>
        <p:spPr bwMode="auto">
          <a:xfrm>
            <a:off x="2339975" y="1628775"/>
            <a:ext cx="143986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Text Box 36"/>
          <p:cNvSpPr txBox="1">
            <a:spLocks noChangeArrowheads="1"/>
          </p:cNvSpPr>
          <p:nvPr/>
        </p:nvSpPr>
        <p:spPr bwMode="auto">
          <a:xfrm>
            <a:off x="6280150" y="1169988"/>
            <a:ext cx="1963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active attacker</a:t>
            </a:r>
          </a:p>
        </p:txBody>
      </p:sp>
      <p:sp>
        <p:nvSpPr>
          <p:cNvPr id="13333" name="Line 37"/>
          <p:cNvSpPr>
            <a:spLocks noChangeShapeType="1"/>
          </p:cNvSpPr>
          <p:nvPr/>
        </p:nvSpPr>
        <p:spPr bwMode="auto">
          <a:xfrm flipH="1">
            <a:off x="4932363" y="1700213"/>
            <a:ext cx="1944687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Text Box 38"/>
          <p:cNvSpPr txBox="1">
            <a:spLocks noChangeArrowheads="1"/>
          </p:cNvSpPr>
          <p:nvPr/>
        </p:nvSpPr>
        <p:spPr bwMode="auto">
          <a:xfrm>
            <a:off x="447675" y="5202238"/>
            <a:ext cx="7940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			D</a:t>
            </a:r>
            <a:r>
              <a:rPr lang="it-IT" altLang="it-IT" sz="1600" baseline="-25000"/>
              <a:t>K</a:t>
            </a:r>
            <a:r>
              <a:rPr lang="it-IT" altLang="it-IT" sz="1600"/>
              <a:t>(E</a:t>
            </a:r>
            <a:r>
              <a:rPr lang="it-IT" altLang="it-IT" sz="1600" baseline="-25000"/>
              <a:t>K</a:t>
            </a:r>
            <a:r>
              <a:rPr lang="it-IT" altLang="it-IT" sz="1600"/>
              <a:t>(P))=P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12</a:t>
            </a:fld>
            <a:endParaRPr lang="it-IT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76238" y="476250"/>
            <a:ext cx="8443912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 b="1">
                <a:latin typeface="Arial" panose="020B0604020202020204" pitchFamily="34" charset="0"/>
              </a:rPr>
              <a:t>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E, D </a:t>
            </a:r>
            <a:r>
              <a:rPr lang="it-IT" altLang="it-IT" sz="2400">
                <a:latin typeface="Arial" panose="020B0604020202020204" pitchFamily="34" charset="0"/>
              </a:rPr>
              <a:t>are mathematical functions named </a:t>
            </a:r>
            <a:r>
              <a:rPr lang="it-IT" altLang="it-IT" sz="2400" b="1">
                <a:solidFill>
                  <a:srgbClr val="FF0000"/>
                </a:solidFill>
                <a:latin typeface="Arial" panose="020B0604020202020204" pitchFamily="34" charset="0"/>
              </a:rPr>
              <a:t>encryption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b="1">
                <a:solidFill>
                  <a:srgbClr val="FF0000"/>
                </a:solidFill>
                <a:latin typeface="Arial" panose="020B0604020202020204" pitchFamily="34" charset="0"/>
              </a:rPr>
              <a:t>algorithms and decryption algorithms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  <a:r>
              <a:rPr lang="it-IT" altLang="it-IT" sz="2400">
                <a:latin typeface="Arial" panose="020B0604020202020204" pitchFamily="34" charset="0"/>
              </a:rPr>
              <a:t> </a:t>
            </a:r>
            <a:r>
              <a:rPr lang="it-IT" altLang="it-IT" sz="2400" b="1">
                <a:latin typeface="Arial" panose="020B0604020202020204" pitchFamily="34" charset="0"/>
              </a:rPr>
              <a:t>The algorithms</a:t>
            </a:r>
            <a:r>
              <a:rPr lang="it-IT" altLang="it-IT" sz="2400">
                <a:latin typeface="Arial" panose="020B0604020202020204" pitchFamily="34" charset="0"/>
              </a:rPr>
              <a:t>, generally, are </a:t>
            </a:r>
            <a:r>
              <a:rPr lang="it-IT" altLang="it-IT" sz="2400" b="1">
                <a:latin typeface="Arial" panose="020B0604020202020204" pitchFamily="34" charset="0"/>
              </a:rPr>
              <a:t>public </a:t>
            </a:r>
            <a:r>
              <a:rPr lang="it-IT" altLang="it-IT" sz="2400">
                <a:latin typeface="Arial" panose="020B0604020202020204" pitchFamily="34" charset="0"/>
              </a:rPr>
              <a:t>and well known. </a:t>
            </a:r>
            <a:r>
              <a:rPr lang="it-IT" altLang="it-IT" sz="2400" b="1">
                <a:latin typeface="Arial" panose="020B0604020202020204" pitchFamily="34" charset="0"/>
              </a:rPr>
              <a:t>The secret is the key.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 While the alghorithm always operare the same way, a different key used on the same plaintext  will produces different ciphertext.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1600" b="1">
                <a:latin typeface="Arial" panose="020B0604020202020204" pitchFamily="34" charset="0"/>
              </a:rPr>
              <a:t> </a:t>
            </a:r>
            <a:r>
              <a:rPr lang="it-IT" altLang="it-IT" sz="2400" b="1">
                <a:latin typeface="Arial" panose="020B0604020202020204" pitchFamily="34" charset="0"/>
              </a:rPr>
              <a:t>A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cryptographic</a:t>
            </a:r>
            <a:r>
              <a:rPr lang="it-IT" altLang="it-IT" sz="1600">
                <a:solidFill>
                  <a:srgbClr val="FF0000"/>
                </a:solidFill>
                <a:latin typeface="Arial" panose="020B0604020202020204" pitchFamily="34" charset="0"/>
              </a:rPr>
              <a:t>  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key </a:t>
            </a:r>
            <a:r>
              <a:rPr lang="it-IT" altLang="it-IT" sz="2400">
                <a:latin typeface="Arial" panose="020B0604020202020204" pitchFamily="34" charset="0"/>
              </a:rPr>
              <a:t>is a string used to characterize a known algorithm.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13</a:t>
            </a:fld>
            <a:endParaRPr lang="it-IT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376238" y="260350"/>
            <a:ext cx="85883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It is foundamental that the </a:t>
            </a:r>
            <a:r>
              <a:rPr lang="it-IT" altLang="it-IT" sz="2400" i="1">
                <a:latin typeface="Arial" panose="020B0604020202020204" pitchFamily="34" charset="0"/>
              </a:rPr>
              <a:t>algorithm is public</a:t>
            </a:r>
            <a:r>
              <a:rPr lang="it-IT" altLang="it-IT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A cryptographyc system based on a secret algorithm presents serious drawbacks. In fact, it is necessary to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change it everytime </a:t>
            </a:r>
            <a:r>
              <a:rPr lang="it-IT" altLang="it-IT" sz="2400">
                <a:latin typeface="Arial" panose="020B0604020202020204" pitchFamily="34" charset="0"/>
              </a:rPr>
              <a:t>the danger exists that it is no more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unknown.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Instead, a key may be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easily modified.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The basic model of  a cryptographic system is constituted</a:t>
            </a:r>
            <a:r>
              <a:rPr lang="it-IT" altLang="it-IT" sz="16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of a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solid, well known algorithm and a fixed size or variable size  “strong key”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14</a:t>
            </a:fld>
            <a:endParaRPr lang="it-IT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sz="3600"/>
              <a:t>Criptography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748712" cy="4114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it-IT" sz="2400" dirty="0" err="1"/>
              <a:t>Criptographic</a:t>
            </a:r>
            <a:r>
              <a:rPr lang="it-IT" sz="2400" dirty="0"/>
              <a:t> </a:t>
            </a:r>
            <a:r>
              <a:rPr lang="it-IT" sz="2400" dirty="0" err="1"/>
              <a:t>systems</a:t>
            </a:r>
            <a:r>
              <a:rPr lang="it-IT" sz="2400" dirty="0"/>
              <a:t> are </a:t>
            </a:r>
            <a:r>
              <a:rPr lang="it-IT" sz="2400" dirty="0" err="1"/>
              <a:t>generally</a:t>
            </a:r>
            <a:r>
              <a:rPr lang="it-IT" sz="2400" dirty="0"/>
              <a:t> </a:t>
            </a:r>
            <a:r>
              <a:rPr lang="it-IT" sz="2400" dirty="0" err="1"/>
              <a:t>classified</a:t>
            </a:r>
            <a:r>
              <a:rPr lang="it-IT" sz="2400" dirty="0"/>
              <a:t> </a:t>
            </a:r>
            <a:r>
              <a:rPr lang="it-IT" sz="2400" dirty="0" err="1"/>
              <a:t>along</a:t>
            </a:r>
            <a:r>
              <a:rPr lang="it-IT" sz="2400" dirty="0"/>
              <a:t> </a:t>
            </a:r>
            <a:r>
              <a:rPr lang="it-IT" sz="2400" dirty="0" err="1"/>
              <a:t>three</a:t>
            </a:r>
            <a:r>
              <a:rPr lang="it-IT" sz="2400" dirty="0"/>
              <a:t> </a:t>
            </a:r>
            <a:r>
              <a:rPr lang="it-IT" sz="2400" dirty="0" err="1"/>
              <a:t>independent</a:t>
            </a:r>
            <a:r>
              <a:rPr lang="it-IT" sz="2400" dirty="0"/>
              <a:t> </a:t>
            </a:r>
            <a:r>
              <a:rPr lang="it-IT" sz="2400" dirty="0" err="1"/>
              <a:t>dimensions</a:t>
            </a:r>
            <a:r>
              <a:rPr lang="it-IT" sz="2400" dirty="0"/>
              <a:t>:</a:t>
            </a:r>
          </a:p>
          <a:p>
            <a:pPr eaLnBrk="1" hangingPunct="1">
              <a:defRPr/>
            </a:pPr>
            <a:r>
              <a:rPr lang="it-IT" sz="2400" dirty="0">
                <a:solidFill>
                  <a:srgbClr val="FF0000"/>
                </a:solidFill>
              </a:rPr>
              <a:t>The </a:t>
            </a:r>
            <a:r>
              <a:rPr lang="it-IT" sz="2400" dirty="0" err="1">
                <a:solidFill>
                  <a:srgbClr val="FF0000"/>
                </a:solidFill>
              </a:rPr>
              <a:t>type</a:t>
            </a:r>
            <a:r>
              <a:rPr lang="it-IT" sz="2400" dirty="0">
                <a:solidFill>
                  <a:srgbClr val="FF0000"/>
                </a:solidFill>
              </a:rPr>
              <a:t> of </a:t>
            </a:r>
            <a:r>
              <a:rPr lang="it-IT" sz="2400" dirty="0" err="1">
                <a:solidFill>
                  <a:srgbClr val="FF0000"/>
                </a:solidFill>
              </a:rPr>
              <a:t>operations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 err="1">
                <a:solidFill>
                  <a:srgbClr val="FF0000"/>
                </a:solidFill>
              </a:rPr>
              <a:t>used</a:t>
            </a:r>
            <a:r>
              <a:rPr lang="it-IT" sz="2400" dirty="0">
                <a:solidFill>
                  <a:srgbClr val="FF0000"/>
                </a:solidFill>
              </a:rPr>
              <a:t> for </a:t>
            </a:r>
            <a:r>
              <a:rPr lang="it-IT" sz="2400" dirty="0" err="1">
                <a:solidFill>
                  <a:srgbClr val="FF0000"/>
                </a:solidFill>
              </a:rPr>
              <a:t>transforming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 err="1">
                <a:solidFill>
                  <a:srgbClr val="FF0000"/>
                </a:solidFill>
              </a:rPr>
              <a:t>plaintext</a:t>
            </a:r>
            <a:r>
              <a:rPr lang="it-IT" sz="2400" dirty="0">
                <a:solidFill>
                  <a:srgbClr val="FF0000"/>
                </a:solidFill>
              </a:rPr>
              <a:t> to </a:t>
            </a:r>
            <a:r>
              <a:rPr lang="it-IT" sz="2400" dirty="0" err="1">
                <a:solidFill>
                  <a:srgbClr val="FF0000"/>
                </a:solidFill>
              </a:rPr>
              <a:t>ciphertext</a:t>
            </a:r>
            <a:r>
              <a:rPr lang="it-IT" sz="2400" dirty="0"/>
              <a:t>.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 err="1"/>
              <a:t>All</a:t>
            </a:r>
            <a:r>
              <a:rPr lang="it-IT" sz="2400" dirty="0"/>
              <a:t> </a:t>
            </a:r>
            <a:r>
              <a:rPr lang="it-IT" sz="2400" dirty="0" err="1"/>
              <a:t>encryption</a:t>
            </a:r>
            <a:r>
              <a:rPr lang="it-IT" sz="2400" dirty="0"/>
              <a:t> </a:t>
            </a:r>
            <a:r>
              <a:rPr lang="it-IT" sz="2400" dirty="0" err="1"/>
              <a:t>algorithms</a:t>
            </a:r>
            <a:r>
              <a:rPr lang="it-IT" sz="2400" dirty="0"/>
              <a:t> are </a:t>
            </a:r>
            <a:r>
              <a:rPr lang="it-IT" sz="2400" dirty="0" err="1"/>
              <a:t>based</a:t>
            </a:r>
            <a:r>
              <a:rPr lang="it-IT" sz="2400" dirty="0"/>
              <a:t> on </a:t>
            </a:r>
            <a:r>
              <a:rPr lang="it-IT" sz="2400" dirty="0" err="1"/>
              <a:t>two</a:t>
            </a:r>
            <a:r>
              <a:rPr lang="it-IT" sz="2400" dirty="0"/>
              <a:t> general </a:t>
            </a:r>
            <a:r>
              <a:rPr lang="it-IT" sz="2400" dirty="0" err="1"/>
              <a:t>principles</a:t>
            </a:r>
            <a:r>
              <a:rPr lang="it-IT" sz="2400" dirty="0"/>
              <a:t>:</a:t>
            </a:r>
          </a:p>
          <a:p>
            <a:pPr eaLnBrk="1" hangingPunct="1">
              <a:defRPr/>
            </a:pPr>
            <a:r>
              <a:rPr lang="it-IT" sz="2400" dirty="0"/>
              <a:t> </a:t>
            </a:r>
            <a:r>
              <a:rPr lang="it-IT" sz="2400" b="1" dirty="0" err="1"/>
              <a:t>substitution</a:t>
            </a:r>
            <a:r>
              <a:rPr lang="it-IT" sz="2400" dirty="0"/>
              <a:t>, in </a:t>
            </a:r>
            <a:r>
              <a:rPr lang="it-IT" sz="2400" dirty="0" err="1"/>
              <a:t>which</a:t>
            </a:r>
            <a:r>
              <a:rPr lang="it-IT" sz="2400" dirty="0"/>
              <a:t> </a:t>
            </a:r>
            <a:r>
              <a:rPr lang="it-IT" sz="2400" dirty="0" err="1"/>
              <a:t>each</a:t>
            </a:r>
            <a:r>
              <a:rPr lang="it-IT" sz="2400" dirty="0"/>
              <a:t> </a:t>
            </a:r>
            <a:r>
              <a:rPr lang="it-IT" sz="2400" dirty="0" err="1"/>
              <a:t>element</a:t>
            </a:r>
            <a:r>
              <a:rPr lang="it-IT" sz="2400" dirty="0"/>
              <a:t> in the </a:t>
            </a:r>
            <a:r>
              <a:rPr lang="it-IT" sz="2400" dirty="0" err="1"/>
              <a:t>plaintext</a:t>
            </a:r>
            <a:r>
              <a:rPr lang="it-IT" sz="2400" dirty="0"/>
              <a:t> (bit, </a:t>
            </a:r>
            <a:r>
              <a:rPr lang="it-IT" sz="2400" dirty="0" err="1"/>
              <a:t>letter</a:t>
            </a:r>
            <a:r>
              <a:rPr lang="it-IT" sz="2400" dirty="0"/>
              <a:t>, </a:t>
            </a:r>
            <a:r>
              <a:rPr lang="it-IT" sz="2400" dirty="0" err="1"/>
              <a:t>group</a:t>
            </a:r>
            <a:r>
              <a:rPr lang="it-IT" sz="2400" dirty="0"/>
              <a:t> of bit or </a:t>
            </a:r>
            <a:r>
              <a:rPr lang="it-IT" sz="2400" dirty="0" err="1"/>
              <a:t>letters</a:t>
            </a:r>
            <a:r>
              <a:rPr lang="it-IT" sz="2400" dirty="0"/>
              <a:t>)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mapped</a:t>
            </a:r>
            <a:r>
              <a:rPr lang="it-IT" sz="2400" dirty="0"/>
              <a:t> </a:t>
            </a:r>
            <a:r>
              <a:rPr lang="it-IT" sz="2400" dirty="0" err="1"/>
              <a:t>into</a:t>
            </a:r>
            <a:r>
              <a:rPr lang="it-IT" sz="2400" dirty="0"/>
              <a:t> </a:t>
            </a:r>
            <a:r>
              <a:rPr lang="it-IT" sz="2400" dirty="0" err="1"/>
              <a:t>another</a:t>
            </a:r>
            <a:r>
              <a:rPr lang="it-IT" sz="2400" dirty="0"/>
              <a:t> </a:t>
            </a:r>
            <a:r>
              <a:rPr lang="it-IT" sz="2400" dirty="0" err="1"/>
              <a:t>element</a:t>
            </a:r>
            <a:r>
              <a:rPr lang="it-IT" sz="2400" dirty="0"/>
              <a:t>, </a:t>
            </a:r>
          </a:p>
          <a:p>
            <a:pPr eaLnBrk="1" hangingPunct="1">
              <a:defRPr/>
            </a:pPr>
            <a:r>
              <a:rPr lang="it-IT" sz="2400" b="1" dirty="0" err="1"/>
              <a:t>transposition</a:t>
            </a:r>
            <a:r>
              <a:rPr lang="it-IT" sz="2400" b="1" dirty="0"/>
              <a:t>,</a:t>
            </a:r>
            <a:r>
              <a:rPr lang="it-IT" sz="2400" dirty="0"/>
              <a:t> in </a:t>
            </a:r>
            <a:r>
              <a:rPr lang="it-IT" sz="2400" dirty="0" err="1"/>
              <a:t>which</a:t>
            </a:r>
            <a:r>
              <a:rPr lang="it-IT" sz="2400" dirty="0"/>
              <a:t> </a:t>
            </a:r>
            <a:r>
              <a:rPr lang="it-IT" sz="2400" dirty="0" err="1"/>
              <a:t>elements</a:t>
            </a:r>
            <a:r>
              <a:rPr lang="it-IT" sz="2400" dirty="0"/>
              <a:t> in the </a:t>
            </a:r>
            <a:r>
              <a:rPr lang="it-IT" sz="2400" dirty="0" err="1"/>
              <a:t>plaintext</a:t>
            </a:r>
            <a:r>
              <a:rPr lang="it-IT" sz="2400" dirty="0"/>
              <a:t> are </a:t>
            </a:r>
            <a:r>
              <a:rPr lang="it-IT" sz="2400" dirty="0" err="1"/>
              <a:t>rearranged</a:t>
            </a:r>
            <a:endParaRPr lang="it-IT" sz="2400" dirty="0"/>
          </a:p>
          <a:p>
            <a:pPr marL="0" indent="0" eaLnBrk="1" hangingPunct="1">
              <a:buFontTx/>
              <a:buNone/>
              <a:defRPr/>
            </a:pPr>
            <a:r>
              <a:rPr lang="it-IT" sz="2400" dirty="0"/>
              <a:t>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 err="1"/>
              <a:t>Most</a:t>
            </a:r>
            <a:r>
              <a:rPr lang="it-IT" sz="2400" dirty="0"/>
              <a:t> </a:t>
            </a:r>
            <a:r>
              <a:rPr lang="it-IT" sz="2400" dirty="0" err="1"/>
              <a:t>systems</a:t>
            </a:r>
            <a:r>
              <a:rPr lang="it-IT" sz="2400" dirty="0"/>
              <a:t>, </a:t>
            </a:r>
            <a:r>
              <a:rPr lang="it-IT" sz="2400" dirty="0" err="1"/>
              <a:t>referred</a:t>
            </a:r>
            <a:r>
              <a:rPr lang="it-IT" sz="2400" dirty="0"/>
              <a:t> to </a:t>
            </a:r>
            <a:r>
              <a:rPr lang="it-IT" sz="2400" dirty="0" err="1"/>
              <a:t>as</a:t>
            </a:r>
            <a:r>
              <a:rPr lang="it-IT" sz="2400" dirty="0"/>
              <a:t> </a:t>
            </a:r>
            <a:r>
              <a:rPr lang="it-IT" sz="2400" b="1" dirty="0" err="1"/>
              <a:t>product</a:t>
            </a:r>
            <a:r>
              <a:rPr lang="it-IT" sz="2400" b="1" dirty="0"/>
              <a:t> </a:t>
            </a:r>
            <a:r>
              <a:rPr lang="it-IT" sz="2400" b="1" dirty="0" err="1"/>
              <a:t>systems</a:t>
            </a:r>
            <a:r>
              <a:rPr lang="it-IT" sz="2400" dirty="0"/>
              <a:t>, involve multiple </a:t>
            </a:r>
            <a:r>
              <a:rPr lang="it-IT" sz="2400" dirty="0" err="1"/>
              <a:t>stages</a:t>
            </a:r>
            <a:r>
              <a:rPr lang="it-IT" sz="2400" dirty="0"/>
              <a:t> of </a:t>
            </a:r>
            <a:r>
              <a:rPr lang="it-IT" sz="2400" dirty="0" err="1"/>
              <a:t>subsitution</a:t>
            </a:r>
            <a:r>
              <a:rPr lang="it-IT" sz="2400" dirty="0"/>
              <a:t> and </a:t>
            </a:r>
            <a:r>
              <a:rPr lang="it-IT" sz="2400" dirty="0" err="1"/>
              <a:t>transposition</a:t>
            </a:r>
            <a:r>
              <a:rPr lang="it-IT" sz="2400" dirty="0"/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15</a:t>
            </a:fld>
            <a:endParaRPr lang="it-IT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447675" y="593725"/>
            <a:ext cx="7869238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The criptographic methods are subdivided in two cathegories: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>
                <a:latin typeface="Arial" panose="020B0604020202020204" pitchFamily="34" charset="0"/>
              </a:rPr>
              <a:t>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>
                <a:latin typeface="Arial" panose="020B0604020202020204" pitchFamily="34" charset="0"/>
              </a:rPr>
              <a:t>		- </a:t>
            </a:r>
            <a:r>
              <a:rPr lang="it-IT" altLang="it-IT" sz="2400" b="1">
                <a:latin typeface="Arial" panose="020B0604020202020204" pitchFamily="34" charset="0"/>
              </a:rPr>
              <a:t>Transposition technique</a:t>
            </a: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	- </a:t>
            </a:r>
            <a:r>
              <a:rPr lang="it-IT" altLang="it-IT" sz="2400" b="1">
                <a:latin typeface="Arial" panose="020B0604020202020204" pitchFamily="34" charset="0"/>
              </a:rPr>
              <a:t>Substitution technique</a:t>
            </a: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In a </a:t>
            </a:r>
            <a:r>
              <a:rPr lang="it-IT" altLang="it-IT" sz="2400" b="1">
                <a:latin typeface="Arial" panose="020B0604020202020204" pitchFamily="34" charset="0"/>
              </a:rPr>
              <a:t>transposition technique </a:t>
            </a:r>
            <a:r>
              <a:rPr lang="it-IT" altLang="it-IT" sz="2400">
                <a:latin typeface="Arial" panose="020B0604020202020204" pitchFamily="34" charset="0"/>
              </a:rPr>
              <a:t>the</a:t>
            </a:r>
            <a:r>
              <a:rPr lang="it-IT" altLang="it-IT" sz="1600">
                <a:latin typeface="Arial" panose="020B0604020202020204" pitchFamily="34" charset="0"/>
              </a:rPr>
              <a:t> </a:t>
            </a:r>
            <a:r>
              <a:rPr lang="it-IT" altLang="it-IT" sz="2400">
                <a:latin typeface="Arial" panose="020B0604020202020204" pitchFamily="34" charset="0"/>
              </a:rPr>
              <a:t>units of the plaintext ( (single letters, pairs of letters,..)</a:t>
            </a:r>
            <a:r>
              <a:rPr lang="it-IT" altLang="it-IT" sz="1600">
                <a:latin typeface="Arial" panose="020B0604020202020204" pitchFamily="34" charset="0"/>
              </a:rPr>
              <a:t> </a:t>
            </a:r>
            <a:r>
              <a:rPr lang="it-IT" altLang="it-IT" sz="2400">
                <a:latin typeface="Arial" panose="020B0604020202020204" pitchFamily="34" charset="0"/>
              </a:rPr>
              <a:t>are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rearranged in a different</a:t>
            </a:r>
            <a:r>
              <a:rPr lang="it-IT" altLang="it-IT" sz="2400">
                <a:latin typeface="Arial" panose="020B0604020202020204" pitchFamily="34" charset="0"/>
              </a:rPr>
              <a:t> and usually quite complex order, but the units themselves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are left unchanged</a:t>
            </a:r>
            <a:r>
              <a:rPr lang="it-IT" altLang="it-IT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In a </a:t>
            </a:r>
            <a:r>
              <a:rPr lang="it-IT" altLang="it-IT" sz="2400" b="1">
                <a:latin typeface="Arial" panose="020B0604020202020204" pitchFamily="34" charset="0"/>
              </a:rPr>
              <a:t>substitution technique</a:t>
            </a:r>
            <a:r>
              <a:rPr lang="it-IT" altLang="it-IT" sz="2400">
                <a:latin typeface="Arial" panose="020B0604020202020204" pitchFamily="34" charset="0"/>
              </a:rPr>
              <a:t>, the units of the plaintext are retained</a:t>
            </a:r>
            <a:r>
              <a:rPr lang="it-IT" altLang="it-IT" sz="1600">
                <a:latin typeface="Arial" panose="020B0604020202020204" pitchFamily="34" charset="0"/>
              </a:rPr>
              <a:t> </a:t>
            </a:r>
            <a:r>
              <a:rPr lang="it-IT" altLang="it-IT" sz="2400">
                <a:latin typeface="Arial" panose="020B0604020202020204" pitchFamily="34" charset="0"/>
              </a:rPr>
              <a:t>in the same sequence in the cybertext, but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the units themselves are altered.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16</a:t>
            </a:fld>
            <a:endParaRPr lang="it-IT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71500" y="928688"/>
            <a:ext cx="8072438" cy="4894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t-IT" sz="2400" b="1" dirty="0">
                <a:solidFill>
                  <a:srgbClr val="FF0000"/>
                </a:solidFill>
                <a:latin typeface="+mj-lt"/>
              </a:rPr>
              <a:t>The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number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 of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keys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used</a:t>
            </a:r>
            <a:endParaRPr lang="it-IT" sz="2400" b="1" dirty="0">
              <a:latin typeface="+mj-lt"/>
            </a:endParaRPr>
          </a:p>
          <a:p>
            <a:pPr>
              <a:defRPr/>
            </a:pPr>
            <a:r>
              <a:rPr lang="it-IT" sz="2400" dirty="0" err="1">
                <a:latin typeface="+mj-lt"/>
              </a:rPr>
              <a:t>If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both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sender</a:t>
            </a:r>
            <a:r>
              <a:rPr lang="it-IT" sz="2400" dirty="0">
                <a:latin typeface="+mj-lt"/>
              </a:rPr>
              <a:t> and </a:t>
            </a:r>
            <a:r>
              <a:rPr lang="it-IT" sz="2400" dirty="0" err="1">
                <a:latin typeface="+mj-lt"/>
              </a:rPr>
              <a:t>receiver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same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key</a:t>
            </a:r>
            <a:r>
              <a:rPr lang="it-IT" sz="2400" dirty="0">
                <a:latin typeface="+mj-lt"/>
              </a:rPr>
              <a:t>, the system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referred</a:t>
            </a:r>
            <a:r>
              <a:rPr lang="it-IT" sz="2400" dirty="0">
                <a:latin typeface="+mj-lt"/>
              </a:rPr>
              <a:t> 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symmetric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,</a:t>
            </a:r>
            <a:r>
              <a:rPr lang="it-IT" sz="2400" dirty="0">
                <a:latin typeface="+mj-lt"/>
              </a:rPr>
              <a:t> single key, secret key or </a:t>
            </a:r>
            <a:r>
              <a:rPr lang="it-IT" sz="2400" dirty="0" err="1">
                <a:latin typeface="+mj-lt"/>
              </a:rPr>
              <a:t>conventional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r>
              <a:rPr lang="it-IT" sz="2400" dirty="0" err="1">
                <a:latin typeface="+mj-lt"/>
              </a:rPr>
              <a:t>If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sender</a:t>
            </a:r>
            <a:r>
              <a:rPr lang="it-IT" sz="2400" dirty="0">
                <a:latin typeface="+mj-lt"/>
              </a:rPr>
              <a:t> and the </a:t>
            </a:r>
            <a:r>
              <a:rPr lang="it-IT" sz="2400" dirty="0" err="1">
                <a:latin typeface="+mj-lt"/>
              </a:rPr>
              <a:t>receiver</a:t>
            </a:r>
            <a:r>
              <a:rPr lang="it-IT" sz="2400" dirty="0">
                <a:latin typeface="+mj-lt"/>
              </a:rPr>
              <a:t> 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different</a:t>
            </a:r>
            <a:r>
              <a:rPr lang="it-IT" sz="2400" dirty="0">
                <a:latin typeface="+mj-lt"/>
              </a:rPr>
              <a:t> key, the system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referred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asymmetric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two</a:t>
            </a:r>
            <a:r>
              <a:rPr lang="it-IT" sz="2400" dirty="0">
                <a:latin typeface="+mj-lt"/>
              </a:rPr>
              <a:t> key, or public key </a:t>
            </a:r>
            <a:r>
              <a:rPr lang="it-IT" sz="2400" dirty="0" err="1">
                <a:latin typeface="+mj-lt"/>
              </a:rPr>
              <a:t>encription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endParaRPr lang="it-IT" sz="2400" b="1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b="1" dirty="0">
                <a:solidFill>
                  <a:srgbClr val="FF0000"/>
                </a:solidFill>
                <a:latin typeface="+mj-lt"/>
              </a:rPr>
              <a:t>The way in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which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 the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plaintext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is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processed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. 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A </a:t>
            </a:r>
            <a:r>
              <a:rPr lang="it-IT" sz="2400" b="1" dirty="0">
                <a:latin typeface="+mj-lt"/>
              </a:rPr>
              <a:t>block </a:t>
            </a:r>
            <a:r>
              <a:rPr lang="it-IT" sz="2400" b="1" dirty="0" err="1">
                <a:latin typeface="+mj-lt"/>
              </a:rPr>
              <a:t>cypher</a:t>
            </a:r>
            <a:r>
              <a:rPr lang="it-IT" sz="2400" b="1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processes</a:t>
            </a:r>
            <a:r>
              <a:rPr lang="it-IT" sz="2400" dirty="0">
                <a:latin typeface="+mj-lt"/>
              </a:rPr>
              <a:t> the input </a:t>
            </a:r>
            <a:r>
              <a:rPr lang="it-IT" sz="2400" dirty="0" err="1">
                <a:latin typeface="+mj-lt"/>
              </a:rPr>
              <a:t>one</a:t>
            </a:r>
            <a:r>
              <a:rPr lang="it-IT" sz="2400" dirty="0">
                <a:latin typeface="+mj-lt"/>
              </a:rPr>
              <a:t> block of </a:t>
            </a:r>
            <a:r>
              <a:rPr lang="it-IT" sz="2400" dirty="0" err="1">
                <a:latin typeface="+mj-lt"/>
              </a:rPr>
              <a:t>elements</a:t>
            </a:r>
            <a:r>
              <a:rPr lang="it-IT" sz="2400" dirty="0">
                <a:latin typeface="+mj-lt"/>
              </a:rPr>
              <a:t> at a time, </a:t>
            </a:r>
            <a:r>
              <a:rPr lang="it-IT" sz="2400" dirty="0" err="1">
                <a:latin typeface="+mj-lt"/>
              </a:rPr>
              <a:t>producing</a:t>
            </a:r>
            <a:r>
              <a:rPr lang="it-IT" sz="2400" dirty="0">
                <a:latin typeface="+mj-lt"/>
              </a:rPr>
              <a:t> an output block for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input block. 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A </a:t>
            </a:r>
            <a:r>
              <a:rPr lang="it-IT" sz="2400" b="1" dirty="0" err="1">
                <a:latin typeface="+mj-lt"/>
              </a:rPr>
              <a:t>stream</a:t>
            </a:r>
            <a:r>
              <a:rPr lang="it-IT" sz="2400" b="1" dirty="0">
                <a:latin typeface="+mj-lt"/>
              </a:rPr>
              <a:t> </a:t>
            </a:r>
            <a:r>
              <a:rPr lang="it-IT" sz="2400" b="1" dirty="0" err="1">
                <a:latin typeface="+mj-lt"/>
              </a:rPr>
              <a:t>cypher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processes</a:t>
            </a:r>
            <a:r>
              <a:rPr lang="it-IT" sz="2400" dirty="0">
                <a:latin typeface="+mj-lt"/>
              </a:rPr>
              <a:t> the input </a:t>
            </a:r>
            <a:r>
              <a:rPr lang="it-IT" sz="2400" dirty="0" err="1">
                <a:latin typeface="+mj-lt"/>
              </a:rPr>
              <a:t>elements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continously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producing</a:t>
            </a:r>
            <a:r>
              <a:rPr lang="it-IT" sz="2400" dirty="0">
                <a:latin typeface="+mj-lt"/>
              </a:rPr>
              <a:t> output </a:t>
            </a:r>
            <a:r>
              <a:rPr lang="it-IT" sz="2400" dirty="0" err="1">
                <a:latin typeface="+mj-lt"/>
              </a:rPr>
              <a:t>one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element</a:t>
            </a:r>
            <a:r>
              <a:rPr lang="it-IT" sz="2400" dirty="0">
                <a:latin typeface="+mj-lt"/>
              </a:rPr>
              <a:t> at a time,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goes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along</a:t>
            </a:r>
            <a:r>
              <a:rPr lang="it-IT" sz="2400" dirty="0">
                <a:latin typeface="+mj-lt"/>
              </a:rPr>
              <a:t>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17</a:t>
            </a:fld>
            <a:endParaRPr lang="it-IT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15913"/>
            <a:ext cx="7772400" cy="1143001"/>
          </a:xfrm>
        </p:spPr>
        <p:txBody>
          <a:bodyPr/>
          <a:lstStyle/>
          <a:p>
            <a:pPr eaLnBrk="1" hangingPunct="1"/>
            <a:r>
              <a:rPr lang="it-IT" altLang="it-IT" sz="3200">
                <a:latin typeface="Arial" panose="020B0604020202020204" pitchFamily="34" charset="0"/>
              </a:rPr>
              <a:t>Cryptanalysis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692150"/>
            <a:ext cx="7773987" cy="56165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defRPr/>
            </a:pPr>
            <a:r>
              <a:rPr lang="it-IT" sz="2400" b="1" dirty="0">
                <a:latin typeface="Arial" charset="0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brute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force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attack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strategy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break the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data.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it-IT" sz="2400" dirty="0">
              <a:latin typeface="+mj-lt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it-IT" sz="2400" dirty="0" err="1">
                <a:latin typeface="+mj-lt"/>
              </a:rPr>
              <a:t>It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involves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traversing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search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space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all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possible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keys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until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correct</a:t>
            </a:r>
            <a:r>
              <a:rPr lang="it-IT" sz="2400" dirty="0">
                <a:latin typeface="+mj-lt"/>
              </a:rPr>
              <a:t> key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found</a:t>
            </a:r>
            <a:r>
              <a:rPr lang="it-IT" sz="2400" dirty="0">
                <a:latin typeface="+mj-lt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it-IT" sz="2400" dirty="0">
              <a:latin typeface="+mj-lt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resources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required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for</a:t>
            </a:r>
            <a:r>
              <a:rPr lang="it-IT" sz="2400" dirty="0">
                <a:latin typeface="+mj-lt"/>
              </a:rPr>
              <a:t> a brute </a:t>
            </a:r>
            <a:r>
              <a:rPr lang="it-IT" sz="2400" dirty="0" err="1">
                <a:latin typeface="+mj-lt"/>
              </a:rPr>
              <a:t>force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attack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scale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exponentially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with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encreasing</a:t>
            </a:r>
            <a:r>
              <a:rPr lang="it-IT" sz="2400" dirty="0">
                <a:latin typeface="+mj-lt"/>
              </a:rPr>
              <a:t> key </a:t>
            </a:r>
            <a:r>
              <a:rPr lang="it-IT" sz="2400" dirty="0" err="1">
                <a:latin typeface="+mj-lt"/>
              </a:rPr>
              <a:t>size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not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linearly</a:t>
            </a:r>
            <a:r>
              <a:rPr lang="it-IT" sz="2400" dirty="0">
                <a:latin typeface="+mj-lt"/>
              </a:rPr>
              <a:t>. As a </a:t>
            </a:r>
            <a:r>
              <a:rPr lang="it-IT" sz="2400" dirty="0" err="1">
                <a:latin typeface="+mj-lt"/>
              </a:rPr>
              <a:t>result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doubling</a:t>
            </a:r>
            <a:r>
              <a:rPr lang="it-IT" sz="2400" dirty="0">
                <a:latin typeface="+mj-lt"/>
              </a:rPr>
              <a:t> the key </a:t>
            </a:r>
            <a:r>
              <a:rPr lang="it-IT" sz="2400" dirty="0" err="1">
                <a:latin typeface="+mj-lt"/>
              </a:rPr>
              <a:t>size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for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algorithm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does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not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simply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double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required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number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operations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but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rather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squares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them</a:t>
            </a:r>
            <a:r>
              <a:rPr lang="it-IT" sz="2400" dirty="0">
                <a:latin typeface="+mj-lt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it-IT" sz="2400" dirty="0">
              <a:latin typeface="+mj-lt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it-IT" sz="2400" dirty="0" err="1">
                <a:latin typeface="+mj-lt"/>
              </a:rPr>
              <a:t>Although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there</a:t>
            </a:r>
            <a:r>
              <a:rPr lang="it-IT" sz="2400" dirty="0">
                <a:latin typeface="+mj-lt"/>
              </a:rPr>
              <a:t> are </a:t>
            </a:r>
            <a:r>
              <a:rPr lang="it-IT" sz="2400" dirty="0" err="1">
                <a:latin typeface="+mj-lt"/>
              </a:rPr>
              <a:t>algoritms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which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56-bit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symmetric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keys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(e.g. Data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Encryption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Standard),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usually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128-256 bit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keys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are standard. 	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it-IT" sz="2400" dirty="0">
              <a:latin typeface="+mj-lt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If</a:t>
            </a:r>
            <a:r>
              <a:rPr lang="it-IT" sz="2400" dirty="0">
                <a:latin typeface="+mj-lt"/>
              </a:rPr>
              <a:t>  some </a:t>
            </a:r>
            <a:r>
              <a:rPr lang="it-IT" sz="2400" dirty="0" err="1">
                <a:latin typeface="+mj-lt"/>
              </a:rPr>
              <a:t>words</a:t>
            </a:r>
            <a:r>
              <a:rPr lang="it-IT" sz="2400" dirty="0">
                <a:latin typeface="+mj-lt"/>
              </a:rPr>
              <a:t> in the </a:t>
            </a:r>
            <a:r>
              <a:rPr lang="it-IT" sz="2400" dirty="0" err="1">
                <a:latin typeface="+mj-lt"/>
              </a:rPr>
              <a:t>encrypted</a:t>
            </a:r>
            <a:r>
              <a:rPr lang="it-IT" sz="2400" dirty="0">
                <a:latin typeface="+mj-lt"/>
              </a:rPr>
              <a:t> text are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known</a:t>
            </a:r>
            <a:r>
              <a:rPr lang="it-IT" sz="2400" dirty="0">
                <a:latin typeface="+mj-lt"/>
              </a:rPr>
              <a:t>, the </a:t>
            </a:r>
            <a:r>
              <a:rPr lang="it-IT" sz="2400" dirty="0" err="1">
                <a:latin typeface="+mj-lt"/>
              </a:rPr>
              <a:t>decryption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simplified</a:t>
            </a:r>
            <a:endParaRPr lang="it-IT" sz="2400" dirty="0"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18</a:t>
            </a:fld>
            <a:endParaRPr lang="it-IT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609600"/>
            <a:ext cx="8278812" cy="1143000"/>
          </a:xfrm>
        </p:spPr>
        <p:txBody>
          <a:bodyPr/>
          <a:lstStyle/>
          <a:p>
            <a:pPr eaLnBrk="1" hangingPunct="1"/>
            <a:r>
              <a:rPr lang="it-IT" altLang="it-IT" sz="3200">
                <a:latin typeface="Arial" panose="020B0604020202020204" pitchFamily="34" charset="0"/>
              </a:rPr>
              <a:t>Average time required for exhaustive key  search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8931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keys size  		number of		time required 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(bits)		altenative keys 	10</a:t>
            </a:r>
            <a:r>
              <a:rPr lang="it-IT" altLang="it-IT" sz="2400" b="1" baseline="30000">
                <a:latin typeface="Arial" panose="020B0604020202020204" pitchFamily="34" charset="0"/>
              </a:rPr>
              <a:t>6</a:t>
            </a:r>
            <a:r>
              <a:rPr lang="it-IT" altLang="it-IT" sz="2400">
                <a:latin typeface="Arial" panose="020B0604020202020204" pitchFamily="34" charset="0"/>
              </a:rPr>
              <a:t> decript/sec												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 32			2</a:t>
            </a:r>
            <a:r>
              <a:rPr lang="it-IT" altLang="it-IT" sz="2400" b="1" baseline="30000">
                <a:latin typeface="Arial" panose="020B0604020202020204" pitchFamily="34" charset="0"/>
              </a:rPr>
              <a:t>32</a:t>
            </a:r>
            <a:r>
              <a:rPr lang="it-IT" altLang="it-IT" sz="2400">
                <a:latin typeface="Arial" panose="020B0604020202020204" pitchFamily="34" charset="0"/>
              </a:rPr>
              <a:t>= 4.3 x 10</a:t>
            </a:r>
            <a:r>
              <a:rPr lang="it-IT" altLang="it-IT" sz="2400" b="1" baseline="30000">
                <a:latin typeface="Arial" panose="020B0604020202020204" pitchFamily="34" charset="0"/>
              </a:rPr>
              <a:t>9</a:t>
            </a:r>
            <a:r>
              <a:rPr lang="it-IT" altLang="it-IT" sz="2400">
                <a:latin typeface="Arial" panose="020B0604020202020204" pitchFamily="34" charset="0"/>
              </a:rPr>
              <a:t>	2.15 msec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 56			2</a:t>
            </a:r>
            <a:r>
              <a:rPr lang="it-IT" altLang="it-IT" sz="2400" b="1" baseline="30000">
                <a:latin typeface="Arial" panose="020B0604020202020204" pitchFamily="34" charset="0"/>
              </a:rPr>
              <a:t>56</a:t>
            </a:r>
            <a:r>
              <a:rPr lang="it-IT" altLang="it-IT" sz="2400">
                <a:latin typeface="Arial" panose="020B0604020202020204" pitchFamily="34" charset="0"/>
              </a:rPr>
              <a:t>=7.2 x  10</a:t>
            </a:r>
            <a:r>
              <a:rPr lang="it-IT" altLang="it-IT" sz="2400" b="1" baseline="30000">
                <a:latin typeface="Arial" panose="020B0604020202020204" pitchFamily="34" charset="0"/>
              </a:rPr>
              <a:t>16</a:t>
            </a:r>
            <a:r>
              <a:rPr lang="it-IT" altLang="it-IT" sz="2400">
                <a:latin typeface="Arial" panose="020B0604020202020204" pitchFamily="34" charset="0"/>
              </a:rPr>
              <a:t>	10 hours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128			2</a:t>
            </a:r>
            <a:r>
              <a:rPr lang="it-IT" altLang="it-IT" sz="2400" b="1" baseline="30000">
                <a:latin typeface="Arial" panose="020B0604020202020204" pitchFamily="34" charset="0"/>
              </a:rPr>
              <a:t>128</a:t>
            </a:r>
            <a:r>
              <a:rPr lang="it-IT" altLang="it-IT" sz="2400">
                <a:latin typeface="Arial" panose="020B0604020202020204" pitchFamily="34" charset="0"/>
              </a:rPr>
              <a:t>=3.4x  10</a:t>
            </a:r>
            <a:r>
              <a:rPr lang="it-IT" altLang="it-IT" sz="2400" b="1" baseline="30000">
                <a:latin typeface="Arial" panose="020B0604020202020204" pitchFamily="34" charset="0"/>
              </a:rPr>
              <a:t>38</a:t>
            </a:r>
            <a:r>
              <a:rPr lang="it-IT" altLang="it-IT" sz="2400">
                <a:latin typeface="Arial" panose="020B0604020202020204" pitchFamily="34" charset="0"/>
              </a:rPr>
              <a:t>	5.4x10</a:t>
            </a:r>
            <a:r>
              <a:rPr lang="it-IT" altLang="it-IT" sz="2400" b="1" baseline="30000">
                <a:latin typeface="Arial" panose="020B0604020202020204" pitchFamily="34" charset="0"/>
              </a:rPr>
              <a:t>18</a:t>
            </a:r>
            <a:r>
              <a:rPr lang="it-IT" altLang="it-IT" sz="2400">
                <a:latin typeface="Arial" panose="020B0604020202020204" pitchFamily="34" charset="0"/>
              </a:rPr>
              <a:t> years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168			2</a:t>
            </a:r>
            <a:r>
              <a:rPr lang="it-IT" altLang="it-IT" sz="2400" b="1" baseline="30000">
                <a:latin typeface="Arial" panose="020B0604020202020204" pitchFamily="34" charset="0"/>
              </a:rPr>
              <a:t>168</a:t>
            </a:r>
            <a:r>
              <a:rPr lang="it-IT" altLang="it-IT" sz="2400">
                <a:latin typeface="Arial" panose="020B0604020202020204" pitchFamily="34" charset="0"/>
              </a:rPr>
              <a:t>=3.7x  10</a:t>
            </a:r>
            <a:r>
              <a:rPr lang="it-IT" altLang="it-IT" sz="2400" b="1" baseline="30000">
                <a:latin typeface="Arial" panose="020B0604020202020204" pitchFamily="34" charset="0"/>
              </a:rPr>
              <a:t>50</a:t>
            </a:r>
            <a:r>
              <a:rPr lang="it-IT" altLang="it-IT" sz="2400">
                <a:latin typeface="Arial" panose="020B0604020202020204" pitchFamily="34" charset="0"/>
              </a:rPr>
              <a:t>	5.9x 10</a:t>
            </a:r>
            <a:r>
              <a:rPr lang="it-IT" altLang="it-IT" sz="2400" b="1" baseline="30000">
                <a:latin typeface="Arial" panose="020B0604020202020204" pitchFamily="34" charset="0"/>
              </a:rPr>
              <a:t>30</a:t>
            </a:r>
            <a:r>
              <a:rPr lang="it-IT" altLang="it-IT" sz="2400">
                <a:latin typeface="Arial" panose="020B0604020202020204" pitchFamily="34" charset="0"/>
              </a:rPr>
              <a:t> years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400" baseline="30000">
              <a:latin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19</a:t>
            </a:fld>
            <a:endParaRPr lang="it-IT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12725" y="879475"/>
            <a:ext cx="84740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>
                <a:latin typeface="Times New Roman" pitchFamily="18" charset="0"/>
              </a:rPr>
              <a:t>			</a:t>
            </a:r>
            <a:r>
              <a:rPr lang="it-IT" sz="2400" b="1" dirty="0" err="1">
                <a:latin typeface="Times New Roman" pitchFamily="18" charset="0"/>
              </a:rPr>
              <a:t>Types</a:t>
            </a:r>
            <a:r>
              <a:rPr lang="it-IT" sz="2400" b="1" dirty="0">
                <a:latin typeface="Times New Roman" pitchFamily="18" charset="0"/>
              </a:rPr>
              <a:t> </a:t>
            </a:r>
            <a:r>
              <a:rPr lang="it-IT" sz="2400" b="1" dirty="0" err="1">
                <a:latin typeface="Times New Roman" pitchFamily="18" charset="0"/>
              </a:rPr>
              <a:t>of</a:t>
            </a:r>
            <a:r>
              <a:rPr lang="it-IT" sz="2400" b="1" dirty="0">
                <a:latin typeface="Times New Roman" pitchFamily="18" charset="0"/>
              </a:rPr>
              <a:t> </a:t>
            </a:r>
            <a:r>
              <a:rPr lang="it-IT" sz="2400" b="1" dirty="0" err="1">
                <a:latin typeface="Times New Roman" pitchFamily="18" charset="0"/>
              </a:rPr>
              <a:t>threats</a:t>
            </a:r>
            <a:endParaRPr lang="it-IT" sz="2400" b="1" dirty="0">
              <a:latin typeface="Times New Roman" pitchFamily="18" charset="0"/>
            </a:endParaRPr>
          </a:p>
          <a:p>
            <a:pPr>
              <a:defRPr/>
            </a:pPr>
            <a:endParaRPr lang="it-IT" sz="2400" b="1" dirty="0">
              <a:latin typeface="Times New Roman" pitchFamily="18" charset="0"/>
            </a:endParaRPr>
          </a:p>
          <a:p>
            <a:pPr>
              <a:defRPr/>
            </a:pPr>
            <a:r>
              <a:rPr lang="it-IT" sz="2400" b="1" dirty="0">
                <a:latin typeface="Times New Roman" pitchFamily="18" charset="0"/>
              </a:rPr>
              <a:t>a)Sniffing (</a:t>
            </a:r>
            <a:r>
              <a:rPr lang="it-IT" sz="2400" b="1" dirty="0" err="1">
                <a:latin typeface="Times New Roman" pitchFamily="18" charset="0"/>
              </a:rPr>
              <a:t>snooping</a:t>
            </a:r>
            <a:r>
              <a:rPr lang="it-IT" sz="2400" b="1" dirty="0">
                <a:latin typeface="Times New Roman" pitchFamily="18" charset="0"/>
              </a:rPr>
              <a:t>)</a:t>
            </a:r>
          </a:p>
          <a:p>
            <a:pPr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r>
              <a:rPr lang="it-IT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+mj-lt"/>
              </a:rPr>
              <a:t>A </a:t>
            </a:r>
            <a:r>
              <a:rPr lang="en-US" sz="2400" b="1" dirty="0">
                <a:latin typeface="+mj-lt"/>
              </a:rPr>
              <a:t>packet sniffer</a:t>
            </a:r>
            <a:r>
              <a:rPr lang="en-US" sz="2400" dirty="0">
                <a:latin typeface="+mj-lt"/>
              </a:rPr>
              <a:t> is  a software that is able to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capture</a:t>
            </a:r>
            <a:r>
              <a:rPr lang="en-US" sz="2400" dirty="0">
                <a:latin typeface="+mj-lt"/>
              </a:rPr>
              <a:t> each packet flowing in the network and, if needed, to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decode</a:t>
            </a:r>
            <a:r>
              <a:rPr lang="en-US" sz="2400" dirty="0">
                <a:latin typeface="+mj-lt"/>
              </a:rPr>
              <a:t> and to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analyze</a:t>
            </a:r>
            <a:r>
              <a:rPr lang="en-US" sz="2400" dirty="0">
                <a:latin typeface="+mj-lt"/>
              </a:rPr>
              <a:t> its content. </a:t>
            </a:r>
            <a:endParaRPr lang="it-IT" sz="2400" dirty="0">
              <a:latin typeface="+mj-lt"/>
            </a:endParaRP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Attack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to</a:t>
            </a:r>
            <a:r>
              <a:rPr lang="it-IT" sz="2400" dirty="0">
                <a:latin typeface="Times New Roman" pitchFamily="18" charset="0"/>
              </a:rPr>
              <a:t> the data </a:t>
            </a:r>
            <a:r>
              <a:rPr lang="it-IT" sz="2400" b="1" dirty="0" err="1">
                <a:latin typeface="+mj-lt"/>
              </a:rPr>
              <a:t>confidentiality</a:t>
            </a:r>
            <a:r>
              <a:rPr lang="it-IT" sz="2400" dirty="0">
                <a:latin typeface="Times New Roman" pitchFamily="18" charset="0"/>
              </a:rPr>
              <a:t>.</a:t>
            </a: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defRPr/>
            </a:pPr>
            <a:endParaRPr lang="it-IT" sz="2400" b="1" dirty="0">
              <a:latin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</a:t>
            </a:fld>
            <a:endParaRPr lang="it-IT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600">
                <a:latin typeface="Arial" panose="020B0604020202020204" pitchFamily="34" charset="0"/>
              </a:rPr>
              <a:t>Computationally secure encryption scheme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2400">
                <a:latin typeface="Arial" panose="020B0604020202020204" pitchFamily="34" charset="0"/>
              </a:rPr>
              <a:t>The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cost of breaking </a:t>
            </a:r>
            <a:r>
              <a:rPr lang="it-IT" altLang="it-IT" sz="2400">
                <a:latin typeface="Arial" panose="020B0604020202020204" pitchFamily="34" charset="0"/>
              </a:rPr>
              <a:t>the cipher exceeds the value of the encrypted information. </a:t>
            </a:r>
          </a:p>
          <a:p>
            <a:pPr eaLnBrk="1" hangingPunct="1"/>
            <a:endParaRPr lang="it-IT" altLang="it-IT" sz="2400">
              <a:latin typeface="Arial" panose="020B0604020202020204" pitchFamily="34" charset="0"/>
            </a:endParaRPr>
          </a:p>
          <a:p>
            <a:pPr eaLnBrk="1" hangingPunct="1"/>
            <a:r>
              <a:rPr lang="it-IT" altLang="it-IT" sz="2400">
                <a:latin typeface="Arial" panose="020B0604020202020204" pitchFamily="34" charset="0"/>
              </a:rPr>
              <a:t>The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time required </a:t>
            </a:r>
            <a:r>
              <a:rPr lang="it-IT" altLang="it-IT" sz="2400">
                <a:latin typeface="Arial" panose="020B0604020202020204" pitchFamily="34" charset="0"/>
              </a:rPr>
              <a:t>to break the cipher exceeds the useful lifetime of the information.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20</a:t>
            </a:fld>
            <a:endParaRPr lang="it-IT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 b="1">
                <a:solidFill>
                  <a:schemeClr val="tx1"/>
                </a:solidFill>
              </a:rPr>
              <a:t>Substitution </a:t>
            </a:r>
            <a:r>
              <a:rPr lang="it-IT" altLang="it-IT" sz="4000" b="1"/>
              <a:t>technique </a:t>
            </a:r>
            <a:r>
              <a:rPr lang="it-IT" altLang="it-IT" sz="4000">
                <a:solidFill>
                  <a:schemeClr val="tx1"/>
                </a:solidFill>
              </a:rPr>
              <a:t/>
            </a:r>
            <a:br>
              <a:rPr lang="it-IT" altLang="it-IT" sz="4000">
                <a:solidFill>
                  <a:schemeClr val="tx1"/>
                </a:solidFill>
              </a:rPr>
            </a:br>
            <a:endParaRPr lang="it-IT" altLang="it-IT" sz="4000">
              <a:solidFill>
                <a:schemeClr val="tx1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400" b="1">
                <a:latin typeface="Arial" panose="020B0604020202020204" pitchFamily="34" charset="0"/>
              </a:rPr>
              <a:t>a) Caesar cipher</a:t>
            </a:r>
          </a:p>
          <a:p>
            <a:pPr marL="0" indent="0" eaLnBrk="1" hangingPunct="1">
              <a:lnSpc>
                <a:spcPct val="80000"/>
              </a:lnSpc>
            </a:pPr>
            <a:endParaRPr lang="it-IT" altLang="it-IT" sz="2400" b="1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each letter </a:t>
            </a:r>
            <a:r>
              <a:rPr lang="it-IT" altLang="it-IT" sz="2400">
                <a:latin typeface="Arial" panose="020B0604020202020204" pitchFamily="34" charset="0"/>
              </a:rPr>
              <a:t>of the alphabet in the plaintext is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replaced </a:t>
            </a:r>
            <a:r>
              <a:rPr lang="it-IT" altLang="it-IT" sz="2400">
                <a:latin typeface="Arial" panose="020B0604020202020204" pitchFamily="34" charset="0"/>
              </a:rPr>
              <a:t>with the letter standing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three places further</a:t>
            </a:r>
            <a:r>
              <a:rPr lang="it-IT" altLang="it-IT" sz="2400">
                <a:latin typeface="Arial" panose="020B0604020202020204" pitchFamily="34" charset="0"/>
              </a:rPr>
              <a:t> down the alphabet.	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For instance, 	</a:t>
            </a:r>
            <a:endParaRPr lang="it-IT" altLang="it-IT" sz="240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lnSpc>
                <a:spcPct val="80000"/>
              </a:lnSpc>
            </a:pPr>
            <a:endParaRPr lang="it-IT" altLang="it-IT" sz="240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  <a:sym typeface="Wingdings" panose="05000000000000000000" pitchFamily="2" charset="2"/>
              </a:rPr>
              <a:t>	plaintext:    		de bello gallico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  <a:sym typeface="Wingdings" panose="05000000000000000000" pitchFamily="2" charset="2"/>
              </a:rPr>
              <a:t>	encrypted text:	gh ehoor ldoonfr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it-IT" altLang="it-IT" sz="240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400">
                <a:latin typeface="Arial" panose="020B0604020202020204" pitchFamily="34" charset="0"/>
              </a:rPr>
              <a:t>		A</a:t>
            </a:r>
            <a:r>
              <a:rPr lang="it-IT" altLang="it-IT" sz="2400">
                <a:latin typeface="Arial" panose="020B0604020202020204" pitchFamily="34" charset="0"/>
                <a:sym typeface="Wingdings" panose="05000000000000000000" pitchFamily="2" charset="2"/>
              </a:rPr>
              <a:t>D,  BE,  CF…ZC</a:t>
            </a:r>
            <a:endParaRPr lang="it-IT" altLang="it-IT" sz="2400">
              <a:latin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21</a:t>
            </a:fld>
            <a:endParaRPr lang="it-IT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contenuto 2"/>
          <p:cNvSpPr>
            <a:spLocks noGrp="1"/>
          </p:cNvSpPr>
          <p:nvPr>
            <p:ph idx="1"/>
          </p:nvPr>
        </p:nvSpPr>
        <p:spPr>
          <a:xfrm>
            <a:off x="214313" y="1000125"/>
            <a:ext cx="8715375" cy="4786313"/>
          </a:xfrm>
        </p:spPr>
        <p:txBody>
          <a:bodyPr/>
          <a:lstStyle/>
          <a:p>
            <a:pPr eaLnBrk="1" hangingPunct="1"/>
            <a:r>
              <a:rPr lang="it-IT" altLang="it-IT" sz="2400"/>
              <a:t>Note that the alphabet is </a:t>
            </a:r>
            <a:r>
              <a:rPr lang="it-IT" altLang="it-IT" sz="2400">
                <a:solidFill>
                  <a:srgbClr val="FF0000"/>
                </a:solidFill>
              </a:rPr>
              <a:t>wrappep around</a:t>
            </a:r>
            <a:r>
              <a:rPr lang="it-IT" altLang="it-IT" sz="2400"/>
              <a:t>, so that the letter </a:t>
            </a:r>
            <a:r>
              <a:rPr lang="it-IT" altLang="it-IT" sz="2400">
                <a:solidFill>
                  <a:srgbClr val="FF0000"/>
                </a:solidFill>
              </a:rPr>
              <a:t>following Z is A</a:t>
            </a:r>
            <a:r>
              <a:rPr lang="it-IT" altLang="it-IT" sz="2400"/>
              <a:t>. We can define the trasformation by listing all possibilities, as follows:</a:t>
            </a:r>
          </a:p>
          <a:p>
            <a:pPr eaLnBrk="1" hangingPunct="1">
              <a:buFontTx/>
              <a:buNone/>
            </a:pPr>
            <a:r>
              <a:rPr lang="it-IT" altLang="it-IT" sz="2400"/>
              <a:t>	plain:   a  b  c  d  e  f  g  h  i  j  k  l  m  n  o  p  q  r  s  t  u  v w x y z</a:t>
            </a:r>
          </a:p>
          <a:p>
            <a:pPr eaLnBrk="1" hangingPunct="1">
              <a:buFontTx/>
              <a:buNone/>
            </a:pPr>
            <a:r>
              <a:rPr lang="it-IT" altLang="it-IT" sz="2400"/>
              <a:t>		     D E F G H I J K L M N O P Q R S T U V W X Y Z A B C</a:t>
            </a:r>
          </a:p>
          <a:p>
            <a:pPr eaLnBrk="1" hangingPunct="1"/>
            <a:r>
              <a:rPr lang="it-IT" altLang="it-IT" sz="2400"/>
              <a:t>If we assign a numerical equivalent to each letter (a=1,b=2,..) for each plaintext letter p, substitute the letter  C</a:t>
            </a:r>
          </a:p>
          <a:p>
            <a:pPr eaLnBrk="1" hangingPunct="1">
              <a:buFontTx/>
              <a:buNone/>
            </a:pPr>
            <a:r>
              <a:rPr lang="it-IT" altLang="it-IT" sz="2400"/>
              <a:t>				</a:t>
            </a:r>
          </a:p>
          <a:p>
            <a:pPr eaLnBrk="1" hangingPunct="1">
              <a:buFontTx/>
              <a:buNone/>
            </a:pPr>
            <a:r>
              <a:rPr lang="it-IT" altLang="it-IT" sz="2400"/>
              <a:t>				</a:t>
            </a:r>
            <a:r>
              <a:rPr lang="it-IT" altLang="it-IT" sz="2400">
                <a:solidFill>
                  <a:srgbClr val="FF0000"/>
                </a:solidFill>
              </a:rPr>
              <a:t>C=E(p)=(p+3)mod 26</a:t>
            </a:r>
          </a:p>
          <a:p>
            <a:pPr eaLnBrk="1" hangingPunct="1">
              <a:buFontTx/>
              <a:buNone/>
            </a:pPr>
            <a:endParaRPr lang="it-IT" altLang="it-IT" sz="24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22</a:t>
            </a:fld>
            <a:endParaRPr lang="it-IT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28625" y="1000125"/>
            <a:ext cx="8358188" cy="415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FF0000"/>
                </a:solidFill>
                <a:latin typeface="+mj-lt"/>
              </a:rPr>
              <a:t>A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shift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may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be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of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any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amount</a:t>
            </a:r>
            <a:r>
              <a:rPr lang="it-IT" sz="2400" dirty="0">
                <a:latin typeface="+mj-lt"/>
              </a:rPr>
              <a:t>, so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general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Caesar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algorithm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: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		    </a:t>
            </a:r>
            <a:r>
              <a:rPr lang="it-IT" sz="2400" dirty="0" err="1">
                <a:latin typeface="+mj-lt"/>
              </a:rPr>
              <a:t>C=E</a:t>
            </a:r>
            <a:r>
              <a:rPr lang="it-IT" sz="2400" dirty="0">
                <a:latin typeface="+mj-lt"/>
              </a:rPr>
              <a:t>(p)=(</a:t>
            </a:r>
            <a:r>
              <a:rPr lang="it-IT" sz="2400" dirty="0" err="1">
                <a:latin typeface="+mj-lt"/>
              </a:rPr>
              <a:t>p+k</a:t>
            </a:r>
            <a:r>
              <a:rPr lang="it-IT" sz="2400" dirty="0">
                <a:latin typeface="+mj-lt"/>
              </a:rPr>
              <a:t>)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(26)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 err="1">
                <a:latin typeface="+mj-lt"/>
              </a:rPr>
              <a:t>where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k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takes</a:t>
            </a:r>
            <a:r>
              <a:rPr lang="it-IT" sz="2400" dirty="0">
                <a:latin typeface="+mj-lt"/>
              </a:rPr>
              <a:t> on a </a:t>
            </a:r>
            <a:r>
              <a:rPr lang="it-IT" sz="2400" dirty="0" err="1">
                <a:latin typeface="+mj-lt"/>
              </a:rPr>
              <a:t>value</a:t>
            </a:r>
            <a:r>
              <a:rPr lang="it-IT" sz="2400" dirty="0">
                <a:latin typeface="+mj-lt"/>
              </a:rPr>
              <a:t> in the </a:t>
            </a:r>
            <a:r>
              <a:rPr lang="it-IT" sz="2400" dirty="0" err="1">
                <a:latin typeface="+mj-lt"/>
              </a:rPr>
              <a:t>range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1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to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25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decryption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algorithm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		    </a:t>
            </a:r>
            <a:r>
              <a:rPr lang="it-IT" sz="2400" dirty="0" err="1">
                <a:latin typeface="+mj-lt"/>
              </a:rPr>
              <a:t>P=D</a:t>
            </a:r>
            <a:r>
              <a:rPr lang="it-IT" sz="2400" dirty="0">
                <a:latin typeface="+mj-lt"/>
              </a:rPr>
              <a:t>(C)= (</a:t>
            </a:r>
            <a:r>
              <a:rPr lang="it-IT" sz="2400" dirty="0" err="1">
                <a:latin typeface="+mj-lt"/>
              </a:rPr>
              <a:t>C-k</a:t>
            </a:r>
            <a:r>
              <a:rPr lang="it-IT" sz="2400" dirty="0">
                <a:latin typeface="+mj-lt"/>
              </a:rPr>
              <a:t>)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(26)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There</a:t>
            </a:r>
            <a:r>
              <a:rPr lang="it-IT" sz="2400" dirty="0">
                <a:latin typeface="+mj-lt"/>
              </a:rPr>
              <a:t> are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only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25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possible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keys</a:t>
            </a:r>
            <a:endParaRPr lang="it-IT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23</a:t>
            </a:fld>
            <a:endParaRPr lang="it-IT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423863"/>
            <a:ext cx="9144000" cy="704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latin typeface="Arial" panose="020B0604020202020204" pitchFamily="34" charset="0"/>
              </a:rPr>
              <a:t> b) Monoalfabetic Ciphers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 Each character in the plaintext</a:t>
            </a:r>
            <a:r>
              <a:rPr lang="it-IT" altLang="it-IT" sz="1600">
                <a:latin typeface="Arial" panose="020B0604020202020204" pitchFamily="34" charset="0"/>
              </a:rPr>
              <a:t>  </a:t>
            </a:r>
            <a:r>
              <a:rPr lang="it-IT" altLang="it-IT" sz="2400">
                <a:latin typeface="Arial" panose="020B0604020202020204" pitchFamily="34" charset="0"/>
              </a:rPr>
              <a:t>is replaced by an another character (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arbitrary substitution</a:t>
            </a:r>
            <a:r>
              <a:rPr lang="it-IT" altLang="it-IT" sz="2400">
                <a:latin typeface="Arial" panose="020B0604020202020204" pitchFamily="34" charset="0"/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  <a:sym typeface="Wingdings" panose="05000000000000000000" pitchFamily="2" charset="2"/>
              </a:rPr>
              <a:t>plaintext: </a:t>
            </a:r>
            <a:r>
              <a:rPr lang="it-IT" altLang="it-IT" sz="2400">
                <a:latin typeface="Arial" panose="020B0604020202020204" pitchFamily="34" charset="0"/>
              </a:rPr>
              <a:t>:	   a b c d e f g h i j l m n o p q r s t u v w x y 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  <a:sym typeface="Wingdings" panose="05000000000000000000" pitchFamily="2" charset="2"/>
              </a:rPr>
              <a:t>cipher line:</a:t>
            </a:r>
            <a:r>
              <a:rPr lang="it-IT" altLang="it-IT" sz="2400">
                <a:latin typeface="Arial" panose="020B0604020202020204" pitchFamily="34" charset="0"/>
              </a:rPr>
              <a:t>       </a:t>
            </a:r>
            <a:r>
              <a:rPr lang="it-IT" altLang="it-IT" sz="2000">
                <a:latin typeface="Arial" panose="020B0604020202020204" pitchFamily="34" charset="0"/>
              </a:rPr>
              <a:t>Q W E R T Y U I O PR S T U V W X Y Z X C V B N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  <a:sym typeface="Wingdings" panose="05000000000000000000" pitchFamily="2" charset="2"/>
              </a:rPr>
              <a:t> The cipher line  can be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any permutation of the 26 alphabetic characters</a:t>
            </a:r>
            <a:r>
              <a:rPr lang="it-IT" altLang="it-IT" sz="2400">
                <a:latin typeface="Arial" panose="020B0604020202020204" pitchFamily="34" charset="0"/>
                <a:sym typeface="Wingdings" panose="05000000000000000000" pitchFamily="2" charset="2"/>
              </a:rPr>
              <a:t>, then there are 26!   (</a:t>
            </a:r>
            <a:r>
              <a:rPr lang="it-IT" altLang="it-IT" sz="2400">
                <a:latin typeface="Arial" panose="020B0604020202020204" pitchFamily="34" charset="0"/>
              </a:rPr>
              <a:t>4x10</a:t>
            </a:r>
            <a:r>
              <a:rPr lang="it-IT" altLang="it-IT" sz="2400" b="1" baseline="30000">
                <a:latin typeface="Arial" panose="020B0604020202020204" pitchFamily="34" charset="0"/>
              </a:rPr>
              <a:t>26</a:t>
            </a:r>
            <a:r>
              <a:rPr lang="it-IT" altLang="it-IT" sz="2400" b="1">
                <a:latin typeface="Arial" panose="020B0604020202020204" pitchFamily="34" charset="0"/>
              </a:rPr>
              <a:t> ) possible keys.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Arial" panose="020B0604020202020204" pitchFamily="34" charset="0"/>
              </a:rPr>
              <a:t>However, if the cryptanalyst knows the nature of the plaintext (e.g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. non compressed english text</a:t>
            </a:r>
            <a:r>
              <a:rPr lang="it-IT" altLang="it-IT" sz="2400">
                <a:latin typeface="Arial" panose="020B0604020202020204" pitchFamily="34" charset="0"/>
              </a:rPr>
              <a:t>) then the analist can exploit the </a:t>
            </a:r>
            <a:r>
              <a:rPr lang="it-IT" altLang="it-IT" sz="2400">
                <a:solidFill>
                  <a:srgbClr val="FF0000"/>
                </a:solidFill>
                <a:latin typeface="Arial" panose="020B0604020202020204" pitchFamily="34" charset="0"/>
              </a:rPr>
              <a:t>regularities </a:t>
            </a:r>
            <a:r>
              <a:rPr lang="it-IT" altLang="it-IT" sz="2400">
                <a:latin typeface="Arial" panose="020B0604020202020204" pitchFamily="34" charset="0"/>
              </a:rPr>
              <a:t>of the language (relative frequence of the letters,frequence of  two letter combination,..)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latin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24</a:t>
            </a:fld>
            <a:endParaRPr lang="it-IT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231775" y="233363"/>
            <a:ext cx="8156575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Arial" panose="020B0604020202020204" pitchFamily="34" charset="0"/>
              </a:rPr>
              <a:t>	- in english </a:t>
            </a:r>
            <a:r>
              <a:rPr lang="it-IT" altLang="it-IT" sz="2400" dirty="0" err="1">
                <a:latin typeface="Arial" panose="020B0604020202020204" pitchFamily="34" charset="0"/>
              </a:rPr>
              <a:t>language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b="1" dirty="0">
                <a:solidFill>
                  <a:srgbClr val="FF0000"/>
                </a:solidFill>
                <a:latin typeface="Arial" panose="020B0604020202020204" pitchFamily="34" charset="0"/>
              </a:rPr>
              <a:t>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is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most</a:t>
            </a:r>
            <a:r>
              <a:rPr lang="it-IT" altLang="it-IT" sz="2400" dirty="0">
                <a:latin typeface="Arial" panose="020B0604020202020204" pitchFamily="34" charset="0"/>
              </a:rPr>
              <a:t> common </a:t>
            </a:r>
            <a:r>
              <a:rPr lang="it-IT" altLang="it-IT" sz="2400" dirty="0" err="1">
                <a:latin typeface="Arial" panose="020B0604020202020204" pitchFamily="34" charset="0"/>
              </a:rPr>
              <a:t>letter</a:t>
            </a:r>
            <a:r>
              <a:rPr lang="it-IT" altLang="it-IT" sz="2400" dirty="0">
                <a:latin typeface="Arial" panose="020B0604020202020204" pitchFamily="34" charset="0"/>
              </a:rPr>
              <a:t>, 	</a:t>
            </a:r>
            <a:r>
              <a:rPr lang="it-IT" altLang="it-IT" sz="2400" dirty="0" err="1">
                <a:latin typeface="Arial" panose="020B0604020202020204" pitchFamily="34" charset="0"/>
              </a:rPr>
              <a:t>followed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by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b="1" dirty="0">
                <a:solidFill>
                  <a:srgbClr val="FF0000"/>
                </a:solidFill>
                <a:latin typeface="Arial" panose="020B0604020202020204" pitchFamily="34" charset="0"/>
              </a:rPr>
              <a:t>t,o,a,n,i</a:t>
            </a:r>
            <a:r>
              <a:rPr lang="it-IT" altLang="it-IT" sz="2400" dirty="0">
                <a:latin typeface="Arial" panose="020B0604020202020204" pitchFamily="34" charset="0"/>
              </a:rPr>
              <a:t>,</a:t>
            </a:r>
            <a:r>
              <a:rPr lang="it-IT" altLang="it-IT" sz="2400" dirty="0" err="1">
                <a:latin typeface="Arial" panose="020B0604020202020204" pitchFamily="34" charset="0"/>
              </a:rPr>
              <a:t>etc</a:t>
            </a:r>
            <a:r>
              <a:rPr lang="it-IT" altLang="it-IT" sz="2400" dirty="0">
                <a:latin typeface="Arial" panose="020B0604020202020204" pitchFamily="34" charset="0"/>
              </a:rPr>
              <a:t>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Arial" panose="020B0604020202020204" pitchFamily="34" charset="0"/>
              </a:rPr>
              <a:t>	- </a:t>
            </a:r>
            <a:r>
              <a:rPr lang="it-IT" altLang="it-IT" sz="2400" dirty="0" err="1">
                <a:latin typeface="Arial" panose="020B0604020202020204" pitchFamily="34" charset="0"/>
              </a:rPr>
              <a:t>Two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letters</a:t>
            </a:r>
            <a:r>
              <a:rPr lang="it-IT" altLang="it-IT" sz="2400" dirty="0">
                <a:latin typeface="Arial" panose="020B0604020202020204" pitchFamily="34" charset="0"/>
              </a:rPr>
              <a:t> (</a:t>
            </a:r>
            <a:r>
              <a:rPr lang="it-IT" altLang="it-IT" sz="2400" b="1" i="1" dirty="0" err="1">
                <a:latin typeface="Arial" panose="020B0604020202020204" pitchFamily="34" charset="0"/>
              </a:rPr>
              <a:t>digrams</a:t>
            </a:r>
            <a:r>
              <a:rPr lang="it-IT" altLang="it-IT" sz="2400" dirty="0">
                <a:latin typeface="Arial" panose="020B0604020202020204" pitchFamily="34" charset="0"/>
              </a:rPr>
              <a:t>) more common: </a:t>
            </a:r>
            <a:r>
              <a:rPr lang="it-IT" altLang="it-IT" sz="24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th</a:t>
            </a:r>
            <a:r>
              <a:rPr lang="it-IT" altLang="it-IT" sz="2400" b="1" dirty="0">
                <a:solidFill>
                  <a:srgbClr val="FF0000"/>
                </a:solidFill>
                <a:latin typeface="Arial" panose="020B0604020202020204" pitchFamily="34" charset="0"/>
              </a:rPr>
              <a:t>, in, 	</a:t>
            </a:r>
            <a:r>
              <a:rPr lang="it-IT" altLang="it-IT" sz="2400" b="1" dirty="0" err="1">
                <a:solidFill>
                  <a:srgbClr val="FF0000"/>
                </a:solidFill>
                <a:latin typeface="Arial" panose="020B0604020202020204" pitchFamily="34" charset="0"/>
              </a:rPr>
              <a:t>er</a:t>
            </a:r>
            <a:r>
              <a:rPr lang="it-IT" altLang="it-IT" sz="2400" b="1" dirty="0">
                <a:solidFill>
                  <a:srgbClr val="FF0000"/>
                </a:solidFill>
                <a:latin typeface="Arial" panose="020B0604020202020204" pitchFamily="34" charset="0"/>
              </a:rPr>
              <a:t>,re,</a:t>
            </a:r>
            <a:r>
              <a:rPr lang="it-IT" altLang="it-IT" sz="2400" b="1" dirty="0" err="1">
                <a:solidFill>
                  <a:srgbClr val="FF0000"/>
                </a:solidFill>
                <a:latin typeface="Arial" panose="020B0604020202020204" pitchFamily="34" charset="0"/>
              </a:rPr>
              <a:t>an</a:t>
            </a:r>
            <a:r>
              <a:rPr lang="it-IT" altLang="it-IT" sz="24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Arial" panose="020B0604020202020204" pitchFamily="34" charset="0"/>
              </a:rPr>
              <a:t>	- Three </a:t>
            </a:r>
            <a:r>
              <a:rPr lang="it-IT" altLang="it-IT" sz="2400" dirty="0" err="1">
                <a:latin typeface="Arial" panose="020B0604020202020204" pitchFamily="34" charset="0"/>
              </a:rPr>
              <a:t>letters</a:t>
            </a:r>
            <a:r>
              <a:rPr lang="it-IT" altLang="it-IT" sz="2400" dirty="0">
                <a:latin typeface="Arial" panose="020B0604020202020204" pitchFamily="34" charset="0"/>
              </a:rPr>
              <a:t> (</a:t>
            </a:r>
            <a:r>
              <a:rPr lang="it-IT" altLang="it-IT" sz="2400" b="1" i="1" dirty="0" err="1">
                <a:latin typeface="Arial" panose="020B0604020202020204" pitchFamily="34" charset="0"/>
              </a:rPr>
              <a:t>trigrams</a:t>
            </a:r>
            <a:r>
              <a:rPr lang="it-IT" altLang="it-IT" sz="2400" dirty="0">
                <a:latin typeface="Arial" panose="020B0604020202020204" pitchFamily="34" charset="0"/>
              </a:rPr>
              <a:t>) more common: 	</a:t>
            </a:r>
            <a:r>
              <a:rPr lang="it-IT" altLang="it-IT" sz="2400" b="1" dirty="0">
                <a:solidFill>
                  <a:srgbClr val="FF0000"/>
                </a:solidFill>
                <a:latin typeface="Arial" panose="020B0604020202020204" pitchFamily="34" charset="0"/>
              </a:rPr>
              <a:t>the,</a:t>
            </a:r>
            <a:r>
              <a:rPr lang="it-IT" altLang="it-IT" sz="2400" b="1" dirty="0" err="1">
                <a:solidFill>
                  <a:srgbClr val="FF0000"/>
                </a:solidFill>
                <a:latin typeface="Arial" panose="020B0604020202020204" pitchFamily="34" charset="0"/>
              </a:rPr>
              <a:t>ing</a:t>
            </a:r>
            <a:r>
              <a:rPr lang="it-IT" altLang="it-IT" sz="2400" b="1" dirty="0">
                <a:solidFill>
                  <a:srgbClr val="FF0000"/>
                </a:solidFill>
                <a:latin typeface="Arial" panose="020B0604020202020204" pitchFamily="34" charset="0"/>
              </a:rPr>
              <a:t>, and,</a:t>
            </a:r>
            <a:r>
              <a:rPr lang="it-IT" altLang="it-IT" sz="2400" b="1" dirty="0">
                <a:latin typeface="Arial" panose="020B0604020202020204" pitchFamily="34" charset="0"/>
              </a:rPr>
              <a:t>e</a:t>
            </a:r>
            <a:r>
              <a:rPr lang="it-IT" altLang="it-IT" sz="24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b="1" dirty="0" err="1">
                <a:solidFill>
                  <a:srgbClr val="FF0000"/>
                </a:solidFill>
                <a:latin typeface="Arial" panose="020B0604020202020204" pitchFamily="34" charset="0"/>
              </a:rPr>
              <a:t>ion</a:t>
            </a:r>
            <a:endParaRPr lang="it-IT" altLang="it-IT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 dirty="0">
                <a:latin typeface="Arial" panose="020B0604020202020204" pitchFamily="34" charset="0"/>
              </a:rPr>
              <a:t>The relative </a:t>
            </a:r>
            <a:r>
              <a:rPr lang="it-IT" altLang="it-IT" sz="2400" dirty="0" err="1">
                <a:latin typeface="Arial" panose="020B0604020202020204" pitchFamily="34" charset="0"/>
              </a:rPr>
              <a:t>frequency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of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letters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of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encrypted</a:t>
            </a:r>
            <a:r>
              <a:rPr lang="it-IT" altLang="it-IT" sz="2400" dirty="0">
                <a:latin typeface="Arial" panose="020B0604020202020204" pitchFamily="34" charset="0"/>
              </a:rPr>
              <a:t> text  </a:t>
            </a:r>
            <a:r>
              <a:rPr lang="it-IT" altLang="it-IT" sz="2400" dirty="0" err="1">
                <a:latin typeface="Arial" panose="020B0604020202020204" pitchFamily="34" charset="0"/>
              </a:rPr>
              <a:t>is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evaluated</a:t>
            </a:r>
            <a:r>
              <a:rPr lang="it-IT" altLang="it-IT" sz="2400" dirty="0">
                <a:latin typeface="Arial" panose="020B0604020202020204" pitchFamily="34" charset="0"/>
              </a:rPr>
              <a:t>; </a:t>
            </a:r>
            <a:r>
              <a:rPr lang="it-IT" altLang="it-IT" sz="2400" dirty="0" err="1">
                <a:latin typeface="Arial" panose="020B0604020202020204" pitchFamily="34" charset="0"/>
              </a:rPr>
              <a:t>to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letter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with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higher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frequency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b="1" dirty="0">
                <a:latin typeface="Arial" panose="020B0604020202020204" pitchFamily="34" charset="0"/>
              </a:rPr>
              <a:t>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letter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is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associated</a:t>
            </a:r>
            <a:r>
              <a:rPr lang="it-IT" altLang="it-IT" sz="2400" dirty="0">
                <a:latin typeface="Arial" panose="020B0604020202020204" pitchFamily="34" charset="0"/>
              </a:rPr>
              <a:t>, </a:t>
            </a:r>
            <a:r>
              <a:rPr lang="it-IT" altLang="it-IT" sz="2400" dirty="0" err="1">
                <a:latin typeface="Arial" panose="020B0604020202020204" pitchFamily="34" charset="0"/>
              </a:rPr>
              <a:t>then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letter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b="1" dirty="0">
                <a:latin typeface="Arial" panose="020B0604020202020204" pitchFamily="34" charset="0"/>
              </a:rPr>
              <a:t>t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etc</a:t>
            </a:r>
            <a:r>
              <a:rPr lang="it-IT" altLang="it-IT" sz="2400" dirty="0">
                <a:latin typeface="Arial" panose="020B0604020202020204" pitchFamily="34" charset="0"/>
              </a:rPr>
              <a:t>.. 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2400" dirty="0" err="1">
                <a:latin typeface="Arial" panose="020B0604020202020204" pitchFamily="34" charset="0"/>
              </a:rPr>
              <a:t>If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there</a:t>
            </a:r>
            <a:r>
              <a:rPr lang="it-IT" altLang="it-IT" sz="2400" dirty="0">
                <a:latin typeface="Arial" panose="020B0604020202020204" pitchFamily="34" charset="0"/>
              </a:rPr>
              <a:t> are </a:t>
            </a:r>
            <a:r>
              <a:rPr lang="it-IT" altLang="it-IT" sz="2400" dirty="0" err="1">
                <a:latin typeface="Arial" panose="020B0604020202020204" pitchFamily="34" charset="0"/>
              </a:rPr>
              <a:t>trigrams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of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form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b="1" dirty="0" err="1">
                <a:latin typeface="Arial" panose="020B0604020202020204" pitchFamily="34" charset="0"/>
              </a:rPr>
              <a:t>tXe</a:t>
            </a:r>
            <a:r>
              <a:rPr lang="it-IT" altLang="it-IT" sz="2400" dirty="0">
                <a:latin typeface="Arial" panose="020B0604020202020204" pitchFamily="34" charset="0"/>
              </a:rPr>
              <a:t>  the </a:t>
            </a:r>
            <a:r>
              <a:rPr lang="it-IT" altLang="it-IT" sz="2400" dirty="0" err="1">
                <a:latin typeface="Arial" panose="020B0604020202020204" pitchFamily="34" charset="0"/>
              </a:rPr>
              <a:t>letter</a:t>
            </a:r>
            <a:r>
              <a:rPr lang="it-IT" altLang="it-IT" sz="2400" dirty="0">
                <a:latin typeface="Arial" panose="020B0604020202020204" pitchFamily="34" charset="0"/>
              </a:rPr>
              <a:t> X </a:t>
            </a:r>
            <a:r>
              <a:rPr lang="it-IT" altLang="it-IT" sz="2400" dirty="0" err="1">
                <a:latin typeface="Arial" panose="020B0604020202020204" pitchFamily="34" charset="0"/>
              </a:rPr>
              <a:t>is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substituted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by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b="1" dirty="0">
                <a:latin typeface="Arial" panose="020B0604020202020204" pitchFamily="34" charset="0"/>
              </a:rPr>
              <a:t>h, </a:t>
            </a:r>
            <a:r>
              <a:rPr lang="it-IT" altLang="it-IT" sz="2400" dirty="0" err="1">
                <a:latin typeface="Arial" panose="020B0604020202020204" pitchFamily="34" charset="0"/>
              </a:rPr>
              <a:t>ec</a:t>
            </a:r>
            <a:r>
              <a:rPr lang="it-IT" altLang="it-IT" sz="2400" dirty="0">
                <a:latin typeface="Arial" panose="020B0604020202020204" pitchFamily="34" charset="0"/>
              </a:rPr>
              <a:t>..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25</a:t>
            </a:fld>
            <a:endParaRPr lang="it-IT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339725" y="620713"/>
            <a:ext cx="812006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1" dirty="0"/>
              <a:t>c) </a:t>
            </a:r>
            <a:r>
              <a:rPr lang="it-IT" altLang="it-IT" sz="2400" b="1" dirty="0" err="1"/>
              <a:t>monouse</a:t>
            </a:r>
            <a:r>
              <a:rPr lang="it-IT" altLang="it-IT" sz="2400" b="1" dirty="0"/>
              <a:t> </a:t>
            </a:r>
            <a:r>
              <a:rPr lang="it-IT" altLang="it-IT" sz="2400" b="1" dirty="0" err="1"/>
              <a:t>blocks</a:t>
            </a:r>
            <a:endParaRPr lang="it-IT" altLang="it-IT" sz="2400" b="1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</a:rPr>
              <a:t>	</a:t>
            </a:r>
            <a:r>
              <a:rPr lang="it-IT" altLang="it-IT" sz="2400" b="1" dirty="0">
                <a:solidFill>
                  <a:srgbClr val="FF0000"/>
                </a:solidFill>
              </a:rPr>
              <a:t>Key: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random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generated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string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of</a:t>
            </a:r>
            <a:r>
              <a:rPr lang="it-IT" altLang="it-IT" sz="2400" dirty="0">
                <a:solidFill>
                  <a:srgbClr val="FF0000"/>
                </a:solidFill>
              </a:rPr>
              <a:t> bit </a:t>
            </a:r>
            <a:r>
              <a:rPr lang="it-IT" altLang="it-IT" sz="2400" dirty="0"/>
              <a:t>(</a:t>
            </a:r>
            <a:r>
              <a:rPr lang="it-IT" altLang="it-IT" sz="2400" dirty="0" err="1"/>
              <a:t>monouse</a:t>
            </a:r>
            <a:r>
              <a:rPr lang="it-IT" altLang="it-IT" sz="2400" dirty="0"/>
              <a:t> block)</a:t>
            </a:r>
            <a:endParaRPr lang="it-IT" altLang="it-IT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dirty="0"/>
              <a:t>	The </a:t>
            </a:r>
            <a:r>
              <a:rPr lang="it-IT" altLang="it-IT" sz="2400" dirty="0" err="1"/>
              <a:t>plain</a:t>
            </a:r>
            <a:r>
              <a:rPr lang="it-IT" altLang="it-IT" sz="2400" dirty="0"/>
              <a:t> text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converted</a:t>
            </a:r>
            <a:r>
              <a:rPr lang="it-IT" altLang="it-IT" sz="2400" dirty="0"/>
              <a:t> in a </a:t>
            </a:r>
            <a:r>
              <a:rPr lang="it-IT" altLang="it-IT" sz="2400" dirty="0" err="1"/>
              <a:t>string</a:t>
            </a:r>
            <a:r>
              <a:rPr lang="it-IT" altLang="it-IT" sz="2400" dirty="0"/>
              <a:t> </a:t>
            </a:r>
            <a:r>
              <a:rPr lang="it-IT" altLang="it-IT" sz="2400" dirty="0" err="1"/>
              <a:t>of</a:t>
            </a:r>
            <a:r>
              <a:rPr lang="it-IT" altLang="it-IT" sz="2400" dirty="0"/>
              <a:t> bit </a:t>
            </a:r>
            <a:r>
              <a:rPr lang="it-IT" altLang="it-IT" sz="2400" dirty="0" err="1"/>
              <a:t>using</a:t>
            </a:r>
            <a:r>
              <a:rPr lang="it-IT" altLang="it-IT" sz="2400" dirty="0"/>
              <a:t>, ad 	</a:t>
            </a:r>
            <a:r>
              <a:rPr lang="it-IT" altLang="it-IT" sz="2400" dirty="0" err="1"/>
              <a:t>example</a:t>
            </a:r>
            <a:r>
              <a:rPr lang="it-IT" altLang="it-IT" sz="2400" dirty="0"/>
              <a:t>, </a:t>
            </a:r>
            <a:r>
              <a:rPr lang="it-IT" altLang="it-IT" sz="2400" dirty="0">
                <a:solidFill>
                  <a:srgbClr val="FF0000"/>
                </a:solidFill>
              </a:rPr>
              <a:t>the ASCII </a:t>
            </a:r>
            <a:r>
              <a:rPr lang="it-IT" altLang="it-IT" sz="2400" dirty="0" err="1">
                <a:solidFill>
                  <a:srgbClr val="FF0000"/>
                </a:solidFill>
              </a:rPr>
              <a:t>representation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/>
              <a:t>for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characthers</a:t>
            </a:r>
            <a:r>
              <a:rPr lang="it-IT" altLang="it-IT" sz="2400" dirty="0"/>
              <a:t>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dirty="0"/>
              <a:t>	</a:t>
            </a:r>
            <a:r>
              <a:rPr lang="it-IT" altLang="it-IT" sz="2400" dirty="0">
                <a:solidFill>
                  <a:srgbClr val="FF0000"/>
                </a:solidFill>
              </a:rPr>
              <a:t>XOR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of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two</a:t>
            </a:r>
            <a:r>
              <a:rPr lang="it-IT" altLang="it-IT" sz="2400" dirty="0"/>
              <a:t> </a:t>
            </a:r>
            <a:r>
              <a:rPr lang="it-IT" altLang="it-IT" sz="2400" dirty="0" err="1"/>
              <a:t>strings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evaluated</a:t>
            </a:r>
            <a:r>
              <a:rPr lang="it-IT" altLang="it-IT" sz="2400" dirty="0"/>
              <a:t> (</a:t>
            </a:r>
            <a:r>
              <a:rPr lang="it-IT" altLang="it-IT" sz="2400" dirty="0" err="1"/>
              <a:t>encrypted</a:t>
            </a:r>
            <a:r>
              <a:rPr lang="it-IT" altLang="it-IT" sz="2400" dirty="0"/>
              <a:t> text )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dirty="0"/>
              <a:t> The </a:t>
            </a:r>
            <a:r>
              <a:rPr lang="it-IT" altLang="it-IT" sz="2400" dirty="0" err="1"/>
              <a:t>encrypted</a:t>
            </a:r>
            <a:r>
              <a:rPr lang="it-IT" altLang="it-IT" sz="2400" dirty="0"/>
              <a:t> text </a:t>
            </a:r>
            <a:r>
              <a:rPr lang="it-IT" altLang="it-IT" sz="2400" dirty="0" err="1"/>
              <a:t>cannot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decrypted</a:t>
            </a:r>
            <a:r>
              <a:rPr lang="it-IT" altLang="it-IT" sz="2400" dirty="0"/>
              <a:t>  </a:t>
            </a:r>
            <a:r>
              <a:rPr lang="it-IT" altLang="it-IT" sz="2400" dirty="0" err="1"/>
              <a:t>independently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by</a:t>
            </a:r>
            <a:r>
              <a:rPr lang="it-IT" altLang="it-IT" sz="2400" dirty="0"/>
              <a:t> the computer </a:t>
            </a:r>
            <a:r>
              <a:rPr lang="it-IT" altLang="it-IT" sz="2400" dirty="0" err="1"/>
              <a:t>power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used</a:t>
            </a:r>
            <a:r>
              <a:rPr lang="it-IT" altLang="it-IT" sz="24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dirty="0"/>
              <a:t> The </a:t>
            </a:r>
            <a:r>
              <a:rPr lang="it-IT" altLang="it-IT" sz="2400" dirty="0" err="1"/>
              <a:t>encrypted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message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does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not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contain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any</a:t>
            </a:r>
            <a:r>
              <a:rPr lang="it-IT" altLang="it-IT" sz="2400" dirty="0"/>
              <a:t> information </a:t>
            </a:r>
            <a:r>
              <a:rPr lang="it-IT" altLang="it-IT" sz="2400" dirty="0" err="1"/>
              <a:t>because</a:t>
            </a:r>
            <a:r>
              <a:rPr lang="it-IT" altLang="it-IT" sz="2400" dirty="0"/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all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possible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plaintexts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/>
              <a:t>are </a:t>
            </a:r>
            <a:r>
              <a:rPr lang="it-IT" altLang="it-IT" sz="2400" dirty="0" err="1"/>
              <a:t>contained</a:t>
            </a:r>
            <a:r>
              <a:rPr lang="it-IT" altLang="it-IT" sz="2400" dirty="0"/>
              <a:t> in </a:t>
            </a:r>
            <a:r>
              <a:rPr lang="it-IT" altLang="it-IT" sz="2400" dirty="0" err="1"/>
              <a:t>it</a:t>
            </a:r>
            <a:r>
              <a:rPr lang="it-IT" altLang="it-IT" sz="2400" dirty="0"/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with</a:t>
            </a:r>
            <a:r>
              <a:rPr lang="it-IT" altLang="it-IT" sz="2400" dirty="0">
                <a:solidFill>
                  <a:srgbClr val="FF0000"/>
                </a:solidFill>
              </a:rPr>
              <a:t> the </a:t>
            </a:r>
            <a:r>
              <a:rPr lang="it-IT" altLang="it-IT" sz="2400" dirty="0" err="1">
                <a:solidFill>
                  <a:srgbClr val="FF0000"/>
                </a:solidFill>
              </a:rPr>
              <a:t>same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probability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dirty="0"/>
              <a:t>A </a:t>
            </a:r>
            <a:r>
              <a:rPr lang="it-IT" altLang="it-IT" sz="2400" dirty="0" err="1"/>
              <a:t>criptoanalyst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could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try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all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possible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combination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of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monouse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blocks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to</a:t>
            </a:r>
            <a:r>
              <a:rPr lang="it-IT" altLang="it-IT" sz="2400" dirty="0"/>
              <a:t> </a:t>
            </a:r>
            <a:r>
              <a:rPr lang="it-IT" altLang="it-IT" sz="2400" dirty="0" err="1"/>
              <a:t>verify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resulting</a:t>
            </a:r>
            <a:r>
              <a:rPr lang="it-IT" altLang="it-IT" sz="2400" dirty="0"/>
              <a:t>  </a:t>
            </a:r>
            <a:r>
              <a:rPr lang="it-IT" altLang="it-IT" sz="2400" dirty="0" err="1"/>
              <a:t>plaintext</a:t>
            </a:r>
            <a:endParaRPr lang="it-IT" alt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26</a:t>
            </a:fld>
            <a:endParaRPr lang="it-IT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522288"/>
            <a:ext cx="9144000" cy="68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000" b="1" dirty="0" err="1">
                <a:latin typeface="Arial" panose="020B0604020202020204" pitchFamily="34" charset="0"/>
              </a:rPr>
              <a:t>Example</a:t>
            </a:r>
            <a:endParaRPr lang="it-IT" altLang="it-IT" sz="20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 err="1">
                <a:latin typeface="Arial" panose="020B0604020202020204" pitchFamily="34" charset="0"/>
              </a:rPr>
              <a:t>Message</a:t>
            </a:r>
            <a:r>
              <a:rPr lang="it-IT" altLang="it-IT" sz="2000" dirty="0">
                <a:latin typeface="Arial" panose="020B0604020202020204" pitchFamily="34" charset="0"/>
              </a:rPr>
              <a:t> “i love </a:t>
            </a:r>
            <a:r>
              <a:rPr lang="it-IT" altLang="it-IT" sz="2000" dirty="0" err="1">
                <a:latin typeface="Arial" panose="020B0604020202020204" pitchFamily="34" charset="0"/>
              </a:rPr>
              <a:t>you</a:t>
            </a:r>
            <a:r>
              <a:rPr lang="it-IT" altLang="it-IT" sz="2000" dirty="0">
                <a:latin typeface="Arial" panose="020B0604020202020204" pitchFamily="34" charset="0"/>
              </a:rPr>
              <a:t>” </a:t>
            </a:r>
            <a:r>
              <a:rPr lang="it-IT" altLang="it-IT" sz="2000" dirty="0" err="1">
                <a:latin typeface="Arial" panose="020B0604020202020204" pitchFamily="34" charset="0"/>
              </a:rPr>
              <a:t>is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converted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using</a:t>
            </a:r>
            <a:r>
              <a:rPr lang="it-IT" altLang="it-IT" sz="2000" dirty="0">
                <a:latin typeface="Arial" panose="020B0604020202020204" pitchFamily="34" charset="0"/>
              </a:rPr>
              <a:t> a 7 bit ASCII code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err="1">
                <a:latin typeface="Arial" panose="020B0604020202020204" pitchFamily="34" charset="0"/>
              </a:rPr>
              <a:t>Message</a:t>
            </a:r>
            <a:r>
              <a:rPr lang="it-IT" altLang="it-IT" sz="2000" dirty="0">
                <a:latin typeface="Arial" panose="020B0604020202020204" pitchFamily="34" charset="0"/>
              </a:rPr>
              <a:t>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1001001  0100000 1101100 1101111 1110110 1100101 0100000 1111001 1101111 1110101 0101110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err="1">
                <a:latin typeface="Arial" panose="020B0604020202020204" pitchFamily="34" charset="0"/>
              </a:rPr>
              <a:t>Monouse</a:t>
            </a:r>
            <a:r>
              <a:rPr lang="it-IT" altLang="it-IT" sz="2000" b="1" dirty="0">
                <a:latin typeface="Arial" panose="020B0604020202020204" pitchFamily="34" charset="0"/>
              </a:rPr>
              <a:t> block 1: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1010010 1001011 1110010 1010101 1010010 1100011  0001011  0101010 1010111 1100110 0101011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err="1">
                <a:latin typeface="Arial" panose="020B0604020202020204" pitchFamily="34" charset="0"/>
              </a:rPr>
              <a:t>Encrypted</a:t>
            </a:r>
            <a:r>
              <a:rPr lang="it-IT" altLang="it-IT" sz="2000" b="1" dirty="0">
                <a:latin typeface="Arial" panose="020B0604020202020204" pitchFamily="34" charset="0"/>
              </a:rPr>
              <a:t> text 1 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0011011  1101011  0011110  0111010  0100100 0000110  0101011 1010011  0111000  0010011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0000101</a:t>
            </a:r>
          </a:p>
          <a:p>
            <a:pPr marL="342900" indent="-342900" eaLnBrk="1" hangingPunct="1">
              <a:spcBef>
                <a:spcPct val="0"/>
              </a:spcBef>
              <a:buFontTx/>
              <a:buAutoNum type="arabicPlain" startAt="11011"/>
            </a:pPr>
            <a:endParaRPr lang="it-IT" altLang="it-IT" sz="16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err="1">
                <a:latin typeface="Arial" panose="020B0604020202020204" pitchFamily="34" charset="0"/>
              </a:rPr>
              <a:t>Monouse</a:t>
            </a:r>
            <a:r>
              <a:rPr lang="it-IT" altLang="it-IT" sz="2000" b="1" dirty="0">
                <a:latin typeface="Arial" panose="020B0604020202020204" pitchFamily="34" charset="0"/>
              </a:rPr>
              <a:t> block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1011110  0000111  1101000  1010011  1010111  0100110  1000111  0111010  1001110  1110110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1110110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it-IT" altLang="it-IT" sz="2000" b="1" dirty="0" err="1">
                <a:latin typeface="Arial" panose="020B0604020202020204" pitchFamily="34" charset="0"/>
              </a:rPr>
              <a:t>Encrypted</a:t>
            </a:r>
            <a:r>
              <a:rPr lang="it-IT" altLang="it-IT" sz="2000" b="1" dirty="0">
                <a:latin typeface="Arial" panose="020B0604020202020204" pitchFamily="34" charset="0"/>
              </a:rPr>
              <a:t> text 2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1000101  1101100  1110110  1101001  1110011  0100000  1101100  1101001  1110110  1100101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>
                <a:latin typeface="Arial" panose="020B0604020202020204" pitchFamily="34" charset="0"/>
              </a:rPr>
              <a:t>1110011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dirty="0">
                <a:latin typeface="Arial" panose="020B0604020202020204" pitchFamily="34" charset="0"/>
              </a:rPr>
              <a:t> </a:t>
            </a:r>
            <a:r>
              <a:rPr lang="it-IT" altLang="it-IT" sz="2400" dirty="0">
                <a:latin typeface="Arial" panose="020B0604020202020204" pitchFamily="34" charset="0"/>
              </a:rPr>
              <a:t>“</a:t>
            </a:r>
            <a:r>
              <a:rPr lang="it-IT" altLang="it-IT" sz="2000" dirty="0">
                <a:latin typeface="Arial" panose="020B0604020202020204" pitchFamily="34" charset="0"/>
              </a:rPr>
              <a:t>Elvis </a:t>
            </a:r>
            <a:r>
              <a:rPr lang="it-IT" altLang="it-IT" sz="2000" dirty="0" err="1">
                <a:latin typeface="Arial" panose="020B0604020202020204" pitchFamily="34" charset="0"/>
              </a:rPr>
              <a:t>lives</a:t>
            </a:r>
            <a:r>
              <a:rPr lang="it-IT" altLang="it-IT" sz="2400" dirty="0">
                <a:latin typeface="Arial" panose="020B0604020202020204" pitchFamily="34" charset="0"/>
              </a:rPr>
              <a:t>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6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it-IT" altLang="it-IT" sz="2000" b="1" dirty="0">
                <a:latin typeface="Arial" panose="020B0604020202020204" pitchFamily="34" charset="0"/>
              </a:rPr>
              <a:t> </a:t>
            </a:r>
            <a:endParaRPr lang="it-IT" altLang="it-IT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 dirty="0">
              <a:latin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27</a:t>
            </a:fld>
            <a:endParaRPr lang="it-IT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28</a:t>
            </a:fld>
            <a:endParaRPr lang="it-IT" altLang="en-US"/>
          </a:p>
        </p:txBody>
      </p:sp>
      <p:sp>
        <p:nvSpPr>
          <p:cNvPr id="3" name="CasellaDiTesto 2"/>
          <p:cNvSpPr txBox="1"/>
          <p:nvPr/>
        </p:nvSpPr>
        <p:spPr>
          <a:xfrm>
            <a:off x="107504" y="881425"/>
            <a:ext cx="79928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The </a:t>
            </a:r>
            <a:r>
              <a:rPr lang="it-IT" dirty="0" err="1"/>
              <a:t>encrypted</a:t>
            </a:r>
            <a:r>
              <a:rPr lang="it-IT" dirty="0"/>
              <a:t> </a:t>
            </a:r>
            <a:r>
              <a:rPr lang="it-IT" dirty="0" err="1"/>
              <a:t>message</a:t>
            </a:r>
            <a:r>
              <a:rPr lang="it-IT" dirty="0"/>
              <a:t>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contain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information </a:t>
            </a:r>
            <a:r>
              <a:rPr lang="it-IT" dirty="0" err="1"/>
              <a:t>because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contains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the </a:t>
            </a:r>
            <a:r>
              <a:rPr lang="it-IT" dirty="0" err="1"/>
              <a:t>fixed</a:t>
            </a:r>
            <a:r>
              <a:rPr lang="it-IT" dirty="0"/>
              <a:t> </a:t>
            </a:r>
            <a:r>
              <a:rPr lang="it-IT" dirty="0" err="1"/>
              <a:t>length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plaintext</a:t>
            </a:r>
            <a:r>
              <a:rPr lang="it-IT" dirty="0"/>
              <a:t> with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priority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/>
              <a:t>In the </a:t>
            </a:r>
            <a:r>
              <a:rPr lang="it-IT" dirty="0" err="1"/>
              <a:t>previous</a:t>
            </a:r>
            <a:r>
              <a:rPr lang="it-IT" dirty="0"/>
              <a:t> </a:t>
            </a:r>
            <a:r>
              <a:rPr lang="it-IT" dirty="0" err="1"/>
              <a:t>example</a:t>
            </a:r>
            <a:r>
              <a:rPr lang="it-IT" dirty="0"/>
              <a:t> the </a:t>
            </a:r>
            <a:r>
              <a:rPr lang="it-IT" dirty="0" err="1"/>
              <a:t>criptoanalyst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text </a:t>
            </a:r>
            <a:r>
              <a:rPr lang="it-IT" dirty="0" err="1"/>
              <a:t>all</a:t>
            </a:r>
            <a:r>
              <a:rPr lang="it-IT" dirty="0"/>
              <a:t> the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combinations</a:t>
            </a:r>
            <a:r>
              <a:rPr lang="it-IT" dirty="0"/>
              <a:t> of </a:t>
            </a:r>
            <a:r>
              <a:rPr lang="it-IT" dirty="0" err="1"/>
              <a:t>monouse</a:t>
            </a:r>
            <a:r>
              <a:rPr lang="it-IT" dirty="0"/>
              <a:t> </a:t>
            </a:r>
            <a:r>
              <a:rPr lang="it-IT" dirty="0" err="1"/>
              <a:t>blocks</a:t>
            </a:r>
            <a:r>
              <a:rPr lang="it-IT" dirty="0"/>
              <a:t>  in </a:t>
            </a:r>
            <a:r>
              <a:rPr lang="it-IT" dirty="0" err="1"/>
              <a:t>order</a:t>
            </a:r>
            <a:r>
              <a:rPr lang="it-IT" dirty="0"/>
              <a:t> to </a:t>
            </a:r>
            <a:r>
              <a:rPr lang="it-IT" dirty="0" err="1"/>
              <a:t>verify</a:t>
            </a:r>
            <a:r>
              <a:rPr lang="it-IT" dirty="0"/>
              <a:t>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plaintext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obtained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/>
              <a:t>In the </a:t>
            </a:r>
            <a:r>
              <a:rPr lang="it-IT" dirty="0" err="1"/>
              <a:t>previous</a:t>
            </a:r>
            <a:r>
              <a:rPr lang="it-IT" dirty="0"/>
              <a:t> </a:t>
            </a:r>
            <a:r>
              <a:rPr lang="it-IT" dirty="0" err="1"/>
              <a:t>example</a:t>
            </a:r>
            <a:r>
              <a:rPr lang="it-IT" dirty="0"/>
              <a:t> </a:t>
            </a:r>
            <a:r>
              <a:rPr lang="it-IT" dirty="0" err="1"/>
              <a:t>using</a:t>
            </a:r>
            <a:r>
              <a:rPr lang="it-IT" dirty="0"/>
              <a:t> the </a:t>
            </a:r>
            <a:r>
              <a:rPr lang="it-IT" dirty="0" err="1"/>
              <a:t>second</a:t>
            </a:r>
            <a:r>
              <a:rPr lang="it-IT" dirty="0"/>
              <a:t> </a:t>
            </a:r>
            <a:r>
              <a:rPr lang="it-IT" dirty="0" err="1"/>
              <a:t>monouse</a:t>
            </a:r>
            <a:r>
              <a:rPr lang="it-IT" dirty="0"/>
              <a:t> </a:t>
            </a:r>
            <a:r>
              <a:rPr lang="it-IT" dirty="0" err="1"/>
              <a:t>block</a:t>
            </a:r>
            <a:r>
              <a:rPr lang="it-IT" dirty="0"/>
              <a:t> the </a:t>
            </a:r>
            <a:r>
              <a:rPr lang="it-IT" dirty="0" err="1"/>
              <a:t>result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be «Elvis </a:t>
            </a:r>
            <a:r>
              <a:rPr lang="it-IT" dirty="0" err="1"/>
              <a:t>lives</a:t>
            </a:r>
            <a:r>
              <a:rPr lang="it-IT" dirty="0"/>
              <a:t>».</a:t>
            </a:r>
          </a:p>
          <a:p>
            <a:endParaRPr lang="it-IT" dirty="0"/>
          </a:p>
          <a:p>
            <a:r>
              <a:rPr lang="it-IT" dirty="0"/>
              <a:t>For </a:t>
            </a:r>
            <a:r>
              <a:rPr lang="it-IT" dirty="0" err="1"/>
              <a:t>each</a:t>
            </a:r>
            <a:r>
              <a:rPr lang="it-IT" dirty="0"/>
              <a:t> 11 ASCII  </a:t>
            </a:r>
            <a:r>
              <a:rPr lang="it-IT" dirty="0" err="1"/>
              <a:t>plaintext</a:t>
            </a:r>
            <a:r>
              <a:rPr lang="it-IT" dirty="0"/>
              <a:t> </a:t>
            </a:r>
            <a:r>
              <a:rPr lang="it-IT" dirty="0" err="1"/>
              <a:t>characters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can </a:t>
            </a:r>
            <a:r>
              <a:rPr lang="it-IT" dirty="0" err="1"/>
              <a:t>find</a:t>
            </a:r>
            <a:r>
              <a:rPr lang="it-IT" dirty="0"/>
              <a:t> a </a:t>
            </a:r>
            <a:r>
              <a:rPr lang="it-IT" dirty="0" err="1"/>
              <a:t>generating</a:t>
            </a:r>
            <a:r>
              <a:rPr lang="it-IT" dirty="0"/>
              <a:t> </a:t>
            </a:r>
            <a:r>
              <a:rPr lang="it-IT" dirty="0" err="1"/>
              <a:t>monouse</a:t>
            </a:r>
            <a:r>
              <a:rPr lang="it-IT" dirty="0"/>
              <a:t> </a:t>
            </a:r>
            <a:r>
              <a:rPr lang="it-IT" dirty="0" err="1"/>
              <a:t>block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59910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303213" y="520700"/>
            <a:ext cx="8156575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err="1">
                <a:latin typeface="Arial" panose="020B0604020202020204" pitchFamily="34" charset="0"/>
              </a:rPr>
              <a:t>Monouse</a:t>
            </a:r>
            <a:r>
              <a:rPr lang="it-IT" altLang="it-IT" sz="2400" b="1" dirty="0">
                <a:latin typeface="Arial" panose="020B0604020202020204" pitchFamily="34" charset="0"/>
              </a:rPr>
              <a:t> </a:t>
            </a:r>
            <a:r>
              <a:rPr lang="it-IT" altLang="it-IT" sz="2400" b="1" dirty="0" err="1">
                <a:latin typeface="Arial" panose="020B0604020202020204" pitchFamily="34" charset="0"/>
              </a:rPr>
              <a:t>blocks</a:t>
            </a:r>
            <a:r>
              <a:rPr lang="it-IT" altLang="it-IT" sz="2400" b="1" dirty="0">
                <a:latin typeface="Arial" panose="020B0604020202020204" pitchFamily="34" charset="0"/>
              </a:rPr>
              <a:t>:</a:t>
            </a:r>
            <a:r>
              <a:rPr lang="it-IT" altLang="it-IT" sz="2400" b="1" dirty="0" err="1">
                <a:latin typeface="Arial" panose="020B0604020202020204" pitchFamily="34" charset="0"/>
              </a:rPr>
              <a:t>problems</a:t>
            </a:r>
            <a:endParaRPr lang="it-IT" altLang="it-IT" sz="24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 dirty="0" err="1">
                <a:latin typeface="Arial" panose="020B0604020202020204" pitchFamily="34" charset="0"/>
              </a:rPr>
              <a:t>To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decrypt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message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all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possible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combinations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of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monouse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blocks</a:t>
            </a:r>
            <a:r>
              <a:rPr lang="it-IT" altLang="it-IT" sz="2400" dirty="0">
                <a:latin typeface="Arial" panose="020B0604020202020204" pitchFamily="34" charset="0"/>
              </a:rPr>
              <a:t> can </a:t>
            </a:r>
            <a:r>
              <a:rPr lang="it-IT" altLang="it-IT" sz="2400" dirty="0" err="1">
                <a:latin typeface="Arial" panose="020B0604020202020204" pitchFamily="34" charset="0"/>
              </a:rPr>
              <a:t>be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used</a:t>
            </a:r>
            <a:r>
              <a:rPr lang="it-IT" altLang="it-IT" sz="2400" dirty="0">
                <a:latin typeface="Arial" panose="020B0604020202020204" pitchFamily="34" charset="0"/>
              </a:rPr>
              <a:t> in </a:t>
            </a:r>
            <a:r>
              <a:rPr lang="it-IT" altLang="it-IT" sz="2400" dirty="0" err="1">
                <a:latin typeface="Arial" panose="020B0604020202020204" pitchFamily="34" charset="0"/>
              </a:rPr>
              <a:t>order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to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examine</a:t>
            </a:r>
            <a:r>
              <a:rPr lang="it-IT" altLang="it-IT" sz="2400" dirty="0">
                <a:latin typeface="Arial" panose="020B0604020202020204" pitchFamily="34" charset="0"/>
              </a:rPr>
              <a:t> the </a:t>
            </a:r>
            <a:r>
              <a:rPr lang="it-IT" altLang="it-IT" sz="2400" dirty="0" err="1">
                <a:latin typeface="Arial" panose="020B0604020202020204" pitchFamily="34" charset="0"/>
              </a:rPr>
              <a:t>corresponding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plaintexts</a:t>
            </a:r>
            <a:r>
              <a:rPr lang="it-IT" altLang="it-IT" sz="2400" dirty="0">
                <a:latin typeface="Arial" panose="020B0604020202020204" pitchFamily="34" charset="0"/>
              </a:rPr>
              <a:t>. </a:t>
            </a:r>
            <a:r>
              <a:rPr lang="it-IT" altLang="it-IT" sz="2400" dirty="0" err="1">
                <a:latin typeface="Arial" panose="020B0604020202020204" pitchFamily="34" charset="0"/>
              </a:rPr>
              <a:t>It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is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possible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to</a:t>
            </a:r>
            <a:r>
              <a:rPr lang="it-IT" altLang="it-IT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find</a:t>
            </a:r>
            <a:r>
              <a:rPr lang="it-IT" altLang="it-IT" sz="2400" dirty="0">
                <a:solidFill>
                  <a:srgbClr val="FF0000"/>
                </a:solidFill>
                <a:latin typeface="Arial" panose="020B0604020202020204" pitchFamily="34" charset="0"/>
              </a:rPr>
              <a:t> more </a:t>
            </a:r>
            <a:r>
              <a:rPr lang="it-IT" altLang="it-IT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acceptable</a:t>
            </a:r>
            <a:r>
              <a:rPr lang="it-IT" altLang="it-IT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plaintexts</a:t>
            </a:r>
            <a:r>
              <a:rPr lang="it-IT" altLang="it-IT" sz="24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For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each</a:t>
            </a:r>
            <a:r>
              <a:rPr lang="it-IT" altLang="it-IT" sz="2400" dirty="0">
                <a:latin typeface="Arial" panose="020B0604020202020204" pitchFamily="34" charset="0"/>
              </a:rPr>
              <a:t> 11 </a:t>
            </a:r>
            <a:r>
              <a:rPr lang="it-IT" altLang="it-IT" sz="2400" dirty="0" err="1"/>
              <a:t>characthers</a:t>
            </a:r>
            <a:r>
              <a:rPr lang="it-IT" altLang="it-IT" sz="2400" dirty="0">
                <a:latin typeface="Arial" panose="020B0604020202020204" pitchFamily="34" charset="0"/>
              </a:rPr>
              <a:t> ASCII text </a:t>
            </a:r>
            <a:r>
              <a:rPr lang="it-IT" altLang="it-IT" sz="2400" dirty="0" err="1">
                <a:latin typeface="Arial" panose="020B0604020202020204" pitchFamily="34" charset="0"/>
              </a:rPr>
              <a:t>it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is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possible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to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find</a:t>
            </a:r>
            <a:r>
              <a:rPr lang="it-IT" altLang="it-IT" sz="2400" dirty="0">
                <a:latin typeface="Arial" panose="020B0604020202020204" pitchFamily="34" charset="0"/>
              </a:rPr>
              <a:t> a </a:t>
            </a:r>
            <a:r>
              <a:rPr lang="it-IT" altLang="it-IT" sz="2400" dirty="0" err="1">
                <a:latin typeface="Arial" panose="020B0604020202020204" pitchFamily="34" charset="0"/>
              </a:rPr>
              <a:t>monouse</a:t>
            </a:r>
            <a:r>
              <a:rPr lang="it-IT" altLang="it-IT" sz="2400" dirty="0">
                <a:latin typeface="Arial" panose="020B0604020202020204" pitchFamily="34" charset="0"/>
              </a:rPr>
              <a:t> block </a:t>
            </a:r>
            <a:r>
              <a:rPr lang="it-IT" altLang="it-IT" sz="2400" dirty="0" err="1">
                <a:latin typeface="Arial" panose="020B0604020202020204" pitchFamily="34" charset="0"/>
              </a:rPr>
              <a:t>able</a:t>
            </a:r>
            <a:r>
              <a:rPr lang="it-IT" altLang="it-IT" sz="2400" dirty="0"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latin typeface="Arial" panose="020B0604020202020204" pitchFamily="34" charset="0"/>
              </a:rPr>
              <a:t>to</a:t>
            </a:r>
            <a:r>
              <a:rPr lang="it-IT" altLang="it-IT" sz="2400" dirty="0">
                <a:latin typeface="Arial" panose="020B0604020202020204" pitchFamily="34" charset="0"/>
              </a:rPr>
              <a:t> generate </a:t>
            </a:r>
            <a:r>
              <a:rPr lang="it-IT" altLang="it-IT" sz="2400" dirty="0" err="1">
                <a:latin typeface="Arial" panose="020B0604020202020204" pitchFamily="34" charset="0"/>
              </a:rPr>
              <a:t>it</a:t>
            </a:r>
            <a:r>
              <a:rPr lang="it-IT" altLang="it-IT" sz="24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 b="1" dirty="0" err="1">
                <a:latin typeface="Arial" panose="020B0604020202020204" pitchFamily="34" charset="0"/>
              </a:rPr>
              <a:t>There</a:t>
            </a:r>
            <a:r>
              <a:rPr lang="it-IT" altLang="it-IT" sz="2400" b="1" dirty="0">
                <a:latin typeface="Arial" panose="020B0604020202020204" pitchFamily="34" charset="0"/>
              </a:rPr>
              <a:t> </a:t>
            </a:r>
            <a:r>
              <a:rPr lang="it-IT" altLang="it-IT" sz="2400" b="1" dirty="0" err="1">
                <a:latin typeface="Arial" panose="020B0604020202020204" pitchFamily="34" charset="0"/>
              </a:rPr>
              <a:t>is</a:t>
            </a:r>
            <a:r>
              <a:rPr lang="it-IT" altLang="it-IT" sz="2400" b="1" dirty="0">
                <a:latin typeface="Arial" panose="020B0604020202020204" pitchFamily="34" charset="0"/>
              </a:rPr>
              <a:t> no information on the </a:t>
            </a:r>
            <a:r>
              <a:rPr lang="it-IT" altLang="it-IT" sz="2400" b="1" dirty="0" err="1">
                <a:latin typeface="Arial" panose="020B0604020202020204" pitchFamily="34" charset="0"/>
              </a:rPr>
              <a:t>encrypted</a:t>
            </a:r>
            <a:r>
              <a:rPr lang="it-IT" altLang="it-IT" sz="2400" b="1" dirty="0">
                <a:latin typeface="Arial" panose="020B0604020202020204" pitchFamily="34" charset="0"/>
              </a:rPr>
              <a:t> text</a:t>
            </a:r>
            <a:endParaRPr lang="it-IT" altLang="it-IT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err="1">
                <a:latin typeface="Arial" panose="020B0604020202020204" pitchFamily="34" charset="0"/>
              </a:rPr>
              <a:t>Problems</a:t>
            </a:r>
            <a:endParaRPr lang="it-IT" altLang="it-IT" sz="24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Sender</a:t>
            </a:r>
            <a:r>
              <a:rPr lang="it-IT" altLang="it-IT" sz="2000" dirty="0">
                <a:latin typeface="Arial" panose="020B0604020202020204" pitchFamily="34" charset="0"/>
              </a:rPr>
              <a:t> and </a:t>
            </a:r>
            <a:r>
              <a:rPr lang="it-IT" altLang="it-IT" sz="2000" dirty="0" err="1">
                <a:latin typeface="Arial" panose="020B0604020202020204" pitchFamily="34" charset="0"/>
              </a:rPr>
              <a:t>receiver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must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know</a:t>
            </a:r>
            <a:r>
              <a:rPr lang="it-IT" altLang="it-IT" sz="2000" dirty="0">
                <a:latin typeface="Arial" panose="020B0604020202020204" pitchFamily="34" charset="0"/>
              </a:rPr>
              <a:t> a copy </a:t>
            </a:r>
            <a:r>
              <a:rPr lang="it-IT" altLang="it-IT" sz="2000" dirty="0" err="1">
                <a:latin typeface="Arial" panose="020B0604020202020204" pitchFamily="34" charset="0"/>
              </a:rPr>
              <a:t>of</a:t>
            </a:r>
            <a:r>
              <a:rPr lang="it-IT" altLang="it-IT" sz="2000" dirty="0">
                <a:latin typeface="Arial" panose="020B0604020202020204" pitchFamily="34" charset="0"/>
              </a:rPr>
              <a:t> the key (network </a:t>
            </a:r>
            <a:r>
              <a:rPr lang="it-IT" altLang="it-IT" sz="2000" dirty="0" err="1">
                <a:latin typeface="Arial" panose="020B0604020202020204" pitchFamily="34" charset="0"/>
              </a:rPr>
              <a:t>transmission</a:t>
            </a:r>
            <a:r>
              <a:rPr lang="it-IT" altLang="it-IT" sz="2000" dirty="0">
                <a:latin typeface="Arial" panose="020B0604020202020204" pitchFamily="34" charset="0"/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000" dirty="0">
                <a:latin typeface="Arial" panose="020B0604020202020204" pitchFamily="34" charset="0"/>
              </a:rPr>
              <a:t> The </a:t>
            </a:r>
            <a:r>
              <a:rPr lang="it-IT" altLang="it-IT" sz="2000" dirty="0" err="1">
                <a:latin typeface="Arial" panose="020B0604020202020204" pitchFamily="34" charset="0"/>
              </a:rPr>
              <a:t>amount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of</a:t>
            </a:r>
            <a:r>
              <a:rPr lang="it-IT" altLang="it-IT" sz="2000" dirty="0">
                <a:latin typeface="Arial" panose="020B0604020202020204" pitchFamily="34" charset="0"/>
              </a:rPr>
              <a:t> sent data </a:t>
            </a:r>
            <a:r>
              <a:rPr lang="it-IT" altLang="it-IT" sz="2000" dirty="0" err="1">
                <a:latin typeface="Arial" panose="020B0604020202020204" pitchFamily="34" charset="0"/>
              </a:rPr>
              <a:t>is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limited</a:t>
            </a:r>
            <a:r>
              <a:rPr lang="it-IT" altLang="it-IT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by</a:t>
            </a:r>
            <a:r>
              <a:rPr lang="it-IT" altLang="it-IT" sz="2000" dirty="0">
                <a:solidFill>
                  <a:srgbClr val="FF0000"/>
                </a:solidFill>
                <a:latin typeface="Arial" panose="020B0604020202020204" pitchFamily="34" charset="0"/>
              </a:rPr>
              <a:t> the key </a:t>
            </a:r>
            <a:r>
              <a:rPr lang="it-IT" altLang="it-IT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length</a:t>
            </a:r>
            <a:r>
              <a:rPr lang="it-IT" altLang="it-IT" sz="20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endParaRPr lang="it-IT" altLang="it-IT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29</a:t>
            </a:fld>
            <a:endParaRPr lang="it-IT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33400" y="571500"/>
            <a:ext cx="80010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b)Address spoofing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eaLnBrk="1" hangingPunct="1">
              <a:spcBef>
                <a:spcPct val="0"/>
              </a:spcBef>
            </a:pPr>
            <a:r>
              <a:rPr lang="en-US" altLang="it-IT" sz="2400" b="1"/>
              <a:t> IP spoofing</a:t>
            </a:r>
            <a:r>
              <a:rPr lang="en-US" altLang="it-IT" sz="2400"/>
              <a:t> refers to the creation of IP packets with a </a:t>
            </a:r>
            <a:r>
              <a:rPr lang="en-US" altLang="it-IT" sz="2400">
                <a:solidFill>
                  <a:srgbClr val="FF0000"/>
                </a:solidFill>
              </a:rPr>
              <a:t>forged</a:t>
            </a:r>
            <a:r>
              <a:rPr lang="en-US" altLang="it-IT" sz="2400"/>
              <a:t> </a:t>
            </a:r>
            <a:r>
              <a:rPr lang="en-US" altLang="it-IT" sz="2400">
                <a:solidFill>
                  <a:srgbClr val="FF0000"/>
                </a:solidFill>
              </a:rPr>
              <a:t>source IP address</a:t>
            </a:r>
            <a:r>
              <a:rPr lang="en-US" altLang="it-IT" sz="2400"/>
              <a:t>, with the purpose of modifying the identity of the sender or impersonating another computing system. 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/>
          </a:p>
          <a:p>
            <a:pPr eaLnBrk="1" hangingPunct="1">
              <a:spcBef>
                <a:spcPct val="0"/>
              </a:spcBef>
            </a:pPr>
            <a:r>
              <a:rPr lang="en-US" altLang="it-IT" sz="2400"/>
              <a:t> The machine that receives spoofed packets will send response back to the forged source address, which means that this technique is mainly used when the attacker </a:t>
            </a:r>
            <a:r>
              <a:rPr lang="en-US" altLang="it-IT" sz="2400">
                <a:solidFill>
                  <a:srgbClr val="FF0000"/>
                </a:solidFill>
              </a:rPr>
              <a:t>does not care about the response.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/>
          </a:p>
          <a:p>
            <a:pPr eaLnBrk="1" hangingPunct="1">
              <a:spcBef>
                <a:spcPct val="0"/>
              </a:spcBef>
            </a:pPr>
            <a:endParaRPr lang="it-IT" altLang="it-IT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.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3</a:t>
            </a:fld>
            <a:endParaRPr lang="it-IT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26988"/>
            <a:ext cx="7772400" cy="1143001"/>
          </a:xfrm>
        </p:spPr>
        <p:txBody>
          <a:bodyPr/>
          <a:lstStyle/>
          <a:p>
            <a:pPr eaLnBrk="1" hangingPunct="1"/>
            <a:r>
              <a:rPr lang="it-IT" altLang="it-IT" sz="3600"/>
              <a:t>Transposition Techniques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052513"/>
            <a:ext cx="8207375" cy="51831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Columnar transposition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M E G A B U C K  		</a:t>
            </a:r>
            <a:r>
              <a:rPr lang="it-IT" altLang="it-IT" sz="1600" b="1">
                <a:latin typeface="Arial" panose="020B0604020202020204" pitchFamily="34" charset="0"/>
              </a:rPr>
              <a:t>key</a:t>
            </a:r>
            <a:r>
              <a:rPr lang="it-IT" altLang="it-IT" sz="1600">
                <a:latin typeface="Arial" panose="020B0604020202020204" pitchFamily="34" charset="0"/>
              </a:rPr>
              <a:t> (no duplicated letters)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7  4  5 1  2  8 3  6		numerical position in the alphabet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p  l   e  a s  e  t  r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a  n  s  f  e  r  o  n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e  m  i  l  l   i  o   n 		…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d  o   l  l  a  r  s  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O  m y s w  i  s  s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…….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plaintext: 		</a:t>
            </a:r>
            <a:r>
              <a:rPr lang="it-IT" altLang="it-IT" sz="1600">
                <a:solidFill>
                  <a:srgbClr val="FF0000"/>
                </a:solidFill>
                <a:latin typeface="Arial" panose="020B0604020202020204" pitchFamily="34" charset="0"/>
              </a:rPr>
              <a:t>pleasetransferonemilliondollarstomyswiss</a:t>
            </a:r>
            <a:r>
              <a:rPr lang="it-IT" altLang="it-IT" sz="1600">
                <a:latin typeface="Arial" panose="020B0604020202020204" pitchFamily="34" charset="0"/>
              </a:rPr>
              <a:t>…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encrypted text: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		AFLLSKSOSELAWAIATOOSSCTCLNMOMANTESILYNT..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it-IT" altLang="it-IT" sz="160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000">
                <a:latin typeface="Arial" panose="020B0604020202020204" pitchFamily="34" charset="0"/>
              </a:rPr>
              <a:t>The encrypted text is </a:t>
            </a:r>
            <a:r>
              <a:rPr lang="it-IT" altLang="it-IT" sz="2000">
                <a:solidFill>
                  <a:srgbClr val="FF0000"/>
                </a:solidFill>
                <a:latin typeface="Arial" panose="020B0604020202020204" pitchFamily="34" charset="0"/>
              </a:rPr>
              <a:t>read by columns </a:t>
            </a:r>
            <a:r>
              <a:rPr lang="it-IT" altLang="it-IT" sz="2000">
                <a:latin typeface="Arial" panose="020B0604020202020204" pitchFamily="34" charset="0"/>
              </a:rPr>
              <a:t>beginning from the column with </a:t>
            </a:r>
            <a:r>
              <a:rPr lang="it-IT" altLang="it-IT" sz="2000">
                <a:solidFill>
                  <a:srgbClr val="FF0000"/>
                </a:solidFill>
                <a:latin typeface="Arial" panose="020B0604020202020204" pitchFamily="34" charset="0"/>
              </a:rPr>
              <a:t>lowest</a:t>
            </a:r>
            <a:r>
              <a:rPr lang="it-IT" altLang="it-IT" sz="2000">
                <a:latin typeface="Arial" panose="020B0604020202020204" pitchFamily="34" charset="0"/>
              </a:rPr>
              <a:t> key letter.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000">
                <a:latin typeface="Arial" panose="020B0604020202020204" pitchFamily="34" charset="0"/>
              </a:rPr>
              <a:t>Even in this case the statistical properties of the language may be used to facilitate the work of a cryptoanalyst.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2268538" y="148431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2268538" y="170021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30</a:t>
            </a:fld>
            <a:endParaRPr lang="it-IT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038600"/>
            <a:ext cx="7543800" cy="1752600"/>
          </a:xfrm>
          <a:noFill/>
        </p:spPr>
        <p:txBody>
          <a:bodyPr lIns="92075" tIns="46038" rIns="92075" bIns="46038"/>
          <a:lstStyle/>
          <a:p>
            <a:pPr algn="ctr" eaLnBrk="1" hangingPunct="1">
              <a:buFontTx/>
              <a:buNone/>
            </a:pPr>
            <a:endParaRPr lang="it-IT" altLang="it-IT" sz="2000" i="1">
              <a:solidFill>
                <a:schemeClr val="bg2"/>
              </a:solidFill>
            </a:endParaRPr>
          </a:p>
          <a:p>
            <a:pPr algn="ctr" eaLnBrk="1" hangingPunct="1">
              <a:buFontTx/>
              <a:buNone/>
            </a:pPr>
            <a:r>
              <a:rPr lang="it-IT" altLang="it-IT" sz="2000" i="1">
                <a:solidFill>
                  <a:schemeClr val="bg2"/>
                </a:solidFill>
              </a:rPr>
              <a:t>Two types</a:t>
            </a:r>
          </a:p>
          <a:p>
            <a:pPr algn="just" eaLnBrk="1" hangingPunct="1"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/>
              <a:t>A </a:t>
            </a:r>
            <a:r>
              <a:rPr lang="it-IT" altLang="it-IT" sz="2000" b="1"/>
              <a:t>block cypher </a:t>
            </a:r>
            <a:r>
              <a:rPr lang="it-IT" altLang="it-IT" sz="2000"/>
              <a:t>processes the input one block of elements at a time, producing an output block for each input block. </a:t>
            </a:r>
          </a:p>
          <a:p>
            <a:pPr algn="just" eaLnBrk="1" hangingPunct="1"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/>
              <a:t>A </a:t>
            </a:r>
            <a:r>
              <a:rPr lang="it-IT" altLang="it-IT" sz="2000" b="1"/>
              <a:t>stream cypher</a:t>
            </a:r>
            <a:r>
              <a:rPr lang="it-IT" altLang="it-IT" sz="2000"/>
              <a:t> processes the input elements continously, producing output one element at a time, as it goes along.</a:t>
            </a:r>
          </a:p>
        </p:txBody>
      </p:sp>
      <p:sp>
        <p:nvSpPr>
          <p:cNvPr id="31747" name="Line 4"/>
          <p:cNvSpPr>
            <a:spLocks noChangeShapeType="1"/>
          </p:cNvSpPr>
          <p:nvPr/>
        </p:nvSpPr>
        <p:spPr bwMode="auto">
          <a:xfrm>
            <a:off x="4148138" y="3767138"/>
            <a:ext cx="3651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Line 5"/>
          <p:cNvSpPr>
            <a:spLocks noChangeShapeType="1"/>
          </p:cNvSpPr>
          <p:nvPr/>
        </p:nvSpPr>
        <p:spPr bwMode="auto">
          <a:xfrm>
            <a:off x="5878513" y="3767138"/>
            <a:ext cx="36353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7"/>
          <p:cNvSpPr>
            <a:spLocks noChangeArrowheads="1"/>
          </p:cNvSpPr>
          <p:nvPr/>
        </p:nvSpPr>
        <p:spPr bwMode="auto">
          <a:xfrm>
            <a:off x="1371600" y="2971800"/>
            <a:ext cx="1135063" cy="36988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bg2"/>
                </a:solidFill>
                <a:latin typeface="Arial" panose="020B0604020202020204" pitchFamily="34" charset="0"/>
              </a:rPr>
              <a:t>plaintext</a:t>
            </a:r>
          </a:p>
        </p:txBody>
      </p:sp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2781300" y="3082925"/>
            <a:ext cx="1223963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600">
              <a:latin typeface="Arial" panose="020B0604020202020204" pitchFamily="34" charset="0"/>
            </a:endParaRPr>
          </a:p>
        </p:txBody>
      </p:sp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2781300" y="1676400"/>
            <a:ext cx="1223963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600">
              <a:latin typeface="Arial" panose="020B0604020202020204" pitchFamily="34" charset="0"/>
            </a:endParaRPr>
          </a:p>
        </p:txBody>
      </p:sp>
      <p:sp>
        <p:nvSpPr>
          <p:cNvPr id="31752" name="Rectangle 10"/>
          <p:cNvSpPr>
            <a:spLocks noChangeArrowheads="1"/>
          </p:cNvSpPr>
          <p:nvPr/>
        </p:nvSpPr>
        <p:spPr bwMode="auto">
          <a:xfrm>
            <a:off x="2974975" y="1758950"/>
            <a:ext cx="1314450" cy="36988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bg2"/>
                </a:solidFill>
                <a:latin typeface="Arial" panose="020B0604020202020204" pitchFamily="34" charset="0"/>
              </a:rPr>
              <a:t>secret key</a:t>
            </a:r>
          </a:p>
        </p:txBody>
      </p:sp>
      <p:sp>
        <p:nvSpPr>
          <p:cNvPr id="31753" name="Line 11"/>
          <p:cNvSpPr>
            <a:spLocks noChangeShapeType="1"/>
          </p:cNvSpPr>
          <p:nvPr/>
        </p:nvSpPr>
        <p:spPr bwMode="auto">
          <a:xfrm>
            <a:off x="3432175" y="2608263"/>
            <a:ext cx="0" cy="6445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Rectangle 12"/>
          <p:cNvSpPr>
            <a:spLocks noChangeArrowheads="1"/>
          </p:cNvSpPr>
          <p:nvPr/>
        </p:nvSpPr>
        <p:spPr bwMode="auto">
          <a:xfrm>
            <a:off x="2819400" y="3429000"/>
            <a:ext cx="1238250" cy="36988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bg2"/>
                </a:solidFill>
                <a:latin typeface="Arial" panose="020B0604020202020204" pitchFamily="34" charset="0"/>
              </a:rPr>
              <a:t>algorithm</a:t>
            </a:r>
          </a:p>
        </p:txBody>
      </p:sp>
      <p:sp>
        <p:nvSpPr>
          <p:cNvPr id="31755" name="Rectangle 13"/>
          <p:cNvSpPr>
            <a:spLocks noChangeArrowheads="1"/>
          </p:cNvSpPr>
          <p:nvPr/>
        </p:nvSpPr>
        <p:spPr bwMode="auto">
          <a:xfrm>
            <a:off x="6162675" y="3141663"/>
            <a:ext cx="1222375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600">
              <a:latin typeface="Arial" panose="020B0604020202020204" pitchFamily="34" charset="0"/>
            </a:endParaRPr>
          </a:p>
        </p:txBody>
      </p:sp>
      <p:sp>
        <p:nvSpPr>
          <p:cNvPr id="31756" name="Rectangle 14"/>
          <p:cNvSpPr>
            <a:spLocks noChangeArrowheads="1"/>
          </p:cNvSpPr>
          <p:nvPr/>
        </p:nvSpPr>
        <p:spPr bwMode="auto">
          <a:xfrm>
            <a:off x="6162675" y="1735138"/>
            <a:ext cx="1222375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600">
              <a:latin typeface="Arial" panose="020B0604020202020204" pitchFamily="34" charset="0"/>
            </a:endParaRPr>
          </a:p>
        </p:txBody>
      </p:sp>
      <p:sp>
        <p:nvSpPr>
          <p:cNvPr id="31757" name="Rectangle 15"/>
          <p:cNvSpPr>
            <a:spLocks noChangeArrowheads="1"/>
          </p:cNvSpPr>
          <p:nvPr/>
        </p:nvSpPr>
        <p:spPr bwMode="auto">
          <a:xfrm>
            <a:off x="6430963" y="1741488"/>
            <a:ext cx="1339850" cy="369887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bg2"/>
                </a:solidFill>
                <a:latin typeface="Arial" panose="020B0604020202020204" pitchFamily="34" charset="0"/>
              </a:rPr>
              <a:t>secret key</a:t>
            </a:r>
          </a:p>
        </p:txBody>
      </p:sp>
      <p:sp>
        <p:nvSpPr>
          <p:cNvPr id="31758" name="Line 16"/>
          <p:cNvSpPr>
            <a:spLocks noChangeShapeType="1"/>
          </p:cNvSpPr>
          <p:nvPr/>
        </p:nvSpPr>
        <p:spPr bwMode="auto">
          <a:xfrm>
            <a:off x="6889750" y="2590800"/>
            <a:ext cx="0" cy="6445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Rectangle 17"/>
          <p:cNvSpPr>
            <a:spLocks noChangeArrowheads="1"/>
          </p:cNvSpPr>
          <p:nvPr/>
        </p:nvSpPr>
        <p:spPr bwMode="auto">
          <a:xfrm>
            <a:off x="6324600" y="3429000"/>
            <a:ext cx="1238250" cy="36988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bg2"/>
                </a:solidFill>
                <a:latin typeface="Arial" panose="020B0604020202020204" pitchFamily="34" charset="0"/>
              </a:rPr>
              <a:t>algorithm</a:t>
            </a:r>
          </a:p>
        </p:txBody>
      </p:sp>
      <p:sp>
        <p:nvSpPr>
          <p:cNvPr id="31760" name="Rectangle 18"/>
          <p:cNvSpPr>
            <a:spLocks noChangeArrowheads="1"/>
          </p:cNvSpPr>
          <p:nvPr/>
        </p:nvSpPr>
        <p:spPr bwMode="auto">
          <a:xfrm>
            <a:off x="7086600" y="2971800"/>
            <a:ext cx="1135063" cy="36988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bg2"/>
                </a:solidFill>
                <a:latin typeface="Arial" panose="020B0604020202020204" pitchFamily="34" charset="0"/>
              </a:rPr>
              <a:t>plaintext</a:t>
            </a:r>
          </a:p>
        </p:txBody>
      </p:sp>
      <p:sp>
        <p:nvSpPr>
          <p:cNvPr id="31761" name="Line 19"/>
          <p:cNvSpPr>
            <a:spLocks noChangeShapeType="1"/>
          </p:cNvSpPr>
          <p:nvPr/>
        </p:nvSpPr>
        <p:spPr bwMode="auto">
          <a:xfrm>
            <a:off x="7604125" y="3668713"/>
            <a:ext cx="360363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20"/>
          <p:cNvSpPr>
            <a:spLocks noChangeShapeType="1"/>
          </p:cNvSpPr>
          <p:nvPr/>
        </p:nvSpPr>
        <p:spPr bwMode="auto">
          <a:xfrm>
            <a:off x="2381250" y="3668713"/>
            <a:ext cx="35877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CasellaDiTesto 20"/>
          <p:cNvSpPr txBox="1">
            <a:spLocks noChangeArrowheads="1"/>
          </p:cNvSpPr>
          <p:nvPr/>
        </p:nvSpPr>
        <p:spPr bwMode="auto">
          <a:xfrm>
            <a:off x="4714875" y="3571875"/>
            <a:ext cx="1143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>
                <a:latin typeface="Arial" panose="020B0604020202020204" pitchFamily="34" charset="0"/>
              </a:rPr>
              <a:t>encrypted          text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4714875" y="3500438"/>
            <a:ext cx="11430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23" name="Rettangolo 22"/>
          <p:cNvSpPr/>
          <p:nvPr/>
        </p:nvSpPr>
        <p:spPr>
          <a:xfrm>
            <a:off x="4643438" y="3500438"/>
            <a:ext cx="12858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dirty="0" err="1">
                <a:latin typeface="Arial" pitchFamily="34" charset="0"/>
                <a:cs typeface="Arial" pitchFamily="34" charset="0"/>
              </a:rPr>
              <a:t>encrypted</a:t>
            </a:r>
            <a:r>
              <a:rPr lang="it-IT" sz="1800" dirty="0">
                <a:latin typeface="Arial" pitchFamily="34" charset="0"/>
                <a:cs typeface="Arial" pitchFamily="34" charset="0"/>
              </a:rPr>
              <a:t> text</a:t>
            </a:r>
          </a:p>
        </p:txBody>
      </p:sp>
      <p:sp>
        <p:nvSpPr>
          <p:cNvPr id="31766" name="Titolo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600" b="1"/>
              <a:t>Symmetric key algorithms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31</a:t>
            </a:fld>
            <a:endParaRPr lang="it-IT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-71438"/>
            <a:ext cx="7772400" cy="857251"/>
          </a:xfrm>
          <a:noFill/>
        </p:spPr>
        <p:txBody>
          <a:bodyPr lIns="92075" tIns="46038" rIns="92075" bIns="46038" anchor="b"/>
          <a:lstStyle/>
          <a:p>
            <a:pPr eaLnBrk="1" hangingPunct="1"/>
            <a:r>
              <a:rPr lang="it-IT" altLang="it-IT" sz="3200" b="1">
                <a:solidFill>
                  <a:schemeClr val="tx1"/>
                </a:solidFill>
                <a:latin typeface="Arial" panose="020B0604020202020204" pitchFamily="34" charset="0"/>
              </a:rPr>
              <a:t>DES (Data Encryption Standard)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43013"/>
            <a:ext cx="8410575" cy="4114800"/>
          </a:xfrm>
          <a:noFill/>
        </p:spPr>
        <p:txBody>
          <a:bodyPr lIns="92075" tIns="46038" rIns="92075" bIns="46038"/>
          <a:lstStyle/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Adopted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in 1977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by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the National Bureau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of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Standards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as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Federal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Information Processing Standard.</a:t>
            </a:r>
          </a:p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The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plaintext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is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  <a:latin typeface="Arial" panose="020B0604020202020204" pitchFamily="34" charset="0"/>
              </a:rPr>
              <a:t>encrypted</a:t>
            </a:r>
            <a:r>
              <a:rPr lang="it-IT" altLang="it-IT" sz="2000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000" dirty="0">
                <a:latin typeface="Arial" panose="020B0604020202020204" pitchFamily="34" charset="0"/>
              </a:rPr>
              <a:t>in </a:t>
            </a:r>
            <a:r>
              <a:rPr lang="it-IT" altLang="it-IT" sz="2000" dirty="0" err="1">
                <a:latin typeface="Arial" panose="020B0604020202020204" pitchFamily="34" charset="0"/>
              </a:rPr>
              <a:t>blocks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of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>
                <a:solidFill>
                  <a:srgbClr val="FF0000"/>
                </a:solidFill>
                <a:latin typeface="Arial" panose="020B0604020202020204" pitchFamily="34" charset="0"/>
              </a:rPr>
              <a:t>64 </a:t>
            </a:r>
            <a:r>
              <a:rPr lang="it-IT" altLang="it-IT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bits</a:t>
            </a:r>
            <a:endParaRPr lang="it-IT" altLang="it-IT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dirty="0">
                <a:latin typeface="Arial" panose="020B0604020202020204" pitchFamily="34" charset="0"/>
              </a:rPr>
              <a:t>The </a:t>
            </a:r>
            <a:r>
              <a:rPr lang="it-IT" altLang="it-IT" sz="2000" dirty="0" err="1">
                <a:latin typeface="Arial" panose="020B0604020202020204" pitchFamily="34" charset="0"/>
              </a:rPr>
              <a:t>algorithm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is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parameterized</a:t>
            </a:r>
            <a:r>
              <a:rPr lang="it-IT" altLang="it-IT" sz="2000" dirty="0">
                <a:latin typeface="Arial" panose="020B0604020202020204" pitchFamily="34" charset="0"/>
              </a:rPr>
              <a:t> with a </a:t>
            </a:r>
            <a:r>
              <a:rPr lang="it-IT" altLang="it-IT" sz="2000" dirty="0">
                <a:solidFill>
                  <a:srgbClr val="FF0000"/>
                </a:solidFill>
                <a:latin typeface="Arial" panose="020B0604020202020204" pitchFamily="34" charset="0"/>
              </a:rPr>
              <a:t>56 bits key </a:t>
            </a:r>
            <a:r>
              <a:rPr lang="it-IT" altLang="it-IT" sz="2000" dirty="0">
                <a:latin typeface="Arial" panose="020B0604020202020204" pitchFamily="34" charset="0"/>
              </a:rPr>
              <a:t>and </a:t>
            </a:r>
            <a:r>
              <a:rPr lang="it-IT" altLang="it-IT" sz="2000" dirty="0" err="1">
                <a:latin typeface="Arial" panose="020B0604020202020204" pitchFamily="34" charset="0"/>
              </a:rPr>
              <a:t>involves</a:t>
            </a:r>
            <a:r>
              <a:rPr lang="it-IT" altLang="it-IT" sz="2000" dirty="0">
                <a:solidFill>
                  <a:srgbClr val="FF0000"/>
                </a:solidFill>
                <a:latin typeface="Arial" panose="020B0604020202020204" pitchFamily="34" charset="0"/>
              </a:rPr>
              <a:t> 19 </a:t>
            </a:r>
            <a:r>
              <a:rPr lang="it-IT" altLang="it-IT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rounds</a:t>
            </a:r>
            <a:r>
              <a:rPr lang="it-IT" altLang="it-IT" sz="20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dirty="0">
                <a:latin typeface="Arial" panose="020B0604020202020204" pitchFamily="34" charset="0"/>
              </a:rPr>
              <a:t>The first round , </a:t>
            </a:r>
            <a:r>
              <a:rPr lang="it-IT" altLang="it-IT" sz="2000" dirty="0" err="1">
                <a:latin typeface="Arial" panose="020B0604020202020204" pitchFamily="34" charset="0"/>
              </a:rPr>
              <a:t>independently</a:t>
            </a:r>
            <a:r>
              <a:rPr lang="it-IT" altLang="it-IT" sz="2000" dirty="0">
                <a:latin typeface="Arial" panose="020B0604020202020204" pitchFamily="34" charset="0"/>
              </a:rPr>
              <a:t> by the key, </a:t>
            </a:r>
            <a:r>
              <a:rPr lang="it-IT" altLang="it-IT" sz="2000" dirty="0" err="1">
                <a:latin typeface="Arial" panose="020B0604020202020204" pitchFamily="34" charset="0"/>
              </a:rPr>
              <a:t>provides</a:t>
            </a:r>
            <a:r>
              <a:rPr lang="it-IT" altLang="it-IT" sz="2000" dirty="0">
                <a:latin typeface="Arial" panose="020B0604020202020204" pitchFamily="34" charset="0"/>
              </a:rPr>
              <a:t> to the </a:t>
            </a:r>
            <a:r>
              <a:rPr lang="it-IT" altLang="it-IT" sz="2000" dirty="0" err="1">
                <a:latin typeface="Arial" panose="020B0604020202020204" pitchFamily="34" charset="0"/>
              </a:rPr>
              <a:t>transposition</a:t>
            </a:r>
            <a:r>
              <a:rPr lang="it-IT" altLang="it-IT" sz="2000" dirty="0">
                <a:latin typeface="Arial" panose="020B0604020202020204" pitchFamily="34" charset="0"/>
              </a:rPr>
              <a:t> of the 64 bits of the </a:t>
            </a:r>
            <a:r>
              <a:rPr lang="it-IT" altLang="it-IT" sz="2000" dirty="0" err="1">
                <a:latin typeface="Arial" panose="020B0604020202020204" pitchFamily="34" charset="0"/>
              </a:rPr>
              <a:t>plaintext</a:t>
            </a:r>
            <a:r>
              <a:rPr lang="it-IT" altLang="it-IT" sz="2000" dirty="0">
                <a:latin typeface="Arial" panose="020B0604020202020204" pitchFamily="34" charset="0"/>
              </a:rPr>
              <a:t>. The last round </a:t>
            </a:r>
            <a:r>
              <a:rPr lang="it-IT" altLang="it-IT" sz="2000" dirty="0" err="1">
                <a:latin typeface="Arial" panose="020B0604020202020204" pitchFamily="34" charset="0"/>
              </a:rPr>
              <a:t>is</a:t>
            </a:r>
            <a:r>
              <a:rPr lang="it-IT" altLang="it-IT" sz="2000" dirty="0">
                <a:latin typeface="Arial" panose="020B0604020202020204" pitchFamily="34" charset="0"/>
              </a:rPr>
              <a:t> the </a:t>
            </a:r>
            <a:r>
              <a:rPr lang="it-IT" altLang="it-IT" sz="2000" dirty="0" err="1">
                <a:latin typeface="Arial" panose="020B0604020202020204" pitchFamily="34" charset="0"/>
              </a:rPr>
              <a:t>contrary</a:t>
            </a:r>
            <a:r>
              <a:rPr lang="it-IT" altLang="it-IT" sz="2000" dirty="0">
                <a:latin typeface="Arial" panose="020B0604020202020204" pitchFamily="34" charset="0"/>
              </a:rPr>
              <a:t> of the first round.</a:t>
            </a:r>
          </a:p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dirty="0">
                <a:latin typeface="Arial" panose="020B0604020202020204" pitchFamily="34" charset="0"/>
              </a:rPr>
              <a:t>In the </a:t>
            </a:r>
            <a:r>
              <a:rPr lang="it-IT" altLang="it-IT" sz="2000" dirty="0" err="1">
                <a:latin typeface="Arial" panose="020B0604020202020204" pitchFamily="34" charset="0"/>
              </a:rPr>
              <a:t>second</a:t>
            </a:r>
            <a:r>
              <a:rPr lang="it-IT" altLang="it-IT" sz="2000" dirty="0">
                <a:latin typeface="Arial" panose="020B0604020202020204" pitchFamily="34" charset="0"/>
              </a:rPr>
              <a:t> last the </a:t>
            </a:r>
            <a:r>
              <a:rPr lang="it-IT" altLang="it-IT" sz="2000" dirty="0" err="1">
                <a:latin typeface="Arial" panose="020B0604020202020204" pitchFamily="34" charset="0"/>
              </a:rPr>
              <a:t>leftmost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bits</a:t>
            </a:r>
            <a:r>
              <a:rPr lang="it-IT" altLang="it-IT" sz="2000" dirty="0">
                <a:latin typeface="Arial" panose="020B0604020202020204" pitchFamily="34" charset="0"/>
              </a:rPr>
              <a:t>  are </a:t>
            </a:r>
            <a:r>
              <a:rPr lang="it-IT" altLang="it-IT" sz="2000" dirty="0" err="1">
                <a:latin typeface="Arial" panose="020B0604020202020204" pitchFamily="34" charset="0"/>
              </a:rPr>
              <a:t>exchanged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with</a:t>
            </a:r>
            <a:r>
              <a:rPr lang="it-IT" altLang="it-IT" sz="2000" dirty="0">
                <a:latin typeface="Arial" panose="020B0604020202020204" pitchFamily="34" charset="0"/>
              </a:rPr>
              <a:t> the </a:t>
            </a:r>
            <a:r>
              <a:rPr lang="it-IT" altLang="it-IT" sz="2000" dirty="0" err="1">
                <a:latin typeface="Arial" panose="020B0604020202020204" pitchFamily="34" charset="0"/>
              </a:rPr>
              <a:t>rightmost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bits</a:t>
            </a:r>
            <a:endParaRPr lang="it-IT" altLang="it-IT" sz="2000" dirty="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dirty="0">
                <a:latin typeface="Arial" panose="020B0604020202020204" pitchFamily="34" charset="0"/>
              </a:rPr>
              <a:t>The </a:t>
            </a:r>
            <a:r>
              <a:rPr lang="it-IT" altLang="it-IT" sz="2000" dirty="0" err="1">
                <a:latin typeface="Arial" panose="020B0604020202020204" pitchFamily="34" charset="0"/>
              </a:rPr>
              <a:t>remaining</a:t>
            </a:r>
            <a:r>
              <a:rPr lang="it-IT" altLang="it-IT" sz="2000" dirty="0">
                <a:latin typeface="Arial" panose="020B0604020202020204" pitchFamily="34" charset="0"/>
              </a:rPr>
              <a:t> 16 </a:t>
            </a:r>
            <a:r>
              <a:rPr lang="it-IT" altLang="it-IT" sz="2000" dirty="0" err="1">
                <a:latin typeface="Arial" panose="020B0604020202020204" pitchFamily="34" charset="0"/>
              </a:rPr>
              <a:t>rounds</a:t>
            </a:r>
            <a:r>
              <a:rPr lang="it-IT" altLang="it-IT" sz="2000" dirty="0">
                <a:latin typeface="Arial" panose="020B0604020202020204" pitchFamily="34" charset="0"/>
              </a:rPr>
              <a:t> are </a:t>
            </a:r>
            <a:r>
              <a:rPr lang="it-IT" altLang="it-IT" sz="2000" dirty="0" err="1">
                <a:latin typeface="Arial" panose="020B0604020202020204" pitchFamily="34" charset="0"/>
              </a:rPr>
              <a:t>functionally</a:t>
            </a:r>
            <a:r>
              <a:rPr lang="it-IT" altLang="it-IT" sz="2000" dirty="0">
                <a:latin typeface="Arial" panose="020B0604020202020204" pitchFamily="34" charset="0"/>
              </a:rPr>
              <a:t> the </a:t>
            </a:r>
            <a:r>
              <a:rPr lang="it-IT" altLang="it-IT" sz="2000" dirty="0" err="1">
                <a:latin typeface="Arial" panose="020B0604020202020204" pitchFamily="34" charset="0"/>
              </a:rPr>
              <a:t>same</a:t>
            </a:r>
            <a:r>
              <a:rPr lang="it-IT" altLang="it-IT" sz="2000" dirty="0">
                <a:latin typeface="Arial" panose="020B0604020202020204" pitchFamily="34" charset="0"/>
              </a:rPr>
              <a:t>, </a:t>
            </a:r>
            <a:r>
              <a:rPr lang="it-IT" altLang="it-IT" sz="2000" dirty="0" err="1">
                <a:latin typeface="Arial" panose="020B0604020202020204" pitchFamily="34" charset="0"/>
              </a:rPr>
              <a:t>but</a:t>
            </a:r>
            <a:r>
              <a:rPr lang="it-IT" altLang="it-IT" sz="2000" dirty="0">
                <a:latin typeface="Arial" panose="020B0604020202020204" pitchFamily="34" charset="0"/>
              </a:rPr>
              <a:t> </a:t>
            </a:r>
            <a:r>
              <a:rPr lang="it-IT" altLang="it-IT" sz="2000" dirty="0" err="1">
                <a:latin typeface="Arial" panose="020B0604020202020204" pitchFamily="34" charset="0"/>
              </a:rPr>
              <a:t>parameterized</a:t>
            </a:r>
            <a:r>
              <a:rPr lang="it-IT" altLang="it-IT" sz="2000" dirty="0">
                <a:latin typeface="Arial" panose="020B0604020202020204" pitchFamily="34" charset="0"/>
              </a:rPr>
              <a:t> with </a:t>
            </a:r>
            <a:r>
              <a:rPr lang="it-IT" altLang="it-IT" sz="2000" dirty="0" err="1">
                <a:latin typeface="Arial" panose="020B0604020202020204" pitchFamily="34" charset="0"/>
              </a:rPr>
              <a:t>different</a:t>
            </a:r>
            <a:r>
              <a:rPr lang="it-IT" altLang="it-IT" sz="2000" dirty="0">
                <a:latin typeface="Arial" panose="020B0604020202020204" pitchFamily="34" charset="0"/>
              </a:rPr>
              <a:t>  </a:t>
            </a:r>
            <a:r>
              <a:rPr lang="it-IT" altLang="it-IT" sz="2000" dirty="0" err="1">
                <a:latin typeface="Arial" panose="020B0604020202020204" pitchFamily="34" charset="0"/>
              </a:rPr>
              <a:t>keys</a:t>
            </a:r>
            <a:endParaRPr lang="it-IT" altLang="it-IT" sz="2000" dirty="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endParaRPr lang="it-IT" altLang="it-IT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130000"/>
              </a:lnSpc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endParaRPr lang="it-IT" altLang="it-IT" sz="2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32</a:t>
            </a:fld>
            <a:endParaRPr lang="it-IT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/>
              <a:t>DES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/>
              <a:t>The </a:t>
            </a:r>
            <a:r>
              <a:rPr lang="it-IT" sz="2000" dirty="0" err="1"/>
              <a:t>algorithm</a:t>
            </a:r>
            <a:r>
              <a:rPr lang="it-IT" sz="2000" dirty="0"/>
              <a:t> </a:t>
            </a:r>
            <a:r>
              <a:rPr lang="it-IT" sz="2000" dirty="0" err="1"/>
              <a:t>allows</a:t>
            </a:r>
            <a:r>
              <a:rPr lang="it-IT" sz="2000" dirty="0"/>
              <a:t> the </a:t>
            </a:r>
            <a:r>
              <a:rPr lang="it-IT" sz="2000" dirty="0" err="1"/>
              <a:t>decrypting</a:t>
            </a:r>
            <a:r>
              <a:rPr lang="it-IT" sz="2000" dirty="0"/>
              <a:t> </a:t>
            </a:r>
            <a:r>
              <a:rPr lang="it-IT" sz="2000" dirty="0" err="1"/>
              <a:t>using</a:t>
            </a:r>
            <a:r>
              <a:rPr lang="it-IT" sz="2000" dirty="0"/>
              <a:t> </a:t>
            </a:r>
            <a:r>
              <a:rPr lang="it-IT" sz="2000" dirty="0" err="1"/>
              <a:t>he</a:t>
            </a:r>
            <a:r>
              <a:rPr lang="it-IT" sz="2000" dirty="0"/>
              <a:t> </a:t>
            </a:r>
            <a:r>
              <a:rPr lang="it-IT" sz="2000" dirty="0" err="1"/>
              <a:t>same</a:t>
            </a:r>
            <a:r>
              <a:rPr lang="it-IT" sz="2000" dirty="0"/>
              <a:t> key </a:t>
            </a:r>
            <a:r>
              <a:rPr lang="it-IT" sz="2000" dirty="0" err="1"/>
              <a:t>used</a:t>
            </a:r>
            <a:r>
              <a:rPr lang="it-IT" sz="2000" dirty="0"/>
              <a:t> </a:t>
            </a:r>
            <a:r>
              <a:rPr lang="it-IT" sz="2000" dirty="0" err="1"/>
              <a:t>for</a:t>
            </a:r>
            <a:r>
              <a:rPr lang="it-IT" sz="2000" dirty="0"/>
              <a:t> </a:t>
            </a:r>
            <a:r>
              <a:rPr lang="it-IT" sz="2000" dirty="0" err="1"/>
              <a:t>encrypting</a:t>
            </a:r>
            <a:r>
              <a:rPr lang="it-IT" sz="2000" dirty="0"/>
              <a:t> (</a:t>
            </a:r>
            <a:r>
              <a:rPr lang="it-IT" sz="2000" dirty="0" err="1"/>
              <a:t>simmetric</a:t>
            </a:r>
            <a:r>
              <a:rPr lang="it-IT" sz="2000" dirty="0"/>
              <a:t> </a:t>
            </a:r>
            <a:r>
              <a:rPr lang="it-IT" sz="2000" dirty="0" err="1"/>
              <a:t>algorithm</a:t>
            </a:r>
            <a:r>
              <a:rPr lang="it-IT" sz="2000" dirty="0"/>
              <a:t>)</a:t>
            </a:r>
          </a:p>
          <a:p>
            <a:r>
              <a:rPr lang="it-IT" sz="2000" dirty="0"/>
              <a:t>The </a:t>
            </a:r>
            <a:r>
              <a:rPr lang="it-IT" sz="2000" dirty="0" err="1"/>
              <a:t>stages</a:t>
            </a:r>
            <a:r>
              <a:rPr lang="it-IT" sz="2000" dirty="0"/>
              <a:t> are </a:t>
            </a:r>
            <a:r>
              <a:rPr lang="it-IT" sz="2000" dirty="0" err="1"/>
              <a:t>executed</a:t>
            </a:r>
            <a:r>
              <a:rPr lang="it-IT" sz="2000" dirty="0"/>
              <a:t> in  the </a:t>
            </a:r>
            <a:r>
              <a:rPr lang="it-IT" sz="2000" dirty="0" err="1"/>
              <a:t>contrary</a:t>
            </a:r>
            <a:r>
              <a:rPr lang="it-IT" sz="2000" dirty="0"/>
              <a:t> </a:t>
            </a:r>
            <a:r>
              <a:rPr lang="it-IT" sz="2000" dirty="0" err="1"/>
              <a:t>order</a:t>
            </a:r>
            <a:r>
              <a:rPr lang="it-IT" sz="2000" dirty="0"/>
              <a:t> in the </a:t>
            </a:r>
            <a:r>
              <a:rPr lang="it-IT" sz="2000" dirty="0" err="1"/>
              <a:t>two</a:t>
            </a:r>
            <a:r>
              <a:rPr lang="it-IT" sz="2000" dirty="0"/>
              <a:t> </a:t>
            </a:r>
            <a:r>
              <a:rPr lang="it-IT" sz="2000" dirty="0" err="1"/>
              <a:t>cases</a:t>
            </a:r>
            <a:r>
              <a:rPr lang="it-IT" sz="2000" dirty="0"/>
              <a:t>.</a:t>
            </a:r>
          </a:p>
          <a:p>
            <a:endParaRPr lang="it-IT" sz="2000" dirty="0"/>
          </a:p>
          <a:p>
            <a:r>
              <a:rPr lang="it-IT" sz="2000" dirty="0"/>
              <a:t>The </a:t>
            </a:r>
            <a:r>
              <a:rPr lang="it-IT" sz="2000" dirty="0" err="1"/>
              <a:t>operations</a:t>
            </a:r>
            <a:r>
              <a:rPr lang="it-IT" sz="2000" dirty="0"/>
              <a:t> in </a:t>
            </a:r>
            <a:r>
              <a:rPr lang="it-IT" sz="2000" dirty="0" err="1"/>
              <a:t>one</a:t>
            </a:r>
            <a:r>
              <a:rPr lang="it-IT" sz="2000" dirty="0"/>
              <a:t> of the 16 intermediate </a:t>
            </a:r>
            <a:r>
              <a:rPr lang="it-IT" sz="2000" dirty="0" err="1"/>
              <a:t>rounds</a:t>
            </a:r>
            <a:r>
              <a:rPr lang="it-IT" sz="2000" dirty="0"/>
              <a:t> are:</a:t>
            </a:r>
          </a:p>
          <a:p>
            <a:pPr>
              <a:buNone/>
            </a:pPr>
            <a:r>
              <a:rPr lang="it-IT" sz="2000" dirty="0"/>
              <a:t>	- the 64 </a:t>
            </a:r>
            <a:r>
              <a:rPr lang="it-IT" sz="2000" dirty="0" err="1"/>
              <a:t>bits</a:t>
            </a:r>
            <a:r>
              <a:rPr lang="it-IT" sz="2000" dirty="0"/>
              <a:t> input are </a:t>
            </a:r>
            <a:r>
              <a:rPr lang="it-IT" sz="2000" dirty="0" err="1"/>
              <a:t>subdivided</a:t>
            </a:r>
            <a:r>
              <a:rPr lang="it-IT" sz="2000" dirty="0"/>
              <a:t> in </a:t>
            </a:r>
            <a:r>
              <a:rPr lang="it-IT" sz="2000" dirty="0" err="1"/>
              <a:t>two</a:t>
            </a:r>
            <a:r>
              <a:rPr lang="it-IT" sz="2000" dirty="0"/>
              <a:t> 32 input ( </a:t>
            </a:r>
            <a:r>
              <a:rPr lang="it-IT" sz="2000" dirty="0" err="1"/>
              <a:t>left</a:t>
            </a:r>
            <a:r>
              <a:rPr lang="it-IT" sz="2000" dirty="0"/>
              <a:t> and </a:t>
            </a:r>
            <a:r>
              <a:rPr lang="it-IT" sz="2000" dirty="0" err="1"/>
              <a:t>rigth</a:t>
            </a:r>
            <a:r>
              <a:rPr lang="it-IT" sz="2000" dirty="0"/>
              <a:t>.) and        </a:t>
            </a:r>
            <a:r>
              <a:rPr lang="it-IT" sz="2000" dirty="0" err="1"/>
              <a:t>produces</a:t>
            </a:r>
            <a:r>
              <a:rPr lang="it-IT" sz="2000" dirty="0"/>
              <a:t> </a:t>
            </a:r>
            <a:r>
              <a:rPr lang="it-IT" sz="2000" dirty="0" err="1"/>
              <a:t>two</a:t>
            </a:r>
            <a:r>
              <a:rPr lang="it-IT" sz="2000" dirty="0"/>
              <a:t> 32 output ( </a:t>
            </a:r>
            <a:r>
              <a:rPr lang="it-IT" sz="2000" dirty="0" err="1"/>
              <a:t>left</a:t>
            </a:r>
            <a:r>
              <a:rPr lang="it-IT" sz="2000" dirty="0"/>
              <a:t> and </a:t>
            </a:r>
            <a:r>
              <a:rPr lang="it-IT" sz="2000" dirty="0" err="1"/>
              <a:t>rigth</a:t>
            </a:r>
            <a:r>
              <a:rPr lang="it-IT" sz="2000" dirty="0"/>
              <a:t>.)</a:t>
            </a:r>
          </a:p>
          <a:p>
            <a:pPr>
              <a:buNone/>
            </a:pPr>
            <a:r>
              <a:rPr lang="it-IT" sz="2000" dirty="0"/>
              <a:t>	- the </a:t>
            </a:r>
            <a:r>
              <a:rPr lang="it-IT" sz="2000" dirty="0" err="1"/>
              <a:t>left</a:t>
            </a:r>
            <a:r>
              <a:rPr lang="it-IT" sz="2000" dirty="0"/>
              <a:t> output </a:t>
            </a:r>
            <a:r>
              <a:rPr lang="it-IT" sz="2000" dirty="0" err="1"/>
              <a:t>is</a:t>
            </a:r>
            <a:r>
              <a:rPr lang="it-IT" sz="2000" dirty="0"/>
              <a:t> a copy </a:t>
            </a:r>
            <a:r>
              <a:rPr lang="it-IT" sz="2000" dirty="0" err="1"/>
              <a:t>of</a:t>
            </a:r>
            <a:r>
              <a:rPr lang="it-IT" sz="2000" dirty="0"/>
              <a:t> the </a:t>
            </a:r>
            <a:r>
              <a:rPr lang="it-IT" sz="2000" dirty="0" err="1"/>
              <a:t>rigth</a:t>
            </a:r>
            <a:r>
              <a:rPr lang="it-IT" sz="2000" dirty="0"/>
              <a:t> input</a:t>
            </a:r>
          </a:p>
          <a:p>
            <a:pPr>
              <a:buNone/>
            </a:pPr>
            <a:r>
              <a:rPr lang="it-IT" sz="2000" dirty="0"/>
              <a:t>	- the </a:t>
            </a:r>
            <a:r>
              <a:rPr lang="it-IT" sz="2000" dirty="0" err="1"/>
              <a:t>rigth</a:t>
            </a:r>
            <a:r>
              <a:rPr lang="it-IT" sz="2000" dirty="0"/>
              <a:t> output </a:t>
            </a:r>
            <a:r>
              <a:rPr lang="it-IT" sz="2000" dirty="0" err="1"/>
              <a:t>is</a:t>
            </a:r>
            <a:r>
              <a:rPr lang="it-IT" sz="2000" dirty="0"/>
              <a:t> </a:t>
            </a:r>
            <a:r>
              <a:rPr lang="it-IT" sz="2000" dirty="0" err="1"/>
              <a:t>obtained</a:t>
            </a:r>
            <a:r>
              <a:rPr lang="it-IT" sz="2000" dirty="0"/>
              <a:t> </a:t>
            </a:r>
            <a:r>
              <a:rPr lang="it-IT" sz="2000" dirty="0" err="1"/>
              <a:t>applyng</a:t>
            </a:r>
            <a:r>
              <a:rPr lang="it-IT" sz="2000" dirty="0"/>
              <a:t> bit by bit the XOR </a:t>
            </a:r>
            <a:r>
              <a:rPr lang="it-IT" sz="2000" dirty="0" err="1"/>
              <a:t>among</a:t>
            </a:r>
            <a:r>
              <a:rPr lang="it-IT" sz="2000" dirty="0"/>
              <a:t> the </a:t>
            </a:r>
            <a:r>
              <a:rPr lang="it-IT" sz="2000" dirty="0" err="1"/>
              <a:t>left</a:t>
            </a:r>
            <a:r>
              <a:rPr lang="it-IT" sz="2000" dirty="0"/>
              <a:t>  input and a </a:t>
            </a:r>
            <a:r>
              <a:rPr lang="it-IT" sz="2000" dirty="0" err="1"/>
              <a:t>function</a:t>
            </a:r>
            <a:r>
              <a:rPr lang="it-IT" sz="2000" dirty="0"/>
              <a:t> of the </a:t>
            </a:r>
            <a:r>
              <a:rPr lang="it-IT" sz="2000" dirty="0" err="1"/>
              <a:t>rigth</a:t>
            </a:r>
            <a:r>
              <a:rPr lang="it-IT" sz="2000" dirty="0"/>
              <a:t> input and of the key relative to </a:t>
            </a:r>
            <a:r>
              <a:rPr lang="it-IT" sz="2000" dirty="0" err="1"/>
              <a:t>this</a:t>
            </a:r>
            <a:r>
              <a:rPr lang="it-IT" sz="2000" dirty="0"/>
              <a:t> round,K</a:t>
            </a:r>
            <a:r>
              <a:rPr lang="it-IT" sz="2000" baseline="-25000" dirty="0"/>
              <a:t>i-1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33</a:t>
            </a:fld>
            <a:endParaRPr lang="it-IT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/>
              <a:t>Per round </a:t>
            </a:r>
            <a:r>
              <a:rPr lang="it-IT" sz="3200" dirty="0" err="1"/>
              <a:t>key</a:t>
            </a:r>
            <a:r>
              <a:rPr lang="it-IT" sz="3200" dirty="0"/>
              <a:t> generation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/>
              <a:t>The 48 bit </a:t>
            </a:r>
            <a:r>
              <a:rPr lang="it-IT" sz="2400" dirty="0" err="1"/>
              <a:t>key</a:t>
            </a:r>
            <a:r>
              <a:rPr lang="it-IT" sz="2400" dirty="0"/>
              <a:t> </a:t>
            </a:r>
            <a:r>
              <a:rPr lang="it-IT" sz="2400" dirty="0" err="1"/>
              <a:t>K</a:t>
            </a:r>
            <a:r>
              <a:rPr lang="it-IT" sz="2400" baseline="-25000" dirty="0" err="1"/>
              <a:t>i</a:t>
            </a:r>
            <a:r>
              <a:rPr lang="it-IT" sz="2400" baseline="-25000" dirty="0"/>
              <a:t> </a:t>
            </a:r>
            <a:r>
              <a:rPr lang="it-IT" sz="2400" dirty="0"/>
              <a:t> for round i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derived</a:t>
            </a:r>
            <a:r>
              <a:rPr lang="it-IT" sz="2400" dirty="0"/>
              <a:t> from the 56-bit master </a:t>
            </a:r>
            <a:r>
              <a:rPr lang="it-IT" sz="2400" dirty="0" err="1"/>
              <a:t>key</a:t>
            </a:r>
            <a:r>
              <a:rPr lang="it-IT" sz="2400" dirty="0"/>
              <a:t> </a:t>
            </a:r>
            <a:r>
              <a:rPr lang="it-IT" sz="2400" dirty="0" err="1"/>
              <a:t>as</a:t>
            </a:r>
            <a:r>
              <a:rPr lang="it-IT" sz="2400" dirty="0"/>
              <a:t> </a:t>
            </a:r>
            <a:r>
              <a:rPr lang="it-IT" sz="2400" dirty="0" err="1"/>
              <a:t>follows</a:t>
            </a:r>
            <a:r>
              <a:rPr lang="it-IT" sz="2400" dirty="0"/>
              <a:t>:</a:t>
            </a:r>
          </a:p>
          <a:p>
            <a:pPr marL="0" indent="0">
              <a:buNone/>
            </a:pPr>
            <a:r>
              <a:rPr lang="it-IT" sz="2400" dirty="0"/>
              <a:t>	- The master </a:t>
            </a:r>
            <a:r>
              <a:rPr lang="it-IT" sz="2400" dirty="0" err="1"/>
              <a:t>key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permuted</a:t>
            </a:r>
            <a:r>
              <a:rPr lang="it-IT" sz="2400" dirty="0"/>
              <a:t> and </a:t>
            </a:r>
            <a:r>
              <a:rPr lang="it-IT" sz="2400" dirty="0" err="1"/>
              <a:t>divided</a:t>
            </a:r>
            <a:r>
              <a:rPr lang="it-IT" sz="2400" dirty="0"/>
              <a:t> </a:t>
            </a:r>
            <a:r>
              <a:rPr lang="it-IT" sz="2400" dirty="0" err="1"/>
              <a:t>into</a:t>
            </a:r>
            <a:r>
              <a:rPr lang="it-IT" sz="2400" dirty="0"/>
              <a:t> </a:t>
            </a:r>
            <a:r>
              <a:rPr lang="it-IT" sz="2400" dirty="0" err="1"/>
              <a:t>two</a:t>
            </a:r>
            <a:r>
              <a:rPr lang="it-IT" sz="2400" dirty="0"/>
              <a:t> 28 	bit </a:t>
            </a:r>
            <a:r>
              <a:rPr lang="it-IT" sz="2400" dirty="0" err="1"/>
              <a:t>halves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	- For </a:t>
            </a:r>
            <a:r>
              <a:rPr lang="it-IT" sz="2400" dirty="0" err="1"/>
              <a:t>each</a:t>
            </a:r>
            <a:r>
              <a:rPr lang="it-IT" sz="2400" dirty="0"/>
              <a:t> round, </a:t>
            </a:r>
            <a:r>
              <a:rPr lang="it-IT" sz="2400" dirty="0" err="1"/>
              <a:t>each</a:t>
            </a:r>
            <a:r>
              <a:rPr lang="it-IT" sz="2400" dirty="0"/>
              <a:t> </a:t>
            </a:r>
            <a:r>
              <a:rPr lang="it-IT" sz="2400" dirty="0" err="1"/>
              <a:t>half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first </a:t>
            </a:r>
            <a:r>
              <a:rPr lang="it-IT" sz="2400" dirty="0" err="1"/>
              <a:t>rotated</a:t>
            </a:r>
            <a:r>
              <a:rPr lang="it-IT" sz="2400" dirty="0"/>
              <a:t> </a:t>
            </a:r>
            <a:r>
              <a:rPr lang="it-IT" sz="2400" dirty="0" err="1"/>
              <a:t>one</a:t>
            </a:r>
            <a:r>
              <a:rPr lang="it-IT" sz="2400" dirty="0"/>
              <a:t> or 	</a:t>
            </a:r>
            <a:r>
              <a:rPr lang="it-IT" sz="2400" dirty="0" err="1"/>
              <a:t>two</a:t>
            </a:r>
            <a:r>
              <a:rPr lang="it-IT" sz="2400" dirty="0"/>
              <a:t> bits to the </a:t>
            </a:r>
            <a:r>
              <a:rPr lang="it-IT" sz="2400" dirty="0" err="1"/>
              <a:t>left</a:t>
            </a:r>
            <a:r>
              <a:rPr lang="it-IT" sz="2400" dirty="0"/>
              <a:t>, </a:t>
            </a:r>
            <a:r>
              <a:rPr lang="it-IT" sz="2400" dirty="0" err="1"/>
              <a:t>after</a:t>
            </a:r>
            <a:r>
              <a:rPr lang="it-IT" sz="2400" dirty="0"/>
              <a:t> </a:t>
            </a:r>
            <a:r>
              <a:rPr lang="it-IT" sz="2400" dirty="0" err="1"/>
              <a:t>which</a:t>
            </a:r>
            <a:r>
              <a:rPr lang="it-IT" sz="2400" dirty="0"/>
              <a:t> 24 bits are </a:t>
            </a:r>
            <a:r>
              <a:rPr lang="it-IT" sz="2400" dirty="0" err="1"/>
              <a:t>extracted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	- </a:t>
            </a:r>
            <a:r>
              <a:rPr lang="it-IT" sz="2400" dirty="0" err="1"/>
              <a:t>Togheter</a:t>
            </a:r>
            <a:r>
              <a:rPr lang="it-IT" sz="2400" dirty="0"/>
              <a:t> with 24 bits from the </a:t>
            </a:r>
            <a:r>
              <a:rPr lang="it-IT" sz="2400" dirty="0" err="1"/>
              <a:t>other</a:t>
            </a:r>
            <a:r>
              <a:rPr lang="it-IT" sz="2400" dirty="0"/>
              <a:t> </a:t>
            </a:r>
            <a:r>
              <a:rPr lang="it-IT" sz="2400" dirty="0" err="1"/>
              <a:t>rotated</a:t>
            </a:r>
            <a:r>
              <a:rPr lang="it-IT" sz="2400" dirty="0"/>
              <a:t> </a:t>
            </a:r>
            <a:r>
              <a:rPr lang="it-IT" sz="2400" dirty="0" err="1"/>
              <a:t>half</a:t>
            </a:r>
            <a:r>
              <a:rPr lang="it-IT" sz="2400" dirty="0"/>
              <a:t>, a 	48-bit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constructed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34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4628679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35</a:t>
            </a:fld>
            <a:endParaRPr lang="it-IT" altLang="en-US"/>
          </a:p>
        </p:txBody>
      </p:sp>
      <p:sp>
        <p:nvSpPr>
          <p:cNvPr id="5" name="AutoShape 2" descr="https://mail.unibo.it/owa/service.svc/s/GetFileAttachment?id=AQMkAGNmN2U5NDNiLWUzMTYtNDUxZi04NWExLTU5NWIxOGNiMjQxYwBGAAADiWCEKt0lm06ROL%2BP0KBRTQcAwq%2Br1mC0Q0yXuKv4ZtLJAAACD48YAAAAEWj39FW3jUCEMgWXvD5mGwABsMpuxQAAAAESABAAtIXJIpwveU%2B7IpYLRRdpWw%3D%3D&amp;isImagePreview=True&amp;X-OWA-CANARY=cgS6itThsUaLka2PMIA2N9j9phfJUdUI01T2AXcmGnGWMVCetUM2BUnfYm7bVbBAQrmLWcTb8q0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3568" y="836712"/>
            <a:ext cx="10441160" cy="698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contenuto 2"/>
          <p:cNvSpPr>
            <a:spLocks noGrp="1"/>
          </p:cNvSpPr>
          <p:nvPr>
            <p:ph idx="1"/>
          </p:nvPr>
        </p:nvSpPr>
        <p:spPr>
          <a:xfrm>
            <a:off x="685800" y="620713"/>
            <a:ext cx="7772400" cy="5256212"/>
          </a:xfrm>
        </p:spPr>
        <p:txBody>
          <a:bodyPr/>
          <a:lstStyle/>
          <a:p>
            <a:r>
              <a:rPr lang="it-IT" altLang="it-IT" sz="2400"/>
              <a:t>Realized by IBM in 1974.</a:t>
            </a:r>
          </a:p>
          <a:p>
            <a:r>
              <a:rPr lang="it-IT" altLang="it-IT" sz="2400"/>
              <a:t>Agreement between IBM and  U.S. NSA (National Security Agency).</a:t>
            </a:r>
          </a:p>
          <a:p>
            <a:r>
              <a:rPr lang="it-IT" altLang="it-IT" sz="2400"/>
              <a:t>There is the suspect that the algorithm had been covertly weakened by the Intelligence Agency so that they, but no-one else, could easily read encrypted messages.</a:t>
            </a:r>
          </a:p>
          <a:p>
            <a:r>
              <a:rPr lang="it-IT" altLang="it-IT" sz="2400"/>
              <a:t>Published as an Official Federal Information Processing Standard (FIPS) in 1977.</a:t>
            </a:r>
          </a:p>
          <a:p>
            <a:endParaRPr lang="it-IT" altLang="it-IT" sz="24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36</a:t>
            </a:fld>
            <a:endParaRPr lang="it-IT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600"/>
              <a:t>The strength of DES</a:t>
            </a:r>
          </a:p>
        </p:txBody>
      </p:sp>
      <p:sp>
        <p:nvSpPr>
          <p:cNvPr id="3584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400"/>
              <a:t>1998. Electronic Frontier Foundation (EFF) announced that it had broken a new DES challenge using a special purpose “DES cracker” machine that was built for less than $ 250,000. </a:t>
            </a:r>
          </a:p>
          <a:p>
            <a:r>
              <a:rPr lang="it-IT" altLang="it-IT" sz="2400"/>
              <a:t>The attack took 22 hours 15 minutes</a:t>
            </a:r>
          </a:p>
          <a:p>
            <a:r>
              <a:rPr lang="it-IT" altLang="it-IT" sz="2400"/>
              <a:t>Hardware prices will continue to drop as speed increase, making DES worthless.</a:t>
            </a:r>
          </a:p>
          <a:p>
            <a:r>
              <a:rPr lang="it-IT" altLang="it-IT" sz="2400"/>
              <a:t>Fortunately,  there are </a:t>
            </a:r>
            <a:r>
              <a:rPr lang="it-IT" altLang="it-IT" sz="2400">
                <a:solidFill>
                  <a:srgbClr val="FF0000"/>
                </a:solidFill>
              </a:rPr>
              <a:t>a number  of  alternative </a:t>
            </a:r>
            <a:r>
              <a:rPr lang="it-IT" altLang="it-IT" sz="2400"/>
              <a:t>available  in the marketplace.</a:t>
            </a:r>
          </a:p>
          <a:p>
            <a:endParaRPr lang="it-IT" altLang="it-IT" sz="24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37</a:t>
            </a:fld>
            <a:endParaRPr lang="it-IT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200"/>
              <a:t>Triple DEA</a:t>
            </a:r>
          </a:p>
        </p:txBody>
      </p:sp>
      <p:sp>
        <p:nvSpPr>
          <p:cNvPr id="3686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400" dirty="0" err="1"/>
              <a:t>Given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potential</a:t>
            </a:r>
            <a:r>
              <a:rPr lang="it-IT" altLang="it-IT" sz="2400" dirty="0"/>
              <a:t> </a:t>
            </a:r>
            <a:r>
              <a:rPr lang="it-IT" altLang="it-IT" sz="2400" dirty="0" err="1"/>
              <a:t>vulnerability</a:t>
            </a:r>
            <a:r>
              <a:rPr lang="it-IT" altLang="it-IT" sz="2400" dirty="0"/>
              <a:t> of DES to a brute force </a:t>
            </a:r>
            <a:r>
              <a:rPr lang="it-IT" altLang="it-IT" sz="2400" dirty="0" err="1"/>
              <a:t>attack</a:t>
            </a:r>
            <a:r>
              <a:rPr lang="it-IT" altLang="it-IT" sz="2400" dirty="0"/>
              <a:t>, </a:t>
            </a:r>
            <a:r>
              <a:rPr lang="it-IT" altLang="it-IT" sz="2400" dirty="0" err="1"/>
              <a:t>there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has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been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considerable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interst</a:t>
            </a:r>
            <a:r>
              <a:rPr lang="it-IT" altLang="it-IT" sz="2400" dirty="0"/>
              <a:t> in </a:t>
            </a:r>
            <a:r>
              <a:rPr lang="it-IT" altLang="it-IT" sz="2400" dirty="0" err="1"/>
              <a:t>finding</a:t>
            </a:r>
            <a:r>
              <a:rPr lang="it-IT" altLang="it-IT" sz="2400" dirty="0"/>
              <a:t> </a:t>
            </a:r>
            <a:r>
              <a:rPr lang="it-IT" altLang="it-IT" sz="2400" dirty="0">
                <a:solidFill>
                  <a:srgbClr val="FF0000"/>
                </a:solidFill>
              </a:rPr>
              <a:t>an alternative.</a:t>
            </a:r>
          </a:p>
          <a:p>
            <a:r>
              <a:rPr lang="it-IT" altLang="it-IT" sz="2400" dirty="0" err="1"/>
              <a:t>One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approach</a:t>
            </a:r>
            <a:r>
              <a:rPr lang="it-IT" altLang="it-IT" sz="2400" dirty="0"/>
              <a:t>, </a:t>
            </a:r>
            <a:r>
              <a:rPr lang="it-IT" altLang="it-IT" sz="2400" dirty="0" err="1"/>
              <a:t>which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preserves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existing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investment</a:t>
            </a:r>
            <a:r>
              <a:rPr lang="it-IT" altLang="it-IT" sz="2400" dirty="0"/>
              <a:t> in software and </a:t>
            </a:r>
            <a:r>
              <a:rPr lang="it-IT" altLang="it-IT" sz="2400" dirty="0" err="1"/>
              <a:t>equipment</a:t>
            </a:r>
            <a:r>
              <a:rPr lang="it-IT" altLang="it-IT" sz="2400" dirty="0"/>
              <a:t>,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to use multiple </a:t>
            </a:r>
            <a:r>
              <a:rPr lang="it-IT" altLang="it-IT" sz="2400" dirty="0" err="1"/>
              <a:t>encryption</a:t>
            </a:r>
            <a:r>
              <a:rPr lang="it-IT" altLang="it-IT" sz="2400" dirty="0"/>
              <a:t> with DES and multiple </a:t>
            </a:r>
            <a:r>
              <a:rPr lang="it-IT" altLang="it-IT" sz="2400" dirty="0" err="1"/>
              <a:t>keys</a:t>
            </a:r>
            <a:r>
              <a:rPr lang="it-IT" altLang="it-IT" sz="2400" dirty="0"/>
              <a:t>.</a:t>
            </a:r>
          </a:p>
          <a:p>
            <a:r>
              <a:rPr lang="it-IT" altLang="it-IT" sz="2400" dirty="0"/>
              <a:t>Triple DEA (TDEA) </a:t>
            </a:r>
            <a:r>
              <a:rPr lang="it-IT" altLang="it-IT" sz="2400" dirty="0" err="1"/>
              <a:t>usese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two</a:t>
            </a:r>
            <a:r>
              <a:rPr lang="it-IT" altLang="it-IT" sz="2400" dirty="0"/>
              <a:t> </a:t>
            </a:r>
            <a:r>
              <a:rPr lang="it-IT" altLang="it-IT" sz="2400" dirty="0" err="1"/>
              <a:t>keys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three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executions</a:t>
            </a:r>
            <a:r>
              <a:rPr lang="it-IT" altLang="it-IT" sz="2400" dirty="0"/>
              <a:t> of the DES </a:t>
            </a:r>
            <a:r>
              <a:rPr lang="it-IT" altLang="it-IT" sz="2400" dirty="0" err="1"/>
              <a:t>algorithm</a:t>
            </a:r>
            <a:r>
              <a:rPr lang="it-IT" altLang="it-IT" sz="2400" dirty="0"/>
              <a:t>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38</a:t>
            </a:fld>
            <a:endParaRPr lang="it-IT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2338536"/>
            <a:ext cx="7772400" cy="4114800"/>
          </a:xfrm>
        </p:spPr>
        <p:txBody>
          <a:bodyPr/>
          <a:lstStyle/>
          <a:p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In the first stage, the </a:t>
            </a:r>
            <a:r>
              <a:rPr lang="it-IT" sz="2400" dirty="0" err="1"/>
              <a:t>plaintext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encrypted</a:t>
            </a:r>
            <a:r>
              <a:rPr lang="it-IT" sz="2400" dirty="0"/>
              <a:t> </a:t>
            </a:r>
            <a:r>
              <a:rPr lang="it-IT" sz="2400" dirty="0" err="1"/>
              <a:t>using</a:t>
            </a:r>
            <a:r>
              <a:rPr lang="it-IT" sz="2400" dirty="0"/>
              <a:t> DES with the K</a:t>
            </a:r>
            <a:r>
              <a:rPr lang="it-IT" sz="2400" baseline="-25000" dirty="0"/>
              <a:t>1 </a:t>
            </a:r>
            <a:r>
              <a:rPr lang="it-IT" sz="2400" dirty="0"/>
              <a:t> </a:t>
            </a:r>
            <a:r>
              <a:rPr lang="it-IT" sz="2400" dirty="0" err="1"/>
              <a:t>key</a:t>
            </a:r>
            <a:r>
              <a:rPr lang="it-IT" sz="2400" dirty="0"/>
              <a:t>. In the </a:t>
            </a:r>
            <a:r>
              <a:rPr lang="it-IT" sz="2400" dirty="0" err="1"/>
              <a:t>second</a:t>
            </a:r>
            <a:r>
              <a:rPr lang="it-IT" sz="2400" dirty="0"/>
              <a:t> stage DES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used</a:t>
            </a:r>
            <a:r>
              <a:rPr lang="it-IT" sz="2400" dirty="0"/>
              <a:t> in </a:t>
            </a:r>
            <a:r>
              <a:rPr lang="it-IT" sz="2400" dirty="0" err="1"/>
              <a:t>decrypting</a:t>
            </a:r>
            <a:r>
              <a:rPr lang="it-IT" sz="2400" dirty="0"/>
              <a:t> way </a:t>
            </a:r>
            <a:r>
              <a:rPr lang="it-IT" sz="2400" dirty="0" err="1"/>
              <a:t>using</a:t>
            </a:r>
            <a:r>
              <a:rPr lang="it-IT" sz="2400" dirty="0"/>
              <a:t> K</a:t>
            </a:r>
            <a:r>
              <a:rPr lang="it-IT" sz="2400" baseline="-25000" dirty="0"/>
              <a:t>2</a:t>
            </a:r>
            <a:r>
              <a:rPr lang="it-IT" sz="2400" dirty="0"/>
              <a:t> </a:t>
            </a:r>
            <a:r>
              <a:rPr lang="it-IT" sz="2400" dirty="0" err="1"/>
              <a:t>key</a:t>
            </a:r>
            <a:r>
              <a:rPr lang="it-IT" sz="2400" dirty="0"/>
              <a:t>. In the </a:t>
            </a:r>
            <a:r>
              <a:rPr lang="it-IT" sz="2400" dirty="0" err="1"/>
              <a:t>third</a:t>
            </a:r>
            <a:r>
              <a:rPr lang="it-IT" sz="2400" dirty="0"/>
              <a:t> stage the </a:t>
            </a:r>
            <a:r>
              <a:rPr lang="it-IT" sz="2400" dirty="0" err="1"/>
              <a:t>resulting</a:t>
            </a:r>
            <a:r>
              <a:rPr lang="it-IT" sz="2400" dirty="0"/>
              <a:t> text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encrypted</a:t>
            </a:r>
            <a:r>
              <a:rPr lang="it-IT" sz="2400" dirty="0"/>
              <a:t> by </a:t>
            </a:r>
            <a:r>
              <a:rPr lang="it-IT" sz="2400" dirty="0" err="1"/>
              <a:t>using</a:t>
            </a:r>
            <a:r>
              <a:rPr lang="it-IT" sz="2400" dirty="0"/>
              <a:t>  K</a:t>
            </a:r>
            <a:r>
              <a:rPr lang="it-IT" sz="2400" baseline="-25000" dirty="0"/>
              <a:t>1.</a:t>
            </a:r>
          </a:p>
          <a:p>
            <a:r>
              <a:rPr lang="it-IT" sz="2400" dirty="0" err="1"/>
              <a:t>Both</a:t>
            </a:r>
            <a:r>
              <a:rPr lang="it-IT" sz="2400" dirty="0"/>
              <a:t> K</a:t>
            </a:r>
            <a:r>
              <a:rPr lang="it-IT" sz="2400" baseline="-25000" dirty="0"/>
              <a:t>1</a:t>
            </a:r>
            <a:r>
              <a:rPr lang="it-IT" sz="2400" dirty="0"/>
              <a:t> and K</a:t>
            </a:r>
            <a:r>
              <a:rPr lang="it-IT" sz="2400" baseline="-25000" dirty="0"/>
              <a:t>2</a:t>
            </a:r>
            <a:r>
              <a:rPr lang="it-IT" sz="2400" dirty="0"/>
              <a:t> are 112 bits </a:t>
            </a:r>
            <a:r>
              <a:rPr lang="it-IT" sz="2400" dirty="0" err="1"/>
              <a:t>keys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39</a:t>
            </a:fld>
            <a:endParaRPr lang="it-IT" altLang="en-US"/>
          </a:p>
        </p:txBody>
      </p:sp>
      <p:sp>
        <p:nvSpPr>
          <p:cNvPr id="5" name="Rettangolo arrotondato 4"/>
          <p:cNvSpPr/>
          <p:nvPr/>
        </p:nvSpPr>
        <p:spPr>
          <a:xfrm>
            <a:off x="1403648" y="1434480"/>
            <a:ext cx="504056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E</a:t>
            </a:r>
          </a:p>
        </p:txBody>
      </p:sp>
      <p:sp>
        <p:nvSpPr>
          <p:cNvPr id="6" name="Rettangolo arrotondato 5"/>
          <p:cNvSpPr/>
          <p:nvPr/>
        </p:nvSpPr>
        <p:spPr>
          <a:xfrm flipH="1">
            <a:off x="2339752" y="1434480"/>
            <a:ext cx="576064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</a:t>
            </a:r>
          </a:p>
        </p:txBody>
      </p:sp>
      <p:sp>
        <p:nvSpPr>
          <p:cNvPr id="7" name="Rettangolo arrotondato 6"/>
          <p:cNvSpPr/>
          <p:nvPr/>
        </p:nvSpPr>
        <p:spPr>
          <a:xfrm flipH="1">
            <a:off x="3456094" y="1434480"/>
            <a:ext cx="504056" cy="8648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E</a:t>
            </a:r>
          </a:p>
        </p:txBody>
      </p:sp>
      <p:cxnSp>
        <p:nvCxnSpPr>
          <p:cNvPr id="9" name="Connettore 2 8"/>
          <p:cNvCxnSpPr>
            <a:stCxn id="5" idx="3"/>
            <a:endCxn id="6" idx="3"/>
          </p:cNvCxnSpPr>
          <p:nvPr/>
        </p:nvCxnSpPr>
        <p:spPr>
          <a:xfrm>
            <a:off x="1907704" y="18916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endCxn id="5" idx="0"/>
          </p:cNvCxnSpPr>
          <p:nvPr/>
        </p:nvCxnSpPr>
        <p:spPr>
          <a:xfrm>
            <a:off x="1655676" y="107444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endCxn id="6" idx="0"/>
          </p:cNvCxnSpPr>
          <p:nvPr/>
        </p:nvCxnSpPr>
        <p:spPr>
          <a:xfrm>
            <a:off x="2627784" y="107444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endCxn id="7" idx="0"/>
          </p:cNvCxnSpPr>
          <p:nvPr/>
        </p:nvCxnSpPr>
        <p:spPr>
          <a:xfrm>
            <a:off x="3708122" y="1121664"/>
            <a:ext cx="0" cy="312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3851920" y="191683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827584" y="191683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sellaDiTesto 32"/>
          <p:cNvSpPr txBox="1"/>
          <p:nvPr/>
        </p:nvSpPr>
        <p:spPr>
          <a:xfrm>
            <a:off x="794694" y="1722294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4427984" y="172229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</a:t>
            </a:r>
          </a:p>
        </p:txBody>
      </p:sp>
      <p:cxnSp>
        <p:nvCxnSpPr>
          <p:cNvPr id="38" name="Connettore 2 37"/>
          <p:cNvCxnSpPr/>
          <p:nvPr/>
        </p:nvCxnSpPr>
        <p:spPr>
          <a:xfrm>
            <a:off x="2979486" y="1916832"/>
            <a:ext cx="54027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sellaDiTesto 41"/>
          <p:cNvSpPr txBox="1"/>
          <p:nvPr/>
        </p:nvSpPr>
        <p:spPr>
          <a:xfrm>
            <a:off x="2555776" y="83671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K</a:t>
            </a:r>
            <a:r>
              <a:rPr lang="it-IT" baseline="-25000" dirty="0"/>
              <a:t>2</a:t>
            </a:r>
            <a:endParaRPr lang="it-IT" dirty="0"/>
          </a:p>
        </p:txBody>
      </p:sp>
      <p:sp>
        <p:nvSpPr>
          <p:cNvPr id="43" name="Rettangolo 42"/>
          <p:cNvSpPr/>
          <p:nvPr/>
        </p:nvSpPr>
        <p:spPr>
          <a:xfrm>
            <a:off x="4067944" y="548680"/>
            <a:ext cx="10801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6" name="CasellaDiTesto 45"/>
          <p:cNvSpPr txBox="1"/>
          <p:nvPr/>
        </p:nvSpPr>
        <p:spPr>
          <a:xfrm>
            <a:off x="1475656" y="836712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K</a:t>
            </a:r>
            <a:r>
              <a:rPr lang="it-IT" baseline="-25000" dirty="0"/>
              <a:t>1</a:t>
            </a:r>
          </a:p>
        </p:txBody>
      </p:sp>
      <p:sp>
        <p:nvSpPr>
          <p:cNvPr id="47" name="CasellaDiTesto 46"/>
          <p:cNvSpPr txBox="1"/>
          <p:nvPr/>
        </p:nvSpPr>
        <p:spPr>
          <a:xfrm>
            <a:off x="3563888" y="90872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K</a:t>
            </a:r>
            <a:r>
              <a:rPr lang="it-IT" baseline="-25000" dirty="0"/>
              <a:t>1</a:t>
            </a:r>
          </a:p>
        </p:txBody>
      </p:sp>
      <p:sp>
        <p:nvSpPr>
          <p:cNvPr id="62" name="Rettangolo 61"/>
          <p:cNvSpPr/>
          <p:nvPr/>
        </p:nvSpPr>
        <p:spPr>
          <a:xfrm>
            <a:off x="5580112" y="1434480"/>
            <a:ext cx="576064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</a:t>
            </a:r>
          </a:p>
        </p:txBody>
      </p:sp>
      <p:sp>
        <p:nvSpPr>
          <p:cNvPr id="63" name="Rettangolo 62"/>
          <p:cNvSpPr/>
          <p:nvPr/>
        </p:nvSpPr>
        <p:spPr>
          <a:xfrm flipH="1">
            <a:off x="6588224" y="1412776"/>
            <a:ext cx="576064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E</a:t>
            </a:r>
          </a:p>
        </p:txBody>
      </p:sp>
      <p:sp>
        <p:nvSpPr>
          <p:cNvPr id="65" name="Rettangolo 64"/>
          <p:cNvSpPr/>
          <p:nvPr/>
        </p:nvSpPr>
        <p:spPr>
          <a:xfrm>
            <a:off x="7668344" y="1412776"/>
            <a:ext cx="576064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</a:t>
            </a:r>
          </a:p>
        </p:txBody>
      </p:sp>
      <p:cxnSp>
        <p:nvCxnSpPr>
          <p:cNvPr id="67" name="Connettore 2 66"/>
          <p:cNvCxnSpPr/>
          <p:nvPr/>
        </p:nvCxnSpPr>
        <p:spPr>
          <a:xfrm>
            <a:off x="4986888" y="192940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2 85"/>
          <p:cNvCxnSpPr>
            <a:endCxn id="65" idx="1"/>
          </p:cNvCxnSpPr>
          <p:nvPr/>
        </p:nvCxnSpPr>
        <p:spPr>
          <a:xfrm flipV="1">
            <a:off x="7164288" y="1869976"/>
            <a:ext cx="504056" cy="217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2 87"/>
          <p:cNvCxnSpPr/>
          <p:nvPr/>
        </p:nvCxnSpPr>
        <p:spPr>
          <a:xfrm>
            <a:off x="8244408" y="1921024"/>
            <a:ext cx="680038" cy="8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2 91"/>
          <p:cNvCxnSpPr/>
          <p:nvPr/>
        </p:nvCxnSpPr>
        <p:spPr>
          <a:xfrm flipV="1">
            <a:off x="6156176" y="1921024"/>
            <a:ext cx="504056" cy="8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asellaDiTesto 98"/>
          <p:cNvSpPr txBox="1"/>
          <p:nvPr/>
        </p:nvSpPr>
        <p:spPr>
          <a:xfrm>
            <a:off x="8924446" y="1700808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</a:t>
            </a:r>
          </a:p>
        </p:txBody>
      </p:sp>
      <p:sp>
        <p:nvSpPr>
          <p:cNvPr id="100" name="CasellaDiTesto 99"/>
          <p:cNvSpPr txBox="1"/>
          <p:nvPr/>
        </p:nvSpPr>
        <p:spPr>
          <a:xfrm>
            <a:off x="4986888" y="172229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</a:t>
            </a:r>
          </a:p>
        </p:txBody>
      </p:sp>
      <p:sp>
        <p:nvSpPr>
          <p:cNvPr id="101" name="CasellaDiTesto 100"/>
          <p:cNvSpPr txBox="1"/>
          <p:nvPr/>
        </p:nvSpPr>
        <p:spPr>
          <a:xfrm>
            <a:off x="5724128" y="90872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K</a:t>
            </a:r>
            <a:r>
              <a:rPr lang="it-IT" baseline="-25000" dirty="0"/>
              <a:t>1</a:t>
            </a:r>
            <a:endParaRPr lang="it-IT" dirty="0"/>
          </a:p>
        </p:txBody>
      </p:sp>
      <p:sp>
        <p:nvSpPr>
          <p:cNvPr id="103" name="CasellaDiTesto 102"/>
          <p:cNvSpPr txBox="1"/>
          <p:nvPr/>
        </p:nvSpPr>
        <p:spPr>
          <a:xfrm>
            <a:off x="6660232" y="90872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K</a:t>
            </a:r>
            <a:r>
              <a:rPr lang="it-IT" baseline="-25000" dirty="0"/>
              <a:t>2</a:t>
            </a:r>
            <a:endParaRPr lang="it-IT" dirty="0"/>
          </a:p>
        </p:txBody>
      </p:sp>
      <p:sp>
        <p:nvSpPr>
          <p:cNvPr id="104" name="CasellaDiTesto 103"/>
          <p:cNvSpPr txBox="1"/>
          <p:nvPr/>
        </p:nvSpPr>
        <p:spPr>
          <a:xfrm>
            <a:off x="7812360" y="90872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K</a:t>
            </a:r>
            <a:r>
              <a:rPr lang="it-IT" baseline="-25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5930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altLang="it-IT" sz="2800" b="1"/>
              <a:t>c) Denial of service</a:t>
            </a:r>
          </a:p>
        </p:txBody>
      </p:sp>
      <p:sp>
        <p:nvSpPr>
          <p:cNvPr id="5123" name="CasellaDiTesto 2"/>
          <p:cNvSpPr txBox="1">
            <a:spLocks noChangeArrowheads="1"/>
          </p:cNvSpPr>
          <p:nvPr/>
        </p:nvSpPr>
        <p:spPr bwMode="auto">
          <a:xfrm>
            <a:off x="714375" y="1628775"/>
            <a:ext cx="7929563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it-IT" sz="24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r>
              <a:rPr lang="en-US" altLang="it-IT" sz="24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denial-of-service attack </a:t>
            </a:r>
            <a:r>
              <a:rPr lang="en-US" altLang="it-IT" sz="2400">
                <a:latin typeface="Arial" panose="020B0604020202020204" pitchFamily="34" charset="0"/>
              </a:rPr>
              <a:t>(</a:t>
            </a:r>
            <a:r>
              <a:rPr lang="en-US" altLang="it-IT" sz="2400" b="1">
                <a:latin typeface="Arial" panose="020B0604020202020204" pitchFamily="34" charset="0"/>
              </a:rPr>
              <a:t>DoS attack</a:t>
            </a:r>
            <a:r>
              <a:rPr lang="en-US" altLang="it-IT" sz="2400">
                <a:latin typeface="Arial" panose="020B0604020202020204" pitchFamily="34" charset="0"/>
              </a:rPr>
              <a:t>) or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distributed denial-of-service attack </a:t>
            </a:r>
            <a:r>
              <a:rPr lang="en-US" altLang="it-IT" sz="2400">
                <a:latin typeface="Arial" panose="020B0604020202020204" pitchFamily="34" charset="0"/>
              </a:rPr>
              <a:t>(</a:t>
            </a:r>
            <a:r>
              <a:rPr lang="en-US" altLang="it-IT" sz="2400" b="1">
                <a:latin typeface="Arial" panose="020B0604020202020204" pitchFamily="34" charset="0"/>
              </a:rPr>
              <a:t>DDoS attack</a:t>
            </a:r>
            <a:r>
              <a:rPr lang="en-US" altLang="it-IT" sz="2400">
                <a:latin typeface="Arial" panose="020B0604020202020204" pitchFamily="34" charset="0"/>
              </a:rPr>
              <a:t>) is an attempt to make a computer resource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unavailable</a:t>
            </a:r>
            <a:r>
              <a:rPr lang="en-US" altLang="it-IT" sz="2400">
                <a:latin typeface="Arial" panose="020B0604020202020204" pitchFamily="34" charset="0"/>
              </a:rPr>
              <a:t> to its intended users.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it-IT" sz="2400">
                <a:latin typeface="Arial" panose="020B0604020202020204" pitchFamily="34" charset="0"/>
              </a:rPr>
              <a:t> It consists of the concerted efforts of a person or people to prevent an </a:t>
            </a:r>
            <a:r>
              <a:rPr lang="en-US" altLang="it-IT" sz="2400" i="1">
                <a:latin typeface="Arial" panose="020B0604020202020204" pitchFamily="34" charset="0"/>
              </a:rPr>
              <a:t>Internet site </a:t>
            </a:r>
            <a:r>
              <a:rPr lang="en-US" altLang="it-IT" sz="2400">
                <a:latin typeface="Arial" panose="020B0604020202020204" pitchFamily="34" charset="0"/>
              </a:rPr>
              <a:t>or </a:t>
            </a:r>
            <a:r>
              <a:rPr lang="en-US" altLang="it-IT" sz="2400" i="1">
                <a:latin typeface="Arial" panose="020B0604020202020204" pitchFamily="34" charset="0"/>
              </a:rPr>
              <a:t>service</a:t>
            </a:r>
            <a:r>
              <a:rPr lang="en-US" altLang="it-IT" sz="2400">
                <a:latin typeface="Arial" panose="020B0604020202020204" pitchFamily="34" charset="0"/>
              </a:rPr>
              <a:t> from functioning </a:t>
            </a:r>
            <a:r>
              <a:rPr lang="en-US" altLang="it-IT" sz="2400" i="1">
                <a:latin typeface="Arial" panose="020B0604020202020204" pitchFamily="34" charset="0"/>
              </a:rPr>
              <a:t>efficiently or at all</a:t>
            </a:r>
            <a:r>
              <a:rPr lang="en-US" altLang="it-IT" sz="2400">
                <a:latin typeface="Arial" panose="020B0604020202020204" pitchFamily="34" charset="0"/>
              </a:rPr>
              <a:t>,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temporarily or indefinitely</a:t>
            </a:r>
            <a:r>
              <a:rPr lang="en-US" altLang="it-IT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endParaRPr lang="en-US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it-IT" sz="2400">
                <a:latin typeface="Arial" panose="020B0604020202020204" pitchFamily="34" charset="0"/>
              </a:rPr>
              <a:t> Perpetrators of DoS attacks typically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target sites </a:t>
            </a:r>
            <a:r>
              <a:rPr lang="en-US" altLang="it-IT" sz="2400">
                <a:latin typeface="Arial" panose="020B0604020202020204" pitchFamily="34" charset="0"/>
              </a:rPr>
              <a:t>or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services</a:t>
            </a:r>
            <a:r>
              <a:rPr lang="en-US" altLang="it-IT" sz="2400">
                <a:latin typeface="Arial" panose="020B0604020202020204" pitchFamily="34" charset="0"/>
              </a:rPr>
              <a:t> hosted on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high-profile web services </a:t>
            </a:r>
            <a:r>
              <a:rPr lang="en-US" altLang="it-IT" sz="2400">
                <a:latin typeface="Arial" panose="020B0604020202020204" pitchFamily="34" charset="0"/>
              </a:rPr>
              <a:t>such as </a:t>
            </a:r>
            <a:r>
              <a:rPr lang="en-US" altLang="it-IT" sz="2400" i="1">
                <a:latin typeface="Arial" panose="020B0604020202020204" pitchFamily="34" charset="0"/>
              </a:rPr>
              <a:t>bank credit cards payment gateway</a:t>
            </a:r>
            <a:r>
              <a:rPr lang="en-US" altLang="it-IT" sz="2400">
                <a:latin typeface="Arial" panose="020B0604020202020204" pitchFamily="34" charset="0"/>
              </a:rPr>
              <a:t>s, and even</a:t>
            </a:r>
            <a:r>
              <a:rPr lang="en-US" altLang="it-IT" sz="2400" i="1">
                <a:latin typeface="Arial" panose="020B0604020202020204" pitchFamily="34" charset="0"/>
              </a:rPr>
              <a:t> root name servers</a:t>
            </a:r>
            <a:r>
              <a:rPr lang="en-US" altLang="it-IT" sz="2400"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4</a:t>
            </a:fld>
            <a:endParaRPr lang="it-IT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600"/>
              <a:t>AES (Advanced Encription Standard)</a:t>
            </a:r>
          </a:p>
        </p:txBody>
      </p:sp>
      <p:sp>
        <p:nvSpPr>
          <p:cNvPr id="37891" name="CasellaDiTesto 2"/>
          <p:cNvSpPr txBox="1">
            <a:spLocks noChangeArrowheads="1"/>
          </p:cNvSpPr>
          <p:nvPr/>
        </p:nvSpPr>
        <p:spPr bwMode="auto">
          <a:xfrm>
            <a:off x="755650" y="2349500"/>
            <a:ext cx="777716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NIST (National </a:t>
            </a:r>
            <a:r>
              <a:rPr lang="it-IT" altLang="it-IT" sz="2400" dirty="0" err="1">
                <a:latin typeface="+mj-lt"/>
              </a:rPr>
              <a:t>Institute</a:t>
            </a:r>
            <a:r>
              <a:rPr lang="it-IT" altLang="it-IT" sz="2400" dirty="0">
                <a:latin typeface="+mj-lt"/>
              </a:rPr>
              <a:t> of </a:t>
            </a:r>
            <a:r>
              <a:rPr lang="it-IT" altLang="it-IT" sz="2400" dirty="0" err="1">
                <a:latin typeface="+mj-lt"/>
              </a:rPr>
              <a:t>Standards</a:t>
            </a:r>
            <a:r>
              <a:rPr lang="it-IT" altLang="it-IT" sz="2400" dirty="0">
                <a:latin typeface="+mj-lt"/>
              </a:rPr>
              <a:t> and Technology) 1997:</a:t>
            </a:r>
          </a:p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World-wide </a:t>
            </a:r>
            <a:r>
              <a:rPr lang="it-IT" altLang="it-IT" sz="2400" dirty="0" err="1">
                <a:latin typeface="+mj-lt"/>
              </a:rPr>
              <a:t>cryptografic</a:t>
            </a:r>
            <a:r>
              <a:rPr lang="it-IT" altLang="it-IT" sz="2400" dirty="0">
                <a:latin typeface="+mj-lt"/>
              </a:rPr>
              <a:t> </a:t>
            </a:r>
            <a:r>
              <a:rPr lang="it-IT" altLang="it-IT" sz="2400" dirty="0" err="1">
                <a:latin typeface="+mj-lt"/>
              </a:rPr>
              <a:t>competition.Rules</a:t>
            </a:r>
            <a:r>
              <a:rPr lang="it-IT" altLang="it-IT" sz="2400" dirty="0">
                <a:latin typeface="+mj-lt"/>
              </a:rPr>
              <a:t>:</a:t>
            </a:r>
          </a:p>
          <a:p>
            <a:pPr eaLnBrk="1" hangingPunct="1">
              <a:defRPr/>
            </a:pPr>
            <a:endParaRPr lang="it-IT" altLang="it-IT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	1. </a:t>
            </a:r>
            <a:r>
              <a:rPr lang="it-IT" altLang="it-IT" sz="2400" dirty="0" err="1">
                <a:latin typeface="+mj-lt"/>
              </a:rPr>
              <a:t>Simmetric</a:t>
            </a:r>
            <a:r>
              <a:rPr lang="it-IT" altLang="it-IT" sz="2400" dirty="0">
                <a:latin typeface="+mj-lt"/>
              </a:rPr>
              <a:t> </a:t>
            </a:r>
            <a:r>
              <a:rPr lang="it-IT" altLang="it-IT" sz="2400" dirty="0" err="1">
                <a:latin typeface="+mj-lt"/>
              </a:rPr>
              <a:t>algorithm</a:t>
            </a:r>
            <a:endParaRPr lang="it-IT" altLang="it-IT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	2. Public </a:t>
            </a:r>
            <a:r>
              <a:rPr lang="it-IT" altLang="it-IT" sz="2400" dirty="0" err="1">
                <a:latin typeface="+mj-lt"/>
              </a:rPr>
              <a:t>algorithm</a:t>
            </a:r>
            <a:endParaRPr lang="it-IT" altLang="it-IT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	3. </a:t>
            </a:r>
            <a:r>
              <a:rPr lang="it-IT" altLang="it-IT" sz="2400" dirty="0" err="1">
                <a:latin typeface="+mj-lt"/>
              </a:rPr>
              <a:t>Key</a:t>
            </a:r>
            <a:r>
              <a:rPr lang="it-IT" altLang="it-IT" sz="2400" dirty="0">
                <a:latin typeface="+mj-lt"/>
              </a:rPr>
              <a:t> lenght:128,192,256 bit.</a:t>
            </a:r>
          </a:p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	4. Hardware and software </a:t>
            </a:r>
            <a:r>
              <a:rPr lang="it-IT" altLang="it-IT" sz="2400" dirty="0" err="1">
                <a:latin typeface="+mj-lt"/>
              </a:rPr>
              <a:t>implementations</a:t>
            </a:r>
            <a:endParaRPr lang="it-IT" altLang="it-IT" sz="2400" dirty="0">
              <a:latin typeface="+mj-lt"/>
            </a:endParaRPr>
          </a:p>
          <a:p>
            <a:pPr eaLnBrk="1" hangingPunct="1">
              <a:defRPr/>
            </a:pPr>
            <a:endParaRPr lang="it-IT" altLang="it-IT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400" dirty="0" err="1">
                <a:latin typeface="+mj-lt"/>
              </a:rPr>
              <a:t>Rijndael</a:t>
            </a:r>
            <a:r>
              <a:rPr lang="it-IT" altLang="it-IT" sz="2400" dirty="0">
                <a:latin typeface="+mj-lt"/>
              </a:rPr>
              <a:t> (Joan </a:t>
            </a:r>
            <a:r>
              <a:rPr lang="it-IT" altLang="it-IT" sz="2400" dirty="0" err="1">
                <a:latin typeface="+mj-lt"/>
              </a:rPr>
              <a:t>Daemen</a:t>
            </a:r>
            <a:r>
              <a:rPr lang="it-IT" altLang="it-IT" sz="2400" dirty="0">
                <a:latin typeface="+mj-lt"/>
              </a:rPr>
              <a:t> and Vincent </a:t>
            </a:r>
            <a:r>
              <a:rPr lang="it-IT" altLang="it-IT" sz="2400" dirty="0" err="1">
                <a:latin typeface="+mj-lt"/>
              </a:rPr>
              <a:t>Rijmen</a:t>
            </a:r>
            <a:r>
              <a:rPr lang="it-IT" altLang="it-IT" sz="2400" dirty="0">
                <a:latin typeface="+mj-lt"/>
              </a:rPr>
              <a:t>). </a:t>
            </a:r>
            <a:r>
              <a:rPr lang="it-IT" altLang="it-IT" sz="2400" dirty="0" err="1">
                <a:latin typeface="+mj-lt"/>
              </a:rPr>
              <a:t>Two</a:t>
            </a:r>
            <a:r>
              <a:rPr lang="it-IT" altLang="it-IT" sz="2400" dirty="0">
                <a:latin typeface="+mj-lt"/>
              </a:rPr>
              <a:t> </a:t>
            </a:r>
            <a:r>
              <a:rPr lang="it-IT" altLang="it-IT" sz="2400" dirty="0" err="1">
                <a:latin typeface="+mj-lt"/>
              </a:rPr>
              <a:t>solutions</a:t>
            </a:r>
            <a:r>
              <a:rPr lang="it-IT" altLang="it-IT" sz="2400" dirty="0">
                <a:latin typeface="+mj-lt"/>
              </a:rPr>
              <a:t>:</a:t>
            </a:r>
          </a:p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128 bit </a:t>
            </a:r>
            <a:r>
              <a:rPr lang="it-IT" altLang="it-IT" sz="2400" dirty="0" err="1">
                <a:latin typeface="+mj-lt"/>
              </a:rPr>
              <a:t>block</a:t>
            </a:r>
            <a:r>
              <a:rPr lang="it-IT" altLang="it-IT" sz="2400" dirty="0">
                <a:latin typeface="+mj-lt"/>
              </a:rPr>
              <a:t>, 128 bit </a:t>
            </a:r>
            <a:r>
              <a:rPr lang="it-IT" altLang="it-IT" sz="2400" dirty="0" err="1">
                <a:latin typeface="+mj-lt"/>
              </a:rPr>
              <a:t>key</a:t>
            </a:r>
            <a:endParaRPr lang="it-IT" altLang="it-IT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400" dirty="0">
                <a:latin typeface="+mj-lt"/>
              </a:rPr>
              <a:t>128 bit </a:t>
            </a:r>
            <a:r>
              <a:rPr lang="it-IT" altLang="it-IT" sz="2400" dirty="0" err="1">
                <a:latin typeface="+mj-lt"/>
              </a:rPr>
              <a:t>block</a:t>
            </a:r>
            <a:r>
              <a:rPr lang="it-IT" altLang="it-IT" sz="2400" dirty="0"/>
              <a:t>, </a:t>
            </a:r>
            <a:r>
              <a:rPr lang="it-IT" altLang="it-IT" sz="2400" dirty="0">
                <a:latin typeface="+mj-lt"/>
              </a:rPr>
              <a:t>256 bit </a:t>
            </a:r>
            <a:r>
              <a:rPr lang="it-IT" altLang="it-IT" sz="2400" dirty="0" err="1">
                <a:latin typeface="+mj-lt"/>
              </a:rPr>
              <a:t>key</a:t>
            </a:r>
            <a:endParaRPr lang="it-IT" altLang="it-IT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400" dirty="0"/>
              <a:t> </a:t>
            </a:r>
            <a:endParaRPr lang="it-IT" alt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40</a:t>
            </a:fld>
            <a:endParaRPr lang="it-IT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olo 1"/>
          <p:cNvSpPr>
            <a:spLocks noGrp="1"/>
          </p:cNvSpPr>
          <p:nvPr>
            <p:ph type="title"/>
          </p:nvPr>
        </p:nvSpPr>
        <p:spPr>
          <a:xfrm>
            <a:off x="642938" y="857250"/>
            <a:ext cx="7772400" cy="1143000"/>
          </a:xfrm>
        </p:spPr>
        <p:txBody>
          <a:bodyPr/>
          <a:lstStyle/>
          <a:p>
            <a:r>
              <a:rPr lang="it-IT" altLang="it-IT" sz="3200" b="1"/>
              <a:t>Symmetric encryption problems</a:t>
            </a:r>
            <a:br>
              <a:rPr lang="it-IT" altLang="it-IT" sz="3200" b="1"/>
            </a:br>
            <a:r>
              <a:rPr lang="it-IT" altLang="it-IT" sz="3200" b="1"/>
              <a:t/>
            </a:r>
            <a:br>
              <a:rPr lang="it-IT" altLang="it-IT" sz="3200" b="1"/>
            </a:br>
            <a:endParaRPr lang="it-IT" altLang="it-IT" sz="3200" b="1"/>
          </a:p>
        </p:txBody>
      </p:sp>
      <p:sp>
        <p:nvSpPr>
          <p:cNvPr id="4" name="CasellaDiTesto 3"/>
          <p:cNvSpPr txBox="1"/>
          <p:nvPr/>
        </p:nvSpPr>
        <p:spPr>
          <a:xfrm>
            <a:off x="428625" y="1928813"/>
            <a:ext cx="7929563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00063" y="1857375"/>
            <a:ext cx="7572375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Key </a:t>
            </a:r>
            <a:r>
              <a:rPr lang="it-IT" sz="2400" dirty="0" err="1">
                <a:latin typeface="+mj-lt"/>
              </a:rPr>
              <a:t>distribution</a:t>
            </a:r>
            <a:endParaRPr lang="it-IT" sz="2400" dirty="0">
              <a:latin typeface="+mj-lt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Arial" charset="0"/>
              </a:rPr>
              <a:t> </a:t>
            </a:r>
            <a:r>
              <a:rPr lang="it-IT" sz="2400" dirty="0">
                <a:latin typeface="+mj-lt"/>
              </a:rPr>
              <a:t>Source </a:t>
            </a:r>
            <a:r>
              <a:rPr lang="it-IT" sz="2400" dirty="0" err="1">
                <a:latin typeface="+mj-lt"/>
              </a:rPr>
              <a:t>authentication</a:t>
            </a:r>
            <a:r>
              <a:rPr lang="it-IT" sz="2400" dirty="0">
                <a:latin typeface="+mj-lt"/>
              </a:rPr>
              <a:t> and non </a:t>
            </a:r>
            <a:r>
              <a:rPr lang="it-IT" sz="2400" dirty="0" err="1">
                <a:latin typeface="+mj-lt"/>
              </a:rPr>
              <a:t>repudiation</a:t>
            </a:r>
            <a:endParaRPr lang="it-IT" sz="2400" dirty="0">
              <a:latin typeface="+mj-lt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41</a:t>
            </a:fld>
            <a:endParaRPr lang="it-IT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/>
          <p:cNvSpPr>
            <a:spLocks noGrp="1"/>
          </p:cNvSpPr>
          <p:nvPr>
            <p:ph type="title"/>
          </p:nvPr>
        </p:nvSpPr>
        <p:spPr>
          <a:xfrm>
            <a:off x="685800" y="71438"/>
            <a:ext cx="7772400" cy="1143000"/>
          </a:xfrm>
        </p:spPr>
        <p:txBody>
          <a:bodyPr/>
          <a:lstStyle/>
          <a:p>
            <a:r>
              <a:rPr lang="it-IT" altLang="it-IT" sz="3200"/>
              <a:t>Key distribution</a:t>
            </a:r>
          </a:p>
        </p:txBody>
      </p:sp>
      <p:sp>
        <p:nvSpPr>
          <p:cNvPr id="39939" name="Segnaposto contenuto 2"/>
          <p:cNvSpPr>
            <a:spLocks noGrp="1"/>
          </p:cNvSpPr>
          <p:nvPr>
            <p:ph idx="1"/>
          </p:nvPr>
        </p:nvSpPr>
        <p:spPr>
          <a:xfrm>
            <a:off x="685800" y="1571625"/>
            <a:ext cx="8315325" cy="4114800"/>
          </a:xfrm>
        </p:spPr>
        <p:txBody>
          <a:bodyPr/>
          <a:lstStyle/>
          <a:p>
            <a:r>
              <a:rPr lang="it-IT" altLang="it-IT" sz="2400" dirty="0"/>
              <a:t>For </a:t>
            </a:r>
            <a:r>
              <a:rPr lang="it-IT" altLang="it-IT" sz="2400" dirty="0" err="1"/>
              <a:t>symmetric</a:t>
            </a:r>
            <a:r>
              <a:rPr lang="it-IT" altLang="it-IT" sz="2400" dirty="0"/>
              <a:t> </a:t>
            </a:r>
            <a:r>
              <a:rPr lang="it-IT" altLang="it-IT" sz="2400" dirty="0" err="1"/>
              <a:t>encryption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technique</a:t>
            </a:r>
            <a:r>
              <a:rPr lang="it-IT" altLang="it-IT" sz="2400" dirty="0"/>
              <a:t> to work, the </a:t>
            </a:r>
            <a:r>
              <a:rPr lang="it-IT" altLang="it-IT" sz="2400" dirty="0" err="1"/>
              <a:t>two</a:t>
            </a:r>
            <a:r>
              <a:rPr lang="it-IT" altLang="it-IT" sz="2400" dirty="0"/>
              <a:t> parties to an </a:t>
            </a:r>
            <a:r>
              <a:rPr lang="it-IT" altLang="it-IT" sz="2400" dirty="0" err="1"/>
              <a:t>exchange</a:t>
            </a:r>
            <a:r>
              <a:rPr lang="it-IT" altLang="it-IT" sz="2400" dirty="0"/>
              <a:t> must </a:t>
            </a:r>
            <a:r>
              <a:rPr lang="it-IT" altLang="it-IT" sz="2400" dirty="0">
                <a:solidFill>
                  <a:srgbClr val="FF0000"/>
                </a:solidFill>
              </a:rPr>
              <a:t>share the </a:t>
            </a:r>
            <a:r>
              <a:rPr lang="it-IT" altLang="it-IT" sz="2400" dirty="0" err="1">
                <a:solidFill>
                  <a:srgbClr val="FF0000"/>
                </a:solidFill>
              </a:rPr>
              <a:t>same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key</a:t>
            </a:r>
            <a:r>
              <a:rPr lang="it-IT" altLang="it-IT" sz="2400" dirty="0"/>
              <a:t>, and </a:t>
            </a:r>
            <a:r>
              <a:rPr lang="it-IT" altLang="it-IT" sz="2400" dirty="0" err="1"/>
              <a:t>that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key</a:t>
            </a:r>
            <a:r>
              <a:rPr lang="it-IT" altLang="it-IT" sz="2400" dirty="0"/>
              <a:t> must be </a:t>
            </a:r>
            <a:r>
              <a:rPr lang="it-IT" altLang="it-IT" sz="2400" dirty="0" err="1"/>
              <a:t>protected</a:t>
            </a:r>
            <a:r>
              <a:rPr lang="it-IT" altLang="it-IT" sz="2400" dirty="0"/>
              <a:t> from an access by </a:t>
            </a:r>
            <a:r>
              <a:rPr lang="it-IT" altLang="it-IT" sz="2400" dirty="0" err="1"/>
              <a:t>others</a:t>
            </a:r>
            <a:r>
              <a:rPr lang="it-IT" altLang="it-IT" sz="2400" dirty="0"/>
              <a:t>.</a:t>
            </a:r>
          </a:p>
          <a:p>
            <a:r>
              <a:rPr lang="it-IT" altLang="it-IT" sz="2400" dirty="0" err="1"/>
              <a:t>Key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distribution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technique</a:t>
            </a:r>
            <a:r>
              <a:rPr lang="it-IT" altLang="it-IT" sz="2400" dirty="0"/>
              <a:t>:</a:t>
            </a:r>
          </a:p>
          <a:p>
            <a:pPr>
              <a:buFontTx/>
              <a:buNone/>
            </a:pPr>
            <a:r>
              <a:rPr lang="it-IT" altLang="it-IT" sz="2400" dirty="0"/>
              <a:t>		-A </a:t>
            </a:r>
            <a:r>
              <a:rPr lang="it-IT" altLang="it-IT" sz="2400" dirty="0" err="1"/>
              <a:t>key</a:t>
            </a:r>
            <a:r>
              <a:rPr lang="it-IT" altLang="it-IT" sz="2400" dirty="0"/>
              <a:t> can be </a:t>
            </a:r>
            <a:r>
              <a:rPr lang="it-IT" altLang="it-IT" sz="2400" dirty="0" err="1"/>
              <a:t>selected</a:t>
            </a:r>
            <a:r>
              <a:rPr lang="it-IT" altLang="it-IT" sz="2400" dirty="0"/>
              <a:t>  by A and </a:t>
            </a:r>
            <a:r>
              <a:rPr lang="it-IT" altLang="it-IT" sz="2400" dirty="0" err="1">
                <a:solidFill>
                  <a:srgbClr val="FF0000"/>
                </a:solidFill>
              </a:rPr>
              <a:t>phisically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delivered</a:t>
            </a:r>
            <a:r>
              <a:rPr lang="it-IT" altLang="it-IT" sz="2400" dirty="0"/>
              <a:t> to B</a:t>
            </a:r>
          </a:p>
          <a:p>
            <a:pPr>
              <a:buFontTx/>
              <a:buNone/>
            </a:pPr>
            <a:r>
              <a:rPr lang="it-IT" altLang="it-IT" sz="2400" dirty="0"/>
              <a:t>		- A </a:t>
            </a:r>
            <a:r>
              <a:rPr lang="it-IT" altLang="it-IT" sz="2400" dirty="0" err="1">
                <a:solidFill>
                  <a:srgbClr val="FF0000"/>
                </a:solidFill>
              </a:rPr>
              <a:t>third</a:t>
            </a:r>
            <a:r>
              <a:rPr lang="it-IT" altLang="it-IT" sz="2400" dirty="0"/>
              <a:t> part can </a:t>
            </a:r>
            <a:r>
              <a:rPr lang="it-IT" altLang="it-IT" sz="2400" dirty="0" err="1"/>
              <a:t>select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key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phisically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deliver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it</a:t>
            </a:r>
            <a:r>
              <a:rPr lang="it-IT" altLang="it-IT" sz="2400" dirty="0"/>
              <a:t> to 	A and B</a:t>
            </a:r>
          </a:p>
          <a:p>
            <a:pPr>
              <a:buFontTx/>
              <a:buNone/>
            </a:pPr>
            <a:r>
              <a:rPr lang="it-IT" altLang="it-IT" sz="2400" dirty="0"/>
              <a:t>		- </a:t>
            </a:r>
            <a:r>
              <a:rPr lang="it-IT" altLang="it-IT" sz="2400" dirty="0" err="1"/>
              <a:t>If</a:t>
            </a:r>
            <a:r>
              <a:rPr lang="it-IT" altLang="it-IT" sz="2400" dirty="0"/>
              <a:t> A and B </a:t>
            </a:r>
            <a:r>
              <a:rPr lang="it-IT" altLang="it-IT" sz="2400" dirty="0" err="1"/>
              <a:t>have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previously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recently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used</a:t>
            </a:r>
            <a:r>
              <a:rPr lang="it-IT" altLang="it-IT" sz="2400" dirty="0"/>
              <a:t> a </a:t>
            </a:r>
            <a:r>
              <a:rPr lang="it-IT" altLang="it-IT" sz="2400" dirty="0" err="1"/>
              <a:t>key</a:t>
            </a:r>
            <a:r>
              <a:rPr lang="it-IT" altLang="it-IT" sz="2400" dirty="0"/>
              <a:t>, one 	party can </a:t>
            </a:r>
            <a:r>
              <a:rPr lang="it-IT" altLang="it-IT" sz="2400" dirty="0" err="1"/>
              <a:t>transmit</a:t>
            </a:r>
            <a:r>
              <a:rPr lang="it-IT" altLang="it-IT" sz="2400" dirty="0"/>
              <a:t> the new </a:t>
            </a:r>
            <a:r>
              <a:rPr lang="it-IT" altLang="it-IT" sz="2400" dirty="0" err="1"/>
              <a:t>key</a:t>
            </a:r>
            <a:r>
              <a:rPr lang="it-IT" altLang="it-IT" sz="2400" dirty="0"/>
              <a:t> to the </a:t>
            </a:r>
            <a:r>
              <a:rPr lang="it-IT" altLang="it-IT" sz="2400" dirty="0" err="1"/>
              <a:t>other</a:t>
            </a:r>
            <a:r>
              <a:rPr lang="it-IT" altLang="it-IT" sz="2400" dirty="0">
                <a:solidFill>
                  <a:srgbClr val="FF0000"/>
                </a:solidFill>
              </a:rPr>
              <a:t>, </a:t>
            </a:r>
            <a:r>
              <a:rPr lang="it-IT" altLang="it-IT" sz="2400" dirty="0" err="1">
                <a:solidFill>
                  <a:srgbClr val="FF0000"/>
                </a:solidFill>
              </a:rPr>
              <a:t>encrypted</a:t>
            </a:r>
            <a:r>
              <a:rPr lang="it-IT" altLang="it-IT" sz="2400" dirty="0">
                <a:solidFill>
                  <a:srgbClr val="FF0000"/>
                </a:solidFill>
              </a:rPr>
              <a:t> 	</a:t>
            </a:r>
            <a:r>
              <a:rPr lang="it-IT" altLang="it-IT" sz="2400" dirty="0" err="1">
                <a:solidFill>
                  <a:srgbClr val="FF0000"/>
                </a:solidFill>
              </a:rPr>
              <a:t>using</a:t>
            </a:r>
            <a:r>
              <a:rPr lang="it-IT" altLang="it-IT" sz="2400" dirty="0">
                <a:solidFill>
                  <a:srgbClr val="FF0000"/>
                </a:solidFill>
              </a:rPr>
              <a:t> the </a:t>
            </a:r>
            <a:r>
              <a:rPr lang="it-IT" altLang="it-IT" sz="2400" dirty="0" err="1">
                <a:solidFill>
                  <a:srgbClr val="FF0000"/>
                </a:solidFill>
              </a:rPr>
              <a:t>old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key</a:t>
            </a:r>
            <a:endParaRPr lang="it-IT" altLang="it-IT" sz="24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it-IT" altLang="it-IT" sz="2400" dirty="0"/>
              <a:t>		</a:t>
            </a:r>
            <a:endParaRPr lang="it-IT" altLang="it-IT" sz="16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42</a:t>
            </a:fld>
            <a:endParaRPr lang="it-IT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85750" y="549275"/>
            <a:ext cx="8429625" cy="6000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In a </a:t>
            </a:r>
            <a:r>
              <a:rPr lang="it-IT" sz="2400" dirty="0" err="1">
                <a:latin typeface="+mj-lt"/>
              </a:rPr>
              <a:t>distributed</a:t>
            </a:r>
            <a:r>
              <a:rPr lang="it-IT" sz="2400" dirty="0">
                <a:latin typeface="+mj-lt"/>
              </a:rPr>
              <a:t> system, </a:t>
            </a:r>
            <a:r>
              <a:rPr lang="it-IT" sz="2400" dirty="0" err="1">
                <a:latin typeface="+mj-lt"/>
              </a:rPr>
              <a:t>any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given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host</a:t>
            </a:r>
            <a:r>
              <a:rPr lang="it-IT" sz="2400" dirty="0">
                <a:latin typeface="+mj-lt"/>
              </a:rPr>
              <a:t> or terminal </a:t>
            </a:r>
            <a:r>
              <a:rPr lang="it-IT" sz="2400" dirty="0" err="1">
                <a:latin typeface="+mj-lt"/>
              </a:rPr>
              <a:t>may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need</a:t>
            </a:r>
            <a:r>
              <a:rPr lang="it-IT" sz="2400" dirty="0">
                <a:latin typeface="+mj-lt"/>
              </a:rPr>
              <a:t> to </a:t>
            </a:r>
            <a:r>
              <a:rPr lang="it-IT" sz="2400" dirty="0" err="1">
                <a:latin typeface="+mj-lt"/>
              </a:rPr>
              <a:t>engage</a:t>
            </a:r>
            <a:r>
              <a:rPr lang="it-IT" sz="2400" dirty="0">
                <a:latin typeface="+mj-lt"/>
              </a:rPr>
              <a:t> in </a:t>
            </a:r>
            <a:r>
              <a:rPr lang="it-IT" sz="2400" dirty="0" err="1">
                <a:latin typeface="+mj-lt"/>
              </a:rPr>
              <a:t>exchanges</a:t>
            </a:r>
            <a:r>
              <a:rPr lang="it-IT" sz="2400" dirty="0">
                <a:latin typeface="+mj-lt"/>
              </a:rPr>
              <a:t> with </a:t>
            </a:r>
            <a:r>
              <a:rPr lang="it-IT" sz="2400" dirty="0" err="1">
                <a:latin typeface="+mj-lt"/>
              </a:rPr>
              <a:t>many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others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hosts</a:t>
            </a:r>
            <a:r>
              <a:rPr lang="it-IT" sz="2400" dirty="0">
                <a:latin typeface="+mj-lt"/>
              </a:rPr>
              <a:t> and </a:t>
            </a:r>
            <a:r>
              <a:rPr lang="it-IT" sz="2400" dirty="0" err="1">
                <a:latin typeface="+mj-lt"/>
              </a:rPr>
              <a:t>terminals</a:t>
            </a:r>
            <a:r>
              <a:rPr lang="it-IT" sz="2400" dirty="0">
                <a:latin typeface="+mj-lt"/>
              </a:rPr>
              <a:t> over time. </a:t>
            </a:r>
            <a:r>
              <a:rPr lang="it-IT" sz="2400" dirty="0" err="1">
                <a:latin typeface="+mj-lt"/>
              </a:rPr>
              <a:t>Thus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device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needs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number</a:t>
            </a:r>
            <a:r>
              <a:rPr lang="it-IT" sz="2400" dirty="0">
                <a:latin typeface="+mj-lt"/>
              </a:rPr>
              <a:t> of </a:t>
            </a:r>
            <a:r>
              <a:rPr lang="it-IT" sz="2400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supplied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dynamically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 err="1">
                <a:latin typeface="+mj-lt"/>
              </a:rPr>
              <a:t>If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done</a:t>
            </a:r>
            <a:r>
              <a:rPr lang="it-IT" sz="2400" dirty="0">
                <a:latin typeface="+mj-lt"/>
              </a:rPr>
              <a:t> at the </a:t>
            </a:r>
            <a:r>
              <a:rPr lang="it-IT" sz="2400" dirty="0" err="1">
                <a:latin typeface="+mj-lt"/>
              </a:rPr>
              <a:t>application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level</a:t>
            </a:r>
            <a:r>
              <a:rPr lang="it-IT" sz="2400" dirty="0">
                <a:latin typeface="+mj-lt"/>
              </a:rPr>
              <a:t> , </a:t>
            </a:r>
            <a:r>
              <a:rPr lang="it-IT" sz="2400" dirty="0" err="1">
                <a:latin typeface="+mj-lt"/>
              </a:rPr>
              <a:t>then</a:t>
            </a:r>
            <a:r>
              <a:rPr lang="it-IT" sz="2400" dirty="0">
                <a:latin typeface="+mj-lt"/>
              </a:rPr>
              <a:t> a key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necessary</a:t>
            </a:r>
            <a:r>
              <a:rPr lang="it-IT" sz="2400" dirty="0">
                <a:latin typeface="+mj-lt"/>
              </a:rPr>
              <a:t> for </a:t>
            </a:r>
            <a:r>
              <a:rPr lang="it-IT" sz="2400" dirty="0" err="1">
                <a:latin typeface="+mj-lt"/>
              </a:rPr>
              <a:t>every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pair</a:t>
            </a:r>
            <a:r>
              <a:rPr lang="it-IT" sz="2400" dirty="0">
                <a:latin typeface="+mj-lt"/>
              </a:rPr>
              <a:t> of </a:t>
            </a:r>
            <a:r>
              <a:rPr lang="it-IT" sz="2400" dirty="0" err="1">
                <a:latin typeface="+mj-lt"/>
              </a:rPr>
              <a:t>users</a:t>
            </a:r>
            <a:r>
              <a:rPr lang="it-IT" sz="2400" dirty="0">
                <a:latin typeface="+mj-lt"/>
              </a:rPr>
              <a:t> or </a:t>
            </a:r>
            <a:r>
              <a:rPr lang="it-IT" sz="2400" dirty="0" err="1">
                <a:latin typeface="+mj-lt"/>
              </a:rPr>
              <a:t>processes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require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communication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In a </a:t>
            </a:r>
            <a:r>
              <a:rPr lang="it-IT" sz="2400" dirty="0" err="1">
                <a:latin typeface="+mj-lt"/>
              </a:rPr>
              <a:t>system</a:t>
            </a:r>
            <a:r>
              <a:rPr lang="it-IT" sz="2400" dirty="0">
                <a:latin typeface="+mj-lt"/>
              </a:rPr>
              <a:t> with N </a:t>
            </a:r>
            <a:r>
              <a:rPr lang="it-IT" sz="2400" dirty="0" err="1">
                <a:latin typeface="+mj-lt"/>
              </a:rPr>
              <a:t>users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there</a:t>
            </a:r>
            <a:r>
              <a:rPr lang="it-IT" sz="2400" dirty="0">
                <a:latin typeface="+mj-lt"/>
              </a:rPr>
              <a:t> are N(N-1)/2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pairs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of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users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>
                <a:latin typeface="+mj-lt"/>
              </a:rPr>
              <a:t>and </a:t>
            </a:r>
            <a:r>
              <a:rPr lang="it-IT" sz="2400" dirty="0" err="1">
                <a:latin typeface="+mj-lt"/>
              </a:rPr>
              <a:t>then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necessary</a:t>
            </a:r>
            <a:r>
              <a:rPr lang="it-IT" sz="2400" dirty="0">
                <a:latin typeface="+mj-lt"/>
              </a:rPr>
              <a:t> to </a:t>
            </a:r>
            <a:r>
              <a:rPr lang="it-IT" sz="2400" dirty="0" err="1">
                <a:latin typeface="+mj-lt"/>
              </a:rPr>
              <a:t>exchange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N(N-1)/2 secret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keys</a:t>
            </a:r>
            <a:endParaRPr lang="it-IT" sz="2400" dirty="0">
              <a:solidFill>
                <a:srgbClr val="FF0000"/>
              </a:solidFill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A network </a:t>
            </a:r>
            <a:r>
              <a:rPr lang="it-IT" sz="2400" dirty="0" err="1">
                <a:latin typeface="+mj-lt"/>
              </a:rPr>
              <a:t>using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node-level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with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1000 </a:t>
            </a:r>
            <a:r>
              <a:rPr lang="it-IT" sz="2400" dirty="0" err="1">
                <a:latin typeface="+mj-lt"/>
              </a:rPr>
              <a:t>nodes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would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need</a:t>
            </a:r>
            <a:r>
              <a:rPr lang="it-IT" sz="2400" dirty="0">
                <a:latin typeface="+mj-lt"/>
              </a:rPr>
              <a:t> 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distribute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many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half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 a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million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keys</a:t>
            </a:r>
            <a:r>
              <a:rPr lang="it-IT" sz="2400" dirty="0">
                <a:latin typeface="+mj-lt"/>
              </a:rPr>
              <a:t>. </a:t>
            </a:r>
            <a:r>
              <a:rPr lang="it-IT" sz="2400" dirty="0" err="1">
                <a:latin typeface="+mj-lt"/>
              </a:rPr>
              <a:t>If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same</a:t>
            </a:r>
            <a:r>
              <a:rPr lang="it-IT" sz="2400" dirty="0">
                <a:latin typeface="+mj-lt"/>
              </a:rPr>
              <a:t> network </a:t>
            </a:r>
            <a:r>
              <a:rPr lang="it-IT" sz="2400" dirty="0" err="1">
                <a:latin typeface="+mj-lt"/>
              </a:rPr>
              <a:t>supported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10000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applications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then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50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milion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keys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may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required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for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application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level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43</a:t>
            </a:fld>
            <a:endParaRPr lang="it-IT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olo 1"/>
          <p:cNvSpPr>
            <a:spLocks noGrp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r>
              <a:rPr lang="it-IT" altLang="it-IT" sz="3200"/>
              <a:t>KDC (Key Distribution Center)</a:t>
            </a:r>
          </a:p>
        </p:txBody>
      </p:sp>
      <p:sp>
        <p:nvSpPr>
          <p:cNvPr id="41987" name="Segnaposto contenuto 2"/>
          <p:cNvSpPr>
            <a:spLocks noGrp="1"/>
          </p:cNvSpPr>
          <p:nvPr>
            <p:ph idx="1"/>
          </p:nvPr>
        </p:nvSpPr>
        <p:spPr>
          <a:xfrm>
            <a:off x="685800" y="1484313"/>
            <a:ext cx="7772400" cy="4114800"/>
          </a:xfrm>
        </p:spPr>
        <p:txBody>
          <a:bodyPr/>
          <a:lstStyle/>
          <a:p>
            <a:r>
              <a:rPr lang="it-IT" altLang="it-IT" sz="2400"/>
              <a:t>KDC </a:t>
            </a:r>
            <a:r>
              <a:rPr lang="it-IT" altLang="it-IT" sz="2400">
                <a:solidFill>
                  <a:srgbClr val="FF0000"/>
                </a:solidFill>
              </a:rPr>
              <a:t>shares a secret key with every user </a:t>
            </a:r>
            <a:r>
              <a:rPr lang="it-IT" altLang="it-IT" sz="2400"/>
              <a:t>and then it can comunicate in a secure way with each user.</a:t>
            </a:r>
          </a:p>
          <a:p>
            <a:r>
              <a:rPr lang="it-IT" altLang="it-IT" sz="2400"/>
              <a:t>When Alice wants to communicate with Bob, she sends a request to the KDC.</a:t>
            </a:r>
          </a:p>
          <a:p>
            <a:r>
              <a:rPr lang="it-IT" altLang="it-IT" sz="2400"/>
              <a:t>KDC asks Bob if he want to communicate with Alice and in the case of a positive answer, it will create a secret key (</a:t>
            </a:r>
            <a:r>
              <a:rPr lang="it-IT" altLang="it-IT" sz="2400">
                <a:solidFill>
                  <a:srgbClr val="FF0000"/>
                </a:solidFill>
              </a:rPr>
              <a:t>session key</a:t>
            </a:r>
            <a:r>
              <a:rPr lang="it-IT" altLang="it-IT" sz="2400"/>
              <a:t>) and will communicate the key both  toAlice and Bob.</a:t>
            </a:r>
          </a:p>
          <a:p>
            <a:r>
              <a:rPr lang="it-IT" altLang="it-IT" sz="2400"/>
              <a:t>Bob and Alice will communicate by using the </a:t>
            </a:r>
            <a:r>
              <a:rPr lang="it-IT" altLang="it-IT" sz="2400">
                <a:solidFill>
                  <a:srgbClr val="FF0000"/>
                </a:solidFill>
              </a:rPr>
              <a:t>session key.</a:t>
            </a:r>
          </a:p>
          <a:p>
            <a:r>
              <a:rPr lang="it-IT" altLang="it-IT" sz="2400"/>
              <a:t>Obviously, it necessary to distribute a </a:t>
            </a:r>
            <a:r>
              <a:rPr lang="it-IT" altLang="it-IT" sz="2400">
                <a:solidFill>
                  <a:srgbClr val="FF0000"/>
                </a:solidFill>
              </a:rPr>
              <a:t>secret key </a:t>
            </a:r>
            <a:r>
              <a:rPr lang="it-IT" altLang="it-IT" sz="2400"/>
              <a:t>for each user. The problem has been reduced by </a:t>
            </a:r>
            <a:r>
              <a:rPr lang="it-IT" altLang="it-IT" sz="2400">
                <a:solidFill>
                  <a:srgbClr val="FF0000"/>
                </a:solidFill>
              </a:rPr>
              <a:t>N(N-1)/2 keys to N keys</a:t>
            </a:r>
          </a:p>
          <a:p>
            <a:endParaRPr lang="it-IT" altLang="it-IT" sz="24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44</a:t>
            </a:fld>
            <a:endParaRPr lang="it-IT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olo 1"/>
          <p:cNvSpPr>
            <a:spLocks noGrp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r>
              <a:rPr lang="it-IT" altLang="it-IT" sz="3600" b="1"/>
              <a:t>Public key encryption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57188" y="1268413"/>
            <a:ext cx="8215312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technique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assign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user</a:t>
            </a:r>
            <a:r>
              <a:rPr lang="it-IT" sz="2400" dirty="0">
                <a:latin typeface="+mj-lt"/>
              </a:rPr>
              <a:t> a </a:t>
            </a:r>
            <a:r>
              <a:rPr lang="it-IT" sz="2400" b="1" dirty="0" err="1">
                <a:latin typeface="+mj-lt"/>
              </a:rPr>
              <a:t>pair</a:t>
            </a:r>
            <a:r>
              <a:rPr lang="it-IT" sz="2400" b="1" dirty="0">
                <a:latin typeface="+mj-lt"/>
              </a:rPr>
              <a:t> </a:t>
            </a:r>
            <a:r>
              <a:rPr lang="it-IT" sz="2400" b="1" dirty="0" err="1">
                <a:latin typeface="+mj-lt"/>
              </a:rPr>
              <a:t>of</a:t>
            </a:r>
            <a:r>
              <a:rPr lang="it-IT" sz="2400" b="1" dirty="0">
                <a:latin typeface="+mj-lt"/>
              </a:rPr>
              <a:t> </a:t>
            </a:r>
            <a:r>
              <a:rPr lang="it-IT" sz="2400" b="1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r>
              <a:rPr lang="it-IT" sz="2400" dirty="0" err="1">
                <a:latin typeface="+mj-lt"/>
              </a:rPr>
              <a:t>One</a:t>
            </a:r>
            <a:r>
              <a:rPr lang="it-IT" sz="2400" dirty="0">
                <a:latin typeface="+mj-lt"/>
              </a:rPr>
              <a:t> of the </a:t>
            </a:r>
            <a:r>
              <a:rPr lang="it-IT" sz="2400" dirty="0" err="1">
                <a:latin typeface="+mj-lt"/>
              </a:rPr>
              <a:t>user’s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called</a:t>
            </a:r>
            <a:r>
              <a:rPr lang="it-IT" sz="2400" dirty="0">
                <a:latin typeface="+mj-lt"/>
              </a:rPr>
              <a:t>  the </a:t>
            </a:r>
            <a:r>
              <a:rPr lang="it-IT" sz="2400" b="1" dirty="0">
                <a:latin typeface="+mj-lt"/>
              </a:rPr>
              <a:t>private key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kept</a:t>
            </a:r>
            <a:r>
              <a:rPr lang="it-IT" sz="2400" dirty="0">
                <a:latin typeface="+mj-lt"/>
              </a:rPr>
              <a:t> secret, </a:t>
            </a:r>
            <a:r>
              <a:rPr lang="it-IT" sz="2400" dirty="0" err="1">
                <a:latin typeface="+mj-lt"/>
              </a:rPr>
              <a:t>while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other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called</a:t>
            </a:r>
            <a:r>
              <a:rPr lang="it-IT" sz="2400" dirty="0">
                <a:latin typeface="+mj-lt"/>
              </a:rPr>
              <a:t> the </a:t>
            </a:r>
            <a:r>
              <a:rPr lang="it-IT" sz="2400" b="1" dirty="0">
                <a:latin typeface="+mj-lt"/>
              </a:rPr>
              <a:t>public key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published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along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name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of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user</a:t>
            </a:r>
            <a:r>
              <a:rPr lang="it-IT" sz="2400" dirty="0">
                <a:latin typeface="+mj-lt"/>
              </a:rPr>
              <a:t>, so </a:t>
            </a:r>
            <a:r>
              <a:rPr lang="it-IT" sz="2400" dirty="0" err="1">
                <a:latin typeface="+mj-lt"/>
              </a:rPr>
              <a:t>everyone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knows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value</a:t>
            </a:r>
            <a:r>
              <a:rPr lang="it-IT" sz="2400" dirty="0">
                <a:latin typeface="+mj-lt"/>
              </a:rPr>
              <a:t> of the </a:t>
            </a:r>
            <a:r>
              <a:rPr lang="it-IT" sz="2400" dirty="0" err="1">
                <a:latin typeface="+mj-lt"/>
              </a:rPr>
              <a:t>key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			</a:t>
            </a:r>
            <a:r>
              <a:rPr lang="it-IT" sz="2400" dirty="0" err="1">
                <a:latin typeface="+mj-lt"/>
              </a:rPr>
              <a:t>Two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properties</a:t>
            </a:r>
            <a:endParaRPr lang="it-IT" sz="2400" dirty="0">
              <a:latin typeface="+mj-lt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cryptographic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algorithm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has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mathematical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property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encrypted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with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the public key can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be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decrypted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only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with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the relative private key.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solidFill>
                <a:srgbClr val="FF0000"/>
              </a:solidFill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 err="1">
                <a:solidFill>
                  <a:schemeClr val="bg2"/>
                </a:solidFill>
                <a:latin typeface="+mj-lt"/>
              </a:rPr>
              <a:t>It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computationally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infeasible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to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determine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the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decryption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key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given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only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knowledge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of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the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cryptographic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algorithm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and the </a:t>
            </a:r>
            <a:r>
              <a:rPr lang="it-IT" sz="2400" dirty="0" err="1">
                <a:solidFill>
                  <a:schemeClr val="bg2"/>
                </a:solidFill>
                <a:latin typeface="+mj-lt"/>
              </a:rPr>
              <a:t>encryption</a:t>
            </a:r>
            <a:r>
              <a:rPr lang="it-IT" sz="2400" dirty="0">
                <a:solidFill>
                  <a:schemeClr val="bg2"/>
                </a:solidFill>
                <a:latin typeface="+mj-lt"/>
              </a:rPr>
              <a:t> key.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45</a:t>
            </a:fld>
            <a:endParaRPr lang="it-IT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it-IT" altLang="it-IT" dirty="0"/>
              <a:t>RSA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0768"/>
            <a:ext cx="7772400" cy="5517232"/>
          </a:xfrm>
        </p:spPr>
        <p:txBody>
          <a:bodyPr/>
          <a:lstStyle/>
          <a:p>
            <a:r>
              <a:rPr lang="it-IT" altLang="it-IT" sz="2400" b="1" dirty="0" err="1"/>
              <a:t>Rivest</a:t>
            </a:r>
            <a:r>
              <a:rPr lang="it-IT" altLang="it-IT" sz="2400" b="1" dirty="0"/>
              <a:t>, Shamir, </a:t>
            </a:r>
            <a:r>
              <a:rPr lang="it-IT" altLang="it-IT" sz="2400" b="1" dirty="0" err="1"/>
              <a:t>Adleman</a:t>
            </a:r>
            <a:r>
              <a:rPr lang="it-IT" altLang="it-IT" sz="2400" b="1" dirty="0"/>
              <a:t>.    </a:t>
            </a:r>
            <a:r>
              <a:rPr lang="it-IT" altLang="it-IT" sz="2400" dirty="0"/>
              <a:t>MIT (1978)</a:t>
            </a:r>
          </a:p>
          <a:p>
            <a:pPr marL="0" indent="0">
              <a:buNone/>
            </a:pPr>
            <a:endParaRPr lang="it-IT" altLang="it-IT" sz="2400" dirty="0"/>
          </a:p>
          <a:p>
            <a:r>
              <a:rPr lang="en-US" sz="2400" b="1" dirty="0"/>
              <a:t>Clifford Christopher Cocks</a:t>
            </a:r>
            <a:r>
              <a:rPr lang="en-US" sz="2400" dirty="0"/>
              <a:t> . In 1973, while working at the United </a:t>
            </a:r>
            <a:r>
              <a:rPr lang="en-US" sz="2400" dirty="0" err="1"/>
              <a:t>KingdomGoverment</a:t>
            </a:r>
            <a:r>
              <a:rPr lang="en-US" sz="2400" dirty="0"/>
              <a:t> communications Headquarters,(GCHQ), he invented a  public key algorithm equivalent to RSA.</a:t>
            </a:r>
          </a:p>
          <a:p>
            <a:endParaRPr lang="en-US" sz="2400" dirty="0"/>
          </a:p>
          <a:p>
            <a:r>
              <a:rPr lang="en-US" sz="2400" dirty="0"/>
              <a:t>The  Cocks idea was </a:t>
            </a:r>
            <a:r>
              <a:rPr lang="en-US" sz="2400" i="1" dirty="0"/>
              <a:t> classified information</a:t>
            </a:r>
            <a:r>
              <a:rPr lang="en-US" sz="2400" dirty="0"/>
              <a:t> and his insight remained hidden for 24 years, despite being independently invented by </a:t>
            </a:r>
            <a:r>
              <a:rPr lang="it-IT" altLang="it-IT" sz="2400" b="1" dirty="0" err="1"/>
              <a:t>Rivest</a:t>
            </a:r>
            <a:r>
              <a:rPr lang="it-IT" altLang="it-IT" sz="2400" b="1" dirty="0"/>
              <a:t>, Shamir, </a:t>
            </a:r>
            <a:r>
              <a:rPr lang="it-IT" altLang="it-IT" sz="2400" b="1" dirty="0" err="1"/>
              <a:t>Adleman</a:t>
            </a:r>
            <a:r>
              <a:rPr lang="it-IT" altLang="it-IT" sz="2400" b="1" dirty="0"/>
              <a:t> .</a:t>
            </a:r>
          </a:p>
          <a:p>
            <a:endParaRPr lang="it-IT" sz="2400" b="1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46</a:t>
            </a:fld>
            <a:endParaRPr lang="it-IT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143ED4A0-99A7-4AB8-B4C7-087DA22C6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47</a:t>
            </a:fld>
            <a:endParaRPr lang="it-IT" alt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AD09ECE0-BBDC-4C44-884B-6A6B7434CB73}"/>
              </a:ext>
            </a:extLst>
          </p:cNvPr>
          <p:cNvSpPr txBox="1"/>
          <p:nvPr/>
        </p:nvSpPr>
        <p:spPr>
          <a:xfrm>
            <a:off x="827584" y="836712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2400" dirty="0">
                <a:solidFill>
                  <a:srgbClr val="FF0000"/>
                </a:solidFill>
              </a:rPr>
              <a:t>Keys of 1024 to 4096</a:t>
            </a:r>
            <a:r>
              <a:rPr lang="it-IT" altLang="it-IT" sz="2400" dirty="0"/>
              <a:t> bit are </a:t>
            </a:r>
            <a:r>
              <a:rPr lang="it-IT" altLang="it-IT" sz="2400" dirty="0" err="1"/>
              <a:t>required</a:t>
            </a:r>
            <a:r>
              <a:rPr lang="it-IT" altLang="it-IT" sz="2400" dirty="0"/>
              <a:t> in </a:t>
            </a:r>
            <a:r>
              <a:rPr lang="it-IT" altLang="it-IT" sz="2400" dirty="0" err="1"/>
              <a:t>order</a:t>
            </a:r>
            <a:r>
              <a:rPr lang="it-IT" altLang="it-IT" sz="2400" dirty="0"/>
              <a:t> to </a:t>
            </a:r>
            <a:r>
              <a:rPr lang="it-IT" altLang="it-IT" sz="2400" dirty="0" err="1"/>
              <a:t>obtain</a:t>
            </a:r>
            <a:r>
              <a:rPr lang="it-IT" altLang="it-IT" sz="2400" dirty="0"/>
              <a:t> a </a:t>
            </a:r>
            <a:r>
              <a:rPr lang="it-IT" altLang="it-IT" sz="2400" dirty="0" err="1"/>
              <a:t>good</a:t>
            </a:r>
            <a:r>
              <a:rPr lang="it-IT" altLang="it-IT" sz="2400" dirty="0"/>
              <a:t> security. The </a:t>
            </a:r>
            <a:r>
              <a:rPr lang="it-IT" altLang="it-IT" sz="2400" dirty="0" err="1"/>
              <a:t>algorithm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computationally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complex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/>
              <a:t>. </a:t>
            </a:r>
            <a:r>
              <a:rPr lang="it-IT" altLang="it-IT" sz="2400" dirty="0" err="1"/>
              <a:t>It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based</a:t>
            </a:r>
            <a:r>
              <a:rPr lang="it-IT" altLang="it-IT" sz="2400" dirty="0"/>
              <a:t> on the </a:t>
            </a:r>
            <a:r>
              <a:rPr lang="it-IT" altLang="it-IT" sz="2400" dirty="0" err="1"/>
              <a:t>properties</a:t>
            </a:r>
            <a:r>
              <a:rPr lang="it-IT" altLang="it-IT" sz="2400" dirty="0"/>
              <a:t> of </a:t>
            </a:r>
            <a:r>
              <a:rPr lang="it-IT" altLang="it-IT" sz="2400" dirty="0">
                <a:solidFill>
                  <a:srgbClr val="FF0000"/>
                </a:solidFill>
              </a:rPr>
              <a:t>prime </a:t>
            </a:r>
            <a:r>
              <a:rPr lang="it-IT" altLang="it-IT" sz="2400" dirty="0" err="1">
                <a:solidFill>
                  <a:srgbClr val="FF0000"/>
                </a:solidFill>
              </a:rPr>
              <a:t>numbers</a:t>
            </a:r>
            <a:r>
              <a:rPr lang="it-IT" altLang="it-IT" sz="2400" dirty="0"/>
              <a:t>.</a:t>
            </a:r>
          </a:p>
          <a:p>
            <a:endParaRPr lang="it-IT" altLang="it-IT" sz="2400" dirty="0"/>
          </a:p>
          <a:p>
            <a:endParaRPr lang="it-IT" altLang="it-IT" sz="2400" dirty="0"/>
          </a:p>
          <a:p>
            <a:r>
              <a:rPr lang="it-IT" altLang="it-IT" sz="2400" dirty="0" err="1"/>
              <a:t>It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the </a:t>
            </a:r>
            <a:r>
              <a:rPr lang="it-IT" altLang="it-IT" sz="2400" dirty="0" err="1">
                <a:solidFill>
                  <a:srgbClr val="FF0000"/>
                </a:solidFill>
              </a:rPr>
              <a:t>only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widely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accepted</a:t>
            </a:r>
            <a:r>
              <a:rPr lang="it-IT" altLang="it-IT" sz="2400" dirty="0">
                <a:solidFill>
                  <a:srgbClr val="FF0000"/>
                </a:solidFill>
              </a:rPr>
              <a:t> and </a:t>
            </a:r>
            <a:r>
              <a:rPr lang="it-IT" altLang="it-IT" sz="2400" dirty="0" err="1">
                <a:solidFill>
                  <a:srgbClr val="FF0000"/>
                </a:solidFill>
              </a:rPr>
              <a:t>implemented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/>
              <a:t>general </a:t>
            </a:r>
            <a:r>
              <a:rPr lang="it-IT" altLang="it-IT" sz="2400" dirty="0" err="1"/>
              <a:t>purpose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approach</a:t>
            </a:r>
            <a:r>
              <a:rPr lang="it-IT" altLang="it-IT" sz="2400" dirty="0"/>
              <a:t> to public </a:t>
            </a:r>
            <a:r>
              <a:rPr lang="it-IT" altLang="it-IT" sz="2400" dirty="0" err="1"/>
              <a:t>key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encryption</a:t>
            </a:r>
            <a:r>
              <a:rPr lang="it-IT" altLang="it-IT" sz="2400" dirty="0"/>
              <a:t>.</a:t>
            </a:r>
          </a:p>
          <a:p>
            <a:endParaRPr lang="it-IT" altLang="it-IT" sz="2400" dirty="0"/>
          </a:p>
          <a:p>
            <a:pPr>
              <a:buFontTx/>
              <a:buNone/>
            </a:pPr>
            <a:r>
              <a:rPr lang="it-IT" alt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44983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600"/>
              <a:t>RSA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231775" y="1628775"/>
            <a:ext cx="8516938" cy="474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pair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for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user</a:t>
            </a:r>
            <a:endParaRPr lang="it-IT" sz="2400" dirty="0">
              <a:latin typeface="+mj-lt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				(</a:t>
            </a:r>
            <a:r>
              <a:rPr lang="it-IT" sz="2400" dirty="0" err="1">
                <a:latin typeface="+mj-lt"/>
              </a:rPr>
              <a:t>K</a:t>
            </a:r>
            <a:r>
              <a:rPr lang="it-IT" sz="2400" b="1" baseline="-25000" dirty="0" err="1">
                <a:latin typeface="+mj-lt"/>
              </a:rPr>
              <a:t>pub</a:t>
            </a:r>
            <a:r>
              <a:rPr lang="it-IT" sz="2400" dirty="0">
                <a:latin typeface="+mj-lt"/>
              </a:rPr>
              <a:t>,</a:t>
            </a:r>
            <a:r>
              <a:rPr lang="it-IT" sz="2400" dirty="0" err="1">
                <a:latin typeface="+mj-lt"/>
              </a:rPr>
              <a:t>K</a:t>
            </a:r>
            <a:r>
              <a:rPr lang="it-IT" sz="2400" b="1" baseline="-25000" dirty="0" err="1">
                <a:latin typeface="+mj-lt"/>
              </a:rPr>
              <a:t>priv</a:t>
            </a:r>
            <a:r>
              <a:rPr lang="it-IT" sz="2400" dirty="0">
                <a:latin typeface="+mj-lt"/>
              </a:rPr>
              <a:t>)</a:t>
            </a:r>
            <a:r>
              <a:rPr lang="it-IT" sz="2400" b="1" baseline="-25000" dirty="0">
                <a:latin typeface="+mj-lt"/>
              </a:rPr>
              <a:t>A</a:t>
            </a:r>
          </a:p>
          <a:p>
            <a:pPr>
              <a:defRPr/>
            </a:pPr>
            <a:endParaRPr lang="it-IT" sz="2400" b="1" baseline="-25000" dirty="0">
              <a:latin typeface="+mj-lt"/>
            </a:endParaRPr>
          </a:p>
          <a:p>
            <a:pPr>
              <a:defRPr/>
            </a:pPr>
            <a:endParaRPr lang="it-IT" sz="2400" b="1" baseline="-250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				(</a:t>
            </a:r>
            <a:r>
              <a:rPr lang="it-IT" sz="2400" dirty="0" err="1">
                <a:latin typeface="+mj-lt"/>
              </a:rPr>
              <a:t>K</a:t>
            </a:r>
            <a:r>
              <a:rPr lang="it-IT" sz="2400" b="1" baseline="-25000" dirty="0" err="1">
                <a:latin typeface="+mj-lt"/>
              </a:rPr>
              <a:t>pub</a:t>
            </a:r>
            <a:r>
              <a:rPr lang="it-IT" sz="2400" dirty="0">
                <a:latin typeface="+mj-lt"/>
              </a:rPr>
              <a:t>,</a:t>
            </a:r>
            <a:r>
              <a:rPr lang="it-IT" sz="2400" dirty="0" err="1">
                <a:latin typeface="+mj-lt"/>
              </a:rPr>
              <a:t>K</a:t>
            </a:r>
            <a:r>
              <a:rPr lang="it-IT" sz="2400" b="1" baseline="-25000" dirty="0" err="1">
                <a:latin typeface="+mj-lt"/>
              </a:rPr>
              <a:t>priv</a:t>
            </a:r>
            <a:r>
              <a:rPr lang="it-IT" sz="2400" dirty="0">
                <a:latin typeface="+mj-lt"/>
              </a:rPr>
              <a:t>)</a:t>
            </a:r>
            <a:r>
              <a:rPr lang="it-IT" sz="2400" b="1" baseline="-25000" dirty="0">
                <a:latin typeface="+mj-lt"/>
              </a:rPr>
              <a:t>B</a:t>
            </a:r>
          </a:p>
          <a:p>
            <a:pPr>
              <a:defRPr/>
            </a:pPr>
            <a:endParaRPr lang="it-IT" sz="2400" b="1" baseline="-25000" dirty="0">
              <a:latin typeface="+mj-lt"/>
            </a:endParaRPr>
          </a:p>
          <a:p>
            <a:pPr>
              <a:buFontTx/>
              <a:buChar char="•"/>
              <a:defRPr/>
            </a:pPr>
            <a:r>
              <a:rPr lang="it-IT" sz="2400" dirty="0">
                <a:latin typeface="+mj-lt"/>
              </a:rPr>
              <a:t>Key </a:t>
            </a:r>
            <a:r>
              <a:rPr lang="it-IT" sz="2400" dirty="0" err="1">
                <a:latin typeface="+mj-lt"/>
              </a:rPr>
              <a:t>properties</a:t>
            </a:r>
            <a:r>
              <a:rPr lang="it-IT" sz="2400" dirty="0">
                <a:latin typeface="+mj-lt"/>
              </a:rPr>
              <a:t>: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	- A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with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one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two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	</a:t>
            </a:r>
            <a:r>
              <a:rPr lang="it-IT" sz="2400" dirty="0" err="1">
                <a:latin typeface="+mj-lt"/>
              </a:rPr>
              <a:t>decryptable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only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with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other</a:t>
            </a: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	- </a:t>
            </a:r>
            <a:r>
              <a:rPr lang="it-IT" sz="2400" dirty="0" err="1">
                <a:latin typeface="+mj-lt"/>
              </a:rPr>
              <a:t>Known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one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two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 (public),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impossible</a:t>
            </a:r>
            <a:r>
              <a:rPr lang="it-IT" sz="2400" dirty="0">
                <a:latin typeface="+mj-lt"/>
              </a:rPr>
              <a:t> 	to 	</a:t>
            </a:r>
            <a:r>
              <a:rPr lang="it-IT" sz="2400" dirty="0" err="1">
                <a:latin typeface="+mj-lt"/>
              </a:rPr>
              <a:t>obtain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other</a:t>
            </a:r>
            <a:r>
              <a:rPr lang="it-IT" sz="2400" dirty="0">
                <a:latin typeface="+mj-lt"/>
              </a:rPr>
              <a:t> (private)</a:t>
            </a:r>
          </a:p>
          <a:p>
            <a:pPr>
              <a:defRPr/>
            </a:pPr>
            <a:endParaRPr lang="it-IT" sz="2000" dirty="0">
              <a:latin typeface="Arial" charset="0"/>
            </a:endParaRPr>
          </a:p>
          <a:p>
            <a:pPr>
              <a:defRPr/>
            </a:pPr>
            <a:endParaRPr lang="it-IT" sz="1800" dirty="0">
              <a:latin typeface="Arial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48</a:t>
            </a:fld>
            <a:endParaRPr lang="it-IT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50" y="1268413"/>
            <a:ext cx="7239000" cy="4114800"/>
          </a:xfrm>
          <a:noFill/>
        </p:spPr>
        <p:txBody>
          <a:bodyPr lIns="92075" tIns="46038" rIns="92075" bIns="46038"/>
          <a:lstStyle/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it-IT" altLang="it-IT" sz="2400" b="1">
                <a:solidFill>
                  <a:schemeClr val="bg2"/>
                </a:solidFill>
              </a:rPr>
              <a:t>Performance: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endParaRPr lang="it-IT" altLang="it-IT" sz="2000" b="1">
              <a:solidFill>
                <a:schemeClr val="bg2"/>
              </a:solidFill>
            </a:endParaRPr>
          </a:p>
          <a:p>
            <a:pPr marL="0" indent="0" algn="just" eaLnBrk="1" hangingPunct="1">
              <a:lnSpc>
                <a:spcPct val="120000"/>
              </a:lnSpc>
            </a:pPr>
            <a:r>
              <a:rPr lang="it-IT" altLang="it-IT" sz="2000">
                <a:solidFill>
                  <a:schemeClr val="bg2"/>
                </a:solidFill>
              </a:rPr>
              <a:t> </a:t>
            </a:r>
            <a:r>
              <a:rPr lang="it-IT" altLang="it-IT" sz="2400">
                <a:solidFill>
                  <a:schemeClr val="bg2"/>
                </a:solidFill>
              </a:rPr>
              <a:t>RSA in </a:t>
            </a:r>
            <a:r>
              <a:rPr lang="it-IT" altLang="it-IT" sz="2400" b="1">
                <a:solidFill>
                  <a:schemeClr val="bg2"/>
                </a:solidFill>
              </a:rPr>
              <a:t>hardware</a:t>
            </a:r>
            <a:r>
              <a:rPr lang="it-IT" altLang="it-IT" sz="2400">
                <a:solidFill>
                  <a:schemeClr val="bg2"/>
                </a:solidFill>
              </a:rPr>
              <a:t>: is about 1000 times slower than  DES</a:t>
            </a:r>
          </a:p>
          <a:p>
            <a:pPr marL="0" indent="0" algn="just" eaLnBrk="1" hangingPunct="1">
              <a:lnSpc>
                <a:spcPct val="120000"/>
              </a:lnSpc>
            </a:pPr>
            <a:r>
              <a:rPr lang="it-IT" altLang="it-IT" sz="2400">
                <a:solidFill>
                  <a:schemeClr val="bg2"/>
                </a:solidFill>
              </a:rPr>
              <a:t> RSA in </a:t>
            </a:r>
            <a:r>
              <a:rPr lang="it-IT" altLang="it-IT" sz="2400" b="1">
                <a:solidFill>
                  <a:schemeClr val="bg2"/>
                </a:solidFill>
              </a:rPr>
              <a:t>software: </a:t>
            </a:r>
            <a:r>
              <a:rPr lang="it-IT" altLang="it-IT" sz="2400">
                <a:solidFill>
                  <a:schemeClr val="bg2"/>
                </a:solidFill>
              </a:rPr>
              <a:t>is about 100 times slower than DES</a:t>
            </a:r>
          </a:p>
          <a:p>
            <a:pPr marL="0" indent="0" algn="just" eaLnBrk="1" hangingPunct="1">
              <a:lnSpc>
                <a:spcPct val="120000"/>
              </a:lnSpc>
            </a:pPr>
            <a:endParaRPr lang="it-IT" altLang="it-IT" sz="2400" i="1">
              <a:solidFill>
                <a:schemeClr val="bg2"/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49</a:t>
            </a:fld>
            <a:endParaRPr lang="it-IT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41325" y="727075"/>
            <a:ext cx="82454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Example: TCP SYN flood attack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/>
          </a:p>
          <a:p>
            <a:pPr eaLnBrk="1" hangingPunct="1">
              <a:spcBef>
                <a:spcPct val="0"/>
              </a:spcBef>
            </a:pPr>
            <a:r>
              <a:rPr lang="en-US" altLang="it-IT" sz="2400">
                <a:latin typeface="Arial" panose="020B0604020202020204" pitchFamily="34" charset="0"/>
              </a:rPr>
              <a:t> When a client attempts to start a TCP connection to a server, the client  and server exchange a series of messages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(TCP three way handsake)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it-IT" sz="2400">
                <a:latin typeface="Arial" panose="020B0604020202020204" pitchFamily="34" charset="0"/>
              </a:rPr>
              <a:t> The client requests a connection by sending a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SYN</a:t>
            </a:r>
            <a:r>
              <a:rPr lang="en-US" altLang="it-IT" sz="2400">
                <a:latin typeface="Arial" panose="020B0604020202020204" pitchFamily="34" charset="0"/>
              </a:rPr>
              <a:t> (</a:t>
            </a:r>
            <a:r>
              <a:rPr lang="en-US" altLang="it-IT" sz="2400" i="1">
                <a:latin typeface="Arial" panose="020B0604020202020204" pitchFamily="34" charset="0"/>
              </a:rPr>
              <a:t>synchronize</a:t>
            </a:r>
            <a:r>
              <a:rPr lang="en-US" altLang="it-IT" sz="2400">
                <a:latin typeface="Arial" panose="020B0604020202020204" pitchFamily="34" charset="0"/>
              </a:rPr>
              <a:t>)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message</a:t>
            </a:r>
            <a:r>
              <a:rPr lang="en-US" altLang="it-IT" sz="2400">
                <a:latin typeface="Arial" panose="020B0604020202020204" pitchFamily="34" charset="0"/>
              </a:rPr>
              <a:t> to the server.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400">
                <a:latin typeface="Arial" panose="020B0604020202020204" pitchFamily="34" charset="0"/>
              </a:rPr>
              <a:t>The server </a:t>
            </a:r>
            <a:r>
              <a:rPr lang="en-US" altLang="it-IT" sz="2400" i="1">
                <a:latin typeface="Arial" panose="020B0604020202020204" pitchFamily="34" charset="0"/>
              </a:rPr>
              <a:t>acknowledges</a:t>
            </a:r>
            <a:r>
              <a:rPr lang="en-US" altLang="it-IT" sz="2400">
                <a:latin typeface="Arial" panose="020B0604020202020204" pitchFamily="34" charset="0"/>
              </a:rPr>
              <a:t> this request by sending 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SYN-ACK </a:t>
            </a:r>
            <a:r>
              <a:rPr lang="en-US" altLang="it-IT" sz="2400">
                <a:latin typeface="Arial" panose="020B0604020202020204" pitchFamily="34" charset="0"/>
              </a:rPr>
              <a:t>back to the client.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400">
                <a:latin typeface="Arial" panose="020B0604020202020204" pitchFamily="34" charset="0"/>
              </a:rPr>
              <a:t>The client responds with an</a:t>
            </a:r>
            <a:r>
              <a:rPr lang="en-US" altLang="it-IT" sz="2400">
                <a:solidFill>
                  <a:srgbClr val="FF0000"/>
                </a:solidFill>
                <a:latin typeface="Arial" panose="020B0604020202020204" pitchFamily="34" charset="0"/>
              </a:rPr>
              <a:t> ACK</a:t>
            </a:r>
            <a:r>
              <a:rPr lang="en-US" altLang="it-IT" sz="2400">
                <a:latin typeface="Arial" panose="020B0604020202020204" pitchFamily="34" charset="0"/>
              </a:rPr>
              <a:t>, and the connection is established.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5</a:t>
            </a:fld>
            <a:endParaRPr lang="it-IT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28625" y="549275"/>
            <a:ext cx="8072438" cy="6124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200" b="1" dirty="0">
                <a:latin typeface="+mj-lt"/>
              </a:rPr>
              <a:t>	</a:t>
            </a:r>
            <a:r>
              <a:rPr lang="it-IT" sz="3200" dirty="0" err="1">
                <a:solidFill>
                  <a:srgbClr val="FF0000"/>
                </a:solidFill>
                <a:latin typeface="+mj-lt"/>
              </a:rPr>
              <a:t>Confidentiality</a:t>
            </a:r>
            <a:r>
              <a:rPr lang="it-IT" sz="3200" b="1" dirty="0">
                <a:latin typeface="+mj-lt"/>
              </a:rPr>
              <a:t> </a:t>
            </a:r>
            <a:r>
              <a:rPr lang="it-IT" sz="3200" dirty="0">
                <a:latin typeface="+mj-lt"/>
              </a:rPr>
              <a:t>(</a:t>
            </a:r>
            <a:r>
              <a:rPr lang="it-IT" sz="3200" dirty="0" err="1">
                <a:latin typeface="+mj-lt"/>
              </a:rPr>
              <a:t>encryption</a:t>
            </a:r>
            <a:r>
              <a:rPr lang="it-IT" sz="3200" dirty="0">
                <a:latin typeface="+mj-lt"/>
              </a:rPr>
              <a:t>)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essential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steps</a:t>
            </a:r>
            <a:r>
              <a:rPr lang="it-IT" sz="2400" dirty="0">
                <a:latin typeface="+mj-lt"/>
              </a:rPr>
              <a:t> for </a:t>
            </a:r>
            <a:r>
              <a:rPr lang="it-IT" sz="2400" dirty="0" err="1">
                <a:latin typeface="+mj-lt"/>
              </a:rPr>
              <a:t>sending</a:t>
            </a:r>
            <a:r>
              <a:rPr lang="it-IT" sz="2400" dirty="0">
                <a:latin typeface="+mj-lt"/>
              </a:rPr>
              <a:t> an </a:t>
            </a:r>
            <a:r>
              <a:rPr lang="it-IT" sz="2400" dirty="0" err="1">
                <a:latin typeface="+mj-lt"/>
              </a:rPr>
              <a:t>encrypted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: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generates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pair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for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and </a:t>
            </a:r>
            <a:r>
              <a:rPr lang="it-IT" sz="2400" dirty="0" err="1">
                <a:latin typeface="+mj-lt"/>
              </a:rPr>
              <a:t>decryption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messages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places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one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two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keys</a:t>
            </a:r>
            <a:r>
              <a:rPr lang="it-IT" sz="2400" dirty="0">
                <a:latin typeface="+mj-lt"/>
              </a:rPr>
              <a:t> in a public </a:t>
            </a:r>
            <a:r>
              <a:rPr lang="it-IT" sz="2400" dirty="0" err="1">
                <a:latin typeface="+mj-lt"/>
              </a:rPr>
              <a:t>register</a:t>
            </a:r>
            <a:r>
              <a:rPr lang="it-IT" sz="2400" dirty="0">
                <a:latin typeface="+mj-lt"/>
              </a:rPr>
              <a:t> or </a:t>
            </a:r>
            <a:r>
              <a:rPr lang="it-IT" sz="2400" dirty="0" err="1">
                <a:latin typeface="+mj-lt"/>
              </a:rPr>
              <a:t>other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accessible</a:t>
            </a:r>
            <a:r>
              <a:rPr lang="it-IT" sz="2400" dirty="0">
                <a:latin typeface="+mj-lt"/>
              </a:rPr>
              <a:t> file (public key). The </a:t>
            </a:r>
            <a:r>
              <a:rPr lang="it-IT" sz="2400" dirty="0" err="1">
                <a:latin typeface="+mj-lt"/>
              </a:rPr>
              <a:t>other</a:t>
            </a:r>
            <a:r>
              <a:rPr lang="it-IT" sz="2400" dirty="0">
                <a:latin typeface="+mj-lt"/>
              </a:rPr>
              <a:t> key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private.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If</a:t>
            </a:r>
            <a:r>
              <a:rPr lang="it-IT" sz="2400" dirty="0">
                <a:latin typeface="+mj-lt"/>
              </a:rPr>
              <a:t> Bob </a:t>
            </a:r>
            <a:r>
              <a:rPr lang="it-IT" sz="2400" dirty="0" err="1">
                <a:latin typeface="+mj-lt"/>
              </a:rPr>
              <a:t>wishes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send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private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message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to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Alice</a:t>
            </a:r>
            <a:r>
              <a:rPr lang="it-IT" sz="2400" dirty="0">
                <a:latin typeface="+mj-lt"/>
              </a:rPr>
              <a:t>, Bob </a:t>
            </a:r>
            <a:r>
              <a:rPr lang="it-IT" sz="2400" dirty="0" err="1">
                <a:latin typeface="+mj-lt"/>
              </a:rPr>
              <a:t>encrypts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using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Alice’s public key.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When</a:t>
            </a:r>
            <a:r>
              <a:rPr lang="it-IT" sz="2400" dirty="0">
                <a:latin typeface="+mj-lt"/>
              </a:rPr>
              <a:t> Alice </a:t>
            </a:r>
            <a:r>
              <a:rPr lang="it-IT" sz="2400" dirty="0" err="1">
                <a:latin typeface="+mj-lt"/>
              </a:rPr>
              <a:t>receives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she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decrypts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using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her</a:t>
            </a:r>
            <a:r>
              <a:rPr lang="it-IT" sz="2400" dirty="0">
                <a:latin typeface="+mj-lt"/>
              </a:rPr>
              <a:t> private key. No </a:t>
            </a:r>
            <a:r>
              <a:rPr lang="it-IT" sz="2400" dirty="0" err="1">
                <a:latin typeface="+mj-lt"/>
              </a:rPr>
              <a:t>other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recipient</a:t>
            </a:r>
            <a:r>
              <a:rPr lang="it-IT" sz="2400" dirty="0">
                <a:latin typeface="+mj-lt"/>
              </a:rPr>
              <a:t> can </a:t>
            </a:r>
            <a:r>
              <a:rPr lang="it-IT" sz="2400" dirty="0" err="1">
                <a:latin typeface="+mj-lt"/>
              </a:rPr>
              <a:t>decrypt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because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only</a:t>
            </a:r>
            <a:r>
              <a:rPr lang="it-IT" sz="2400" dirty="0">
                <a:latin typeface="+mj-lt"/>
              </a:rPr>
              <a:t> Alice </a:t>
            </a:r>
            <a:r>
              <a:rPr lang="it-IT" sz="2400" dirty="0" err="1">
                <a:latin typeface="+mj-lt"/>
              </a:rPr>
              <a:t>knows</a:t>
            </a:r>
            <a:r>
              <a:rPr lang="it-IT" sz="2400" dirty="0">
                <a:latin typeface="+mj-lt"/>
              </a:rPr>
              <a:t> Alice’s private key.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50</a:t>
            </a:fld>
            <a:endParaRPr lang="it-IT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28600"/>
            <a:ext cx="7643812" cy="1162050"/>
          </a:xfrm>
          <a:noFill/>
        </p:spPr>
        <p:txBody>
          <a:bodyPr lIns="92075" tIns="46038" rIns="92075" bIns="46038" anchor="b"/>
          <a:lstStyle/>
          <a:p>
            <a:pPr eaLnBrk="1" hangingPunct="1"/>
            <a:r>
              <a:rPr lang="it-IT" altLang="it-IT" sz="3000" b="1">
                <a:solidFill>
                  <a:schemeClr val="tx1"/>
                </a:solidFill>
              </a:rPr>
              <a:t>	 </a:t>
            </a:r>
            <a:r>
              <a:rPr lang="it-IT" altLang="it-IT" sz="3000" b="1">
                <a:solidFill>
                  <a:srgbClr val="FF0000"/>
                </a:solidFill>
              </a:rPr>
              <a:t>Confidentiality</a:t>
            </a:r>
            <a:endParaRPr lang="it-IT" altLang="it-IT" sz="3000" b="1">
              <a:solidFill>
                <a:schemeClr val="tx1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3038" y="1981200"/>
            <a:ext cx="6548437" cy="3741738"/>
          </a:xfrm>
          <a:noFill/>
        </p:spPr>
        <p:txBody>
          <a:bodyPr lIns="92075" tIns="46038" rIns="92075" bIns="46038"/>
          <a:lstStyle/>
          <a:p>
            <a:pPr marL="0" indent="0" algn="just" eaLnBrk="1" hangingPunct="1"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i="1">
                <a:solidFill>
                  <a:schemeClr val="bg2"/>
                </a:solidFill>
              </a:rPr>
              <a:t> </a:t>
            </a:r>
            <a:r>
              <a:rPr lang="it-IT" altLang="it-IT" sz="2000" b="1">
                <a:solidFill>
                  <a:schemeClr val="bg2"/>
                </a:solidFill>
              </a:rPr>
              <a:t>Alice takes the </a:t>
            </a:r>
            <a:r>
              <a:rPr lang="it-IT" altLang="it-IT" sz="2000" b="1">
                <a:solidFill>
                  <a:srgbClr val="FF0000"/>
                </a:solidFill>
              </a:rPr>
              <a:t>public key </a:t>
            </a:r>
            <a:r>
              <a:rPr lang="it-IT" altLang="it-IT" sz="2000" b="1">
                <a:solidFill>
                  <a:schemeClr val="bg2"/>
                </a:solidFill>
              </a:rPr>
              <a:t>of Bob from the CA database; </a:t>
            </a:r>
          </a:p>
          <a:p>
            <a:pPr marL="0" indent="0" algn="just" eaLnBrk="1" hangingPunct="1"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b="1">
                <a:solidFill>
                  <a:schemeClr val="bg2"/>
                </a:solidFill>
              </a:rPr>
              <a:t> Alice encrypts the message using the Bob’s public key and sends it  to Bob;</a:t>
            </a:r>
          </a:p>
          <a:p>
            <a:pPr marL="0" indent="0" algn="just" eaLnBrk="1" hangingPunct="1">
              <a:buClr>
                <a:srgbClr val="CC0000"/>
              </a:buClr>
              <a:buSzPct val="60000"/>
              <a:buFont typeface="Monotype Sorts" pitchFamily="2" charset="2"/>
              <a:buChar char="p"/>
            </a:pPr>
            <a:r>
              <a:rPr lang="it-IT" altLang="it-IT" sz="2000" b="1">
                <a:solidFill>
                  <a:schemeClr val="bg2"/>
                </a:solidFill>
              </a:rPr>
              <a:t> Bob decrypts the meessage using its </a:t>
            </a:r>
            <a:r>
              <a:rPr lang="it-IT" altLang="it-IT" sz="2000" b="1">
                <a:solidFill>
                  <a:srgbClr val="FF0000"/>
                </a:solidFill>
              </a:rPr>
              <a:t>private </a:t>
            </a:r>
            <a:r>
              <a:rPr lang="it-IT" altLang="it-IT" sz="2400" b="1">
                <a:solidFill>
                  <a:srgbClr val="FF0000"/>
                </a:solidFill>
              </a:rPr>
              <a:t>key</a:t>
            </a:r>
          </a:p>
          <a:p>
            <a:pPr marL="0" indent="0" algn="just" eaLnBrk="1" hangingPunct="1">
              <a:buFontTx/>
              <a:buNone/>
            </a:pPr>
            <a:endParaRPr lang="it-IT" altLang="it-IT" sz="2000" b="1">
              <a:solidFill>
                <a:schemeClr val="bg2"/>
              </a:solidFill>
            </a:endParaRP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1981200" y="3429000"/>
            <a:ext cx="6162675" cy="2620963"/>
            <a:chOff x="1296" y="1968"/>
            <a:chExt cx="3882" cy="1651"/>
          </a:xfrm>
        </p:grpSpPr>
        <p:grpSp>
          <p:nvGrpSpPr>
            <p:cNvPr id="48133" name="Group 5"/>
            <p:cNvGrpSpPr>
              <a:grpSpLocks/>
            </p:cNvGrpSpPr>
            <p:nvPr/>
          </p:nvGrpSpPr>
          <p:grpSpPr bwMode="auto">
            <a:xfrm>
              <a:off x="2445" y="2398"/>
              <a:ext cx="127" cy="593"/>
              <a:chOff x="2445" y="2398"/>
              <a:chExt cx="127" cy="593"/>
            </a:xfrm>
          </p:grpSpPr>
          <p:sp>
            <p:nvSpPr>
              <p:cNvPr id="48297" name="Arc 6"/>
              <p:cNvSpPr>
                <a:spLocks/>
              </p:cNvSpPr>
              <p:nvPr/>
            </p:nvSpPr>
            <p:spPr bwMode="auto">
              <a:xfrm>
                <a:off x="2445" y="2398"/>
                <a:ext cx="127" cy="551"/>
              </a:xfrm>
              <a:custGeom>
                <a:avLst/>
                <a:gdLst>
                  <a:gd name="T0" fmla="*/ 0 w 21600"/>
                  <a:gd name="T1" fmla="*/ 0 h 20032"/>
                  <a:gd name="T2" fmla="*/ 0 w 21600"/>
                  <a:gd name="T3" fmla="*/ 0 h 20032"/>
                  <a:gd name="T4" fmla="*/ 0 w 21600"/>
                  <a:gd name="T5" fmla="*/ 0 h 2003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032"/>
                  <a:gd name="T11" fmla="*/ 21600 w 21600"/>
                  <a:gd name="T12" fmla="*/ 20032 h 200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032" fill="none" extrusionOk="0">
                    <a:moveTo>
                      <a:pt x="13431" y="20031"/>
                    </a:moveTo>
                    <a:cubicBezTo>
                      <a:pt x="5308" y="16713"/>
                      <a:pt x="0" y="8810"/>
                      <a:pt x="0" y="36"/>
                    </a:cubicBezTo>
                    <a:cubicBezTo>
                      <a:pt x="-1" y="24"/>
                      <a:pt x="0" y="12"/>
                      <a:pt x="0" y="0"/>
                    </a:cubicBezTo>
                  </a:path>
                  <a:path w="21600" h="20032" stroke="0" extrusionOk="0">
                    <a:moveTo>
                      <a:pt x="13431" y="20031"/>
                    </a:moveTo>
                    <a:cubicBezTo>
                      <a:pt x="5308" y="16713"/>
                      <a:pt x="0" y="8810"/>
                      <a:pt x="0" y="36"/>
                    </a:cubicBezTo>
                    <a:cubicBezTo>
                      <a:pt x="-1" y="24"/>
                      <a:pt x="0" y="12"/>
                      <a:pt x="0" y="0"/>
                    </a:cubicBezTo>
                    <a:lnTo>
                      <a:pt x="21600" y="36"/>
                    </a:lnTo>
                    <a:lnTo>
                      <a:pt x="13431" y="20031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98" name="Freeform 7"/>
              <p:cNvSpPr>
                <a:spLocks/>
              </p:cNvSpPr>
              <p:nvPr/>
            </p:nvSpPr>
            <p:spPr bwMode="auto">
              <a:xfrm>
                <a:off x="2488" y="2903"/>
                <a:ext cx="81" cy="88"/>
              </a:xfrm>
              <a:custGeom>
                <a:avLst/>
                <a:gdLst>
                  <a:gd name="T0" fmla="*/ 80 w 81"/>
                  <a:gd name="T1" fmla="*/ 87 h 88"/>
                  <a:gd name="T2" fmla="*/ 46 w 81"/>
                  <a:gd name="T3" fmla="*/ 0 h 88"/>
                  <a:gd name="T4" fmla="*/ 0 w 81"/>
                  <a:gd name="T5" fmla="*/ 29 h 88"/>
                  <a:gd name="T6" fmla="*/ 80 w 81"/>
                  <a:gd name="T7" fmla="*/ 87 h 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1"/>
                  <a:gd name="T13" fmla="*/ 0 h 88"/>
                  <a:gd name="T14" fmla="*/ 81 w 81"/>
                  <a:gd name="T15" fmla="*/ 88 h 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1" h="88">
                    <a:moveTo>
                      <a:pt x="80" y="87"/>
                    </a:moveTo>
                    <a:lnTo>
                      <a:pt x="46" y="0"/>
                    </a:lnTo>
                    <a:lnTo>
                      <a:pt x="0" y="29"/>
                    </a:lnTo>
                    <a:lnTo>
                      <a:pt x="80" y="87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34" name="Group 8"/>
            <p:cNvGrpSpPr>
              <a:grpSpLocks/>
            </p:cNvGrpSpPr>
            <p:nvPr/>
          </p:nvGrpSpPr>
          <p:grpSpPr bwMode="auto">
            <a:xfrm>
              <a:off x="2414" y="1968"/>
              <a:ext cx="1110" cy="584"/>
              <a:chOff x="2414" y="1968"/>
              <a:chExt cx="1110" cy="584"/>
            </a:xfrm>
          </p:grpSpPr>
          <p:sp>
            <p:nvSpPr>
              <p:cNvPr id="48295" name="Freeform 9"/>
              <p:cNvSpPr>
                <a:spLocks/>
              </p:cNvSpPr>
              <p:nvPr/>
            </p:nvSpPr>
            <p:spPr bwMode="auto">
              <a:xfrm>
                <a:off x="2427" y="1968"/>
                <a:ext cx="1097" cy="584"/>
              </a:xfrm>
              <a:custGeom>
                <a:avLst/>
                <a:gdLst>
                  <a:gd name="T0" fmla="*/ 0 w 1097"/>
                  <a:gd name="T1" fmla="*/ 205 h 584"/>
                  <a:gd name="T2" fmla="*/ 597 w 1097"/>
                  <a:gd name="T3" fmla="*/ 0 h 584"/>
                  <a:gd name="T4" fmla="*/ 598 w 1097"/>
                  <a:gd name="T5" fmla="*/ 2 h 584"/>
                  <a:gd name="T6" fmla="*/ 611 w 1097"/>
                  <a:gd name="T7" fmla="*/ 8 h 584"/>
                  <a:gd name="T8" fmla="*/ 622 w 1097"/>
                  <a:gd name="T9" fmla="*/ 7 h 584"/>
                  <a:gd name="T10" fmla="*/ 1096 w 1097"/>
                  <a:gd name="T11" fmla="*/ 155 h 584"/>
                  <a:gd name="T12" fmla="*/ 1096 w 1097"/>
                  <a:gd name="T13" fmla="*/ 161 h 584"/>
                  <a:gd name="T14" fmla="*/ 1067 w 1097"/>
                  <a:gd name="T15" fmla="*/ 174 h 584"/>
                  <a:gd name="T16" fmla="*/ 1067 w 1097"/>
                  <a:gd name="T17" fmla="*/ 178 h 584"/>
                  <a:gd name="T18" fmla="*/ 1065 w 1097"/>
                  <a:gd name="T19" fmla="*/ 189 h 584"/>
                  <a:gd name="T20" fmla="*/ 1064 w 1097"/>
                  <a:gd name="T21" fmla="*/ 201 h 584"/>
                  <a:gd name="T22" fmla="*/ 1062 w 1097"/>
                  <a:gd name="T23" fmla="*/ 214 h 584"/>
                  <a:gd name="T24" fmla="*/ 1060 w 1097"/>
                  <a:gd name="T25" fmla="*/ 226 h 584"/>
                  <a:gd name="T26" fmla="*/ 1060 w 1097"/>
                  <a:gd name="T27" fmla="*/ 236 h 584"/>
                  <a:gd name="T28" fmla="*/ 1060 w 1097"/>
                  <a:gd name="T29" fmla="*/ 243 h 584"/>
                  <a:gd name="T30" fmla="*/ 1059 w 1097"/>
                  <a:gd name="T31" fmla="*/ 250 h 584"/>
                  <a:gd name="T32" fmla="*/ 1059 w 1097"/>
                  <a:gd name="T33" fmla="*/ 257 h 584"/>
                  <a:gd name="T34" fmla="*/ 1059 w 1097"/>
                  <a:gd name="T35" fmla="*/ 261 h 584"/>
                  <a:gd name="T36" fmla="*/ 1059 w 1097"/>
                  <a:gd name="T37" fmla="*/ 268 h 584"/>
                  <a:gd name="T38" fmla="*/ 1059 w 1097"/>
                  <a:gd name="T39" fmla="*/ 275 h 584"/>
                  <a:gd name="T40" fmla="*/ 1060 w 1097"/>
                  <a:gd name="T41" fmla="*/ 282 h 584"/>
                  <a:gd name="T42" fmla="*/ 1090 w 1097"/>
                  <a:gd name="T43" fmla="*/ 291 h 584"/>
                  <a:gd name="T44" fmla="*/ 1090 w 1097"/>
                  <a:gd name="T45" fmla="*/ 295 h 584"/>
                  <a:gd name="T46" fmla="*/ 506 w 1097"/>
                  <a:gd name="T47" fmla="*/ 583 h 584"/>
                  <a:gd name="T48" fmla="*/ 27 w 1097"/>
                  <a:gd name="T49" fmla="*/ 368 h 584"/>
                  <a:gd name="T50" fmla="*/ 15 w 1097"/>
                  <a:gd name="T51" fmla="*/ 360 h 584"/>
                  <a:gd name="T52" fmla="*/ 0 w 1097"/>
                  <a:gd name="T53" fmla="*/ 360 h 584"/>
                  <a:gd name="T54" fmla="*/ 0 w 1097"/>
                  <a:gd name="T55" fmla="*/ 205 h 58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1097"/>
                  <a:gd name="T85" fmla="*/ 0 h 584"/>
                  <a:gd name="T86" fmla="*/ 1097 w 1097"/>
                  <a:gd name="T87" fmla="*/ 584 h 584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1097" h="584">
                    <a:moveTo>
                      <a:pt x="0" y="205"/>
                    </a:moveTo>
                    <a:lnTo>
                      <a:pt x="597" y="0"/>
                    </a:lnTo>
                    <a:lnTo>
                      <a:pt x="598" y="2"/>
                    </a:lnTo>
                    <a:lnTo>
                      <a:pt x="611" y="8"/>
                    </a:lnTo>
                    <a:lnTo>
                      <a:pt x="622" y="7"/>
                    </a:lnTo>
                    <a:lnTo>
                      <a:pt x="1096" y="155"/>
                    </a:lnTo>
                    <a:lnTo>
                      <a:pt x="1096" y="161"/>
                    </a:lnTo>
                    <a:lnTo>
                      <a:pt x="1067" y="174"/>
                    </a:lnTo>
                    <a:lnTo>
                      <a:pt x="1067" y="178"/>
                    </a:lnTo>
                    <a:lnTo>
                      <a:pt x="1065" y="189"/>
                    </a:lnTo>
                    <a:lnTo>
                      <a:pt x="1064" y="201"/>
                    </a:lnTo>
                    <a:lnTo>
                      <a:pt x="1062" y="214"/>
                    </a:lnTo>
                    <a:lnTo>
                      <a:pt x="1060" y="226"/>
                    </a:lnTo>
                    <a:lnTo>
                      <a:pt x="1060" y="236"/>
                    </a:lnTo>
                    <a:lnTo>
                      <a:pt x="1060" y="243"/>
                    </a:lnTo>
                    <a:lnTo>
                      <a:pt x="1059" y="250"/>
                    </a:lnTo>
                    <a:lnTo>
                      <a:pt x="1059" y="257"/>
                    </a:lnTo>
                    <a:lnTo>
                      <a:pt x="1059" y="261"/>
                    </a:lnTo>
                    <a:lnTo>
                      <a:pt x="1059" y="268"/>
                    </a:lnTo>
                    <a:lnTo>
                      <a:pt x="1059" y="275"/>
                    </a:lnTo>
                    <a:lnTo>
                      <a:pt x="1060" y="282"/>
                    </a:lnTo>
                    <a:lnTo>
                      <a:pt x="1090" y="291"/>
                    </a:lnTo>
                    <a:lnTo>
                      <a:pt x="1090" y="295"/>
                    </a:lnTo>
                    <a:lnTo>
                      <a:pt x="506" y="583"/>
                    </a:lnTo>
                    <a:lnTo>
                      <a:pt x="27" y="368"/>
                    </a:lnTo>
                    <a:lnTo>
                      <a:pt x="15" y="360"/>
                    </a:lnTo>
                    <a:lnTo>
                      <a:pt x="0" y="360"/>
                    </a:lnTo>
                    <a:lnTo>
                      <a:pt x="0" y="205"/>
                    </a:lnTo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96" name="Oval 10"/>
              <p:cNvSpPr>
                <a:spLocks noChangeArrowheads="1"/>
              </p:cNvSpPr>
              <p:nvPr/>
            </p:nvSpPr>
            <p:spPr bwMode="auto">
              <a:xfrm>
                <a:off x="2414" y="2176"/>
                <a:ext cx="26" cy="15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8135" name="Freeform 11"/>
            <p:cNvSpPr>
              <a:spLocks/>
            </p:cNvSpPr>
            <p:nvPr/>
          </p:nvSpPr>
          <p:spPr bwMode="auto">
            <a:xfrm>
              <a:off x="2443" y="2117"/>
              <a:ext cx="1076" cy="430"/>
            </a:xfrm>
            <a:custGeom>
              <a:avLst/>
              <a:gdLst>
                <a:gd name="T0" fmla="*/ 0 w 1076"/>
                <a:gd name="T1" fmla="*/ 210 h 430"/>
                <a:gd name="T2" fmla="*/ 16 w 1076"/>
                <a:gd name="T3" fmla="*/ 195 h 430"/>
                <a:gd name="T4" fmla="*/ 517 w 1076"/>
                <a:gd name="T5" fmla="*/ 0 h 430"/>
                <a:gd name="T6" fmla="*/ 1075 w 1076"/>
                <a:gd name="T7" fmla="*/ 143 h 430"/>
                <a:gd name="T8" fmla="*/ 491 w 1076"/>
                <a:gd name="T9" fmla="*/ 429 h 430"/>
                <a:gd name="T10" fmla="*/ 0 w 1076"/>
                <a:gd name="T11" fmla="*/ 210 h 4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76"/>
                <a:gd name="T19" fmla="*/ 0 h 430"/>
                <a:gd name="T20" fmla="*/ 1076 w 1076"/>
                <a:gd name="T21" fmla="*/ 430 h 43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76" h="430">
                  <a:moveTo>
                    <a:pt x="0" y="210"/>
                  </a:moveTo>
                  <a:lnTo>
                    <a:pt x="16" y="195"/>
                  </a:lnTo>
                  <a:lnTo>
                    <a:pt x="517" y="0"/>
                  </a:lnTo>
                  <a:lnTo>
                    <a:pt x="1075" y="143"/>
                  </a:lnTo>
                  <a:lnTo>
                    <a:pt x="491" y="429"/>
                  </a:lnTo>
                  <a:lnTo>
                    <a:pt x="0" y="2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6" name="Group 12"/>
            <p:cNvGrpSpPr>
              <a:grpSpLocks/>
            </p:cNvGrpSpPr>
            <p:nvPr/>
          </p:nvGrpSpPr>
          <p:grpSpPr bwMode="auto">
            <a:xfrm>
              <a:off x="2924" y="2142"/>
              <a:ext cx="574" cy="391"/>
              <a:chOff x="2924" y="2142"/>
              <a:chExt cx="574" cy="391"/>
            </a:xfrm>
          </p:grpSpPr>
          <p:sp>
            <p:nvSpPr>
              <p:cNvPr id="48293" name="Freeform 13"/>
              <p:cNvSpPr>
                <a:spLocks/>
              </p:cNvSpPr>
              <p:nvPr/>
            </p:nvSpPr>
            <p:spPr bwMode="auto">
              <a:xfrm>
                <a:off x="2930" y="2142"/>
                <a:ext cx="568" cy="391"/>
              </a:xfrm>
              <a:custGeom>
                <a:avLst/>
                <a:gdLst>
                  <a:gd name="T0" fmla="*/ 0 w 568"/>
                  <a:gd name="T1" fmla="*/ 259 h 391"/>
                  <a:gd name="T2" fmla="*/ 6 w 568"/>
                  <a:gd name="T3" fmla="*/ 390 h 391"/>
                  <a:gd name="T4" fmla="*/ 558 w 568"/>
                  <a:gd name="T5" fmla="*/ 116 h 391"/>
                  <a:gd name="T6" fmla="*/ 556 w 568"/>
                  <a:gd name="T7" fmla="*/ 96 h 391"/>
                  <a:gd name="T8" fmla="*/ 556 w 568"/>
                  <a:gd name="T9" fmla="*/ 85 h 391"/>
                  <a:gd name="T10" fmla="*/ 557 w 568"/>
                  <a:gd name="T11" fmla="*/ 71 h 391"/>
                  <a:gd name="T12" fmla="*/ 557 w 568"/>
                  <a:gd name="T13" fmla="*/ 60 h 391"/>
                  <a:gd name="T14" fmla="*/ 559 w 568"/>
                  <a:gd name="T15" fmla="*/ 44 h 391"/>
                  <a:gd name="T16" fmla="*/ 560 w 568"/>
                  <a:gd name="T17" fmla="*/ 31 h 391"/>
                  <a:gd name="T18" fmla="*/ 561 w 568"/>
                  <a:gd name="T19" fmla="*/ 21 h 391"/>
                  <a:gd name="T20" fmla="*/ 564 w 568"/>
                  <a:gd name="T21" fmla="*/ 7 h 391"/>
                  <a:gd name="T22" fmla="*/ 567 w 568"/>
                  <a:gd name="T23" fmla="*/ 0 h 391"/>
                  <a:gd name="T24" fmla="*/ 0 w 568"/>
                  <a:gd name="T25" fmla="*/ 259 h 39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68"/>
                  <a:gd name="T40" fmla="*/ 0 h 391"/>
                  <a:gd name="T41" fmla="*/ 568 w 568"/>
                  <a:gd name="T42" fmla="*/ 391 h 39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68" h="391">
                    <a:moveTo>
                      <a:pt x="0" y="259"/>
                    </a:moveTo>
                    <a:lnTo>
                      <a:pt x="6" y="390"/>
                    </a:lnTo>
                    <a:lnTo>
                      <a:pt x="558" y="116"/>
                    </a:lnTo>
                    <a:lnTo>
                      <a:pt x="556" y="96"/>
                    </a:lnTo>
                    <a:lnTo>
                      <a:pt x="556" y="85"/>
                    </a:lnTo>
                    <a:lnTo>
                      <a:pt x="557" y="71"/>
                    </a:lnTo>
                    <a:lnTo>
                      <a:pt x="557" y="60"/>
                    </a:lnTo>
                    <a:lnTo>
                      <a:pt x="559" y="44"/>
                    </a:lnTo>
                    <a:lnTo>
                      <a:pt x="560" y="31"/>
                    </a:lnTo>
                    <a:lnTo>
                      <a:pt x="561" y="21"/>
                    </a:lnTo>
                    <a:lnTo>
                      <a:pt x="564" y="7"/>
                    </a:lnTo>
                    <a:lnTo>
                      <a:pt x="567" y="0"/>
                    </a:lnTo>
                    <a:lnTo>
                      <a:pt x="0" y="259"/>
                    </a:lnTo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94" name="Arc 14"/>
              <p:cNvSpPr>
                <a:spLocks/>
              </p:cNvSpPr>
              <p:nvPr/>
            </p:nvSpPr>
            <p:spPr bwMode="auto">
              <a:xfrm>
                <a:off x="2924" y="2404"/>
                <a:ext cx="17" cy="129"/>
              </a:xfrm>
              <a:custGeom>
                <a:avLst/>
                <a:gdLst>
                  <a:gd name="T0" fmla="*/ 0 w 21600"/>
                  <a:gd name="T1" fmla="*/ 0 h 39379"/>
                  <a:gd name="T2" fmla="*/ 0 w 21600"/>
                  <a:gd name="T3" fmla="*/ 0 h 39379"/>
                  <a:gd name="T4" fmla="*/ 0 w 21600"/>
                  <a:gd name="T5" fmla="*/ 0 h 3937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9379"/>
                  <a:gd name="T11" fmla="*/ 21600 w 21600"/>
                  <a:gd name="T12" fmla="*/ 39379 h 393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9379" fill="none" extrusionOk="0">
                    <a:moveTo>
                      <a:pt x="14032" y="39379"/>
                    </a:moveTo>
                    <a:cubicBezTo>
                      <a:pt x="5593" y="36222"/>
                      <a:pt x="0" y="28158"/>
                      <a:pt x="0" y="19148"/>
                    </a:cubicBezTo>
                    <a:cubicBezTo>
                      <a:pt x="-1" y="11102"/>
                      <a:pt x="4471" y="3723"/>
                      <a:pt x="11604" y="0"/>
                    </a:cubicBezTo>
                  </a:path>
                  <a:path w="21600" h="39379" stroke="0" extrusionOk="0">
                    <a:moveTo>
                      <a:pt x="14032" y="39379"/>
                    </a:moveTo>
                    <a:cubicBezTo>
                      <a:pt x="5593" y="36222"/>
                      <a:pt x="0" y="28158"/>
                      <a:pt x="0" y="19148"/>
                    </a:cubicBezTo>
                    <a:cubicBezTo>
                      <a:pt x="-1" y="11102"/>
                      <a:pt x="4471" y="3723"/>
                      <a:pt x="11604" y="0"/>
                    </a:cubicBezTo>
                    <a:lnTo>
                      <a:pt x="21600" y="19148"/>
                    </a:lnTo>
                    <a:lnTo>
                      <a:pt x="14032" y="39379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37" name="Freeform 15"/>
            <p:cNvSpPr>
              <a:spLocks/>
            </p:cNvSpPr>
            <p:nvPr/>
          </p:nvSpPr>
          <p:spPr bwMode="auto">
            <a:xfrm>
              <a:off x="2927" y="2143"/>
              <a:ext cx="570" cy="351"/>
            </a:xfrm>
            <a:custGeom>
              <a:avLst/>
              <a:gdLst>
                <a:gd name="T0" fmla="*/ 3 w 570"/>
                <a:gd name="T1" fmla="*/ 257 h 351"/>
                <a:gd name="T2" fmla="*/ 0 w 570"/>
                <a:gd name="T3" fmla="*/ 269 h 351"/>
                <a:gd name="T4" fmla="*/ 23 w 570"/>
                <a:gd name="T5" fmla="*/ 285 h 351"/>
                <a:gd name="T6" fmla="*/ 13 w 570"/>
                <a:gd name="T7" fmla="*/ 293 h 351"/>
                <a:gd name="T8" fmla="*/ 27 w 570"/>
                <a:gd name="T9" fmla="*/ 288 h 351"/>
                <a:gd name="T10" fmla="*/ 50 w 570"/>
                <a:gd name="T11" fmla="*/ 304 h 351"/>
                <a:gd name="T12" fmla="*/ 12 w 570"/>
                <a:gd name="T13" fmla="*/ 322 h 351"/>
                <a:gd name="T14" fmla="*/ 54 w 570"/>
                <a:gd name="T15" fmla="*/ 308 h 351"/>
                <a:gd name="T16" fmla="*/ 84 w 570"/>
                <a:gd name="T17" fmla="*/ 329 h 351"/>
                <a:gd name="T18" fmla="*/ 93 w 570"/>
                <a:gd name="T19" fmla="*/ 334 h 351"/>
                <a:gd name="T20" fmla="*/ 66 w 570"/>
                <a:gd name="T21" fmla="*/ 350 h 351"/>
                <a:gd name="T22" fmla="*/ 97 w 570"/>
                <a:gd name="T23" fmla="*/ 337 h 351"/>
                <a:gd name="T24" fmla="*/ 104 w 570"/>
                <a:gd name="T25" fmla="*/ 342 h 351"/>
                <a:gd name="T26" fmla="*/ 563 w 570"/>
                <a:gd name="T27" fmla="*/ 116 h 351"/>
                <a:gd name="T28" fmla="*/ 561 w 570"/>
                <a:gd name="T29" fmla="*/ 114 h 351"/>
                <a:gd name="T30" fmla="*/ 559 w 570"/>
                <a:gd name="T31" fmla="*/ 105 h 351"/>
                <a:gd name="T32" fmla="*/ 559 w 570"/>
                <a:gd name="T33" fmla="*/ 97 h 351"/>
                <a:gd name="T34" fmla="*/ 559 w 570"/>
                <a:gd name="T35" fmla="*/ 84 h 351"/>
                <a:gd name="T36" fmla="*/ 561 w 570"/>
                <a:gd name="T37" fmla="*/ 49 h 351"/>
                <a:gd name="T38" fmla="*/ 562 w 570"/>
                <a:gd name="T39" fmla="*/ 35 h 351"/>
                <a:gd name="T40" fmla="*/ 564 w 570"/>
                <a:gd name="T41" fmla="*/ 22 h 351"/>
                <a:gd name="T42" fmla="*/ 567 w 570"/>
                <a:gd name="T43" fmla="*/ 8 h 351"/>
                <a:gd name="T44" fmla="*/ 569 w 570"/>
                <a:gd name="T45" fmla="*/ 0 h 351"/>
                <a:gd name="T46" fmla="*/ 3 w 570"/>
                <a:gd name="T47" fmla="*/ 257 h 35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70"/>
                <a:gd name="T73" fmla="*/ 0 h 351"/>
                <a:gd name="T74" fmla="*/ 570 w 570"/>
                <a:gd name="T75" fmla="*/ 351 h 35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70" h="351">
                  <a:moveTo>
                    <a:pt x="3" y="257"/>
                  </a:moveTo>
                  <a:lnTo>
                    <a:pt x="0" y="269"/>
                  </a:lnTo>
                  <a:lnTo>
                    <a:pt x="23" y="285"/>
                  </a:lnTo>
                  <a:lnTo>
                    <a:pt x="13" y="293"/>
                  </a:lnTo>
                  <a:lnTo>
                    <a:pt x="27" y="288"/>
                  </a:lnTo>
                  <a:lnTo>
                    <a:pt x="50" y="304"/>
                  </a:lnTo>
                  <a:lnTo>
                    <a:pt x="12" y="322"/>
                  </a:lnTo>
                  <a:lnTo>
                    <a:pt x="54" y="308"/>
                  </a:lnTo>
                  <a:lnTo>
                    <a:pt x="84" y="329"/>
                  </a:lnTo>
                  <a:lnTo>
                    <a:pt x="93" y="334"/>
                  </a:lnTo>
                  <a:lnTo>
                    <a:pt x="66" y="350"/>
                  </a:lnTo>
                  <a:lnTo>
                    <a:pt x="97" y="337"/>
                  </a:lnTo>
                  <a:lnTo>
                    <a:pt x="104" y="342"/>
                  </a:lnTo>
                  <a:lnTo>
                    <a:pt x="563" y="116"/>
                  </a:lnTo>
                  <a:lnTo>
                    <a:pt x="561" y="114"/>
                  </a:lnTo>
                  <a:lnTo>
                    <a:pt x="559" y="105"/>
                  </a:lnTo>
                  <a:lnTo>
                    <a:pt x="559" y="97"/>
                  </a:lnTo>
                  <a:lnTo>
                    <a:pt x="559" y="84"/>
                  </a:lnTo>
                  <a:lnTo>
                    <a:pt x="561" y="49"/>
                  </a:lnTo>
                  <a:lnTo>
                    <a:pt x="562" y="35"/>
                  </a:lnTo>
                  <a:lnTo>
                    <a:pt x="564" y="22"/>
                  </a:lnTo>
                  <a:lnTo>
                    <a:pt x="567" y="8"/>
                  </a:lnTo>
                  <a:lnTo>
                    <a:pt x="569" y="0"/>
                  </a:lnTo>
                  <a:lnTo>
                    <a:pt x="3" y="257"/>
                  </a:lnTo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8" name="Freeform 16"/>
            <p:cNvSpPr>
              <a:spLocks/>
            </p:cNvSpPr>
            <p:nvPr/>
          </p:nvSpPr>
          <p:spPr bwMode="auto">
            <a:xfrm>
              <a:off x="2425" y="2183"/>
              <a:ext cx="507" cy="352"/>
            </a:xfrm>
            <a:custGeom>
              <a:avLst/>
              <a:gdLst>
                <a:gd name="T0" fmla="*/ 7 w 507"/>
                <a:gd name="T1" fmla="*/ 0 h 352"/>
                <a:gd name="T2" fmla="*/ 18 w 507"/>
                <a:gd name="T3" fmla="*/ 9 h 352"/>
                <a:gd name="T4" fmla="*/ 26 w 507"/>
                <a:gd name="T5" fmla="*/ 10 h 352"/>
                <a:gd name="T6" fmla="*/ 500 w 507"/>
                <a:gd name="T7" fmla="*/ 219 h 352"/>
                <a:gd name="T8" fmla="*/ 497 w 507"/>
                <a:gd name="T9" fmla="*/ 232 h 352"/>
                <a:gd name="T10" fmla="*/ 495 w 507"/>
                <a:gd name="T11" fmla="*/ 250 h 352"/>
                <a:gd name="T12" fmla="*/ 493 w 507"/>
                <a:gd name="T13" fmla="*/ 278 h 352"/>
                <a:gd name="T14" fmla="*/ 494 w 507"/>
                <a:gd name="T15" fmla="*/ 302 h 352"/>
                <a:gd name="T16" fmla="*/ 498 w 507"/>
                <a:gd name="T17" fmla="*/ 325 h 352"/>
                <a:gd name="T18" fmla="*/ 503 w 507"/>
                <a:gd name="T19" fmla="*/ 345 h 352"/>
                <a:gd name="T20" fmla="*/ 506 w 507"/>
                <a:gd name="T21" fmla="*/ 351 h 352"/>
                <a:gd name="T22" fmla="*/ 275 w 507"/>
                <a:gd name="T23" fmla="*/ 250 h 352"/>
                <a:gd name="T24" fmla="*/ 35 w 507"/>
                <a:gd name="T25" fmla="*/ 144 h 352"/>
                <a:gd name="T26" fmla="*/ 25 w 507"/>
                <a:gd name="T27" fmla="*/ 139 h 352"/>
                <a:gd name="T28" fmla="*/ 12 w 507"/>
                <a:gd name="T29" fmla="*/ 141 h 352"/>
                <a:gd name="T30" fmla="*/ 10 w 507"/>
                <a:gd name="T31" fmla="*/ 136 h 352"/>
                <a:gd name="T32" fmla="*/ 7 w 507"/>
                <a:gd name="T33" fmla="*/ 130 h 352"/>
                <a:gd name="T34" fmla="*/ 6 w 507"/>
                <a:gd name="T35" fmla="*/ 125 h 352"/>
                <a:gd name="T36" fmla="*/ 5 w 507"/>
                <a:gd name="T37" fmla="*/ 118 h 352"/>
                <a:gd name="T38" fmla="*/ 4 w 507"/>
                <a:gd name="T39" fmla="*/ 113 h 352"/>
                <a:gd name="T40" fmla="*/ 2 w 507"/>
                <a:gd name="T41" fmla="*/ 106 h 352"/>
                <a:gd name="T42" fmla="*/ 1 w 507"/>
                <a:gd name="T43" fmla="*/ 99 h 352"/>
                <a:gd name="T44" fmla="*/ 1 w 507"/>
                <a:gd name="T45" fmla="*/ 90 h 352"/>
                <a:gd name="T46" fmla="*/ 0 w 507"/>
                <a:gd name="T47" fmla="*/ 84 h 352"/>
                <a:gd name="T48" fmla="*/ 0 w 507"/>
                <a:gd name="T49" fmla="*/ 75 h 352"/>
                <a:gd name="T50" fmla="*/ 0 w 507"/>
                <a:gd name="T51" fmla="*/ 68 h 352"/>
                <a:gd name="T52" fmla="*/ 0 w 507"/>
                <a:gd name="T53" fmla="*/ 63 h 352"/>
                <a:gd name="T54" fmla="*/ 0 w 507"/>
                <a:gd name="T55" fmla="*/ 55 h 352"/>
                <a:gd name="T56" fmla="*/ 0 w 507"/>
                <a:gd name="T57" fmla="*/ 48 h 352"/>
                <a:gd name="T58" fmla="*/ 0 w 507"/>
                <a:gd name="T59" fmla="*/ 43 h 352"/>
                <a:gd name="T60" fmla="*/ 0 w 507"/>
                <a:gd name="T61" fmla="*/ 36 h 352"/>
                <a:gd name="T62" fmla="*/ 1 w 507"/>
                <a:gd name="T63" fmla="*/ 30 h 352"/>
                <a:gd name="T64" fmla="*/ 2 w 507"/>
                <a:gd name="T65" fmla="*/ 24 h 352"/>
                <a:gd name="T66" fmla="*/ 3 w 507"/>
                <a:gd name="T67" fmla="*/ 18 h 352"/>
                <a:gd name="T68" fmla="*/ 5 w 507"/>
                <a:gd name="T69" fmla="*/ 11 h 352"/>
                <a:gd name="T70" fmla="*/ 6 w 507"/>
                <a:gd name="T71" fmla="*/ 5 h 352"/>
                <a:gd name="T72" fmla="*/ 7 w 507"/>
                <a:gd name="T73" fmla="*/ 0 h 3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07"/>
                <a:gd name="T112" fmla="*/ 0 h 352"/>
                <a:gd name="T113" fmla="*/ 507 w 507"/>
                <a:gd name="T114" fmla="*/ 352 h 35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07" h="352">
                  <a:moveTo>
                    <a:pt x="7" y="0"/>
                  </a:moveTo>
                  <a:lnTo>
                    <a:pt x="18" y="9"/>
                  </a:lnTo>
                  <a:lnTo>
                    <a:pt x="26" y="10"/>
                  </a:lnTo>
                  <a:lnTo>
                    <a:pt x="500" y="219"/>
                  </a:lnTo>
                  <a:lnTo>
                    <a:pt x="497" y="232"/>
                  </a:lnTo>
                  <a:lnTo>
                    <a:pt x="495" y="250"/>
                  </a:lnTo>
                  <a:lnTo>
                    <a:pt x="493" y="278"/>
                  </a:lnTo>
                  <a:lnTo>
                    <a:pt x="494" y="302"/>
                  </a:lnTo>
                  <a:lnTo>
                    <a:pt x="498" y="325"/>
                  </a:lnTo>
                  <a:lnTo>
                    <a:pt x="503" y="345"/>
                  </a:lnTo>
                  <a:lnTo>
                    <a:pt x="506" y="351"/>
                  </a:lnTo>
                  <a:lnTo>
                    <a:pt x="275" y="250"/>
                  </a:lnTo>
                  <a:lnTo>
                    <a:pt x="35" y="144"/>
                  </a:lnTo>
                  <a:lnTo>
                    <a:pt x="25" y="139"/>
                  </a:lnTo>
                  <a:lnTo>
                    <a:pt x="12" y="141"/>
                  </a:lnTo>
                  <a:lnTo>
                    <a:pt x="10" y="136"/>
                  </a:lnTo>
                  <a:lnTo>
                    <a:pt x="7" y="130"/>
                  </a:lnTo>
                  <a:lnTo>
                    <a:pt x="6" y="125"/>
                  </a:lnTo>
                  <a:lnTo>
                    <a:pt x="5" y="118"/>
                  </a:lnTo>
                  <a:lnTo>
                    <a:pt x="4" y="113"/>
                  </a:lnTo>
                  <a:lnTo>
                    <a:pt x="2" y="106"/>
                  </a:lnTo>
                  <a:lnTo>
                    <a:pt x="1" y="99"/>
                  </a:lnTo>
                  <a:lnTo>
                    <a:pt x="1" y="90"/>
                  </a:lnTo>
                  <a:lnTo>
                    <a:pt x="0" y="84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43"/>
                  </a:lnTo>
                  <a:lnTo>
                    <a:pt x="0" y="36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3" y="18"/>
                  </a:lnTo>
                  <a:lnTo>
                    <a:pt x="5" y="11"/>
                  </a:lnTo>
                  <a:lnTo>
                    <a:pt x="6" y="5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9" name="Group 17"/>
            <p:cNvGrpSpPr>
              <a:grpSpLocks/>
            </p:cNvGrpSpPr>
            <p:nvPr/>
          </p:nvGrpSpPr>
          <p:grpSpPr bwMode="auto">
            <a:xfrm>
              <a:off x="2443" y="2191"/>
              <a:ext cx="483" cy="326"/>
              <a:chOff x="2443" y="2191"/>
              <a:chExt cx="483" cy="326"/>
            </a:xfrm>
          </p:grpSpPr>
          <p:sp>
            <p:nvSpPr>
              <p:cNvPr id="48287" name="Freeform 18"/>
              <p:cNvSpPr>
                <a:spLocks/>
              </p:cNvSpPr>
              <p:nvPr/>
            </p:nvSpPr>
            <p:spPr bwMode="auto">
              <a:xfrm>
                <a:off x="2443" y="2191"/>
                <a:ext cx="483" cy="223"/>
              </a:xfrm>
              <a:custGeom>
                <a:avLst/>
                <a:gdLst>
                  <a:gd name="T0" fmla="*/ 3 w 483"/>
                  <a:gd name="T1" fmla="*/ 3 h 223"/>
                  <a:gd name="T2" fmla="*/ 0 w 483"/>
                  <a:gd name="T3" fmla="*/ 0 h 223"/>
                  <a:gd name="T4" fmla="*/ 8 w 483"/>
                  <a:gd name="T5" fmla="*/ 2 h 223"/>
                  <a:gd name="T6" fmla="*/ 482 w 483"/>
                  <a:gd name="T7" fmla="*/ 208 h 223"/>
                  <a:gd name="T8" fmla="*/ 478 w 483"/>
                  <a:gd name="T9" fmla="*/ 222 h 223"/>
                  <a:gd name="T10" fmla="*/ 377 w 483"/>
                  <a:gd name="T11" fmla="*/ 174 h 223"/>
                  <a:gd name="T12" fmla="*/ 286 w 483"/>
                  <a:gd name="T13" fmla="*/ 132 h 223"/>
                  <a:gd name="T14" fmla="*/ 200 w 483"/>
                  <a:gd name="T15" fmla="*/ 93 h 223"/>
                  <a:gd name="T16" fmla="*/ 124 w 483"/>
                  <a:gd name="T17" fmla="*/ 57 h 223"/>
                  <a:gd name="T18" fmla="*/ 3 w 483"/>
                  <a:gd name="T19" fmla="*/ 3 h 22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83"/>
                  <a:gd name="T31" fmla="*/ 0 h 223"/>
                  <a:gd name="T32" fmla="*/ 483 w 483"/>
                  <a:gd name="T33" fmla="*/ 223 h 22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83" h="223">
                    <a:moveTo>
                      <a:pt x="3" y="3"/>
                    </a:moveTo>
                    <a:lnTo>
                      <a:pt x="0" y="0"/>
                    </a:lnTo>
                    <a:lnTo>
                      <a:pt x="8" y="2"/>
                    </a:lnTo>
                    <a:lnTo>
                      <a:pt x="482" y="208"/>
                    </a:lnTo>
                    <a:lnTo>
                      <a:pt x="478" y="222"/>
                    </a:lnTo>
                    <a:lnTo>
                      <a:pt x="377" y="174"/>
                    </a:lnTo>
                    <a:lnTo>
                      <a:pt x="286" y="132"/>
                    </a:lnTo>
                    <a:lnTo>
                      <a:pt x="200" y="93"/>
                    </a:lnTo>
                    <a:lnTo>
                      <a:pt x="124" y="57"/>
                    </a:lnTo>
                    <a:lnTo>
                      <a:pt x="3" y="3"/>
                    </a:lnTo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88" name="Freeform 19"/>
              <p:cNvSpPr>
                <a:spLocks/>
              </p:cNvSpPr>
              <p:nvPr/>
            </p:nvSpPr>
            <p:spPr bwMode="auto">
              <a:xfrm>
                <a:off x="2797" y="2371"/>
                <a:ext cx="122" cy="51"/>
              </a:xfrm>
              <a:custGeom>
                <a:avLst/>
                <a:gdLst>
                  <a:gd name="T0" fmla="*/ 0 w 122"/>
                  <a:gd name="T1" fmla="*/ 0 h 51"/>
                  <a:gd name="T2" fmla="*/ 54 w 122"/>
                  <a:gd name="T3" fmla="*/ 21 h 51"/>
                  <a:gd name="T4" fmla="*/ 70 w 122"/>
                  <a:gd name="T5" fmla="*/ 28 h 51"/>
                  <a:gd name="T6" fmla="*/ 87 w 122"/>
                  <a:gd name="T7" fmla="*/ 35 h 51"/>
                  <a:gd name="T8" fmla="*/ 121 w 122"/>
                  <a:gd name="T9" fmla="*/ 50 h 51"/>
                  <a:gd name="T10" fmla="*/ 78 w 122"/>
                  <a:gd name="T11" fmla="*/ 32 h 51"/>
                  <a:gd name="T12" fmla="*/ 49 w 122"/>
                  <a:gd name="T13" fmla="*/ 21 h 51"/>
                  <a:gd name="T14" fmla="*/ 0 w 122"/>
                  <a:gd name="T15" fmla="*/ 0 h 5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2"/>
                  <a:gd name="T25" fmla="*/ 0 h 51"/>
                  <a:gd name="T26" fmla="*/ 122 w 122"/>
                  <a:gd name="T27" fmla="*/ 51 h 5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2" h="51">
                    <a:moveTo>
                      <a:pt x="0" y="0"/>
                    </a:moveTo>
                    <a:lnTo>
                      <a:pt x="54" y="21"/>
                    </a:lnTo>
                    <a:lnTo>
                      <a:pt x="70" y="28"/>
                    </a:lnTo>
                    <a:lnTo>
                      <a:pt x="87" y="35"/>
                    </a:lnTo>
                    <a:lnTo>
                      <a:pt x="121" y="50"/>
                    </a:lnTo>
                    <a:lnTo>
                      <a:pt x="78" y="32"/>
                    </a:lnTo>
                    <a:lnTo>
                      <a:pt x="49" y="2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89" name="Freeform 20"/>
              <p:cNvSpPr>
                <a:spLocks/>
              </p:cNvSpPr>
              <p:nvPr/>
            </p:nvSpPr>
            <p:spPr bwMode="auto">
              <a:xfrm>
                <a:off x="2848" y="2428"/>
                <a:ext cx="71" cy="27"/>
              </a:xfrm>
              <a:custGeom>
                <a:avLst/>
                <a:gdLst>
                  <a:gd name="T0" fmla="*/ 0 w 71"/>
                  <a:gd name="T1" fmla="*/ 0 h 27"/>
                  <a:gd name="T2" fmla="*/ 32 w 71"/>
                  <a:gd name="T3" fmla="*/ 10 h 27"/>
                  <a:gd name="T4" fmla="*/ 46 w 71"/>
                  <a:gd name="T5" fmla="*/ 14 h 27"/>
                  <a:gd name="T6" fmla="*/ 70 w 71"/>
                  <a:gd name="T7" fmla="*/ 23 h 27"/>
                  <a:gd name="T8" fmla="*/ 70 w 71"/>
                  <a:gd name="T9" fmla="*/ 26 h 27"/>
                  <a:gd name="T10" fmla="*/ 40 w 71"/>
                  <a:gd name="T11" fmla="*/ 14 h 27"/>
                  <a:gd name="T12" fmla="*/ 0 w 71"/>
                  <a:gd name="T13" fmla="*/ 0 h 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1"/>
                  <a:gd name="T22" fmla="*/ 0 h 27"/>
                  <a:gd name="T23" fmla="*/ 71 w 71"/>
                  <a:gd name="T24" fmla="*/ 27 h 2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1" h="27">
                    <a:moveTo>
                      <a:pt x="0" y="0"/>
                    </a:moveTo>
                    <a:lnTo>
                      <a:pt x="32" y="10"/>
                    </a:lnTo>
                    <a:lnTo>
                      <a:pt x="46" y="14"/>
                    </a:lnTo>
                    <a:lnTo>
                      <a:pt x="70" y="23"/>
                    </a:lnTo>
                    <a:lnTo>
                      <a:pt x="70" y="26"/>
                    </a:lnTo>
                    <a:lnTo>
                      <a:pt x="40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90" name="Freeform 21"/>
              <p:cNvSpPr>
                <a:spLocks/>
              </p:cNvSpPr>
              <p:nvPr/>
            </p:nvSpPr>
            <p:spPr bwMode="auto">
              <a:xfrm>
                <a:off x="2732" y="2408"/>
                <a:ext cx="189" cy="83"/>
              </a:xfrm>
              <a:custGeom>
                <a:avLst/>
                <a:gdLst>
                  <a:gd name="T0" fmla="*/ 0 w 189"/>
                  <a:gd name="T1" fmla="*/ 0 h 83"/>
                  <a:gd name="T2" fmla="*/ 93 w 189"/>
                  <a:gd name="T3" fmla="*/ 39 h 83"/>
                  <a:gd name="T4" fmla="*/ 145 w 189"/>
                  <a:gd name="T5" fmla="*/ 61 h 83"/>
                  <a:gd name="T6" fmla="*/ 187 w 189"/>
                  <a:gd name="T7" fmla="*/ 78 h 83"/>
                  <a:gd name="T8" fmla="*/ 188 w 189"/>
                  <a:gd name="T9" fmla="*/ 82 h 83"/>
                  <a:gd name="T10" fmla="*/ 107 w 189"/>
                  <a:gd name="T11" fmla="*/ 45 h 83"/>
                  <a:gd name="T12" fmla="*/ 38 w 189"/>
                  <a:gd name="T13" fmla="*/ 16 h 83"/>
                  <a:gd name="T14" fmla="*/ 0 w 189"/>
                  <a:gd name="T15" fmla="*/ 0 h 8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9"/>
                  <a:gd name="T25" fmla="*/ 0 h 83"/>
                  <a:gd name="T26" fmla="*/ 189 w 189"/>
                  <a:gd name="T27" fmla="*/ 83 h 8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9" h="83">
                    <a:moveTo>
                      <a:pt x="0" y="0"/>
                    </a:moveTo>
                    <a:lnTo>
                      <a:pt x="93" y="39"/>
                    </a:lnTo>
                    <a:lnTo>
                      <a:pt x="145" y="61"/>
                    </a:lnTo>
                    <a:lnTo>
                      <a:pt x="187" y="78"/>
                    </a:lnTo>
                    <a:lnTo>
                      <a:pt x="188" y="82"/>
                    </a:lnTo>
                    <a:lnTo>
                      <a:pt x="107" y="45"/>
                    </a:lnTo>
                    <a:lnTo>
                      <a:pt x="38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91" name="Freeform 22"/>
              <p:cNvSpPr>
                <a:spLocks/>
              </p:cNvSpPr>
              <p:nvPr/>
            </p:nvSpPr>
            <p:spPr bwMode="auto">
              <a:xfrm>
                <a:off x="2860" y="2441"/>
                <a:ext cx="59" cy="25"/>
              </a:xfrm>
              <a:custGeom>
                <a:avLst/>
                <a:gdLst>
                  <a:gd name="T0" fmla="*/ 0 w 59"/>
                  <a:gd name="T1" fmla="*/ 0 h 25"/>
                  <a:gd name="T2" fmla="*/ 58 w 59"/>
                  <a:gd name="T3" fmla="*/ 21 h 25"/>
                  <a:gd name="T4" fmla="*/ 58 w 59"/>
                  <a:gd name="T5" fmla="*/ 24 h 25"/>
                  <a:gd name="T6" fmla="*/ 36 w 59"/>
                  <a:gd name="T7" fmla="*/ 14 h 25"/>
                  <a:gd name="T8" fmla="*/ 0 w 59"/>
                  <a:gd name="T9" fmla="*/ 0 h 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9"/>
                  <a:gd name="T16" fmla="*/ 0 h 25"/>
                  <a:gd name="T17" fmla="*/ 59 w 59"/>
                  <a:gd name="T18" fmla="*/ 25 h 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9" h="25">
                    <a:moveTo>
                      <a:pt x="0" y="0"/>
                    </a:moveTo>
                    <a:lnTo>
                      <a:pt x="58" y="21"/>
                    </a:lnTo>
                    <a:lnTo>
                      <a:pt x="58" y="24"/>
                    </a:lnTo>
                    <a:lnTo>
                      <a:pt x="36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92" name="Freeform 23"/>
              <p:cNvSpPr>
                <a:spLocks/>
              </p:cNvSpPr>
              <p:nvPr/>
            </p:nvSpPr>
            <p:spPr bwMode="auto">
              <a:xfrm>
                <a:off x="2866" y="2489"/>
                <a:ext cx="59" cy="28"/>
              </a:xfrm>
              <a:custGeom>
                <a:avLst/>
                <a:gdLst>
                  <a:gd name="T0" fmla="*/ 0 w 59"/>
                  <a:gd name="T1" fmla="*/ 0 h 28"/>
                  <a:gd name="T2" fmla="*/ 46 w 59"/>
                  <a:gd name="T3" fmla="*/ 19 h 28"/>
                  <a:gd name="T4" fmla="*/ 58 w 59"/>
                  <a:gd name="T5" fmla="*/ 24 h 28"/>
                  <a:gd name="T6" fmla="*/ 58 w 59"/>
                  <a:gd name="T7" fmla="*/ 27 h 28"/>
                  <a:gd name="T8" fmla="*/ 41 w 59"/>
                  <a:gd name="T9" fmla="*/ 20 h 28"/>
                  <a:gd name="T10" fmla="*/ 9 w 59"/>
                  <a:gd name="T11" fmla="*/ 3 h 28"/>
                  <a:gd name="T12" fmla="*/ 0 w 59"/>
                  <a:gd name="T13" fmla="*/ 0 h 2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9"/>
                  <a:gd name="T22" fmla="*/ 0 h 28"/>
                  <a:gd name="T23" fmla="*/ 59 w 59"/>
                  <a:gd name="T24" fmla="*/ 28 h 2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9" h="28">
                    <a:moveTo>
                      <a:pt x="0" y="0"/>
                    </a:moveTo>
                    <a:lnTo>
                      <a:pt x="46" y="19"/>
                    </a:lnTo>
                    <a:lnTo>
                      <a:pt x="58" y="24"/>
                    </a:lnTo>
                    <a:lnTo>
                      <a:pt x="58" y="27"/>
                    </a:lnTo>
                    <a:lnTo>
                      <a:pt x="41" y="20"/>
                    </a:lnTo>
                    <a:lnTo>
                      <a:pt x="9" y="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40" name="Group 24"/>
            <p:cNvGrpSpPr>
              <a:grpSpLocks/>
            </p:cNvGrpSpPr>
            <p:nvPr/>
          </p:nvGrpSpPr>
          <p:grpSpPr bwMode="auto">
            <a:xfrm>
              <a:off x="2961" y="2146"/>
              <a:ext cx="522" cy="355"/>
              <a:chOff x="2961" y="2146"/>
              <a:chExt cx="522" cy="355"/>
            </a:xfrm>
          </p:grpSpPr>
          <p:grpSp>
            <p:nvGrpSpPr>
              <p:cNvPr id="48254" name="Group 25"/>
              <p:cNvGrpSpPr>
                <a:grpSpLocks/>
              </p:cNvGrpSpPr>
              <p:nvPr/>
            </p:nvGrpSpPr>
            <p:grpSpPr bwMode="auto">
              <a:xfrm>
                <a:off x="3296" y="2241"/>
                <a:ext cx="45" cy="37"/>
                <a:chOff x="3296" y="2241"/>
                <a:chExt cx="45" cy="37"/>
              </a:xfrm>
            </p:grpSpPr>
            <p:sp>
              <p:nvSpPr>
                <p:cNvPr id="48285" name="Arc 26"/>
                <p:cNvSpPr>
                  <a:spLocks/>
                </p:cNvSpPr>
                <p:nvPr/>
              </p:nvSpPr>
              <p:spPr bwMode="auto">
                <a:xfrm>
                  <a:off x="3298" y="2241"/>
                  <a:ext cx="43" cy="37"/>
                </a:xfrm>
                <a:custGeom>
                  <a:avLst/>
                  <a:gdLst>
                    <a:gd name="T0" fmla="*/ 0 w 40817"/>
                    <a:gd name="T1" fmla="*/ 0 h 28238"/>
                    <a:gd name="T2" fmla="*/ 0 w 40817"/>
                    <a:gd name="T3" fmla="*/ 0 h 28238"/>
                    <a:gd name="T4" fmla="*/ 0 w 40817"/>
                    <a:gd name="T5" fmla="*/ 0 h 28238"/>
                    <a:gd name="T6" fmla="*/ 0 60000 65536"/>
                    <a:gd name="T7" fmla="*/ 0 60000 65536"/>
                    <a:gd name="T8" fmla="*/ 0 60000 65536"/>
                    <a:gd name="T9" fmla="*/ 0 w 40817"/>
                    <a:gd name="T10" fmla="*/ 0 h 28238"/>
                    <a:gd name="T11" fmla="*/ 40817 w 40817"/>
                    <a:gd name="T12" fmla="*/ 28238 h 282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817" h="28238" fill="none" extrusionOk="0">
                      <a:moveTo>
                        <a:pt x="1045" y="28237"/>
                      </a:moveTo>
                      <a:cubicBezTo>
                        <a:pt x="352" y="26093"/>
                        <a:pt x="0" y="2385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699" y="-1"/>
                        <a:pt x="37118" y="4531"/>
                        <a:pt x="40817" y="11737"/>
                      </a:cubicBezTo>
                    </a:path>
                    <a:path w="40817" h="28238" stroke="0" extrusionOk="0">
                      <a:moveTo>
                        <a:pt x="1045" y="28237"/>
                      </a:moveTo>
                      <a:cubicBezTo>
                        <a:pt x="352" y="26093"/>
                        <a:pt x="0" y="2385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699" y="-1"/>
                        <a:pt x="37118" y="4531"/>
                        <a:pt x="40817" y="11737"/>
                      </a:cubicBezTo>
                      <a:lnTo>
                        <a:pt x="21600" y="21600"/>
                      </a:lnTo>
                      <a:lnTo>
                        <a:pt x="1045" y="28237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86" name="Arc 27"/>
                <p:cNvSpPr>
                  <a:spLocks/>
                </p:cNvSpPr>
                <p:nvPr/>
              </p:nvSpPr>
              <p:spPr bwMode="auto">
                <a:xfrm>
                  <a:off x="3296" y="2251"/>
                  <a:ext cx="43" cy="26"/>
                </a:xfrm>
                <a:custGeom>
                  <a:avLst/>
                  <a:gdLst>
                    <a:gd name="T0" fmla="*/ 0 w 36797"/>
                    <a:gd name="T1" fmla="*/ 0 h 34643"/>
                    <a:gd name="T2" fmla="*/ 0 w 36797"/>
                    <a:gd name="T3" fmla="*/ 0 h 34643"/>
                    <a:gd name="T4" fmla="*/ 0 w 36797"/>
                    <a:gd name="T5" fmla="*/ 0 h 34643"/>
                    <a:gd name="T6" fmla="*/ 0 60000 65536"/>
                    <a:gd name="T7" fmla="*/ 0 60000 65536"/>
                    <a:gd name="T8" fmla="*/ 0 60000 65536"/>
                    <a:gd name="T9" fmla="*/ 0 w 36797"/>
                    <a:gd name="T10" fmla="*/ 0 h 34643"/>
                    <a:gd name="T11" fmla="*/ 36797 w 36797"/>
                    <a:gd name="T12" fmla="*/ 34643 h 3464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6797" h="34643" fill="none" extrusionOk="0">
                      <a:moveTo>
                        <a:pt x="4382" y="34643"/>
                      </a:moveTo>
                      <a:cubicBezTo>
                        <a:pt x="1539" y="30889"/>
                        <a:pt x="0" y="2630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91" y="-1"/>
                        <a:pt x="32752" y="2246"/>
                        <a:pt x="36796" y="6250"/>
                      </a:cubicBezTo>
                    </a:path>
                    <a:path w="36797" h="34643" stroke="0" extrusionOk="0">
                      <a:moveTo>
                        <a:pt x="4382" y="34643"/>
                      </a:moveTo>
                      <a:cubicBezTo>
                        <a:pt x="1539" y="30889"/>
                        <a:pt x="0" y="2630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91" y="-1"/>
                        <a:pt x="32752" y="2246"/>
                        <a:pt x="36796" y="6250"/>
                      </a:cubicBezTo>
                      <a:lnTo>
                        <a:pt x="21600" y="21600"/>
                      </a:lnTo>
                      <a:lnTo>
                        <a:pt x="4382" y="3464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55" name="Group 28"/>
              <p:cNvGrpSpPr>
                <a:grpSpLocks/>
              </p:cNvGrpSpPr>
              <p:nvPr/>
            </p:nvGrpSpPr>
            <p:grpSpPr bwMode="auto">
              <a:xfrm>
                <a:off x="3250" y="2272"/>
                <a:ext cx="43" cy="38"/>
                <a:chOff x="3250" y="2272"/>
                <a:chExt cx="43" cy="38"/>
              </a:xfrm>
            </p:grpSpPr>
            <p:sp>
              <p:nvSpPr>
                <p:cNvPr id="48283" name="Arc 29"/>
                <p:cNvSpPr>
                  <a:spLocks/>
                </p:cNvSpPr>
                <p:nvPr/>
              </p:nvSpPr>
              <p:spPr bwMode="auto">
                <a:xfrm>
                  <a:off x="3250" y="2272"/>
                  <a:ext cx="43" cy="38"/>
                </a:xfrm>
                <a:custGeom>
                  <a:avLst/>
                  <a:gdLst>
                    <a:gd name="T0" fmla="*/ 0 w 40952"/>
                    <a:gd name="T1" fmla="*/ 0 h 28034"/>
                    <a:gd name="T2" fmla="*/ 0 w 40952"/>
                    <a:gd name="T3" fmla="*/ 0 h 28034"/>
                    <a:gd name="T4" fmla="*/ 0 w 40952"/>
                    <a:gd name="T5" fmla="*/ 0 h 28034"/>
                    <a:gd name="T6" fmla="*/ 0 60000 65536"/>
                    <a:gd name="T7" fmla="*/ 0 60000 65536"/>
                    <a:gd name="T8" fmla="*/ 0 60000 65536"/>
                    <a:gd name="T9" fmla="*/ 0 w 40952"/>
                    <a:gd name="T10" fmla="*/ 0 h 28034"/>
                    <a:gd name="T11" fmla="*/ 40952 w 40952"/>
                    <a:gd name="T12" fmla="*/ 28034 h 2803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952" h="28034" fill="none" extrusionOk="0">
                      <a:moveTo>
                        <a:pt x="980" y="28033"/>
                      </a:moveTo>
                      <a:cubicBezTo>
                        <a:pt x="330" y="25951"/>
                        <a:pt x="0" y="2378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807" y="-1"/>
                        <a:pt x="37306" y="4652"/>
                        <a:pt x="40952" y="12005"/>
                      </a:cubicBezTo>
                    </a:path>
                    <a:path w="40952" h="28034" stroke="0" extrusionOk="0">
                      <a:moveTo>
                        <a:pt x="980" y="28033"/>
                      </a:moveTo>
                      <a:cubicBezTo>
                        <a:pt x="330" y="25951"/>
                        <a:pt x="0" y="2378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807" y="-1"/>
                        <a:pt x="37306" y="4652"/>
                        <a:pt x="40952" y="12005"/>
                      </a:cubicBezTo>
                      <a:lnTo>
                        <a:pt x="21600" y="21600"/>
                      </a:lnTo>
                      <a:lnTo>
                        <a:pt x="980" y="28033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84" name="Arc 30"/>
                <p:cNvSpPr>
                  <a:spLocks/>
                </p:cNvSpPr>
                <p:nvPr/>
              </p:nvSpPr>
              <p:spPr bwMode="auto">
                <a:xfrm>
                  <a:off x="3250" y="2283"/>
                  <a:ext cx="42" cy="27"/>
                </a:xfrm>
                <a:custGeom>
                  <a:avLst/>
                  <a:gdLst>
                    <a:gd name="T0" fmla="*/ 0 w 36742"/>
                    <a:gd name="T1" fmla="*/ 0 h 33822"/>
                    <a:gd name="T2" fmla="*/ 0 w 36742"/>
                    <a:gd name="T3" fmla="*/ 0 h 33822"/>
                    <a:gd name="T4" fmla="*/ 0 w 36742"/>
                    <a:gd name="T5" fmla="*/ 0 h 33822"/>
                    <a:gd name="T6" fmla="*/ 0 60000 65536"/>
                    <a:gd name="T7" fmla="*/ 0 60000 65536"/>
                    <a:gd name="T8" fmla="*/ 0 60000 65536"/>
                    <a:gd name="T9" fmla="*/ 0 w 36742"/>
                    <a:gd name="T10" fmla="*/ 0 h 33822"/>
                    <a:gd name="T11" fmla="*/ 36742 w 36742"/>
                    <a:gd name="T12" fmla="*/ 33822 h 3382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6742" h="33822" fill="none" extrusionOk="0">
                      <a:moveTo>
                        <a:pt x="3790" y="33822"/>
                      </a:moveTo>
                      <a:cubicBezTo>
                        <a:pt x="1321" y="30224"/>
                        <a:pt x="0" y="2596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64" y="-1"/>
                        <a:pt x="32702" y="2225"/>
                        <a:pt x="36741" y="6196"/>
                      </a:cubicBezTo>
                    </a:path>
                    <a:path w="36742" h="33822" stroke="0" extrusionOk="0">
                      <a:moveTo>
                        <a:pt x="3790" y="33822"/>
                      </a:moveTo>
                      <a:cubicBezTo>
                        <a:pt x="1321" y="30224"/>
                        <a:pt x="0" y="2596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64" y="-1"/>
                        <a:pt x="32702" y="2225"/>
                        <a:pt x="36741" y="6196"/>
                      </a:cubicBezTo>
                      <a:lnTo>
                        <a:pt x="21600" y="21600"/>
                      </a:lnTo>
                      <a:lnTo>
                        <a:pt x="3790" y="3382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56" name="Group 31"/>
              <p:cNvGrpSpPr>
                <a:grpSpLocks/>
              </p:cNvGrpSpPr>
              <p:nvPr/>
            </p:nvGrpSpPr>
            <p:grpSpPr bwMode="auto">
              <a:xfrm>
                <a:off x="3201" y="2303"/>
                <a:ext cx="44" cy="40"/>
                <a:chOff x="3201" y="2303"/>
                <a:chExt cx="44" cy="40"/>
              </a:xfrm>
            </p:grpSpPr>
            <p:sp>
              <p:nvSpPr>
                <p:cNvPr id="48281" name="Arc 32"/>
                <p:cNvSpPr>
                  <a:spLocks/>
                </p:cNvSpPr>
                <p:nvPr/>
              </p:nvSpPr>
              <p:spPr bwMode="auto">
                <a:xfrm>
                  <a:off x="3202" y="2303"/>
                  <a:ext cx="43" cy="40"/>
                </a:xfrm>
                <a:custGeom>
                  <a:avLst/>
                  <a:gdLst>
                    <a:gd name="T0" fmla="*/ 0 w 41016"/>
                    <a:gd name="T1" fmla="*/ 0 h 28570"/>
                    <a:gd name="T2" fmla="*/ 0 w 41016"/>
                    <a:gd name="T3" fmla="*/ 0 h 28570"/>
                    <a:gd name="T4" fmla="*/ 0 w 41016"/>
                    <a:gd name="T5" fmla="*/ 0 h 28570"/>
                    <a:gd name="T6" fmla="*/ 0 60000 65536"/>
                    <a:gd name="T7" fmla="*/ 0 60000 65536"/>
                    <a:gd name="T8" fmla="*/ 0 60000 65536"/>
                    <a:gd name="T9" fmla="*/ 0 w 41016"/>
                    <a:gd name="T10" fmla="*/ 0 h 28570"/>
                    <a:gd name="T11" fmla="*/ 41016 w 41016"/>
                    <a:gd name="T12" fmla="*/ 28570 h 2857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1016" h="28570" fill="none" extrusionOk="0">
                      <a:moveTo>
                        <a:pt x="1155" y="28569"/>
                      </a:moveTo>
                      <a:cubicBezTo>
                        <a:pt x="390" y="26325"/>
                        <a:pt x="0" y="2397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859" y="-1"/>
                        <a:pt x="37396" y="4710"/>
                        <a:pt x="41015" y="12135"/>
                      </a:cubicBezTo>
                    </a:path>
                    <a:path w="41016" h="28570" stroke="0" extrusionOk="0">
                      <a:moveTo>
                        <a:pt x="1155" y="28569"/>
                      </a:moveTo>
                      <a:cubicBezTo>
                        <a:pt x="390" y="26325"/>
                        <a:pt x="0" y="2397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859" y="-1"/>
                        <a:pt x="37396" y="4710"/>
                        <a:pt x="41015" y="12135"/>
                      </a:cubicBezTo>
                      <a:lnTo>
                        <a:pt x="21600" y="21600"/>
                      </a:lnTo>
                      <a:lnTo>
                        <a:pt x="1155" y="28569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82" name="Arc 33"/>
                <p:cNvSpPr>
                  <a:spLocks/>
                </p:cNvSpPr>
                <p:nvPr/>
              </p:nvSpPr>
              <p:spPr bwMode="auto">
                <a:xfrm>
                  <a:off x="3201" y="2316"/>
                  <a:ext cx="43" cy="26"/>
                </a:xfrm>
                <a:custGeom>
                  <a:avLst/>
                  <a:gdLst>
                    <a:gd name="T0" fmla="*/ 0 w 37596"/>
                    <a:gd name="T1" fmla="*/ 0 h 33600"/>
                    <a:gd name="T2" fmla="*/ 0 w 37596"/>
                    <a:gd name="T3" fmla="*/ 0 h 33600"/>
                    <a:gd name="T4" fmla="*/ 0 w 37596"/>
                    <a:gd name="T5" fmla="*/ 0 h 33600"/>
                    <a:gd name="T6" fmla="*/ 0 60000 65536"/>
                    <a:gd name="T7" fmla="*/ 0 60000 65536"/>
                    <a:gd name="T8" fmla="*/ 0 60000 65536"/>
                    <a:gd name="T9" fmla="*/ 0 w 37596"/>
                    <a:gd name="T10" fmla="*/ 0 h 33600"/>
                    <a:gd name="T11" fmla="*/ 37596 w 37596"/>
                    <a:gd name="T12" fmla="*/ 33600 h 33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7596" h="33600" fill="none" extrusionOk="0">
                      <a:moveTo>
                        <a:pt x="3640" y="33599"/>
                      </a:moveTo>
                      <a:cubicBezTo>
                        <a:pt x="1266" y="30047"/>
                        <a:pt x="0" y="2587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692" y="-1"/>
                        <a:pt x="33501" y="2573"/>
                        <a:pt x="37596" y="7084"/>
                      </a:cubicBezTo>
                    </a:path>
                    <a:path w="37596" h="33600" stroke="0" extrusionOk="0">
                      <a:moveTo>
                        <a:pt x="3640" y="33599"/>
                      </a:moveTo>
                      <a:cubicBezTo>
                        <a:pt x="1266" y="30047"/>
                        <a:pt x="0" y="2587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692" y="-1"/>
                        <a:pt x="33501" y="2573"/>
                        <a:pt x="37596" y="7084"/>
                      </a:cubicBezTo>
                      <a:lnTo>
                        <a:pt x="21600" y="21600"/>
                      </a:lnTo>
                      <a:lnTo>
                        <a:pt x="3640" y="3359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57" name="Group 34"/>
              <p:cNvGrpSpPr>
                <a:grpSpLocks/>
              </p:cNvGrpSpPr>
              <p:nvPr/>
            </p:nvGrpSpPr>
            <p:grpSpPr bwMode="auto">
              <a:xfrm>
                <a:off x="3151" y="2334"/>
                <a:ext cx="48" cy="39"/>
                <a:chOff x="3151" y="2334"/>
                <a:chExt cx="48" cy="39"/>
              </a:xfrm>
            </p:grpSpPr>
            <p:sp>
              <p:nvSpPr>
                <p:cNvPr id="48279" name="Arc 35"/>
                <p:cNvSpPr>
                  <a:spLocks/>
                </p:cNvSpPr>
                <p:nvPr/>
              </p:nvSpPr>
              <p:spPr bwMode="auto">
                <a:xfrm>
                  <a:off x="3151" y="2334"/>
                  <a:ext cx="48" cy="38"/>
                </a:xfrm>
                <a:custGeom>
                  <a:avLst/>
                  <a:gdLst>
                    <a:gd name="T0" fmla="*/ 0 w 40836"/>
                    <a:gd name="T1" fmla="*/ 0 h 28018"/>
                    <a:gd name="T2" fmla="*/ 0 w 40836"/>
                    <a:gd name="T3" fmla="*/ 0 h 28018"/>
                    <a:gd name="T4" fmla="*/ 0 w 40836"/>
                    <a:gd name="T5" fmla="*/ 0 h 28018"/>
                    <a:gd name="T6" fmla="*/ 0 60000 65536"/>
                    <a:gd name="T7" fmla="*/ 0 60000 65536"/>
                    <a:gd name="T8" fmla="*/ 0 60000 65536"/>
                    <a:gd name="T9" fmla="*/ 0 w 40836"/>
                    <a:gd name="T10" fmla="*/ 0 h 28018"/>
                    <a:gd name="T11" fmla="*/ 40836 w 40836"/>
                    <a:gd name="T12" fmla="*/ 28018 h 2801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836" h="28018" fill="none" extrusionOk="0">
                      <a:moveTo>
                        <a:pt x="975" y="28018"/>
                      </a:moveTo>
                      <a:cubicBezTo>
                        <a:pt x="328" y="25940"/>
                        <a:pt x="0" y="23776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14" y="-1"/>
                        <a:pt x="37144" y="4548"/>
                        <a:pt x="40836" y="11774"/>
                      </a:cubicBezTo>
                    </a:path>
                    <a:path w="40836" h="28018" stroke="0" extrusionOk="0">
                      <a:moveTo>
                        <a:pt x="975" y="28018"/>
                      </a:moveTo>
                      <a:cubicBezTo>
                        <a:pt x="328" y="25940"/>
                        <a:pt x="0" y="23776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14" y="-1"/>
                        <a:pt x="37144" y="4548"/>
                        <a:pt x="40836" y="11774"/>
                      </a:cubicBezTo>
                      <a:lnTo>
                        <a:pt x="21600" y="21600"/>
                      </a:lnTo>
                      <a:lnTo>
                        <a:pt x="975" y="2801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80" name="Arc 36"/>
                <p:cNvSpPr>
                  <a:spLocks/>
                </p:cNvSpPr>
                <p:nvPr/>
              </p:nvSpPr>
              <p:spPr bwMode="auto">
                <a:xfrm>
                  <a:off x="3151" y="2347"/>
                  <a:ext cx="45" cy="26"/>
                </a:xfrm>
                <a:custGeom>
                  <a:avLst/>
                  <a:gdLst>
                    <a:gd name="T0" fmla="*/ 0 w 36764"/>
                    <a:gd name="T1" fmla="*/ 0 h 33461"/>
                    <a:gd name="T2" fmla="*/ 0 w 36764"/>
                    <a:gd name="T3" fmla="*/ 0 h 33461"/>
                    <a:gd name="T4" fmla="*/ 0 w 36764"/>
                    <a:gd name="T5" fmla="*/ 0 h 33461"/>
                    <a:gd name="T6" fmla="*/ 0 60000 65536"/>
                    <a:gd name="T7" fmla="*/ 0 60000 65536"/>
                    <a:gd name="T8" fmla="*/ 0 60000 65536"/>
                    <a:gd name="T9" fmla="*/ 0 w 36764"/>
                    <a:gd name="T10" fmla="*/ 0 h 33461"/>
                    <a:gd name="T11" fmla="*/ 36764 w 36764"/>
                    <a:gd name="T12" fmla="*/ 33461 h 3346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6764" h="33461" fill="none" extrusionOk="0">
                      <a:moveTo>
                        <a:pt x="3547" y="33461"/>
                      </a:moveTo>
                      <a:cubicBezTo>
                        <a:pt x="1233" y="29938"/>
                        <a:pt x="0" y="25815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75" y="-1"/>
                        <a:pt x="32722" y="2233"/>
                        <a:pt x="36764" y="6217"/>
                      </a:cubicBezTo>
                    </a:path>
                    <a:path w="36764" h="33461" stroke="0" extrusionOk="0">
                      <a:moveTo>
                        <a:pt x="3547" y="33461"/>
                      </a:moveTo>
                      <a:cubicBezTo>
                        <a:pt x="1233" y="29938"/>
                        <a:pt x="0" y="25815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75" y="-1"/>
                        <a:pt x="32722" y="2233"/>
                        <a:pt x="36764" y="6217"/>
                      </a:cubicBezTo>
                      <a:lnTo>
                        <a:pt x="21600" y="21600"/>
                      </a:lnTo>
                      <a:lnTo>
                        <a:pt x="3547" y="334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58" name="Group 37"/>
              <p:cNvGrpSpPr>
                <a:grpSpLocks/>
              </p:cNvGrpSpPr>
              <p:nvPr/>
            </p:nvGrpSpPr>
            <p:grpSpPr bwMode="auto">
              <a:xfrm>
                <a:off x="3106" y="2367"/>
                <a:ext cx="47" cy="38"/>
                <a:chOff x="3106" y="2367"/>
                <a:chExt cx="47" cy="38"/>
              </a:xfrm>
            </p:grpSpPr>
            <p:sp>
              <p:nvSpPr>
                <p:cNvPr id="48277" name="Arc 38"/>
                <p:cNvSpPr>
                  <a:spLocks/>
                </p:cNvSpPr>
                <p:nvPr/>
              </p:nvSpPr>
              <p:spPr bwMode="auto">
                <a:xfrm>
                  <a:off x="3106" y="2367"/>
                  <a:ext cx="47" cy="38"/>
                </a:xfrm>
                <a:custGeom>
                  <a:avLst/>
                  <a:gdLst>
                    <a:gd name="T0" fmla="*/ 0 w 40914"/>
                    <a:gd name="T1" fmla="*/ 0 h 28142"/>
                    <a:gd name="T2" fmla="*/ 0 w 40914"/>
                    <a:gd name="T3" fmla="*/ 0 h 28142"/>
                    <a:gd name="T4" fmla="*/ 0 w 40914"/>
                    <a:gd name="T5" fmla="*/ 0 h 28142"/>
                    <a:gd name="T6" fmla="*/ 0 60000 65536"/>
                    <a:gd name="T7" fmla="*/ 0 60000 65536"/>
                    <a:gd name="T8" fmla="*/ 0 60000 65536"/>
                    <a:gd name="T9" fmla="*/ 0 w 40914"/>
                    <a:gd name="T10" fmla="*/ 0 h 28142"/>
                    <a:gd name="T11" fmla="*/ 40914 w 40914"/>
                    <a:gd name="T12" fmla="*/ 28142 h 2814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914" h="28142" fill="none" extrusionOk="0">
                      <a:moveTo>
                        <a:pt x="1014" y="28142"/>
                      </a:moveTo>
                      <a:cubicBezTo>
                        <a:pt x="342" y="26026"/>
                        <a:pt x="0" y="2381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76" y="-1"/>
                        <a:pt x="37252" y="4617"/>
                        <a:pt x="40913" y="11928"/>
                      </a:cubicBezTo>
                    </a:path>
                    <a:path w="40914" h="28142" stroke="0" extrusionOk="0">
                      <a:moveTo>
                        <a:pt x="1014" y="28142"/>
                      </a:moveTo>
                      <a:cubicBezTo>
                        <a:pt x="342" y="26026"/>
                        <a:pt x="0" y="2381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76" y="-1"/>
                        <a:pt x="37252" y="4617"/>
                        <a:pt x="40913" y="11928"/>
                      </a:cubicBezTo>
                      <a:lnTo>
                        <a:pt x="21600" y="21600"/>
                      </a:lnTo>
                      <a:lnTo>
                        <a:pt x="1014" y="28142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78" name="Arc 39"/>
                <p:cNvSpPr>
                  <a:spLocks/>
                </p:cNvSpPr>
                <p:nvPr/>
              </p:nvSpPr>
              <p:spPr bwMode="auto">
                <a:xfrm>
                  <a:off x="3106" y="2378"/>
                  <a:ext cx="47" cy="26"/>
                </a:xfrm>
                <a:custGeom>
                  <a:avLst/>
                  <a:gdLst>
                    <a:gd name="T0" fmla="*/ 0 w 37868"/>
                    <a:gd name="T1" fmla="*/ 0 h 33002"/>
                    <a:gd name="T2" fmla="*/ 0 w 37868"/>
                    <a:gd name="T3" fmla="*/ 0 h 33002"/>
                    <a:gd name="T4" fmla="*/ 0 w 37868"/>
                    <a:gd name="T5" fmla="*/ 0 h 33002"/>
                    <a:gd name="T6" fmla="*/ 0 60000 65536"/>
                    <a:gd name="T7" fmla="*/ 0 60000 65536"/>
                    <a:gd name="T8" fmla="*/ 0 60000 65536"/>
                    <a:gd name="T9" fmla="*/ 0 w 37868"/>
                    <a:gd name="T10" fmla="*/ 0 h 33002"/>
                    <a:gd name="T11" fmla="*/ 37868 w 37868"/>
                    <a:gd name="T12" fmla="*/ 33002 h 3300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7868" h="33002" fill="none" extrusionOk="0">
                      <a:moveTo>
                        <a:pt x="3254" y="33001"/>
                      </a:moveTo>
                      <a:cubicBezTo>
                        <a:pt x="1127" y="29579"/>
                        <a:pt x="0" y="256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835" y="-1"/>
                        <a:pt x="33765" y="2694"/>
                        <a:pt x="37867" y="7390"/>
                      </a:cubicBezTo>
                    </a:path>
                    <a:path w="37868" h="33002" stroke="0" extrusionOk="0">
                      <a:moveTo>
                        <a:pt x="3254" y="33001"/>
                      </a:moveTo>
                      <a:cubicBezTo>
                        <a:pt x="1127" y="29579"/>
                        <a:pt x="0" y="256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835" y="-1"/>
                        <a:pt x="33765" y="2694"/>
                        <a:pt x="37867" y="7390"/>
                      </a:cubicBezTo>
                      <a:lnTo>
                        <a:pt x="21600" y="21600"/>
                      </a:lnTo>
                      <a:lnTo>
                        <a:pt x="3254" y="3300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59" name="Group 40"/>
              <p:cNvGrpSpPr>
                <a:grpSpLocks/>
              </p:cNvGrpSpPr>
              <p:nvPr/>
            </p:nvGrpSpPr>
            <p:grpSpPr bwMode="auto">
              <a:xfrm>
                <a:off x="3056" y="2397"/>
                <a:ext cx="50" cy="41"/>
                <a:chOff x="3056" y="2397"/>
                <a:chExt cx="50" cy="41"/>
              </a:xfrm>
            </p:grpSpPr>
            <p:sp>
              <p:nvSpPr>
                <p:cNvPr id="48275" name="Arc 41"/>
                <p:cNvSpPr>
                  <a:spLocks/>
                </p:cNvSpPr>
                <p:nvPr/>
              </p:nvSpPr>
              <p:spPr bwMode="auto">
                <a:xfrm>
                  <a:off x="3057" y="2397"/>
                  <a:ext cx="49" cy="41"/>
                </a:xfrm>
                <a:custGeom>
                  <a:avLst/>
                  <a:gdLst>
                    <a:gd name="T0" fmla="*/ 0 w 40901"/>
                    <a:gd name="T1" fmla="*/ 0 h 28372"/>
                    <a:gd name="T2" fmla="*/ 0 w 40901"/>
                    <a:gd name="T3" fmla="*/ 0 h 28372"/>
                    <a:gd name="T4" fmla="*/ 0 w 40901"/>
                    <a:gd name="T5" fmla="*/ 0 h 28372"/>
                    <a:gd name="T6" fmla="*/ 0 60000 65536"/>
                    <a:gd name="T7" fmla="*/ 0 60000 65536"/>
                    <a:gd name="T8" fmla="*/ 0 60000 65536"/>
                    <a:gd name="T9" fmla="*/ 0 w 40901"/>
                    <a:gd name="T10" fmla="*/ 0 h 28372"/>
                    <a:gd name="T11" fmla="*/ 40901 w 40901"/>
                    <a:gd name="T12" fmla="*/ 28372 h 2837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901" h="28372" fill="none" extrusionOk="0">
                      <a:moveTo>
                        <a:pt x="1089" y="28371"/>
                      </a:moveTo>
                      <a:cubicBezTo>
                        <a:pt x="367" y="26187"/>
                        <a:pt x="0" y="239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66" y="-1"/>
                        <a:pt x="37234" y="4605"/>
                        <a:pt x="40900" y="11903"/>
                      </a:cubicBezTo>
                    </a:path>
                    <a:path w="40901" h="28372" stroke="0" extrusionOk="0">
                      <a:moveTo>
                        <a:pt x="1089" y="28371"/>
                      </a:moveTo>
                      <a:cubicBezTo>
                        <a:pt x="367" y="26187"/>
                        <a:pt x="0" y="239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66" y="-1"/>
                        <a:pt x="37234" y="4605"/>
                        <a:pt x="40900" y="11903"/>
                      </a:cubicBezTo>
                      <a:lnTo>
                        <a:pt x="21600" y="21600"/>
                      </a:lnTo>
                      <a:lnTo>
                        <a:pt x="1089" y="28371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76" name="Arc 42"/>
                <p:cNvSpPr>
                  <a:spLocks/>
                </p:cNvSpPr>
                <p:nvPr/>
              </p:nvSpPr>
              <p:spPr bwMode="auto">
                <a:xfrm>
                  <a:off x="3056" y="2410"/>
                  <a:ext cx="50" cy="28"/>
                </a:xfrm>
                <a:custGeom>
                  <a:avLst/>
                  <a:gdLst>
                    <a:gd name="T0" fmla="*/ 0 w 37491"/>
                    <a:gd name="T1" fmla="*/ 0 h 33639"/>
                    <a:gd name="T2" fmla="*/ 0 w 37491"/>
                    <a:gd name="T3" fmla="*/ 0 h 33639"/>
                    <a:gd name="T4" fmla="*/ 0 w 37491"/>
                    <a:gd name="T5" fmla="*/ 0 h 33639"/>
                    <a:gd name="T6" fmla="*/ 0 60000 65536"/>
                    <a:gd name="T7" fmla="*/ 0 60000 65536"/>
                    <a:gd name="T8" fmla="*/ 0 60000 65536"/>
                    <a:gd name="T9" fmla="*/ 0 w 37491"/>
                    <a:gd name="T10" fmla="*/ 0 h 33639"/>
                    <a:gd name="T11" fmla="*/ 37491 w 37491"/>
                    <a:gd name="T12" fmla="*/ 33639 h 3363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7491" h="33639" fill="none" extrusionOk="0">
                      <a:moveTo>
                        <a:pt x="3666" y="33638"/>
                      </a:moveTo>
                      <a:cubicBezTo>
                        <a:pt x="1276" y="30078"/>
                        <a:pt x="0" y="2588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638" y="-1"/>
                        <a:pt x="33401" y="2527"/>
                        <a:pt x="37490" y="6970"/>
                      </a:cubicBezTo>
                    </a:path>
                    <a:path w="37491" h="33639" stroke="0" extrusionOk="0">
                      <a:moveTo>
                        <a:pt x="3666" y="33638"/>
                      </a:moveTo>
                      <a:cubicBezTo>
                        <a:pt x="1276" y="30078"/>
                        <a:pt x="0" y="2588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638" y="-1"/>
                        <a:pt x="33401" y="2527"/>
                        <a:pt x="37490" y="6970"/>
                      </a:cubicBezTo>
                      <a:lnTo>
                        <a:pt x="21600" y="21600"/>
                      </a:lnTo>
                      <a:lnTo>
                        <a:pt x="3666" y="3363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60" name="Group 43"/>
              <p:cNvGrpSpPr>
                <a:grpSpLocks/>
              </p:cNvGrpSpPr>
              <p:nvPr/>
            </p:nvGrpSpPr>
            <p:grpSpPr bwMode="auto">
              <a:xfrm>
                <a:off x="3010" y="2428"/>
                <a:ext cx="48" cy="43"/>
                <a:chOff x="3010" y="2428"/>
                <a:chExt cx="48" cy="43"/>
              </a:xfrm>
            </p:grpSpPr>
            <p:sp>
              <p:nvSpPr>
                <p:cNvPr id="48273" name="Arc 44"/>
                <p:cNvSpPr>
                  <a:spLocks/>
                </p:cNvSpPr>
                <p:nvPr/>
              </p:nvSpPr>
              <p:spPr bwMode="auto">
                <a:xfrm>
                  <a:off x="3010" y="2428"/>
                  <a:ext cx="48" cy="43"/>
                </a:xfrm>
                <a:custGeom>
                  <a:avLst/>
                  <a:gdLst>
                    <a:gd name="T0" fmla="*/ 0 w 40772"/>
                    <a:gd name="T1" fmla="*/ 0 h 27892"/>
                    <a:gd name="T2" fmla="*/ 0 w 40772"/>
                    <a:gd name="T3" fmla="*/ 0 h 27892"/>
                    <a:gd name="T4" fmla="*/ 0 w 40772"/>
                    <a:gd name="T5" fmla="*/ 0 h 27892"/>
                    <a:gd name="T6" fmla="*/ 0 60000 65536"/>
                    <a:gd name="T7" fmla="*/ 0 60000 65536"/>
                    <a:gd name="T8" fmla="*/ 0 60000 65536"/>
                    <a:gd name="T9" fmla="*/ 0 w 40772"/>
                    <a:gd name="T10" fmla="*/ 0 h 27892"/>
                    <a:gd name="T11" fmla="*/ 40772 w 40772"/>
                    <a:gd name="T12" fmla="*/ 27892 h 2789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772" h="27892" fill="none" extrusionOk="0">
                      <a:moveTo>
                        <a:pt x="936" y="27892"/>
                      </a:moveTo>
                      <a:cubicBezTo>
                        <a:pt x="315" y="25852"/>
                        <a:pt x="0" y="23732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664" y="-1"/>
                        <a:pt x="37057" y="4492"/>
                        <a:pt x="40771" y="11650"/>
                      </a:cubicBezTo>
                    </a:path>
                    <a:path w="40772" h="27892" stroke="0" extrusionOk="0">
                      <a:moveTo>
                        <a:pt x="936" y="27892"/>
                      </a:moveTo>
                      <a:cubicBezTo>
                        <a:pt x="315" y="25852"/>
                        <a:pt x="0" y="23732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664" y="-1"/>
                        <a:pt x="37057" y="4492"/>
                        <a:pt x="40771" y="11650"/>
                      </a:cubicBezTo>
                      <a:lnTo>
                        <a:pt x="21600" y="21600"/>
                      </a:lnTo>
                      <a:lnTo>
                        <a:pt x="936" y="27892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74" name="Arc 45"/>
                <p:cNvSpPr>
                  <a:spLocks/>
                </p:cNvSpPr>
                <p:nvPr/>
              </p:nvSpPr>
              <p:spPr bwMode="auto">
                <a:xfrm>
                  <a:off x="3010" y="2441"/>
                  <a:ext cx="48" cy="30"/>
                </a:xfrm>
                <a:custGeom>
                  <a:avLst/>
                  <a:gdLst>
                    <a:gd name="T0" fmla="*/ 0 w 37203"/>
                    <a:gd name="T1" fmla="*/ 0 h 33039"/>
                    <a:gd name="T2" fmla="*/ 0 w 37203"/>
                    <a:gd name="T3" fmla="*/ 0 h 33039"/>
                    <a:gd name="T4" fmla="*/ 0 w 37203"/>
                    <a:gd name="T5" fmla="*/ 0 h 33039"/>
                    <a:gd name="T6" fmla="*/ 0 60000 65536"/>
                    <a:gd name="T7" fmla="*/ 0 60000 65536"/>
                    <a:gd name="T8" fmla="*/ 0 60000 65536"/>
                    <a:gd name="T9" fmla="*/ 0 w 37203"/>
                    <a:gd name="T10" fmla="*/ 0 h 33039"/>
                    <a:gd name="T11" fmla="*/ 37203 w 37203"/>
                    <a:gd name="T12" fmla="*/ 33039 h 3303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7203" h="33039" fill="none" extrusionOk="0">
                      <a:moveTo>
                        <a:pt x="3277" y="33039"/>
                      </a:moveTo>
                      <a:cubicBezTo>
                        <a:pt x="1135" y="29608"/>
                        <a:pt x="0" y="25644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492" y="-1"/>
                        <a:pt x="33128" y="2407"/>
                        <a:pt x="37203" y="6663"/>
                      </a:cubicBezTo>
                    </a:path>
                    <a:path w="37203" h="33039" stroke="0" extrusionOk="0">
                      <a:moveTo>
                        <a:pt x="3277" y="33039"/>
                      </a:moveTo>
                      <a:cubicBezTo>
                        <a:pt x="1135" y="29608"/>
                        <a:pt x="0" y="25644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492" y="-1"/>
                        <a:pt x="33128" y="2407"/>
                        <a:pt x="37203" y="6663"/>
                      </a:cubicBezTo>
                      <a:lnTo>
                        <a:pt x="21600" y="21600"/>
                      </a:lnTo>
                      <a:lnTo>
                        <a:pt x="3277" y="3303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61" name="Group 46"/>
              <p:cNvGrpSpPr>
                <a:grpSpLocks/>
              </p:cNvGrpSpPr>
              <p:nvPr/>
            </p:nvGrpSpPr>
            <p:grpSpPr bwMode="auto">
              <a:xfrm>
                <a:off x="2961" y="2460"/>
                <a:ext cx="48" cy="41"/>
                <a:chOff x="2961" y="2460"/>
                <a:chExt cx="48" cy="41"/>
              </a:xfrm>
            </p:grpSpPr>
            <p:sp>
              <p:nvSpPr>
                <p:cNvPr id="48271" name="Arc 47"/>
                <p:cNvSpPr>
                  <a:spLocks/>
                </p:cNvSpPr>
                <p:nvPr/>
              </p:nvSpPr>
              <p:spPr bwMode="auto">
                <a:xfrm>
                  <a:off x="2962" y="2460"/>
                  <a:ext cx="47" cy="40"/>
                </a:xfrm>
                <a:custGeom>
                  <a:avLst/>
                  <a:gdLst>
                    <a:gd name="T0" fmla="*/ 0 w 40881"/>
                    <a:gd name="T1" fmla="*/ 0 h 27124"/>
                    <a:gd name="T2" fmla="*/ 0 w 40881"/>
                    <a:gd name="T3" fmla="*/ 0 h 27124"/>
                    <a:gd name="T4" fmla="*/ 0 w 40881"/>
                    <a:gd name="T5" fmla="*/ 0 h 27124"/>
                    <a:gd name="T6" fmla="*/ 0 60000 65536"/>
                    <a:gd name="T7" fmla="*/ 0 60000 65536"/>
                    <a:gd name="T8" fmla="*/ 0 60000 65536"/>
                    <a:gd name="T9" fmla="*/ 0 w 40881"/>
                    <a:gd name="T10" fmla="*/ 0 h 27124"/>
                    <a:gd name="T11" fmla="*/ 40881 w 40881"/>
                    <a:gd name="T12" fmla="*/ 27124 h 271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881" h="27124" fill="none" extrusionOk="0">
                      <a:moveTo>
                        <a:pt x="718" y="27123"/>
                      </a:moveTo>
                      <a:cubicBezTo>
                        <a:pt x="241" y="25321"/>
                        <a:pt x="0" y="23464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50" y="-1"/>
                        <a:pt x="37206" y="4587"/>
                        <a:pt x="40880" y="11862"/>
                      </a:cubicBezTo>
                    </a:path>
                    <a:path w="40881" h="27124" stroke="0" extrusionOk="0">
                      <a:moveTo>
                        <a:pt x="718" y="27123"/>
                      </a:moveTo>
                      <a:cubicBezTo>
                        <a:pt x="241" y="25321"/>
                        <a:pt x="0" y="23464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750" y="-1"/>
                        <a:pt x="37206" y="4587"/>
                        <a:pt x="40880" y="11862"/>
                      </a:cubicBezTo>
                      <a:lnTo>
                        <a:pt x="21600" y="21600"/>
                      </a:lnTo>
                      <a:lnTo>
                        <a:pt x="718" y="27123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72" name="Arc 48"/>
                <p:cNvSpPr>
                  <a:spLocks/>
                </p:cNvSpPr>
                <p:nvPr/>
              </p:nvSpPr>
              <p:spPr bwMode="auto">
                <a:xfrm>
                  <a:off x="2961" y="2472"/>
                  <a:ext cx="47" cy="29"/>
                </a:xfrm>
                <a:custGeom>
                  <a:avLst/>
                  <a:gdLst>
                    <a:gd name="T0" fmla="*/ 0 w 37271"/>
                    <a:gd name="T1" fmla="*/ 0 h 33541"/>
                    <a:gd name="T2" fmla="*/ 0 w 37271"/>
                    <a:gd name="T3" fmla="*/ 0 h 33541"/>
                    <a:gd name="T4" fmla="*/ 0 w 37271"/>
                    <a:gd name="T5" fmla="*/ 0 h 33541"/>
                    <a:gd name="T6" fmla="*/ 0 60000 65536"/>
                    <a:gd name="T7" fmla="*/ 0 60000 65536"/>
                    <a:gd name="T8" fmla="*/ 0 60000 65536"/>
                    <a:gd name="T9" fmla="*/ 0 w 37271"/>
                    <a:gd name="T10" fmla="*/ 0 h 33541"/>
                    <a:gd name="T11" fmla="*/ 37271 w 37271"/>
                    <a:gd name="T12" fmla="*/ 33541 h 3354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7271" h="33541" fill="none" extrusionOk="0">
                      <a:moveTo>
                        <a:pt x="3600" y="33541"/>
                      </a:moveTo>
                      <a:cubicBezTo>
                        <a:pt x="1252" y="30001"/>
                        <a:pt x="0" y="2584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526" y="-1"/>
                        <a:pt x="33192" y="2434"/>
                        <a:pt x="37270" y="6734"/>
                      </a:cubicBezTo>
                    </a:path>
                    <a:path w="37271" h="33541" stroke="0" extrusionOk="0">
                      <a:moveTo>
                        <a:pt x="3600" y="33541"/>
                      </a:moveTo>
                      <a:cubicBezTo>
                        <a:pt x="1252" y="30001"/>
                        <a:pt x="0" y="2584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526" y="-1"/>
                        <a:pt x="33192" y="2434"/>
                        <a:pt x="37270" y="6734"/>
                      </a:cubicBezTo>
                      <a:lnTo>
                        <a:pt x="21600" y="21600"/>
                      </a:lnTo>
                      <a:lnTo>
                        <a:pt x="3600" y="335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62" name="Group 49"/>
              <p:cNvGrpSpPr>
                <a:grpSpLocks/>
              </p:cNvGrpSpPr>
              <p:nvPr/>
            </p:nvGrpSpPr>
            <p:grpSpPr bwMode="auto">
              <a:xfrm>
                <a:off x="3343" y="2210"/>
                <a:ext cx="45" cy="38"/>
                <a:chOff x="3343" y="2210"/>
                <a:chExt cx="45" cy="38"/>
              </a:xfrm>
            </p:grpSpPr>
            <p:sp>
              <p:nvSpPr>
                <p:cNvPr id="48269" name="Arc 50"/>
                <p:cNvSpPr>
                  <a:spLocks/>
                </p:cNvSpPr>
                <p:nvPr/>
              </p:nvSpPr>
              <p:spPr bwMode="auto">
                <a:xfrm>
                  <a:off x="3345" y="2210"/>
                  <a:ext cx="43" cy="38"/>
                </a:xfrm>
                <a:custGeom>
                  <a:avLst/>
                  <a:gdLst>
                    <a:gd name="T0" fmla="*/ 0 w 41182"/>
                    <a:gd name="T1" fmla="*/ 0 h 28135"/>
                    <a:gd name="T2" fmla="*/ 0 w 41182"/>
                    <a:gd name="T3" fmla="*/ 0 h 28135"/>
                    <a:gd name="T4" fmla="*/ 0 w 41182"/>
                    <a:gd name="T5" fmla="*/ 0 h 28135"/>
                    <a:gd name="T6" fmla="*/ 0 60000 65536"/>
                    <a:gd name="T7" fmla="*/ 0 60000 65536"/>
                    <a:gd name="T8" fmla="*/ 0 60000 65536"/>
                    <a:gd name="T9" fmla="*/ 0 w 41182"/>
                    <a:gd name="T10" fmla="*/ 0 h 28135"/>
                    <a:gd name="T11" fmla="*/ 41182 w 41182"/>
                    <a:gd name="T12" fmla="*/ 28135 h 28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1182" h="28135" fill="none" extrusionOk="0">
                      <a:moveTo>
                        <a:pt x="1012" y="28134"/>
                      </a:moveTo>
                      <a:cubicBezTo>
                        <a:pt x="341" y="26021"/>
                        <a:pt x="0" y="2381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999" y="-1"/>
                        <a:pt x="37637" y="4869"/>
                        <a:pt x="41182" y="12483"/>
                      </a:cubicBezTo>
                    </a:path>
                    <a:path w="41182" h="28135" stroke="0" extrusionOk="0">
                      <a:moveTo>
                        <a:pt x="1012" y="28134"/>
                      </a:moveTo>
                      <a:cubicBezTo>
                        <a:pt x="341" y="26021"/>
                        <a:pt x="0" y="2381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999" y="-1"/>
                        <a:pt x="37637" y="4869"/>
                        <a:pt x="41182" y="12483"/>
                      </a:cubicBezTo>
                      <a:lnTo>
                        <a:pt x="21600" y="21600"/>
                      </a:lnTo>
                      <a:lnTo>
                        <a:pt x="1012" y="28134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70" name="Arc 51"/>
                <p:cNvSpPr>
                  <a:spLocks/>
                </p:cNvSpPr>
                <p:nvPr/>
              </p:nvSpPr>
              <p:spPr bwMode="auto">
                <a:xfrm>
                  <a:off x="3343" y="2222"/>
                  <a:ext cx="43" cy="26"/>
                </a:xfrm>
                <a:custGeom>
                  <a:avLst/>
                  <a:gdLst>
                    <a:gd name="T0" fmla="*/ 0 w 36797"/>
                    <a:gd name="T1" fmla="*/ 0 h 33768"/>
                    <a:gd name="T2" fmla="*/ 0 w 36797"/>
                    <a:gd name="T3" fmla="*/ 0 h 33768"/>
                    <a:gd name="T4" fmla="*/ 0 w 36797"/>
                    <a:gd name="T5" fmla="*/ 0 h 33768"/>
                    <a:gd name="T6" fmla="*/ 0 60000 65536"/>
                    <a:gd name="T7" fmla="*/ 0 60000 65536"/>
                    <a:gd name="T8" fmla="*/ 0 60000 65536"/>
                    <a:gd name="T9" fmla="*/ 0 w 36797"/>
                    <a:gd name="T10" fmla="*/ 0 h 33768"/>
                    <a:gd name="T11" fmla="*/ 36797 w 36797"/>
                    <a:gd name="T12" fmla="*/ 33768 h 33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6797" h="33768" fill="none" extrusionOk="0">
                      <a:moveTo>
                        <a:pt x="3753" y="33767"/>
                      </a:moveTo>
                      <a:cubicBezTo>
                        <a:pt x="1307" y="30181"/>
                        <a:pt x="0" y="2594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91" y="-1"/>
                        <a:pt x="32752" y="2246"/>
                        <a:pt x="36796" y="6250"/>
                      </a:cubicBezTo>
                    </a:path>
                    <a:path w="36797" h="33768" stroke="0" extrusionOk="0">
                      <a:moveTo>
                        <a:pt x="3753" y="33767"/>
                      </a:moveTo>
                      <a:cubicBezTo>
                        <a:pt x="1307" y="30181"/>
                        <a:pt x="0" y="2594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91" y="-1"/>
                        <a:pt x="32752" y="2246"/>
                        <a:pt x="36796" y="6250"/>
                      </a:cubicBezTo>
                      <a:lnTo>
                        <a:pt x="21600" y="21600"/>
                      </a:lnTo>
                      <a:lnTo>
                        <a:pt x="3753" y="337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63" name="Group 52"/>
              <p:cNvGrpSpPr>
                <a:grpSpLocks/>
              </p:cNvGrpSpPr>
              <p:nvPr/>
            </p:nvGrpSpPr>
            <p:grpSpPr bwMode="auto">
              <a:xfrm>
                <a:off x="3390" y="2177"/>
                <a:ext cx="44" cy="38"/>
                <a:chOff x="3390" y="2177"/>
                <a:chExt cx="44" cy="38"/>
              </a:xfrm>
            </p:grpSpPr>
            <p:sp>
              <p:nvSpPr>
                <p:cNvPr id="48267" name="Arc 53"/>
                <p:cNvSpPr>
                  <a:spLocks/>
                </p:cNvSpPr>
                <p:nvPr/>
              </p:nvSpPr>
              <p:spPr bwMode="auto">
                <a:xfrm>
                  <a:off x="3390" y="2177"/>
                  <a:ext cx="44" cy="38"/>
                </a:xfrm>
                <a:custGeom>
                  <a:avLst/>
                  <a:gdLst>
                    <a:gd name="T0" fmla="*/ 0 w 41053"/>
                    <a:gd name="T1" fmla="*/ 0 h 28164"/>
                    <a:gd name="T2" fmla="*/ 0 w 41053"/>
                    <a:gd name="T3" fmla="*/ 0 h 28164"/>
                    <a:gd name="T4" fmla="*/ 0 w 41053"/>
                    <a:gd name="T5" fmla="*/ 0 h 28164"/>
                    <a:gd name="T6" fmla="*/ 0 60000 65536"/>
                    <a:gd name="T7" fmla="*/ 0 60000 65536"/>
                    <a:gd name="T8" fmla="*/ 0 60000 65536"/>
                    <a:gd name="T9" fmla="*/ 0 w 41053"/>
                    <a:gd name="T10" fmla="*/ 0 h 28164"/>
                    <a:gd name="T11" fmla="*/ 41053 w 41053"/>
                    <a:gd name="T12" fmla="*/ 28164 h 281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1053" h="28164" fill="none" extrusionOk="0">
                      <a:moveTo>
                        <a:pt x="1021" y="28163"/>
                      </a:moveTo>
                      <a:cubicBezTo>
                        <a:pt x="344" y="26041"/>
                        <a:pt x="0" y="2382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890" y="-1"/>
                        <a:pt x="37449" y="4744"/>
                        <a:pt x="41052" y="12211"/>
                      </a:cubicBezTo>
                    </a:path>
                    <a:path w="41053" h="28164" stroke="0" extrusionOk="0">
                      <a:moveTo>
                        <a:pt x="1021" y="28163"/>
                      </a:moveTo>
                      <a:cubicBezTo>
                        <a:pt x="344" y="26041"/>
                        <a:pt x="0" y="2382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890" y="-1"/>
                        <a:pt x="37449" y="4744"/>
                        <a:pt x="41052" y="12211"/>
                      </a:cubicBezTo>
                      <a:lnTo>
                        <a:pt x="21600" y="21600"/>
                      </a:lnTo>
                      <a:lnTo>
                        <a:pt x="1021" y="28163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68" name="Arc 54"/>
                <p:cNvSpPr>
                  <a:spLocks/>
                </p:cNvSpPr>
                <p:nvPr/>
              </p:nvSpPr>
              <p:spPr bwMode="auto">
                <a:xfrm>
                  <a:off x="3390" y="2189"/>
                  <a:ext cx="41" cy="25"/>
                </a:xfrm>
                <a:custGeom>
                  <a:avLst/>
                  <a:gdLst>
                    <a:gd name="T0" fmla="*/ 0 w 36510"/>
                    <a:gd name="T1" fmla="*/ 0 h 33197"/>
                    <a:gd name="T2" fmla="*/ 0 w 36510"/>
                    <a:gd name="T3" fmla="*/ 0 h 33197"/>
                    <a:gd name="T4" fmla="*/ 0 w 36510"/>
                    <a:gd name="T5" fmla="*/ 0 h 33197"/>
                    <a:gd name="T6" fmla="*/ 0 60000 65536"/>
                    <a:gd name="T7" fmla="*/ 0 60000 65536"/>
                    <a:gd name="T8" fmla="*/ 0 60000 65536"/>
                    <a:gd name="T9" fmla="*/ 0 w 36510"/>
                    <a:gd name="T10" fmla="*/ 0 h 33197"/>
                    <a:gd name="T11" fmla="*/ 36510 w 36510"/>
                    <a:gd name="T12" fmla="*/ 33197 h 3319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6510" h="33197" fill="none" extrusionOk="0">
                      <a:moveTo>
                        <a:pt x="3377" y="33196"/>
                      </a:moveTo>
                      <a:cubicBezTo>
                        <a:pt x="1171" y="29731"/>
                        <a:pt x="0" y="25708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152" y="-1"/>
                        <a:pt x="32492" y="2138"/>
                        <a:pt x="36510" y="5971"/>
                      </a:cubicBezTo>
                    </a:path>
                    <a:path w="36510" h="33197" stroke="0" extrusionOk="0">
                      <a:moveTo>
                        <a:pt x="3377" y="33196"/>
                      </a:moveTo>
                      <a:cubicBezTo>
                        <a:pt x="1171" y="29731"/>
                        <a:pt x="0" y="25708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152" y="-1"/>
                        <a:pt x="32492" y="2138"/>
                        <a:pt x="36510" y="5971"/>
                      </a:cubicBezTo>
                      <a:lnTo>
                        <a:pt x="21600" y="21600"/>
                      </a:lnTo>
                      <a:lnTo>
                        <a:pt x="3377" y="3319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264" name="Group 55"/>
              <p:cNvGrpSpPr>
                <a:grpSpLocks/>
              </p:cNvGrpSpPr>
              <p:nvPr/>
            </p:nvGrpSpPr>
            <p:grpSpPr bwMode="auto">
              <a:xfrm>
                <a:off x="3438" y="2146"/>
                <a:ext cx="45" cy="38"/>
                <a:chOff x="3438" y="2146"/>
                <a:chExt cx="45" cy="38"/>
              </a:xfrm>
            </p:grpSpPr>
            <p:sp>
              <p:nvSpPr>
                <p:cNvPr id="48265" name="Arc 56"/>
                <p:cNvSpPr>
                  <a:spLocks/>
                </p:cNvSpPr>
                <p:nvPr/>
              </p:nvSpPr>
              <p:spPr bwMode="auto">
                <a:xfrm>
                  <a:off x="3440" y="2146"/>
                  <a:ext cx="43" cy="37"/>
                </a:xfrm>
                <a:custGeom>
                  <a:avLst/>
                  <a:gdLst>
                    <a:gd name="T0" fmla="*/ 0 w 41121"/>
                    <a:gd name="T1" fmla="*/ 0 h 28238"/>
                    <a:gd name="T2" fmla="*/ 0 w 41121"/>
                    <a:gd name="T3" fmla="*/ 0 h 28238"/>
                    <a:gd name="T4" fmla="*/ 0 w 41121"/>
                    <a:gd name="T5" fmla="*/ 0 h 28238"/>
                    <a:gd name="T6" fmla="*/ 0 60000 65536"/>
                    <a:gd name="T7" fmla="*/ 0 60000 65536"/>
                    <a:gd name="T8" fmla="*/ 0 60000 65536"/>
                    <a:gd name="T9" fmla="*/ 0 w 41121"/>
                    <a:gd name="T10" fmla="*/ 0 h 28238"/>
                    <a:gd name="T11" fmla="*/ 41121 w 41121"/>
                    <a:gd name="T12" fmla="*/ 28238 h 282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1121" h="28238" fill="none" extrusionOk="0">
                      <a:moveTo>
                        <a:pt x="1045" y="28237"/>
                      </a:moveTo>
                      <a:cubicBezTo>
                        <a:pt x="352" y="26093"/>
                        <a:pt x="0" y="2385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947" y="-1"/>
                        <a:pt x="37547" y="4809"/>
                        <a:pt x="41120" y="12353"/>
                      </a:cubicBezTo>
                    </a:path>
                    <a:path w="41121" h="28238" stroke="0" extrusionOk="0">
                      <a:moveTo>
                        <a:pt x="1045" y="28237"/>
                      </a:moveTo>
                      <a:cubicBezTo>
                        <a:pt x="352" y="26093"/>
                        <a:pt x="0" y="2385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9947" y="-1"/>
                        <a:pt x="37547" y="4809"/>
                        <a:pt x="41120" y="12353"/>
                      </a:cubicBezTo>
                      <a:lnTo>
                        <a:pt x="21600" y="21600"/>
                      </a:lnTo>
                      <a:lnTo>
                        <a:pt x="1045" y="28237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66" name="Arc 57"/>
                <p:cNvSpPr>
                  <a:spLocks/>
                </p:cNvSpPr>
                <p:nvPr/>
              </p:nvSpPr>
              <p:spPr bwMode="auto">
                <a:xfrm>
                  <a:off x="3438" y="2158"/>
                  <a:ext cx="43" cy="26"/>
                </a:xfrm>
                <a:custGeom>
                  <a:avLst/>
                  <a:gdLst>
                    <a:gd name="T0" fmla="*/ 0 w 36797"/>
                    <a:gd name="T1" fmla="*/ 0 h 33768"/>
                    <a:gd name="T2" fmla="*/ 0 w 36797"/>
                    <a:gd name="T3" fmla="*/ 0 h 33768"/>
                    <a:gd name="T4" fmla="*/ 0 w 36797"/>
                    <a:gd name="T5" fmla="*/ 0 h 33768"/>
                    <a:gd name="T6" fmla="*/ 0 60000 65536"/>
                    <a:gd name="T7" fmla="*/ 0 60000 65536"/>
                    <a:gd name="T8" fmla="*/ 0 60000 65536"/>
                    <a:gd name="T9" fmla="*/ 0 w 36797"/>
                    <a:gd name="T10" fmla="*/ 0 h 33768"/>
                    <a:gd name="T11" fmla="*/ 36797 w 36797"/>
                    <a:gd name="T12" fmla="*/ 33768 h 33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6797" h="33768" fill="none" extrusionOk="0">
                      <a:moveTo>
                        <a:pt x="3753" y="33767"/>
                      </a:moveTo>
                      <a:cubicBezTo>
                        <a:pt x="1307" y="30181"/>
                        <a:pt x="0" y="2594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91" y="-1"/>
                        <a:pt x="32752" y="2246"/>
                        <a:pt x="36796" y="6250"/>
                      </a:cubicBezTo>
                    </a:path>
                    <a:path w="36797" h="33768" stroke="0" extrusionOk="0">
                      <a:moveTo>
                        <a:pt x="3753" y="33767"/>
                      </a:moveTo>
                      <a:cubicBezTo>
                        <a:pt x="1307" y="30181"/>
                        <a:pt x="0" y="2594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7291" y="-1"/>
                        <a:pt x="32752" y="2246"/>
                        <a:pt x="36796" y="6250"/>
                      </a:cubicBezTo>
                      <a:lnTo>
                        <a:pt x="21600" y="21600"/>
                      </a:lnTo>
                      <a:lnTo>
                        <a:pt x="3753" y="337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8141" name="Freeform 58"/>
            <p:cNvSpPr>
              <a:spLocks/>
            </p:cNvSpPr>
            <p:nvPr/>
          </p:nvSpPr>
          <p:spPr bwMode="auto">
            <a:xfrm>
              <a:off x="2937" y="2126"/>
              <a:ext cx="586" cy="277"/>
            </a:xfrm>
            <a:custGeom>
              <a:avLst/>
              <a:gdLst>
                <a:gd name="T0" fmla="*/ 0 w 586"/>
                <a:gd name="T1" fmla="*/ 269 h 277"/>
                <a:gd name="T2" fmla="*/ 0 w 586"/>
                <a:gd name="T3" fmla="*/ 276 h 277"/>
                <a:gd name="T4" fmla="*/ 585 w 586"/>
                <a:gd name="T5" fmla="*/ 6 h 277"/>
                <a:gd name="T6" fmla="*/ 585 w 586"/>
                <a:gd name="T7" fmla="*/ 0 h 277"/>
                <a:gd name="T8" fmla="*/ 0 w 586"/>
                <a:gd name="T9" fmla="*/ 269 h 2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6"/>
                <a:gd name="T16" fmla="*/ 0 h 277"/>
                <a:gd name="T17" fmla="*/ 586 w 586"/>
                <a:gd name="T18" fmla="*/ 277 h 2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6" h="277">
                  <a:moveTo>
                    <a:pt x="0" y="269"/>
                  </a:moveTo>
                  <a:lnTo>
                    <a:pt x="0" y="276"/>
                  </a:lnTo>
                  <a:lnTo>
                    <a:pt x="585" y="6"/>
                  </a:lnTo>
                  <a:lnTo>
                    <a:pt x="585" y="0"/>
                  </a:lnTo>
                  <a:lnTo>
                    <a:pt x="0" y="269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Freeform 59"/>
            <p:cNvSpPr>
              <a:spLocks/>
            </p:cNvSpPr>
            <p:nvPr/>
          </p:nvSpPr>
          <p:spPr bwMode="auto">
            <a:xfrm>
              <a:off x="2452" y="1976"/>
              <a:ext cx="1072" cy="420"/>
            </a:xfrm>
            <a:custGeom>
              <a:avLst/>
              <a:gdLst>
                <a:gd name="T0" fmla="*/ 0 w 1072"/>
                <a:gd name="T1" fmla="*/ 207 h 420"/>
                <a:gd name="T2" fmla="*/ 595 w 1072"/>
                <a:gd name="T3" fmla="*/ 0 h 420"/>
                <a:gd name="T4" fmla="*/ 1071 w 1072"/>
                <a:gd name="T5" fmla="*/ 147 h 420"/>
                <a:gd name="T6" fmla="*/ 483 w 1072"/>
                <a:gd name="T7" fmla="*/ 419 h 420"/>
                <a:gd name="T8" fmla="*/ 0 w 1072"/>
                <a:gd name="T9" fmla="*/ 207 h 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2"/>
                <a:gd name="T16" fmla="*/ 0 h 420"/>
                <a:gd name="T17" fmla="*/ 1072 w 1072"/>
                <a:gd name="T18" fmla="*/ 420 h 4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2" h="420">
                  <a:moveTo>
                    <a:pt x="0" y="207"/>
                  </a:moveTo>
                  <a:lnTo>
                    <a:pt x="595" y="0"/>
                  </a:lnTo>
                  <a:lnTo>
                    <a:pt x="1071" y="147"/>
                  </a:lnTo>
                  <a:lnTo>
                    <a:pt x="483" y="419"/>
                  </a:lnTo>
                  <a:lnTo>
                    <a:pt x="0" y="20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Freeform 60"/>
            <p:cNvSpPr>
              <a:spLocks/>
            </p:cNvSpPr>
            <p:nvPr/>
          </p:nvSpPr>
          <p:spPr bwMode="auto">
            <a:xfrm>
              <a:off x="2426" y="2176"/>
              <a:ext cx="507" cy="227"/>
            </a:xfrm>
            <a:custGeom>
              <a:avLst/>
              <a:gdLst>
                <a:gd name="T0" fmla="*/ 16 w 507"/>
                <a:gd name="T1" fmla="*/ 15 h 227"/>
                <a:gd name="T2" fmla="*/ 0 w 507"/>
                <a:gd name="T3" fmla="*/ 0 h 227"/>
                <a:gd name="T4" fmla="*/ 1 w 507"/>
                <a:gd name="T5" fmla="*/ 0 h 227"/>
                <a:gd name="T6" fmla="*/ 16 w 507"/>
                <a:gd name="T7" fmla="*/ 12 h 227"/>
                <a:gd name="T8" fmla="*/ 25 w 507"/>
                <a:gd name="T9" fmla="*/ 11 h 227"/>
                <a:gd name="T10" fmla="*/ 506 w 507"/>
                <a:gd name="T11" fmla="*/ 219 h 227"/>
                <a:gd name="T12" fmla="*/ 506 w 507"/>
                <a:gd name="T13" fmla="*/ 226 h 227"/>
                <a:gd name="T14" fmla="*/ 23 w 507"/>
                <a:gd name="T15" fmla="*/ 16 h 227"/>
                <a:gd name="T16" fmla="*/ 16 w 507"/>
                <a:gd name="T17" fmla="*/ 15 h 2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07"/>
                <a:gd name="T28" fmla="*/ 0 h 227"/>
                <a:gd name="T29" fmla="*/ 507 w 507"/>
                <a:gd name="T30" fmla="*/ 227 h 2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07" h="227">
                  <a:moveTo>
                    <a:pt x="16" y="15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16" y="12"/>
                  </a:lnTo>
                  <a:lnTo>
                    <a:pt x="25" y="11"/>
                  </a:lnTo>
                  <a:lnTo>
                    <a:pt x="506" y="219"/>
                  </a:lnTo>
                  <a:lnTo>
                    <a:pt x="506" y="226"/>
                  </a:lnTo>
                  <a:lnTo>
                    <a:pt x="23" y="16"/>
                  </a:lnTo>
                  <a:lnTo>
                    <a:pt x="16" y="15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Freeform 61"/>
            <p:cNvSpPr>
              <a:spLocks/>
            </p:cNvSpPr>
            <p:nvPr/>
          </p:nvSpPr>
          <p:spPr bwMode="auto">
            <a:xfrm>
              <a:off x="2937" y="2262"/>
              <a:ext cx="582" cy="291"/>
            </a:xfrm>
            <a:custGeom>
              <a:avLst/>
              <a:gdLst>
                <a:gd name="T0" fmla="*/ 581 w 582"/>
                <a:gd name="T1" fmla="*/ 0 h 291"/>
                <a:gd name="T2" fmla="*/ 581 w 582"/>
                <a:gd name="T3" fmla="*/ 3 h 291"/>
                <a:gd name="T4" fmla="*/ 0 w 582"/>
                <a:gd name="T5" fmla="*/ 290 h 291"/>
                <a:gd name="T6" fmla="*/ 0 w 582"/>
                <a:gd name="T7" fmla="*/ 283 h 291"/>
                <a:gd name="T8" fmla="*/ 581 w 582"/>
                <a:gd name="T9" fmla="*/ 0 h 2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2"/>
                <a:gd name="T16" fmla="*/ 0 h 291"/>
                <a:gd name="T17" fmla="*/ 582 w 582"/>
                <a:gd name="T18" fmla="*/ 291 h 2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2" h="291">
                  <a:moveTo>
                    <a:pt x="581" y="0"/>
                  </a:moveTo>
                  <a:lnTo>
                    <a:pt x="581" y="3"/>
                  </a:lnTo>
                  <a:lnTo>
                    <a:pt x="0" y="290"/>
                  </a:lnTo>
                  <a:lnTo>
                    <a:pt x="0" y="283"/>
                  </a:lnTo>
                  <a:lnTo>
                    <a:pt x="581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Freeform 62"/>
            <p:cNvSpPr>
              <a:spLocks/>
            </p:cNvSpPr>
            <p:nvPr/>
          </p:nvSpPr>
          <p:spPr bwMode="auto">
            <a:xfrm>
              <a:off x="2429" y="2330"/>
              <a:ext cx="504" cy="222"/>
            </a:xfrm>
            <a:custGeom>
              <a:avLst/>
              <a:gdLst>
                <a:gd name="T0" fmla="*/ 13 w 504"/>
                <a:gd name="T1" fmla="*/ 0 h 222"/>
                <a:gd name="T2" fmla="*/ 0 w 504"/>
                <a:gd name="T3" fmla="*/ 0 h 222"/>
                <a:gd name="T4" fmla="*/ 0 w 504"/>
                <a:gd name="T5" fmla="*/ 3 h 222"/>
                <a:gd name="T6" fmla="*/ 14 w 504"/>
                <a:gd name="T7" fmla="*/ 2 h 222"/>
                <a:gd name="T8" fmla="*/ 23 w 504"/>
                <a:gd name="T9" fmla="*/ 10 h 222"/>
                <a:gd name="T10" fmla="*/ 503 w 504"/>
                <a:gd name="T11" fmla="*/ 221 h 222"/>
                <a:gd name="T12" fmla="*/ 503 w 504"/>
                <a:gd name="T13" fmla="*/ 215 h 222"/>
                <a:gd name="T14" fmla="*/ 13 w 504"/>
                <a:gd name="T15" fmla="*/ 0 h 2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04"/>
                <a:gd name="T25" fmla="*/ 0 h 222"/>
                <a:gd name="T26" fmla="*/ 504 w 504"/>
                <a:gd name="T27" fmla="*/ 222 h 2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04" h="222">
                  <a:moveTo>
                    <a:pt x="13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4" y="2"/>
                  </a:lnTo>
                  <a:lnTo>
                    <a:pt x="23" y="10"/>
                  </a:lnTo>
                  <a:lnTo>
                    <a:pt x="503" y="221"/>
                  </a:lnTo>
                  <a:lnTo>
                    <a:pt x="503" y="215"/>
                  </a:lnTo>
                  <a:lnTo>
                    <a:pt x="13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46" name="Group 63"/>
            <p:cNvGrpSpPr>
              <a:grpSpLocks/>
            </p:cNvGrpSpPr>
            <p:nvPr/>
          </p:nvGrpSpPr>
          <p:grpSpPr bwMode="auto">
            <a:xfrm>
              <a:off x="3261" y="2176"/>
              <a:ext cx="231" cy="172"/>
              <a:chOff x="3261" y="2176"/>
              <a:chExt cx="231" cy="172"/>
            </a:xfrm>
          </p:grpSpPr>
          <p:sp>
            <p:nvSpPr>
              <p:cNvPr id="48251" name="Freeform 64"/>
              <p:cNvSpPr>
                <a:spLocks/>
              </p:cNvSpPr>
              <p:nvPr/>
            </p:nvSpPr>
            <p:spPr bwMode="auto">
              <a:xfrm>
                <a:off x="3261" y="2236"/>
                <a:ext cx="226" cy="112"/>
              </a:xfrm>
              <a:custGeom>
                <a:avLst/>
                <a:gdLst>
                  <a:gd name="T0" fmla="*/ 225 w 226"/>
                  <a:gd name="T1" fmla="*/ 0 h 112"/>
                  <a:gd name="T2" fmla="*/ 0 w 226"/>
                  <a:gd name="T3" fmla="*/ 111 h 112"/>
                  <a:gd name="T4" fmla="*/ 225 w 226"/>
                  <a:gd name="T5" fmla="*/ 2 h 112"/>
                  <a:gd name="T6" fmla="*/ 225 w 226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26"/>
                  <a:gd name="T13" fmla="*/ 0 h 112"/>
                  <a:gd name="T14" fmla="*/ 226 w 226"/>
                  <a:gd name="T15" fmla="*/ 112 h 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26" h="112">
                    <a:moveTo>
                      <a:pt x="225" y="0"/>
                    </a:moveTo>
                    <a:lnTo>
                      <a:pt x="0" y="111"/>
                    </a:lnTo>
                    <a:lnTo>
                      <a:pt x="225" y="2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3F3F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52" name="Freeform 65"/>
              <p:cNvSpPr>
                <a:spLocks/>
              </p:cNvSpPr>
              <p:nvPr/>
            </p:nvSpPr>
            <p:spPr bwMode="auto">
              <a:xfrm>
                <a:off x="3373" y="2248"/>
                <a:ext cx="116" cy="56"/>
              </a:xfrm>
              <a:custGeom>
                <a:avLst/>
                <a:gdLst>
                  <a:gd name="T0" fmla="*/ 0 w 116"/>
                  <a:gd name="T1" fmla="*/ 55 h 56"/>
                  <a:gd name="T2" fmla="*/ 114 w 116"/>
                  <a:gd name="T3" fmla="*/ 0 h 56"/>
                  <a:gd name="T4" fmla="*/ 115 w 116"/>
                  <a:gd name="T5" fmla="*/ 3 h 56"/>
                  <a:gd name="T6" fmla="*/ 0 w 116"/>
                  <a:gd name="T7" fmla="*/ 55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6"/>
                  <a:gd name="T13" fmla="*/ 0 h 56"/>
                  <a:gd name="T14" fmla="*/ 116 w 116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6" h="56">
                    <a:moveTo>
                      <a:pt x="0" y="55"/>
                    </a:moveTo>
                    <a:lnTo>
                      <a:pt x="114" y="0"/>
                    </a:lnTo>
                    <a:lnTo>
                      <a:pt x="115" y="3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3F3F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53" name="Freeform 66"/>
              <p:cNvSpPr>
                <a:spLocks/>
              </p:cNvSpPr>
              <p:nvPr/>
            </p:nvSpPr>
            <p:spPr bwMode="auto">
              <a:xfrm>
                <a:off x="3381" y="2176"/>
                <a:ext cx="111" cy="50"/>
              </a:xfrm>
              <a:custGeom>
                <a:avLst/>
                <a:gdLst>
                  <a:gd name="T0" fmla="*/ 0 w 111"/>
                  <a:gd name="T1" fmla="*/ 49 h 50"/>
                  <a:gd name="T2" fmla="*/ 110 w 111"/>
                  <a:gd name="T3" fmla="*/ 0 h 50"/>
                  <a:gd name="T4" fmla="*/ 110 w 111"/>
                  <a:gd name="T5" fmla="*/ 1 h 50"/>
                  <a:gd name="T6" fmla="*/ 0 w 111"/>
                  <a:gd name="T7" fmla="*/ 49 h 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1"/>
                  <a:gd name="T13" fmla="*/ 0 h 50"/>
                  <a:gd name="T14" fmla="*/ 111 w 111"/>
                  <a:gd name="T15" fmla="*/ 50 h 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1" h="50">
                    <a:moveTo>
                      <a:pt x="0" y="49"/>
                    </a:moveTo>
                    <a:lnTo>
                      <a:pt x="110" y="0"/>
                    </a:lnTo>
                    <a:lnTo>
                      <a:pt x="110" y="1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3F3F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47" name="Freeform 67"/>
            <p:cNvSpPr>
              <a:spLocks/>
            </p:cNvSpPr>
            <p:nvPr/>
          </p:nvSpPr>
          <p:spPr bwMode="auto">
            <a:xfrm>
              <a:off x="2435" y="1971"/>
              <a:ext cx="602" cy="212"/>
            </a:xfrm>
            <a:custGeom>
              <a:avLst/>
              <a:gdLst>
                <a:gd name="T0" fmla="*/ 0 w 602"/>
                <a:gd name="T1" fmla="*/ 200 h 212"/>
                <a:gd name="T2" fmla="*/ 588 w 602"/>
                <a:gd name="T3" fmla="*/ 0 h 212"/>
                <a:gd name="T4" fmla="*/ 601 w 602"/>
                <a:gd name="T5" fmla="*/ 6 h 212"/>
                <a:gd name="T6" fmla="*/ 11 w 602"/>
                <a:gd name="T7" fmla="*/ 211 h 212"/>
                <a:gd name="T8" fmla="*/ 0 w 602"/>
                <a:gd name="T9" fmla="*/ 200 h 2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2"/>
                <a:gd name="T16" fmla="*/ 0 h 212"/>
                <a:gd name="T17" fmla="*/ 602 w 602"/>
                <a:gd name="T18" fmla="*/ 212 h 2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2" h="212">
                  <a:moveTo>
                    <a:pt x="0" y="200"/>
                  </a:moveTo>
                  <a:lnTo>
                    <a:pt x="588" y="0"/>
                  </a:lnTo>
                  <a:lnTo>
                    <a:pt x="601" y="6"/>
                  </a:lnTo>
                  <a:lnTo>
                    <a:pt x="11" y="211"/>
                  </a:lnTo>
                  <a:lnTo>
                    <a:pt x="0" y="20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8" name="Freeform 68"/>
            <p:cNvSpPr>
              <a:spLocks/>
            </p:cNvSpPr>
            <p:nvPr/>
          </p:nvSpPr>
          <p:spPr bwMode="auto">
            <a:xfrm>
              <a:off x="1439" y="2613"/>
              <a:ext cx="106" cy="88"/>
            </a:xfrm>
            <a:custGeom>
              <a:avLst/>
              <a:gdLst>
                <a:gd name="T0" fmla="*/ 0 w 106"/>
                <a:gd name="T1" fmla="*/ 65 h 88"/>
                <a:gd name="T2" fmla="*/ 36 w 106"/>
                <a:gd name="T3" fmla="*/ 87 h 88"/>
                <a:gd name="T4" fmla="*/ 80 w 106"/>
                <a:gd name="T5" fmla="*/ 87 h 88"/>
                <a:gd name="T6" fmla="*/ 105 w 106"/>
                <a:gd name="T7" fmla="*/ 65 h 88"/>
                <a:gd name="T8" fmla="*/ 105 w 106"/>
                <a:gd name="T9" fmla="*/ 21 h 88"/>
                <a:gd name="T10" fmla="*/ 86 w 106"/>
                <a:gd name="T11" fmla="*/ 37 h 88"/>
                <a:gd name="T12" fmla="*/ 36 w 106"/>
                <a:gd name="T13" fmla="*/ 32 h 88"/>
                <a:gd name="T14" fmla="*/ 6 w 106"/>
                <a:gd name="T15" fmla="*/ 0 h 88"/>
                <a:gd name="T16" fmla="*/ 0 w 106"/>
                <a:gd name="T17" fmla="*/ 65 h 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6"/>
                <a:gd name="T28" fmla="*/ 0 h 88"/>
                <a:gd name="T29" fmla="*/ 106 w 106"/>
                <a:gd name="T30" fmla="*/ 88 h 8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6" h="88">
                  <a:moveTo>
                    <a:pt x="0" y="65"/>
                  </a:moveTo>
                  <a:lnTo>
                    <a:pt x="36" y="87"/>
                  </a:lnTo>
                  <a:lnTo>
                    <a:pt x="80" y="87"/>
                  </a:lnTo>
                  <a:lnTo>
                    <a:pt x="105" y="65"/>
                  </a:lnTo>
                  <a:lnTo>
                    <a:pt x="105" y="21"/>
                  </a:lnTo>
                  <a:lnTo>
                    <a:pt x="86" y="37"/>
                  </a:lnTo>
                  <a:lnTo>
                    <a:pt x="36" y="32"/>
                  </a:lnTo>
                  <a:lnTo>
                    <a:pt x="6" y="0"/>
                  </a:lnTo>
                  <a:lnTo>
                    <a:pt x="0" y="65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Freeform 69"/>
            <p:cNvSpPr>
              <a:spLocks/>
            </p:cNvSpPr>
            <p:nvPr/>
          </p:nvSpPr>
          <p:spPr bwMode="auto">
            <a:xfrm>
              <a:off x="1408" y="2657"/>
              <a:ext cx="168" cy="83"/>
            </a:xfrm>
            <a:custGeom>
              <a:avLst/>
              <a:gdLst>
                <a:gd name="T0" fmla="*/ 30 w 168"/>
                <a:gd name="T1" fmla="*/ 21 h 83"/>
                <a:gd name="T2" fmla="*/ 36 w 168"/>
                <a:gd name="T3" fmla="*/ 0 h 83"/>
                <a:gd name="T4" fmla="*/ 6 w 168"/>
                <a:gd name="T5" fmla="*/ 16 h 83"/>
                <a:gd name="T6" fmla="*/ 0 w 168"/>
                <a:gd name="T7" fmla="*/ 37 h 83"/>
                <a:gd name="T8" fmla="*/ 49 w 168"/>
                <a:gd name="T9" fmla="*/ 82 h 83"/>
                <a:gd name="T10" fmla="*/ 117 w 168"/>
                <a:gd name="T11" fmla="*/ 82 h 83"/>
                <a:gd name="T12" fmla="*/ 148 w 168"/>
                <a:gd name="T13" fmla="*/ 49 h 83"/>
                <a:gd name="T14" fmla="*/ 167 w 168"/>
                <a:gd name="T15" fmla="*/ 27 h 83"/>
                <a:gd name="T16" fmla="*/ 136 w 168"/>
                <a:gd name="T17" fmla="*/ 0 h 83"/>
                <a:gd name="T18" fmla="*/ 136 w 168"/>
                <a:gd name="T19" fmla="*/ 21 h 83"/>
                <a:gd name="T20" fmla="*/ 111 w 168"/>
                <a:gd name="T21" fmla="*/ 44 h 83"/>
                <a:gd name="T22" fmla="*/ 68 w 168"/>
                <a:gd name="T23" fmla="*/ 44 h 83"/>
                <a:gd name="T24" fmla="*/ 30 w 168"/>
                <a:gd name="T25" fmla="*/ 21 h 8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8"/>
                <a:gd name="T40" fmla="*/ 0 h 83"/>
                <a:gd name="T41" fmla="*/ 168 w 168"/>
                <a:gd name="T42" fmla="*/ 83 h 8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8" h="83">
                  <a:moveTo>
                    <a:pt x="30" y="21"/>
                  </a:moveTo>
                  <a:lnTo>
                    <a:pt x="36" y="0"/>
                  </a:lnTo>
                  <a:lnTo>
                    <a:pt x="6" y="16"/>
                  </a:lnTo>
                  <a:lnTo>
                    <a:pt x="0" y="37"/>
                  </a:lnTo>
                  <a:lnTo>
                    <a:pt x="49" y="82"/>
                  </a:lnTo>
                  <a:lnTo>
                    <a:pt x="117" y="82"/>
                  </a:lnTo>
                  <a:lnTo>
                    <a:pt x="148" y="49"/>
                  </a:lnTo>
                  <a:lnTo>
                    <a:pt x="167" y="27"/>
                  </a:lnTo>
                  <a:lnTo>
                    <a:pt x="136" y="0"/>
                  </a:lnTo>
                  <a:lnTo>
                    <a:pt x="136" y="21"/>
                  </a:lnTo>
                  <a:lnTo>
                    <a:pt x="111" y="44"/>
                  </a:lnTo>
                  <a:lnTo>
                    <a:pt x="68" y="44"/>
                  </a:lnTo>
                  <a:lnTo>
                    <a:pt x="30" y="21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50" name="Group 70"/>
            <p:cNvGrpSpPr>
              <a:grpSpLocks/>
            </p:cNvGrpSpPr>
            <p:nvPr/>
          </p:nvGrpSpPr>
          <p:grpSpPr bwMode="auto">
            <a:xfrm>
              <a:off x="1296" y="2496"/>
              <a:ext cx="619" cy="596"/>
              <a:chOff x="1248" y="2428"/>
              <a:chExt cx="619" cy="596"/>
            </a:xfrm>
          </p:grpSpPr>
          <p:sp>
            <p:nvSpPr>
              <p:cNvPr id="48248" name="Freeform 71"/>
              <p:cNvSpPr>
                <a:spLocks/>
              </p:cNvSpPr>
              <p:nvPr/>
            </p:nvSpPr>
            <p:spPr bwMode="auto">
              <a:xfrm>
                <a:off x="1402" y="2471"/>
                <a:ext cx="162" cy="182"/>
              </a:xfrm>
              <a:custGeom>
                <a:avLst/>
                <a:gdLst>
                  <a:gd name="T0" fmla="*/ 12 w 162"/>
                  <a:gd name="T1" fmla="*/ 71 h 182"/>
                  <a:gd name="T2" fmla="*/ 0 w 162"/>
                  <a:gd name="T3" fmla="*/ 87 h 182"/>
                  <a:gd name="T4" fmla="*/ 12 w 162"/>
                  <a:gd name="T5" fmla="*/ 114 h 182"/>
                  <a:gd name="T6" fmla="*/ 36 w 162"/>
                  <a:gd name="T7" fmla="*/ 114 h 182"/>
                  <a:gd name="T8" fmla="*/ 43 w 162"/>
                  <a:gd name="T9" fmla="*/ 142 h 182"/>
                  <a:gd name="T10" fmla="*/ 74 w 162"/>
                  <a:gd name="T11" fmla="*/ 175 h 182"/>
                  <a:gd name="T12" fmla="*/ 124 w 162"/>
                  <a:gd name="T13" fmla="*/ 181 h 182"/>
                  <a:gd name="T14" fmla="*/ 142 w 162"/>
                  <a:gd name="T15" fmla="*/ 159 h 182"/>
                  <a:gd name="T16" fmla="*/ 161 w 162"/>
                  <a:gd name="T17" fmla="*/ 93 h 182"/>
                  <a:gd name="T18" fmla="*/ 148 w 162"/>
                  <a:gd name="T19" fmla="*/ 76 h 182"/>
                  <a:gd name="T20" fmla="*/ 154 w 162"/>
                  <a:gd name="T21" fmla="*/ 49 h 182"/>
                  <a:gd name="T22" fmla="*/ 142 w 162"/>
                  <a:gd name="T23" fmla="*/ 5 h 182"/>
                  <a:gd name="T24" fmla="*/ 111 w 162"/>
                  <a:gd name="T25" fmla="*/ 0 h 182"/>
                  <a:gd name="T26" fmla="*/ 74 w 162"/>
                  <a:gd name="T27" fmla="*/ 32 h 182"/>
                  <a:gd name="T28" fmla="*/ 49 w 162"/>
                  <a:gd name="T29" fmla="*/ 32 h 182"/>
                  <a:gd name="T30" fmla="*/ 43 w 162"/>
                  <a:gd name="T31" fmla="*/ 82 h 182"/>
                  <a:gd name="T32" fmla="*/ 12 w 162"/>
                  <a:gd name="T33" fmla="*/ 71 h 18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62"/>
                  <a:gd name="T52" fmla="*/ 0 h 182"/>
                  <a:gd name="T53" fmla="*/ 162 w 162"/>
                  <a:gd name="T54" fmla="*/ 182 h 18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62" h="182">
                    <a:moveTo>
                      <a:pt x="12" y="71"/>
                    </a:moveTo>
                    <a:lnTo>
                      <a:pt x="0" y="87"/>
                    </a:lnTo>
                    <a:lnTo>
                      <a:pt x="12" y="114"/>
                    </a:lnTo>
                    <a:lnTo>
                      <a:pt x="36" y="114"/>
                    </a:lnTo>
                    <a:lnTo>
                      <a:pt x="43" y="142"/>
                    </a:lnTo>
                    <a:lnTo>
                      <a:pt x="74" y="175"/>
                    </a:lnTo>
                    <a:lnTo>
                      <a:pt x="124" y="181"/>
                    </a:lnTo>
                    <a:lnTo>
                      <a:pt x="142" y="159"/>
                    </a:lnTo>
                    <a:lnTo>
                      <a:pt x="161" y="93"/>
                    </a:lnTo>
                    <a:lnTo>
                      <a:pt x="148" y="76"/>
                    </a:lnTo>
                    <a:lnTo>
                      <a:pt x="154" y="49"/>
                    </a:lnTo>
                    <a:lnTo>
                      <a:pt x="142" y="5"/>
                    </a:lnTo>
                    <a:lnTo>
                      <a:pt x="111" y="0"/>
                    </a:lnTo>
                    <a:lnTo>
                      <a:pt x="74" y="32"/>
                    </a:lnTo>
                    <a:lnTo>
                      <a:pt x="49" y="32"/>
                    </a:lnTo>
                    <a:lnTo>
                      <a:pt x="43" y="82"/>
                    </a:lnTo>
                    <a:lnTo>
                      <a:pt x="12" y="71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49" name="Freeform 72"/>
              <p:cNvSpPr>
                <a:spLocks/>
              </p:cNvSpPr>
              <p:nvPr/>
            </p:nvSpPr>
            <p:spPr bwMode="auto">
              <a:xfrm>
                <a:off x="1339" y="2428"/>
                <a:ext cx="292" cy="220"/>
              </a:xfrm>
              <a:custGeom>
                <a:avLst/>
                <a:gdLst>
                  <a:gd name="T0" fmla="*/ 204 w 292"/>
                  <a:gd name="T1" fmla="*/ 202 h 220"/>
                  <a:gd name="T2" fmla="*/ 241 w 292"/>
                  <a:gd name="T3" fmla="*/ 213 h 220"/>
                  <a:gd name="T4" fmla="*/ 272 w 292"/>
                  <a:gd name="T5" fmla="*/ 202 h 220"/>
                  <a:gd name="T6" fmla="*/ 291 w 292"/>
                  <a:gd name="T7" fmla="*/ 174 h 220"/>
                  <a:gd name="T8" fmla="*/ 266 w 292"/>
                  <a:gd name="T9" fmla="*/ 153 h 220"/>
                  <a:gd name="T10" fmla="*/ 241 w 292"/>
                  <a:gd name="T11" fmla="*/ 87 h 220"/>
                  <a:gd name="T12" fmla="*/ 248 w 292"/>
                  <a:gd name="T13" fmla="*/ 44 h 220"/>
                  <a:gd name="T14" fmla="*/ 210 w 292"/>
                  <a:gd name="T15" fmla="*/ 10 h 220"/>
                  <a:gd name="T16" fmla="*/ 191 w 292"/>
                  <a:gd name="T17" fmla="*/ 21 h 220"/>
                  <a:gd name="T18" fmla="*/ 123 w 292"/>
                  <a:gd name="T19" fmla="*/ 0 h 220"/>
                  <a:gd name="T20" fmla="*/ 80 w 292"/>
                  <a:gd name="T21" fmla="*/ 21 h 220"/>
                  <a:gd name="T22" fmla="*/ 36 w 292"/>
                  <a:gd name="T23" fmla="*/ 60 h 220"/>
                  <a:gd name="T24" fmla="*/ 30 w 292"/>
                  <a:gd name="T25" fmla="*/ 98 h 220"/>
                  <a:gd name="T26" fmla="*/ 0 w 292"/>
                  <a:gd name="T27" fmla="*/ 158 h 220"/>
                  <a:gd name="T28" fmla="*/ 6 w 292"/>
                  <a:gd name="T29" fmla="*/ 191 h 220"/>
                  <a:gd name="T30" fmla="*/ 56 w 292"/>
                  <a:gd name="T31" fmla="*/ 219 h 220"/>
                  <a:gd name="T32" fmla="*/ 105 w 292"/>
                  <a:gd name="T33" fmla="*/ 186 h 220"/>
                  <a:gd name="T34" fmla="*/ 99 w 292"/>
                  <a:gd name="T35" fmla="*/ 158 h 220"/>
                  <a:gd name="T36" fmla="*/ 74 w 292"/>
                  <a:gd name="T37" fmla="*/ 158 h 220"/>
                  <a:gd name="T38" fmla="*/ 62 w 292"/>
                  <a:gd name="T39" fmla="*/ 131 h 220"/>
                  <a:gd name="T40" fmla="*/ 74 w 292"/>
                  <a:gd name="T41" fmla="*/ 115 h 220"/>
                  <a:gd name="T42" fmla="*/ 105 w 292"/>
                  <a:gd name="T43" fmla="*/ 126 h 220"/>
                  <a:gd name="T44" fmla="*/ 111 w 292"/>
                  <a:gd name="T45" fmla="*/ 76 h 220"/>
                  <a:gd name="T46" fmla="*/ 135 w 292"/>
                  <a:gd name="T47" fmla="*/ 76 h 220"/>
                  <a:gd name="T48" fmla="*/ 173 w 292"/>
                  <a:gd name="T49" fmla="*/ 44 h 220"/>
                  <a:gd name="T50" fmla="*/ 204 w 292"/>
                  <a:gd name="T51" fmla="*/ 49 h 220"/>
                  <a:gd name="T52" fmla="*/ 216 w 292"/>
                  <a:gd name="T53" fmla="*/ 92 h 220"/>
                  <a:gd name="T54" fmla="*/ 210 w 292"/>
                  <a:gd name="T55" fmla="*/ 120 h 220"/>
                  <a:gd name="T56" fmla="*/ 222 w 292"/>
                  <a:gd name="T57" fmla="*/ 136 h 220"/>
                  <a:gd name="T58" fmla="*/ 204 w 292"/>
                  <a:gd name="T59" fmla="*/ 202 h 22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92"/>
                  <a:gd name="T91" fmla="*/ 0 h 220"/>
                  <a:gd name="T92" fmla="*/ 292 w 292"/>
                  <a:gd name="T93" fmla="*/ 220 h 22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92" h="220">
                    <a:moveTo>
                      <a:pt x="204" y="202"/>
                    </a:moveTo>
                    <a:lnTo>
                      <a:pt x="241" y="213"/>
                    </a:lnTo>
                    <a:lnTo>
                      <a:pt x="272" y="202"/>
                    </a:lnTo>
                    <a:lnTo>
                      <a:pt x="291" y="174"/>
                    </a:lnTo>
                    <a:lnTo>
                      <a:pt x="266" y="153"/>
                    </a:lnTo>
                    <a:lnTo>
                      <a:pt x="241" y="87"/>
                    </a:lnTo>
                    <a:lnTo>
                      <a:pt x="248" y="44"/>
                    </a:lnTo>
                    <a:lnTo>
                      <a:pt x="210" y="10"/>
                    </a:lnTo>
                    <a:lnTo>
                      <a:pt x="191" y="21"/>
                    </a:lnTo>
                    <a:lnTo>
                      <a:pt x="123" y="0"/>
                    </a:lnTo>
                    <a:lnTo>
                      <a:pt x="80" y="21"/>
                    </a:lnTo>
                    <a:lnTo>
                      <a:pt x="36" y="60"/>
                    </a:lnTo>
                    <a:lnTo>
                      <a:pt x="30" y="98"/>
                    </a:lnTo>
                    <a:lnTo>
                      <a:pt x="0" y="158"/>
                    </a:lnTo>
                    <a:lnTo>
                      <a:pt x="6" y="191"/>
                    </a:lnTo>
                    <a:lnTo>
                      <a:pt x="56" y="219"/>
                    </a:lnTo>
                    <a:lnTo>
                      <a:pt x="105" y="186"/>
                    </a:lnTo>
                    <a:lnTo>
                      <a:pt x="99" y="158"/>
                    </a:lnTo>
                    <a:lnTo>
                      <a:pt x="74" y="158"/>
                    </a:lnTo>
                    <a:lnTo>
                      <a:pt x="62" y="131"/>
                    </a:lnTo>
                    <a:lnTo>
                      <a:pt x="74" y="115"/>
                    </a:lnTo>
                    <a:lnTo>
                      <a:pt x="105" y="126"/>
                    </a:lnTo>
                    <a:lnTo>
                      <a:pt x="111" y="76"/>
                    </a:lnTo>
                    <a:lnTo>
                      <a:pt x="135" y="76"/>
                    </a:lnTo>
                    <a:lnTo>
                      <a:pt x="173" y="44"/>
                    </a:lnTo>
                    <a:lnTo>
                      <a:pt x="204" y="49"/>
                    </a:lnTo>
                    <a:lnTo>
                      <a:pt x="216" y="92"/>
                    </a:lnTo>
                    <a:lnTo>
                      <a:pt x="210" y="120"/>
                    </a:lnTo>
                    <a:lnTo>
                      <a:pt x="222" y="136"/>
                    </a:lnTo>
                    <a:lnTo>
                      <a:pt x="204" y="20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50" name="Freeform 73"/>
              <p:cNvSpPr>
                <a:spLocks/>
              </p:cNvSpPr>
              <p:nvPr/>
            </p:nvSpPr>
            <p:spPr bwMode="auto">
              <a:xfrm>
                <a:off x="1248" y="2657"/>
                <a:ext cx="619" cy="367"/>
              </a:xfrm>
              <a:custGeom>
                <a:avLst/>
                <a:gdLst>
                  <a:gd name="T0" fmla="*/ 166 w 619"/>
                  <a:gd name="T1" fmla="*/ 16 h 367"/>
                  <a:gd name="T2" fmla="*/ 135 w 619"/>
                  <a:gd name="T3" fmla="*/ 32 h 367"/>
                  <a:gd name="T4" fmla="*/ 73 w 619"/>
                  <a:gd name="T5" fmla="*/ 55 h 367"/>
                  <a:gd name="T6" fmla="*/ 23 w 619"/>
                  <a:gd name="T7" fmla="*/ 120 h 367"/>
                  <a:gd name="T8" fmla="*/ 0 w 619"/>
                  <a:gd name="T9" fmla="*/ 272 h 367"/>
                  <a:gd name="T10" fmla="*/ 23 w 619"/>
                  <a:gd name="T11" fmla="*/ 366 h 367"/>
                  <a:gd name="T12" fmla="*/ 407 w 619"/>
                  <a:gd name="T13" fmla="*/ 366 h 367"/>
                  <a:gd name="T14" fmla="*/ 401 w 619"/>
                  <a:gd name="T15" fmla="*/ 310 h 367"/>
                  <a:gd name="T16" fmla="*/ 414 w 619"/>
                  <a:gd name="T17" fmla="*/ 223 h 367"/>
                  <a:gd name="T18" fmla="*/ 463 w 619"/>
                  <a:gd name="T19" fmla="*/ 272 h 367"/>
                  <a:gd name="T20" fmla="*/ 506 w 619"/>
                  <a:gd name="T21" fmla="*/ 294 h 367"/>
                  <a:gd name="T22" fmla="*/ 593 w 619"/>
                  <a:gd name="T23" fmla="*/ 283 h 367"/>
                  <a:gd name="T24" fmla="*/ 618 w 619"/>
                  <a:gd name="T25" fmla="*/ 245 h 367"/>
                  <a:gd name="T26" fmla="*/ 605 w 619"/>
                  <a:gd name="T27" fmla="*/ 207 h 367"/>
                  <a:gd name="T28" fmla="*/ 581 w 619"/>
                  <a:gd name="T29" fmla="*/ 185 h 367"/>
                  <a:gd name="T30" fmla="*/ 525 w 619"/>
                  <a:gd name="T31" fmla="*/ 196 h 367"/>
                  <a:gd name="T32" fmla="*/ 450 w 619"/>
                  <a:gd name="T33" fmla="*/ 93 h 367"/>
                  <a:gd name="T34" fmla="*/ 407 w 619"/>
                  <a:gd name="T35" fmla="*/ 43 h 367"/>
                  <a:gd name="T36" fmla="*/ 345 w 619"/>
                  <a:gd name="T37" fmla="*/ 21 h 367"/>
                  <a:gd name="T38" fmla="*/ 295 w 619"/>
                  <a:gd name="T39" fmla="*/ 0 h 367"/>
                  <a:gd name="T40" fmla="*/ 327 w 619"/>
                  <a:gd name="T41" fmla="*/ 27 h 367"/>
                  <a:gd name="T42" fmla="*/ 309 w 619"/>
                  <a:gd name="T43" fmla="*/ 142 h 367"/>
                  <a:gd name="T44" fmla="*/ 265 w 619"/>
                  <a:gd name="T45" fmla="*/ 251 h 367"/>
                  <a:gd name="T46" fmla="*/ 160 w 619"/>
                  <a:gd name="T47" fmla="*/ 37 h 367"/>
                  <a:gd name="T48" fmla="*/ 166 w 619"/>
                  <a:gd name="T49" fmla="*/ 16 h 3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9"/>
                  <a:gd name="T76" fmla="*/ 0 h 367"/>
                  <a:gd name="T77" fmla="*/ 619 w 619"/>
                  <a:gd name="T78" fmla="*/ 367 h 3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9" h="367">
                    <a:moveTo>
                      <a:pt x="166" y="16"/>
                    </a:moveTo>
                    <a:lnTo>
                      <a:pt x="135" y="32"/>
                    </a:lnTo>
                    <a:lnTo>
                      <a:pt x="73" y="55"/>
                    </a:lnTo>
                    <a:lnTo>
                      <a:pt x="23" y="120"/>
                    </a:lnTo>
                    <a:lnTo>
                      <a:pt x="0" y="272"/>
                    </a:lnTo>
                    <a:lnTo>
                      <a:pt x="23" y="366"/>
                    </a:lnTo>
                    <a:lnTo>
                      <a:pt x="407" y="366"/>
                    </a:lnTo>
                    <a:lnTo>
                      <a:pt x="401" y="310"/>
                    </a:lnTo>
                    <a:lnTo>
                      <a:pt x="414" y="223"/>
                    </a:lnTo>
                    <a:lnTo>
                      <a:pt x="463" y="272"/>
                    </a:lnTo>
                    <a:lnTo>
                      <a:pt x="506" y="294"/>
                    </a:lnTo>
                    <a:lnTo>
                      <a:pt x="593" y="283"/>
                    </a:lnTo>
                    <a:lnTo>
                      <a:pt x="618" y="245"/>
                    </a:lnTo>
                    <a:lnTo>
                      <a:pt x="605" y="207"/>
                    </a:lnTo>
                    <a:lnTo>
                      <a:pt x="581" y="185"/>
                    </a:lnTo>
                    <a:lnTo>
                      <a:pt x="525" y="196"/>
                    </a:lnTo>
                    <a:lnTo>
                      <a:pt x="450" y="93"/>
                    </a:lnTo>
                    <a:lnTo>
                      <a:pt x="407" y="43"/>
                    </a:lnTo>
                    <a:lnTo>
                      <a:pt x="345" y="21"/>
                    </a:lnTo>
                    <a:lnTo>
                      <a:pt x="295" y="0"/>
                    </a:lnTo>
                    <a:lnTo>
                      <a:pt x="327" y="27"/>
                    </a:lnTo>
                    <a:lnTo>
                      <a:pt x="309" y="142"/>
                    </a:lnTo>
                    <a:lnTo>
                      <a:pt x="265" y="251"/>
                    </a:lnTo>
                    <a:lnTo>
                      <a:pt x="160" y="37"/>
                    </a:lnTo>
                    <a:lnTo>
                      <a:pt x="166" y="16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51" name="Freeform 74"/>
            <p:cNvSpPr>
              <a:spLocks/>
            </p:cNvSpPr>
            <p:nvPr/>
          </p:nvSpPr>
          <p:spPr bwMode="auto">
            <a:xfrm>
              <a:off x="1785" y="2842"/>
              <a:ext cx="82" cy="104"/>
            </a:xfrm>
            <a:custGeom>
              <a:avLst/>
              <a:gdLst>
                <a:gd name="T0" fmla="*/ 44 w 82"/>
                <a:gd name="T1" fmla="*/ 0 h 104"/>
                <a:gd name="T2" fmla="*/ 12 w 82"/>
                <a:gd name="T3" fmla="*/ 5 h 104"/>
                <a:gd name="T4" fmla="*/ 0 w 82"/>
                <a:gd name="T5" fmla="*/ 43 h 104"/>
                <a:gd name="T6" fmla="*/ 12 w 82"/>
                <a:gd name="T7" fmla="*/ 70 h 104"/>
                <a:gd name="T8" fmla="*/ 36 w 82"/>
                <a:gd name="T9" fmla="*/ 103 h 104"/>
                <a:gd name="T10" fmla="*/ 56 w 82"/>
                <a:gd name="T11" fmla="*/ 97 h 104"/>
                <a:gd name="T12" fmla="*/ 81 w 82"/>
                <a:gd name="T13" fmla="*/ 59 h 104"/>
                <a:gd name="T14" fmla="*/ 68 w 82"/>
                <a:gd name="T15" fmla="*/ 21 h 104"/>
                <a:gd name="T16" fmla="*/ 44 w 82"/>
                <a:gd name="T17" fmla="*/ 0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2"/>
                <a:gd name="T28" fmla="*/ 0 h 104"/>
                <a:gd name="T29" fmla="*/ 82 w 82"/>
                <a:gd name="T30" fmla="*/ 104 h 10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2" h="104">
                  <a:moveTo>
                    <a:pt x="44" y="0"/>
                  </a:moveTo>
                  <a:lnTo>
                    <a:pt x="12" y="5"/>
                  </a:lnTo>
                  <a:lnTo>
                    <a:pt x="0" y="43"/>
                  </a:lnTo>
                  <a:lnTo>
                    <a:pt x="12" y="70"/>
                  </a:lnTo>
                  <a:lnTo>
                    <a:pt x="36" y="103"/>
                  </a:lnTo>
                  <a:lnTo>
                    <a:pt x="56" y="97"/>
                  </a:lnTo>
                  <a:lnTo>
                    <a:pt x="81" y="59"/>
                  </a:lnTo>
                  <a:lnTo>
                    <a:pt x="68" y="21"/>
                  </a:lnTo>
                  <a:lnTo>
                    <a:pt x="44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2" name="Freeform 75"/>
            <p:cNvSpPr>
              <a:spLocks/>
            </p:cNvSpPr>
            <p:nvPr/>
          </p:nvSpPr>
          <p:spPr bwMode="auto">
            <a:xfrm>
              <a:off x="1823" y="2874"/>
              <a:ext cx="44" cy="67"/>
            </a:xfrm>
            <a:custGeom>
              <a:avLst/>
              <a:gdLst>
                <a:gd name="T0" fmla="*/ 0 w 44"/>
                <a:gd name="T1" fmla="*/ 0 h 67"/>
                <a:gd name="T2" fmla="*/ 12 w 44"/>
                <a:gd name="T3" fmla="*/ 55 h 67"/>
                <a:gd name="T4" fmla="*/ 18 w 44"/>
                <a:gd name="T5" fmla="*/ 66 h 67"/>
                <a:gd name="T6" fmla="*/ 43 w 44"/>
                <a:gd name="T7" fmla="*/ 27 h 67"/>
                <a:gd name="T8" fmla="*/ 36 w 44"/>
                <a:gd name="T9" fmla="*/ 16 h 67"/>
                <a:gd name="T10" fmla="*/ 18 w 44"/>
                <a:gd name="T11" fmla="*/ 5 h 67"/>
                <a:gd name="T12" fmla="*/ 0 w 44"/>
                <a:gd name="T13" fmla="*/ 0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4"/>
                <a:gd name="T22" fmla="*/ 0 h 67"/>
                <a:gd name="T23" fmla="*/ 44 w 44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4" h="67">
                  <a:moveTo>
                    <a:pt x="0" y="0"/>
                  </a:moveTo>
                  <a:lnTo>
                    <a:pt x="12" y="55"/>
                  </a:lnTo>
                  <a:lnTo>
                    <a:pt x="18" y="66"/>
                  </a:lnTo>
                  <a:lnTo>
                    <a:pt x="43" y="27"/>
                  </a:lnTo>
                  <a:lnTo>
                    <a:pt x="36" y="16"/>
                  </a:lnTo>
                  <a:lnTo>
                    <a:pt x="18" y="5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3" name="Freeform 76"/>
            <p:cNvSpPr>
              <a:spLocks/>
            </p:cNvSpPr>
            <p:nvPr/>
          </p:nvSpPr>
          <p:spPr bwMode="auto">
            <a:xfrm>
              <a:off x="1823" y="2809"/>
              <a:ext cx="118" cy="89"/>
            </a:xfrm>
            <a:custGeom>
              <a:avLst/>
              <a:gdLst>
                <a:gd name="T0" fmla="*/ 18 w 118"/>
                <a:gd name="T1" fmla="*/ 21 h 89"/>
                <a:gd name="T2" fmla="*/ 42 w 118"/>
                <a:gd name="T3" fmla="*/ 10 h 89"/>
                <a:gd name="T4" fmla="*/ 68 w 118"/>
                <a:gd name="T5" fmla="*/ 5 h 89"/>
                <a:gd name="T6" fmla="*/ 86 w 118"/>
                <a:gd name="T7" fmla="*/ 0 h 89"/>
                <a:gd name="T8" fmla="*/ 92 w 118"/>
                <a:gd name="T9" fmla="*/ 10 h 89"/>
                <a:gd name="T10" fmla="*/ 104 w 118"/>
                <a:gd name="T11" fmla="*/ 16 h 89"/>
                <a:gd name="T12" fmla="*/ 117 w 118"/>
                <a:gd name="T13" fmla="*/ 21 h 89"/>
                <a:gd name="T14" fmla="*/ 117 w 118"/>
                <a:gd name="T15" fmla="*/ 38 h 89"/>
                <a:gd name="T16" fmla="*/ 110 w 118"/>
                <a:gd name="T17" fmla="*/ 59 h 89"/>
                <a:gd name="T18" fmla="*/ 104 w 118"/>
                <a:gd name="T19" fmla="*/ 82 h 89"/>
                <a:gd name="T20" fmla="*/ 74 w 118"/>
                <a:gd name="T21" fmla="*/ 88 h 89"/>
                <a:gd name="T22" fmla="*/ 30 w 118"/>
                <a:gd name="T23" fmla="*/ 82 h 89"/>
                <a:gd name="T24" fmla="*/ 18 w 118"/>
                <a:gd name="T25" fmla="*/ 82 h 89"/>
                <a:gd name="T26" fmla="*/ 6 w 118"/>
                <a:gd name="T27" fmla="*/ 82 h 89"/>
                <a:gd name="T28" fmla="*/ 0 w 118"/>
                <a:gd name="T29" fmla="*/ 66 h 89"/>
                <a:gd name="T30" fmla="*/ 18 w 118"/>
                <a:gd name="T31" fmla="*/ 21 h 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18"/>
                <a:gd name="T49" fmla="*/ 0 h 89"/>
                <a:gd name="T50" fmla="*/ 118 w 118"/>
                <a:gd name="T51" fmla="*/ 89 h 8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18" h="89">
                  <a:moveTo>
                    <a:pt x="18" y="21"/>
                  </a:moveTo>
                  <a:lnTo>
                    <a:pt x="42" y="10"/>
                  </a:lnTo>
                  <a:lnTo>
                    <a:pt x="68" y="5"/>
                  </a:lnTo>
                  <a:lnTo>
                    <a:pt x="86" y="0"/>
                  </a:lnTo>
                  <a:lnTo>
                    <a:pt x="92" y="10"/>
                  </a:lnTo>
                  <a:lnTo>
                    <a:pt x="104" y="16"/>
                  </a:lnTo>
                  <a:lnTo>
                    <a:pt x="117" y="21"/>
                  </a:lnTo>
                  <a:lnTo>
                    <a:pt x="117" y="38"/>
                  </a:lnTo>
                  <a:lnTo>
                    <a:pt x="110" y="59"/>
                  </a:lnTo>
                  <a:lnTo>
                    <a:pt x="104" y="82"/>
                  </a:lnTo>
                  <a:lnTo>
                    <a:pt x="74" y="88"/>
                  </a:lnTo>
                  <a:lnTo>
                    <a:pt x="30" y="82"/>
                  </a:lnTo>
                  <a:lnTo>
                    <a:pt x="18" y="82"/>
                  </a:lnTo>
                  <a:lnTo>
                    <a:pt x="6" y="82"/>
                  </a:lnTo>
                  <a:lnTo>
                    <a:pt x="0" y="66"/>
                  </a:lnTo>
                  <a:lnTo>
                    <a:pt x="18" y="21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54" name="Group 77"/>
            <p:cNvGrpSpPr>
              <a:grpSpLocks/>
            </p:cNvGrpSpPr>
            <p:nvPr/>
          </p:nvGrpSpPr>
          <p:grpSpPr bwMode="auto">
            <a:xfrm>
              <a:off x="1879" y="2826"/>
              <a:ext cx="44" cy="66"/>
              <a:chOff x="1879" y="2826"/>
              <a:chExt cx="44" cy="66"/>
            </a:xfrm>
          </p:grpSpPr>
          <p:sp>
            <p:nvSpPr>
              <p:cNvPr id="48246" name="Freeform 78"/>
              <p:cNvSpPr>
                <a:spLocks/>
              </p:cNvSpPr>
              <p:nvPr/>
            </p:nvSpPr>
            <p:spPr bwMode="auto">
              <a:xfrm>
                <a:off x="1879" y="2826"/>
                <a:ext cx="39" cy="61"/>
              </a:xfrm>
              <a:custGeom>
                <a:avLst/>
                <a:gdLst>
                  <a:gd name="T0" fmla="*/ 27 w 39"/>
                  <a:gd name="T1" fmla="*/ 0 h 61"/>
                  <a:gd name="T2" fmla="*/ 10 w 39"/>
                  <a:gd name="T3" fmla="*/ 4 h 61"/>
                  <a:gd name="T4" fmla="*/ 5 w 39"/>
                  <a:gd name="T5" fmla="*/ 14 h 61"/>
                  <a:gd name="T6" fmla="*/ 0 w 39"/>
                  <a:gd name="T7" fmla="*/ 19 h 61"/>
                  <a:gd name="T8" fmla="*/ 0 w 39"/>
                  <a:gd name="T9" fmla="*/ 39 h 61"/>
                  <a:gd name="T10" fmla="*/ 5 w 39"/>
                  <a:gd name="T11" fmla="*/ 39 h 61"/>
                  <a:gd name="T12" fmla="*/ 10 w 39"/>
                  <a:gd name="T13" fmla="*/ 49 h 61"/>
                  <a:gd name="T14" fmla="*/ 10 w 39"/>
                  <a:gd name="T15" fmla="*/ 55 h 61"/>
                  <a:gd name="T16" fmla="*/ 38 w 39"/>
                  <a:gd name="T17" fmla="*/ 60 h 61"/>
                  <a:gd name="T18" fmla="*/ 27 w 39"/>
                  <a:gd name="T19" fmla="*/ 0 h 6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9"/>
                  <a:gd name="T31" fmla="*/ 0 h 61"/>
                  <a:gd name="T32" fmla="*/ 39 w 39"/>
                  <a:gd name="T33" fmla="*/ 61 h 61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9" h="61">
                    <a:moveTo>
                      <a:pt x="27" y="0"/>
                    </a:moveTo>
                    <a:lnTo>
                      <a:pt x="10" y="4"/>
                    </a:lnTo>
                    <a:lnTo>
                      <a:pt x="5" y="14"/>
                    </a:lnTo>
                    <a:lnTo>
                      <a:pt x="0" y="19"/>
                    </a:lnTo>
                    <a:lnTo>
                      <a:pt x="0" y="39"/>
                    </a:lnTo>
                    <a:lnTo>
                      <a:pt x="5" y="39"/>
                    </a:lnTo>
                    <a:lnTo>
                      <a:pt x="10" y="49"/>
                    </a:lnTo>
                    <a:lnTo>
                      <a:pt x="10" y="55"/>
                    </a:lnTo>
                    <a:lnTo>
                      <a:pt x="38" y="60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47" name="Freeform 79"/>
              <p:cNvSpPr>
                <a:spLocks/>
              </p:cNvSpPr>
              <p:nvPr/>
            </p:nvSpPr>
            <p:spPr bwMode="auto">
              <a:xfrm>
                <a:off x="1879" y="2826"/>
                <a:ext cx="44" cy="66"/>
              </a:xfrm>
              <a:custGeom>
                <a:avLst/>
                <a:gdLst>
                  <a:gd name="T0" fmla="*/ 30 w 44"/>
                  <a:gd name="T1" fmla="*/ 0 h 66"/>
                  <a:gd name="T2" fmla="*/ 12 w 44"/>
                  <a:gd name="T3" fmla="*/ 4 h 66"/>
                  <a:gd name="T4" fmla="*/ 6 w 44"/>
                  <a:gd name="T5" fmla="*/ 15 h 66"/>
                  <a:gd name="T6" fmla="*/ 0 w 44"/>
                  <a:gd name="T7" fmla="*/ 21 h 66"/>
                  <a:gd name="T8" fmla="*/ 0 w 44"/>
                  <a:gd name="T9" fmla="*/ 43 h 66"/>
                  <a:gd name="T10" fmla="*/ 6 w 44"/>
                  <a:gd name="T11" fmla="*/ 43 h 66"/>
                  <a:gd name="T12" fmla="*/ 12 w 44"/>
                  <a:gd name="T13" fmla="*/ 54 h 66"/>
                  <a:gd name="T14" fmla="*/ 12 w 44"/>
                  <a:gd name="T15" fmla="*/ 59 h 66"/>
                  <a:gd name="T16" fmla="*/ 43 w 44"/>
                  <a:gd name="T17" fmla="*/ 65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4"/>
                  <a:gd name="T28" fmla="*/ 0 h 66"/>
                  <a:gd name="T29" fmla="*/ 44 w 44"/>
                  <a:gd name="T30" fmla="*/ 66 h 6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4" h="66">
                    <a:moveTo>
                      <a:pt x="30" y="0"/>
                    </a:moveTo>
                    <a:lnTo>
                      <a:pt x="12" y="4"/>
                    </a:lnTo>
                    <a:lnTo>
                      <a:pt x="6" y="15"/>
                    </a:lnTo>
                    <a:lnTo>
                      <a:pt x="0" y="21"/>
                    </a:lnTo>
                    <a:lnTo>
                      <a:pt x="0" y="43"/>
                    </a:lnTo>
                    <a:lnTo>
                      <a:pt x="6" y="43"/>
                    </a:lnTo>
                    <a:lnTo>
                      <a:pt x="12" y="54"/>
                    </a:lnTo>
                    <a:lnTo>
                      <a:pt x="12" y="59"/>
                    </a:lnTo>
                    <a:lnTo>
                      <a:pt x="43" y="65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55" name="Group 80"/>
            <p:cNvGrpSpPr>
              <a:grpSpLocks/>
            </p:cNvGrpSpPr>
            <p:nvPr/>
          </p:nvGrpSpPr>
          <p:grpSpPr bwMode="auto">
            <a:xfrm>
              <a:off x="1884" y="2837"/>
              <a:ext cx="51" cy="17"/>
              <a:chOff x="1884" y="2837"/>
              <a:chExt cx="51" cy="17"/>
            </a:xfrm>
          </p:grpSpPr>
          <p:sp>
            <p:nvSpPr>
              <p:cNvPr id="48244" name="Freeform 81"/>
              <p:cNvSpPr>
                <a:spLocks/>
              </p:cNvSpPr>
              <p:nvPr/>
            </p:nvSpPr>
            <p:spPr bwMode="auto">
              <a:xfrm>
                <a:off x="1884" y="2837"/>
                <a:ext cx="46" cy="17"/>
              </a:xfrm>
              <a:custGeom>
                <a:avLst/>
                <a:gdLst>
                  <a:gd name="T0" fmla="*/ 0 w 46"/>
                  <a:gd name="T1" fmla="*/ 16 h 17"/>
                  <a:gd name="T2" fmla="*/ 22 w 46"/>
                  <a:gd name="T3" fmla="*/ 16 h 17"/>
                  <a:gd name="T4" fmla="*/ 45 w 46"/>
                  <a:gd name="T5" fmla="*/ 0 h 17"/>
                  <a:gd name="T6" fmla="*/ 0 w 46"/>
                  <a:gd name="T7" fmla="*/ 16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6"/>
                  <a:gd name="T13" fmla="*/ 0 h 17"/>
                  <a:gd name="T14" fmla="*/ 46 w 46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6" h="17">
                    <a:moveTo>
                      <a:pt x="0" y="16"/>
                    </a:moveTo>
                    <a:lnTo>
                      <a:pt x="22" y="16"/>
                    </a:lnTo>
                    <a:lnTo>
                      <a:pt x="45" y="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45" name="Freeform 82"/>
              <p:cNvSpPr>
                <a:spLocks/>
              </p:cNvSpPr>
              <p:nvPr/>
            </p:nvSpPr>
            <p:spPr bwMode="auto">
              <a:xfrm>
                <a:off x="1884" y="2837"/>
                <a:ext cx="51" cy="17"/>
              </a:xfrm>
              <a:custGeom>
                <a:avLst/>
                <a:gdLst>
                  <a:gd name="T0" fmla="*/ 0 w 51"/>
                  <a:gd name="T1" fmla="*/ 16 h 17"/>
                  <a:gd name="T2" fmla="*/ 25 w 51"/>
                  <a:gd name="T3" fmla="*/ 16 h 17"/>
                  <a:gd name="T4" fmla="*/ 50 w 51"/>
                  <a:gd name="T5" fmla="*/ 0 h 17"/>
                  <a:gd name="T6" fmla="*/ 0 60000 65536"/>
                  <a:gd name="T7" fmla="*/ 0 60000 65536"/>
                  <a:gd name="T8" fmla="*/ 0 60000 65536"/>
                  <a:gd name="T9" fmla="*/ 0 w 51"/>
                  <a:gd name="T10" fmla="*/ 0 h 17"/>
                  <a:gd name="T11" fmla="*/ 51 w 51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1" h="17">
                    <a:moveTo>
                      <a:pt x="0" y="16"/>
                    </a:moveTo>
                    <a:lnTo>
                      <a:pt x="25" y="16"/>
                    </a:lnTo>
                    <a:lnTo>
                      <a:pt x="50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56" name="Group 83"/>
            <p:cNvGrpSpPr>
              <a:grpSpLocks/>
            </p:cNvGrpSpPr>
            <p:nvPr/>
          </p:nvGrpSpPr>
          <p:grpSpPr bwMode="auto">
            <a:xfrm>
              <a:off x="1879" y="2858"/>
              <a:ext cx="51" cy="1"/>
              <a:chOff x="1879" y="2858"/>
              <a:chExt cx="51" cy="1"/>
            </a:xfrm>
          </p:grpSpPr>
          <p:sp>
            <p:nvSpPr>
              <p:cNvPr id="48242" name="Freeform 84"/>
              <p:cNvSpPr>
                <a:spLocks/>
              </p:cNvSpPr>
              <p:nvPr/>
            </p:nvSpPr>
            <p:spPr bwMode="auto">
              <a:xfrm>
                <a:off x="1879" y="2858"/>
                <a:ext cx="45" cy="1"/>
              </a:xfrm>
              <a:custGeom>
                <a:avLst/>
                <a:gdLst>
                  <a:gd name="T0" fmla="*/ 0 w 45"/>
                  <a:gd name="T1" fmla="*/ 0 h 1"/>
                  <a:gd name="T2" fmla="*/ 27 w 45"/>
                  <a:gd name="T3" fmla="*/ 0 h 1"/>
                  <a:gd name="T4" fmla="*/ 44 w 45"/>
                  <a:gd name="T5" fmla="*/ 0 h 1"/>
                  <a:gd name="T6" fmla="*/ 0 w 45"/>
                  <a:gd name="T7" fmla="*/ 0 h 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5"/>
                  <a:gd name="T13" fmla="*/ 0 h 1"/>
                  <a:gd name="T14" fmla="*/ 45 w 45"/>
                  <a:gd name="T15" fmla="*/ 1 h 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5" h="1">
                    <a:moveTo>
                      <a:pt x="0" y="0"/>
                    </a:moveTo>
                    <a:lnTo>
                      <a:pt x="27" y="0"/>
                    </a:lnTo>
                    <a:lnTo>
                      <a:pt x="4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43" name="Freeform 85"/>
              <p:cNvSpPr>
                <a:spLocks/>
              </p:cNvSpPr>
              <p:nvPr/>
            </p:nvSpPr>
            <p:spPr bwMode="auto">
              <a:xfrm>
                <a:off x="1879" y="2858"/>
                <a:ext cx="51" cy="1"/>
              </a:xfrm>
              <a:custGeom>
                <a:avLst/>
                <a:gdLst>
                  <a:gd name="T0" fmla="*/ 0 w 51"/>
                  <a:gd name="T1" fmla="*/ 0 h 1"/>
                  <a:gd name="T2" fmla="*/ 31 w 51"/>
                  <a:gd name="T3" fmla="*/ 0 h 1"/>
                  <a:gd name="T4" fmla="*/ 50 w 51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51"/>
                  <a:gd name="T10" fmla="*/ 0 h 1"/>
                  <a:gd name="T11" fmla="*/ 51 w 51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1" h="1">
                    <a:moveTo>
                      <a:pt x="0" y="0"/>
                    </a:moveTo>
                    <a:lnTo>
                      <a:pt x="31" y="0"/>
                    </a:lnTo>
                    <a:lnTo>
                      <a:pt x="50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57" name="Group 86"/>
            <p:cNvGrpSpPr>
              <a:grpSpLocks/>
            </p:cNvGrpSpPr>
            <p:nvPr/>
          </p:nvGrpSpPr>
          <p:grpSpPr bwMode="auto">
            <a:xfrm>
              <a:off x="1890" y="2870"/>
              <a:ext cx="33" cy="17"/>
              <a:chOff x="1890" y="2870"/>
              <a:chExt cx="33" cy="17"/>
            </a:xfrm>
          </p:grpSpPr>
          <p:sp>
            <p:nvSpPr>
              <p:cNvPr id="48240" name="Freeform 87"/>
              <p:cNvSpPr>
                <a:spLocks/>
              </p:cNvSpPr>
              <p:nvPr/>
            </p:nvSpPr>
            <p:spPr bwMode="auto">
              <a:xfrm>
                <a:off x="1890" y="2870"/>
                <a:ext cx="28" cy="17"/>
              </a:xfrm>
              <a:custGeom>
                <a:avLst/>
                <a:gdLst>
                  <a:gd name="T0" fmla="*/ 0 w 28"/>
                  <a:gd name="T1" fmla="*/ 0 h 17"/>
                  <a:gd name="T2" fmla="*/ 16 w 28"/>
                  <a:gd name="T3" fmla="*/ 16 h 17"/>
                  <a:gd name="T4" fmla="*/ 27 w 28"/>
                  <a:gd name="T5" fmla="*/ 16 h 17"/>
                  <a:gd name="T6" fmla="*/ 0 w 28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"/>
                  <a:gd name="T13" fmla="*/ 0 h 17"/>
                  <a:gd name="T14" fmla="*/ 28 w 28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" h="17">
                    <a:moveTo>
                      <a:pt x="0" y="0"/>
                    </a:moveTo>
                    <a:lnTo>
                      <a:pt x="16" y="16"/>
                    </a:lnTo>
                    <a:lnTo>
                      <a:pt x="27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41" name="Freeform 88"/>
              <p:cNvSpPr>
                <a:spLocks/>
              </p:cNvSpPr>
              <p:nvPr/>
            </p:nvSpPr>
            <p:spPr bwMode="auto">
              <a:xfrm>
                <a:off x="1890" y="2870"/>
                <a:ext cx="33" cy="17"/>
              </a:xfrm>
              <a:custGeom>
                <a:avLst/>
                <a:gdLst>
                  <a:gd name="T0" fmla="*/ 0 w 33"/>
                  <a:gd name="T1" fmla="*/ 0 h 17"/>
                  <a:gd name="T2" fmla="*/ 19 w 33"/>
                  <a:gd name="T3" fmla="*/ 16 h 17"/>
                  <a:gd name="T4" fmla="*/ 32 w 33"/>
                  <a:gd name="T5" fmla="*/ 16 h 17"/>
                  <a:gd name="T6" fmla="*/ 0 60000 65536"/>
                  <a:gd name="T7" fmla="*/ 0 60000 65536"/>
                  <a:gd name="T8" fmla="*/ 0 60000 65536"/>
                  <a:gd name="T9" fmla="*/ 0 w 33"/>
                  <a:gd name="T10" fmla="*/ 0 h 17"/>
                  <a:gd name="T11" fmla="*/ 33 w 33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" h="17">
                    <a:moveTo>
                      <a:pt x="0" y="0"/>
                    </a:moveTo>
                    <a:lnTo>
                      <a:pt x="19" y="16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58" name="Group 89"/>
            <p:cNvGrpSpPr>
              <a:grpSpLocks/>
            </p:cNvGrpSpPr>
            <p:nvPr/>
          </p:nvGrpSpPr>
          <p:grpSpPr bwMode="auto">
            <a:xfrm>
              <a:off x="1866" y="2832"/>
              <a:ext cx="25" cy="33"/>
              <a:chOff x="1866" y="2832"/>
              <a:chExt cx="25" cy="33"/>
            </a:xfrm>
          </p:grpSpPr>
          <p:sp>
            <p:nvSpPr>
              <p:cNvPr id="48238" name="Freeform 90"/>
              <p:cNvSpPr>
                <a:spLocks/>
              </p:cNvSpPr>
              <p:nvPr/>
            </p:nvSpPr>
            <p:spPr bwMode="auto">
              <a:xfrm>
                <a:off x="1866" y="2832"/>
                <a:ext cx="20" cy="28"/>
              </a:xfrm>
              <a:custGeom>
                <a:avLst/>
                <a:gdLst>
                  <a:gd name="T0" fmla="*/ 19 w 20"/>
                  <a:gd name="T1" fmla="*/ 0 h 28"/>
                  <a:gd name="T2" fmla="*/ 9 w 20"/>
                  <a:gd name="T3" fmla="*/ 0 h 28"/>
                  <a:gd name="T4" fmla="*/ 5 w 20"/>
                  <a:gd name="T5" fmla="*/ 18 h 28"/>
                  <a:gd name="T6" fmla="*/ 0 w 20"/>
                  <a:gd name="T7" fmla="*/ 27 h 28"/>
                  <a:gd name="T8" fmla="*/ 19 w 20"/>
                  <a:gd name="T9" fmla="*/ 0 h 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"/>
                  <a:gd name="T16" fmla="*/ 0 h 28"/>
                  <a:gd name="T17" fmla="*/ 20 w 20"/>
                  <a:gd name="T18" fmla="*/ 28 h 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" h="28">
                    <a:moveTo>
                      <a:pt x="19" y="0"/>
                    </a:moveTo>
                    <a:lnTo>
                      <a:pt x="9" y="0"/>
                    </a:lnTo>
                    <a:lnTo>
                      <a:pt x="5" y="18"/>
                    </a:lnTo>
                    <a:lnTo>
                      <a:pt x="0" y="27"/>
                    </a:lnTo>
                    <a:lnTo>
                      <a:pt x="19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39" name="Freeform 91"/>
              <p:cNvSpPr>
                <a:spLocks/>
              </p:cNvSpPr>
              <p:nvPr/>
            </p:nvSpPr>
            <p:spPr bwMode="auto">
              <a:xfrm>
                <a:off x="1866" y="2832"/>
                <a:ext cx="25" cy="33"/>
              </a:xfrm>
              <a:custGeom>
                <a:avLst/>
                <a:gdLst>
                  <a:gd name="T0" fmla="*/ 24 w 25"/>
                  <a:gd name="T1" fmla="*/ 0 h 33"/>
                  <a:gd name="T2" fmla="*/ 12 w 25"/>
                  <a:gd name="T3" fmla="*/ 0 h 33"/>
                  <a:gd name="T4" fmla="*/ 6 w 25"/>
                  <a:gd name="T5" fmla="*/ 21 h 33"/>
                  <a:gd name="T6" fmla="*/ 0 w 25"/>
                  <a:gd name="T7" fmla="*/ 32 h 3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"/>
                  <a:gd name="T13" fmla="*/ 0 h 33"/>
                  <a:gd name="T14" fmla="*/ 25 w 25"/>
                  <a:gd name="T15" fmla="*/ 33 h 3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" h="33">
                    <a:moveTo>
                      <a:pt x="24" y="0"/>
                    </a:moveTo>
                    <a:lnTo>
                      <a:pt x="12" y="0"/>
                    </a:lnTo>
                    <a:lnTo>
                      <a:pt x="6" y="21"/>
                    </a:lnTo>
                    <a:lnTo>
                      <a:pt x="0" y="32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59" name="Freeform 92"/>
            <p:cNvSpPr>
              <a:spLocks/>
            </p:cNvSpPr>
            <p:nvPr/>
          </p:nvSpPr>
          <p:spPr bwMode="auto">
            <a:xfrm>
              <a:off x="4701" y="2759"/>
              <a:ext cx="135" cy="77"/>
            </a:xfrm>
            <a:custGeom>
              <a:avLst/>
              <a:gdLst>
                <a:gd name="T0" fmla="*/ 127 w 135"/>
                <a:gd name="T1" fmla="*/ 0 h 77"/>
                <a:gd name="T2" fmla="*/ 134 w 135"/>
                <a:gd name="T3" fmla="*/ 27 h 77"/>
                <a:gd name="T4" fmla="*/ 97 w 135"/>
                <a:gd name="T5" fmla="*/ 76 h 77"/>
                <a:gd name="T6" fmla="*/ 67 w 135"/>
                <a:gd name="T7" fmla="*/ 38 h 77"/>
                <a:gd name="T8" fmla="*/ 36 w 135"/>
                <a:gd name="T9" fmla="*/ 76 h 77"/>
                <a:gd name="T10" fmla="*/ 0 w 135"/>
                <a:gd name="T11" fmla="*/ 21 h 77"/>
                <a:gd name="T12" fmla="*/ 12 w 135"/>
                <a:gd name="T13" fmla="*/ 0 h 77"/>
                <a:gd name="T14" fmla="*/ 67 w 135"/>
                <a:gd name="T15" fmla="*/ 38 h 77"/>
                <a:gd name="T16" fmla="*/ 127 w 135"/>
                <a:gd name="T17" fmla="*/ 0 h 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5"/>
                <a:gd name="T28" fmla="*/ 0 h 77"/>
                <a:gd name="T29" fmla="*/ 135 w 135"/>
                <a:gd name="T30" fmla="*/ 77 h 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5" h="77">
                  <a:moveTo>
                    <a:pt x="127" y="0"/>
                  </a:moveTo>
                  <a:lnTo>
                    <a:pt x="134" y="27"/>
                  </a:lnTo>
                  <a:lnTo>
                    <a:pt x="97" y="76"/>
                  </a:lnTo>
                  <a:lnTo>
                    <a:pt x="67" y="38"/>
                  </a:lnTo>
                  <a:lnTo>
                    <a:pt x="36" y="76"/>
                  </a:lnTo>
                  <a:lnTo>
                    <a:pt x="0" y="21"/>
                  </a:lnTo>
                  <a:lnTo>
                    <a:pt x="12" y="0"/>
                  </a:lnTo>
                  <a:lnTo>
                    <a:pt x="67" y="38"/>
                  </a:lnTo>
                  <a:lnTo>
                    <a:pt x="127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60" name="Freeform 93"/>
            <p:cNvSpPr>
              <a:spLocks/>
            </p:cNvSpPr>
            <p:nvPr/>
          </p:nvSpPr>
          <p:spPr bwMode="auto">
            <a:xfrm>
              <a:off x="4745" y="2852"/>
              <a:ext cx="56" cy="206"/>
            </a:xfrm>
            <a:custGeom>
              <a:avLst/>
              <a:gdLst>
                <a:gd name="T0" fmla="*/ 36 w 56"/>
                <a:gd name="T1" fmla="*/ 0 h 206"/>
                <a:gd name="T2" fmla="*/ 55 w 56"/>
                <a:gd name="T3" fmla="*/ 103 h 206"/>
                <a:gd name="T4" fmla="*/ 30 w 56"/>
                <a:gd name="T5" fmla="*/ 205 h 206"/>
                <a:gd name="T6" fmla="*/ 0 w 56"/>
                <a:gd name="T7" fmla="*/ 97 h 206"/>
                <a:gd name="T8" fmla="*/ 12 w 56"/>
                <a:gd name="T9" fmla="*/ 5 h 206"/>
                <a:gd name="T10" fmla="*/ 36 w 56"/>
                <a:gd name="T11" fmla="*/ 0 h 2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"/>
                <a:gd name="T19" fmla="*/ 0 h 206"/>
                <a:gd name="T20" fmla="*/ 56 w 56"/>
                <a:gd name="T21" fmla="*/ 206 h 20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" h="206">
                  <a:moveTo>
                    <a:pt x="36" y="0"/>
                  </a:moveTo>
                  <a:lnTo>
                    <a:pt x="55" y="103"/>
                  </a:lnTo>
                  <a:lnTo>
                    <a:pt x="30" y="205"/>
                  </a:lnTo>
                  <a:lnTo>
                    <a:pt x="0" y="97"/>
                  </a:lnTo>
                  <a:lnTo>
                    <a:pt x="12" y="5"/>
                  </a:lnTo>
                  <a:lnTo>
                    <a:pt x="36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61" name="Freeform 94"/>
            <p:cNvSpPr>
              <a:spLocks/>
            </p:cNvSpPr>
            <p:nvPr/>
          </p:nvSpPr>
          <p:spPr bwMode="auto">
            <a:xfrm>
              <a:off x="4745" y="2798"/>
              <a:ext cx="49" cy="60"/>
            </a:xfrm>
            <a:custGeom>
              <a:avLst/>
              <a:gdLst>
                <a:gd name="T0" fmla="*/ 24 w 49"/>
                <a:gd name="T1" fmla="*/ 0 h 60"/>
                <a:gd name="T2" fmla="*/ 48 w 49"/>
                <a:gd name="T3" fmla="*/ 27 h 60"/>
                <a:gd name="T4" fmla="*/ 35 w 49"/>
                <a:gd name="T5" fmla="*/ 53 h 60"/>
                <a:gd name="T6" fmla="*/ 12 w 49"/>
                <a:gd name="T7" fmla="*/ 59 h 60"/>
                <a:gd name="T8" fmla="*/ 0 w 49"/>
                <a:gd name="T9" fmla="*/ 31 h 60"/>
                <a:gd name="T10" fmla="*/ 24 w 49"/>
                <a:gd name="T11" fmla="*/ 0 h 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9"/>
                <a:gd name="T19" fmla="*/ 0 h 60"/>
                <a:gd name="T20" fmla="*/ 49 w 49"/>
                <a:gd name="T21" fmla="*/ 60 h 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9" h="60">
                  <a:moveTo>
                    <a:pt x="24" y="0"/>
                  </a:moveTo>
                  <a:lnTo>
                    <a:pt x="48" y="27"/>
                  </a:lnTo>
                  <a:lnTo>
                    <a:pt x="35" y="53"/>
                  </a:lnTo>
                  <a:lnTo>
                    <a:pt x="12" y="59"/>
                  </a:lnTo>
                  <a:lnTo>
                    <a:pt x="0" y="31"/>
                  </a:lnTo>
                  <a:lnTo>
                    <a:pt x="24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62" name="Freeform 95"/>
            <p:cNvSpPr>
              <a:spLocks/>
            </p:cNvSpPr>
            <p:nvPr/>
          </p:nvSpPr>
          <p:spPr bwMode="auto">
            <a:xfrm>
              <a:off x="4370" y="2998"/>
              <a:ext cx="80" cy="97"/>
            </a:xfrm>
            <a:custGeom>
              <a:avLst/>
              <a:gdLst>
                <a:gd name="T0" fmla="*/ 48 w 80"/>
                <a:gd name="T1" fmla="*/ 0 h 97"/>
                <a:gd name="T2" fmla="*/ 66 w 80"/>
                <a:gd name="T3" fmla="*/ 16 h 97"/>
                <a:gd name="T4" fmla="*/ 79 w 80"/>
                <a:gd name="T5" fmla="*/ 52 h 97"/>
                <a:gd name="T6" fmla="*/ 66 w 80"/>
                <a:gd name="T7" fmla="*/ 74 h 97"/>
                <a:gd name="T8" fmla="*/ 48 w 80"/>
                <a:gd name="T9" fmla="*/ 96 h 97"/>
                <a:gd name="T10" fmla="*/ 36 w 80"/>
                <a:gd name="T11" fmla="*/ 96 h 97"/>
                <a:gd name="T12" fmla="*/ 18 w 80"/>
                <a:gd name="T13" fmla="*/ 90 h 97"/>
                <a:gd name="T14" fmla="*/ 6 w 80"/>
                <a:gd name="T15" fmla="*/ 74 h 97"/>
                <a:gd name="T16" fmla="*/ 0 w 80"/>
                <a:gd name="T17" fmla="*/ 37 h 97"/>
                <a:gd name="T18" fmla="*/ 18 w 80"/>
                <a:gd name="T19" fmla="*/ 10 h 97"/>
                <a:gd name="T20" fmla="*/ 48 w 80"/>
                <a:gd name="T21" fmla="*/ 0 h 9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0"/>
                <a:gd name="T34" fmla="*/ 0 h 97"/>
                <a:gd name="T35" fmla="*/ 80 w 80"/>
                <a:gd name="T36" fmla="*/ 97 h 9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0" h="97">
                  <a:moveTo>
                    <a:pt x="48" y="0"/>
                  </a:moveTo>
                  <a:lnTo>
                    <a:pt x="66" y="16"/>
                  </a:lnTo>
                  <a:lnTo>
                    <a:pt x="79" y="52"/>
                  </a:lnTo>
                  <a:lnTo>
                    <a:pt x="66" y="7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18" y="90"/>
                  </a:lnTo>
                  <a:lnTo>
                    <a:pt x="6" y="74"/>
                  </a:lnTo>
                  <a:lnTo>
                    <a:pt x="0" y="37"/>
                  </a:lnTo>
                  <a:lnTo>
                    <a:pt x="18" y="10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63" name="Freeform 96"/>
            <p:cNvSpPr>
              <a:spLocks/>
            </p:cNvSpPr>
            <p:nvPr/>
          </p:nvSpPr>
          <p:spPr bwMode="auto">
            <a:xfrm>
              <a:off x="4291" y="2950"/>
              <a:ext cx="130" cy="108"/>
            </a:xfrm>
            <a:custGeom>
              <a:avLst/>
              <a:gdLst>
                <a:gd name="T0" fmla="*/ 116 w 130"/>
                <a:gd name="T1" fmla="*/ 31 h 108"/>
                <a:gd name="T2" fmla="*/ 98 w 130"/>
                <a:gd name="T3" fmla="*/ 21 h 108"/>
                <a:gd name="T4" fmla="*/ 86 w 130"/>
                <a:gd name="T5" fmla="*/ 16 h 108"/>
                <a:gd name="T6" fmla="*/ 67 w 130"/>
                <a:gd name="T7" fmla="*/ 10 h 108"/>
                <a:gd name="T8" fmla="*/ 55 w 130"/>
                <a:gd name="T9" fmla="*/ 5 h 108"/>
                <a:gd name="T10" fmla="*/ 49 w 130"/>
                <a:gd name="T11" fmla="*/ 0 h 108"/>
                <a:gd name="T12" fmla="*/ 43 w 130"/>
                <a:gd name="T13" fmla="*/ 0 h 108"/>
                <a:gd name="T14" fmla="*/ 36 w 130"/>
                <a:gd name="T15" fmla="*/ 0 h 108"/>
                <a:gd name="T16" fmla="*/ 43 w 130"/>
                <a:gd name="T17" fmla="*/ 10 h 108"/>
                <a:gd name="T18" fmla="*/ 43 w 130"/>
                <a:gd name="T19" fmla="*/ 21 h 108"/>
                <a:gd name="T20" fmla="*/ 30 w 130"/>
                <a:gd name="T21" fmla="*/ 16 h 108"/>
                <a:gd name="T22" fmla="*/ 18 w 130"/>
                <a:gd name="T23" fmla="*/ 16 h 108"/>
                <a:gd name="T24" fmla="*/ 6 w 130"/>
                <a:gd name="T25" fmla="*/ 21 h 108"/>
                <a:gd name="T26" fmla="*/ 0 w 130"/>
                <a:gd name="T27" fmla="*/ 26 h 108"/>
                <a:gd name="T28" fmla="*/ 0 w 130"/>
                <a:gd name="T29" fmla="*/ 36 h 108"/>
                <a:gd name="T30" fmla="*/ 0 w 130"/>
                <a:gd name="T31" fmla="*/ 47 h 108"/>
                <a:gd name="T32" fmla="*/ 0 w 130"/>
                <a:gd name="T33" fmla="*/ 53 h 108"/>
                <a:gd name="T34" fmla="*/ 0 w 130"/>
                <a:gd name="T35" fmla="*/ 63 h 108"/>
                <a:gd name="T36" fmla="*/ 6 w 130"/>
                <a:gd name="T37" fmla="*/ 74 h 108"/>
                <a:gd name="T38" fmla="*/ 6 w 130"/>
                <a:gd name="T39" fmla="*/ 85 h 108"/>
                <a:gd name="T40" fmla="*/ 6 w 130"/>
                <a:gd name="T41" fmla="*/ 90 h 108"/>
                <a:gd name="T42" fmla="*/ 6 w 130"/>
                <a:gd name="T43" fmla="*/ 96 h 108"/>
                <a:gd name="T44" fmla="*/ 18 w 130"/>
                <a:gd name="T45" fmla="*/ 101 h 108"/>
                <a:gd name="T46" fmla="*/ 30 w 130"/>
                <a:gd name="T47" fmla="*/ 107 h 108"/>
                <a:gd name="T48" fmla="*/ 67 w 130"/>
                <a:gd name="T49" fmla="*/ 107 h 108"/>
                <a:gd name="T50" fmla="*/ 104 w 130"/>
                <a:gd name="T51" fmla="*/ 101 h 108"/>
                <a:gd name="T52" fmla="*/ 116 w 130"/>
                <a:gd name="T53" fmla="*/ 90 h 108"/>
                <a:gd name="T54" fmla="*/ 129 w 130"/>
                <a:gd name="T55" fmla="*/ 80 h 108"/>
                <a:gd name="T56" fmla="*/ 129 w 130"/>
                <a:gd name="T57" fmla="*/ 63 h 108"/>
                <a:gd name="T58" fmla="*/ 129 w 130"/>
                <a:gd name="T59" fmla="*/ 47 h 108"/>
                <a:gd name="T60" fmla="*/ 116 w 130"/>
                <a:gd name="T61" fmla="*/ 31 h 10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0"/>
                <a:gd name="T94" fmla="*/ 0 h 108"/>
                <a:gd name="T95" fmla="*/ 130 w 130"/>
                <a:gd name="T96" fmla="*/ 108 h 10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0" h="108">
                  <a:moveTo>
                    <a:pt x="116" y="31"/>
                  </a:moveTo>
                  <a:lnTo>
                    <a:pt x="98" y="21"/>
                  </a:lnTo>
                  <a:lnTo>
                    <a:pt x="86" y="16"/>
                  </a:lnTo>
                  <a:lnTo>
                    <a:pt x="67" y="10"/>
                  </a:lnTo>
                  <a:lnTo>
                    <a:pt x="55" y="5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43" y="10"/>
                  </a:lnTo>
                  <a:lnTo>
                    <a:pt x="43" y="21"/>
                  </a:lnTo>
                  <a:lnTo>
                    <a:pt x="30" y="16"/>
                  </a:lnTo>
                  <a:lnTo>
                    <a:pt x="18" y="16"/>
                  </a:lnTo>
                  <a:lnTo>
                    <a:pt x="6" y="21"/>
                  </a:lnTo>
                  <a:lnTo>
                    <a:pt x="0" y="26"/>
                  </a:lnTo>
                  <a:lnTo>
                    <a:pt x="0" y="36"/>
                  </a:lnTo>
                  <a:lnTo>
                    <a:pt x="0" y="47"/>
                  </a:lnTo>
                  <a:lnTo>
                    <a:pt x="0" y="53"/>
                  </a:lnTo>
                  <a:lnTo>
                    <a:pt x="0" y="63"/>
                  </a:lnTo>
                  <a:lnTo>
                    <a:pt x="6" y="74"/>
                  </a:lnTo>
                  <a:lnTo>
                    <a:pt x="6" y="85"/>
                  </a:lnTo>
                  <a:lnTo>
                    <a:pt x="6" y="90"/>
                  </a:lnTo>
                  <a:lnTo>
                    <a:pt x="6" y="96"/>
                  </a:lnTo>
                  <a:lnTo>
                    <a:pt x="18" y="101"/>
                  </a:lnTo>
                  <a:lnTo>
                    <a:pt x="30" y="107"/>
                  </a:lnTo>
                  <a:lnTo>
                    <a:pt x="67" y="107"/>
                  </a:lnTo>
                  <a:lnTo>
                    <a:pt x="104" y="101"/>
                  </a:lnTo>
                  <a:lnTo>
                    <a:pt x="116" y="90"/>
                  </a:lnTo>
                  <a:lnTo>
                    <a:pt x="129" y="80"/>
                  </a:lnTo>
                  <a:lnTo>
                    <a:pt x="129" y="63"/>
                  </a:lnTo>
                  <a:lnTo>
                    <a:pt x="129" y="47"/>
                  </a:lnTo>
                  <a:lnTo>
                    <a:pt x="116" y="31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64" name="Group 97"/>
            <p:cNvGrpSpPr>
              <a:grpSpLocks/>
            </p:cNvGrpSpPr>
            <p:nvPr/>
          </p:nvGrpSpPr>
          <p:grpSpPr bwMode="auto">
            <a:xfrm>
              <a:off x="4327" y="2966"/>
              <a:ext cx="33" cy="59"/>
              <a:chOff x="4327" y="2966"/>
              <a:chExt cx="33" cy="59"/>
            </a:xfrm>
          </p:grpSpPr>
          <p:sp>
            <p:nvSpPr>
              <p:cNvPr id="48236" name="Freeform 98"/>
              <p:cNvSpPr>
                <a:spLocks/>
              </p:cNvSpPr>
              <p:nvPr/>
            </p:nvSpPr>
            <p:spPr bwMode="auto">
              <a:xfrm>
                <a:off x="4327" y="2966"/>
                <a:ext cx="27" cy="55"/>
              </a:xfrm>
              <a:custGeom>
                <a:avLst/>
                <a:gdLst>
                  <a:gd name="T0" fmla="*/ 0 w 27"/>
                  <a:gd name="T1" fmla="*/ 0 h 55"/>
                  <a:gd name="T2" fmla="*/ 15 w 27"/>
                  <a:gd name="T3" fmla="*/ 10 h 55"/>
                  <a:gd name="T4" fmla="*/ 20 w 27"/>
                  <a:gd name="T5" fmla="*/ 19 h 55"/>
                  <a:gd name="T6" fmla="*/ 15 w 27"/>
                  <a:gd name="T7" fmla="*/ 23 h 55"/>
                  <a:gd name="T8" fmla="*/ 10 w 27"/>
                  <a:gd name="T9" fmla="*/ 23 h 55"/>
                  <a:gd name="T10" fmla="*/ 15 w 27"/>
                  <a:gd name="T11" fmla="*/ 29 h 55"/>
                  <a:gd name="T12" fmla="*/ 20 w 27"/>
                  <a:gd name="T13" fmla="*/ 29 h 55"/>
                  <a:gd name="T14" fmla="*/ 26 w 27"/>
                  <a:gd name="T15" fmla="*/ 39 h 55"/>
                  <a:gd name="T16" fmla="*/ 26 w 27"/>
                  <a:gd name="T17" fmla="*/ 43 h 55"/>
                  <a:gd name="T18" fmla="*/ 20 w 27"/>
                  <a:gd name="T19" fmla="*/ 43 h 55"/>
                  <a:gd name="T20" fmla="*/ 15 w 27"/>
                  <a:gd name="T21" fmla="*/ 43 h 55"/>
                  <a:gd name="T22" fmla="*/ 20 w 27"/>
                  <a:gd name="T23" fmla="*/ 54 h 55"/>
                  <a:gd name="T24" fmla="*/ 0 w 27"/>
                  <a:gd name="T25" fmla="*/ 0 h 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"/>
                  <a:gd name="T40" fmla="*/ 0 h 55"/>
                  <a:gd name="T41" fmla="*/ 27 w 27"/>
                  <a:gd name="T42" fmla="*/ 55 h 5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" h="55">
                    <a:moveTo>
                      <a:pt x="0" y="0"/>
                    </a:moveTo>
                    <a:lnTo>
                      <a:pt x="15" y="10"/>
                    </a:lnTo>
                    <a:lnTo>
                      <a:pt x="20" y="19"/>
                    </a:lnTo>
                    <a:lnTo>
                      <a:pt x="15" y="23"/>
                    </a:lnTo>
                    <a:lnTo>
                      <a:pt x="10" y="23"/>
                    </a:lnTo>
                    <a:lnTo>
                      <a:pt x="15" y="29"/>
                    </a:lnTo>
                    <a:lnTo>
                      <a:pt x="20" y="29"/>
                    </a:lnTo>
                    <a:lnTo>
                      <a:pt x="26" y="39"/>
                    </a:lnTo>
                    <a:lnTo>
                      <a:pt x="26" y="43"/>
                    </a:lnTo>
                    <a:lnTo>
                      <a:pt x="20" y="43"/>
                    </a:lnTo>
                    <a:lnTo>
                      <a:pt x="15" y="43"/>
                    </a:lnTo>
                    <a:lnTo>
                      <a:pt x="20" y="5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37" name="Freeform 99"/>
              <p:cNvSpPr>
                <a:spLocks/>
              </p:cNvSpPr>
              <p:nvPr/>
            </p:nvSpPr>
            <p:spPr bwMode="auto">
              <a:xfrm>
                <a:off x="4327" y="2966"/>
                <a:ext cx="33" cy="59"/>
              </a:xfrm>
              <a:custGeom>
                <a:avLst/>
                <a:gdLst>
                  <a:gd name="T0" fmla="*/ 0 w 33"/>
                  <a:gd name="T1" fmla="*/ 0 h 59"/>
                  <a:gd name="T2" fmla="*/ 19 w 33"/>
                  <a:gd name="T3" fmla="*/ 10 h 59"/>
                  <a:gd name="T4" fmla="*/ 25 w 33"/>
                  <a:gd name="T5" fmla="*/ 20 h 59"/>
                  <a:gd name="T6" fmla="*/ 19 w 33"/>
                  <a:gd name="T7" fmla="*/ 25 h 59"/>
                  <a:gd name="T8" fmla="*/ 12 w 33"/>
                  <a:gd name="T9" fmla="*/ 25 h 59"/>
                  <a:gd name="T10" fmla="*/ 19 w 33"/>
                  <a:gd name="T11" fmla="*/ 31 h 59"/>
                  <a:gd name="T12" fmla="*/ 25 w 33"/>
                  <a:gd name="T13" fmla="*/ 31 h 59"/>
                  <a:gd name="T14" fmla="*/ 32 w 33"/>
                  <a:gd name="T15" fmla="*/ 41 h 59"/>
                  <a:gd name="T16" fmla="*/ 32 w 33"/>
                  <a:gd name="T17" fmla="*/ 47 h 59"/>
                  <a:gd name="T18" fmla="*/ 25 w 33"/>
                  <a:gd name="T19" fmla="*/ 47 h 59"/>
                  <a:gd name="T20" fmla="*/ 19 w 33"/>
                  <a:gd name="T21" fmla="*/ 47 h 59"/>
                  <a:gd name="T22" fmla="*/ 25 w 33"/>
                  <a:gd name="T23" fmla="*/ 58 h 5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3"/>
                  <a:gd name="T37" fmla="*/ 0 h 59"/>
                  <a:gd name="T38" fmla="*/ 33 w 33"/>
                  <a:gd name="T39" fmla="*/ 59 h 5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3" h="59">
                    <a:moveTo>
                      <a:pt x="0" y="0"/>
                    </a:moveTo>
                    <a:lnTo>
                      <a:pt x="19" y="10"/>
                    </a:lnTo>
                    <a:lnTo>
                      <a:pt x="25" y="20"/>
                    </a:lnTo>
                    <a:lnTo>
                      <a:pt x="19" y="25"/>
                    </a:lnTo>
                    <a:lnTo>
                      <a:pt x="12" y="25"/>
                    </a:lnTo>
                    <a:lnTo>
                      <a:pt x="19" y="31"/>
                    </a:lnTo>
                    <a:lnTo>
                      <a:pt x="25" y="31"/>
                    </a:lnTo>
                    <a:lnTo>
                      <a:pt x="32" y="41"/>
                    </a:lnTo>
                    <a:lnTo>
                      <a:pt x="32" y="47"/>
                    </a:lnTo>
                    <a:lnTo>
                      <a:pt x="25" y="47"/>
                    </a:lnTo>
                    <a:lnTo>
                      <a:pt x="19" y="47"/>
                    </a:lnTo>
                    <a:lnTo>
                      <a:pt x="25" y="58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65" name="Group 100"/>
            <p:cNvGrpSpPr>
              <a:grpSpLocks/>
            </p:cNvGrpSpPr>
            <p:nvPr/>
          </p:nvGrpSpPr>
          <p:grpSpPr bwMode="auto">
            <a:xfrm>
              <a:off x="4315" y="3024"/>
              <a:ext cx="38" cy="23"/>
              <a:chOff x="4315" y="3024"/>
              <a:chExt cx="38" cy="23"/>
            </a:xfrm>
          </p:grpSpPr>
          <p:sp>
            <p:nvSpPr>
              <p:cNvPr id="48234" name="Freeform 101"/>
              <p:cNvSpPr>
                <a:spLocks/>
              </p:cNvSpPr>
              <p:nvPr/>
            </p:nvSpPr>
            <p:spPr bwMode="auto">
              <a:xfrm>
                <a:off x="4315" y="3024"/>
                <a:ext cx="32" cy="19"/>
              </a:xfrm>
              <a:custGeom>
                <a:avLst/>
                <a:gdLst>
                  <a:gd name="T0" fmla="*/ 31 w 32"/>
                  <a:gd name="T1" fmla="*/ 0 h 19"/>
                  <a:gd name="T2" fmla="*/ 20 w 32"/>
                  <a:gd name="T3" fmla="*/ 4 h 19"/>
                  <a:gd name="T4" fmla="*/ 25 w 32"/>
                  <a:gd name="T5" fmla="*/ 9 h 19"/>
                  <a:gd name="T6" fmla="*/ 25 w 32"/>
                  <a:gd name="T7" fmla="*/ 13 h 19"/>
                  <a:gd name="T8" fmla="*/ 20 w 32"/>
                  <a:gd name="T9" fmla="*/ 18 h 19"/>
                  <a:gd name="T10" fmla="*/ 15 w 32"/>
                  <a:gd name="T11" fmla="*/ 18 h 19"/>
                  <a:gd name="T12" fmla="*/ 0 w 32"/>
                  <a:gd name="T13" fmla="*/ 18 h 19"/>
                  <a:gd name="T14" fmla="*/ 31 w 32"/>
                  <a:gd name="T15" fmla="*/ 0 h 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2"/>
                  <a:gd name="T25" fmla="*/ 0 h 19"/>
                  <a:gd name="T26" fmla="*/ 32 w 32"/>
                  <a:gd name="T27" fmla="*/ 19 h 1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2" h="19">
                    <a:moveTo>
                      <a:pt x="31" y="0"/>
                    </a:moveTo>
                    <a:lnTo>
                      <a:pt x="20" y="4"/>
                    </a:lnTo>
                    <a:lnTo>
                      <a:pt x="25" y="9"/>
                    </a:lnTo>
                    <a:lnTo>
                      <a:pt x="25" y="13"/>
                    </a:lnTo>
                    <a:lnTo>
                      <a:pt x="20" y="18"/>
                    </a:lnTo>
                    <a:lnTo>
                      <a:pt x="15" y="18"/>
                    </a:lnTo>
                    <a:lnTo>
                      <a:pt x="0" y="18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35" name="Freeform 102"/>
              <p:cNvSpPr>
                <a:spLocks/>
              </p:cNvSpPr>
              <p:nvPr/>
            </p:nvSpPr>
            <p:spPr bwMode="auto">
              <a:xfrm>
                <a:off x="4315" y="3024"/>
                <a:ext cx="38" cy="23"/>
              </a:xfrm>
              <a:custGeom>
                <a:avLst/>
                <a:gdLst>
                  <a:gd name="T0" fmla="*/ 37 w 38"/>
                  <a:gd name="T1" fmla="*/ 0 h 23"/>
                  <a:gd name="T2" fmla="*/ 24 w 38"/>
                  <a:gd name="T3" fmla="*/ 5 h 23"/>
                  <a:gd name="T4" fmla="*/ 30 w 38"/>
                  <a:gd name="T5" fmla="*/ 11 h 23"/>
                  <a:gd name="T6" fmla="*/ 30 w 38"/>
                  <a:gd name="T7" fmla="*/ 16 h 23"/>
                  <a:gd name="T8" fmla="*/ 24 w 38"/>
                  <a:gd name="T9" fmla="*/ 22 h 23"/>
                  <a:gd name="T10" fmla="*/ 18 w 38"/>
                  <a:gd name="T11" fmla="*/ 22 h 23"/>
                  <a:gd name="T12" fmla="*/ 0 w 38"/>
                  <a:gd name="T13" fmla="*/ 22 h 2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8"/>
                  <a:gd name="T22" fmla="*/ 0 h 23"/>
                  <a:gd name="T23" fmla="*/ 38 w 38"/>
                  <a:gd name="T24" fmla="*/ 23 h 2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8" h="23">
                    <a:moveTo>
                      <a:pt x="37" y="0"/>
                    </a:moveTo>
                    <a:lnTo>
                      <a:pt x="24" y="5"/>
                    </a:lnTo>
                    <a:lnTo>
                      <a:pt x="30" y="11"/>
                    </a:lnTo>
                    <a:lnTo>
                      <a:pt x="30" y="16"/>
                    </a:lnTo>
                    <a:lnTo>
                      <a:pt x="24" y="22"/>
                    </a:lnTo>
                    <a:lnTo>
                      <a:pt x="18" y="22"/>
                    </a:lnTo>
                    <a:lnTo>
                      <a:pt x="0" y="22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66" name="Group 103"/>
            <p:cNvGrpSpPr>
              <a:grpSpLocks/>
            </p:cNvGrpSpPr>
            <p:nvPr/>
          </p:nvGrpSpPr>
          <p:grpSpPr bwMode="auto">
            <a:xfrm>
              <a:off x="4303" y="2981"/>
              <a:ext cx="39" cy="17"/>
              <a:chOff x="4303" y="2981"/>
              <a:chExt cx="39" cy="17"/>
            </a:xfrm>
          </p:grpSpPr>
          <p:sp>
            <p:nvSpPr>
              <p:cNvPr id="48232" name="Freeform 104"/>
              <p:cNvSpPr>
                <a:spLocks/>
              </p:cNvSpPr>
              <p:nvPr/>
            </p:nvSpPr>
            <p:spPr bwMode="auto">
              <a:xfrm>
                <a:off x="4303" y="2981"/>
                <a:ext cx="33" cy="17"/>
              </a:xfrm>
              <a:custGeom>
                <a:avLst/>
                <a:gdLst>
                  <a:gd name="T0" fmla="*/ 32 w 33"/>
                  <a:gd name="T1" fmla="*/ 16 h 17"/>
                  <a:gd name="T2" fmla="*/ 10 w 33"/>
                  <a:gd name="T3" fmla="*/ 9 h 17"/>
                  <a:gd name="T4" fmla="*/ 0 w 33"/>
                  <a:gd name="T5" fmla="*/ 0 h 17"/>
                  <a:gd name="T6" fmla="*/ 32 w 33"/>
                  <a:gd name="T7" fmla="*/ 16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3"/>
                  <a:gd name="T13" fmla="*/ 0 h 17"/>
                  <a:gd name="T14" fmla="*/ 33 w 33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3" h="17">
                    <a:moveTo>
                      <a:pt x="32" y="16"/>
                    </a:moveTo>
                    <a:lnTo>
                      <a:pt x="10" y="9"/>
                    </a:lnTo>
                    <a:lnTo>
                      <a:pt x="0" y="0"/>
                    </a:lnTo>
                    <a:lnTo>
                      <a:pt x="32" y="16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33" name="Freeform 105"/>
              <p:cNvSpPr>
                <a:spLocks/>
              </p:cNvSpPr>
              <p:nvPr/>
            </p:nvSpPr>
            <p:spPr bwMode="auto">
              <a:xfrm>
                <a:off x="4303" y="2981"/>
                <a:ext cx="39" cy="17"/>
              </a:xfrm>
              <a:custGeom>
                <a:avLst/>
                <a:gdLst>
                  <a:gd name="T0" fmla="*/ 38 w 39"/>
                  <a:gd name="T1" fmla="*/ 16 h 17"/>
                  <a:gd name="T2" fmla="*/ 12 w 39"/>
                  <a:gd name="T3" fmla="*/ 8 h 17"/>
                  <a:gd name="T4" fmla="*/ 0 w 39"/>
                  <a:gd name="T5" fmla="*/ 0 h 17"/>
                  <a:gd name="T6" fmla="*/ 0 60000 65536"/>
                  <a:gd name="T7" fmla="*/ 0 60000 65536"/>
                  <a:gd name="T8" fmla="*/ 0 60000 65536"/>
                  <a:gd name="T9" fmla="*/ 0 w 39"/>
                  <a:gd name="T10" fmla="*/ 0 h 17"/>
                  <a:gd name="T11" fmla="*/ 39 w 39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9" h="17">
                    <a:moveTo>
                      <a:pt x="38" y="16"/>
                    </a:moveTo>
                    <a:lnTo>
                      <a:pt x="12" y="8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67" name="Group 106"/>
            <p:cNvGrpSpPr>
              <a:grpSpLocks/>
            </p:cNvGrpSpPr>
            <p:nvPr/>
          </p:nvGrpSpPr>
          <p:grpSpPr bwMode="auto">
            <a:xfrm>
              <a:off x="4309" y="3030"/>
              <a:ext cx="32" cy="6"/>
              <a:chOff x="4309" y="3030"/>
              <a:chExt cx="32" cy="6"/>
            </a:xfrm>
          </p:grpSpPr>
          <p:sp>
            <p:nvSpPr>
              <p:cNvPr id="48230" name="Line 107"/>
              <p:cNvSpPr>
                <a:spLocks noChangeShapeType="1"/>
              </p:cNvSpPr>
              <p:nvPr/>
            </p:nvSpPr>
            <p:spPr bwMode="auto">
              <a:xfrm flipH="1" flipV="1">
                <a:off x="4309" y="3030"/>
                <a:ext cx="32" cy="6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1" name="Line 108"/>
              <p:cNvSpPr>
                <a:spLocks noChangeShapeType="1"/>
              </p:cNvSpPr>
              <p:nvPr/>
            </p:nvSpPr>
            <p:spPr bwMode="auto">
              <a:xfrm flipH="1" flipV="1">
                <a:off x="4309" y="3030"/>
                <a:ext cx="32" cy="6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8168" name="Group 109"/>
            <p:cNvGrpSpPr>
              <a:grpSpLocks/>
            </p:cNvGrpSpPr>
            <p:nvPr/>
          </p:nvGrpSpPr>
          <p:grpSpPr bwMode="auto">
            <a:xfrm>
              <a:off x="4341" y="2976"/>
              <a:ext cx="49" cy="44"/>
              <a:chOff x="4341" y="2976"/>
              <a:chExt cx="49" cy="44"/>
            </a:xfrm>
          </p:grpSpPr>
          <p:sp>
            <p:nvSpPr>
              <p:cNvPr id="48228" name="Freeform 110"/>
              <p:cNvSpPr>
                <a:spLocks/>
              </p:cNvSpPr>
              <p:nvPr/>
            </p:nvSpPr>
            <p:spPr bwMode="auto">
              <a:xfrm>
                <a:off x="4341" y="2976"/>
                <a:ext cx="43" cy="40"/>
              </a:xfrm>
              <a:custGeom>
                <a:avLst/>
                <a:gdLst>
                  <a:gd name="T0" fmla="*/ 0 w 43"/>
                  <a:gd name="T1" fmla="*/ 0 h 40"/>
                  <a:gd name="T2" fmla="*/ 16 w 43"/>
                  <a:gd name="T3" fmla="*/ 3 h 40"/>
                  <a:gd name="T4" fmla="*/ 21 w 43"/>
                  <a:gd name="T5" fmla="*/ 14 h 40"/>
                  <a:gd name="T6" fmla="*/ 25 w 43"/>
                  <a:gd name="T7" fmla="*/ 34 h 40"/>
                  <a:gd name="T8" fmla="*/ 42 w 43"/>
                  <a:gd name="T9" fmla="*/ 39 h 40"/>
                  <a:gd name="T10" fmla="*/ 0 w 43"/>
                  <a:gd name="T11" fmla="*/ 0 h 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3"/>
                  <a:gd name="T19" fmla="*/ 0 h 40"/>
                  <a:gd name="T20" fmla="*/ 43 w 43"/>
                  <a:gd name="T21" fmla="*/ 40 h 4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3" h="40">
                    <a:moveTo>
                      <a:pt x="0" y="0"/>
                    </a:moveTo>
                    <a:lnTo>
                      <a:pt x="16" y="3"/>
                    </a:lnTo>
                    <a:lnTo>
                      <a:pt x="21" y="14"/>
                    </a:lnTo>
                    <a:lnTo>
                      <a:pt x="25" y="34"/>
                    </a:lnTo>
                    <a:lnTo>
                      <a:pt x="42" y="3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29" name="Freeform 111"/>
              <p:cNvSpPr>
                <a:spLocks/>
              </p:cNvSpPr>
              <p:nvPr/>
            </p:nvSpPr>
            <p:spPr bwMode="auto">
              <a:xfrm>
                <a:off x="4341" y="2976"/>
                <a:ext cx="49" cy="44"/>
              </a:xfrm>
              <a:custGeom>
                <a:avLst/>
                <a:gdLst>
                  <a:gd name="T0" fmla="*/ 0 w 49"/>
                  <a:gd name="T1" fmla="*/ 0 h 44"/>
                  <a:gd name="T2" fmla="*/ 18 w 49"/>
                  <a:gd name="T3" fmla="*/ 4 h 44"/>
                  <a:gd name="T4" fmla="*/ 24 w 49"/>
                  <a:gd name="T5" fmla="*/ 15 h 44"/>
                  <a:gd name="T6" fmla="*/ 29 w 49"/>
                  <a:gd name="T7" fmla="*/ 37 h 44"/>
                  <a:gd name="T8" fmla="*/ 48 w 49"/>
                  <a:gd name="T9" fmla="*/ 43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9"/>
                  <a:gd name="T16" fmla="*/ 0 h 44"/>
                  <a:gd name="T17" fmla="*/ 49 w 49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9" h="44">
                    <a:moveTo>
                      <a:pt x="0" y="0"/>
                    </a:moveTo>
                    <a:lnTo>
                      <a:pt x="18" y="4"/>
                    </a:lnTo>
                    <a:lnTo>
                      <a:pt x="24" y="15"/>
                    </a:lnTo>
                    <a:lnTo>
                      <a:pt x="29" y="37"/>
                    </a:lnTo>
                    <a:lnTo>
                      <a:pt x="48" y="43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69" name="Group 112"/>
            <p:cNvGrpSpPr>
              <a:grpSpLocks/>
            </p:cNvGrpSpPr>
            <p:nvPr/>
          </p:nvGrpSpPr>
          <p:grpSpPr bwMode="auto">
            <a:xfrm>
              <a:off x="4368" y="2544"/>
              <a:ext cx="783" cy="621"/>
              <a:chOff x="4303" y="2496"/>
              <a:chExt cx="783" cy="621"/>
            </a:xfrm>
          </p:grpSpPr>
          <p:sp>
            <p:nvSpPr>
              <p:cNvPr id="48221" name="Freeform 113"/>
              <p:cNvSpPr>
                <a:spLocks/>
              </p:cNvSpPr>
              <p:nvPr/>
            </p:nvSpPr>
            <p:spPr bwMode="auto">
              <a:xfrm>
                <a:off x="4704" y="2544"/>
                <a:ext cx="174" cy="190"/>
              </a:xfrm>
              <a:custGeom>
                <a:avLst/>
                <a:gdLst>
                  <a:gd name="T0" fmla="*/ 136 w 174"/>
                  <a:gd name="T1" fmla="*/ 81 h 190"/>
                  <a:gd name="T2" fmla="*/ 160 w 174"/>
                  <a:gd name="T3" fmla="*/ 70 h 190"/>
                  <a:gd name="T4" fmla="*/ 173 w 174"/>
                  <a:gd name="T5" fmla="*/ 91 h 190"/>
                  <a:gd name="T6" fmla="*/ 154 w 174"/>
                  <a:gd name="T7" fmla="*/ 124 h 190"/>
                  <a:gd name="T8" fmla="*/ 136 w 174"/>
                  <a:gd name="T9" fmla="*/ 129 h 190"/>
                  <a:gd name="T10" fmla="*/ 129 w 174"/>
                  <a:gd name="T11" fmla="*/ 162 h 190"/>
                  <a:gd name="T12" fmla="*/ 73 w 174"/>
                  <a:gd name="T13" fmla="*/ 183 h 190"/>
                  <a:gd name="T14" fmla="*/ 36 w 174"/>
                  <a:gd name="T15" fmla="*/ 189 h 190"/>
                  <a:gd name="T16" fmla="*/ 12 w 174"/>
                  <a:gd name="T17" fmla="*/ 178 h 190"/>
                  <a:gd name="T18" fmla="*/ 0 w 174"/>
                  <a:gd name="T19" fmla="*/ 97 h 190"/>
                  <a:gd name="T20" fmla="*/ 6 w 174"/>
                  <a:gd name="T21" fmla="*/ 70 h 190"/>
                  <a:gd name="T22" fmla="*/ 6 w 174"/>
                  <a:gd name="T23" fmla="*/ 54 h 190"/>
                  <a:gd name="T24" fmla="*/ 18 w 174"/>
                  <a:gd name="T25" fmla="*/ 0 h 190"/>
                  <a:gd name="T26" fmla="*/ 79 w 174"/>
                  <a:gd name="T27" fmla="*/ 10 h 190"/>
                  <a:gd name="T28" fmla="*/ 117 w 174"/>
                  <a:gd name="T29" fmla="*/ 0 h 190"/>
                  <a:gd name="T30" fmla="*/ 117 w 174"/>
                  <a:gd name="T31" fmla="*/ 32 h 190"/>
                  <a:gd name="T32" fmla="*/ 142 w 174"/>
                  <a:gd name="T33" fmla="*/ 59 h 190"/>
                  <a:gd name="T34" fmla="*/ 136 w 174"/>
                  <a:gd name="T35" fmla="*/ 81 h 19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74"/>
                  <a:gd name="T55" fmla="*/ 0 h 190"/>
                  <a:gd name="T56" fmla="*/ 174 w 174"/>
                  <a:gd name="T57" fmla="*/ 190 h 19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74" h="190">
                    <a:moveTo>
                      <a:pt x="136" y="81"/>
                    </a:moveTo>
                    <a:lnTo>
                      <a:pt x="160" y="70"/>
                    </a:lnTo>
                    <a:lnTo>
                      <a:pt x="173" y="91"/>
                    </a:lnTo>
                    <a:lnTo>
                      <a:pt x="154" y="124"/>
                    </a:lnTo>
                    <a:lnTo>
                      <a:pt x="136" y="129"/>
                    </a:lnTo>
                    <a:lnTo>
                      <a:pt x="129" y="162"/>
                    </a:lnTo>
                    <a:lnTo>
                      <a:pt x="73" y="183"/>
                    </a:lnTo>
                    <a:lnTo>
                      <a:pt x="36" y="189"/>
                    </a:lnTo>
                    <a:lnTo>
                      <a:pt x="12" y="178"/>
                    </a:lnTo>
                    <a:lnTo>
                      <a:pt x="0" y="97"/>
                    </a:lnTo>
                    <a:lnTo>
                      <a:pt x="6" y="70"/>
                    </a:lnTo>
                    <a:lnTo>
                      <a:pt x="6" y="54"/>
                    </a:lnTo>
                    <a:lnTo>
                      <a:pt x="18" y="0"/>
                    </a:lnTo>
                    <a:lnTo>
                      <a:pt x="79" y="10"/>
                    </a:lnTo>
                    <a:lnTo>
                      <a:pt x="117" y="0"/>
                    </a:lnTo>
                    <a:lnTo>
                      <a:pt x="117" y="32"/>
                    </a:lnTo>
                    <a:lnTo>
                      <a:pt x="142" y="59"/>
                    </a:lnTo>
                    <a:lnTo>
                      <a:pt x="136" y="81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22" name="Freeform 114"/>
              <p:cNvSpPr>
                <a:spLocks/>
              </p:cNvSpPr>
              <p:nvPr/>
            </p:nvSpPr>
            <p:spPr bwMode="auto">
              <a:xfrm>
                <a:off x="4704" y="2496"/>
                <a:ext cx="203" cy="168"/>
              </a:xfrm>
              <a:custGeom>
                <a:avLst/>
                <a:gdLst>
                  <a:gd name="T0" fmla="*/ 128 w 203"/>
                  <a:gd name="T1" fmla="*/ 123 h 168"/>
                  <a:gd name="T2" fmla="*/ 134 w 203"/>
                  <a:gd name="T3" fmla="*/ 102 h 168"/>
                  <a:gd name="T4" fmla="*/ 110 w 203"/>
                  <a:gd name="T5" fmla="*/ 74 h 168"/>
                  <a:gd name="T6" fmla="*/ 110 w 203"/>
                  <a:gd name="T7" fmla="*/ 42 h 168"/>
                  <a:gd name="T8" fmla="*/ 73 w 203"/>
                  <a:gd name="T9" fmla="*/ 53 h 168"/>
                  <a:gd name="T10" fmla="*/ 12 w 203"/>
                  <a:gd name="T11" fmla="*/ 42 h 168"/>
                  <a:gd name="T12" fmla="*/ 6 w 203"/>
                  <a:gd name="T13" fmla="*/ 58 h 168"/>
                  <a:gd name="T14" fmla="*/ 0 w 203"/>
                  <a:gd name="T15" fmla="*/ 47 h 168"/>
                  <a:gd name="T16" fmla="*/ 0 w 203"/>
                  <a:gd name="T17" fmla="*/ 31 h 168"/>
                  <a:gd name="T18" fmla="*/ 36 w 203"/>
                  <a:gd name="T19" fmla="*/ 10 h 168"/>
                  <a:gd name="T20" fmla="*/ 91 w 203"/>
                  <a:gd name="T21" fmla="*/ 0 h 168"/>
                  <a:gd name="T22" fmla="*/ 165 w 203"/>
                  <a:gd name="T23" fmla="*/ 16 h 168"/>
                  <a:gd name="T24" fmla="*/ 189 w 203"/>
                  <a:gd name="T25" fmla="*/ 42 h 168"/>
                  <a:gd name="T26" fmla="*/ 202 w 203"/>
                  <a:gd name="T27" fmla="*/ 91 h 168"/>
                  <a:gd name="T28" fmla="*/ 183 w 203"/>
                  <a:gd name="T29" fmla="*/ 134 h 168"/>
                  <a:gd name="T30" fmla="*/ 165 w 203"/>
                  <a:gd name="T31" fmla="*/ 167 h 168"/>
                  <a:gd name="T32" fmla="*/ 146 w 203"/>
                  <a:gd name="T33" fmla="*/ 167 h 168"/>
                  <a:gd name="T34" fmla="*/ 165 w 203"/>
                  <a:gd name="T35" fmla="*/ 134 h 168"/>
                  <a:gd name="T36" fmla="*/ 153 w 203"/>
                  <a:gd name="T37" fmla="*/ 112 h 168"/>
                  <a:gd name="T38" fmla="*/ 128 w 203"/>
                  <a:gd name="T39" fmla="*/ 123 h 16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203"/>
                  <a:gd name="T61" fmla="*/ 0 h 168"/>
                  <a:gd name="T62" fmla="*/ 203 w 203"/>
                  <a:gd name="T63" fmla="*/ 168 h 168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203" h="168">
                    <a:moveTo>
                      <a:pt x="128" y="123"/>
                    </a:moveTo>
                    <a:lnTo>
                      <a:pt x="134" y="102"/>
                    </a:lnTo>
                    <a:lnTo>
                      <a:pt x="110" y="74"/>
                    </a:lnTo>
                    <a:lnTo>
                      <a:pt x="110" y="42"/>
                    </a:lnTo>
                    <a:lnTo>
                      <a:pt x="73" y="53"/>
                    </a:lnTo>
                    <a:lnTo>
                      <a:pt x="12" y="42"/>
                    </a:lnTo>
                    <a:lnTo>
                      <a:pt x="6" y="58"/>
                    </a:lnTo>
                    <a:lnTo>
                      <a:pt x="0" y="47"/>
                    </a:lnTo>
                    <a:lnTo>
                      <a:pt x="0" y="31"/>
                    </a:lnTo>
                    <a:lnTo>
                      <a:pt x="36" y="10"/>
                    </a:lnTo>
                    <a:lnTo>
                      <a:pt x="91" y="0"/>
                    </a:lnTo>
                    <a:lnTo>
                      <a:pt x="165" y="16"/>
                    </a:lnTo>
                    <a:lnTo>
                      <a:pt x="189" y="42"/>
                    </a:lnTo>
                    <a:lnTo>
                      <a:pt x="202" y="91"/>
                    </a:lnTo>
                    <a:lnTo>
                      <a:pt x="183" y="134"/>
                    </a:lnTo>
                    <a:lnTo>
                      <a:pt x="165" y="167"/>
                    </a:lnTo>
                    <a:lnTo>
                      <a:pt x="146" y="167"/>
                    </a:lnTo>
                    <a:lnTo>
                      <a:pt x="165" y="134"/>
                    </a:lnTo>
                    <a:lnTo>
                      <a:pt x="153" y="112"/>
                    </a:lnTo>
                    <a:lnTo>
                      <a:pt x="128" y="1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23" name="Freeform 115"/>
              <p:cNvSpPr>
                <a:spLocks/>
              </p:cNvSpPr>
              <p:nvPr/>
            </p:nvSpPr>
            <p:spPr bwMode="auto">
              <a:xfrm>
                <a:off x="4714" y="2694"/>
                <a:ext cx="118" cy="105"/>
              </a:xfrm>
              <a:custGeom>
                <a:avLst/>
                <a:gdLst>
                  <a:gd name="T0" fmla="*/ 117 w 118"/>
                  <a:gd name="T1" fmla="*/ 0 h 105"/>
                  <a:gd name="T2" fmla="*/ 110 w 118"/>
                  <a:gd name="T3" fmla="*/ 65 h 105"/>
                  <a:gd name="T4" fmla="*/ 55 w 118"/>
                  <a:gd name="T5" fmla="*/ 104 h 105"/>
                  <a:gd name="T6" fmla="*/ 0 w 118"/>
                  <a:gd name="T7" fmla="*/ 65 h 105"/>
                  <a:gd name="T8" fmla="*/ 18 w 118"/>
                  <a:gd name="T9" fmla="*/ 60 h 105"/>
                  <a:gd name="T10" fmla="*/ 73 w 118"/>
                  <a:gd name="T11" fmla="*/ 38 h 105"/>
                  <a:gd name="T12" fmla="*/ 80 w 118"/>
                  <a:gd name="T13" fmla="*/ 5 h 105"/>
                  <a:gd name="T14" fmla="*/ 98 w 118"/>
                  <a:gd name="T15" fmla="*/ 0 h 105"/>
                  <a:gd name="T16" fmla="*/ 117 w 118"/>
                  <a:gd name="T17" fmla="*/ 0 h 10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8"/>
                  <a:gd name="T28" fmla="*/ 0 h 105"/>
                  <a:gd name="T29" fmla="*/ 118 w 118"/>
                  <a:gd name="T30" fmla="*/ 105 h 10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8" h="105">
                    <a:moveTo>
                      <a:pt x="117" y="0"/>
                    </a:moveTo>
                    <a:lnTo>
                      <a:pt x="110" y="65"/>
                    </a:lnTo>
                    <a:lnTo>
                      <a:pt x="55" y="104"/>
                    </a:lnTo>
                    <a:lnTo>
                      <a:pt x="0" y="65"/>
                    </a:lnTo>
                    <a:lnTo>
                      <a:pt x="18" y="60"/>
                    </a:lnTo>
                    <a:lnTo>
                      <a:pt x="73" y="38"/>
                    </a:lnTo>
                    <a:lnTo>
                      <a:pt x="80" y="5"/>
                    </a:lnTo>
                    <a:lnTo>
                      <a:pt x="98" y="0"/>
                    </a:lnTo>
                    <a:lnTo>
                      <a:pt x="117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24" name="Freeform 116"/>
              <p:cNvSpPr>
                <a:spLocks/>
              </p:cNvSpPr>
              <p:nvPr/>
            </p:nvSpPr>
            <p:spPr bwMode="auto">
              <a:xfrm>
                <a:off x="4416" y="2736"/>
                <a:ext cx="670" cy="381"/>
              </a:xfrm>
              <a:custGeom>
                <a:avLst/>
                <a:gdLst>
                  <a:gd name="T0" fmla="*/ 344 w 670"/>
                  <a:gd name="T1" fmla="*/ 0 h 381"/>
                  <a:gd name="T2" fmla="*/ 331 w 670"/>
                  <a:gd name="T3" fmla="*/ 21 h 381"/>
                  <a:gd name="T4" fmla="*/ 375 w 670"/>
                  <a:gd name="T5" fmla="*/ 190 h 381"/>
                  <a:gd name="T6" fmla="*/ 405 w 670"/>
                  <a:gd name="T7" fmla="*/ 298 h 381"/>
                  <a:gd name="T8" fmla="*/ 430 w 670"/>
                  <a:gd name="T9" fmla="*/ 195 h 381"/>
                  <a:gd name="T10" fmla="*/ 467 w 670"/>
                  <a:gd name="T11" fmla="*/ 27 h 381"/>
                  <a:gd name="T12" fmla="*/ 461 w 670"/>
                  <a:gd name="T13" fmla="*/ 0 h 381"/>
                  <a:gd name="T14" fmla="*/ 485 w 670"/>
                  <a:gd name="T15" fmla="*/ 21 h 381"/>
                  <a:gd name="T16" fmla="*/ 601 w 670"/>
                  <a:gd name="T17" fmla="*/ 54 h 381"/>
                  <a:gd name="T18" fmla="*/ 626 w 670"/>
                  <a:gd name="T19" fmla="*/ 92 h 381"/>
                  <a:gd name="T20" fmla="*/ 656 w 670"/>
                  <a:gd name="T21" fmla="*/ 184 h 381"/>
                  <a:gd name="T22" fmla="*/ 669 w 670"/>
                  <a:gd name="T23" fmla="*/ 341 h 381"/>
                  <a:gd name="T24" fmla="*/ 650 w 670"/>
                  <a:gd name="T25" fmla="*/ 380 h 381"/>
                  <a:gd name="T26" fmla="*/ 208 w 670"/>
                  <a:gd name="T27" fmla="*/ 380 h 381"/>
                  <a:gd name="T28" fmla="*/ 202 w 670"/>
                  <a:gd name="T29" fmla="*/ 314 h 381"/>
                  <a:gd name="T30" fmla="*/ 165 w 670"/>
                  <a:gd name="T31" fmla="*/ 352 h 381"/>
                  <a:gd name="T32" fmla="*/ 141 w 670"/>
                  <a:gd name="T33" fmla="*/ 363 h 381"/>
                  <a:gd name="T34" fmla="*/ 55 w 670"/>
                  <a:gd name="T35" fmla="*/ 347 h 381"/>
                  <a:gd name="T36" fmla="*/ 18 w 670"/>
                  <a:gd name="T37" fmla="*/ 331 h 381"/>
                  <a:gd name="T38" fmla="*/ 6 w 670"/>
                  <a:gd name="T39" fmla="*/ 314 h 381"/>
                  <a:gd name="T40" fmla="*/ 0 w 670"/>
                  <a:gd name="T41" fmla="*/ 276 h 381"/>
                  <a:gd name="T42" fmla="*/ 18 w 670"/>
                  <a:gd name="T43" fmla="*/ 249 h 381"/>
                  <a:gd name="T44" fmla="*/ 49 w 670"/>
                  <a:gd name="T45" fmla="*/ 238 h 381"/>
                  <a:gd name="T46" fmla="*/ 116 w 670"/>
                  <a:gd name="T47" fmla="*/ 254 h 381"/>
                  <a:gd name="T48" fmla="*/ 196 w 670"/>
                  <a:gd name="T49" fmla="*/ 70 h 381"/>
                  <a:gd name="T50" fmla="*/ 227 w 670"/>
                  <a:gd name="T51" fmla="*/ 43 h 381"/>
                  <a:gd name="T52" fmla="*/ 306 w 670"/>
                  <a:gd name="T53" fmla="*/ 21 h 381"/>
                  <a:gd name="T54" fmla="*/ 344 w 670"/>
                  <a:gd name="T55" fmla="*/ 0 h 38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70"/>
                  <a:gd name="T85" fmla="*/ 0 h 381"/>
                  <a:gd name="T86" fmla="*/ 670 w 670"/>
                  <a:gd name="T87" fmla="*/ 381 h 381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70" h="381">
                    <a:moveTo>
                      <a:pt x="344" y="0"/>
                    </a:moveTo>
                    <a:lnTo>
                      <a:pt x="331" y="21"/>
                    </a:lnTo>
                    <a:lnTo>
                      <a:pt x="375" y="190"/>
                    </a:lnTo>
                    <a:lnTo>
                      <a:pt x="405" y="298"/>
                    </a:lnTo>
                    <a:lnTo>
                      <a:pt x="430" y="195"/>
                    </a:lnTo>
                    <a:lnTo>
                      <a:pt x="467" y="27"/>
                    </a:lnTo>
                    <a:lnTo>
                      <a:pt x="461" y="0"/>
                    </a:lnTo>
                    <a:lnTo>
                      <a:pt x="485" y="21"/>
                    </a:lnTo>
                    <a:lnTo>
                      <a:pt x="601" y="54"/>
                    </a:lnTo>
                    <a:lnTo>
                      <a:pt x="626" y="92"/>
                    </a:lnTo>
                    <a:lnTo>
                      <a:pt x="656" y="184"/>
                    </a:lnTo>
                    <a:lnTo>
                      <a:pt x="669" y="341"/>
                    </a:lnTo>
                    <a:lnTo>
                      <a:pt x="650" y="380"/>
                    </a:lnTo>
                    <a:lnTo>
                      <a:pt x="208" y="380"/>
                    </a:lnTo>
                    <a:lnTo>
                      <a:pt x="202" y="314"/>
                    </a:lnTo>
                    <a:lnTo>
                      <a:pt x="165" y="352"/>
                    </a:lnTo>
                    <a:lnTo>
                      <a:pt x="141" y="363"/>
                    </a:lnTo>
                    <a:lnTo>
                      <a:pt x="55" y="347"/>
                    </a:lnTo>
                    <a:lnTo>
                      <a:pt x="18" y="331"/>
                    </a:lnTo>
                    <a:lnTo>
                      <a:pt x="6" y="314"/>
                    </a:lnTo>
                    <a:lnTo>
                      <a:pt x="0" y="276"/>
                    </a:lnTo>
                    <a:lnTo>
                      <a:pt x="18" y="249"/>
                    </a:lnTo>
                    <a:lnTo>
                      <a:pt x="49" y="238"/>
                    </a:lnTo>
                    <a:lnTo>
                      <a:pt x="116" y="254"/>
                    </a:lnTo>
                    <a:lnTo>
                      <a:pt x="196" y="70"/>
                    </a:lnTo>
                    <a:lnTo>
                      <a:pt x="227" y="43"/>
                    </a:lnTo>
                    <a:lnTo>
                      <a:pt x="306" y="21"/>
                    </a:lnTo>
                    <a:lnTo>
                      <a:pt x="344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8225" name="Group 117"/>
              <p:cNvGrpSpPr>
                <a:grpSpLocks/>
              </p:cNvGrpSpPr>
              <p:nvPr/>
            </p:nvGrpSpPr>
            <p:grpSpPr bwMode="auto">
              <a:xfrm>
                <a:off x="4303" y="3007"/>
                <a:ext cx="42" cy="7"/>
                <a:chOff x="4303" y="3007"/>
                <a:chExt cx="42" cy="7"/>
              </a:xfrm>
            </p:grpSpPr>
            <p:sp>
              <p:nvSpPr>
                <p:cNvPr id="48226" name="Line 118"/>
                <p:cNvSpPr>
                  <a:spLocks noChangeShapeType="1"/>
                </p:cNvSpPr>
                <p:nvPr/>
              </p:nvSpPr>
              <p:spPr bwMode="auto">
                <a:xfrm flipH="1" flipV="1">
                  <a:off x="4303" y="3007"/>
                  <a:ext cx="42" cy="7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27" name="Line 119"/>
                <p:cNvSpPr>
                  <a:spLocks noChangeShapeType="1"/>
                </p:cNvSpPr>
                <p:nvPr/>
              </p:nvSpPr>
              <p:spPr bwMode="auto">
                <a:xfrm flipH="1" flipV="1">
                  <a:off x="4303" y="3007"/>
                  <a:ext cx="42" cy="7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8170" name="Freeform 120"/>
            <p:cNvSpPr>
              <a:spLocks/>
            </p:cNvSpPr>
            <p:nvPr/>
          </p:nvSpPr>
          <p:spPr bwMode="auto">
            <a:xfrm>
              <a:off x="4376" y="3052"/>
              <a:ext cx="38" cy="40"/>
            </a:xfrm>
            <a:custGeom>
              <a:avLst/>
              <a:gdLst>
                <a:gd name="T0" fmla="*/ 0 w 38"/>
                <a:gd name="T1" fmla="*/ 5 h 40"/>
                <a:gd name="T2" fmla="*/ 24 w 38"/>
                <a:gd name="T3" fmla="*/ 0 h 40"/>
                <a:gd name="T4" fmla="*/ 37 w 38"/>
                <a:gd name="T5" fmla="*/ 5 h 40"/>
                <a:gd name="T6" fmla="*/ 30 w 38"/>
                <a:gd name="T7" fmla="*/ 22 h 40"/>
                <a:gd name="T8" fmla="*/ 12 w 38"/>
                <a:gd name="T9" fmla="*/ 39 h 40"/>
                <a:gd name="T10" fmla="*/ 0 w 38"/>
                <a:gd name="T11" fmla="*/ 22 h 40"/>
                <a:gd name="T12" fmla="*/ 0 w 38"/>
                <a:gd name="T13" fmla="*/ 5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"/>
                <a:gd name="T22" fmla="*/ 0 h 40"/>
                <a:gd name="T23" fmla="*/ 38 w 38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" h="40">
                  <a:moveTo>
                    <a:pt x="0" y="5"/>
                  </a:moveTo>
                  <a:lnTo>
                    <a:pt x="24" y="0"/>
                  </a:lnTo>
                  <a:lnTo>
                    <a:pt x="37" y="5"/>
                  </a:lnTo>
                  <a:lnTo>
                    <a:pt x="30" y="22"/>
                  </a:lnTo>
                  <a:lnTo>
                    <a:pt x="12" y="39"/>
                  </a:lnTo>
                  <a:lnTo>
                    <a:pt x="0" y="22"/>
                  </a:lnTo>
                  <a:lnTo>
                    <a:pt x="0" y="5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71" name="Group 121"/>
            <p:cNvGrpSpPr>
              <a:grpSpLocks/>
            </p:cNvGrpSpPr>
            <p:nvPr/>
          </p:nvGrpSpPr>
          <p:grpSpPr bwMode="auto">
            <a:xfrm>
              <a:off x="4413" y="3030"/>
              <a:ext cx="7" cy="27"/>
              <a:chOff x="4413" y="3030"/>
              <a:chExt cx="7" cy="27"/>
            </a:xfrm>
          </p:grpSpPr>
          <p:sp>
            <p:nvSpPr>
              <p:cNvPr id="48219" name="Line 122"/>
              <p:cNvSpPr>
                <a:spLocks noChangeShapeType="1"/>
              </p:cNvSpPr>
              <p:nvPr/>
            </p:nvSpPr>
            <p:spPr bwMode="auto">
              <a:xfrm flipV="1">
                <a:off x="4413" y="3030"/>
                <a:ext cx="7" cy="27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0" name="Line 123"/>
              <p:cNvSpPr>
                <a:spLocks noChangeShapeType="1"/>
              </p:cNvSpPr>
              <p:nvPr/>
            </p:nvSpPr>
            <p:spPr bwMode="auto">
              <a:xfrm flipV="1">
                <a:off x="4413" y="3030"/>
                <a:ext cx="7" cy="27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72" name="Rectangle 124"/>
            <p:cNvSpPr>
              <a:spLocks noChangeArrowheads="1"/>
            </p:cNvSpPr>
            <p:nvPr/>
          </p:nvSpPr>
          <p:spPr bwMode="auto">
            <a:xfrm>
              <a:off x="1304" y="3127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solidFill>
                    <a:schemeClr val="bg2"/>
                  </a:solidFill>
                  <a:latin typeface="Arial" panose="020B0604020202020204" pitchFamily="34" charset="0"/>
                </a:rPr>
                <a:t>Alice</a:t>
              </a:r>
            </a:p>
          </p:txBody>
        </p:sp>
        <p:sp>
          <p:nvSpPr>
            <p:cNvPr id="48173" name="Rectangle 125"/>
            <p:cNvSpPr>
              <a:spLocks noChangeArrowheads="1"/>
            </p:cNvSpPr>
            <p:nvPr/>
          </p:nvSpPr>
          <p:spPr bwMode="auto">
            <a:xfrm>
              <a:off x="4618" y="3238"/>
              <a:ext cx="3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solidFill>
                    <a:schemeClr val="bg2"/>
                  </a:solidFill>
                  <a:latin typeface="Arial" panose="020B0604020202020204" pitchFamily="34" charset="0"/>
                </a:rPr>
                <a:t>Bob</a:t>
              </a:r>
            </a:p>
          </p:txBody>
        </p:sp>
        <p:sp>
          <p:nvSpPr>
            <p:cNvPr id="48174" name="Rectangle 126"/>
            <p:cNvSpPr>
              <a:spLocks noChangeArrowheads="1"/>
            </p:cNvSpPr>
            <p:nvPr/>
          </p:nvSpPr>
          <p:spPr bwMode="auto">
            <a:xfrm>
              <a:off x="3468" y="2148"/>
              <a:ext cx="1710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600">
                  <a:solidFill>
                    <a:schemeClr val="bg2"/>
                  </a:solidFill>
                  <a:latin typeface="Arial" panose="020B0604020202020204" pitchFamily="34" charset="0"/>
                </a:rPr>
                <a:t>public keys </a:t>
              </a:r>
              <a:r>
                <a:rPr lang="it-IT" altLang="it-IT" sz="1600" b="1">
                  <a:solidFill>
                    <a:schemeClr val="bg2"/>
                  </a:solidFill>
                  <a:latin typeface="Arial" panose="020B0604020202020204" pitchFamily="34" charset="0"/>
                </a:rPr>
                <a:t>Directory</a:t>
              </a:r>
            </a:p>
            <a:p>
              <a:pPr>
                <a:spcBef>
                  <a:spcPct val="0"/>
                </a:spcBef>
                <a:buFontTx/>
                <a:buNone/>
              </a:pPr>
              <a:endParaRPr lang="it-IT" altLang="it-IT" sz="1600">
                <a:solidFill>
                  <a:schemeClr val="bg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75" name="Freeform 127"/>
            <p:cNvSpPr>
              <a:spLocks/>
            </p:cNvSpPr>
            <p:nvPr/>
          </p:nvSpPr>
          <p:spPr bwMode="auto">
            <a:xfrm>
              <a:off x="2055" y="2920"/>
              <a:ext cx="770" cy="350"/>
            </a:xfrm>
            <a:custGeom>
              <a:avLst/>
              <a:gdLst>
                <a:gd name="T0" fmla="*/ 0 w 770"/>
                <a:gd name="T1" fmla="*/ 223 h 350"/>
                <a:gd name="T2" fmla="*/ 0 w 770"/>
                <a:gd name="T3" fmla="*/ 118 h 350"/>
                <a:gd name="T4" fmla="*/ 29 w 770"/>
                <a:gd name="T5" fmla="*/ 138 h 350"/>
                <a:gd name="T6" fmla="*/ 29 w 770"/>
                <a:gd name="T7" fmla="*/ 200 h 350"/>
                <a:gd name="T8" fmla="*/ 76 w 770"/>
                <a:gd name="T9" fmla="*/ 222 h 350"/>
                <a:gd name="T10" fmla="*/ 76 w 770"/>
                <a:gd name="T11" fmla="*/ 117 h 350"/>
                <a:gd name="T12" fmla="*/ 29 w 770"/>
                <a:gd name="T13" fmla="*/ 138 h 350"/>
                <a:gd name="T14" fmla="*/ 0 w 770"/>
                <a:gd name="T15" fmla="*/ 118 h 350"/>
                <a:gd name="T16" fmla="*/ 72 w 770"/>
                <a:gd name="T17" fmla="*/ 81 h 350"/>
                <a:gd name="T18" fmla="*/ 73 w 770"/>
                <a:gd name="T19" fmla="*/ 62 h 350"/>
                <a:gd name="T20" fmla="*/ 98 w 770"/>
                <a:gd name="T21" fmla="*/ 55 h 350"/>
                <a:gd name="T22" fmla="*/ 98 w 770"/>
                <a:gd name="T23" fmla="*/ 24 h 350"/>
                <a:gd name="T24" fmla="*/ 116 w 770"/>
                <a:gd name="T25" fmla="*/ 23 h 350"/>
                <a:gd name="T26" fmla="*/ 116 w 770"/>
                <a:gd name="T27" fmla="*/ 11 h 350"/>
                <a:gd name="T28" fmla="*/ 116 w 770"/>
                <a:gd name="T29" fmla="*/ 0 h 350"/>
                <a:gd name="T30" fmla="*/ 223 w 770"/>
                <a:gd name="T31" fmla="*/ 0 h 350"/>
                <a:gd name="T32" fmla="*/ 223 w 770"/>
                <a:gd name="T33" fmla="*/ 24 h 350"/>
                <a:gd name="T34" fmla="*/ 246 w 770"/>
                <a:gd name="T35" fmla="*/ 24 h 350"/>
                <a:gd name="T36" fmla="*/ 246 w 770"/>
                <a:gd name="T37" fmla="*/ 53 h 350"/>
                <a:gd name="T38" fmla="*/ 273 w 770"/>
                <a:gd name="T39" fmla="*/ 62 h 350"/>
                <a:gd name="T40" fmla="*/ 274 w 770"/>
                <a:gd name="T41" fmla="*/ 79 h 350"/>
                <a:gd name="T42" fmla="*/ 327 w 770"/>
                <a:gd name="T43" fmla="*/ 79 h 350"/>
                <a:gd name="T44" fmla="*/ 327 w 770"/>
                <a:gd name="T45" fmla="*/ 90 h 350"/>
                <a:gd name="T46" fmla="*/ 332 w 770"/>
                <a:gd name="T47" fmla="*/ 93 h 350"/>
                <a:gd name="T48" fmla="*/ 391 w 770"/>
                <a:gd name="T49" fmla="*/ 93 h 350"/>
                <a:gd name="T50" fmla="*/ 391 w 770"/>
                <a:gd name="T51" fmla="*/ 114 h 350"/>
                <a:gd name="T52" fmla="*/ 719 w 770"/>
                <a:gd name="T53" fmla="*/ 112 h 350"/>
                <a:gd name="T54" fmla="*/ 769 w 770"/>
                <a:gd name="T55" fmla="*/ 158 h 350"/>
                <a:gd name="T56" fmla="*/ 711 w 770"/>
                <a:gd name="T57" fmla="*/ 217 h 350"/>
                <a:gd name="T58" fmla="*/ 696 w 770"/>
                <a:gd name="T59" fmla="*/ 196 h 350"/>
                <a:gd name="T60" fmla="*/ 677 w 770"/>
                <a:gd name="T61" fmla="*/ 196 h 350"/>
                <a:gd name="T62" fmla="*/ 659 w 770"/>
                <a:gd name="T63" fmla="*/ 217 h 350"/>
                <a:gd name="T64" fmla="*/ 644 w 770"/>
                <a:gd name="T65" fmla="*/ 196 h 350"/>
                <a:gd name="T66" fmla="*/ 638 w 770"/>
                <a:gd name="T67" fmla="*/ 200 h 350"/>
                <a:gd name="T68" fmla="*/ 625 w 770"/>
                <a:gd name="T69" fmla="*/ 217 h 350"/>
                <a:gd name="T70" fmla="*/ 582 w 770"/>
                <a:gd name="T71" fmla="*/ 221 h 350"/>
                <a:gd name="T72" fmla="*/ 578 w 770"/>
                <a:gd name="T73" fmla="*/ 224 h 350"/>
                <a:gd name="T74" fmla="*/ 554 w 770"/>
                <a:gd name="T75" fmla="*/ 196 h 350"/>
                <a:gd name="T76" fmla="*/ 533 w 770"/>
                <a:gd name="T77" fmla="*/ 196 h 350"/>
                <a:gd name="T78" fmla="*/ 507 w 770"/>
                <a:gd name="T79" fmla="*/ 217 h 350"/>
                <a:gd name="T80" fmla="*/ 486 w 770"/>
                <a:gd name="T81" fmla="*/ 196 h 350"/>
                <a:gd name="T82" fmla="*/ 463 w 770"/>
                <a:gd name="T83" fmla="*/ 196 h 350"/>
                <a:gd name="T84" fmla="*/ 435 w 770"/>
                <a:gd name="T85" fmla="*/ 217 h 350"/>
                <a:gd name="T86" fmla="*/ 388 w 770"/>
                <a:gd name="T87" fmla="*/ 221 h 350"/>
                <a:gd name="T88" fmla="*/ 388 w 770"/>
                <a:gd name="T89" fmla="*/ 248 h 350"/>
                <a:gd name="T90" fmla="*/ 325 w 770"/>
                <a:gd name="T91" fmla="*/ 248 h 350"/>
                <a:gd name="T92" fmla="*/ 325 w 770"/>
                <a:gd name="T93" fmla="*/ 262 h 350"/>
                <a:gd name="T94" fmla="*/ 271 w 770"/>
                <a:gd name="T95" fmla="*/ 262 h 350"/>
                <a:gd name="T96" fmla="*/ 271 w 770"/>
                <a:gd name="T97" fmla="*/ 279 h 350"/>
                <a:gd name="T98" fmla="*/ 244 w 770"/>
                <a:gd name="T99" fmla="*/ 287 h 350"/>
                <a:gd name="T100" fmla="*/ 244 w 770"/>
                <a:gd name="T101" fmla="*/ 321 h 350"/>
                <a:gd name="T102" fmla="*/ 221 w 770"/>
                <a:gd name="T103" fmla="*/ 321 h 350"/>
                <a:gd name="T104" fmla="*/ 221 w 770"/>
                <a:gd name="T105" fmla="*/ 349 h 350"/>
                <a:gd name="T106" fmla="*/ 113 w 770"/>
                <a:gd name="T107" fmla="*/ 349 h 350"/>
                <a:gd name="T108" fmla="*/ 113 w 770"/>
                <a:gd name="T109" fmla="*/ 322 h 350"/>
                <a:gd name="T110" fmla="*/ 98 w 770"/>
                <a:gd name="T111" fmla="*/ 322 h 350"/>
                <a:gd name="T112" fmla="*/ 98 w 770"/>
                <a:gd name="T113" fmla="*/ 293 h 350"/>
                <a:gd name="T114" fmla="*/ 91 w 770"/>
                <a:gd name="T115" fmla="*/ 286 h 350"/>
                <a:gd name="T116" fmla="*/ 73 w 770"/>
                <a:gd name="T117" fmla="*/ 279 h 350"/>
                <a:gd name="T118" fmla="*/ 73 w 770"/>
                <a:gd name="T119" fmla="*/ 262 h 350"/>
                <a:gd name="T120" fmla="*/ 0 w 770"/>
                <a:gd name="T121" fmla="*/ 223 h 35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770"/>
                <a:gd name="T184" fmla="*/ 0 h 350"/>
                <a:gd name="T185" fmla="*/ 770 w 770"/>
                <a:gd name="T186" fmla="*/ 350 h 35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770" h="350">
                  <a:moveTo>
                    <a:pt x="0" y="223"/>
                  </a:moveTo>
                  <a:lnTo>
                    <a:pt x="0" y="118"/>
                  </a:lnTo>
                  <a:lnTo>
                    <a:pt x="29" y="138"/>
                  </a:lnTo>
                  <a:lnTo>
                    <a:pt x="29" y="200"/>
                  </a:lnTo>
                  <a:lnTo>
                    <a:pt x="76" y="222"/>
                  </a:lnTo>
                  <a:lnTo>
                    <a:pt x="76" y="117"/>
                  </a:lnTo>
                  <a:lnTo>
                    <a:pt x="29" y="138"/>
                  </a:lnTo>
                  <a:lnTo>
                    <a:pt x="0" y="118"/>
                  </a:lnTo>
                  <a:lnTo>
                    <a:pt x="72" y="81"/>
                  </a:lnTo>
                  <a:lnTo>
                    <a:pt x="73" y="62"/>
                  </a:lnTo>
                  <a:lnTo>
                    <a:pt x="98" y="55"/>
                  </a:lnTo>
                  <a:lnTo>
                    <a:pt x="98" y="24"/>
                  </a:lnTo>
                  <a:lnTo>
                    <a:pt x="116" y="23"/>
                  </a:lnTo>
                  <a:lnTo>
                    <a:pt x="116" y="11"/>
                  </a:lnTo>
                  <a:lnTo>
                    <a:pt x="116" y="0"/>
                  </a:lnTo>
                  <a:lnTo>
                    <a:pt x="223" y="0"/>
                  </a:lnTo>
                  <a:lnTo>
                    <a:pt x="223" y="24"/>
                  </a:lnTo>
                  <a:lnTo>
                    <a:pt x="246" y="24"/>
                  </a:lnTo>
                  <a:lnTo>
                    <a:pt x="246" y="53"/>
                  </a:lnTo>
                  <a:lnTo>
                    <a:pt x="273" y="62"/>
                  </a:lnTo>
                  <a:lnTo>
                    <a:pt x="274" y="79"/>
                  </a:lnTo>
                  <a:lnTo>
                    <a:pt x="327" y="79"/>
                  </a:lnTo>
                  <a:lnTo>
                    <a:pt x="327" y="90"/>
                  </a:lnTo>
                  <a:lnTo>
                    <a:pt x="332" y="93"/>
                  </a:lnTo>
                  <a:lnTo>
                    <a:pt x="391" y="93"/>
                  </a:lnTo>
                  <a:lnTo>
                    <a:pt x="391" y="114"/>
                  </a:lnTo>
                  <a:lnTo>
                    <a:pt x="719" y="112"/>
                  </a:lnTo>
                  <a:lnTo>
                    <a:pt x="769" y="158"/>
                  </a:lnTo>
                  <a:lnTo>
                    <a:pt x="711" y="217"/>
                  </a:lnTo>
                  <a:lnTo>
                    <a:pt x="696" y="196"/>
                  </a:lnTo>
                  <a:lnTo>
                    <a:pt x="677" y="196"/>
                  </a:lnTo>
                  <a:lnTo>
                    <a:pt x="659" y="217"/>
                  </a:lnTo>
                  <a:lnTo>
                    <a:pt x="644" y="196"/>
                  </a:lnTo>
                  <a:lnTo>
                    <a:pt x="638" y="200"/>
                  </a:lnTo>
                  <a:lnTo>
                    <a:pt x="625" y="217"/>
                  </a:lnTo>
                  <a:lnTo>
                    <a:pt x="582" y="221"/>
                  </a:lnTo>
                  <a:lnTo>
                    <a:pt x="578" y="224"/>
                  </a:lnTo>
                  <a:lnTo>
                    <a:pt x="554" y="196"/>
                  </a:lnTo>
                  <a:lnTo>
                    <a:pt x="533" y="196"/>
                  </a:lnTo>
                  <a:lnTo>
                    <a:pt x="507" y="217"/>
                  </a:lnTo>
                  <a:lnTo>
                    <a:pt x="486" y="196"/>
                  </a:lnTo>
                  <a:lnTo>
                    <a:pt x="463" y="196"/>
                  </a:lnTo>
                  <a:lnTo>
                    <a:pt x="435" y="217"/>
                  </a:lnTo>
                  <a:lnTo>
                    <a:pt x="388" y="221"/>
                  </a:lnTo>
                  <a:lnTo>
                    <a:pt x="388" y="248"/>
                  </a:lnTo>
                  <a:lnTo>
                    <a:pt x="325" y="248"/>
                  </a:lnTo>
                  <a:lnTo>
                    <a:pt x="325" y="262"/>
                  </a:lnTo>
                  <a:lnTo>
                    <a:pt x="271" y="262"/>
                  </a:lnTo>
                  <a:lnTo>
                    <a:pt x="271" y="279"/>
                  </a:lnTo>
                  <a:lnTo>
                    <a:pt x="244" y="287"/>
                  </a:lnTo>
                  <a:lnTo>
                    <a:pt x="244" y="321"/>
                  </a:lnTo>
                  <a:lnTo>
                    <a:pt x="221" y="321"/>
                  </a:lnTo>
                  <a:lnTo>
                    <a:pt x="221" y="349"/>
                  </a:lnTo>
                  <a:lnTo>
                    <a:pt x="113" y="349"/>
                  </a:lnTo>
                  <a:lnTo>
                    <a:pt x="113" y="322"/>
                  </a:lnTo>
                  <a:lnTo>
                    <a:pt x="98" y="322"/>
                  </a:lnTo>
                  <a:lnTo>
                    <a:pt x="98" y="293"/>
                  </a:lnTo>
                  <a:lnTo>
                    <a:pt x="91" y="286"/>
                  </a:lnTo>
                  <a:lnTo>
                    <a:pt x="73" y="279"/>
                  </a:lnTo>
                  <a:lnTo>
                    <a:pt x="73" y="262"/>
                  </a:lnTo>
                  <a:lnTo>
                    <a:pt x="0" y="22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6" name="Freeform 128"/>
            <p:cNvSpPr>
              <a:spLocks/>
            </p:cNvSpPr>
            <p:nvPr/>
          </p:nvSpPr>
          <p:spPr bwMode="auto">
            <a:xfrm>
              <a:off x="3522" y="2845"/>
              <a:ext cx="687" cy="313"/>
            </a:xfrm>
            <a:custGeom>
              <a:avLst/>
              <a:gdLst>
                <a:gd name="T0" fmla="*/ 686 w 687"/>
                <a:gd name="T1" fmla="*/ 112 h 313"/>
                <a:gd name="T2" fmla="*/ 686 w 687"/>
                <a:gd name="T3" fmla="*/ 205 h 313"/>
                <a:gd name="T4" fmla="*/ 659 w 687"/>
                <a:gd name="T5" fmla="*/ 187 h 313"/>
                <a:gd name="T6" fmla="*/ 659 w 687"/>
                <a:gd name="T7" fmla="*/ 132 h 313"/>
                <a:gd name="T8" fmla="*/ 617 w 687"/>
                <a:gd name="T9" fmla="*/ 113 h 313"/>
                <a:gd name="T10" fmla="*/ 617 w 687"/>
                <a:gd name="T11" fmla="*/ 206 h 313"/>
                <a:gd name="T12" fmla="*/ 658 w 687"/>
                <a:gd name="T13" fmla="*/ 187 h 313"/>
                <a:gd name="T14" fmla="*/ 686 w 687"/>
                <a:gd name="T15" fmla="*/ 205 h 313"/>
                <a:gd name="T16" fmla="*/ 621 w 687"/>
                <a:gd name="T17" fmla="*/ 239 h 313"/>
                <a:gd name="T18" fmla="*/ 620 w 687"/>
                <a:gd name="T19" fmla="*/ 256 h 313"/>
                <a:gd name="T20" fmla="*/ 598 w 687"/>
                <a:gd name="T21" fmla="*/ 263 h 313"/>
                <a:gd name="T22" fmla="*/ 598 w 687"/>
                <a:gd name="T23" fmla="*/ 290 h 313"/>
                <a:gd name="T24" fmla="*/ 582 w 687"/>
                <a:gd name="T25" fmla="*/ 291 h 313"/>
                <a:gd name="T26" fmla="*/ 581 w 687"/>
                <a:gd name="T27" fmla="*/ 301 h 313"/>
                <a:gd name="T28" fmla="*/ 581 w 687"/>
                <a:gd name="T29" fmla="*/ 312 h 313"/>
                <a:gd name="T30" fmla="*/ 487 w 687"/>
                <a:gd name="T31" fmla="*/ 312 h 313"/>
                <a:gd name="T32" fmla="*/ 486 w 687"/>
                <a:gd name="T33" fmla="*/ 290 h 313"/>
                <a:gd name="T34" fmla="*/ 466 w 687"/>
                <a:gd name="T35" fmla="*/ 290 h 313"/>
                <a:gd name="T36" fmla="*/ 466 w 687"/>
                <a:gd name="T37" fmla="*/ 263 h 313"/>
                <a:gd name="T38" fmla="*/ 442 w 687"/>
                <a:gd name="T39" fmla="*/ 256 h 313"/>
                <a:gd name="T40" fmla="*/ 441 w 687"/>
                <a:gd name="T41" fmla="*/ 241 h 313"/>
                <a:gd name="T42" fmla="*/ 393 w 687"/>
                <a:gd name="T43" fmla="*/ 240 h 313"/>
                <a:gd name="T44" fmla="*/ 393 w 687"/>
                <a:gd name="T45" fmla="*/ 231 h 313"/>
                <a:gd name="T46" fmla="*/ 389 w 687"/>
                <a:gd name="T47" fmla="*/ 228 h 313"/>
                <a:gd name="T48" fmla="*/ 336 w 687"/>
                <a:gd name="T49" fmla="*/ 228 h 313"/>
                <a:gd name="T50" fmla="*/ 336 w 687"/>
                <a:gd name="T51" fmla="*/ 210 h 313"/>
                <a:gd name="T52" fmla="*/ 44 w 687"/>
                <a:gd name="T53" fmla="*/ 211 h 313"/>
                <a:gd name="T54" fmla="*/ 0 w 687"/>
                <a:gd name="T55" fmla="*/ 169 h 313"/>
                <a:gd name="T56" fmla="*/ 51 w 687"/>
                <a:gd name="T57" fmla="*/ 117 h 313"/>
                <a:gd name="T58" fmla="*/ 64 w 687"/>
                <a:gd name="T59" fmla="*/ 135 h 313"/>
                <a:gd name="T60" fmla="*/ 82 w 687"/>
                <a:gd name="T61" fmla="*/ 135 h 313"/>
                <a:gd name="T62" fmla="*/ 97 w 687"/>
                <a:gd name="T63" fmla="*/ 117 h 313"/>
                <a:gd name="T64" fmla="*/ 110 w 687"/>
                <a:gd name="T65" fmla="*/ 135 h 313"/>
                <a:gd name="T66" fmla="*/ 116 w 687"/>
                <a:gd name="T67" fmla="*/ 131 h 313"/>
                <a:gd name="T68" fmla="*/ 127 w 687"/>
                <a:gd name="T69" fmla="*/ 117 h 313"/>
                <a:gd name="T70" fmla="*/ 166 w 687"/>
                <a:gd name="T71" fmla="*/ 114 h 313"/>
                <a:gd name="T72" fmla="*/ 169 w 687"/>
                <a:gd name="T73" fmla="*/ 111 h 313"/>
                <a:gd name="T74" fmla="*/ 190 w 687"/>
                <a:gd name="T75" fmla="*/ 135 h 313"/>
                <a:gd name="T76" fmla="*/ 210 w 687"/>
                <a:gd name="T77" fmla="*/ 135 h 313"/>
                <a:gd name="T78" fmla="*/ 233 w 687"/>
                <a:gd name="T79" fmla="*/ 117 h 313"/>
                <a:gd name="T80" fmla="*/ 252 w 687"/>
                <a:gd name="T81" fmla="*/ 135 h 313"/>
                <a:gd name="T82" fmla="*/ 272 w 687"/>
                <a:gd name="T83" fmla="*/ 135 h 313"/>
                <a:gd name="T84" fmla="*/ 297 w 687"/>
                <a:gd name="T85" fmla="*/ 117 h 313"/>
                <a:gd name="T86" fmla="*/ 339 w 687"/>
                <a:gd name="T87" fmla="*/ 114 h 313"/>
                <a:gd name="T88" fmla="*/ 339 w 687"/>
                <a:gd name="T89" fmla="*/ 90 h 313"/>
                <a:gd name="T90" fmla="*/ 396 w 687"/>
                <a:gd name="T91" fmla="*/ 90 h 313"/>
                <a:gd name="T92" fmla="*/ 396 w 687"/>
                <a:gd name="T93" fmla="*/ 77 h 313"/>
                <a:gd name="T94" fmla="*/ 444 w 687"/>
                <a:gd name="T95" fmla="*/ 77 h 313"/>
                <a:gd name="T96" fmla="*/ 444 w 687"/>
                <a:gd name="T97" fmla="*/ 61 h 313"/>
                <a:gd name="T98" fmla="*/ 467 w 687"/>
                <a:gd name="T99" fmla="*/ 54 h 313"/>
                <a:gd name="T100" fmla="*/ 467 w 687"/>
                <a:gd name="T101" fmla="*/ 24 h 313"/>
                <a:gd name="T102" fmla="*/ 488 w 687"/>
                <a:gd name="T103" fmla="*/ 24 h 313"/>
                <a:gd name="T104" fmla="*/ 488 w 687"/>
                <a:gd name="T105" fmla="*/ 0 h 313"/>
                <a:gd name="T106" fmla="*/ 584 w 687"/>
                <a:gd name="T107" fmla="*/ 0 h 313"/>
                <a:gd name="T108" fmla="*/ 584 w 687"/>
                <a:gd name="T109" fmla="*/ 23 h 313"/>
                <a:gd name="T110" fmla="*/ 598 w 687"/>
                <a:gd name="T111" fmla="*/ 23 h 313"/>
                <a:gd name="T112" fmla="*/ 598 w 687"/>
                <a:gd name="T113" fmla="*/ 49 h 313"/>
                <a:gd name="T114" fmla="*/ 604 w 687"/>
                <a:gd name="T115" fmla="*/ 55 h 313"/>
                <a:gd name="T116" fmla="*/ 620 w 687"/>
                <a:gd name="T117" fmla="*/ 62 h 313"/>
                <a:gd name="T118" fmla="*/ 620 w 687"/>
                <a:gd name="T119" fmla="*/ 77 h 313"/>
                <a:gd name="T120" fmla="*/ 686 w 687"/>
                <a:gd name="T121" fmla="*/ 112 h 31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87"/>
                <a:gd name="T184" fmla="*/ 0 h 313"/>
                <a:gd name="T185" fmla="*/ 687 w 687"/>
                <a:gd name="T186" fmla="*/ 313 h 31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87" h="313">
                  <a:moveTo>
                    <a:pt x="686" y="112"/>
                  </a:moveTo>
                  <a:lnTo>
                    <a:pt x="686" y="205"/>
                  </a:lnTo>
                  <a:lnTo>
                    <a:pt x="659" y="187"/>
                  </a:lnTo>
                  <a:lnTo>
                    <a:pt x="659" y="132"/>
                  </a:lnTo>
                  <a:lnTo>
                    <a:pt x="617" y="113"/>
                  </a:lnTo>
                  <a:lnTo>
                    <a:pt x="617" y="206"/>
                  </a:lnTo>
                  <a:lnTo>
                    <a:pt x="658" y="187"/>
                  </a:lnTo>
                  <a:lnTo>
                    <a:pt x="686" y="205"/>
                  </a:lnTo>
                  <a:lnTo>
                    <a:pt x="621" y="239"/>
                  </a:lnTo>
                  <a:lnTo>
                    <a:pt x="620" y="256"/>
                  </a:lnTo>
                  <a:lnTo>
                    <a:pt x="598" y="263"/>
                  </a:lnTo>
                  <a:lnTo>
                    <a:pt x="598" y="290"/>
                  </a:lnTo>
                  <a:lnTo>
                    <a:pt x="582" y="291"/>
                  </a:lnTo>
                  <a:lnTo>
                    <a:pt x="581" y="301"/>
                  </a:lnTo>
                  <a:lnTo>
                    <a:pt x="581" y="312"/>
                  </a:lnTo>
                  <a:lnTo>
                    <a:pt x="487" y="312"/>
                  </a:lnTo>
                  <a:lnTo>
                    <a:pt x="486" y="290"/>
                  </a:lnTo>
                  <a:lnTo>
                    <a:pt x="466" y="290"/>
                  </a:lnTo>
                  <a:lnTo>
                    <a:pt x="466" y="263"/>
                  </a:lnTo>
                  <a:lnTo>
                    <a:pt x="442" y="256"/>
                  </a:lnTo>
                  <a:lnTo>
                    <a:pt x="441" y="241"/>
                  </a:lnTo>
                  <a:lnTo>
                    <a:pt x="393" y="240"/>
                  </a:lnTo>
                  <a:lnTo>
                    <a:pt x="393" y="231"/>
                  </a:lnTo>
                  <a:lnTo>
                    <a:pt x="389" y="228"/>
                  </a:lnTo>
                  <a:lnTo>
                    <a:pt x="336" y="228"/>
                  </a:lnTo>
                  <a:lnTo>
                    <a:pt x="336" y="210"/>
                  </a:lnTo>
                  <a:lnTo>
                    <a:pt x="44" y="211"/>
                  </a:lnTo>
                  <a:lnTo>
                    <a:pt x="0" y="169"/>
                  </a:lnTo>
                  <a:lnTo>
                    <a:pt x="51" y="117"/>
                  </a:lnTo>
                  <a:lnTo>
                    <a:pt x="64" y="135"/>
                  </a:lnTo>
                  <a:lnTo>
                    <a:pt x="82" y="135"/>
                  </a:lnTo>
                  <a:lnTo>
                    <a:pt x="97" y="117"/>
                  </a:lnTo>
                  <a:lnTo>
                    <a:pt x="110" y="135"/>
                  </a:lnTo>
                  <a:lnTo>
                    <a:pt x="116" y="131"/>
                  </a:lnTo>
                  <a:lnTo>
                    <a:pt x="127" y="117"/>
                  </a:lnTo>
                  <a:lnTo>
                    <a:pt x="166" y="114"/>
                  </a:lnTo>
                  <a:lnTo>
                    <a:pt x="169" y="111"/>
                  </a:lnTo>
                  <a:lnTo>
                    <a:pt x="190" y="135"/>
                  </a:lnTo>
                  <a:lnTo>
                    <a:pt x="210" y="135"/>
                  </a:lnTo>
                  <a:lnTo>
                    <a:pt x="233" y="117"/>
                  </a:lnTo>
                  <a:lnTo>
                    <a:pt x="252" y="135"/>
                  </a:lnTo>
                  <a:lnTo>
                    <a:pt x="272" y="135"/>
                  </a:lnTo>
                  <a:lnTo>
                    <a:pt x="297" y="117"/>
                  </a:lnTo>
                  <a:lnTo>
                    <a:pt x="339" y="114"/>
                  </a:lnTo>
                  <a:lnTo>
                    <a:pt x="339" y="90"/>
                  </a:lnTo>
                  <a:lnTo>
                    <a:pt x="396" y="90"/>
                  </a:lnTo>
                  <a:lnTo>
                    <a:pt x="396" y="77"/>
                  </a:lnTo>
                  <a:lnTo>
                    <a:pt x="444" y="77"/>
                  </a:lnTo>
                  <a:lnTo>
                    <a:pt x="444" y="61"/>
                  </a:lnTo>
                  <a:lnTo>
                    <a:pt x="467" y="54"/>
                  </a:lnTo>
                  <a:lnTo>
                    <a:pt x="467" y="24"/>
                  </a:lnTo>
                  <a:lnTo>
                    <a:pt x="488" y="24"/>
                  </a:lnTo>
                  <a:lnTo>
                    <a:pt x="488" y="0"/>
                  </a:lnTo>
                  <a:lnTo>
                    <a:pt x="584" y="0"/>
                  </a:lnTo>
                  <a:lnTo>
                    <a:pt x="584" y="23"/>
                  </a:lnTo>
                  <a:lnTo>
                    <a:pt x="598" y="23"/>
                  </a:lnTo>
                  <a:lnTo>
                    <a:pt x="598" y="49"/>
                  </a:lnTo>
                  <a:lnTo>
                    <a:pt x="604" y="55"/>
                  </a:lnTo>
                  <a:lnTo>
                    <a:pt x="620" y="62"/>
                  </a:lnTo>
                  <a:lnTo>
                    <a:pt x="620" y="77"/>
                  </a:lnTo>
                  <a:lnTo>
                    <a:pt x="686" y="112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77" name="Group 129"/>
            <p:cNvGrpSpPr>
              <a:grpSpLocks/>
            </p:cNvGrpSpPr>
            <p:nvPr/>
          </p:nvGrpSpPr>
          <p:grpSpPr bwMode="auto">
            <a:xfrm>
              <a:off x="3039" y="2768"/>
              <a:ext cx="331" cy="401"/>
              <a:chOff x="3039" y="2768"/>
              <a:chExt cx="331" cy="401"/>
            </a:xfrm>
          </p:grpSpPr>
          <p:grpSp>
            <p:nvGrpSpPr>
              <p:cNvPr id="48207" name="Group 130"/>
              <p:cNvGrpSpPr>
                <a:grpSpLocks/>
              </p:cNvGrpSpPr>
              <p:nvPr/>
            </p:nvGrpSpPr>
            <p:grpSpPr bwMode="auto">
              <a:xfrm>
                <a:off x="3039" y="2768"/>
                <a:ext cx="331" cy="401"/>
                <a:chOff x="3039" y="2768"/>
                <a:chExt cx="331" cy="401"/>
              </a:xfrm>
            </p:grpSpPr>
            <p:sp>
              <p:nvSpPr>
                <p:cNvPr id="48214" name="Rectangle 131"/>
                <p:cNvSpPr>
                  <a:spLocks noChangeArrowheads="1"/>
                </p:cNvSpPr>
                <p:nvPr/>
              </p:nvSpPr>
              <p:spPr bwMode="auto">
                <a:xfrm>
                  <a:off x="3039" y="2776"/>
                  <a:ext cx="322" cy="393"/>
                </a:xfrm>
                <a:prstGeom prst="rect">
                  <a:avLst/>
                </a:prstGeom>
                <a:solidFill>
                  <a:srgbClr val="FF00FF"/>
                </a:solidFill>
                <a:ln w="2540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8215" name="Freeform 132"/>
                <p:cNvSpPr>
                  <a:spLocks/>
                </p:cNvSpPr>
                <p:nvPr/>
              </p:nvSpPr>
              <p:spPr bwMode="auto">
                <a:xfrm>
                  <a:off x="3242" y="2768"/>
                  <a:ext cx="127" cy="112"/>
                </a:xfrm>
                <a:custGeom>
                  <a:avLst/>
                  <a:gdLst>
                    <a:gd name="T0" fmla="*/ 126 w 127"/>
                    <a:gd name="T1" fmla="*/ 111 h 112"/>
                    <a:gd name="T2" fmla="*/ 126 w 127"/>
                    <a:gd name="T3" fmla="*/ 0 h 112"/>
                    <a:gd name="T4" fmla="*/ 0 w 127"/>
                    <a:gd name="T5" fmla="*/ 0 h 112"/>
                    <a:gd name="T6" fmla="*/ 126 w 127"/>
                    <a:gd name="T7" fmla="*/ 111 h 1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7"/>
                    <a:gd name="T13" fmla="*/ 0 h 112"/>
                    <a:gd name="T14" fmla="*/ 127 w 127"/>
                    <a:gd name="T15" fmla="*/ 112 h 1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7" h="112">
                      <a:moveTo>
                        <a:pt x="126" y="111"/>
                      </a:moveTo>
                      <a:lnTo>
                        <a:pt x="126" y="0"/>
                      </a:lnTo>
                      <a:lnTo>
                        <a:pt x="0" y="0"/>
                      </a:lnTo>
                      <a:lnTo>
                        <a:pt x="126" y="111"/>
                      </a:lnTo>
                    </a:path>
                  </a:pathLst>
                </a:custGeom>
                <a:solidFill>
                  <a:srgbClr val="FF00FF"/>
                </a:solidFill>
                <a:ln w="12700" cap="rnd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8216" name="Group 133"/>
                <p:cNvGrpSpPr>
                  <a:grpSpLocks/>
                </p:cNvGrpSpPr>
                <p:nvPr/>
              </p:nvGrpSpPr>
              <p:grpSpPr bwMode="auto">
                <a:xfrm>
                  <a:off x="3242" y="2768"/>
                  <a:ext cx="128" cy="114"/>
                  <a:chOff x="3242" y="2768"/>
                  <a:chExt cx="128" cy="114"/>
                </a:xfrm>
              </p:grpSpPr>
              <p:sp>
                <p:nvSpPr>
                  <p:cNvPr id="48217" name="Freeform 134"/>
                  <p:cNvSpPr>
                    <a:spLocks/>
                  </p:cNvSpPr>
                  <p:nvPr/>
                </p:nvSpPr>
                <p:spPr bwMode="auto">
                  <a:xfrm>
                    <a:off x="3249" y="2783"/>
                    <a:ext cx="110" cy="97"/>
                  </a:xfrm>
                  <a:custGeom>
                    <a:avLst/>
                    <a:gdLst>
                      <a:gd name="T0" fmla="*/ 0 w 110"/>
                      <a:gd name="T1" fmla="*/ 0 h 97"/>
                      <a:gd name="T2" fmla="*/ 0 w 110"/>
                      <a:gd name="T3" fmla="*/ 96 h 97"/>
                      <a:gd name="T4" fmla="*/ 109 w 110"/>
                      <a:gd name="T5" fmla="*/ 96 h 97"/>
                      <a:gd name="T6" fmla="*/ 0 w 110"/>
                      <a:gd name="T7" fmla="*/ 0 h 9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0"/>
                      <a:gd name="T13" fmla="*/ 0 h 97"/>
                      <a:gd name="T14" fmla="*/ 110 w 110"/>
                      <a:gd name="T15" fmla="*/ 97 h 9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0" h="97">
                        <a:moveTo>
                          <a:pt x="0" y="0"/>
                        </a:moveTo>
                        <a:lnTo>
                          <a:pt x="0" y="96"/>
                        </a:lnTo>
                        <a:lnTo>
                          <a:pt x="109" y="9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00FF"/>
                  </a:solidFill>
                  <a:ln w="12700" cap="rnd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18" name="Freeform 135"/>
                  <p:cNvSpPr>
                    <a:spLocks/>
                  </p:cNvSpPr>
                  <p:nvPr/>
                </p:nvSpPr>
                <p:spPr bwMode="auto">
                  <a:xfrm>
                    <a:off x="3242" y="2768"/>
                    <a:ext cx="128" cy="114"/>
                  </a:xfrm>
                  <a:custGeom>
                    <a:avLst/>
                    <a:gdLst>
                      <a:gd name="T0" fmla="*/ 0 w 128"/>
                      <a:gd name="T1" fmla="*/ 0 h 114"/>
                      <a:gd name="T2" fmla="*/ 0 w 128"/>
                      <a:gd name="T3" fmla="*/ 113 h 114"/>
                      <a:gd name="T4" fmla="*/ 127 w 128"/>
                      <a:gd name="T5" fmla="*/ 113 h 114"/>
                      <a:gd name="T6" fmla="*/ 0 w 128"/>
                      <a:gd name="T7" fmla="*/ 0 h 114"/>
                      <a:gd name="T8" fmla="*/ 13 w 128"/>
                      <a:gd name="T9" fmla="*/ 28 h 114"/>
                      <a:gd name="T10" fmla="*/ 94 w 128"/>
                      <a:gd name="T11" fmla="*/ 101 h 114"/>
                      <a:gd name="T12" fmla="*/ 13 w 128"/>
                      <a:gd name="T13" fmla="*/ 101 h 114"/>
                      <a:gd name="T14" fmla="*/ 13 w 128"/>
                      <a:gd name="T15" fmla="*/ 28 h 114"/>
                      <a:gd name="T16" fmla="*/ 0 w 128"/>
                      <a:gd name="T17" fmla="*/ 0 h 11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128"/>
                      <a:gd name="T28" fmla="*/ 0 h 114"/>
                      <a:gd name="T29" fmla="*/ 128 w 128"/>
                      <a:gd name="T30" fmla="*/ 114 h 114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128" h="114">
                        <a:moveTo>
                          <a:pt x="0" y="0"/>
                        </a:moveTo>
                        <a:lnTo>
                          <a:pt x="0" y="113"/>
                        </a:lnTo>
                        <a:lnTo>
                          <a:pt x="127" y="113"/>
                        </a:lnTo>
                        <a:lnTo>
                          <a:pt x="0" y="0"/>
                        </a:lnTo>
                        <a:lnTo>
                          <a:pt x="13" y="28"/>
                        </a:lnTo>
                        <a:lnTo>
                          <a:pt x="94" y="101"/>
                        </a:lnTo>
                        <a:lnTo>
                          <a:pt x="13" y="101"/>
                        </a:lnTo>
                        <a:lnTo>
                          <a:pt x="13" y="28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8208" name="Group 136"/>
              <p:cNvGrpSpPr>
                <a:grpSpLocks/>
              </p:cNvGrpSpPr>
              <p:nvPr/>
            </p:nvGrpSpPr>
            <p:grpSpPr bwMode="auto">
              <a:xfrm>
                <a:off x="3140" y="2921"/>
                <a:ext cx="120" cy="141"/>
                <a:chOff x="3140" y="2921"/>
                <a:chExt cx="120" cy="141"/>
              </a:xfrm>
            </p:grpSpPr>
            <p:sp>
              <p:nvSpPr>
                <p:cNvPr id="48209" name="Oval 137"/>
                <p:cNvSpPr>
                  <a:spLocks noChangeArrowheads="1"/>
                </p:cNvSpPr>
                <p:nvPr/>
              </p:nvSpPr>
              <p:spPr bwMode="auto">
                <a:xfrm>
                  <a:off x="3161" y="2921"/>
                  <a:ext cx="78" cy="104"/>
                </a:xfrm>
                <a:prstGeom prst="ellipse">
                  <a:avLst/>
                </a:prstGeom>
                <a:solidFill>
                  <a:srgbClr val="FF00F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8210" name="Group 138"/>
                <p:cNvGrpSpPr>
                  <a:grpSpLocks/>
                </p:cNvGrpSpPr>
                <p:nvPr/>
              </p:nvGrpSpPr>
              <p:grpSpPr bwMode="auto">
                <a:xfrm>
                  <a:off x="3140" y="2958"/>
                  <a:ext cx="120" cy="104"/>
                  <a:chOff x="3140" y="2958"/>
                  <a:chExt cx="120" cy="104"/>
                </a:xfrm>
              </p:grpSpPr>
              <p:sp>
                <p:nvSpPr>
                  <p:cNvPr id="48212" name="Oval 139"/>
                  <p:cNvSpPr>
                    <a:spLocks noChangeArrowheads="1"/>
                  </p:cNvSpPr>
                  <p:nvPr/>
                </p:nvSpPr>
                <p:spPr bwMode="auto">
                  <a:xfrm>
                    <a:off x="3140" y="2958"/>
                    <a:ext cx="120" cy="104"/>
                  </a:xfrm>
                  <a:prstGeom prst="ellipse">
                    <a:avLst/>
                  </a:prstGeom>
                  <a:solidFill>
                    <a:srgbClr val="FF00FF"/>
                  </a:solidFill>
                  <a:ln w="12700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it-IT" altLang="it-IT" sz="16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8213" name="Oval 140"/>
                  <p:cNvSpPr>
                    <a:spLocks noChangeArrowheads="1"/>
                  </p:cNvSpPr>
                  <p:nvPr/>
                </p:nvSpPr>
                <p:spPr bwMode="auto">
                  <a:xfrm>
                    <a:off x="3182" y="2994"/>
                    <a:ext cx="37" cy="31"/>
                  </a:xfrm>
                  <a:prstGeom prst="ellipse">
                    <a:avLst/>
                  </a:prstGeom>
                  <a:solidFill>
                    <a:srgbClr val="FF00FF"/>
                  </a:solidFill>
                  <a:ln w="12700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it-IT" altLang="it-IT" sz="1600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48211" name="Oval 141"/>
                <p:cNvSpPr>
                  <a:spLocks noChangeArrowheads="1"/>
                </p:cNvSpPr>
                <p:nvPr/>
              </p:nvSpPr>
              <p:spPr bwMode="auto">
                <a:xfrm>
                  <a:off x="3182" y="2994"/>
                  <a:ext cx="37" cy="31"/>
                </a:xfrm>
                <a:prstGeom prst="ellipse">
                  <a:avLst/>
                </a:prstGeom>
                <a:solidFill>
                  <a:srgbClr val="FF00F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48178" name="Group 142"/>
            <p:cNvGrpSpPr>
              <a:grpSpLocks/>
            </p:cNvGrpSpPr>
            <p:nvPr/>
          </p:nvGrpSpPr>
          <p:grpSpPr bwMode="auto">
            <a:xfrm>
              <a:off x="2073" y="2592"/>
              <a:ext cx="1361" cy="214"/>
              <a:chOff x="2211" y="2551"/>
              <a:chExt cx="1361" cy="214"/>
            </a:xfrm>
          </p:grpSpPr>
          <p:sp>
            <p:nvSpPr>
              <p:cNvPr id="48204" name="Rectangle 144"/>
              <p:cNvSpPr>
                <a:spLocks noChangeArrowheads="1"/>
              </p:cNvSpPr>
              <p:nvPr/>
            </p:nvSpPr>
            <p:spPr bwMode="auto">
              <a:xfrm>
                <a:off x="2343" y="2551"/>
                <a:ext cx="1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>
                    <a:solidFill>
                      <a:srgbClr val="FFFFFF"/>
                    </a:solidFill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48205" name="Rectangle 145"/>
              <p:cNvSpPr>
                <a:spLocks noChangeArrowheads="1"/>
              </p:cNvSpPr>
              <p:nvPr/>
            </p:nvSpPr>
            <p:spPr bwMode="auto">
              <a:xfrm>
                <a:off x="2211" y="2551"/>
                <a:ext cx="1361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 b="1">
                    <a:solidFill>
                      <a:schemeClr val="bg2"/>
                    </a:solidFill>
                    <a:latin typeface="Arial" panose="020B0604020202020204" pitchFamily="34" charset="0"/>
                  </a:rPr>
                  <a:t>Bob Public key </a:t>
                </a:r>
              </a:p>
            </p:txBody>
          </p:sp>
          <p:sp>
            <p:nvSpPr>
              <p:cNvPr id="48206" name="Rectangle 146"/>
              <p:cNvSpPr>
                <a:spLocks noChangeArrowheads="1"/>
              </p:cNvSpPr>
              <p:nvPr/>
            </p:nvSpPr>
            <p:spPr bwMode="auto">
              <a:xfrm>
                <a:off x="2787" y="2551"/>
                <a:ext cx="1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>
                    <a:solidFill>
                      <a:schemeClr val="bg2"/>
                    </a:solidFill>
                    <a:latin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48179" name="Group 147"/>
            <p:cNvGrpSpPr>
              <a:grpSpLocks/>
            </p:cNvGrpSpPr>
            <p:nvPr/>
          </p:nvGrpSpPr>
          <p:grpSpPr bwMode="auto">
            <a:xfrm>
              <a:off x="3360" y="2592"/>
              <a:ext cx="936" cy="214"/>
              <a:chOff x="3420" y="2557"/>
              <a:chExt cx="936" cy="214"/>
            </a:xfrm>
          </p:grpSpPr>
          <p:sp>
            <p:nvSpPr>
              <p:cNvPr id="48201" name="Rectangle 148"/>
              <p:cNvSpPr>
                <a:spLocks noChangeArrowheads="1"/>
              </p:cNvSpPr>
              <p:nvPr/>
            </p:nvSpPr>
            <p:spPr bwMode="auto">
              <a:xfrm>
                <a:off x="3420" y="2557"/>
                <a:ext cx="936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>
                    <a:solidFill>
                      <a:schemeClr val="bg2"/>
                    </a:solidFill>
                    <a:latin typeface="Arial" panose="020B0604020202020204" pitchFamily="34" charset="0"/>
                  </a:rPr>
                  <a:t>Bob privat key</a:t>
                </a:r>
              </a:p>
            </p:txBody>
          </p:sp>
          <p:sp>
            <p:nvSpPr>
              <p:cNvPr id="48202" name="Rectangle 149"/>
              <p:cNvSpPr>
                <a:spLocks noChangeArrowheads="1"/>
              </p:cNvSpPr>
              <p:nvPr/>
            </p:nvSpPr>
            <p:spPr bwMode="auto">
              <a:xfrm>
                <a:off x="3747" y="2557"/>
                <a:ext cx="11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it-IT" altLang="it-IT" sz="1600" b="1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8203" name="Rectangle 150"/>
              <p:cNvSpPr>
                <a:spLocks noChangeArrowheads="1"/>
              </p:cNvSpPr>
              <p:nvPr/>
            </p:nvSpPr>
            <p:spPr bwMode="auto">
              <a:xfrm>
                <a:off x="4142" y="2557"/>
                <a:ext cx="11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it-IT" altLang="it-IT" sz="1600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8180" name="Rectangle 151"/>
            <p:cNvSpPr>
              <a:spLocks noChangeArrowheads="1"/>
            </p:cNvSpPr>
            <p:nvPr/>
          </p:nvSpPr>
          <p:spPr bwMode="auto">
            <a:xfrm>
              <a:off x="2899" y="3238"/>
              <a:ext cx="74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solidFill>
                    <a:schemeClr val="bg2"/>
                  </a:solidFill>
                  <a:latin typeface="Arial" panose="020B0604020202020204" pitchFamily="34" charset="0"/>
                </a:rPr>
                <a:t>ciphertext</a:t>
              </a:r>
            </a:p>
          </p:txBody>
        </p:sp>
        <p:sp>
          <p:nvSpPr>
            <p:cNvPr id="48181" name="Line 152"/>
            <p:cNvSpPr>
              <a:spLocks noChangeShapeType="1"/>
            </p:cNvSpPr>
            <p:nvPr/>
          </p:nvSpPr>
          <p:spPr bwMode="auto">
            <a:xfrm>
              <a:off x="1395" y="3435"/>
              <a:ext cx="0" cy="8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2" name="Line 153"/>
            <p:cNvSpPr>
              <a:spLocks noChangeShapeType="1"/>
            </p:cNvSpPr>
            <p:nvPr/>
          </p:nvSpPr>
          <p:spPr bwMode="auto">
            <a:xfrm>
              <a:off x="3242" y="3435"/>
              <a:ext cx="0" cy="8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183" name="Group 154"/>
            <p:cNvGrpSpPr>
              <a:grpSpLocks/>
            </p:cNvGrpSpPr>
            <p:nvPr/>
          </p:nvGrpSpPr>
          <p:grpSpPr bwMode="auto">
            <a:xfrm>
              <a:off x="3253" y="3445"/>
              <a:ext cx="1873" cy="52"/>
              <a:chOff x="3253" y="3445"/>
              <a:chExt cx="1873" cy="52"/>
            </a:xfrm>
          </p:grpSpPr>
          <p:sp>
            <p:nvSpPr>
              <p:cNvPr id="48198" name="Line 155"/>
              <p:cNvSpPr>
                <a:spLocks noChangeShapeType="1"/>
              </p:cNvSpPr>
              <p:nvPr/>
            </p:nvSpPr>
            <p:spPr bwMode="auto">
              <a:xfrm>
                <a:off x="3305" y="3472"/>
                <a:ext cx="1772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9" name="Freeform 156"/>
              <p:cNvSpPr>
                <a:spLocks/>
              </p:cNvSpPr>
              <p:nvPr/>
            </p:nvSpPr>
            <p:spPr bwMode="auto">
              <a:xfrm>
                <a:off x="5028" y="3445"/>
                <a:ext cx="98" cy="52"/>
              </a:xfrm>
              <a:custGeom>
                <a:avLst/>
                <a:gdLst>
                  <a:gd name="T0" fmla="*/ 97 w 98"/>
                  <a:gd name="T1" fmla="*/ 25 h 52"/>
                  <a:gd name="T2" fmla="*/ 0 w 98"/>
                  <a:gd name="T3" fmla="*/ 0 h 52"/>
                  <a:gd name="T4" fmla="*/ 0 w 98"/>
                  <a:gd name="T5" fmla="*/ 51 h 52"/>
                  <a:gd name="T6" fmla="*/ 97 w 98"/>
                  <a:gd name="T7" fmla="*/ 25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52"/>
                  <a:gd name="T14" fmla="*/ 98 w 98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52">
                    <a:moveTo>
                      <a:pt x="97" y="25"/>
                    </a:moveTo>
                    <a:lnTo>
                      <a:pt x="0" y="0"/>
                    </a:lnTo>
                    <a:lnTo>
                      <a:pt x="0" y="51"/>
                    </a:lnTo>
                    <a:lnTo>
                      <a:pt x="97" y="25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00" name="Freeform 157"/>
              <p:cNvSpPr>
                <a:spLocks/>
              </p:cNvSpPr>
              <p:nvPr/>
            </p:nvSpPr>
            <p:spPr bwMode="auto">
              <a:xfrm>
                <a:off x="3253" y="3445"/>
                <a:ext cx="98" cy="52"/>
              </a:xfrm>
              <a:custGeom>
                <a:avLst/>
                <a:gdLst>
                  <a:gd name="T0" fmla="*/ 0 w 98"/>
                  <a:gd name="T1" fmla="*/ 25 h 52"/>
                  <a:gd name="T2" fmla="*/ 97 w 98"/>
                  <a:gd name="T3" fmla="*/ 51 h 52"/>
                  <a:gd name="T4" fmla="*/ 97 w 98"/>
                  <a:gd name="T5" fmla="*/ 0 h 52"/>
                  <a:gd name="T6" fmla="*/ 0 w 98"/>
                  <a:gd name="T7" fmla="*/ 25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52"/>
                  <a:gd name="T14" fmla="*/ 98 w 98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52">
                    <a:moveTo>
                      <a:pt x="0" y="25"/>
                    </a:moveTo>
                    <a:lnTo>
                      <a:pt x="97" y="51"/>
                    </a:lnTo>
                    <a:lnTo>
                      <a:pt x="97" y="0"/>
                    </a:lnTo>
                    <a:lnTo>
                      <a:pt x="0" y="25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84" name="Line 158"/>
            <p:cNvSpPr>
              <a:spLocks noChangeShapeType="1"/>
            </p:cNvSpPr>
            <p:nvPr/>
          </p:nvSpPr>
          <p:spPr bwMode="auto">
            <a:xfrm>
              <a:off x="5130" y="3435"/>
              <a:ext cx="0" cy="8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185" name="Group 159"/>
            <p:cNvGrpSpPr>
              <a:grpSpLocks/>
            </p:cNvGrpSpPr>
            <p:nvPr/>
          </p:nvGrpSpPr>
          <p:grpSpPr bwMode="auto">
            <a:xfrm>
              <a:off x="3851" y="3386"/>
              <a:ext cx="739" cy="233"/>
              <a:chOff x="3851" y="3386"/>
              <a:chExt cx="739" cy="233"/>
            </a:xfrm>
          </p:grpSpPr>
          <p:sp>
            <p:nvSpPr>
              <p:cNvPr id="48196" name="Rectangle 160"/>
              <p:cNvSpPr>
                <a:spLocks noChangeArrowheads="1"/>
              </p:cNvSpPr>
              <p:nvPr/>
            </p:nvSpPr>
            <p:spPr bwMode="auto">
              <a:xfrm>
                <a:off x="3851" y="3386"/>
                <a:ext cx="690" cy="18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48197" name="Rectangle 161"/>
              <p:cNvSpPr>
                <a:spLocks noChangeArrowheads="1"/>
              </p:cNvSpPr>
              <p:nvPr/>
            </p:nvSpPr>
            <p:spPr bwMode="auto">
              <a:xfrm>
                <a:off x="3851" y="3386"/>
                <a:ext cx="739" cy="2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800">
                    <a:solidFill>
                      <a:schemeClr val="bg2"/>
                    </a:solidFill>
                  </a:rPr>
                  <a:t>decryption</a:t>
                </a:r>
              </a:p>
            </p:txBody>
          </p:sp>
        </p:grpSp>
        <p:grpSp>
          <p:nvGrpSpPr>
            <p:cNvPr id="48186" name="Group 162"/>
            <p:cNvGrpSpPr>
              <a:grpSpLocks/>
            </p:cNvGrpSpPr>
            <p:nvPr/>
          </p:nvGrpSpPr>
          <p:grpSpPr bwMode="auto">
            <a:xfrm>
              <a:off x="1872" y="2352"/>
              <a:ext cx="546" cy="354"/>
              <a:chOff x="1858" y="2342"/>
              <a:chExt cx="546" cy="354"/>
            </a:xfrm>
          </p:grpSpPr>
          <p:sp>
            <p:nvSpPr>
              <p:cNvPr id="48194" name="Arc 163"/>
              <p:cNvSpPr>
                <a:spLocks/>
              </p:cNvSpPr>
              <p:nvPr/>
            </p:nvSpPr>
            <p:spPr bwMode="auto">
              <a:xfrm>
                <a:off x="1858" y="2365"/>
                <a:ext cx="546" cy="331"/>
              </a:xfrm>
              <a:custGeom>
                <a:avLst/>
                <a:gdLst>
                  <a:gd name="T0" fmla="*/ 0 w 21600"/>
                  <a:gd name="T1" fmla="*/ 0 h 21391"/>
                  <a:gd name="T2" fmla="*/ 0 w 21600"/>
                  <a:gd name="T3" fmla="*/ 0 h 21391"/>
                  <a:gd name="T4" fmla="*/ 0 w 21600"/>
                  <a:gd name="T5" fmla="*/ 0 h 2139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391"/>
                  <a:gd name="T11" fmla="*/ 21600 w 21600"/>
                  <a:gd name="T12" fmla="*/ 21391 h 2139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391" fill="none" extrusionOk="0">
                    <a:moveTo>
                      <a:pt x="0" y="21326"/>
                    </a:moveTo>
                    <a:cubicBezTo>
                      <a:pt x="32" y="10580"/>
                      <a:pt x="7958" y="1492"/>
                      <a:pt x="18600" y="0"/>
                    </a:cubicBezTo>
                  </a:path>
                  <a:path w="21600" h="21391" stroke="0" extrusionOk="0">
                    <a:moveTo>
                      <a:pt x="0" y="21326"/>
                    </a:moveTo>
                    <a:cubicBezTo>
                      <a:pt x="32" y="10580"/>
                      <a:pt x="7958" y="1492"/>
                      <a:pt x="18600" y="0"/>
                    </a:cubicBezTo>
                    <a:lnTo>
                      <a:pt x="21600" y="21391"/>
                    </a:lnTo>
                    <a:lnTo>
                      <a:pt x="0" y="2132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5" name="Freeform 164"/>
              <p:cNvSpPr>
                <a:spLocks/>
              </p:cNvSpPr>
              <p:nvPr/>
            </p:nvSpPr>
            <p:spPr bwMode="auto">
              <a:xfrm>
                <a:off x="2299" y="2342"/>
                <a:ext cx="102" cy="50"/>
              </a:xfrm>
              <a:custGeom>
                <a:avLst/>
                <a:gdLst>
                  <a:gd name="T0" fmla="*/ 101 w 102"/>
                  <a:gd name="T1" fmla="*/ 19 h 50"/>
                  <a:gd name="T2" fmla="*/ 0 w 102"/>
                  <a:gd name="T3" fmla="*/ 0 h 50"/>
                  <a:gd name="T4" fmla="*/ 3 w 102"/>
                  <a:gd name="T5" fmla="*/ 49 h 50"/>
                  <a:gd name="T6" fmla="*/ 101 w 102"/>
                  <a:gd name="T7" fmla="*/ 19 h 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2"/>
                  <a:gd name="T13" fmla="*/ 0 h 50"/>
                  <a:gd name="T14" fmla="*/ 102 w 102"/>
                  <a:gd name="T15" fmla="*/ 50 h 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2" h="50">
                    <a:moveTo>
                      <a:pt x="101" y="19"/>
                    </a:moveTo>
                    <a:lnTo>
                      <a:pt x="0" y="0"/>
                    </a:lnTo>
                    <a:lnTo>
                      <a:pt x="3" y="49"/>
                    </a:lnTo>
                    <a:lnTo>
                      <a:pt x="101" y="19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87" name="Group 165"/>
            <p:cNvGrpSpPr>
              <a:grpSpLocks/>
            </p:cNvGrpSpPr>
            <p:nvPr/>
          </p:nvGrpSpPr>
          <p:grpSpPr bwMode="auto">
            <a:xfrm>
              <a:off x="1396" y="3445"/>
              <a:ext cx="1841" cy="52"/>
              <a:chOff x="1396" y="3445"/>
              <a:chExt cx="1841" cy="52"/>
            </a:xfrm>
          </p:grpSpPr>
          <p:sp>
            <p:nvSpPr>
              <p:cNvPr id="48191" name="Line 166"/>
              <p:cNvSpPr>
                <a:spLocks noChangeShapeType="1"/>
              </p:cNvSpPr>
              <p:nvPr/>
            </p:nvSpPr>
            <p:spPr bwMode="auto">
              <a:xfrm>
                <a:off x="1446" y="3472"/>
                <a:ext cx="1743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2" name="Freeform 167"/>
              <p:cNvSpPr>
                <a:spLocks/>
              </p:cNvSpPr>
              <p:nvPr/>
            </p:nvSpPr>
            <p:spPr bwMode="auto">
              <a:xfrm>
                <a:off x="3140" y="3445"/>
                <a:ext cx="97" cy="52"/>
              </a:xfrm>
              <a:custGeom>
                <a:avLst/>
                <a:gdLst>
                  <a:gd name="T0" fmla="*/ 96 w 97"/>
                  <a:gd name="T1" fmla="*/ 25 h 52"/>
                  <a:gd name="T2" fmla="*/ 0 w 97"/>
                  <a:gd name="T3" fmla="*/ 0 h 52"/>
                  <a:gd name="T4" fmla="*/ 0 w 97"/>
                  <a:gd name="T5" fmla="*/ 51 h 52"/>
                  <a:gd name="T6" fmla="*/ 96 w 97"/>
                  <a:gd name="T7" fmla="*/ 25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7"/>
                  <a:gd name="T13" fmla="*/ 0 h 52"/>
                  <a:gd name="T14" fmla="*/ 97 w 97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7" h="52">
                    <a:moveTo>
                      <a:pt x="96" y="25"/>
                    </a:moveTo>
                    <a:lnTo>
                      <a:pt x="0" y="0"/>
                    </a:lnTo>
                    <a:lnTo>
                      <a:pt x="0" y="51"/>
                    </a:lnTo>
                    <a:lnTo>
                      <a:pt x="96" y="25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93" name="Freeform 168"/>
              <p:cNvSpPr>
                <a:spLocks/>
              </p:cNvSpPr>
              <p:nvPr/>
            </p:nvSpPr>
            <p:spPr bwMode="auto">
              <a:xfrm>
                <a:off x="1396" y="3445"/>
                <a:ext cx="96" cy="52"/>
              </a:xfrm>
              <a:custGeom>
                <a:avLst/>
                <a:gdLst>
                  <a:gd name="T0" fmla="*/ 0 w 96"/>
                  <a:gd name="T1" fmla="*/ 25 h 52"/>
                  <a:gd name="T2" fmla="*/ 95 w 96"/>
                  <a:gd name="T3" fmla="*/ 51 h 52"/>
                  <a:gd name="T4" fmla="*/ 95 w 96"/>
                  <a:gd name="T5" fmla="*/ 0 h 52"/>
                  <a:gd name="T6" fmla="*/ 0 w 96"/>
                  <a:gd name="T7" fmla="*/ 25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6"/>
                  <a:gd name="T13" fmla="*/ 0 h 52"/>
                  <a:gd name="T14" fmla="*/ 96 w 96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6" h="52">
                    <a:moveTo>
                      <a:pt x="0" y="25"/>
                    </a:moveTo>
                    <a:lnTo>
                      <a:pt x="95" y="51"/>
                    </a:lnTo>
                    <a:lnTo>
                      <a:pt x="95" y="0"/>
                    </a:lnTo>
                    <a:lnTo>
                      <a:pt x="0" y="25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88" name="Group 169"/>
            <p:cNvGrpSpPr>
              <a:grpSpLocks/>
            </p:cNvGrpSpPr>
            <p:nvPr/>
          </p:nvGrpSpPr>
          <p:grpSpPr bwMode="auto">
            <a:xfrm>
              <a:off x="2015" y="3382"/>
              <a:ext cx="748" cy="237"/>
              <a:chOff x="2015" y="3382"/>
              <a:chExt cx="748" cy="237"/>
            </a:xfrm>
          </p:grpSpPr>
          <p:sp>
            <p:nvSpPr>
              <p:cNvPr id="48189" name="Rectangle 170"/>
              <p:cNvSpPr>
                <a:spLocks noChangeArrowheads="1"/>
              </p:cNvSpPr>
              <p:nvPr/>
            </p:nvSpPr>
            <p:spPr bwMode="auto">
              <a:xfrm>
                <a:off x="2015" y="3382"/>
                <a:ext cx="706" cy="1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48190" name="Rectangle 171"/>
              <p:cNvSpPr>
                <a:spLocks noChangeArrowheads="1"/>
              </p:cNvSpPr>
              <p:nvPr/>
            </p:nvSpPr>
            <p:spPr bwMode="auto">
              <a:xfrm>
                <a:off x="2024" y="3386"/>
                <a:ext cx="739" cy="2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800">
                    <a:solidFill>
                      <a:schemeClr val="bg2"/>
                    </a:solidFill>
                  </a:rPr>
                  <a:t>encryption</a:t>
                </a:r>
              </a:p>
            </p:txBody>
          </p:sp>
        </p:grpSp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51</a:t>
            </a:fld>
            <a:endParaRPr lang="it-IT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57188" y="620713"/>
            <a:ext cx="8286750" cy="5508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200" dirty="0">
                <a:latin typeface="+mj-lt"/>
              </a:rPr>
              <a:t>			</a:t>
            </a:r>
            <a:r>
              <a:rPr lang="it-IT" sz="3200" dirty="0" err="1">
                <a:solidFill>
                  <a:srgbClr val="FF0000"/>
                </a:solidFill>
                <a:latin typeface="+mj-lt"/>
              </a:rPr>
              <a:t>Authentication</a:t>
            </a:r>
            <a:endParaRPr lang="it-IT" sz="3200" dirty="0">
              <a:solidFill>
                <a:srgbClr val="FF0000"/>
              </a:solidFill>
              <a:latin typeface="+mj-lt"/>
            </a:endParaRPr>
          </a:p>
          <a:p>
            <a:pPr>
              <a:defRPr/>
            </a:pPr>
            <a:endParaRPr lang="it-IT" sz="3200" dirty="0">
              <a:solidFill>
                <a:srgbClr val="FF0000"/>
              </a:solidFill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Suppose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Bob </a:t>
            </a:r>
            <a:r>
              <a:rPr lang="it-IT" sz="2400" dirty="0" err="1">
                <a:latin typeface="+mj-lt"/>
              </a:rPr>
              <a:t>wants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send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Alice and, </a:t>
            </a:r>
            <a:r>
              <a:rPr lang="it-IT" sz="2400" dirty="0" err="1">
                <a:latin typeface="+mj-lt"/>
              </a:rPr>
              <a:t>although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not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important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kept</a:t>
            </a:r>
            <a:r>
              <a:rPr lang="it-IT" sz="2400" dirty="0">
                <a:latin typeface="+mj-lt"/>
              </a:rPr>
              <a:t> secret, </a:t>
            </a:r>
            <a:r>
              <a:rPr lang="it-IT" sz="2400" dirty="0" err="1">
                <a:latin typeface="+mj-lt"/>
              </a:rPr>
              <a:t>he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wants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Alice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be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certain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that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message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is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indeed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from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him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Bob </a:t>
            </a:r>
            <a:r>
              <a:rPr lang="it-IT" sz="2400" dirty="0" err="1">
                <a:latin typeface="+mj-lt"/>
              </a:rPr>
              <a:t>uses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own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private key </a:t>
            </a:r>
            <a:r>
              <a:rPr lang="it-IT" sz="2400" dirty="0" err="1">
                <a:latin typeface="+mj-lt"/>
              </a:rPr>
              <a:t>to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. </a:t>
            </a:r>
            <a:r>
              <a:rPr lang="it-IT" sz="2400" dirty="0" err="1">
                <a:latin typeface="+mj-lt"/>
              </a:rPr>
              <a:t>When</a:t>
            </a:r>
            <a:r>
              <a:rPr lang="it-IT" sz="2400" dirty="0">
                <a:latin typeface="+mj-lt"/>
              </a:rPr>
              <a:t> Alice </a:t>
            </a:r>
            <a:r>
              <a:rPr lang="it-IT" sz="2400" dirty="0" err="1">
                <a:latin typeface="+mj-lt"/>
              </a:rPr>
              <a:t>receive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ciphertext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she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finds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she</a:t>
            </a:r>
            <a:r>
              <a:rPr lang="it-IT" sz="2400" dirty="0">
                <a:latin typeface="+mj-lt"/>
              </a:rPr>
              <a:t> can </a:t>
            </a:r>
            <a:r>
              <a:rPr lang="it-IT" sz="2400" dirty="0" err="1">
                <a:latin typeface="+mj-lt"/>
              </a:rPr>
              <a:t>decrypt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with</a:t>
            </a:r>
            <a:r>
              <a:rPr lang="it-IT" sz="2400" dirty="0">
                <a:latin typeface="+mj-lt"/>
              </a:rPr>
              <a:t> Bob’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public Key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thus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proving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must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have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by</a:t>
            </a:r>
            <a:r>
              <a:rPr lang="it-IT" sz="2400" dirty="0">
                <a:latin typeface="+mj-lt"/>
              </a:rPr>
              <a:t> Bob.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FF0000"/>
                </a:solidFill>
                <a:latin typeface="+mj-lt"/>
              </a:rPr>
              <a:t> No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one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else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has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Bob’ private key </a:t>
            </a:r>
            <a:r>
              <a:rPr lang="it-IT" sz="2400" dirty="0">
                <a:latin typeface="+mj-lt"/>
              </a:rPr>
              <a:t>and </a:t>
            </a:r>
            <a:r>
              <a:rPr lang="it-IT" sz="2400" dirty="0" err="1">
                <a:latin typeface="+mj-lt"/>
              </a:rPr>
              <a:t>therefore</a:t>
            </a:r>
            <a:r>
              <a:rPr lang="it-IT" sz="2400" dirty="0">
                <a:latin typeface="+mj-lt"/>
              </a:rPr>
              <a:t> no </a:t>
            </a:r>
            <a:r>
              <a:rPr lang="it-IT" sz="2400" dirty="0" err="1">
                <a:latin typeface="+mj-lt"/>
              </a:rPr>
              <a:t>one</a:t>
            </a:r>
            <a:r>
              <a:rPr lang="it-IT" sz="2400" dirty="0">
                <a:latin typeface="+mj-lt"/>
              </a:rPr>
              <a:t> else </a:t>
            </a:r>
            <a:r>
              <a:rPr lang="it-IT" sz="2400" dirty="0" err="1">
                <a:latin typeface="+mj-lt"/>
              </a:rPr>
              <a:t>could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have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created</a:t>
            </a:r>
            <a:r>
              <a:rPr lang="it-IT" sz="2400" dirty="0">
                <a:latin typeface="+mj-lt"/>
              </a:rPr>
              <a:t>  a </a:t>
            </a:r>
            <a:r>
              <a:rPr lang="it-IT" sz="2400" dirty="0" err="1">
                <a:latin typeface="+mj-lt"/>
              </a:rPr>
              <a:t>cyphertext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could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decrypted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with</a:t>
            </a:r>
            <a:r>
              <a:rPr lang="it-IT" sz="2400" dirty="0">
                <a:latin typeface="+mj-lt"/>
              </a:rPr>
              <a:t> Bob’s public key.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52</a:t>
            </a:fld>
            <a:endParaRPr lang="it-IT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781050"/>
          </a:xfrm>
          <a:noFill/>
        </p:spPr>
        <p:txBody>
          <a:bodyPr lIns="92075" tIns="46038" rIns="92075" bIns="46038" anchor="b"/>
          <a:lstStyle/>
          <a:p>
            <a:pPr eaLnBrk="1" hangingPunct="1"/>
            <a:r>
              <a:rPr lang="it-IT" altLang="it-IT" sz="3600">
                <a:solidFill>
                  <a:schemeClr val="tx1"/>
                </a:solidFill>
                <a:latin typeface="Arial" panose="020B0604020202020204" pitchFamily="34" charset="0"/>
              </a:rPr>
              <a:t>Public key Encryption</a:t>
            </a:r>
          </a:p>
        </p:txBody>
      </p:sp>
      <p:sp>
        <p:nvSpPr>
          <p:cNvPr id="50179" name="Line 4"/>
          <p:cNvSpPr>
            <a:spLocks noChangeShapeType="1"/>
          </p:cNvSpPr>
          <p:nvPr/>
        </p:nvSpPr>
        <p:spPr bwMode="auto">
          <a:xfrm>
            <a:off x="1676400" y="3429000"/>
            <a:ext cx="6858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Line 5"/>
          <p:cNvSpPr>
            <a:spLocks noChangeShapeType="1"/>
          </p:cNvSpPr>
          <p:nvPr/>
        </p:nvSpPr>
        <p:spPr bwMode="auto">
          <a:xfrm>
            <a:off x="7772400" y="3429000"/>
            <a:ext cx="8382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7226300" y="3581400"/>
            <a:ext cx="2132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2000">
                <a:solidFill>
                  <a:schemeClr val="bg2"/>
                </a:solidFill>
                <a:latin typeface="Arial" panose="020B0604020202020204" pitchFamily="34" charset="0"/>
              </a:rPr>
              <a:t>plaintext</a:t>
            </a:r>
          </a:p>
        </p:txBody>
      </p:sp>
      <p:sp>
        <p:nvSpPr>
          <p:cNvPr id="50182" name="Rectangle 7"/>
          <p:cNvSpPr>
            <a:spLocks noChangeArrowheads="1"/>
          </p:cNvSpPr>
          <p:nvPr/>
        </p:nvSpPr>
        <p:spPr bwMode="auto">
          <a:xfrm>
            <a:off x="428625" y="35814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2000">
                <a:solidFill>
                  <a:schemeClr val="bg2"/>
                </a:solidFill>
                <a:latin typeface="Arial" panose="020B0604020202020204" pitchFamily="34" charset="0"/>
              </a:rPr>
              <a:t>plaintext</a:t>
            </a:r>
          </a:p>
        </p:txBody>
      </p:sp>
      <p:grpSp>
        <p:nvGrpSpPr>
          <p:cNvPr id="50183" name="Group 8"/>
          <p:cNvGrpSpPr>
            <a:grpSpLocks/>
          </p:cNvGrpSpPr>
          <p:nvPr/>
        </p:nvGrpSpPr>
        <p:grpSpPr bwMode="auto">
          <a:xfrm>
            <a:off x="2432050" y="1758950"/>
            <a:ext cx="5638800" cy="2066925"/>
            <a:chOff x="1532" y="1108"/>
            <a:chExt cx="3552" cy="1302"/>
          </a:xfrm>
        </p:grpSpPr>
        <p:sp>
          <p:nvSpPr>
            <p:cNvPr id="50184" name="Rectangle 9"/>
            <p:cNvSpPr>
              <a:spLocks noChangeArrowheads="1"/>
            </p:cNvSpPr>
            <p:nvPr/>
          </p:nvSpPr>
          <p:spPr bwMode="auto">
            <a:xfrm>
              <a:off x="1532" y="2060"/>
              <a:ext cx="824" cy="214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000">
                  <a:solidFill>
                    <a:schemeClr val="bg2"/>
                  </a:solidFill>
                  <a:latin typeface="Arial" panose="020B0604020202020204" pitchFamily="34" charset="0"/>
                </a:rPr>
                <a:t>algorithm</a:t>
              </a:r>
            </a:p>
          </p:txBody>
        </p:sp>
        <p:sp>
          <p:nvSpPr>
            <p:cNvPr id="50185" name="Rectangle 10"/>
            <p:cNvSpPr>
              <a:spLocks noChangeArrowheads="1"/>
            </p:cNvSpPr>
            <p:nvPr/>
          </p:nvSpPr>
          <p:spPr bwMode="auto">
            <a:xfrm>
              <a:off x="1588" y="1540"/>
              <a:ext cx="1192" cy="369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1600">
                  <a:solidFill>
                    <a:schemeClr val="bg2"/>
                  </a:solidFill>
                  <a:latin typeface="Arial" panose="020B0604020202020204" pitchFamily="34" charset="0"/>
                </a:rPr>
                <a:t>public key of the receiver</a:t>
              </a:r>
            </a:p>
          </p:txBody>
        </p:sp>
        <p:sp>
          <p:nvSpPr>
            <p:cNvPr id="50186" name="Line 11"/>
            <p:cNvSpPr>
              <a:spLocks noChangeShapeType="1"/>
            </p:cNvSpPr>
            <p:nvPr/>
          </p:nvSpPr>
          <p:spPr bwMode="auto">
            <a:xfrm flipH="1">
              <a:off x="1872" y="1920"/>
              <a:ext cx="96" cy="14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7" name="Line 12"/>
            <p:cNvSpPr>
              <a:spLocks noChangeShapeType="1"/>
            </p:cNvSpPr>
            <p:nvPr/>
          </p:nvSpPr>
          <p:spPr bwMode="auto">
            <a:xfrm>
              <a:off x="2400" y="2160"/>
              <a:ext cx="163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8" name="Rectangle 13"/>
            <p:cNvSpPr>
              <a:spLocks noChangeArrowheads="1"/>
            </p:cNvSpPr>
            <p:nvPr/>
          </p:nvSpPr>
          <p:spPr bwMode="auto">
            <a:xfrm>
              <a:off x="3892" y="1540"/>
              <a:ext cx="1192" cy="369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1600">
                  <a:solidFill>
                    <a:schemeClr val="bg2"/>
                  </a:solidFill>
                  <a:latin typeface="Arial" panose="020B0604020202020204" pitchFamily="34" charset="0"/>
                </a:rPr>
                <a:t>private key of the receiver</a:t>
              </a:r>
            </a:p>
          </p:txBody>
        </p:sp>
        <p:sp>
          <p:nvSpPr>
            <p:cNvPr id="50189" name="Line 14"/>
            <p:cNvSpPr>
              <a:spLocks noChangeShapeType="1"/>
            </p:cNvSpPr>
            <p:nvPr/>
          </p:nvSpPr>
          <p:spPr bwMode="auto">
            <a:xfrm>
              <a:off x="4320" y="1920"/>
              <a:ext cx="192" cy="14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0" name="Rectangle 15"/>
            <p:cNvSpPr>
              <a:spLocks noChangeArrowheads="1"/>
            </p:cNvSpPr>
            <p:nvPr/>
          </p:nvSpPr>
          <p:spPr bwMode="auto">
            <a:xfrm>
              <a:off x="2592" y="2160"/>
              <a:ext cx="12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2000">
                  <a:solidFill>
                    <a:schemeClr val="bg2"/>
                  </a:solidFill>
                  <a:latin typeface="Arial" panose="020B0604020202020204" pitchFamily="34" charset="0"/>
                </a:rPr>
                <a:t>ciphertext</a:t>
              </a:r>
            </a:p>
          </p:txBody>
        </p:sp>
        <p:sp>
          <p:nvSpPr>
            <p:cNvPr id="50191" name="Rectangle 16"/>
            <p:cNvSpPr>
              <a:spLocks noChangeArrowheads="1"/>
            </p:cNvSpPr>
            <p:nvPr/>
          </p:nvSpPr>
          <p:spPr bwMode="auto">
            <a:xfrm>
              <a:off x="4028" y="2060"/>
              <a:ext cx="824" cy="214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000">
                  <a:solidFill>
                    <a:schemeClr val="bg2"/>
                  </a:solidFill>
                  <a:latin typeface="Arial" panose="020B0604020202020204" pitchFamily="34" charset="0"/>
                </a:rPr>
                <a:t>algorithm</a:t>
              </a:r>
            </a:p>
          </p:txBody>
        </p:sp>
        <p:sp>
          <p:nvSpPr>
            <p:cNvPr id="50192" name="Rectangle 17"/>
            <p:cNvSpPr>
              <a:spLocks noChangeArrowheads="1"/>
            </p:cNvSpPr>
            <p:nvPr/>
          </p:nvSpPr>
          <p:spPr bwMode="auto">
            <a:xfrm>
              <a:off x="2941" y="1784"/>
              <a:ext cx="778" cy="214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solidFill>
                    <a:schemeClr val="bg2"/>
                  </a:solidFill>
                  <a:latin typeface="Arial" panose="020B0604020202020204" pitchFamily="34" charset="0"/>
                </a:rPr>
                <a:t>encryption</a:t>
              </a:r>
            </a:p>
          </p:txBody>
        </p:sp>
        <p:sp>
          <p:nvSpPr>
            <p:cNvPr id="50193" name="Line 18"/>
            <p:cNvSpPr>
              <a:spLocks noChangeShapeType="1"/>
            </p:cNvSpPr>
            <p:nvPr/>
          </p:nvSpPr>
          <p:spPr bwMode="auto">
            <a:xfrm>
              <a:off x="2784" y="1632"/>
              <a:ext cx="144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4" name="Line 19"/>
            <p:cNvSpPr>
              <a:spLocks noChangeShapeType="1"/>
            </p:cNvSpPr>
            <p:nvPr/>
          </p:nvSpPr>
          <p:spPr bwMode="auto">
            <a:xfrm flipV="1">
              <a:off x="3744" y="1632"/>
              <a:ext cx="144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5" name="Rectangle 20"/>
            <p:cNvSpPr>
              <a:spLocks noChangeArrowheads="1"/>
            </p:cNvSpPr>
            <p:nvPr/>
          </p:nvSpPr>
          <p:spPr bwMode="auto">
            <a:xfrm>
              <a:off x="1588" y="1108"/>
              <a:ext cx="1192" cy="374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1600">
                  <a:solidFill>
                    <a:schemeClr val="bg2"/>
                  </a:solidFill>
                  <a:latin typeface="Arial" panose="020B0604020202020204" pitchFamily="34" charset="0"/>
                </a:rPr>
                <a:t>private key of the sender</a:t>
              </a:r>
            </a:p>
          </p:txBody>
        </p:sp>
        <p:sp>
          <p:nvSpPr>
            <p:cNvPr id="50196" name="Rectangle 21"/>
            <p:cNvSpPr>
              <a:spLocks noChangeArrowheads="1"/>
            </p:cNvSpPr>
            <p:nvPr/>
          </p:nvSpPr>
          <p:spPr bwMode="auto">
            <a:xfrm>
              <a:off x="3892" y="1108"/>
              <a:ext cx="1192" cy="369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1600">
                  <a:solidFill>
                    <a:schemeClr val="bg2"/>
                  </a:solidFill>
                  <a:latin typeface="Arial" panose="020B0604020202020204" pitchFamily="34" charset="0"/>
                </a:rPr>
                <a:t>public  key of the  sender</a:t>
              </a:r>
            </a:p>
          </p:txBody>
        </p:sp>
        <p:sp>
          <p:nvSpPr>
            <p:cNvPr id="50197" name="Rectangle 22"/>
            <p:cNvSpPr>
              <a:spLocks noChangeArrowheads="1"/>
            </p:cNvSpPr>
            <p:nvPr/>
          </p:nvSpPr>
          <p:spPr bwMode="auto">
            <a:xfrm>
              <a:off x="2845" y="1400"/>
              <a:ext cx="1001" cy="214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solidFill>
                    <a:schemeClr val="bg2"/>
                  </a:solidFill>
                  <a:latin typeface="Arial" panose="020B0604020202020204" pitchFamily="34" charset="0"/>
                </a:rPr>
                <a:t>authentication</a:t>
              </a:r>
            </a:p>
          </p:txBody>
        </p:sp>
        <p:sp>
          <p:nvSpPr>
            <p:cNvPr id="50198" name="Line 23"/>
            <p:cNvSpPr>
              <a:spLocks noChangeShapeType="1"/>
            </p:cNvSpPr>
            <p:nvPr/>
          </p:nvSpPr>
          <p:spPr bwMode="auto">
            <a:xfrm>
              <a:off x="2784" y="1200"/>
              <a:ext cx="288" cy="1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9" name="Line 24"/>
            <p:cNvSpPr>
              <a:spLocks noChangeShapeType="1"/>
            </p:cNvSpPr>
            <p:nvPr/>
          </p:nvSpPr>
          <p:spPr bwMode="auto">
            <a:xfrm flipV="1">
              <a:off x="3648" y="1200"/>
              <a:ext cx="240" cy="1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53</a:t>
            </a:fld>
            <a:endParaRPr lang="it-IT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200">
                <a:solidFill>
                  <a:srgbClr val="FF0000"/>
                </a:solidFill>
              </a:rPr>
              <a:t>Confidentiality and Authenticity</a:t>
            </a:r>
          </a:p>
        </p:txBody>
      </p:sp>
      <p:sp>
        <p:nvSpPr>
          <p:cNvPr id="5120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400">
                <a:solidFill>
                  <a:srgbClr val="FF0000"/>
                </a:solidFill>
              </a:rPr>
              <a:t>Two levels of encryption </a:t>
            </a:r>
            <a:r>
              <a:rPr lang="it-IT" altLang="it-IT" sz="2400"/>
              <a:t>can be used to guarantee that a message is both authentic and confidential.</a:t>
            </a:r>
          </a:p>
          <a:p>
            <a:r>
              <a:rPr lang="it-IT" altLang="it-IT" sz="2400"/>
              <a:t>First the message is encrypted by using the </a:t>
            </a:r>
            <a:r>
              <a:rPr lang="it-IT" altLang="it-IT" sz="2400">
                <a:solidFill>
                  <a:srgbClr val="FF0000"/>
                </a:solidFill>
              </a:rPr>
              <a:t>sender private key. </a:t>
            </a:r>
            <a:r>
              <a:rPr lang="it-IT" altLang="it-IT" sz="2400"/>
              <a:t>Second, the encrypted message is encrypted again using the </a:t>
            </a:r>
            <a:r>
              <a:rPr lang="it-IT" altLang="it-IT" sz="2400">
                <a:solidFill>
                  <a:srgbClr val="FF0000"/>
                </a:solidFill>
              </a:rPr>
              <a:t>recipient’s  public key</a:t>
            </a:r>
            <a:r>
              <a:rPr lang="it-IT" altLang="it-IT" sz="2400"/>
              <a:t>.</a:t>
            </a:r>
          </a:p>
          <a:p>
            <a:r>
              <a:rPr lang="it-IT" altLang="it-IT" sz="2400"/>
              <a:t>At the receiving end, the decription process is the reverse of the encryption process.</a:t>
            </a:r>
          </a:p>
          <a:p>
            <a:r>
              <a:rPr lang="it-IT" altLang="it-IT" sz="2400"/>
              <a:t>First the receiver uses his </a:t>
            </a:r>
            <a:r>
              <a:rPr lang="it-IT" altLang="it-IT" sz="2400">
                <a:solidFill>
                  <a:srgbClr val="FF0000"/>
                </a:solidFill>
              </a:rPr>
              <a:t>private key </a:t>
            </a:r>
            <a:r>
              <a:rPr lang="it-IT" altLang="it-IT" sz="2400"/>
              <a:t>to decrypt the message. Second, the recipient uses the sender’s </a:t>
            </a:r>
            <a:r>
              <a:rPr lang="it-IT" altLang="it-IT" sz="2400">
                <a:solidFill>
                  <a:srgbClr val="FF0000"/>
                </a:solidFill>
              </a:rPr>
              <a:t>public key </a:t>
            </a:r>
            <a:r>
              <a:rPr lang="it-IT" altLang="it-IT" sz="2400"/>
              <a:t>to decrypt the message again.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54</a:t>
            </a:fld>
            <a:endParaRPr lang="it-IT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D3EF90-96C9-4A56-9246-17F66DB293FD}" type="slidenum">
              <a:rPr lang="it-IT" altLang="en-US" sz="1400">
                <a:latin typeface="Times New Roman" panose="02020603050405020304" pitchFamily="18" charset="0"/>
              </a:rPr>
              <a:pPr eaLnBrk="1" hangingPunct="1"/>
              <a:t>55</a:t>
            </a:fld>
            <a:endParaRPr lang="it-IT" altLang="en-US" sz="1400">
              <a:latin typeface="Times New Roman" panose="02020603050405020304" pitchFamily="18" charset="0"/>
            </a:endParaRPr>
          </a:p>
        </p:txBody>
      </p:sp>
      <p:sp>
        <p:nvSpPr>
          <p:cNvPr id="52227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62050"/>
          </a:xfrm>
          <a:noFill/>
        </p:spPr>
        <p:txBody>
          <a:bodyPr/>
          <a:lstStyle/>
          <a:p>
            <a:r>
              <a:rPr lang="it-IT" altLang="it-IT" sz="3600" b="1">
                <a:solidFill>
                  <a:srgbClr val="0000FF"/>
                </a:solidFill>
              </a:rPr>
              <a:t>Distribution of symmetric keys using public-key techniques</a:t>
            </a:r>
            <a:endParaRPr lang="it-IT" altLang="it-IT" sz="4000" b="1">
              <a:solidFill>
                <a:srgbClr val="0000FF"/>
              </a:solidFill>
            </a:endParaRPr>
          </a:p>
        </p:txBody>
      </p:sp>
      <p:sp>
        <p:nvSpPr>
          <p:cNvPr id="52228" name="Rectangle 6"/>
          <p:cNvSpPr>
            <a:spLocks noChangeArrowheads="1"/>
          </p:cNvSpPr>
          <p:nvPr/>
        </p:nvSpPr>
        <p:spPr bwMode="auto">
          <a:xfrm>
            <a:off x="1760538" y="1752600"/>
            <a:ext cx="2570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i="1">
                <a:latin typeface="Arial" panose="020B0604020202020204" pitchFamily="34" charset="0"/>
              </a:rPr>
              <a:t>Encryption Process</a:t>
            </a:r>
            <a:endParaRPr lang="it-IT" altLang="it-IT" sz="1600" b="1" i="1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2229" name="Rectangle 7"/>
          <p:cNvSpPr>
            <a:spLocks noChangeArrowheads="1"/>
          </p:cNvSpPr>
          <p:nvPr/>
        </p:nvSpPr>
        <p:spPr bwMode="auto">
          <a:xfrm>
            <a:off x="5486400" y="1752600"/>
            <a:ext cx="2570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i="1">
                <a:latin typeface="Arial" panose="020B0604020202020204" pitchFamily="34" charset="0"/>
              </a:rPr>
              <a:t>Decryption Process</a:t>
            </a:r>
            <a:endParaRPr lang="it-IT" altLang="it-IT" sz="1600" b="1" i="1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pSp>
        <p:nvGrpSpPr>
          <p:cNvPr id="52230" name="Group 8"/>
          <p:cNvGrpSpPr>
            <a:grpSpLocks/>
          </p:cNvGrpSpPr>
          <p:nvPr/>
        </p:nvGrpSpPr>
        <p:grpSpPr bwMode="auto">
          <a:xfrm>
            <a:off x="1798638" y="2168525"/>
            <a:ext cx="541337" cy="679450"/>
            <a:chOff x="603" y="1060"/>
            <a:chExt cx="379" cy="521"/>
          </a:xfrm>
        </p:grpSpPr>
        <p:sp>
          <p:nvSpPr>
            <p:cNvPr id="52445" name="Rectangle 9"/>
            <p:cNvSpPr>
              <a:spLocks noChangeArrowheads="1"/>
            </p:cNvSpPr>
            <p:nvPr/>
          </p:nvSpPr>
          <p:spPr bwMode="auto">
            <a:xfrm>
              <a:off x="603" y="1068"/>
              <a:ext cx="370" cy="513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446" name="Freeform 10"/>
            <p:cNvSpPr>
              <a:spLocks/>
            </p:cNvSpPr>
            <p:nvPr/>
          </p:nvSpPr>
          <p:spPr bwMode="auto">
            <a:xfrm>
              <a:off x="835" y="1060"/>
              <a:ext cx="145" cy="145"/>
            </a:xfrm>
            <a:custGeom>
              <a:avLst/>
              <a:gdLst>
                <a:gd name="T0" fmla="*/ 144 w 145"/>
                <a:gd name="T1" fmla="*/ 144 h 145"/>
                <a:gd name="T2" fmla="*/ 144 w 145"/>
                <a:gd name="T3" fmla="*/ 0 h 145"/>
                <a:gd name="T4" fmla="*/ 0 w 145"/>
                <a:gd name="T5" fmla="*/ 0 h 145"/>
                <a:gd name="T6" fmla="*/ 144 w 145"/>
                <a:gd name="T7" fmla="*/ 144 h 1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5"/>
                <a:gd name="T13" fmla="*/ 0 h 145"/>
                <a:gd name="T14" fmla="*/ 145 w 145"/>
                <a:gd name="T15" fmla="*/ 145 h 1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5" h="145">
                  <a:moveTo>
                    <a:pt x="144" y="144"/>
                  </a:moveTo>
                  <a:lnTo>
                    <a:pt x="144" y="0"/>
                  </a:lnTo>
                  <a:lnTo>
                    <a:pt x="0" y="0"/>
                  </a:lnTo>
                  <a:lnTo>
                    <a:pt x="144" y="144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447" name="Group 11"/>
            <p:cNvGrpSpPr>
              <a:grpSpLocks/>
            </p:cNvGrpSpPr>
            <p:nvPr/>
          </p:nvGrpSpPr>
          <p:grpSpPr bwMode="auto">
            <a:xfrm>
              <a:off x="835" y="1060"/>
              <a:ext cx="147" cy="147"/>
              <a:chOff x="835" y="1060"/>
              <a:chExt cx="147" cy="147"/>
            </a:xfrm>
          </p:grpSpPr>
          <p:sp>
            <p:nvSpPr>
              <p:cNvPr id="52448" name="Freeform 12"/>
              <p:cNvSpPr>
                <a:spLocks/>
              </p:cNvSpPr>
              <p:nvPr/>
            </p:nvSpPr>
            <p:spPr bwMode="auto">
              <a:xfrm>
                <a:off x="843" y="1079"/>
                <a:ext cx="126" cy="126"/>
              </a:xfrm>
              <a:custGeom>
                <a:avLst/>
                <a:gdLst>
                  <a:gd name="T0" fmla="*/ 0 w 126"/>
                  <a:gd name="T1" fmla="*/ 0 h 126"/>
                  <a:gd name="T2" fmla="*/ 0 w 126"/>
                  <a:gd name="T3" fmla="*/ 125 h 126"/>
                  <a:gd name="T4" fmla="*/ 125 w 126"/>
                  <a:gd name="T5" fmla="*/ 125 h 126"/>
                  <a:gd name="T6" fmla="*/ 0 w 126"/>
                  <a:gd name="T7" fmla="*/ 0 h 12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6"/>
                  <a:gd name="T13" fmla="*/ 0 h 126"/>
                  <a:gd name="T14" fmla="*/ 126 w 126"/>
                  <a:gd name="T15" fmla="*/ 126 h 12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6" h="126">
                    <a:moveTo>
                      <a:pt x="0" y="0"/>
                    </a:moveTo>
                    <a:lnTo>
                      <a:pt x="0" y="125"/>
                    </a:lnTo>
                    <a:lnTo>
                      <a:pt x="125" y="12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449" name="Freeform 13"/>
              <p:cNvSpPr>
                <a:spLocks/>
              </p:cNvSpPr>
              <p:nvPr/>
            </p:nvSpPr>
            <p:spPr bwMode="auto">
              <a:xfrm>
                <a:off x="835" y="1060"/>
                <a:ext cx="147" cy="147"/>
              </a:xfrm>
              <a:custGeom>
                <a:avLst/>
                <a:gdLst>
                  <a:gd name="T0" fmla="*/ 0 w 147"/>
                  <a:gd name="T1" fmla="*/ 0 h 147"/>
                  <a:gd name="T2" fmla="*/ 0 w 147"/>
                  <a:gd name="T3" fmla="*/ 146 h 147"/>
                  <a:gd name="T4" fmla="*/ 146 w 147"/>
                  <a:gd name="T5" fmla="*/ 146 h 147"/>
                  <a:gd name="T6" fmla="*/ 0 w 147"/>
                  <a:gd name="T7" fmla="*/ 0 h 147"/>
                  <a:gd name="T8" fmla="*/ 15 w 147"/>
                  <a:gd name="T9" fmla="*/ 37 h 147"/>
                  <a:gd name="T10" fmla="*/ 109 w 147"/>
                  <a:gd name="T11" fmla="*/ 131 h 147"/>
                  <a:gd name="T12" fmla="*/ 15 w 147"/>
                  <a:gd name="T13" fmla="*/ 131 h 147"/>
                  <a:gd name="T14" fmla="*/ 15 w 147"/>
                  <a:gd name="T15" fmla="*/ 37 h 147"/>
                  <a:gd name="T16" fmla="*/ 0 w 147"/>
                  <a:gd name="T17" fmla="*/ 0 h 14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7"/>
                  <a:gd name="T28" fmla="*/ 0 h 147"/>
                  <a:gd name="T29" fmla="*/ 147 w 147"/>
                  <a:gd name="T30" fmla="*/ 147 h 14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7" h="147">
                    <a:moveTo>
                      <a:pt x="0" y="0"/>
                    </a:moveTo>
                    <a:lnTo>
                      <a:pt x="0" y="146"/>
                    </a:lnTo>
                    <a:lnTo>
                      <a:pt x="146" y="146"/>
                    </a:lnTo>
                    <a:lnTo>
                      <a:pt x="0" y="0"/>
                    </a:lnTo>
                    <a:lnTo>
                      <a:pt x="15" y="37"/>
                    </a:lnTo>
                    <a:lnTo>
                      <a:pt x="109" y="131"/>
                    </a:lnTo>
                    <a:lnTo>
                      <a:pt x="15" y="131"/>
                    </a:lnTo>
                    <a:lnTo>
                      <a:pt x="15" y="3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2231" name="Group 14"/>
          <p:cNvGrpSpPr>
            <a:grpSpLocks/>
          </p:cNvGrpSpPr>
          <p:nvPr/>
        </p:nvGrpSpPr>
        <p:grpSpPr bwMode="auto">
          <a:xfrm>
            <a:off x="1514475" y="2408238"/>
            <a:ext cx="620713" cy="190500"/>
            <a:chOff x="404" y="1244"/>
            <a:chExt cx="434" cy="146"/>
          </a:xfrm>
        </p:grpSpPr>
        <p:sp>
          <p:nvSpPr>
            <p:cNvPr id="52435" name="Freeform 15"/>
            <p:cNvSpPr>
              <a:spLocks/>
            </p:cNvSpPr>
            <p:nvPr/>
          </p:nvSpPr>
          <p:spPr bwMode="auto">
            <a:xfrm>
              <a:off x="706" y="1320"/>
              <a:ext cx="93" cy="70"/>
            </a:xfrm>
            <a:custGeom>
              <a:avLst/>
              <a:gdLst>
                <a:gd name="T0" fmla="*/ 0 w 93"/>
                <a:gd name="T1" fmla="*/ 0 h 70"/>
                <a:gd name="T2" fmla="*/ 0 w 93"/>
                <a:gd name="T3" fmla="*/ 69 h 70"/>
                <a:gd name="T4" fmla="*/ 16 w 93"/>
                <a:gd name="T5" fmla="*/ 69 h 70"/>
                <a:gd name="T6" fmla="*/ 16 w 93"/>
                <a:gd name="T7" fmla="*/ 55 h 70"/>
                <a:gd name="T8" fmla="*/ 24 w 93"/>
                <a:gd name="T9" fmla="*/ 55 h 70"/>
                <a:gd name="T10" fmla="*/ 24 w 93"/>
                <a:gd name="T11" fmla="*/ 49 h 70"/>
                <a:gd name="T12" fmla="*/ 34 w 93"/>
                <a:gd name="T13" fmla="*/ 49 h 70"/>
                <a:gd name="T14" fmla="*/ 34 w 93"/>
                <a:gd name="T15" fmla="*/ 56 h 70"/>
                <a:gd name="T16" fmla="*/ 48 w 93"/>
                <a:gd name="T17" fmla="*/ 56 h 70"/>
                <a:gd name="T18" fmla="*/ 48 w 93"/>
                <a:gd name="T19" fmla="*/ 32 h 70"/>
                <a:gd name="T20" fmla="*/ 58 w 93"/>
                <a:gd name="T21" fmla="*/ 32 h 70"/>
                <a:gd name="T22" fmla="*/ 58 w 93"/>
                <a:gd name="T23" fmla="*/ 49 h 70"/>
                <a:gd name="T24" fmla="*/ 65 w 93"/>
                <a:gd name="T25" fmla="*/ 52 h 70"/>
                <a:gd name="T26" fmla="*/ 65 w 93"/>
                <a:gd name="T27" fmla="*/ 63 h 70"/>
                <a:gd name="T28" fmla="*/ 92 w 93"/>
                <a:gd name="T29" fmla="*/ 63 h 70"/>
                <a:gd name="T30" fmla="*/ 92 w 93"/>
                <a:gd name="T31" fmla="*/ 50 h 70"/>
                <a:gd name="T32" fmla="*/ 84 w 93"/>
                <a:gd name="T33" fmla="*/ 50 h 70"/>
                <a:gd name="T34" fmla="*/ 84 w 93"/>
                <a:gd name="T35" fmla="*/ 0 h 70"/>
                <a:gd name="T36" fmla="*/ 0 w 93"/>
                <a:gd name="T37" fmla="*/ 0 h 7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3"/>
                <a:gd name="T58" fmla="*/ 0 h 70"/>
                <a:gd name="T59" fmla="*/ 93 w 93"/>
                <a:gd name="T60" fmla="*/ 70 h 7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3" h="70">
                  <a:moveTo>
                    <a:pt x="0" y="0"/>
                  </a:moveTo>
                  <a:lnTo>
                    <a:pt x="0" y="69"/>
                  </a:lnTo>
                  <a:lnTo>
                    <a:pt x="16" y="69"/>
                  </a:lnTo>
                  <a:lnTo>
                    <a:pt x="16" y="55"/>
                  </a:lnTo>
                  <a:lnTo>
                    <a:pt x="24" y="55"/>
                  </a:lnTo>
                  <a:lnTo>
                    <a:pt x="24" y="49"/>
                  </a:lnTo>
                  <a:lnTo>
                    <a:pt x="34" y="49"/>
                  </a:lnTo>
                  <a:lnTo>
                    <a:pt x="34" y="56"/>
                  </a:lnTo>
                  <a:lnTo>
                    <a:pt x="48" y="56"/>
                  </a:lnTo>
                  <a:lnTo>
                    <a:pt x="48" y="32"/>
                  </a:lnTo>
                  <a:lnTo>
                    <a:pt x="58" y="32"/>
                  </a:lnTo>
                  <a:lnTo>
                    <a:pt x="58" y="49"/>
                  </a:lnTo>
                  <a:lnTo>
                    <a:pt x="65" y="52"/>
                  </a:lnTo>
                  <a:lnTo>
                    <a:pt x="65" y="63"/>
                  </a:lnTo>
                  <a:lnTo>
                    <a:pt x="92" y="63"/>
                  </a:lnTo>
                  <a:lnTo>
                    <a:pt x="92" y="50"/>
                  </a:lnTo>
                  <a:lnTo>
                    <a:pt x="84" y="50"/>
                  </a:lnTo>
                  <a:lnTo>
                    <a:pt x="84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436" name="Group 16"/>
            <p:cNvGrpSpPr>
              <a:grpSpLocks/>
            </p:cNvGrpSpPr>
            <p:nvPr/>
          </p:nvGrpSpPr>
          <p:grpSpPr bwMode="auto">
            <a:xfrm>
              <a:off x="404" y="1244"/>
              <a:ext cx="127" cy="137"/>
              <a:chOff x="404" y="1244"/>
              <a:chExt cx="127" cy="137"/>
            </a:xfrm>
          </p:grpSpPr>
          <p:sp>
            <p:nvSpPr>
              <p:cNvPr id="52442" name="Oval 17"/>
              <p:cNvSpPr>
                <a:spLocks noChangeArrowheads="1"/>
              </p:cNvSpPr>
              <p:nvPr/>
            </p:nvSpPr>
            <p:spPr bwMode="auto">
              <a:xfrm>
                <a:off x="404" y="1286"/>
                <a:ext cx="52" cy="52"/>
              </a:xfrm>
              <a:prstGeom prst="ellips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52443" name="Oval 18"/>
              <p:cNvSpPr>
                <a:spLocks noChangeArrowheads="1"/>
              </p:cNvSpPr>
              <p:nvPr/>
            </p:nvSpPr>
            <p:spPr bwMode="auto">
              <a:xfrm>
                <a:off x="475" y="1328"/>
                <a:ext cx="54" cy="53"/>
              </a:xfrm>
              <a:prstGeom prst="ellips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52444" name="Oval 19"/>
              <p:cNvSpPr>
                <a:spLocks noChangeArrowheads="1"/>
              </p:cNvSpPr>
              <p:nvPr/>
            </p:nvSpPr>
            <p:spPr bwMode="auto">
              <a:xfrm>
                <a:off x="478" y="1244"/>
                <a:ext cx="53" cy="53"/>
              </a:xfrm>
              <a:prstGeom prst="ellips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2437" name="Group 20"/>
            <p:cNvGrpSpPr>
              <a:grpSpLocks/>
            </p:cNvGrpSpPr>
            <p:nvPr/>
          </p:nvGrpSpPr>
          <p:grpSpPr bwMode="auto">
            <a:xfrm>
              <a:off x="513" y="1304"/>
              <a:ext cx="325" cy="21"/>
              <a:chOff x="513" y="1304"/>
              <a:chExt cx="325" cy="21"/>
            </a:xfrm>
          </p:grpSpPr>
          <p:sp>
            <p:nvSpPr>
              <p:cNvPr id="52438" name="AutoShape 21"/>
              <p:cNvSpPr>
                <a:spLocks noChangeArrowheads="1"/>
              </p:cNvSpPr>
              <p:nvPr/>
            </p:nvSpPr>
            <p:spPr bwMode="auto">
              <a:xfrm>
                <a:off x="513" y="1304"/>
                <a:ext cx="325" cy="21"/>
              </a:xfrm>
              <a:prstGeom prst="roundRect">
                <a:avLst>
                  <a:gd name="adj" fmla="val 37032"/>
                </a:avLst>
              </a:prstGeom>
              <a:solidFill>
                <a:srgbClr val="FF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grpSp>
            <p:nvGrpSpPr>
              <p:cNvPr id="52439" name="Group 22"/>
              <p:cNvGrpSpPr>
                <a:grpSpLocks/>
              </p:cNvGrpSpPr>
              <p:nvPr/>
            </p:nvGrpSpPr>
            <p:grpSpPr bwMode="auto">
              <a:xfrm>
                <a:off x="542" y="1307"/>
                <a:ext cx="280" cy="0"/>
                <a:chOff x="542" y="1307"/>
                <a:chExt cx="280" cy="0"/>
              </a:xfrm>
            </p:grpSpPr>
            <p:sp>
              <p:nvSpPr>
                <p:cNvPr id="52440" name="Line 23"/>
                <p:cNvSpPr>
                  <a:spLocks noChangeShapeType="1"/>
                </p:cNvSpPr>
                <p:nvPr/>
              </p:nvSpPr>
              <p:spPr bwMode="auto">
                <a:xfrm>
                  <a:off x="542" y="1307"/>
                  <a:ext cx="28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41" name="Line 24"/>
                <p:cNvSpPr>
                  <a:spLocks noChangeShapeType="1"/>
                </p:cNvSpPr>
                <p:nvPr/>
              </p:nvSpPr>
              <p:spPr bwMode="auto">
                <a:xfrm>
                  <a:off x="542" y="1307"/>
                  <a:ext cx="280" cy="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2232" name="Group 25"/>
          <p:cNvGrpSpPr>
            <a:grpSpLocks/>
          </p:cNvGrpSpPr>
          <p:nvPr/>
        </p:nvGrpSpPr>
        <p:grpSpPr bwMode="auto">
          <a:xfrm>
            <a:off x="2325688" y="2341563"/>
            <a:ext cx="1868487" cy="560387"/>
            <a:chOff x="972" y="1192"/>
            <a:chExt cx="1309" cy="431"/>
          </a:xfrm>
        </p:grpSpPr>
        <p:sp>
          <p:nvSpPr>
            <p:cNvPr id="52433" name="Rectangle 26"/>
            <p:cNvSpPr>
              <a:spLocks noChangeArrowheads="1"/>
            </p:cNvSpPr>
            <p:nvPr/>
          </p:nvSpPr>
          <p:spPr bwMode="auto">
            <a:xfrm>
              <a:off x="972" y="1192"/>
              <a:ext cx="1309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encrypt file using</a:t>
              </a:r>
              <a:endParaRPr lang="it-IT" altLang="it-IT" sz="1800" b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2434" name="Rectangle 27"/>
            <p:cNvSpPr>
              <a:spLocks noChangeArrowheads="1"/>
            </p:cNvSpPr>
            <p:nvPr/>
          </p:nvSpPr>
          <p:spPr bwMode="auto">
            <a:xfrm>
              <a:off x="1058" y="1364"/>
              <a:ext cx="111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symmetric key</a:t>
              </a:r>
              <a:endParaRPr lang="it-IT" altLang="it-IT" sz="1800" b="1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2233" name="Group 28"/>
          <p:cNvGrpSpPr>
            <a:grpSpLocks/>
          </p:cNvGrpSpPr>
          <p:nvPr/>
        </p:nvGrpSpPr>
        <p:grpSpPr bwMode="auto">
          <a:xfrm>
            <a:off x="3840163" y="3665538"/>
            <a:ext cx="609600" cy="1125537"/>
            <a:chOff x="2033" y="2209"/>
            <a:chExt cx="427" cy="865"/>
          </a:xfrm>
        </p:grpSpPr>
        <p:sp>
          <p:nvSpPr>
            <p:cNvPr id="52431" name="Line 29"/>
            <p:cNvSpPr>
              <a:spLocks noChangeShapeType="1"/>
            </p:cNvSpPr>
            <p:nvPr/>
          </p:nvSpPr>
          <p:spPr bwMode="auto">
            <a:xfrm flipV="1">
              <a:off x="2033" y="2271"/>
              <a:ext cx="402" cy="80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432" name="Freeform 30"/>
            <p:cNvSpPr>
              <a:spLocks/>
            </p:cNvSpPr>
            <p:nvPr/>
          </p:nvSpPr>
          <p:spPr bwMode="auto">
            <a:xfrm>
              <a:off x="2382" y="2209"/>
              <a:ext cx="78" cy="115"/>
            </a:xfrm>
            <a:custGeom>
              <a:avLst/>
              <a:gdLst>
                <a:gd name="T0" fmla="*/ 77 w 78"/>
                <a:gd name="T1" fmla="*/ 0 h 115"/>
                <a:gd name="T2" fmla="*/ 0 w 78"/>
                <a:gd name="T3" fmla="*/ 86 h 115"/>
                <a:gd name="T4" fmla="*/ 58 w 78"/>
                <a:gd name="T5" fmla="*/ 114 h 115"/>
                <a:gd name="T6" fmla="*/ 77 w 78"/>
                <a:gd name="T7" fmla="*/ 0 h 1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"/>
                <a:gd name="T13" fmla="*/ 0 h 115"/>
                <a:gd name="T14" fmla="*/ 78 w 78"/>
                <a:gd name="T15" fmla="*/ 115 h 1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" h="115">
                  <a:moveTo>
                    <a:pt x="77" y="0"/>
                  </a:moveTo>
                  <a:lnTo>
                    <a:pt x="0" y="86"/>
                  </a:lnTo>
                  <a:lnTo>
                    <a:pt x="58" y="114"/>
                  </a:lnTo>
                  <a:lnTo>
                    <a:pt x="77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4" name="Group 31"/>
          <p:cNvGrpSpPr>
            <a:grpSpLocks/>
          </p:cNvGrpSpPr>
          <p:nvPr/>
        </p:nvGrpSpPr>
        <p:grpSpPr bwMode="auto">
          <a:xfrm>
            <a:off x="4594225" y="2792413"/>
            <a:ext cx="744538" cy="1185862"/>
            <a:chOff x="2561" y="1538"/>
            <a:chExt cx="522" cy="911"/>
          </a:xfrm>
        </p:grpSpPr>
        <p:sp>
          <p:nvSpPr>
            <p:cNvPr id="52429" name="Line 32"/>
            <p:cNvSpPr>
              <a:spLocks noChangeShapeType="1"/>
            </p:cNvSpPr>
            <p:nvPr/>
          </p:nvSpPr>
          <p:spPr bwMode="auto">
            <a:xfrm flipV="1">
              <a:off x="2561" y="1599"/>
              <a:ext cx="492" cy="85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430" name="Freeform 33"/>
            <p:cNvSpPr>
              <a:spLocks/>
            </p:cNvSpPr>
            <p:nvPr/>
          </p:nvSpPr>
          <p:spPr bwMode="auto">
            <a:xfrm>
              <a:off x="2998" y="1538"/>
              <a:ext cx="85" cy="116"/>
            </a:xfrm>
            <a:custGeom>
              <a:avLst/>
              <a:gdLst>
                <a:gd name="T0" fmla="*/ 84 w 85"/>
                <a:gd name="T1" fmla="*/ 0 h 116"/>
                <a:gd name="T2" fmla="*/ 0 w 85"/>
                <a:gd name="T3" fmla="*/ 81 h 116"/>
                <a:gd name="T4" fmla="*/ 56 w 85"/>
                <a:gd name="T5" fmla="*/ 115 h 116"/>
                <a:gd name="T6" fmla="*/ 84 w 85"/>
                <a:gd name="T7" fmla="*/ 0 h 1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5"/>
                <a:gd name="T13" fmla="*/ 0 h 116"/>
                <a:gd name="T14" fmla="*/ 85 w 85"/>
                <a:gd name="T15" fmla="*/ 116 h 1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5" h="116">
                  <a:moveTo>
                    <a:pt x="84" y="0"/>
                  </a:moveTo>
                  <a:lnTo>
                    <a:pt x="0" y="81"/>
                  </a:lnTo>
                  <a:lnTo>
                    <a:pt x="56" y="115"/>
                  </a:lnTo>
                  <a:lnTo>
                    <a:pt x="84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5" name="Line 34"/>
          <p:cNvSpPr>
            <a:spLocks noChangeShapeType="1"/>
          </p:cNvSpPr>
          <p:nvPr/>
        </p:nvSpPr>
        <p:spPr bwMode="auto">
          <a:xfrm>
            <a:off x="4525963" y="2106613"/>
            <a:ext cx="0" cy="38163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35"/>
          <p:cNvSpPr>
            <a:spLocks noChangeShapeType="1"/>
          </p:cNvSpPr>
          <p:nvPr/>
        </p:nvSpPr>
        <p:spPr bwMode="auto">
          <a:xfrm>
            <a:off x="4456113" y="3667125"/>
            <a:ext cx="141287" cy="322263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2237" name="Group 36"/>
          <p:cNvGrpSpPr>
            <a:grpSpLocks/>
          </p:cNvGrpSpPr>
          <p:nvPr/>
        </p:nvGrpSpPr>
        <p:grpSpPr bwMode="auto">
          <a:xfrm>
            <a:off x="1447800" y="2733675"/>
            <a:ext cx="344488" cy="681038"/>
            <a:chOff x="357" y="1493"/>
            <a:chExt cx="241" cy="523"/>
          </a:xfrm>
        </p:grpSpPr>
        <p:sp>
          <p:nvSpPr>
            <p:cNvPr id="52425" name="Arc 37"/>
            <p:cNvSpPr>
              <a:spLocks/>
            </p:cNvSpPr>
            <p:nvPr/>
          </p:nvSpPr>
          <p:spPr bwMode="auto">
            <a:xfrm>
              <a:off x="357" y="1493"/>
              <a:ext cx="69" cy="244"/>
            </a:xfrm>
            <a:custGeom>
              <a:avLst/>
              <a:gdLst>
                <a:gd name="T0" fmla="*/ 0 w 21600"/>
                <a:gd name="T1" fmla="*/ 0 h 21591"/>
                <a:gd name="T2" fmla="*/ 0 w 21600"/>
                <a:gd name="T3" fmla="*/ 0 h 21591"/>
                <a:gd name="T4" fmla="*/ 0 w 21600"/>
                <a:gd name="T5" fmla="*/ 0 h 21591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1"/>
                <a:gd name="T11" fmla="*/ 21600 w 21600"/>
                <a:gd name="T12" fmla="*/ 21591 h 215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1" fill="none" extrusionOk="0">
                  <a:moveTo>
                    <a:pt x="0" y="21503"/>
                  </a:moveTo>
                  <a:cubicBezTo>
                    <a:pt x="47" y="9851"/>
                    <a:pt x="9328" y="337"/>
                    <a:pt x="20975" y="0"/>
                  </a:cubicBezTo>
                </a:path>
                <a:path w="21600" h="21591" stroke="0" extrusionOk="0">
                  <a:moveTo>
                    <a:pt x="0" y="21503"/>
                  </a:moveTo>
                  <a:cubicBezTo>
                    <a:pt x="47" y="9851"/>
                    <a:pt x="9328" y="337"/>
                    <a:pt x="20975" y="0"/>
                  </a:cubicBezTo>
                  <a:lnTo>
                    <a:pt x="21600" y="21591"/>
                  </a:lnTo>
                  <a:lnTo>
                    <a:pt x="0" y="21503"/>
                  </a:lnTo>
                  <a:close/>
                </a:path>
              </a:pathLst>
            </a:custGeom>
            <a:noFill/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426" name="Group 38"/>
            <p:cNvGrpSpPr>
              <a:grpSpLocks/>
            </p:cNvGrpSpPr>
            <p:nvPr/>
          </p:nvGrpSpPr>
          <p:grpSpPr bwMode="auto">
            <a:xfrm>
              <a:off x="357" y="1735"/>
              <a:ext cx="241" cy="281"/>
              <a:chOff x="357" y="1735"/>
              <a:chExt cx="241" cy="281"/>
            </a:xfrm>
          </p:grpSpPr>
          <p:sp>
            <p:nvSpPr>
              <p:cNvPr id="52427" name="Arc 39"/>
              <p:cNvSpPr>
                <a:spLocks/>
              </p:cNvSpPr>
              <p:nvPr/>
            </p:nvSpPr>
            <p:spPr bwMode="auto">
              <a:xfrm>
                <a:off x="357" y="1735"/>
                <a:ext cx="241" cy="264"/>
              </a:xfrm>
              <a:custGeom>
                <a:avLst/>
                <a:gdLst>
                  <a:gd name="T0" fmla="*/ 0 w 21600"/>
                  <a:gd name="T1" fmla="*/ 0 h 19996"/>
                  <a:gd name="T2" fmla="*/ 0 w 21600"/>
                  <a:gd name="T3" fmla="*/ 0 h 19996"/>
                  <a:gd name="T4" fmla="*/ 0 w 21600"/>
                  <a:gd name="T5" fmla="*/ 0 h 1999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9996"/>
                  <a:gd name="T11" fmla="*/ 21600 w 21600"/>
                  <a:gd name="T12" fmla="*/ 19996 h 199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9996" fill="none" extrusionOk="0">
                    <a:moveTo>
                      <a:pt x="13431" y="19996"/>
                    </a:moveTo>
                    <a:cubicBezTo>
                      <a:pt x="5308" y="16677"/>
                      <a:pt x="0" y="8774"/>
                      <a:pt x="0" y="0"/>
                    </a:cubicBezTo>
                  </a:path>
                  <a:path w="21600" h="19996" stroke="0" extrusionOk="0">
                    <a:moveTo>
                      <a:pt x="13431" y="19996"/>
                    </a:moveTo>
                    <a:cubicBezTo>
                      <a:pt x="5308" y="16677"/>
                      <a:pt x="0" y="8774"/>
                      <a:pt x="0" y="0"/>
                    </a:cubicBezTo>
                    <a:lnTo>
                      <a:pt x="21600" y="0"/>
                    </a:lnTo>
                    <a:lnTo>
                      <a:pt x="13431" y="1999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28" name="Freeform 40"/>
              <p:cNvSpPr>
                <a:spLocks/>
              </p:cNvSpPr>
              <p:nvPr/>
            </p:nvSpPr>
            <p:spPr bwMode="auto">
              <a:xfrm>
                <a:off x="474" y="1955"/>
                <a:ext cx="120" cy="61"/>
              </a:xfrm>
              <a:custGeom>
                <a:avLst/>
                <a:gdLst>
                  <a:gd name="T0" fmla="*/ 119 w 120"/>
                  <a:gd name="T1" fmla="*/ 60 h 61"/>
                  <a:gd name="T2" fmla="*/ 19 w 120"/>
                  <a:gd name="T3" fmla="*/ 0 h 61"/>
                  <a:gd name="T4" fmla="*/ 0 w 120"/>
                  <a:gd name="T5" fmla="*/ 59 h 61"/>
                  <a:gd name="T6" fmla="*/ 119 w 120"/>
                  <a:gd name="T7" fmla="*/ 60 h 6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0"/>
                  <a:gd name="T13" fmla="*/ 0 h 61"/>
                  <a:gd name="T14" fmla="*/ 120 w 120"/>
                  <a:gd name="T15" fmla="*/ 61 h 6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0" h="61">
                    <a:moveTo>
                      <a:pt x="119" y="60"/>
                    </a:moveTo>
                    <a:lnTo>
                      <a:pt x="19" y="0"/>
                    </a:lnTo>
                    <a:lnTo>
                      <a:pt x="0" y="59"/>
                    </a:lnTo>
                    <a:lnTo>
                      <a:pt x="119" y="60"/>
                    </a:lnTo>
                  </a:path>
                </a:pathLst>
              </a:custGeom>
              <a:solidFill>
                <a:srgbClr val="FFFFFF"/>
              </a:solidFill>
              <a:ln w="9525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2238" name="Group 41"/>
          <p:cNvGrpSpPr>
            <a:grpSpLocks/>
          </p:cNvGrpSpPr>
          <p:nvPr/>
        </p:nvGrpSpPr>
        <p:grpSpPr bwMode="auto">
          <a:xfrm>
            <a:off x="1846263" y="3959225"/>
            <a:ext cx="2389187" cy="784225"/>
            <a:chOff x="636" y="2435"/>
            <a:chExt cx="1673" cy="602"/>
          </a:xfrm>
        </p:grpSpPr>
        <p:sp>
          <p:nvSpPr>
            <p:cNvPr id="52422" name="Rectangle 42"/>
            <p:cNvSpPr>
              <a:spLocks noChangeArrowheads="1"/>
            </p:cNvSpPr>
            <p:nvPr/>
          </p:nvSpPr>
          <p:spPr bwMode="auto">
            <a:xfrm>
              <a:off x="636" y="2435"/>
              <a:ext cx="1673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encrypt symmetric key</a:t>
              </a:r>
            </a:p>
          </p:txBody>
        </p:sp>
        <p:sp>
          <p:nvSpPr>
            <p:cNvPr id="52423" name="Rectangle 43"/>
            <p:cNvSpPr>
              <a:spLocks noChangeArrowheads="1"/>
            </p:cNvSpPr>
            <p:nvPr/>
          </p:nvSpPr>
          <p:spPr bwMode="auto">
            <a:xfrm>
              <a:off x="752" y="2608"/>
              <a:ext cx="1451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for recipients using</a:t>
              </a:r>
            </a:p>
          </p:txBody>
        </p:sp>
        <p:sp>
          <p:nvSpPr>
            <p:cNvPr id="52424" name="Rectangle 44"/>
            <p:cNvSpPr>
              <a:spLocks noChangeArrowheads="1"/>
            </p:cNvSpPr>
            <p:nvPr/>
          </p:nvSpPr>
          <p:spPr bwMode="auto">
            <a:xfrm>
              <a:off x="836" y="2779"/>
              <a:ext cx="1253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their public keys</a:t>
              </a:r>
            </a:p>
          </p:txBody>
        </p:sp>
      </p:grpSp>
      <p:grpSp>
        <p:nvGrpSpPr>
          <p:cNvPr id="52239" name="Group 45"/>
          <p:cNvGrpSpPr>
            <a:grpSpLocks/>
          </p:cNvGrpSpPr>
          <p:nvPr/>
        </p:nvGrpSpPr>
        <p:grpSpPr bwMode="auto">
          <a:xfrm>
            <a:off x="1720850" y="4230688"/>
            <a:ext cx="342900" cy="681037"/>
            <a:chOff x="548" y="2643"/>
            <a:chExt cx="241" cy="523"/>
          </a:xfrm>
        </p:grpSpPr>
        <p:sp>
          <p:nvSpPr>
            <p:cNvPr id="52418" name="Arc 46"/>
            <p:cNvSpPr>
              <a:spLocks/>
            </p:cNvSpPr>
            <p:nvPr/>
          </p:nvSpPr>
          <p:spPr bwMode="auto">
            <a:xfrm>
              <a:off x="548" y="2643"/>
              <a:ext cx="70" cy="244"/>
            </a:xfrm>
            <a:custGeom>
              <a:avLst/>
              <a:gdLst>
                <a:gd name="T0" fmla="*/ 0 w 21600"/>
                <a:gd name="T1" fmla="*/ 0 h 21598"/>
                <a:gd name="T2" fmla="*/ 0 w 21600"/>
                <a:gd name="T3" fmla="*/ 0 h 21598"/>
                <a:gd name="T4" fmla="*/ 0 w 21600"/>
                <a:gd name="T5" fmla="*/ 0 h 215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8"/>
                <a:gd name="T11" fmla="*/ 21600 w 21600"/>
                <a:gd name="T12" fmla="*/ 21598 h 21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8" fill="none" extrusionOk="0">
                  <a:moveTo>
                    <a:pt x="0" y="21510"/>
                  </a:moveTo>
                  <a:cubicBezTo>
                    <a:pt x="48" y="9735"/>
                    <a:pt x="9517" y="169"/>
                    <a:pt x="21290" y="0"/>
                  </a:cubicBezTo>
                </a:path>
                <a:path w="21600" h="21598" stroke="0" extrusionOk="0">
                  <a:moveTo>
                    <a:pt x="0" y="21510"/>
                  </a:moveTo>
                  <a:cubicBezTo>
                    <a:pt x="48" y="9735"/>
                    <a:pt x="9517" y="169"/>
                    <a:pt x="21290" y="0"/>
                  </a:cubicBezTo>
                  <a:lnTo>
                    <a:pt x="21600" y="21598"/>
                  </a:lnTo>
                  <a:lnTo>
                    <a:pt x="0" y="21510"/>
                  </a:lnTo>
                  <a:close/>
                </a:path>
              </a:pathLst>
            </a:custGeom>
            <a:noFill/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419" name="Group 47"/>
            <p:cNvGrpSpPr>
              <a:grpSpLocks/>
            </p:cNvGrpSpPr>
            <p:nvPr/>
          </p:nvGrpSpPr>
          <p:grpSpPr bwMode="auto">
            <a:xfrm>
              <a:off x="548" y="2885"/>
              <a:ext cx="241" cy="281"/>
              <a:chOff x="548" y="2885"/>
              <a:chExt cx="241" cy="281"/>
            </a:xfrm>
          </p:grpSpPr>
          <p:sp>
            <p:nvSpPr>
              <p:cNvPr id="52420" name="Arc 48"/>
              <p:cNvSpPr>
                <a:spLocks/>
              </p:cNvSpPr>
              <p:nvPr/>
            </p:nvSpPr>
            <p:spPr bwMode="auto">
              <a:xfrm>
                <a:off x="548" y="2885"/>
                <a:ext cx="241" cy="264"/>
              </a:xfrm>
              <a:custGeom>
                <a:avLst/>
                <a:gdLst>
                  <a:gd name="T0" fmla="*/ 0 w 21600"/>
                  <a:gd name="T1" fmla="*/ 0 h 20002"/>
                  <a:gd name="T2" fmla="*/ 0 w 21600"/>
                  <a:gd name="T3" fmla="*/ 0 h 20002"/>
                  <a:gd name="T4" fmla="*/ 0 w 21600"/>
                  <a:gd name="T5" fmla="*/ 0 h 2000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002"/>
                  <a:gd name="T11" fmla="*/ 21600 w 21600"/>
                  <a:gd name="T12" fmla="*/ 20002 h 200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002" fill="none" extrusionOk="0">
                    <a:moveTo>
                      <a:pt x="13446" y="20002"/>
                    </a:moveTo>
                    <a:cubicBezTo>
                      <a:pt x="5315" y="16687"/>
                      <a:pt x="0" y="8780"/>
                      <a:pt x="0" y="0"/>
                    </a:cubicBezTo>
                  </a:path>
                  <a:path w="21600" h="20002" stroke="0" extrusionOk="0">
                    <a:moveTo>
                      <a:pt x="13446" y="20002"/>
                    </a:moveTo>
                    <a:cubicBezTo>
                      <a:pt x="5315" y="16687"/>
                      <a:pt x="0" y="8780"/>
                      <a:pt x="0" y="0"/>
                    </a:cubicBezTo>
                    <a:lnTo>
                      <a:pt x="21600" y="0"/>
                    </a:lnTo>
                    <a:lnTo>
                      <a:pt x="13446" y="20002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21" name="Freeform 49"/>
              <p:cNvSpPr>
                <a:spLocks/>
              </p:cNvSpPr>
              <p:nvPr/>
            </p:nvSpPr>
            <p:spPr bwMode="auto">
              <a:xfrm>
                <a:off x="666" y="3105"/>
                <a:ext cx="120" cy="61"/>
              </a:xfrm>
              <a:custGeom>
                <a:avLst/>
                <a:gdLst>
                  <a:gd name="T0" fmla="*/ 119 w 120"/>
                  <a:gd name="T1" fmla="*/ 60 h 61"/>
                  <a:gd name="T2" fmla="*/ 19 w 120"/>
                  <a:gd name="T3" fmla="*/ 0 h 61"/>
                  <a:gd name="T4" fmla="*/ 0 w 120"/>
                  <a:gd name="T5" fmla="*/ 59 h 61"/>
                  <a:gd name="T6" fmla="*/ 119 w 120"/>
                  <a:gd name="T7" fmla="*/ 60 h 6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0"/>
                  <a:gd name="T13" fmla="*/ 0 h 61"/>
                  <a:gd name="T14" fmla="*/ 120 w 120"/>
                  <a:gd name="T15" fmla="*/ 61 h 6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0" h="61">
                    <a:moveTo>
                      <a:pt x="119" y="60"/>
                    </a:moveTo>
                    <a:lnTo>
                      <a:pt x="19" y="0"/>
                    </a:lnTo>
                    <a:lnTo>
                      <a:pt x="0" y="59"/>
                    </a:lnTo>
                    <a:lnTo>
                      <a:pt x="119" y="60"/>
                    </a:lnTo>
                  </a:path>
                </a:pathLst>
              </a:custGeom>
              <a:solidFill>
                <a:srgbClr val="FFFFFF"/>
              </a:solidFill>
              <a:ln w="9525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2240" name="Freeform 50"/>
          <p:cNvSpPr>
            <a:spLocks/>
          </p:cNvSpPr>
          <p:nvPr/>
        </p:nvSpPr>
        <p:spPr bwMode="auto">
          <a:xfrm>
            <a:off x="1836738" y="3173413"/>
            <a:ext cx="571500" cy="268287"/>
          </a:xfrm>
          <a:custGeom>
            <a:avLst/>
            <a:gdLst>
              <a:gd name="T0" fmla="*/ 0 w 401"/>
              <a:gd name="T1" fmla="*/ 2147483647 h 206"/>
              <a:gd name="T2" fmla="*/ 0 w 401"/>
              <a:gd name="T3" fmla="*/ 2147483647 h 206"/>
              <a:gd name="T4" fmla="*/ 2147483647 w 401"/>
              <a:gd name="T5" fmla="*/ 2147483647 h 206"/>
              <a:gd name="T6" fmla="*/ 2147483647 w 401"/>
              <a:gd name="T7" fmla="*/ 2147483647 h 206"/>
              <a:gd name="T8" fmla="*/ 2147483647 w 401"/>
              <a:gd name="T9" fmla="*/ 2147483647 h 206"/>
              <a:gd name="T10" fmla="*/ 2147483647 w 401"/>
              <a:gd name="T11" fmla="*/ 2147483647 h 206"/>
              <a:gd name="T12" fmla="*/ 2147483647 w 401"/>
              <a:gd name="T13" fmla="*/ 2147483647 h 206"/>
              <a:gd name="T14" fmla="*/ 0 w 401"/>
              <a:gd name="T15" fmla="*/ 2147483647 h 206"/>
              <a:gd name="T16" fmla="*/ 2147483647 w 401"/>
              <a:gd name="T17" fmla="*/ 2147483647 h 206"/>
              <a:gd name="T18" fmla="*/ 2147483647 w 401"/>
              <a:gd name="T19" fmla="*/ 2147483647 h 206"/>
              <a:gd name="T20" fmla="*/ 2147483647 w 401"/>
              <a:gd name="T21" fmla="*/ 2147483647 h 206"/>
              <a:gd name="T22" fmla="*/ 2147483647 w 401"/>
              <a:gd name="T23" fmla="*/ 2147483647 h 206"/>
              <a:gd name="T24" fmla="*/ 2147483647 w 401"/>
              <a:gd name="T25" fmla="*/ 2147483647 h 206"/>
              <a:gd name="T26" fmla="*/ 2147483647 w 401"/>
              <a:gd name="T27" fmla="*/ 2147483647 h 206"/>
              <a:gd name="T28" fmla="*/ 2147483647 w 401"/>
              <a:gd name="T29" fmla="*/ 0 h 206"/>
              <a:gd name="T30" fmla="*/ 2147483647 w 401"/>
              <a:gd name="T31" fmla="*/ 0 h 206"/>
              <a:gd name="T32" fmla="*/ 2147483647 w 401"/>
              <a:gd name="T33" fmla="*/ 2147483647 h 206"/>
              <a:gd name="T34" fmla="*/ 2147483647 w 401"/>
              <a:gd name="T35" fmla="*/ 2147483647 h 206"/>
              <a:gd name="T36" fmla="*/ 2147483647 w 401"/>
              <a:gd name="T37" fmla="*/ 2147483647 h 206"/>
              <a:gd name="T38" fmla="*/ 2147483647 w 401"/>
              <a:gd name="T39" fmla="*/ 2147483647 h 206"/>
              <a:gd name="T40" fmla="*/ 2147483647 w 401"/>
              <a:gd name="T41" fmla="*/ 2147483647 h 206"/>
              <a:gd name="T42" fmla="*/ 2147483647 w 401"/>
              <a:gd name="T43" fmla="*/ 2147483647 h 206"/>
              <a:gd name="T44" fmla="*/ 2147483647 w 401"/>
              <a:gd name="T45" fmla="*/ 2147483647 h 206"/>
              <a:gd name="T46" fmla="*/ 2147483647 w 401"/>
              <a:gd name="T47" fmla="*/ 2147483647 h 206"/>
              <a:gd name="T48" fmla="*/ 2147483647 w 401"/>
              <a:gd name="T49" fmla="*/ 2147483647 h 206"/>
              <a:gd name="T50" fmla="*/ 2147483647 w 401"/>
              <a:gd name="T51" fmla="*/ 2147483647 h 206"/>
              <a:gd name="T52" fmla="*/ 2147483647 w 401"/>
              <a:gd name="T53" fmla="*/ 2147483647 h 206"/>
              <a:gd name="T54" fmla="*/ 2147483647 w 401"/>
              <a:gd name="T55" fmla="*/ 2147483647 h 206"/>
              <a:gd name="T56" fmla="*/ 2147483647 w 401"/>
              <a:gd name="T57" fmla="*/ 2147483647 h 206"/>
              <a:gd name="T58" fmla="*/ 2147483647 w 401"/>
              <a:gd name="T59" fmla="*/ 2147483647 h 206"/>
              <a:gd name="T60" fmla="*/ 2147483647 w 401"/>
              <a:gd name="T61" fmla="*/ 2147483647 h 206"/>
              <a:gd name="T62" fmla="*/ 2147483647 w 401"/>
              <a:gd name="T63" fmla="*/ 2147483647 h 206"/>
              <a:gd name="T64" fmla="*/ 2147483647 w 401"/>
              <a:gd name="T65" fmla="*/ 2147483647 h 206"/>
              <a:gd name="T66" fmla="*/ 2147483647 w 401"/>
              <a:gd name="T67" fmla="*/ 2147483647 h 206"/>
              <a:gd name="T68" fmla="*/ 2147483647 w 401"/>
              <a:gd name="T69" fmla="*/ 2147483647 h 206"/>
              <a:gd name="T70" fmla="*/ 2147483647 w 401"/>
              <a:gd name="T71" fmla="*/ 2147483647 h 206"/>
              <a:gd name="T72" fmla="*/ 2147483647 w 401"/>
              <a:gd name="T73" fmla="*/ 2147483647 h 206"/>
              <a:gd name="T74" fmla="*/ 2147483647 w 401"/>
              <a:gd name="T75" fmla="*/ 2147483647 h 206"/>
              <a:gd name="T76" fmla="*/ 2147483647 w 401"/>
              <a:gd name="T77" fmla="*/ 2147483647 h 206"/>
              <a:gd name="T78" fmla="*/ 2147483647 w 401"/>
              <a:gd name="T79" fmla="*/ 2147483647 h 206"/>
              <a:gd name="T80" fmla="*/ 2147483647 w 401"/>
              <a:gd name="T81" fmla="*/ 2147483647 h 206"/>
              <a:gd name="T82" fmla="*/ 2147483647 w 401"/>
              <a:gd name="T83" fmla="*/ 2147483647 h 206"/>
              <a:gd name="T84" fmla="*/ 2147483647 w 401"/>
              <a:gd name="T85" fmla="*/ 2147483647 h 206"/>
              <a:gd name="T86" fmla="*/ 2147483647 w 401"/>
              <a:gd name="T87" fmla="*/ 2147483647 h 206"/>
              <a:gd name="T88" fmla="*/ 2147483647 w 401"/>
              <a:gd name="T89" fmla="*/ 2147483647 h 206"/>
              <a:gd name="T90" fmla="*/ 2147483647 w 401"/>
              <a:gd name="T91" fmla="*/ 2147483647 h 206"/>
              <a:gd name="T92" fmla="*/ 2147483647 w 401"/>
              <a:gd name="T93" fmla="*/ 2147483647 h 206"/>
              <a:gd name="T94" fmla="*/ 2147483647 w 401"/>
              <a:gd name="T95" fmla="*/ 2147483647 h 206"/>
              <a:gd name="T96" fmla="*/ 2147483647 w 401"/>
              <a:gd name="T97" fmla="*/ 2147483647 h 206"/>
              <a:gd name="T98" fmla="*/ 2147483647 w 401"/>
              <a:gd name="T99" fmla="*/ 2147483647 h 206"/>
              <a:gd name="T100" fmla="*/ 2147483647 w 401"/>
              <a:gd name="T101" fmla="*/ 2147483647 h 206"/>
              <a:gd name="T102" fmla="*/ 2147483647 w 401"/>
              <a:gd name="T103" fmla="*/ 2147483647 h 206"/>
              <a:gd name="T104" fmla="*/ 2147483647 w 401"/>
              <a:gd name="T105" fmla="*/ 2147483647 h 206"/>
              <a:gd name="T106" fmla="*/ 2147483647 w 401"/>
              <a:gd name="T107" fmla="*/ 2147483647 h 206"/>
              <a:gd name="T108" fmla="*/ 2147483647 w 401"/>
              <a:gd name="T109" fmla="*/ 2147483647 h 206"/>
              <a:gd name="T110" fmla="*/ 2147483647 w 401"/>
              <a:gd name="T111" fmla="*/ 2147483647 h 206"/>
              <a:gd name="T112" fmla="*/ 2147483647 w 401"/>
              <a:gd name="T113" fmla="*/ 2147483647 h 206"/>
              <a:gd name="T114" fmla="*/ 2147483647 w 401"/>
              <a:gd name="T115" fmla="*/ 2147483647 h 206"/>
              <a:gd name="T116" fmla="*/ 2147483647 w 401"/>
              <a:gd name="T117" fmla="*/ 2147483647 h 206"/>
              <a:gd name="T118" fmla="*/ 2147483647 w 401"/>
              <a:gd name="T119" fmla="*/ 2147483647 h 206"/>
              <a:gd name="T120" fmla="*/ 0 w 401"/>
              <a:gd name="T121" fmla="*/ 2147483647 h 20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01"/>
              <a:gd name="T184" fmla="*/ 0 h 206"/>
              <a:gd name="T185" fmla="*/ 401 w 401"/>
              <a:gd name="T186" fmla="*/ 206 h 20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01" h="206">
                <a:moveTo>
                  <a:pt x="0" y="132"/>
                </a:moveTo>
                <a:lnTo>
                  <a:pt x="0" y="70"/>
                </a:lnTo>
                <a:lnTo>
                  <a:pt x="16" y="82"/>
                </a:lnTo>
                <a:lnTo>
                  <a:pt x="16" y="118"/>
                </a:lnTo>
                <a:lnTo>
                  <a:pt x="39" y="131"/>
                </a:lnTo>
                <a:lnTo>
                  <a:pt x="39" y="69"/>
                </a:lnTo>
                <a:lnTo>
                  <a:pt x="16" y="82"/>
                </a:lnTo>
                <a:lnTo>
                  <a:pt x="0" y="70"/>
                </a:lnTo>
                <a:lnTo>
                  <a:pt x="38" y="48"/>
                </a:lnTo>
                <a:lnTo>
                  <a:pt x="38" y="37"/>
                </a:lnTo>
                <a:lnTo>
                  <a:pt x="51" y="32"/>
                </a:lnTo>
                <a:lnTo>
                  <a:pt x="51" y="14"/>
                </a:lnTo>
                <a:lnTo>
                  <a:pt x="60" y="14"/>
                </a:lnTo>
                <a:lnTo>
                  <a:pt x="61" y="7"/>
                </a:lnTo>
                <a:lnTo>
                  <a:pt x="61" y="0"/>
                </a:lnTo>
                <a:lnTo>
                  <a:pt x="116" y="0"/>
                </a:lnTo>
                <a:lnTo>
                  <a:pt x="117" y="14"/>
                </a:lnTo>
                <a:lnTo>
                  <a:pt x="128" y="15"/>
                </a:lnTo>
                <a:lnTo>
                  <a:pt x="128" y="32"/>
                </a:lnTo>
                <a:lnTo>
                  <a:pt x="143" y="37"/>
                </a:lnTo>
                <a:lnTo>
                  <a:pt x="143" y="47"/>
                </a:lnTo>
                <a:lnTo>
                  <a:pt x="171" y="47"/>
                </a:lnTo>
                <a:lnTo>
                  <a:pt x="171" y="53"/>
                </a:lnTo>
                <a:lnTo>
                  <a:pt x="173" y="55"/>
                </a:lnTo>
                <a:lnTo>
                  <a:pt x="204" y="55"/>
                </a:lnTo>
                <a:lnTo>
                  <a:pt x="204" y="67"/>
                </a:lnTo>
                <a:lnTo>
                  <a:pt x="374" y="66"/>
                </a:lnTo>
                <a:lnTo>
                  <a:pt x="400" y="93"/>
                </a:lnTo>
                <a:lnTo>
                  <a:pt x="370" y="129"/>
                </a:lnTo>
                <a:lnTo>
                  <a:pt x="362" y="117"/>
                </a:lnTo>
                <a:lnTo>
                  <a:pt x="352" y="117"/>
                </a:lnTo>
                <a:lnTo>
                  <a:pt x="343" y="129"/>
                </a:lnTo>
                <a:lnTo>
                  <a:pt x="336" y="117"/>
                </a:lnTo>
                <a:lnTo>
                  <a:pt x="332" y="119"/>
                </a:lnTo>
                <a:lnTo>
                  <a:pt x="325" y="129"/>
                </a:lnTo>
                <a:lnTo>
                  <a:pt x="303" y="131"/>
                </a:lnTo>
                <a:lnTo>
                  <a:pt x="301" y="132"/>
                </a:lnTo>
                <a:lnTo>
                  <a:pt x="289" y="116"/>
                </a:lnTo>
                <a:lnTo>
                  <a:pt x="278" y="116"/>
                </a:lnTo>
                <a:lnTo>
                  <a:pt x="264" y="129"/>
                </a:lnTo>
                <a:lnTo>
                  <a:pt x="253" y="117"/>
                </a:lnTo>
                <a:lnTo>
                  <a:pt x="241" y="117"/>
                </a:lnTo>
                <a:lnTo>
                  <a:pt x="227" y="129"/>
                </a:lnTo>
                <a:lnTo>
                  <a:pt x="202" y="131"/>
                </a:lnTo>
                <a:lnTo>
                  <a:pt x="202" y="147"/>
                </a:lnTo>
                <a:lnTo>
                  <a:pt x="169" y="147"/>
                </a:lnTo>
                <a:lnTo>
                  <a:pt x="169" y="155"/>
                </a:lnTo>
                <a:lnTo>
                  <a:pt x="141" y="155"/>
                </a:lnTo>
                <a:lnTo>
                  <a:pt x="141" y="165"/>
                </a:lnTo>
                <a:lnTo>
                  <a:pt x="127" y="170"/>
                </a:lnTo>
                <a:lnTo>
                  <a:pt x="127" y="189"/>
                </a:lnTo>
                <a:lnTo>
                  <a:pt x="115" y="189"/>
                </a:lnTo>
                <a:lnTo>
                  <a:pt x="115" y="205"/>
                </a:lnTo>
                <a:lnTo>
                  <a:pt x="59" y="205"/>
                </a:lnTo>
                <a:lnTo>
                  <a:pt x="59" y="189"/>
                </a:lnTo>
                <a:lnTo>
                  <a:pt x="51" y="189"/>
                </a:lnTo>
                <a:lnTo>
                  <a:pt x="51" y="172"/>
                </a:lnTo>
                <a:lnTo>
                  <a:pt x="47" y="169"/>
                </a:lnTo>
                <a:lnTo>
                  <a:pt x="38" y="165"/>
                </a:lnTo>
                <a:lnTo>
                  <a:pt x="38" y="155"/>
                </a:lnTo>
                <a:lnTo>
                  <a:pt x="0" y="132"/>
                </a:lnTo>
              </a:path>
            </a:pathLst>
          </a:cu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1" name="Freeform 51"/>
          <p:cNvSpPr>
            <a:spLocks/>
          </p:cNvSpPr>
          <p:nvPr/>
        </p:nvSpPr>
        <p:spPr bwMode="auto">
          <a:xfrm>
            <a:off x="1836738" y="3422650"/>
            <a:ext cx="571500" cy="268288"/>
          </a:xfrm>
          <a:custGeom>
            <a:avLst/>
            <a:gdLst>
              <a:gd name="T0" fmla="*/ 0 w 401"/>
              <a:gd name="T1" fmla="*/ 2147483647 h 207"/>
              <a:gd name="T2" fmla="*/ 0 w 401"/>
              <a:gd name="T3" fmla="*/ 2147483647 h 207"/>
              <a:gd name="T4" fmla="*/ 2147483647 w 401"/>
              <a:gd name="T5" fmla="*/ 2147483647 h 207"/>
              <a:gd name="T6" fmla="*/ 2147483647 w 401"/>
              <a:gd name="T7" fmla="*/ 2147483647 h 207"/>
              <a:gd name="T8" fmla="*/ 2147483647 w 401"/>
              <a:gd name="T9" fmla="*/ 2147483647 h 207"/>
              <a:gd name="T10" fmla="*/ 2147483647 w 401"/>
              <a:gd name="T11" fmla="*/ 2147483647 h 207"/>
              <a:gd name="T12" fmla="*/ 2147483647 w 401"/>
              <a:gd name="T13" fmla="*/ 2147483647 h 207"/>
              <a:gd name="T14" fmla="*/ 0 w 401"/>
              <a:gd name="T15" fmla="*/ 2147483647 h 207"/>
              <a:gd name="T16" fmla="*/ 2147483647 w 401"/>
              <a:gd name="T17" fmla="*/ 2147483647 h 207"/>
              <a:gd name="T18" fmla="*/ 2147483647 w 401"/>
              <a:gd name="T19" fmla="*/ 2147483647 h 207"/>
              <a:gd name="T20" fmla="*/ 2147483647 w 401"/>
              <a:gd name="T21" fmla="*/ 2147483647 h 207"/>
              <a:gd name="T22" fmla="*/ 2147483647 w 401"/>
              <a:gd name="T23" fmla="*/ 2147483647 h 207"/>
              <a:gd name="T24" fmla="*/ 2147483647 w 401"/>
              <a:gd name="T25" fmla="*/ 2147483647 h 207"/>
              <a:gd name="T26" fmla="*/ 2147483647 w 401"/>
              <a:gd name="T27" fmla="*/ 2147483647 h 207"/>
              <a:gd name="T28" fmla="*/ 2147483647 w 401"/>
              <a:gd name="T29" fmla="*/ 0 h 207"/>
              <a:gd name="T30" fmla="*/ 2147483647 w 401"/>
              <a:gd name="T31" fmla="*/ 0 h 207"/>
              <a:gd name="T32" fmla="*/ 2147483647 w 401"/>
              <a:gd name="T33" fmla="*/ 2147483647 h 207"/>
              <a:gd name="T34" fmla="*/ 2147483647 w 401"/>
              <a:gd name="T35" fmla="*/ 2147483647 h 207"/>
              <a:gd name="T36" fmla="*/ 2147483647 w 401"/>
              <a:gd name="T37" fmla="*/ 2147483647 h 207"/>
              <a:gd name="T38" fmla="*/ 2147483647 w 401"/>
              <a:gd name="T39" fmla="*/ 2147483647 h 207"/>
              <a:gd name="T40" fmla="*/ 2147483647 w 401"/>
              <a:gd name="T41" fmla="*/ 2147483647 h 207"/>
              <a:gd name="T42" fmla="*/ 2147483647 w 401"/>
              <a:gd name="T43" fmla="*/ 2147483647 h 207"/>
              <a:gd name="T44" fmla="*/ 2147483647 w 401"/>
              <a:gd name="T45" fmla="*/ 2147483647 h 207"/>
              <a:gd name="T46" fmla="*/ 2147483647 w 401"/>
              <a:gd name="T47" fmla="*/ 2147483647 h 207"/>
              <a:gd name="T48" fmla="*/ 2147483647 w 401"/>
              <a:gd name="T49" fmla="*/ 2147483647 h 207"/>
              <a:gd name="T50" fmla="*/ 2147483647 w 401"/>
              <a:gd name="T51" fmla="*/ 2147483647 h 207"/>
              <a:gd name="T52" fmla="*/ 2147483647 w 401"/>
              <a:gd name="T53" fmla="*/ 2147483647 h 207"/>
              <a:gd name="T54" fmla="*/ 2147483647 w 401"/>
              <a:gd name="T55" fmla="*/ 2147483647 h 207"/>
              <a:gd name="T56" fmla="*/ 2147483647 w 401"/>
              <a:gd name="T57" fmla="*/ 2147483647 h 207"/>
              <a:gd name="T58" fmla="*/ 2147483647 w 401"/>
              <a:gd name="T59" fmla="*/ 2147483647 h 207"/>
              <a:gd name="T60" fmla="*/ 2147483647 w 401"/>
              <a:gd name="T61" fmla="*/ 2147483647 h 207"/>
              <a:gd name="T62" fmla="*/ 2147483647 w 401"/>
              <a:gd name="T63" fmla="*/ 2147483647 h 207"/>
              <a:gd name="T64" fmla="*/ 2147483647 w 401"/>
              <a:gd name="T65" fmla="*/ 2147483647 h 207"/>
              <a:gd name="T66" fmla="*/ 2147483647 w 401"/>
              <a:gd name="T67" fmla="*/ 2147483647 h 207"/>
              <a:gd name="T68" fmla="*/ 2147483647 w 401"/>
              <a:gd name="T69" fmla="*/ 2147483647 h 207"/>
              <a:gd name="T70" fmla="*/ 2147483647 w 401"/>
              <a:gd name="T71" fmla="*/ 2147483647 h 207"/>
              <a:gd name="T72" fmla="*/ 2147483647 w 401"/>
              <a:gd name="T73" fmla="*/ 2147483647 h 207"/>
              <a:gd name="T74" fmla="*/ 2147483647 w 401"/>
              <a:gd name="T75" fmla="*/ 2147483647 h 207"/>
              <a:gd name="T76" fmla="*/ 2147483647 w 401"/>
              <a:gd name="T77" fmla="*/ 2147483647 h 207"/>
              <a:gd name="T78" fmla="*/ 2147483647 w 401"/>
              <a:gd name="T79" fmla="*/ 2147483647 h 207"/>
              <a:gd name="T80" fmla="*/ 2147483647 w 401"/>
              <a:gd name="T81" fmla="*/ 2147483647 h 207"/>
              <a:gd name="T82" fmla="*/ 2147483647 w 401"/>
              <a:gd name="T83" fmla="*/ 2147483647 h 207"/>
              <a:gd name="T84" fmla="*/ 2147483647 w 401"/>
              <a:gd name="T85" fmla="*/ 2147483647 h 207"/>
              <a:gd name="T86" fmla="*/ 2147483647 w 401"/>
              <a:gd name="T87" fmla="*/ 2147483647 h 207"/>
              <a:gd name="T88" fmla="*/ 2147483647 w 401"/>
              <a:gd name="T89" fmla="*/ 2147483647 h 207"/>
              <a:gd name="T90" fmla="*/ 2147483647 w 401"/>
              <a:gd name="T91" fmla="*/ 2147483647 h 207"/>
              <a:gd name="T92" fmla="*/ 2147483647 w 401"/>
              <a:gd name="T93" fmla="*/ 2147483647 h 207"/>
              <a:gd name="T94" fmla="*/ 2147483647 w 401"/>
              <a:gd name="T95" fmla="*/ 2147483647 h 207"/>
              <a:gd name="T96" fmla="*/ 2147483647 w 401"/>
              <a:gd name="T97" fmla="*/ 2147483647 h 207"/>
              <a:gd name="T98" fmla="*/ 2147483647 w 401"/>
              <a:gd name="T99" fmla="*/ 2147483647 h 207"/>
              <a:gd name="T100" fmla="*/ 2147483647 w 401"/>
              <a:gd name="T101" fmla="*/ 2147483647 h 207"/>
              <a:gd name="T102" fmla="*/ 2147483647 w 401"/>
              <a:gd name="T103" fmla="*/ 2147483647 h 207"/>
              <a:gd name="T104" fmla="*/ 2147483647 w 401"/>
              <a:gd name="T105" fmla="*/ 2147483647 h 207"/>
              <a:gd name="T106" fmla="*/ 2147483647 w 401"/>
              <a:gd name="T107" fmla="*/ 2147483647 h 207"/>
              <a:gd name="T108" fmla="*/ 2147483647 w 401"/>
              <a:gd name="T109" fmla="*/ 2147483647 h 207"/>
              <a:gd name="T110" fmla="*/ 2147483647 w 401"/>
              <a:gd name="T111" fmla="*/ 2147483647 h 207"/>
              <a:gd name="T112" fmla="*/ 2147483647 w 401"/>
              <a:gd name="T113" fmla="*/ 2147483647 h 207"/>
              <a:gd name="T114" fmla="*/ 2147483647 w 401"/>
              <a:gd name="T115" fmla="*/ 2147483647 h 207"/>
              <a:gd name="T116" fmla="*/ 2147483647 w 401"/>
              <a:gd name="T117" fmla="*/ 2147483647 h 207"/>
              <a:gd name="T118" fmla="*/ 2147483647 w 401"/>
              <a:gd name="T119" fmla="*/ 2147483647 h 207"/>
              <a:gd name="T120" fmla="*/ 0 w 401"/>
              <a:gd name="T121" fmla="*/ 2147483647 h 2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01"/>
              <a:gd name="T184" fmla="*/ 0 h 207"/>
              <a:gd name="T185" fmla="*/ 401 w 401"/>
              <a:gd name="T186" fmla="*/ 207 h 2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01" h="207">
                <a:moveTo>
                  <a:pt x="0" y="132"/>
                </a:moveTo>
                <a:lnTo>
                  <a:pt x="0" y="70"/>
                </a:lnTo>
                <a:lnTo>
                  <a:pt x="16" y="82"/>
                </a:lnTo>
                <a:lnTo>
                  <a:pt x="16" y="118"/>
                </a:lnTo>
                <a:lnTo>
                  <a:pt x="39" y="131"/>
                </a:lnTo>
                <a:lnTo>
                  <a:pt x="39" y="69"/>
                </a:lnTo>
                <a:lnTo>
                  <a:pt x="16" y="82"/>
                </a:lnTo>
                <a:lnTo>
                  <a:pt x="0" y="70"/>
                </a:lnTo>
                <a:lnTo>
                  <a:pt x="38" y="48"/>
                </a:lnTo>
                <a:lnTo>
                  <a:pt x="38" y="37"/>
                </a:lnTo>
                <a:lnTo>
                  <a:pt x="51" y="32"/>
                </a:lnTo>
                <a:lnTo>
                  <a:pt x="51" y="14"/>
                </a:lnTo>
                <a:lnTo>
                  <a:pt x="60" y="14"/>
                </a:lnTo>
                <a:lnTo>
                  <a:pt x="61" y="7"/>
                </a:lnTo>
                <a:lnTo>
                  <a:pt x="61" y="0"/>
                </a:lnTo>
                <a:lnTo>
                  <a:pt x="116" y="0"/>
                </a:lnTo>
                <a:lnTo>
                  <a:pt x="117" y="14"/>
                </a:lnTo>
                <a:lnTo>
                  <a:pt x="128" y="15"/>
                </a:lnTo>
                <a:lnTo>
                  <a:pt x="128" y="32"/>
                </a:lnTo>
                <a:lnTo>
                  <a:pt x="143" y="37"/>
                </a:lnTo>
                <a:lnTo>
                  <a:pt x="143" y="47"/>
                </a:lnTo>
                <a:lnTo>
                  <a:pt x="171" y="47"/>
                </a:lnTo>
                <a:lnTo>
                  <a:pt x="171" y="53"/>
                </a:lnTo>
                <a:lnTo>
                  <a:pt x="173" y="55"/>
                </a:lnTo>
                <a:lnTo>
                  <a:pt x="204" y="55"/>
                </a:lnTo>
                <a:lnTo>
                  <a:pt x="204" y="67"/>
                </a:lnTo>
                <a:lnTo>
                  <a:pt x="374" y="66"/>
                </a:lnTo>
                <a:lnTo>
                  <a:pt x="400" y="93"/>
                </a:lnTo>
                <a:lnTo>
                  <a:pt x="370" y="129"/>
                </a:lnTo>
                <a:lnTo>
                  <a:pt x="362" y="117"/>
                </a:lnTo>
                <a:lnTo>
                  <a:pt x="352" y="117"/>
                </a:lnTo>
                <a:lnTo>
                  <a:pt x="343" y="129"/>
                </a:lnTo>
                <a:lnTo>
                  <a:pt x="336" y="117"/>
                </a:lnTo>
                <a:lnTo>
                  <a:pt x="332" y="119"/>
                </a:lnTo>
                <a:lnTo>
                  <a:pt x="325" y="129"/>
                </a:lnTo>
                <a:lnTo>
                  <a:pt x="303" y="131"/>
                </a:lnTo>
                <a:lnTo>
                  <a:pt x="301" y="132"/>
                </a:lnTo>
                <a:lnTo>
                  <a:pt x="289" y="116"/>
                </a:lnTo>
                <a:lnTo>
                  <a:pt x="278" y="116"/>
                </a:lnTo>
                <a:lnTo>
                  <a:pt x="264" y="129"/>
                </a:lnTo>
                <a:lnTo>
                  <a:pt x="253" y="117"/>
                </a:lnTo>
                <a:lnTo>
                  <a:pt x="241" y="117"/>
                </a:lnTo>
                <a:lnTo>
                  <a:pt x="227" y="129"/>
                </a:lnTo>
                <a:lnTo>
                  <a:pt x="202" y="131"/>
                </a:lnTo>
                <a:lnTo>
                  <a:pt x="202" y="147"/>
                </a:lnTo>
                <a:lnTo>
                  <a:pt x="169" y="147"/>
                </a:lnTo>
                <a:lnTo>
                  <a:pt x="169" y="155"/>
                </a:lnTo>
                <a:lnTo>
                  <a:pt x="141" y="155"/>
                </a:lnTo>
                <a:lnTo>
                  <a:pt x="141" y="165"/>
                </a:lnTo>
                <a:lnTo>
                  <a:pt x="127" y="170"/>
                </a:lnTo>
                <a:lnTo>
                  <a:pt x="127" y="190"/>
                </a:lnTo>
                <a:lnTo>
                  <a:pt x="115" y="190"/>
                </a:lnTo>
                <a:lnTo>
                  <a:pt x="115" y="206"/>
                </a:lnTo>
                <a:lnTo>
                  <a:pt x="59" y="206"/>
                </a:lnTo>
                <a:lnTo>
                  <a:pt x="59" y="190"/>
                </a:lnTo>
                <a:lnTo>
                  <a:pt x="51" y="190"/>
                </a:lnTo>
                <a:lnTo>
                  <a:pt x="51" y="173"/>
                </a:lnTo>
                <a:lnTo>
                  <a:pt x="47" y="169"/>
                </a:lnTo>
                <a:lnTo>
                  <a:pt x="38" y="165"/>
                </a:lnTo>
                <a:lnTo>
                  <a:pt x="38" y="155"/>
                </a:lnTo>
                <a:lnTo>
                  <a:pt x="0" y="132"/>
                </a:lnTo>
              </a:path>
            </a:pathLst>
          </a:cu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Freeform 52"/>
          <p:cNvSpPr>
            <a:spLocks/>
          </p:cNvSpPr>
          <p:nvPr/>
        </p:nvSpPr>
        <p:spPr bwMode="auto">
          <a:xfrm>
            <a:off x="1836738" y="3671888"/>
            <a:ext cx="571500" cy="269875"/>
          </a:xfrm>
          <a:custGeom>
            <a:avLst/>
            <a:gdLst>
              <a:gd name="T0" fmla="*/ 0 w 401"/>
              <a:gd name="T1" fmla="*/ 2147483647 h 207"/>
              <a:gd name="T2" fmla="*/ 0 w 401"/>
              <a:gd name="T3" fmla="*/ 2147483647 h 207"/>
              <a:gd name="T4" fmla="*/ 2147483647 w 401"/>
              <a:gd name="T5" fmla="*/ 2147483647 h 207"/>
              <a:gd name="T6" fmla="*/ 2147483647 w 401"/>
              <a:gd name="T7" fmla="*/ 2147483647 h 207"/>
              <a:gd name="T8" fmla="*/ 2147483647 w 401"/>
              <a:gd name="T9" fmla="*/ 2147483647 h 207"/>
              <a:gd name="T10" fmla="*/ 2147483647 w 401"/>
              <a:gd name="T11" fmla="*/ 2147483647 h 207"/>
              <a:gd name="T12" fmla="*/ 2147483647 w 401"/>
              <a:gd name="T13" fmla="*/ 2147483647 h 207"/>
              <a:gd name="T14" fmla="*/ 0 w 401"/>
              <a:gd name="T15" fmla="*/ 2147483647 h 207"/>
              <a:gd name="T16" fmla="*/ 2147483647 w 401"/>
              <a:gd name="T17" fmla="*/ 2147483647 h 207"/>
              <a:gd name="T18" fmla="*/ 2147483647 w 401"/>
              <a:gd name="T19" fmla="*/ 2147483647 h 207"/>
              <a:gd name="T20" fmla="*/ 2147483647 w 401"/>
              <a:gd name="T21" fmla="*/ 2147483647 h 207"/>
              <a:gd name="T22" fmla="*/ 2147483647 w 401"/>
              <a:gd name="T23" fmla="*/ 2147483647 h 207"/>
              <a:gd name="T24" fmla="*/ 2147483647 w 401"/>
              <a:gd name="T25" fmla="*/ 2147483647 h 207"/>
              <a:gd name="T26" fmla="*/ 2147483647 w 401"/>
              <a:gd name="T27" fmla="*/ 2147483647 h 207"/>
              <a:gd name="T28" fmla="*/ 2147483647 w 401"/>
              <a:gd name="T29" fmla="*/ 0 h 207"/>
              <a:gd name="T30" fmla="*/ 2147483647 w 401"/>
              <a:gd name="T31" fmla="*/ 0 h 207"/>
              <a:gd name="T32" fmla="*/ 2147483647 w 401"/>
              <a:gd name="T33" fmla="*/ 2147483647 h 207"/>
              <a:gd name="T34" fmla="*/ 2147483647 w 401"/>
              <a:gd name="T35" fmla="*/ 2147483647 h 207"/>
              <a:gd name="T36" fmla="*/ 2147483647 w 401"/>
              <a:gd name="T37" fmla="*/ 2147483647 h 207"/>
              <a:gd name="T38" fmla="*/ 2147483647 w 401"/>
              <a:gd name="T39" fmla="*/ 2147483647 h 207"/>
              <a:gd name="T40" fmla="*/ 2147483647 w 401"/>
              <a:gd name="T41" fmla="*/ 2147483647 h 207"/>
              <a:gd name="T42" fmla="*/ 2147483647 w 401"/>
              <a:gd name="T43" fmla="*/ 2147483647 h 207"/>
              <a:gd name="T44" fmla="*/ 2147483647 w 401"/>
              <a:gd name="T45" fmla="*/ 2147483647 h 207"/>
              <a:gd name="T46" fmla="*/ 2147483647 w 401"/>
              <a:gd name="T47" fmla="*/ 2147483647 h 207"/>
              <a:gd name="T48" fmla="*/ 2147483647 w 401"/>
              <a:gd name="T49" fmla="*/ 2147483647 h 207"/>
              <a:gd name="T50" fmla="*/ 2147483647 w 401"/>
              <a:gd name="T51" fmla="*/ 2147483647 h 207"/>
              <a:gd name="T52" fmla="*/ 2147483647 w 401"/>
              <a:gd name="T53" fmla="*/ 2147483647 h 207"/>
              <a:gd name="T54" fmla="*/ 2147483647 w 401"/>
              <a:gd name="T55" fmla="*/ 2147483647 h 207"/>
              <a:gd name="T56" fmla="*/ 2147483647 w 401"/>
              <a:gd name="T57" fmla="*/ 2147483647 h 207"/>
              <a:gd name="T58" fmla="*/ 2147483647 w 401"/>
              <a:gd name="T59" fmla="*/ 2147483647 h 207"/>
              <a:gd name="T60" fmla="*/ 2147483647 w 401"/>
              <a:gd name="T61" fmla="*/ 2147483647 h 207"/>
              <a:gd name="T62" fmla="*/ 2147483647 w 401"/>
              <a:gd name="T63" fmla="*/ 2147483647 h 207"/>
              <a:gd name="T64" fmla="*/ 2147483647 w 401"/>
              <a:gd name="T65" fmla="*/ 2147483647 h 207"/>
              <a:gd name="T66" fmla="*/ 2147483647 w 401"/>
              <a:gd name="T67" fmla="*/ 2147483647 h 207"/>
              <a:gd name="T68" fmla="*/ 2147483647 w 401"/>
              <a:gd name="T69" fmla="*/ 2147483647 h 207"/>
              <a:gd name="T70" fmla="*/ 2147483647 w 401"/>
              <a:gd name="T71" fmla="*/ 2147483647 h 207"/>
              <a:gd name="T72" fmla="*/ 2147483647 w 401"/>
              <a:gd name="T73" fmla="*/ 2147483647 h 207"/>
              <a:gd name="T74" fmla="*/ 2147483647 w 401"/>
              <a:gd name="T75" fmla="*/ 2147483647 h 207"/>
              <a:gd name="T76" fmla="*/ 2147483647 w 401"/>
              <a:gd name="T77" fmla="*/ 2147483647 h 207"/>
              <a:gd name="T78" fmla="*/ 2147483647 w 401"/>
              <a:gd name="T79" fmla="*/ 2147483647 h 207"/>
              <a:gd name="T80" fmla="*/ 2147483647 w 401"/>
              <a:gd name="T81" fmla="*/ 2147483647 h 207"/>
              <a:gd name="T82" fmla="*/ 2147483647 w 401"/>
              <a:gd name="T83" fmla="*/ 2147483647 h 207"/>
              <a:gd name="T84" fmla="*/ 2147483647 w 401"/>
              <a:gd name="T85" fmla="*/ 2147483647 h 207"/>
              <a:gd name="T86" fmla="*/ 2147483647 w 401"/>
              <a:gd name="T87" fmla="*/ 2147483647 h 207"/>
              <a:gd name="T88" fmla="*/ 2147483647 w 401"/>
              <a:gd name="T89" fmla="*/ 2147483647 h 207"/>
              <a:gd name="T90" fmla="*/ 2147483647 w 401"/>
              <a:gd name="T91" fmla="*/ 2147483647 h 207"/>
              <a:gd name="T92" fmla="*/ 2147483647 w 401"/>
              <a:gd name="T93" fmla="*/ 2147483647 h 207"/>
              <a:gd name="T94" fmla="*/ 2147483647 w 401"/>
              <a:gd name="T95" fmla="*/ 2147483647 h 207"/>
              <a:gd name="T96" fmla="*/ 2147483647 w 401"/>
              <a:gd name="T97" fmla="*/ 2147483647 h 207"/>
              <a:gd name="T98" fmla="*/ 2147483647 w 401"/>
              <a:gd name="T99" fmla="*/ 2147483647 h 207"/>
              <a:gd name="T100" fmla="*/ 2147483647 w 401"/>
              <a:gd name="T101" fmla="*/ 2147483647 h 207"/>
              <a:gd name="T102" fmla="*/ 2147483647 w 401"/>
              <a:gd name="T103" fmla="*/ 2147483647 h 207"/>
              <a:gd name="T104" fmla="*/ 2147483647 w 401"/>
              <a:gd name="T105" fmla="*/ 2147483647 h 207"/>
              <a:gd name="T106" fmla="*/ 2147483647 w 401"/>
              <a:gd name="T107" fmla="*/ 2147483647 h 207"/>
              <a:gd name="T108" fmla="*/ 2147483647 w 401"/>
              <a:gd name="T109" fmla="*/ 2147483647 h 207"/>
              <a:gd name="T110" fmla="*/ 2147483647 w 401"/>
              <a:gd name="T111" fmla="*/ 2147483647 h 207"/>
              <a:gd name="T112" fmla="*/ 2147483647 w 401"/>
              <a:gd name="T113" fmla="*/ 2147483647 h 207"/>
              <a:gd name="T114" fmla="*/ 2147483647 w 401"/>
              <a:gd name="T115" fmla="*/ 2147483647 h 207"/>
              <a:gd name="T116" fmla="*/ 2147483647 w 401"/>
              <a:gd name="T117" fmla="*/ 2147483647 h 207"/>
              <a:gd name="T118" fmla="*/ 2147483647 w 401"/>
              <a:gd name="T119" fmla="*/ 2147483647 h 207"/>
              <a:gd name="T120" fmla="*/ 0 w 401"/>
              <a:gd name="T121" fmla="*/ 2147483647 h 2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01"/>
              <a:gd name="T184" fmla="*/ 0 h 207"/>
              <a:gd name="T185" fmla="*/ 401 w 401"/>
              <a:gd name="T186" fmla="*/ 207 h 2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01" h="207">
                <a:moveTo>
                  <a:pt x="0" y="132"/>
                </a:moveTo>
                <a:lnTo>
                  <a:pt x="0" y="70"/>
                </a:lnTo>
                <a:lnTo>
                  <a:pt x="16" y="82"/>
                </a:lnTo>
                <a:lnTo>
                  <a:pt x="16" y="118"/>
                </a:lnTo>
                <a:lnTo>
                  <a:pt x="39" y="131"/>
                </a:lnTo>
                <a:lnTo>
                  <a:pt x="39" y="69"/>
                </a:lnTo>
                <a:lnTo>
                  <a:pt x="16" y="82"/>
                </a:lnTo>
                <a:lnTo>
                  <a:pt x="0" y="70"/>
                </a:lnTo>
                <a:lnTo>
                  <a:pt x="38" y="48"/>
                </a:lnTo>
                <a:lnTo>
                  <a:pt x="38" y="37"/>
                </a:lnTo>
                <a:lnTo>
                  <a:pt x="51" y="32"/>
                </a:lnTo>
                <a:lnTo>
                  <a:pt x="51" y="14"/>
                </a:lnTo>
                <a:lnTo>
                  <a:pt x="60" y="14"/>
                </a:lnTo>
                <a:lnTo>
                  <a:pt x="61" y="7"/>
                </a:lnTo>
                <a:lnTo>
                  <a:pt x="61" y="0"/>
                </a:lnTo>
                <a:lnTo>
                  <a:pt x="116" y="0"/>
                </a:lnTo>
                <a:lnTo>
                  <a:pt x="117" y="14"/>
                </a:lnTo>
                <a:lnTo>
                  <a:pt x="128" y="15"/>
                </a:lnTo>
                <a:lnTo>
                  <a:pt x="128" y="32"/>
                </a:lnTo>
                <a:lnTo>
                  <a:pt x="143" y="37"/>
                </a:lnTo>
                <a:lnTo>
                  <a:pt x="143" y="47"/>
                </a:lnTo>
                <a:lnTo>
                  <a:pt x="171" y="47"/>
                </a:lnTo>
                <a:lnTo>
                  <a:pt x="171" y="53"/>
                </a:lnTo>
                <a:lnTo>
                  <a:pt x="173" y="55"/>
                </a:lnTo>
                <a:lnTo>
                  <a:pt x="204" y="55"/>
                </a:lnTo>
                <a:lnTo>
                  <a:pt x="204" y="67"/>
                </a:lnTo>
                <a:lnTo>
                  <a:pt x="374" y="66"/>
                </a:lnTo>
                <a:lnTo>
                  <a:pt x="400" y="93"/>
                </a:lnTo>
                <a:lnTo>
                  <a:pt x="370" y="129"/>
                </a:lnTo>
                <a:lnTo>
                  <a:pt x="362" y="117"/>
                </a:lnTo>
                <a:lnTo>
                  <a:pt x="352" y="117"/>
                </a:lnTo>
                <a:lnTo>
                  <a:pt x="343" y="129"/>
                </a:lnTo>
                <a:lnTo>
                  <a:pt x="336" y="117"/>
                </a:lnTo>
                <a:lnTo>
                  <a:pt x="332" y="119"/>
                </a:lnTo>
                <a:lnTo>
                  <a:pt x="325" y="129"/>
                </a:lnTo>
                <a:lnTo>
                  <a:pt x="303" y="131"/>
                </a:lnTo>
                <a:lnTo>
                  <a:pt x="301" y="132"/>
                </a:lnTo>
                <a:lnTo>
                  <a:pt x="289" y="116"/>
                </a:lnTo>
                <a:lnTo>
                  <a:pt x="278" y="116"/>
                </a:lnTo>
                <a:lnTo>
                  <a:pt x="264" y="129"/>
                </a:lnTo>
                <a:lnTo>
                  <a:pt x="253" y="117"/>
                </a:lnTo>
                <a:lnTo>
                  <a:pt x="241" y="117"/>
                </a:lnTo>
                <a:lnTo>
                  <a:pt x="227" y="129"/>
                </a:lnTo>
                <a:lnTo>
                  <a:pt x="202" y="131"/>
                </a:lnTo>
                <a:lnTo>
                  <a:pt x="202" y="147"/>
                </a:lnTo>
                <a:lnTo>
                  <a:pt x="169" y="147"/>
                </a:lnTo>
                <a:lnTo>
                  <a:pt x="169" y="155"/>
                </a:lnTo>
                <a:lnTo>
                  <a:pt x="141" y="155"/>
                </a:lnTo>
                <a:lnTo>
                  <a:pt x="141" y="165"/>
                </a:lnTo>
                <a:lnTo>
                  <a:pt x="127" y="170"/>
                </a:lnTo>
                <a:lnTo>
                  <a:pt x="127" y="190"/>
                </a:lnTo>
                <a:lnTo>
                  <a:pt x="115" y="190"/>
                </a:lnTo>
                <a:lnTo>
                  <a:pt x="115" y="206"/>
                </a:lnTo>
                <a:lnTo>
                  <a:pt x="59" y="206"/>
                </a:lnTo>
                <a:lnTo>
                  <a:pt x="59" y="190"/>
                </a:lnTo>
                <a:lnTo>
                  <a:pt x="51" y="190"/>
                </a:lnTo>
                <a:lnTo>
                  <a:pt x="51" y="173"/>
                </a:lnTo>
                <a:lnTo>
                  <a:pt x="47" y="169"/>
                </a:lnTo>
                <a:lnTo>
                  <a:pt x="38" y="165"/>
                </a:lnTo>
                <a:lnTo>
                  <a:pt x="38" y="155"/>
                </a:lnTo>
                <a:lnTo>
                  <a:pt x="0" y="132"/>
                </a:lnTo>
              </a:path>
            </a:pathLst>
          </a:custGeom>
          <a:solidFill>
            <a:srgbClr val="9191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Freeform 53"/>
          <p:cNvSpPr>
            <a:spLocks/>
          </p:cNvSpPr>
          <p:nvPr/>
        </p:nvSpPr>
        <p:spPr bwMode="auto">
          <a:xfrm>
            <a:off x="2109788" y="4919663"/>
            <a:ext cx="385762" cy="180975"/>
          </a:xfrm>
          <a:custGeom>
            <a:avLst/>
            <a:gdLst>
              <a:gd name="T0" fmla="*/ 0 w 270"/>
              <a:gd name="T1" fmla="*/ 2147483647 h 139"/>
              <a:gd name="T2" fmla="*/ 0 w 270"/>
              <a:gd name="T3" fmla="*/ 2147483647 h 139"/>
              <a:gd name="T4" fmla="*/ 2147483647 w 270"/>
              <a:gd name="T5" fmla="*/ 2147483647 h 139"/>
              <a:gd name="T6" fmla="*/ 2147483647 w 270"/>
              <a:gd name="T7" fmla="*/ 2147483647 h 139"/>
              <a:gd name="T8" fmla="*/ 2147483647 w 270"/>
              <a:gd name="T9" fmla="*/ 2147483647 h 139"/>
              <a:gd name="T10" fmla="*/ 2147483647 w 270"/>
              <a:gd name="T11" fmla="*/ 2147483647 h 139"/>
              <a:gd name="T12" fmla="*/ 2147483647 w 270"/>
              <a:gd name="T13" fmla="*/ 2147483647 h 139"/>
              <a:gd name="T14" fmla="*/ 0 w 270"/>
              <a:gd name="T15" fmla="*/ 2147483647 h 139"/>
              <a:gd name="T16" fmla="*/ 2147483647 w 270"/>
              <a:gd name="T17" fmla="*/ 2147483647 h 139"/>
              <a:gd name="T18" fmla="*/ 2147483647 w 270"/>
              <a:gd name="T19" fmla="*/ 2147483647 h 139"/>
              <a:gd name="T20" fmla="*/ 2147483647 w 270"/>
              <a:gd name="T21" fmla="*/ 2147483647 h 139"/>
              <a:gd name="T22" fmla="*/ 2147483647 w 270"/>
              <a:gd name="T23" fmla="*/ 2147483647 h 139"/>
              <a:gd name="T24" fmla="*/ 2147483647 w 270"/>
              <a:gd name="T25" fmla="*/ 2147483647 h 139"/>
              <a:gd name="T26" fmla="*/ 2147483647 w 270"/>
              <a:gd name="T27" fmla="*/ 2147483647 h 139"/>
              <a:gd name="T28" fmla="*/ 2147483647 w 270"/>
              <a:gd name="T29" fmla="*/ 0 h 139"/>
              <a:gd name="T30" fmla="*/ 2147483647 w 270"/>
              <a:gd name="T31" fmla="*/ 0 h 139"/>
              <a:gd name="T32" fmla="*/ 2147483647 w 270"/>
              <a:gd name="T33" fmla="*/ 2147483647 h 139"/>
              <a:gd name="T34" fmla="*/ 2147483647 w 270"/>
              <a:gd name="T35" fmla="*/ 2147483647 h 139"/>
              <a:gd name="T36" fmla="*/ 2147483647 w 270"/>
              <a:gd name="T37" fmla="*/ 2147483647 h 139"/>
              <a:gd name="T38" fmla="*/ 2147483647 w 270"/>
              <a:gd name="T39" fmla="*/ 2147483647 h 139"/>
              <a:gd name="T40" fmla="*/ 2147483647 w 270"/>
              <a:gd name="T41" fmla="*/ 2147483647 h 139"/>
              <a:gd name="T42" fmla="*/ 2147483647 w 270"/>
              <a:gd name="T43" fmla="*/ 2147483647 h 139"/>
              <a:gd name="T44" fmla="*/ 2147483647 w 270"/>
              <a:gd name="T45" fmla="*/ 2147483647 h 139"/>
              <a:gd name="T46" fmla="*/ 2147483647 w 270"/>
              <a:gd name="T47" fmla="*/ 2147483647 h 139"/>
              <a:gd name="T48" fmla="*/ 2147483647 w 270"/>
              <a:gd name="T49" fmla="*/ 2147483647 h 139"/>
              <a:gd name="T50" fmla="*/ 2147483647 w 270"/>
              <a:gd name="T51" fmla="*/ 2147483647 h 139"/>
              <a:gd name="T52" fmla="*/ 2147483647 w 270"/>
              <a:gd name="T53" fmla="*/ 2147483647 h 139"/>
              <a:gd name="T54" fmla="*/ 2147483647 w 270"/>
              <a:gd name="T55" fmla="*/ 2147483647 h 139"/>
              <a:gd name="T56" fmla="*/ 2147483647 w 270"/>
              <a:gd name="T57" fmla="*/ 2147483647 h 139"/>
              <a:gd name="T58" fmla="*/ 2147483647 w 270"/>
              <a:gd name="T59" fmla="*/ 2147483647 h 139"/>
              <a:gd name="T60" fmla="*/ 2147483647 w 270"/>
              <a:gd name="T61" fmla="*/ 2147483647 h 139"/>
              <a:gd name="T62" fmla="*/ 2147483647 w 270"/>
              <a:gd name="T63" fmla="*/ 2147483647 h 139"/>
              <a:gd name="T64" fmla="*/ 2147483647 w 270"/>
              <a:gd name="T65" fmla="*/ 2147483647 h 139"/>
              <a:gd name="T66" fmla="*/ 2147483647 w 270"/>
              <a:gd name="T67" fmla="*/ 2147483647 h 139"/>
              <a:gd name="T68" fmla="*/ 2147483647 w 270"/>
              <a:gd name="T69" fmla="*/ 2147483647 h 139"/>
              <a:gd name="T70" fmla="*/ 2147483647 w 270"/>
              <a:gd name="T71" fmla="*/ 2147483647 h 139"/>
              <a:gd name="T72" fmla="*/ 2147483647 w 270"/>
              <a:gd name="T73" fmla="*/ 2147483647 h 139"/>
              <a:gd name="T74" fmla="*/ 2147483647 w 270"/>
              <a:gd name="T75" fmla="*/ 2147483647 h 139"/>
              <a:gd name="T76" fmla="*/ 2147483647 w 270"/>
              <a:gd name="T77" fmla="*/ 2147483647 h 139"/>
              <a:gd name="T78" fmla="*/ 2147483647 w 270"/>
              <a:gd name="T79" fmla="*/ 2147483647 h 139"/>
              <a:gd name="T80" fmla="*/ 2147483647 w 270"/>
              <a:gd name="T81" fmla="*/ 2147483647 h 139"/>
              <a:gd name="T82" fmla="*/ 2147483647 w 270"/>
              <a:gd name="T83" fmla="*/ 2147483647 h 139"/>
              <a:gd name="T84" fmla="*/ 2147483647 w 270"/>
              <a:gd name="T85" fmla="*/ 2147483647 h 139"/>
              <a:gd name="T86" fmla="*/ 2147483647 w 270"/>
              <a:gd name="T87" fmla="*/ 2147483647 h 139"/>
              <a:gd name="T88" fmla="*/ 2147483647 w 270"/>
              <a:gd name="T89" fmla="*/ 2147483647 h 139"/>
              <a:gd name="T90" fmla="*/ 2147483647 w 270"/>
              <a:gd name="T91" fmla="*/ 2147483647 h 139"/>
              <a:gd name="T92" fmla="*/ 2147483647 w 270"/>
              <a:gd name="T93" fmla="*/ 2147483647 h 139"/>
              <a:gd name="T94" fmla="*/ 2147483647 w 270"/>
              <a:gd name="T95" fmla="*/ 2147483647 h 139"/>
              <a:gd name="T96" fmla="*/ 2147483647 w 270"/>
              <a:gd name="T97" fmla="*/ 2147483647 h 139"/>
              <a:gd name="T98" fmla="*/ 2147483647 w 270"/>
              <a:gd name="T99" fmla="*/ 2147483647 h 139"/>
              <a:gd name="T100" fmla="*/ 2147483647 w 270"/>
              <a:gd name="T101" fmla="*/ 2147483647 h 139"/>
              <a:gd name="T102" fmla="*/ 2147483647 w 270"/>
              <a:gd name="T103" fmla="*/ 2147483647 h 139"/>
              <a:gd name="T104" fmla="*/ 2147483647 w 270"/>
              <a:gd name="T105" fmla="*/ 2147483647 h 139"/>
              <a:gd name="T106" fmla="*/ 2147483647 w 270"/>
              <a:gd name="T107" fmla="*/ 2147483647 h 139"/>
              <a:gd name="T108" fmla="*/ 2147483647 w 270"/>
              <a:gd name="T109" fmla="*/ 2147483647 h 139"/>
              <a:gd name="T110" fmla="*/ 2147483647 w 270"/>
              <a:gd name="T111" fmla="*/ 2147483647 h 139"/>
              <a:gd name="T112" fmla="*/ 2147483647 w 270"/>
              <a:gd name="T113" fmla="*/ 2147483647 h 139"/>
              <a:gd name="T114" fmla="*/ 2147483647 w 270"/>
              <a:gd name="T115" fmla="*/ 2147483647 h 139"/>
              <a:gd name="T116" fmla="*/ 2147483647 w 270"/>
              <a:gd name="T117" fmla="*/ 2147483647 h 139"/>
              <a:gd name="T118" fmla="*/ 2147483647 w 270"/>
              <a:gd name="T119" fmla="*/ 2147483647 h 139"/>
              <a:gd name="T120" fmla="*/ 0 w 270"/>
              <a:gd name="T121" fmla="*/ 2147483647 h 139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70"/>
              <a:gd name="T184" fmla="*/ 0 h 139"/>
              <a:gd name="T185" fmla="*/ 270 w 270"/>
              <a:gd name="T186" fmla="*/ 139 h 139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70" h="139">
                <a:moveTo>
                  <a:pt x="0" y="88"/>
                </a:moveTo>
                <a:lnTo>
                  <a:pt x="0" y="47"/>
                </a:lnTo>
                <a:lnTo>
                  <a:pt x="11" y="55"/>
                </a:lnTo>
                <a:lnTo>
                  <a:pt x="11" y="79"/>
                </a:lnTo>
                <a:lnTo>
                  <a:pt x="26" y="88"/>
                </a:lnTo>
                <a:lnTo>
                  <a:pt x="26" y="46"/>
                </a:lnTo>
                <a:lnTo>
                  <a:pt x="11" y="55"/>
                </a:lnTo>
                <a:lnTo>
                  <a:pt x="0" y="47"/>
                </a:lnTo>
                <a:lnTo>
                  <a:pt x="25" y="33"/>
                </a:lnTo>
                <a:lnTo>
                  <a:pt x="25" y="24"/>
                </a:lnTo>
                <a:lnTo>
                  <a:pt x="34" y="22"/>
                </a:lnTo>
                <a:lnTo>
                  <a:pt x="34" y="10"/>
                </a:lnTo>
                <a:lnTo>
                  <a:pt x="41" y="10"/>
                </a:lnTo>
                <a:lnTo>
                  <a:pt x="41" y="5"/>
                </a:lnTo>
                <a:lnTo>
                  <a:pt x="41" y="0"/>
                </a:lnTo>
                <a:lnTo>
                  <a:pt x="78" y="0"/>
                </a:lnTo>
                <a:lnTo>
                  <a:pt x="78" y="10"/>
                </a:lnTo>
                <a:lnTo>
                  <a:pt x="86" y="10"/>
                </a:lnTo>
                <a:lnTo>
                  <a:pt x="86" y="21"/>
                </a:lnTo>
                <a:lnTo>
                  <a:pt x="96" y="25"/>
                </a:lnTo>
                <a:lnTo>
                  <a:pt x="96" y="31"/>
                </a:lnTo>
                <a:lnTo>
                  <a:pt x="115" y="32"/>
                </a:lnTo>
                <a:lnTo>
                  <a:pt x="115" y="35"/>
                </a:lnTo>
                <a:lnTo>
                  <a:pt x="116" y="37"/>
                </a:lnTo>
                <a:lnTo>
                  <a:pt x="137" y="37"/>
                </a:lnTo>
                <a:lnTo>
                  <a:pt x="137" y="45"/>
                </a:lnTo>
                <a:lnTo>
                  <a:pt x="251" y="44"/>
                </a:lnTo>
                <a:lnTo>
                  <a:pt x="269" y="63"/>
                </a:lnTo>
                <a:lnTo>
                  <a:pt x="249" y="86"/>
                </a:lnTo>
                <a:lnTo>
                  <a:pt x="244" y="78"/>
                </a:lnTo>
                <a:lnTo>
                  <a:pt x="237" y="78"/>
                </a:lnTo>
                <a:lnTo>
                  <a:pt x="231" y="86"/>
                </a:lnTo>
                <a:lnTo>
                  <a:pt x="226" y="78"/>
                </a:lnTo>
                <a:lnTo>
                  <a:pt x="224" y="80"/>
                </a:lnTo>
                <a:lnTo>
                  <a:pt x="219" y="86"/>
                </a:lnTo>
                <a:lnTo>
                  <a:pt x="204" y="88"/>
                </a:lnTo>
                <a:lnTo>
                  <a:pt x="202" y="89"/>
                </a:lnTo>
                <a:lnTo>
                  <a:pt x="194" y="78"/>
                </a:lnTo>
                <a:lnTo>
                  <a:pt x="187" y="78"/>
                </a:lnTo>
                <a:lnTo>
                  <a:pt x="178" y="86"/>
                </a:lnTo>
                <a:lnTo>
                  <a:pt x="170" y="78"/>
                </a:lnTo>
                <a:lnTo>
                  <a:pt x="162" y="78"/>
                </a:lnTo>
                <a:lnTo>
                  <a:pt x="153" y="86"/>
                </a:lnTo>
                <a:lnTo>
                  <a:pt x="136" y="88"/>
                </a:lnTo>
                <a:lnTo>
                  <a:pt x="136" y="98"/>
                </a:lnTo>
                <a:lnTo>
                  <a:pt x="114" y="98"/>
                </a:lnTo>
                <a:lnTo>
                  <a:pt x="114" y="104"/>
                </a:lnTo>
                <a:lnTo>
                  <a:pt x="95" y="104"/>
                </a:lnTo>
                <a:lnTo>
                  <a:pt x="95" y="111"/>
                </a:lnTo>
                <a:lnTo>
                  <a:pt x="86" y="114"/>
                </a:lnTo>
                <a:lnTo>
                  <a:pt x="86" y="127"/>
                </a:lnTo>
                <a:lnTo>
                  <a:pt x="77" y="127"/>
                </a:lnTo>
                <a:lnTo>
                  <a:pt x="77" y="138"/>
                </a:lnTo>
                <a:lnTo>
                  <a:pt x="40" y="138"/>
                </a:lnTo>
                <a:lnTo>
                  <a:pt x="40" y="127"/>
                </a:lnTo>
                <a:lnTo>
                  <a:pt x="34" y="127"/>
                </a:lnTo>
                <a:lnTo>
                  <a:pt x="34" y="116"/>
                </a:lnTo>
                <a:lnTo>
                  <a:pt x="32" y="113"/>
                </a:lnTo>
                <a:lnTo>
                  <a:pt x="25" y="111"/>
                </a:lnTo>
                <a:lnTo>
                  <a:pt x="25" y="104"/>
                </a:lnTo>
                <a:lnTo>
                  <a:pt x="0" y="88"/>
                </a:lnTo>
              </a:path>
            </a:pathLst>
          </a:cu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Freeform 54"/>
          <p:cNvSpPr>
            <a:spLocks/>
          </p:cNvSpPr>
          <p:nvPr/>
        </p:nvSpPr>
        <p:spPr bwMode="auto">
          <a:xfrm>
            <a:off x="2109788" y="5084763"/>
            <a:ext cx="385762" cy="184150"/>
          </a:xfrm>
          <a:custGeom>
            <a:avLst/>
            <a:gdLst>
              <a:gd name="T0" fmla="*/ 0 w 270"/>
              <a:gd name="T1" fmla="*/ 2147483647 h 141"/>
              <a:gd name="T2" fmla="*/ 0 w 270"/>
              <a:gd name="T3" fmla="*/ 2147483647 h 141"/>
              <a:gd name="T4" fmla="*/ 2147483647 w 270"/>
              <a:gd name="T5" fmla="*/ 2147483647 h 141"/>
              <a:gd name="T6" fmla="*/ 2147483647 w 270"/>
              <a:gd name="T7" fmla="*/ 2147483647 h 141"/>
              <a:gd name="T8" fmla="*/ 2147483647 w 270"/>
              <a:gd name="T9" fmla="*/ 2147483647 h 141"/>
              <a:gd name="T10" fmla="*/ 2147483647 w 270"/>
              <a:gd name="T11" fmla="*/ 2147483647 h 141"/>
              <a:gd name="T12" fmla="*/ 2147483647 w 270"/>
              <a:gd name="T13" fmla="*/ 2147483647 h 141"/>
              <a:gd name="T14" fmla="*/ 0 w 270"/>
              <a:gd name="T15" fmla="*/ 2147483647 h 141"/>
              <a:gd name="T16" fmla="*/ 2147483647 w 270"/>
              <a:gd name="T17" fmla="*/ 2147483647 h 141"/>
              <a:gd name="T18" fmla="*/ 2147483647 w 270"/>
              <a:gd name="T19" fmla="*/ 2147483647 h 141"/>
              <a:gd name="T20" fmla="*/ 2147483647 w 270"/>
              <a:gd name="T21" fmla="*/ 2147483647 h 141"/>
              <a:gd name="T22" fmla="*/ 2147483647 w 270"/>
              <a:gd name="T23" fmla="*/ 2147483647 h 141"/>
              <a:gd name="T24" fmla="*/ 2147483647 w 270"/>
              <a:gd name="T25" fmla="*/ 2147483647 h 141"/>
              <a:gd name="T26" fmla="*/ 2147483647 w 270"/>
              <a:gd name="T27" fmla="*/ 2147483647 h 141"/>
              <a:gd name="T28" fmla="*/ 2147483647 w 270"/>
              <a:gd name="T29" fmla="*/ 0 h 141"/>
              <a:gd name="T30" fmla="*/ 2147483647 w 270"/>
              <a:gd name="T31" fmla="*/ 0 h 141"/>
              <a:gd name="T32" fmla="*/ 2147483647 w 270"/>
              <a:gd name="T33" fmla="*/ 2147483647 h 141"/>
              <a:gd name="T34" fmla="*/ 2147483647 w 270"/>
              <a:gd name="T35" fmla="*/ 2147483647 h 141"/>
              <a:gd name="T36" fmla="*/ 2147483647 w 270"/>
              <a:gd name="T37" fmla="*/ 2147483647 h 141"/>
              <a:gd name="T38" fmla="*/ 2147483647 w 270"/>
              <a:gd name="T39" fmla="*/ 2147483647 h 141"/>
              <a:gd name="T40" fmla="*/ 2147483647 w 270"/>
              <a:gd name="T41" fmla="*/ 2147483647 h 141"/>
              <a:gd name="T42" fmla="*/ 2147483647 w 270"/>
              <a:gd name="T43" fmla="*/ 2147483647 h 141"/>
              <a:gd name="T44" fmla="*/ 2147483647 w 270"/>
              <a:gd name="T45" fmla="*/ 2147483647 h 141"/>
              <a:gd name="T46" fmla="*/ 2147483647 w 270"/>
              <a:gd name="T47" fmla="*/ 2147483647 h 141"/>
              <a:gd name="T48" fmla="*/ 2147483647 w 270"/>
              <a:gd name="T49" fmla="*/ 2147483647 h 141"/>
              <a:gd name="T50" fmla="*/ 2147483647 w 270"/>
              <a:gd name="T51" fmla="*/ 2147483647 h 141"/>
              <a:gd name="T52" fmla="*/ 2147483647 w 270"/>
              <a:gd name="T53" fmla="*/ 2147483647 h 141"/>
              <a:gd name="T54" fmla="*/ 2147483647 w 270"/>
              <a:gd name="T55" fmla="*/ 2147483647 h 141"/>
              <a:gd name="T56" fmla="*/ 2147483647 w 270"/>
              <a:gd name="T57" fmla="*/ 2147483647 h 141"/>
              <a:gd name="T58" fmla="*/ 2147483647 w 270"/>
              <a:gd name="T59" fmla="*/ 2147483647 h 141"/>
              <a:gd name="T60" fmla="*/ 2147483647 w 270"/>
              <a:gd name="T61" fmla="*/ 2147483647 h 141"/>
              <a:gd name="T62" fmla="*/ 2147483647 w 270"/>
              <a:gd name="T63" fmla="*/ 2147483647 h 141"/>
              <a:gd name="T64" fmla="*/ 2147483647 w 270"/>
              <a:gd name="T65" fmla="*/ 2147483647 h 141"/>
              <a:gd name="T66" fmla="*/ 2147483647 w 270"/>
              <a:gd name="T67" fmla="*/ 2147483647 h 141"/>
              <a:gd name="T68" fmla="*/ 2147483647 w 270"/>
              <a:gd name="T69" fmla="*/ 2147483647 h 141"/>
              <a:gd name="T70" fmla="*/ 2147483647 w 270"/>
              <a:gd name="T71" fmla="*/ 2147483647 h 141"/>
              <a:gd name="T72" fmla="*/ 2147483647 w 270"/>
              <a:gd name="T73" fmla="*/ 2147483647 h 141"/>
              <a:gd name="T74" fmla="*/ 2147483647 w 270"/>
              <a:gd name="T75" fmla="*/ 2147483647 h 141"/>
              <a:gd name="T76" fmla="*/ 2147483647 w 270"/>
              <a:gd name="T77" fmla="*/ 2147483647 h 141"/>
              <a:gd name="T78" fmla="*/ 2147483647 w 270"/>
              <a:gd name="T79" fmla="*/ 2147483647 h 141"/>
              <a:gd name="T80" fmla="*/ 2147483647 w 270"/>
              <a:gd name="T81" fmla="*/ 2147483647 h 141"/>
              <a:gd name="T82" fmla="*/ 2147483647 w 270"/>
              <a:gd name="T83" fmla="*/ 2147483647 h 141"/>
              <a:gd name="T84" fmla="*/ 2147483647 w 270"/>
              <a:gd name="T85" fmla="*/ 2147483647 h 141"/>
              <a:gd name="T86" fmla="*/ 2147483647 w 270"/>
              <a:gd name="T87" fmla="*/ 2147483647 h 141"/>
              <a:gd name="T88" fmla="*/ 2147483647 w 270"/>
              <a:gd name="T89" fmla="*/ 2147483647 h 141"/>
              <a:gd name="T90" fmla="*/ 2147483647 w 270"/>
              <a:gd name="T91" fmla="*/ 2147483647 h 141"/>
              <a:gd name="T92" fmla="*/ 2147483647 w 270"/>
              <a:gd name="T93" fmla="*/ 2147483647 h 141"/>
              <a:gd name="T94" fmla="*/ 2147483647 w 270"/>
              <a:gd name="T95" fmla="*/ 2147483647 h 141"/>
              <a:gd name="T96" fmla="*/ 2147483647 w 270"/>
              <a:gd name="T97" fmla="*/ 2147483647 h 141"/>
              <a:gd name="T98" fmla="*/ 2147483647 w 270"/>
              <a:gd name="T99" fmla="*/ 2147483647 h 141"/>
              <a:gd name="T100" fmla="*/ 2147483647 w 270"/>
              <a:gd name="T101" fmla="*/ 2147483647 h 141"/>
              <a:gd name="T102" fmla="*/ 2147483647 w 270"/>
              <a:gd name="T103" fmla="*/ 2147483647 h 141"/>
              <a:gd name="T104" fmla="*/ 2147483647 w 270"/>
              <a:gd name="T105" fmla="*/ 2147483647 h 141"/>
              <a:gd name="T106" fmla="*/ 2147483647 w 270"/>
              <a:gd name="T107" fmla="*/ 2147483647 h 141"/>
              <a:gd name="T108" fmla="*/ 2147483647 w 270"/>
              <a:gd name="T109" fmla="*/ 2147483647 h 141"/>
              <a:gd name="T110" fmla="*/ 2147483647 w 270"/>
              <a:gd name="T111" fmla="*/ 2147483647 h 141"/>
              <a:gd name="T112" fmla="*/ 2147483647 w 270"/>
              <a:gd name="T113" fmla="*/ 2147483647 h 141"/>
              <a:gd name="T114" fmla="*/ 2147483647 w 270"/>
              <a:gd name="T115" fmla="*/ 2147483647 h 141"/>
              <a:gd name="T116" fmla="*/ 2147483647 w 270"/>
              <a:gd name="T117" fmla="*/ 2147483647 h 141"/>
              <a:gd name="T118" fmla="*/ 2147483647 w 270"/>
              <a:gd name="T119" fmla="*/ 2147483647 h 141"/>
              <a:gd name="T120" fmla="*/ 0 w 270"/>
              <a:gd name="T121" fmla="*/ 2147483647 h 141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70"/>
              <a:gd name="T184" fmla="*/ 0 h 141"/>
              <a:gd name="T185" fmla="*/ 270 w 270"/>
              <a:gd name="T186" fmla="*/ 141 h 141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70" h="141">
                <a:moveTo>
                  <a:pt x="0" y="90"/>
                </a:moveTo>
                <a:lnTo>
                  <a:pt x="0" y="48"/>
                </a:lnTo>
                <a:lnTo>
                  <a:pt x="11" y="56"/>
                </a:lnTo>
                <a:lnTo>
                  <a:pt x="11" y="81"/>
                </a:lnTo>
                <a:lnTo>
                  <a:pt x="26" y="89"/>
                </a:lnTo>
                <a:lnTo>
                  <a:pt x="26" y="47"/>
                </a:lnTo>
                <a:lnTo>
                  <a:pt x="11" y="56"/>
                </a:lnTo>
                <a:lnTo>
                  <a:pt x="0" y="48"/>
                </a:lnTo>
                <a:lnTo>
                  <a:pt x="25" y="33"/>
                </a:lnTo>
                <a:lnTo>
                  <a:pt x="25" y="25"/>
                </a:lnTo>
                <a:lnTo>
                  <a:pt x="34" y="22"/>
                </a:lnTo>
                <a:lnTo>
                  <a:pt x="34" y="10"/>
                </a:lnTo>
                <a:lnTo>
                  <a:pt x="41" y="10"/>
                </a:lnTo>
                <a:lnTo>
                  <a:pt x="41" y="5"/>
                </a:lnTo>
                <a:lnTo>
                  <a:pt x="41" y="0"/>
                </a:lnTo>
                <a:lnTo>
                  <a:pt x="78" y="0"/>
                </a:lnTo>
                <a:lnTo>
                  <a:pt x="78" y="10"/>
                </a:lnTo>
                <a:lnTo>
                  <a:pt x="86" y="10"/>
                </a:lnTo>
                <a:lnTo>
                  <a:pt x="86" y="21"/>
                </a:lnTo>
                <a:lnTo>
                  <a:pt x="96" y="25"/>
                </a:lnTo>
                <a:lnTo>
                  <a:pt x="96" y="32"/>
                </a:lnTo>
                <a:lnTo>
                  <a:pt x="115" y="32"/>
                </a:lnTo>
                <a:lnTo>
                  <a:pt x="115" y="36"/>
                </a:lnTo>
                <a:lnTo>
                  <a:pt x="116" y="37"/>
                </a:lnTo>
                <a:lnTo>
                  <a:pt x="137" y="37"/>
                </a:lnTo>
                <a:lnTo>
                  <a:pt x="137" y="46"/>
                </a:lnTo>
                <a:lnTo>
                  <a:pt x="251" y="45"/>
                </a:lnTo>
                <a:lnTo>
                  <a:pt x="269" y="63"/>
                </a:lnTo>
                <a:lnTo>
                  <a:pt x="249" y="87"/>
                </a:lnTo>
                <a:lnTo>
                  <a:pt x="244" y="79"/>
                </a:lnTo>
                <a:lnTo>
                  <a:pt x="237" y="79"/>
                </a:lnTo>
                <a:lnTo>
                  <a:pt x="231" y="87"/>
                </a:lnTo>
                <a:lnTo>
                  <a:pt x="226" y="79"/>
                </a:lnTo>
                <a:lnTo>
                  <a:pt x="224" y="81"/>
                </a:lnTo>
                <a:lnTo>
                  <a:pt x="219" y="87"/>
                </a:lnTo>
                <a:lnTo>
                  <a:pt x="204" y="89"/>
                </a:lnTo>
                <a:lnTo>
                  <a:pt x="202" y="90"/>
                </a:lnTo>
                <a:lnTo>
                  <a:pt x="194" y="79"/>
                </a:lnTo>
                <a:lnTo>
                  <a:pt x="187" y="79"/>
                </a:lnTo>
                <a:lnTo>
                  <a:pt x="178" y="87"/>
                </a:lnTo>
                <a:lnTo>
                  <a:pt x="170" y="79"/>
                </a:lnTo>
                <a:lnTo>
                  <a:pt x="162" y="79"/>
                </a:lnTo>
                <a:lnTo>
                  <a:pt x="153" y="87"/>
                </a:lnTo>
                <a:lnTo>
                  <a:pt x="136" y="89"/>
                </a:lnTo>
                <a:lnTo>
                  <a:pt x="136" y="100"/>
                </a:lnTo>
                <a:lnTo>
                  <a:pt x="114" y="100"/>
                </a:lnTo>
                <a:lnTo>
                  <a:pt x="114" y="105"/>
                </a:lnTo>
                <a:lnTo>
                  <a:pt x="95" y="105"/>
                </a:lnTo>
                <a:lnTo>
                  <a:pt x="95" y="112"/>
                </a:lnTo>
                <a:lnTo>
                  <a:pt x="86" y="116"/>
                </a:lnTo>
                <a:lnTo>
                  <a:pt x="86" y="129"/>
                </a:lnTo>
                <a:lnTo>
                  <a:pt x="77" y="129"/>
                </a:lnTo>
                <a:lnTo>
                  <a:pt x="77" y="140"/>
                </a:lnTo>
                <a:lnTo>
                  <a:pt x="40" y="140"/>
                </a:lnTo>
                <a:lnTo>
                  <a:pt x="40" y="129"/>
                </a:lnTo>
                <a:lnTo>
                  <a:pt x="34" y="129"/>
                </a:lnTo>
                <a:lnTo>
                  <a:pt x="34" y="118"/>
                </a:lnTo>
                <a:lnTo>
                  <a:pt x="32" y="115"/>
                </a:lnTo>
                <a:lnTo>
                  <a:pt x="25" y="112"/>
                </a:lnTo>
                <a:lnTo>
                  <a:pt x="25" y="105"/>
                </a:lnTo>
                <a:lnTo>
                  <a:pt x="0" y="90"/>
                </a:lnTo>
              </a:path>
            </a:pathLst>
          </a:cu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Freeform 55"/>
          <p:cNvSpPr>
            <a:spLocks/>
          </p:cNvSpPr>
          <p:nvPr/>
        </p:nvSpPr>
        <p:spPr bwMode="auto">
          <a:xfrm>
            <a:off x="2109788" y="5254625"/>
            <a:ext cx="385762" cy="180975"/>
          </a:xfrm>
          <a:custGeom>
            <a:avLst/>
            <a:gdLst>
              <a:gd name="T0" fmla="*/ 0 w 270"/>
              <a:gd name="T1" fmla="*/ 2147483647 h 139"/>
              <a:gd name="T2" fmla="*/ 0 w 270"/>
              <a:gd name="T3" fmla="*/ 2147483647 h 139"/>
              <a:gd name="T4" fmla="*/ 2147483647 w 270"/>
              <a:gd name="T5" fmla="*/ 2147483647 h 139"/>
              <a:gd name="T6" fmla="*/ 2147483647 w 270"/>
              <a:gd name="T7" fmla="*/ 2147483647 h 139"/>
              <a:gd name="T8" fmla="*/ 2147483647 w 270"/>
              <a:gd name="T9" fmla="*/ 2147483647 h 139"/>
              <a:gd name="T10" fmla="*/ 2147483647 w 270"/>
              <a:gd name="T11" fmla="*/ 2147483647 h 139"/>
              <a:gd name="T12" fmla="*/ 2147483647 w 270"/>
              <a:gd name="T13" fmla="*/ 2147483647 h 139"/>
              <a:gd name="T14" fmla="*/ 0 w 270"/>
              <a:gd name="T15" fmla="*/ 2147483647 h 139"/>
              <a:gd name="T16" fmla="*/ 2147483647 w 270"/>
              <a:gd name="T17" fmla="*/ 2147483647 h 139"/>
              <a:gd name="T18" fmla="*/ 2147483647 w 270"/>
              <a:gd name="T19" fmla="*/ 2147483647 h 139"/>
              <a:gd name="T20" fmla="*/ 2147483647 w 270"/>
              <a:gd name="T21" fmla="*/ 2147483647 h 139"/>
              <a:gd name="T22" fmla="*/ 2147483647 w 270"/>
              <a:gd name="T23" fmla="*/ 2147483647 h 139"/>
              <a:gd name="T24" fmla="*/ 2147483647 w 270"/>
              <a:gd name="T25" fmla="*/ 2147483647 h 139"/>
              <a:gd name="T26" fmla="*/ 2147483647 w 270"/>
              <a:gd name="T27" fmla="*/ 2147483647 h 139"/>
              <a:gd name="T28" fmla="*/ 2147483647 w 270"/>
              <a:gd name="T29" fmla="*/ 0 h 139"/>
              <a:gd name="T30" fmla="*/ 2147483647 w 270"/>
              <a:gd name="T31" fmla="*/ 0 h 139"/>
              <a:gd name="T32" fmla="*/ 2147483647 w 270"/>
              <a:gd name="T33" fmla="*/ 2147483647 h 139"/>
              <a:gd name="T34" fmla="*/ 2147483647 w 270"/>
              <a:gd name="T35" fmla="*/ 2147483647 h 139"/>
              <a:gd name="T36" fmla="*/ 2147483647 w 270"/>
              <a:gd name="T37" fmla="*/ 2147483647 h 139"/>
              <a:gd name="T38" fmla="*/ 2147483647 w 270"/>
              <a:gd name="T39" fmla="*/ 2147483647 h 139"/>
              <a:gd name="T40" fmla="*/ 2147483647 w 270"/>
              <a:gd name="T41" fmla="*/ 2147483647 h 139"/>
              <a:gd name="T42" fmla="*/ 2147483647 w 270"/>
              <a:gd name="T43" fmla="*/ 2147483647 h 139"/>
              <a:gd name="T44" fmla="*/ 2147483647 w 270"/>
              <a:gd name="T45" fmla="*/ 2147483647 h 139"/>
              <a:gd name="T46" fmla="*/ 2147483647 w 270"/>
              <a:gd name="T47" fmla="*/ 2147483647 h 139"/>
              <a:gd name="T48" fmla="*/ 2147483647 w 270"/>
              <a:gd name="T49" fmla="*/ 2147483647 h 139"/>
              <a:gd name="T50" fmla="*/ 2147483647 w 270"/>
              <a:gd name="T51" fmla="*/ 2147483647 h 139"/>
              <a:gd name="T52" fmla="*/ 2147483647 w 270"/>
              <a:gd name="T53" fmla="*/ 2147483647 h 139"/>
              <a:gd name="T54" fmla="*/ 2147483647 w 270"/>
              <a:gd name="T55" fmla="*/ 2147483647 h 139"/>
              <a:gd name="T56" fmla="*/ 2147483647 w 270"/>
              <a:gd name="T57" fmla="*/ 2147483647 h 139"/>
              <a:gd name="T58" fmla="*/ 2147483647 w 270"/>
              <a:gd name="T59" fmla="*/ 2147483647 h 139"/>
              <a:gd name="T60" fmla="*/ 2147483647 w 270"/>
              <a:gd name="T61" fmla="*/ 2147483647 h 139"/>
              <a:gd name="T62" fmla="*/ 2147483647 w 270"/>
              <a:gd name="T63" fmla="*/ 2147483647 h 139"/>
              <a:gd name="T64" fmla="*/ 2147483647 w 270"/>
              <a:gd name="T65" fmla="*/ 2147483647 h 139"/>
              <a:gd name="T66" fmla="*/ 2147483647 w 270"/>
              <a:gd name="T67" fmla="*/ 2147483647 h 139"/>
              <a:gd name="T68" fmla="*/ 2147483647 w 270"/>
              <a:gd name="T69" fmla="*/ 2147483647 h 139"/>
              <a:gd name="T70" fmla="*/ 2147483647 w 270"/>
              <a:gd name="T71" fmla="*/ 2147483647 h 139"/>
              <a:gd name="T72" fmla="*/ 2147483647 w 270"/>
              <a:gd name="T73" fmla="*/ 2147483647 h 139"/>
              <a:gd name="T74" fmla="*/ 2147483647 w 270"/>
              <a:gd name="T75" fmla="*/ 2147483647 h 139"/>
              <a:gd name="T76" fmla="*/ 2147483647 w 270"/>
              <a:gd name="T77" fmla="*/ 2147483647 h 139"/>
              <a:gd name="T78" fmla="*/ 2147483647 w 270"/>
              <a:gd name="T79" fmla="*/ 2147483647 h 139"/>
              <a:gd name="T80" fmla="*/ 2147483647 w 270"/>
              <a:gd name="T81" fmla="*/ 2147483647 h 139"/>
              <a:gd name="T82" fmla="*/ 2147483647 w 270"/>
              <a:gd name="T83" fmla="*/ 2147483647 h 139"/>
              <a:gd name="T84" fmla="*/ 2147483647 w 270"/>
              <a:gd name="T85" fmla="*/ 2147483647 h 139"/>
              <a:gd name="T86" fmla="*/ 2147483647 w 270"/>
              <a:gd name="T87" fmla="*/ 2147483647 h 139"/>
              <a:gd name="T88" fmla="*/ 2147483647 w 270"/>
              <a:gd name="T89" fmla="*/ 2147483647 h 139"/>
              <a:gd name="T90" fmla="*/ 2147483647 w 270"/>
              <a:gd name="T91" fmla="*/ 2147483647 h 139"/>
              <a:gd name="T92" fmla="*/ 2147483647 w 270"/>
              <a:gd name="T93" fmla="*/ 2147483647 h 139"/>
              <a:gd name="T94" fmla="*/ 2147483647 w 270"/>
              <a:gd name="T95" fmla="*/ 2147483647 h 139"/>
              <a:gd name="T96" fmla="*/ 2147483647 w 270"/>
              <a:gd name="T97" fmla="*/ 2147483647 h 139"/>
              <a:gd name="T98" fmla="*/ 2147483647 w 270"/>
              <a:gd name="T99" fmla="*/ 2147483647 h 139"/>
              <a:gd name="T100" fmla="*/ 2147483647 w 270"/>
              <a:gd name="T101" fmla="*/ 2147483647 h 139"/>
              <a:gd name="T102" fmla="*/ 2147483647 w 270"/>
              <a:gd name="T103" fmla="*/ 2147483647 h 139"/>
              <a:gd name="T104" fmla="*/ 2147483647 w 270"/>
              <a:gd name="T105" fmla="*/ 2147483647 h 139"/>
              <a:gd name="T106" fmla="*/ 2147483647 w 270"/>
              <a:gd name="T107" fmla="*/ 2147483647 h 139"/>
              <a:gd name="T108" fmla="*/ 2147483647 w 270"/>
              <a:gd name="T109" fmla="*/ 2147483647 h 139"/>
              <a:gd name="T110" fmla="*/ 2147483647 w 270"/>
              <a:gd name="T111" fmla="*/ 2147483647 h 139"/>
              <a:gd name="T112" fmla="*/ 2147483647 w 270"/>
              <a:gd name="T113" fmla="*/ 2147483647 h 139"/>
              <a:gd name="T114" fmla="*/ 2147483647 w 270"/>
              <a:gd name="T115" fmla="*/ 2147483647 h 139"/>
              <a:gd name="T116" fmla="*/ 2147483647 w 270"/>
              <a:gd name="T117" fmla="*/ 2147483647 h 139"/>
              <a:gd name="T118" fmla="*/ 2147483647 w 270"/>
              <a:gd name="T119" fmla="*/ 2147483647 h 139"/>
              <a:gd name="T120" fmla="*/ 0 w 270"/>
              <a:gd name="T121" fmla="*/ 2147483647 h 139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70"/>
              <a:gd name="T184" fmla="*/ 0 h 139"/>
              <a:gd name="T185" fmla="*/ 270 w 270"/>
              <a:gd name="T186" fmla="*/ 139 h 139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70" h="139">
                <a:moveTo>
                  <a:pt x="0" y="88"/>
                </a:moveTo>
                <a:lnTo>
                  <a:pt x="0" y="47"/>
                </a:lnTo>
                <a:lnTo>
                  <a:pt x="11" y="55"/>
                </a:lnTo>
                <a:lnTo>
                  <a:pt x="11" y="79"/>
                </a:lnTo>
                <a:lnTo>
                  <a:pt x="26" y="88"/>
                </a:lnTo>
                <a:lnTo>
                  <a:pt x="26" y="46"/>
                </a:lnTo>
                <a:lnTo>
                  <a:pt x="11" y="55"/>
                </a:lnTo>
                <a:lnTo>
                  <a:pt x="0" y="47"/>
                </a:lnTo>
                <a:lnTo>
                  <a:pt x="25" y="33"/>
                </a:lnTo>
                <a:lnTo>
                  <a:pt x="25" y="24"/>
                </a:lnTo>
                <a:lnTo>
                  <a:pt x="34" y="22"/>
                </a:lnTo>
                <a:lnTo>
                  <a:pt x="34" y="10"/>
                </a:lnTo>
                <a:lnTo>
                  <a:pt x="41" y="10"/>
                </a:lnTo>
                <a:lnTo>
                  <a:pt x="41" y="5"/>
                </a:lnTo>
                <a:lnTo>
                  <a:pt x="41" y="0"/>
                </a:lnTo>
                <a:lnTo>
                  <a:pt x="78" y="0"/>
                </a:lnTo>
                <a:lnTo>
                  <a:pt x="78" y="10"/>
                </a:lnTo>
                <a:lnTo>
                  <a:pt x="86" y="10"/>
                </a:lnTo>
                <a:lnTo>
                  <a:pt x="86" y="21"/>
                </a:lnTo>
                <a:lnTo>
                  <a:pt x="96" y="25"/>
                </a:lnTo>
                <a:lnTo>
                  <a:pt x="96" y="31"/>
                </a:lnTo>
                <a:lnTo>
                  <a:pt x="115" y="32"/>
                </a:lnTo>
                <a:lnTo>
                  <a:pt x="115" y="35"/>
                </a:lnTo>
                <a:lnTo>
                  <a:pt x="116" y="37"/>
                </a:lnTo>
                <a:lnTo>
                  <a:pt x="137" y="37"/>
                </a:lnTo>
                <a:lnTo>
                  <a:pt x="137" y="45"/>
                </a:lnTo>
                <a:lnTo>
                  <a:pt x="251" y="44"/>
                </a:lnTo>
                <a:lnTo>
                  <a:pt x="269" y="63"/>
                </a:lnTo>
                <a:lnTo>
                  <a:pt x="249" y="86"/>
                </a:lnTo>
                <a:lnTo>
                  <a:pt x="244" y="78"/>
                </a:lnTo>
                <a:lnTo>
                  <a:pt x="237" y="78"/>
                </a:lnTo>
                <a:lnTo>
                  <a:pt x="231" y="86"/>
                </a:lnTo>
                <a:lnTo>
                  <a:pt x="226" y="78"/>
                </a:lnTo>
                <a:lnTo>
                  <a:pt x="224" y="80"/>
                </a:lnTo>
                <a:lnTo>
                  <a:pt x="219" y="86"/>
                </a:lnTo>
                <a:lnTo>
                  <a:pt x="204" y="88"/>
                </a:lnTo>
                <a:lnTo>
                  <a:pt x="202" y="89"/>
                </a:lnTo>
                <a:lnTo>
                  <a:pt x="194" y="78"/>
                </a:lnTo>
                <a:lnTo>
                  <a:pt x="187" y="78"/>
                </a:lnTo>
                <a:lnTo>
                  <a:pt x="178" y="86"/>
                </a:lnTo>
                <a:lnTo>
                  <a:pt x="170" y="78"/>
                </a:lnTo>
                <a:lnTo>
                  <a:pt x="162" y="78"/>
                </a:lnTo>
                <a:lnTo>
                  <a:pt x="153" y="86"/>
                </a:lnTo>
                <a:lnTo>
                  <a:pt x="136" y="88"/>
                </a:lnTo>
                <a:lnTo>
                  <a:pt x="136" y="98"/>
                </a:lnTo>
                <a:lnTo>
                  <a:pt x="114" y="98"/>
                </a:lnTo>
                <a:lnTo>
                  <a:pt x="114" y="104"/>
                </a:lnTo>
                <a:lnTo>
                  <a:pt x="95" y="104"/>
                </a:lnTo>
                <a:lnTo>
                  <a:pt x="95" y="111"/>
                </a:lnTo>
                <a:lnTo>
                  <a:pt x="86" y="114"/>
                </a:lnTo>
                <a:lnTo>
                  <a:pt x="86" y="127"/>
                </a:lnTo>
                <a:lnTo>
                  <a:pt x="77" y="127"/>
                </a:lnTo>
                <a:lnTo>
                  <a:pt x="77" y="138"/>
                </a:lnTo>
                <a:lnTo>
                  <a:pt x="40" y="138"/>
                </a:lnTo>
                <a:lnTo>
                  <a:pt x="40" y="127"/>
                </a:lnTo>
                <a:lnTo>
                  <a:pt x="34" y="127"/>
                </a:lnTo>
                <a:lnTo>
                  <a:pt x="34" y="116"/>
                </a:lnTo>
                <a:lnTo>
                  <a:pt x="32" y="113"/>
                </a:lnTo>
                <a:lnTo>
                  <a:pt x="25" y="111"/>
                </a:lnTo>
                <a:lnTo>
                  <a:pt x="25" y="104"/>
                </a:lnTo>
                <a:lnTo>
                  <a:pt x="0" y="88"/>
                </a:lnTo>
              </a:path>
            </a:pathLst>
          </a:custGeom>
          <a:solidFill>
            <a:srgbClr val="9191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6" name="Rectangle 56"/>
          <p:cNvSpPr>
            <a:spLocks noChangeArrowheads="1"/>
          </p:cNvSpPr>
          <p:nvPr/>
        </p:nvSpPr>
        <p:spPr bwMode="auto">
          <a:xfrm>
            <a:off x="2965450" y="5000625"/>
            <a:ext cx="331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>
                <a:latin typeface="Arial" panose="020B0604020202020204" pitchFamily="34" charset="0"/>
              </a:rPr>
              <a:t>+</a:t>
            </a:r>
            <a:endParaRPr lang="it-IT" altLang="it-IT" sz="20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52247" name="Group 57"/>
          <p:cNvGrpSpPr>
            <a:grpSpLocks/>
          </p:cNvGrpSpPr>
          <p:nvPr/>
        </p:nvGrpSpPr>
        <p:grpSpPr bwMode="auto">
          <a:xfrm>
            <a:off x="1824038" y="5454650"/>
            <a:ext cx="2592387" cy="563563"/>
            <a:chOff x="621" y="3583"/>
            <a:chExt cx="1815" cy="433"/>
          </a:xfrm>
        </p:grpSpPr>
        <p:sp>
          <p:nvSpPr>
            <p:cNvPr id="52416" name="Rectangle 58"/>
            <p:cNvSpPr>
              <a:spLocks noChangeArrowheads="1"/>
            </p:cNvSpPr>
            <p:nvPr/>
          </p:nvSpPr>
          <p:spPr bwMode="auto">
            <a:xfrm>
              <a:off x="741" y="3583"/>
              <a:ext cx="1545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combine header with</a:t>
              </a:r>
            </a:p>
          </p:txBody>
        </p:sp>
        <p:sp>
          <p:nvSpPr>
            <p:cNvPr id="52417" name="Rectangle 59"/>
            <p:cNvSpPr>
              <a:spLocks noChangeArrowheads="1"/>
            </p:cNvSpPr>
            <p:nvPr/>
          </p:nvSpPr>
          <p:spPr bwMode="auto">
            <a:xfrm>
              <a:off x="621" y="3757"/>
              <a:ext cx="1815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protected data in one file</a:t>
              </a:r>
            </a:p>
          </p:txBody>
        </p:sp>
      </p:grpSp>
      <p:grpSp>
        <p:nvGrpSpPr>
          <p:cNvPr id="52248" name="Group 60"/>
          <p:cNvGrpSpPr>
            <a:grpSpLocks/>
          </p:cNvGrpSpPr>
          <p:nvPr/>
        </p:nvGrpSpPr>
        <p:grpSpPr bwMode="auto">
          <a:xfrm>
            <a:off x="3236913" y="4791075"/>
            <a:ext cx="539750" cy="677863"/>
            <a:chOff x="1610" y="3073"/>
            <a:chExt cx="378" cy="521"/>
          </a:xfrm>
        </p:grpSpPr>
        <p:grpSp>
          <p:nvGrpSpPr>
            <p:cNvPr id="52409" name="Group 61"/>
            <p:cNvGrpSpPr>
              <a:grpSpLocks/>
            </p:cNvGrpSpPr>
            <p:nvPr/>
          </p:nvGrpSpPr>
          <p:grpSpPr bwMode="auto">
            <a:xfrm>
              <a:off x="1610" y="3073"/>
              <a:ext cx="378" cy="521"/>
              <a:chOff x="1610" y="3073"/>
              <a:chExt cx="378" cy="521"/>
            </a:xfrm>
          </p:grpSpPr>
          <p:sp>
            <p:nvSpPr>
              <p:cNvPr id="52411" name="Rectangle 62"/>
              <p:cNvSpPr>
                <a:spLocks noChangeArrowheads="1"/>
              </p:cNvSpPr>
              <p:nvPr/>
            </p:nvSpPr>
            <p:spPr bwMode="auto">
              <a:xfrm>
                <a:off x="1610" y="3081"/>
                <a:ext cx="369" cy="513"/>
              </a:xfrm>
              <a:prstGeom prst="rect">
                <a:avLst/>
              </a:prstGeom>
              <a:solidFill>
                <a:srgbClr val="919191"/>
              </a:solid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52412" name="Freeform 63"/>
              <p:cNvSpPr>
                <a:spLocks/>
              </p:cNvSpPr>
              <p:nvPr/>
            </p:nvSpPr>
            <p:spPr bwMode="auto">
              <a:xfrm>
                <a:off x="1842" y="3073"/>
                <a:ext cx="144" cy="144"/>
              </a:xfrm>
              <a:custGeom>
                <a:avLst/>
                <a:gdLst>
                  <a:gd name="T0" fmla="*/ 143 w 144"/>
                  <a:gd name="T1" fmla="*/ 143 h 144"/>
                  <a:gd name="T2" fmla="*/ 143 w 144"/>
                  <a:gd name="T3" fmla="*/ 0 h 144"/>
                  <a:gd name="T4" fmla="*/ 0 w 144"/>
                  <a:gd name="T5" fmla="*/ 0 h 144"/>
                  <a:gd name="T6" fmla="*/ 143 w 144"/>
                  <a:gd name="T7" fmla="*/ 143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4"/>
                  <a:gd name="T14" fmla="*/ 144 w 144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4">
                    <a:moveTo>
                      <a:pt x="143" y="143"/>
                    </a:moveTo>
                    <a:lnTo>
                      <a:pt x="143" y="0"/>
                    </a:lnTo>
                    <a:lnTo>
                      <a:pt x="0" y="0"/>
                    </a:lnTo>
                    <a:lnTo>
                      <a:pt x="143" y="143"/>
                    </a:lnTo>
                  </a:path>
                </a:pathLst>
              </a:custGeom>
              <a:solidFill>
                <a:srgbClr val="919191"/>
              </a:solidFill>
              <a:ln w="12700" cap="rnd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413" name="Group 64"/>
              <p:cNvGrpSpPr>
                <a:grpSpLocks/>
              </p:cNvGrpSpPr>
              <p:nvPr/>
            </p:nvGrpSpPr>
            <p:grpSpPr bwMode="auto">
              <a:xfrm>
                <a:off x="1842" y="3073"/>
                <a:ext cx="146" cy="146"/>
                <a:chOff x="1842" y="3073"/>
                <a:chExt cx="146" cy="146"/>
              </a:xfrm>
            </p:grpSpPr>
            <p:sp>
              <p:nvSpPr>
                <p:cNvPr id="52414" name="Freeform 65"/>
                <p:cNvSpPr>
                  <a:spLocks/>
                </p:cNvSpPr>
                <p:nvPr/>
              </p:nvSpPr>
              <p:spPr bwMode="auto">
                <a:xfrm>
                  <a:off x="1850" y="3092"/>
                  <a:ext cx="125" cy="125"/>
                </a:xfrm>
                <a:custGeom>
                  <a:avLst/>
                  <a:gdLst>
                    <a:gd name="T0" fmla="*/ 0 w 125"/>
                    <a:gd name="T1" fmla="*/ 0 h 125"/>
                    <a:gd name="T2" fmla="*/ 0 w 125"/>
                    <a:gd name="T3" fmla="*/ 124 h 125"/>
                    <a:gd name="T4" fmla="*/ 124 w 125"/>
                    <a:gd name="T5" fmla="*/ 124 h 125"/>
                    <a:gd name="T6" fmla="*/ 0 w 125"/>
                    <a:gd name="T7" fmla="*/ 0 h 12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5"/>
                    <a:gd name="T13" fmla="*/ 0 h 125"/>
                    <a:gd name="T14" fmla="*/ 125 w 125"/>
                    <a:gd name="T15" fmla="*/ 125 h 12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5" h="125">
                      <a:moveTo>
                        <a:pt x="0" y="0"/>
                      </a:moveTo>
                      <a:lnTo>
                        <a:pt x="0" y="124"/>
                      </a:lnTo>
                      <a:lnTo>
                        <a:pt x="124" y="12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919191"/>
                </a:solidFill>
                <a:ln w="12700" cap="rnd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15" name="Freeform 66"/>
                <p:cNvSpPr>
                  <a:spLocks/>
                </p:cNvSpPr>
                <p:nvPr/>
              </p:nvSpPr>
              <p:spPr bwMode="auto">
                <a:xfrm>
                  <a:off x="1842" y="3073"/>
                  <a:ext cx="146" cy="146"/>
                </a:xfrm>
                <a:custGeom>
                  <a:avLst/>
                  <a:gdLst>
                    <a:gd name="T0" fmla="*/ 0 w 146"/>
                    <a:gd name="T1" fmla="*/ 0 h 146"/>
                    <a:gd name="T2" fmla="*/ 0 w 146"/>
                    <a:gd name="T3" fmla="*/ 145 h 146"/>
                    <a:gd name="T4" fmla="*/ 145 w 146"/>
                    <a:gd name="T5" fmla="*/ 145 h 146"/>
                    <a:gd name="T6" fmla="*/ 0 w 146"/>
                    <a:gd name="T7" fmla="*/ 0 h 146"/>
                    <a:gd name="T8" fmla="*/ 15 w 146"/>
                    <a:gd name="T9" fmla="*/ 37 h 146"/>
                    <a:gd name="T10" fmla="*/ 108 w 146"/>
                    <a:gd name="T11" fmla="*/ 130 h 146"/>
                    <a:gd name="T12" fmla="*/ 15 w 146"/>
                    <a:gd name="T13" fmla="*/ 130 h 146"/>
                    <a:gd name="T14" fmla="*/ 15 w 146"/>
                    <a:gd name="T15" fmla="*/ 37 h 146"/>
                    <a:gd name="T16" fmla="*/ 0 w 146"/>
                    <a:gd name="T17" fmla="*/ 0 h 1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6"/>
                    <a:gd name="T28" fmla="*/ 0 h 146"/>
                    <a:gd name="T29" fmla="*/ 146 w 146"/>
                    <a:gd name="T30" fmla="*/ 146 h 14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6" h="146">
                      <a:moveTo>
                        <a:pt x="0" y="0"/>
                      </a:moveTo>
                      <a:lnTo>
                        <a:pt x="0" y="145"/>
                      </a:lnTo>
                      <a:lnTo>
                        <a:pt x="145" y="145"/>
                      </a:lnTo>
                      <a:lnTo>
                        <a:pt x="0" y="0"/>
                      </a:lnTo>
                      <a:lnTo>
                        <a:pt x="15" y="37"/>
                      </a:lnTo>
                      <a:lnTo>
                        <a:pt x="108" y="130"/>
                      </a:lnTo>
                      <a:lnTo>
                        <a:pt x="15" y="130"/>
                      </a:lnTo>
                      <a:lnTo>
                        <a:pt x="15" y="3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2410" name="Freeform 67"/>
            <p:cNvSpPr>
              <a:spLocks/>
            </p:cNvSpPr>
            <p:nvPr/>
          </p:nvSpPr>
          <p:spPr bwMode="auto">
            <a:xfrm>
              <a:off x="1842" y="3073"/>
              <a:ext cx="146" cy="146"/>
            </a:xfrm>
            <a:custGeom>
              <a:avLst/>
              <a:gdLst>
                <a:gd name="T0" fmla="*/ 0 w 146"/>
                <a:gd name="T1" fmla="*/ 0 h 146"/>
                <a:gd name="T2" fmla="*/ 145 w 146"/>
                <a:gd name="T3" fmla="*/ 145 h 146"/>
                <a:gd name="T4" fmla="*/ 145 w 146"/>
                <a:gd name="T5" fmla="*/ 0 h 146"/>
                <a:gd name="T6" fmla="*/ 0 w 146"/>
                <a:gd name="T7" fmla="*/ 0 h 1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6"/>
                <a:gd name="T13" fmla="*/ 0 h 146"/>
                <a:gd name="T14" fmla="*/ 146 w 146"/>
                <a:gd name="T15" fmla="*/ 146 h 1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6" h="146">
                  <a:moveTo>
                    <a:pt x="0" y="0"/>
                  </a:moveTo>
                  <a:lnTo>
                    <a:pt x="145" y="145"/>
                  </a:lnTo>
                  <a:lnTo>
                    <a:pt x="145" y="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49" name="Freeform 68"/>
          <p:cNvSpPr>
            <a:spLocks/>
          </p:cNvSpPr>
          <p:nvPr/>
        </p:nvSpPr>
        <p:spPr bwMode="auto">
          <a:xfrm>
            <a:off x="5394325" y="2487613"/>
            <a:ext cx="385763" cy="179387"/>
          </a:xfrm>
          <a:custGeom>
            <a:avLst/>
            <a:gdLst>
              <a:gd name="T0" fmla="*/ 0 w 270"/>
              <a:gd name="T1" fmla="*/ 2147483647 h 138"/>
              <a:gd name="T2" fmla="*/ 0 w 270"/>
              <a:gd name="T3" fmla="*/ 2147483647 h 138"/>
              <a:gd name="T4" fmla="*/ 2147483647 w 270"/>
              <a:gd name="T5" fmla="*/ 2147483647 h 138"/>
              <a:gd name="T6" fmla="*/ 2147483647 w 270"/>
              <a:gd name="T7" fmla="*/ 2147483647 h 138"/>
              <a:gd name="T8" fmla="*/ 2147483647 w 270"/>
              <a:gd name="T9" fmla="*/ 2147483647 h 138"/>
              <a:gd name="T10" fmla="*/ 2147483647 w 270"/>
              <a:gd name="T11" fmla="*/ 2147483647 h 138"/>
              <a:gd name="T12" fmla="*/ 2147483647 w 270"/>
              <a:gd name="T13" fmla="*/ 2147483647 h 138"/>
              <a:gd name="T14" fmla="*/ 0 w 270"/>
              <a:gd name="T15" fmla="*/ 2147483647 h 138"/>
              <a:gd name="T16" fmla="*/ 2147483647 w 270"/>
              <a:gd name="T17" fmla="*/ 2147483647 h 138"/>
              <a:gd name="T18" fmla="*/ 2147483647 w 270"/>
              <a:gd name="T19" fmla="*/ 2147483647 h 138"/>
              <a:gd name="T20" fmla="*/ 2147483647 w 270"/>
              <a:gd name="T21" fmla="*/ 2147483647 h 138"/>
              <a:gd name="T22" fmla="*/ 2147483647 w 270"/>
              <a:gd name="T23" fmla="*/ 2147483647 h 138"/>
              <a:gd name="T24" fmla="*/ 2147483647 w 270"/>
              <a:gd name="T25" fmla="*/ 2147483647 h 138"/>
              <a:gd name="T26" fmla="*/ 2147483647 w 270"/>
              <a:gd name="T27" fmla="*/ 2147483647 h 138"/>
              <a:gd name="T28" fmla="*/ 2147483647 w 270"/>
              <a:gd name="T29" fmla="*/ 0 h 138"/>
              <a:gd name="T30" fmla="*/ 2147483647 w 270"/>
              <a:gd name="T31" fmla="*/ 0 h 138"/>
              <a:gd name="T32" fmla="*/ 2147483647 w 270"/>
              <a:gd name="T33" fmla="*/ 2147483647 h 138"/>
              <a:gd name="T34" fmla="*/ 2147483647 w 270"/>
              <a:gd name="T35" fmla="*/ 2147483647 h 138"/>
              <a:gd name="T36" fmla="*/ 2147483647 w 270"/>
              <a:gd name="T37" fmla="*/ 2147483647 h 138"/>
              <a:gd name="T38" fmla="*/ 2147483647 w 270"/>
              <a:gd name="T39" fmla="*/ 2147483647 h 138"/>
              <a:gd name="T40" fmla="*/ 2147483647 w 270"/>
              <a:gd name="T41" fmla="*/ 2147483647 h 138"/>
              <a:gd name="T42" fmla="*/ 2147483647 w 270"/>
              <a:gd name="T43" fmla="*/ 2147483647 h 138"/>
              <a:gd name="T44" fmla="*/ 2147483647 w 270"/>
              <a:gd name="T45" fmla="*/ 2147483647 h 138"/>
              <a:gd name="T46" fmla="*/ 2147483647 w 270"/>
              <a:gd name="T47" fmla="*/ 2147483647 h 138"/>
              <a:gd name="T48" fmla="*/ 2147483647 w 270"/>
              <a:gd name="T49" fmla="*/ 2147483647 h 138"/>
              <a:gd name="T50" fmla="*/ 2147483647 w 270"/>
              <a:gd name="T51" fmla="*/ 2147483647 h 138"/>
              <a:gd name="T52" fmla="*/ 2147483647 w 270"/>
              <a:gd name="T53" fmla="*/ 2147483647 h 138"/>
              <a:gd name="T54" fmla="*/ 2147483647 w 270"/>
              <a:gd name="T55" fmla="*/ 2147483647 h 138"/>
              <a:gd name="T56" fmla="*/ 2147483647 w 270"/>
              <a:gd name="T57" fmla="*/ 2147483647 h 138"/>
              <a:gd name="T58" fmla="*/ 2147483647 w 270"/>
              <a:gd name="T59" fmla="*/ 2147483647 h 138"/>
              <a:gd name="T60" fmla="*/ 2147483647 w 270"/>
              <a:gd name="T61" fmla="*/ 2147483647 h 138"/>
              <a:gd name="T62" fmla="*/ 2147483647 w 270"/>
              <a:gd name="T63" fmla="*/ 2147483647 h 138"/>
              <a:gd name="T64" fmla="*/ 2147483647 w 270"/>
              <a:gd name="T65" fmla="*/ 2147483647 h 138"/>
              <a:gd name="T66" fmla="*/ 2147483647 w 270"/>
              <a:gd name="T67" fmla="*/ 2147483647 h 138"/>
              <a:gd name="T68" fmla="*/ 2147483647 w 270"/>
              <a:gd name="T69" fmla="*/ 2147483647 h 138"/>
              <a:gd name="T70" fmla="*/ 2147483647 w 270"/>
              <a:gd name="T71" fmla="*/ 2147483647 h 138"/>
              <a:gd name="T72" fmla="*/ 2147483647 w 270"/>
              <a:gd name="T73" fmla="*/ 2147483647 h 138"/>
              <a:gd name="T74" fmla="*/ 2147483647 w 270"/>
              <a:gd name="T75" fmla="*/ 2147483647 h 138"/>
              <a:gd name="T76" fmla="*/ 2147483647 w 270"/>
              <a:gd name="T77" fmla="*/ 2147483647 h 138"/>
              <a:gd name="T78" fmla="*/ 2147483647 w 270"/>
              <a:gd name="T79" fmla="*/ 2147483647 h 138"/>
              <a:gd name="T80" fmla="*/ 2147483647 w 270"/>
              <a:gd name="T81" fmla="*/ 2147483647 h 138"/>
              <a:gd name="T82" fmla="*/ 2147483647 w 270"/>
              <a:gd name="T83" fmla="*/ 2147483647 h 138"/>
              <a:gd name="T84" fmla="*/ 2147483647 w 270"/>
              <a:gd name="T85" fmla="*/ 2147483647 h 138"/>
              <a:gd name="T86" fmla="*/ 2147483647 w 270"/>
              <a:gd name="T87" fmla="*/ 2147483647 h 138"/>
              <a:gd name="T88" fmla="*/ 2147483647 w 270"/>
              <a:gd name="T89" fmla="*/ 2147483647 h 138"/>
              <a:gd name="T90" fmla="*/ 2147483647 w 270"/>
              <a:gd name="T91" fmla="*/ 2147483647 h 138"/>
              <a:gd name="T92" fmla="*/ 2147483647 w 270"/>
              <a:gd name="T93" fmla="*/ 2147483647 h 138"/>
              <a:gd name="T94" fmla="*/ 2147483647 w 270"/>
              <a:gd name="T95" fmla="*/ 2147483647 h 138"/>
              <a:gd name="T96" fmla="*/ 2147483647 w 270"/>
              <a:gd name="T97" fmla="*/ 2147483647 h 138"/>
              <a:gd name="T98" fmla="*/ 2147483647 w 270"/>
              <a:gd name="T99" fmla="*/ 2147483647 h 138"/>
              <a:gd name="T100" fmla="*/ 2147483647 w 270"/>
              <a:gd name="T101" fmla="*/ 2147483647 h 138"/>
              <a:gd name="T102" fmla="*/ 2147483647 w 270"/>
              <a:gd name="T103" fmla="*/ 2147483647 h 138"/>
              <a:gd name="T104" fmla="*/ 2147483647 w 270"/>
              <a:gd name="T105" fmla="*/ 2147483647 h 138"/>
              <a:gd name="T106" fmla="*/ 2147483647 w 270"/>
              <a:gd name="T107" fmla="*/ 2147483647 h 138"/>
              <a:gd name="T108" fmla="*/ 2147483647 w 270"/>
              <a:gd name="T109" fmla="*/ 2147483647 h 138"/>
              <a:gd name="T110" fmla="*/ 2147483647 w 270"/>
              <a:gd name="T111" fmla="*/ 2147483647 h 138"/>
              <a:gd name="T112" fmla="*/ 2147483647 w 270"/>
              <a:gd name="T113" fmla="*/ 2147483647 h 138"/>
              <a:gd name="T114" fmla="*/ 2147483647 w 270"/>
              <a:gd name="T115" fmla="*/ 2147483647 h 138"/>
              <a:gd name="T116" fmla="*/ 2147483647 w 270"/>
              <a:gd name="T117" fmla="*/ 2147483647 h 138"/>
              <a:gd name="T118" fmla="*/ 2147483647 w 270"/>
              <a:gd name="T119" fmla="*/ 2147483647 h 138"/>
              <a:gd name="T120" fmla="*/ 0 w 270"/>
              <a:gd name="T121" fmla="*/ 2147483647 h 13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70"/>
              <a:gd name="T184" fmla="*/ 0 h 138"/>
              <a:gd name="T185" fmla="*/ 270 w 270"/>
              <a:gd name="T186" fmla="*/ 138 h 13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70" h="138">
                <a:moveTo>
                  <a:pt x="0" y="88"/>
                </a:moveTo>
                <a:lnTo>
                  <a:pt x="0" y="47"/>
                </a:lnTo>
                <a:lnTo>
                  <a:pt x="11" y="55"/>
                </a:lnTo>
                <a:lnTo>
                  <a:pt x="11" y="79"/>
                </a:lnTo>
                <a:lnTo>
                  <a:pt x="26" y="88"/>
                </a:lnTo>
                <a:lnTo>
                  <a:pt x="26" y="46"/>
                </a:lnTo>
                <a:lnTo>
                  <a:pt x="11" y="55"/>
                </a:lnTo>
                <a:lnTo>
                  <a:pt x="0" y="47"/>
                </a:lnTo>
                <a:lnTo>
                  <a:pt x="25" y="33"/>
                </a:lnTo>
                <a:lnTo>
                  <a:pt x="25" y="24"/>
                </a:lnTo>
                <a:lnTo>
                  <a:pt x="34" y="22"/>
                </a:lnTo>
                <a:lnTo>
                  <a:pt x="34" y="10"/>
                </a:lnTo>
                <a:lnTo>
                  <a:pt x="41" y="10"/>
                </a:lnTo>
                <a:lnTo>
                  <a:pt x="41" y="5"/>
                </a:lnTo>
                <a:lnTo>
                  <a:pt x="41" y="0"/>
                </a:lnTo>
                <a:lnTo>
                  <a:pt x="78" y="0"/>
                </a:lnTo>
                <a:lnTo>
                  <a:pt x="78" y="10"/>
                </a:lnTo>
                <a:lnTo>
                  <a:pt x="86" y="10"/>
                </a:lnTo>
                <a:lnTo>
                  <a:pt x="86" y="21"/>
                </a:lnTo>
                <a:lnTo>
                  <a:pt x="96" y="25"/>
                </a:lnTo>
                <a:lnTo>
                  <a:pt x="96" y="31"/>
                </a:lnTo>
                <a:lnTo>
                  <a:pt x="115" y="32"/>
                </a:lnTo>
                <a:lnTo>
                  <a:pt x="115" y="35"/>
                </a:lnTo>
                <a:lnTo>
                  <a:pt x="116" y="37"/>
                </a:lnTo>
                <a:lnTo>
                  <a:pt x="137" y="37"/>
                </a:lnTo>
                <a:lnTo>
                  <a:pt x="137" y="45"/>
                </a:lnTo>
                <a:lnTo>
                  <a:pt x="251" y="44"/>
                </a:lnTo>
                <a:lnTo>
                  <a:pt x="269" y="63"/>
                </a:lnTo>
                <a:lnTo>
                  <a:pt x="249" y="86"/>
                </a:lnTo>
                <a:lnTo>
                  <a:pt x="244" y="78"/>
                </a:lnTo>
                <a:lnTo>
                  <a:pt x="237" y="78"/>
                </a:lnTo>
                <a:lnTo>
                  <a:pt x="231" y="86"/>
                </a:lnTo>
                <a:lnTo>
                  <a:pt x="226" y="78"/>
                </a:lnTo>
                <a:lnTo>
                  <a:pt x="224" y="80"/>
                </a:lnTo>
                <a:lnTo>
                  <a:pt x="219" y="86"/>
                </a:lnTo>
                <a:lnTo>
                  <a:pt x="204" y="88"/>
                </a:lnTo>
                <a:lnTo>
                  <a:pt x="202" y="89"/>
                </a:lnTo>
                <a:lnTo>
                  <a:pt x="194" y="78"/>
                </a:lnTo>
                <a:lnTo>
                  <a:pt x="187" y="78"/>
                </a:lnTo>
                <a:lnTo>
                  <a:pt x="178" y="86"/>
                </a:lnTo>
                <a:lnTo>
                  <a:pt x="170" y="78"/>
                </a:lnTo>
                <a:lnTo>
                  <a:pt x="162" y="78"/>
                </a:lnTo>
                <a:lnTo>
                  <a:pt x="153" y="86"/>
                </a:lnTo>
                <a:lnTo>
                  <a:pt x="136" y="88"/>
                </a:lnTo>
                <a:lnTo>
                  <a:pt x="136" y="98"/>
                </a:lnTo>
                <a:lnTo>
                  <a:pt x="114" y="98"/>
                </a:lnTo>
                <a:lnTo>
                  <a:pt x="114" y="103"/>
                </a:lnTo>
                <a:lnTo>
                  <a:pt x="95" y="103"/>
                </a:lnTo>
                <a:lnTo>
                  <a:pt x="95" y="111"/>
                </a:lnTo>
                <a:lnTo>
                  <a:pt x="86" y="114"/>
                </a:lnTo>
                <a:lnTo>
                  <a:pt x="86" y="127"/>
                </a:lnTo>
                <a:lnTo>
                  <a:pt x="77" y="127"/>
                </a:lnTo>
                <a:lnTo>
                  <a:pt x="77" y="137"/>
                </a:lnTo>
                <a:lnTo>
                  <a:pt x="40" y="137"/>
                </a:lnTo>
                <a:lnTo>
                  <a:pt x="40" y="127"/>
                </a:lnTo>
                <a:lnTo>
                  <a:pt x="34" y="127"/>
                </a:lnTo>
                <a:lnTo>
                  <a:pt x="34" y="116"/>
                </a:lnTo>
                <a:lnTo>
                  <a:pt x="32" y="113"/>
                </a:lnTo>
                <a:lnTo>
                  <a:pt x="25" y="111"/>
                </a:lnTo>
                <a:lnTo>
                  <a:pt x="25" y="103"/>
                </a:lnTo>
                <a:lnTo>
                  <a:pt x="0" y="88"/>
                </a:lnTo>
              </a:path>
            </a:pathLst>
          </a:cu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0" name="Freeform 69"/>
          <p:cNvSpPr>
            <a:spLocks/>
          </p:cNvSpPr>
          <p:nvPr/>
        </p:nvSpPr>
        <p:spPr bwMode="auto">
          <a:xfrm>
            <a:off x="5394325" y="2652713"/>
            <a:ext cx="385763" cy="182562"/>
          </a:xfrm>
          <a:custGeom>
            <a:avLst/>
            <a:gdLst>
              <a:gd name="T0" fmla="*/ 0 w 270"/>
              <a:gd name="T1" fmla="*/ 2147483647 h 140"/>
              <a:gd name="T2" fmla="*/ 0 w 270"/>
              <a:gd name="T3" fmla="*/ 2147483647 h 140"/>
              <a:gd name="T4" fmla="*/ 2147483647 w 270"/>
              <a:gd name="T5" fmla="*/ 2147483647 h 140"/>
              <a:gd name="T6" fmla="*/ 2147483647 w 270"/>
              <a:gd name="T7" fmla="*/ 2147483647 h 140"/>
              <a:gd name="T8" fmla="*/ 2147483647 w 270"/>
              <a:gd name="T9" fmla="*/ 2147483647 h 140"/>
              <a:gd name="T10" fmla="*/ 2147483647 w 270"/>
              <a:gd name="T11" fmla="*/ 2147483647 h 140"/>
              <a:gd name="T12" fmla="*/ 2147483647 w 270"/>
              <a:gd name="T13" fmla="*/ 2147483647 h 140"/>
              <a:gd name="T14" fmla="*/ 0 w 270"/>
              <a:gd name="T15" fmla="*/ 2147483647 h 140"/>
              <a:gd name="T16" fmla="*/ 2147483647 w 270"/>
              <a:gd name="T17" fmla="*/ 2147483647 h 140"/>
              <a:gd name="T18" fmla="*/ 2147483647 w 270"/>
              <a:gd name="T19" fmla="*/ 2147483647 h 140"/>
              <a:gd name="T20" fmla="*/ 2147483647 w 270"/>
              <a:gd name="T21" fmla="*/ 2147483647 h 140"/>
              <a:gd name="T22" fmla="*/ 2147483647 w 270"/>
              <a:gd name="T23" fmla="*/ 2147483647 h 140"/>
              <a:gd name="T24" fmla="*/ 2147483647 w 270"/>
              <a:gd name="T25" fmla="*/ 2147483647 h 140"/>
              <a:gd name="T26" fmla="*/ 2147483647 w 270"/>
              <a:gd name="T27" fmla="*/ 2147483647 h 140"/>
              <a:gd name="T28" fmla="*/ 2147483647 w 270"/>
              <a:gd name="T29" fmla="*/ 0 h 140"/>
              <a:gd name="T30" fmla="*/ 2147483647 w 270"/>
              <a:gd name="T31" fmla="*/ 0 h 140"/>
              <a:gd name="T32" fmla="*/ 2147483647 w 270"/>
              <a:gd name="T33" fmla="*/ 2147483647 h 140"/>
              <a:gd name="T34" fmla="*/ 2147483647 w 270"/>
              <a:gd name="T35" fmla="*/ 2147483647 h 140"/>
              <a:gd name="T36" fmla="*/ 2147483647 w 270"/>
              <a:gd name="T37" fmla="*/ 2147483647 h 140"/>
              <a:gd name="T38" fmla="*/ 2147483647 w 270"/>
              <a:gd name="T39" fmla="*/ 2147483647 h 140"/>
              <a:gd name="T40" fmla="*/ 2147483647 w 270"/>
              <a:gd name="T41" fmla="*/ 2147483647 h 140"/>
              <a:gd name="T42" fmla="*/ 2147483647 w 270"/>
              <a:gd name="T43" fmla="*/ 2147483647 h 140"/>
              <a:gd name="T44" fmla="*/ 2147483647 w 270"/>
              <a:gd name="T45" fmla="*/ 2147483647 h 140"/>
              <a:gd name="T46" fmla="*/ 2147483647 w 270"/>
              <a:gd name="T47" fmla="*/ 2147483647 h 140"/>
              <a:gd name="T48" fmla="*/ 2147483647 w 270"/>
              <a:gd name="T49" fmla="*/ 2147483647 h 140"/>
              <a:gd name="T50" fmla="*/ 2147483647 w 270"/>
              <a:gd name="T51" fmla="*/ 2147483647 h 140"/>
              <a:gd name="T52" fmla="*/ 2147483647 w 270"/>
              <a:gd name="T53" fmla="*/ 2147483647 h 140"/>
              <a:gd name="T54" fmla="*/ 2147483647 w 270"/>
              <a:gd name="T55" fmla="*/ 2147483647 h 140"/>
              <a:gd name="T56" fmla="*/ 2147483647 w 270"/>
              <a:gd name="T57" fmla="*/ 2147483647 h 140"/>
              <a:gd name="T58" fmla="*/ 2147483647 w 270"/>
              <a:gd name="T59" fmla="*/ 2147483647 h 140"/>
              <a:gd name="T60" fmla="*/ 2147483647 w 270"/>
              <a:gd name="T61" fmla="*/ 2147483647 h 140"/>
              <a:gd name="T62" fmla="*/ 2147483647 w 270"/>
              <a:gd name="T63" fmla="*/ 2147483647 h 140"/>
              <a:gd name="T64" fmla="*/ 2147483647 w 270"/>
              <a:gd name="T65" fmla="*/ 2147483647 h 140"/>
              <a:gd name="T66" fmla="*/ 2147483647 w 270"/>
              <a:gd name="T67" fmla="*/ 2147483647 h 140"/>
              <a:gd name="T68" fmla="*/ 2147483647 w 270"/>
              <a:gd name="T69" fmla="*/ 2147483647 h 140"/>
              <a:gd name="T70" fmla="*/ 2147483647 w 270"/>
              <a:gd name="T71" fmla="*/ 2147483647 h 140"/>
              <a:gd name="T72" fmla="*/ 2147483647 w 270"/>
              <a:gd name="T73" fmla="*/ 2147483647 h 140"/>
              <a:gd name="T74" fmla="*/ 2147483647 w 270"/>
              <a:gd name="T75" fmla="*/ 2147483647 h 140"/>
              <a:gd name="T76" fmla="*/ 2147483647 w 270"/>
              <a:gd name="T77" fmla="*/ 2147483647 h 140"/>
              <a:gd name="T78" fmla="*/ 2147483647 w 270"/>
              <a:gd name="T79" fmla="*/ 2147483647 h 140"/>
              <a:gd name="T80" fmla="*/ 2147483647 w 270"/>
              <a:gd name="T81" fmla="*/ 2147483647 h 140"/>
              <a:gd name="T82" fmla="*/ 2147483647 w 270"/>
              <a:gd name="T83" fmla="*/ 2147483647 h 140"/>
              <a:gd name="T84" fmla="*/ 2147483647 w 270"/>
              <a:gd name="T85" fmla="*/ 2147483647 h 140"/>
              <a:gd name="T86" fmla="*/ 2147483647 w 270"/>
              <a:gd name="T87" fmla="*/ 2147483647 h 140"/>
              <a:gd name="T88" fmla="*/ 2147483647 w 270"/>
              <a:gd name="T89" fmla="*/ 2147483647 h 140"/>
              <a:gd name="T90" fmla="*/ 2147483647 w 270"/>
              <a:gd name="T91" fmla="*/ 2147483647 h 140"/>
              <a:gd name="T92" fmla="*/ 2147483647 w 270"/>
              <a:gd name="T93" fmla="*/ 2147483647 h 140"/>
              <a:gd name="T94" fmla="*/ 2147483647 w 270"/>
              <a:gd name="T95" fmla="*/ 2147483647 h 140"/>
              <a:gd name="T96" fmla="*/ 2147483647 w 270"/>
              <a:gd name="T97" fmla="*/ 2147483647 h 140"/>
              <a:gd name="T98" fmla="*/ 2147483647 w 270"/>
              <a:gd name="T99" fmla="*/ 2147483647 h 140"/>
              <a:gd name="T100" fmla="*/ 2147483647 w 270"/>
              <a:gd name="T101" fmla="*/ 2147483647 h 140"/>
              <a:gd name="T102" fmla="*/ 2147483647 w 270"/>
              <a:gd name="T103" fmla="*/ 2147483647 h 140"/>
              <a:gd name="T104" fmla="*/ 2147483647 w 270"/>
              <a:gd name="T105" fmla="*/ 2147483647 h 140"/>
              <a:gd name="T106" fmla="*/ 2147483647 w 270"/>
              <a:gd name="T107" fmla="*/ 2147483647 h 140"/>
              <a:gd name="T108" fmla="*/ 2147483647 w 270"/>
              <a:gd name="T109" fmla="*/ 2147483647 h 140"/>
              <a:gd name="T110" fmla="*/ 2147483647 w 270"/>
              <a:gd name="T111" fmla="*/ 2147483647 h 140"/>
              <a:gd name="T112" fmla="*/ 2147483647 w 270"/>
              <a:gd name="T113" fmla="*/ 2147483647 h 140"/>
              <a:gd name="T114" fmla="*/ 2147483647 w 270"/>
              <a:gd name="T115" fmla="*/ 2147483647 h 140"/>
              <a:gd name="T116" fmla="*/ 2147483647 w 270"/>
              <a:gd name="T117" fmla="*/ 2147483647 h 140"/>
              <a:gd name="T118" fmla="*/ 2147483647 w 270"/>
              <a:gd name="T119" fmla="*/ 2147483647 h 140"/>
              <a:gd name="T120" fmla="*/ 0 w 270"/>
              <a:gd name="T121" fmla="*/ 2147483647 h 14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70"/>
              <a:gd name="T184" fmla="*/ 0 h 140"/>
              <a:gd name="T185" fmla="*/ 270 w 270"/>
              <a:gd name="T186" fmla="*/ 140 h 14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70" h="140">
                <a:moveTo>
                  <a:pt x="0" y="89"/>
                </a:moveTo>
                <a:lnTo>
                  <a:pt x="0" y="47"/>
                </a:lnTo>
                <a:lnTo>
                  <a:pt x="11" y="55"/>
                </a:lnTo>
                <a:lnTo>
                  <a:pt x="11" y="80"/>
                </a:lnTo>
                <a:lnTo>
                  <a:pt x="26" y="88"/>
                </a:lnTo>
                <a:lnTo>
                  <a:pt x="26" y="46"/>
                </a:lnTo>
                <a:lnTo>
                  <a:pt x="11" y="55"/>
                </a:lnTo>
                <a:lnTo>
                  <a:pt x="0" y="47"/>
                </a:lnTo>
                <a:lnTo>
                  <a:pt x="25" y="32"/>
                </a:lnTo>
                <a:lnTo>
                  <a:pt x="25" y="24"/>
                </a:lnTo>
                <a:lnTo>
                  <a:pt x="34" y="21"/>
                </a:lnTo>
                <a:lnTo>
                  <a:pt x="34" y="9"/>
                </a:lnTo>
                <a:lnTo>
                  <a:pt x="41" y="9"/>
                </a:lnTo>
                <a:lnTo>
                  <a:pt x="41" y="5"/>
                </a:lnTo>
                <a:lnTo>
                  <a:pt x="41" y="0"/>
                </a:lnTo>
                <a:lnTo>
                  <a:pt x="78" y="0"/>
                </a:lnTo>
                <a:lnTo>
                  <a:pt x="78" y="9"/>
                </a:lnTo>
                <a:lnTo>
                  <a:pt x="86" y="9"/>
                </a:lnTo>
                <a:lnTo>
                  <a:pt x="86" y="20"/>
                </a:lnTo>
                <a:lnTo>
                  <a:pt x="96" y="24"/>
                </a:lnTo>
                <a:lnTo>
                  <a:pt x="96" y="31"/>
                </a:lnTo>
                <a:lnTo>
                  <a:pt x="115" y="31"/>
                </a:lnTo>
                <a:lnTo>
                  <a:pt x="115" y="35"/>
                </a:lnTo>
                <a:lnTo>
                  <a:pt x="116" y="36"/>
                </a:lnTo>
                <a:lnTo>
                  <a:pt x="137" y="36"/>
                </a:lnTo>
                <a:lnTo>
                  <a:pt x="137" y="45"/>
                </a:lnTo>
                <a:lnTo>
                  <a:pt x="251" y="44"/>
                </a:lnTo>
                <a:lnTo>
                  <a:pt x="269" y="62"/>
                </a:lnTo>
                <a:lnTo>
                  <a:pt x="249" y="86"/>
                </a:lnTo>
                <a:lnTo>
                  <a:pt x="244" y="78"/>
                </a:lnTo>
                <a:lnTo>
                  <a:pt x="237" y="78"/>
                </a:lnTo>
                <a:lnTo>
                  <a:pt x="231" y="86"/>
                </a:lnTo>
                <a:lnTo>
                  <a:pt x="226" y="78"/>
                </a:lnTo>
                <a:lnTo>
                  <a:pt x="224" y="80"/>
                </a:lnTo>
                <a:lnTo>
                  <a:pt x="219" y="86"/>
                </a:lnTo>
                <a:lnTo>
                  <a:pt x="204" y="88"/>
                </a:lnTo>
                <a:lnTo>
                  <a:pt x="202" y="89"/>
                </a:lnTo>
                <a:lnTo>
                  <a:pt x="194" y="78"/>
                </a:lnTo>
                <a:lnTo>
                  <a:pt x="187" y="78"/>
                </a:lnTo>
                <a:lnTo>
                  <a:pt x="178" y="86"/>
                </a:lnTo>
                <a:lnTo>
                  <a:pt x="170" y="78"/>
                </a:lnTo>
                <a:lnTo>
                  <a:pt x="162" y="78"/>
                </a:lnTo>
                <a:lnTo>
                  <a:pt x="153" y="86"/>
                </a:lnTo>
                <a:lnTo>
                  <a:pt x="136" y="88"/>
                </a:lnTo>
                <a:lnTo>
                  <a:pt x="136" y="99"/>
                </a:lnTo>
                <a:lnTo>
                  <a:pt x="114" y="99"/>
                </a:lnTo>
                <a:lnTo>
                  <a:pt x="114" y="104"/>
                </a:lnTo>
                <a:lnTo>
                  <a:pt x="95" y="104"/>
                </a:lnTo>
                <a:lnTo>
                  <a:pt x="95" y="111"/>
                </a:lnTo>
                <a:lnTo>
                  <a:pt x="86" y="115"/>
                </a:lnTo>
                <a:lnTo>
                  <a:pt x="86" y="128"/>
                </a:lnTo>
                <a:lnTo>
                  <a:pt x="77" y="128"/>
                </a:lnTo>
                <a:lnTo>
                  <a:pt x="77" y="139"/>
                </a:lnTo>
                <a:lnTo>
                  <a:pt x="40" y="139"/>
                </a:lnTo>
                <a:lnTo>
                  <a:pt x="40" y="128"/>
                </a:lnTo>
                <a:lnTo>
                  <a:pt x="34" y="128"/>
                </a:lnTo>
                <a:lnTo>
                  <a:pt x="34" y="117"/>
                </a:lnTo>
                <a:lnTo>
                  <a:pt x="32" y="114"/>
                </a:lnTo>
                <a:lnTo>
                  <a:pt x="25" y="111"/>
                </a:lnTo>
                <a:lnTo>
                  <a:pt x="25" y="104"/>
                </a:lnTo>
                <a:lnTo>
                  <a:pt x="0" y="89"/>
                </a:lnTo>
              </a:path>
            </a:pathLst>
          </a:cu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1" name="Freeform 70"/>
          <p:cNvSpPr>
            <a:spLocks/>
          </p:cNvSpPr>
          <p:nvPr/>
        </p:nvSpPr>
        <p:spPr bwMode="auto">
          <a:xfrm>
            <a:off x="5394325" y="2820988"/>
            <a:ext cx="385763" cy="180975"/>
          </a:xfrm>
          <a:custGeom>
            <a:avLst/>
            <a:gdLst>
              <a:gd name="T0" fmla="*/ 0 w 270"/>
              <a:gd name="T1" fmla="*/ 2147483647 h 139"/>
              <a:gd name="T2" fmla="*/ 0 w 270"/>
              <a:gd name="T3" fmla="*/ 2147483647 h 139"/>
              <a:gd name="T4" fmla="*/ 2147483647 w 270"/>
              <a:gd name="T5" fmla="*/ 2147483647 h 139"/>
              <a:gd name="T6" fmla="*/ 2147483647 w 270"/>
              <a:gd name="T7" fmla="*/ 2147483647 h 139"/>
              <a:gd name="T8" fmla="*/ 2147483647 w 270"/>
              <a:gd name="T9" fmla="*/ 2147483647 h 139"/>
              <a:gd name="T10" fmla="*/ 2147483647 w 270"/>
              <a:gd name="T11" fmla="*/ 2147483647 h 139"/>
              <a:gd name="T12" fmla="*/ 2147483647 w 270"/>
              <a:gd name="T13" fmla="*/ 2147483647 h 139"/>
              <a:gd name="T14" fmla="*/ 0 w 270"/>
              <a:gd name="T15" fmla="*/ 2147483647 h 139"/>
              <a:gd name="T16" fmla="*/ 2147483647 w 270"/>
              <a:gd name="T17" fmla="*/ 2147483647 h 139"/>
              <a:gd name="T18" fmla="*/ 2147483647 w 270"/>
              <a:gd name="T19" fmla="*/ 2147483647 h 139"/>
              <a:gd name="T20" fmla="*/ 2147483647 w 270"/>
              <a:gd name="T21" fmla="*/ 2147483647 h 139"/>
              <a:gd name="T22" fmla="*/ 2147483647 w 270"/>
              <a:gd name="T23" fmla="*/ 2147483647 h 139"/>
              <a:gd name="T24" fmla="*/ 2147483647 w 270"/>
              <a:gd name="T25" fmla="*/ 2147483647 h 139"/>
              <a:gd name="T26" fmla="*/ 2147483647 w 270"/>
              <a:gd name="T27" fmla="*/ 2147483647 h 139"/>
              <a:gd name="T28" fmla="*/ 2147483647 w 270"/>
              <a:gd name="T29" fmla="*/ 0 h 139"/>
              <a:gd name="T30" fmla="*/ 2147483647 w 270"/>
              <a:gd name="T31" fmla="*/ 0 h 139"/>
              <a:gd name="T32" fmla="*/ 2147483647 w 270"/>
              <a:gd name="T33" fmla="*/ 2147483647 h 139"/>
              <a:gd name="T34" fmla="*/ 2147483647 w 270"/>
              <a:gd name="T35" fmla="*/ 2147483647 h 139"/>
              <a:gd name="T36" fmla="*/ 2147483647 w 270"/>
              <a:gd name="T37" fmla="*/ 2147483647 h 139"/>
              <a:gd name="T38" fmla="*/ 2147483647 w 270"/>
              <a:gd name="T39" fmla="*/ 2147483647 h 139"/>
              <a:gd name="T40" fmla="*/ 2147483647 w 270"/>
              <a:gd name="T41" fmla="*/ 2147483647 h 139"/>
              <a:gd name="T42" fmla="*/ 2147483647 w 270"/>
              <a:gd name="T43" fmla="*/ 2147483647 h 139"/>
              <a:gd name="T44" fmla="*/ 2147483647 w 270"/>
              <a:gd name="T45" fmla="*/ 2147483647 h 139"/>
              <a:gd name="T46" fmla="*/ 2147483647 w 270"/>
              <a:gd name="T47" fmla="*/ 2147483647 h 139"/>
              <a:gd name="T48" fmla="*/ 2147483647 w 270"/>
              <a:gd name="T49" fmla="*/ 2147483647 h 139"/>
              <a:gd name="T50" fmla="*/ 2147483647 w 270"/>
              <a:gd name="T51" fmla="*/ 2147483647 h 139"/>
              <a:gd name="T52" fmla="*/ 2147483647 w 270"/>
              <a:gd name="T53" fmla="*/ 2147483647 h 139"/>
              <a:gd name="T54" fmla="*/ 2147483647 w 270"/>
              <a:gd name="T55" fmla="*/ 2147483647 h 139"/>
              <a:gd name="T56" fmla="*/ 2147483647 w 270"/>
              <a:gd name="T57" fmla="*/ 2147483647 h 139"/>
              <a:gd name="T58" fmla="*/ 2147483647 w 270"/>
              <a:gd name="T59" fmla="*/ 2147483647 h 139"/>
              <a:gd name="T60" fmla="*/ 2147483647 w 270"/>
              <a:gd name="T61" fmla="*/ 2147483647 h 139"/>
              <a:gd name="T62" fmla="*/ 2147483647 w 270"/>
              <a:gd name="T63" fmla="*/ 2147483647 h 139"/>
              <a:gd name="T64" fmla="*/ 2147483647 w 270"/>
              <a:gd name="T65" fmla="*/ 2147483647 h 139"/>
              <a:gd name="T66" fmla="*/ 2147483647 w 270"/>
              <a:gd name="T67" fmla="*/ 2147483647 h 139"/>
              <a:gd name="T68" fmla="*/ 2147483647 w 270"/>
              <a:gd name="T69" fmla="*/ 2147483647 h 139"/>
              <a:gd name="T70" fmla="*/ 2147483647 w 270"/>
              <a:gd name="T71" fmla="*/ 2147483647 h 139"/>
              <a:gd name="T72" fmla="*/ 2147483647 w 270"/>
              <a:gd name="T73" fmla="*/ 2147483647 h 139"/>
              <a:gd name="T74" fmla="*/ 2147483647 w 270"/>
              <a:gd name="T75" fmla="*/ 2147483647 h 139"/>
              <a:gd name="T76" fmla="*/ 2147483647 w 270"/>
              <a:gd name="T77" fmla="*/ 2147483647 h 139"/>
              <a:gd name="T78" fmla="*/ 2147483647 w 270"/>
              <a:gd name="T79" fmla="*/ 2147483647 h 139"/>
              <a:gd name="T80" fmla="*/ 2147483647 w 270"/>
              <a:gd name="T81" fmla="*/ 2147483647 h 139"/>
              <a:gd name="T82" fmla="*/ 2147483647 w 270"/>
              <a:gd name="T83" fmla="*/ 2147483647 h 139"/>
              <a:gd name="T84" fmla="*/ 2147483647 w 270"/>
              <a:gd name="T85" fmla="*/ 2147483647 h 139"/>
              <a:gd name="T86" fmla="*/ 2147483647 w 270"/>
              <a:gd name="T87" fmla="*/ 2147483647 h 139"/>
              <a:gd name="T88" fmla="*/ 2147483647 w 270"/>
              <a:gd name="T89" fmla="*/ 2147483647 h 139"/>
              <a:gd name="T90" fmla="*/ 2147483647 w 270"/>
              <a:gd name="T91" fmla="*/ 2147483647 h 139"/>
              <a:gd name="T92" fmla="*/ 2147483647 w 270"/>
              <a:gd name="T93" fmla="*/ 2147483647 h 139"/>
              <a:gd name="T94" fmla="*/ 2147483647 w 270"/>
              <a:gd name="T95" fmla="*/ 2147483647 h 139"/>
              <a:gd name="T96" fmla="*/ 2147483647 w 270"/>
              <a:gd name="T97" fmla="*/ 2147483647 h 139"/>
              <a:gd name="T98" fmla="*/ 2147483647 w 270"/>
              <a:gd name="T99" fmla="*/ 2147483647 h 139"/>
              <a:gd name="T100" fmla="*/ 2147483647 w 270"/>
              <a:gd name="T101" fmla="*/ 2147483647 h 139"/>
              <a:gd name="T102" fmla="*/ 2147483647 w 270"/>
              <a:gd name="T103" fmla="*/ 2147483647 h 139"/>
              <a:gd name="T104" fmla="*/ 2147483647 w 270"/>
              <a:gd name="T105" fmla="*/ 2147483647 h 139"/>
              <a:gd name="T106" fmla="*/ 2147483647 w 270"/>
              <a:gd name="T107" fmla="*/ 2147483647 h 139"/>
              <a:gd name="T108" fmla="*/ 2147483647 w 270"/>
              <a:gd name="T109" fmla="*/ 2147483647 h 139"/>
              <a:gd name="T110" fmla="*/ 2147483647 w 270"/>
              <a:gd name="T111" fmla="*/ 2147483647 h 139"/>
              <a:gd name="T112" fmla="*/ 2147483647 w 270"/>
              <a:gd name="T113" fmla="*/ 2147483647 h 139"/>
              <a:gd name="T114" fmla="*/ 2147483647 w 270"/>
              <a:gd name="T115" fmla="*/ 2147483647 h 139"/>
              <a:gd name="T116" fmla="*/ 2147483647 w 270"/>
              <a:gd name="T117" fmla="*/ 2147483647 h 139"/>
              <a:gd name="T118" fmla="*/ 2147483647 w 270"/>
              <a:gd name="T119" fmla="*/ 2147483647 h 139"/>
              <a:gd name="T120" fmla="*/ 0 w 270"/>
              <a:gd name="T121" fmla="*/ 2147483647 h 139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70"/>
              <a:gd name="T184" fmla="*/ 0 h 139"/>
              <a:gd name="T185" fmla="*/ 270 w 270"/>
              <a:gd name="T186" fmla="*/ 139 h 139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70" h="139">
                <a:moveTo>
                  <a:pt x="0" y="88"/>
                </a:moveTo>
                <a:lnTo>
                  <a:pt x="0" y="47"/>
                </a:lnTo>
                <a:lnTo>
                  <a:pt x="11" y="55"/>
                </a:lnTo>
                <a:lnTo>
                  <a:pt x="11" y="79"/>
                </a:lnTo>
                <a:lnTo>
                  <a:pt x="26" y="88"/>
                </a:lnTo>
                <a:lnTo>
                  <a:pt x="26" y="46"/>
                </a:lnTo>
                <a:lnTo>
                  <a:pt x="11" y="55"/>
                </a:lnTo>
                <a:lnTo>
                  <a:pt x="0" y="47"/>
                </a:lnTo>
                <a:lnTo>
                  <a:pt x="25" y="33"/>
                </a:lnTo>
                <a:lnTo>
                  <a:pt x="25" y="24"/>
                </a:lnTo>
                <a:lnTo>
                  <a:pt x="34" y="22"/>
                </a:lnTo>
                <a:lnTo>
                  <a:pt x="34" y="10"/>
                </a:lnTo>
                <a:lnTo>
                  <a:pt x="41" y="10"/>
                </a:lnTo>
                <a:lnTo>
                  <a:pt x="41" y="5"/>
                </a:lnTo>
                <a:lnTo>
                  <a:pt x="41" y="0"/>
                </a:lnTo>
                <a:lnTo>
                  <a:pt x="78" y="0"/>
                </a:lnTo>
                <a:lnTo>
                  <a:pt x="78" y="10"/>
                </a:lnTo>
                <a:lnTo>
                  <a:pt x="86" y="10"/>
                </a:lnTo>
                <a:lnTo>
                  <a:pt x="86" y="21"/>
                </a:lnTo>
                <a:lnTo>
                  <a:pt x="96" y="25"/>
                </a:lnTo>
                <a:lnTo>
                  <a:pt x="96" y="31"/>
                </a:lnTo>
                <a:lnTo>
                  <a:pt x="115" y="32"/>
                </a:lnTo>
                <a:lnTo>
                  <a:pt x="115" y="35"/>
                </a:lnTo>
                <a:lnTo>
                  <a:pt x="116" y="37"/>
                </a:lnTo>
                <a:lnTo>
                  <a:pt x="137" y="37"/>
                </a:lnTo>
                <a:lnTo>
                  <a:pt x="137" y="45"/>
                </a:lnTo>
                <a:lnTo>
                  <a:pt x="251" y="44"/>
                </a:lnTo>
                <a:lnTo>
                  <a:pt x="269" y="63"/>
                </a:lnTo>
                <a:lnTo>
                  <a:pt x="249" y="86"/>
                </a:lnTo>
                <a:lnTo>
                  <a:pt x="244" y="78"/>
                </a:lnTo>
                <a:lnTo>
                  <a:pt x="237" y="78"/>
                </a:lnTo>
                <a:lnTo>
                  <a:pt x="231" y="86"/>
                </a:lnTo>
                <a:lnTo>
                  <a:pt x="226" y="78"/>
                </a:lnTo>
                <a:lnTo>
                  <a:pt x="224" y="80"/>
                </a:lnTo>
                <a:lnTo>
                  <a:pt x="219" y="86"/>
                </a:lnTo>
                <a:lnTo>
                  <a:pt x="204" y="88"/>
                </a:lnTo>
                <a:lnTo>
                  <a:pt x="202" y="89"/>
                </a:lnTo>
                <a:lnTo>
                  <a:pt x="194" y="78"/>
                </a:lnTo>
                <a:lnTo>
                  <a:pt x="187" y="78"/>
                </a:lnTo>
                <a:lnTo>
                  <a:pt x="178" y="86"/>
                </a:lnTo>
                <a:lnTo>
                  <a:pt x="170" y="78"/>
                </a:lnTo>
                <a:lnTo>
                  <a:pt x="162" y="78"/>
                </a:lnTo>
                <a:lnTo>
                  <a:pt x="153" y="86"/>
                </a:lnTo>
                <a:lnTo>
                  <a:pt x="136" y="88"/>
                </a:lnTo>
                <a:lnTo>
                  <a:pt x="136" y="98"/>
                </a:lnTo>
                <a:lnTo>
                  <a:pt x="114" y="98"/>
                </a:lnTo>
                <a:lnTo>
                  <a:pt x="114" y="104"/>
                </a:lnTo>
                <a:lnTo>
                  <a:pt x="95" y="104"/>
                </a:lnTo>
                <a:lnTo>
                  <a:pt x="95" y="111"/>
                </a:lnTo>
                <a:lnTo>
                  <a:pt x="86" y="114"/>
                </a:lnTo>
                <a:lnTo>
                  <a:pt x="86" y="127"/>
                </a:lnTo>
                <a:lnTo>
                  <a:pt x="77" y="127"/>
                </a:lnTo>
                <a:lnTo>
                  <a:pt x="77" y="138"/>
                </a:lnTo>
                <a:lnTo>
                  <a:pt x="40" y="138"/>
                </a:lnTo>
                <a:lnTo>
                  <a:pt x="40" y="127"/>
                </a:lnTo>
                <a:lnTo>
                  <a:pt x="34" y="127"/>
                </a:lnTo>
                <a:lnTo>
                  <a:pt x="34" y="116"/>
                </a:lnTo>
                <a:lnTo>
                  <a:pt x="32" y="113"/>
                </a:lnTo>
                <a:lnTo>
                  <a:pt x="25" y="111"/>
                </a:lnTo>
                <a:lnTo>
                  <a:pt x="25" y="104"/>
                </a:lnTo>
                <a:lnTo>
                  <a:pt x="0" y="88"/>
                </a:lnTo>
              </a:path>
            </a:pathLst>
          </a:custGeom>
          <a:solidFill>
            <a:srgbClr val="9191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2" name="Freeform 71"/>
          <p:cNvSpPr>
            <a:spLocks/>
          </p:cNvSpPr>
          <p:nvPr/>
        </p:nvSpPr>
        <p:spPr bwMode="auto">
          <a:xfrm>
            <a:off x="6146800" y="2589213"/>
            <a:ext cx="641350" cy="269875"/>
          </a:xfrm>
          <a:custGeom>
            <a:avLst/>
            <a:gdLst>
              <a:gd name="T0" fmla="*/ 2147483647 w 450"/>
              <a:gd name="T1" fmla="*/ 2147483647 h 207"/>
              <a:gd name="T2" fmla="*/ 2147483647 w 450"/>
              <a:gd name="T3" fmla="*/ 2147483647 h 207"/>
              <a:gd name="T4" fmla="*/ 2147483647 w 450"/>
              <a:gd name="T5" fmla="*/ 2147483647 h 207"/>
              <a:gd name="T6" fmla="*/ 2147483647 w 450"/>
              <a:gd name="T7" fmla="*/ 2147483647 h 207"/>
              <a:gd name="T8" fmla="*/ 2147483647 w 450"/>
              <a:gd name="T9" fmla="*/ 2147483647 h 207"/>
              <a:gd name="T10" fmla="*/ 2147483647 w 450"/>
              <a:gd name="T11" fmla="*/ 2147483647 h 207"/>
              <a:gd name="T12" fmla="*/ 2147483647 w 450"/>
              <a:gd name="T13" fmla="*/ 2147483647 h 207"/>
              <a:gd name="T14" fmla="*/ 2147483647 w 450"/>
              <a:gd name="T15" fmla="*/ 2147483647 h 207"/>
              <a:gd name="T16" fmla="*/ 2147483647 w 450"/>
              <a:gd name="T17" fmla="*/ 2147483647 h 207"/>
              <a:gd name="T18" fmla="*/ 2147483647 w 450"/>
              <a:gd name="T19" fmla="*/ 2147483647 h 207"/>
              <a:gd name="T20" fmla="*/ 2147483647 w 450"/>
              <a:gd name="T21" fmla="*/ 2147483647 h 207"/>
              <a:gd name="T22" fmla="*/ 2147483647 w 450"/>
              <a:gd name="T23" fmla="*/ 2147483647 h 207"/>
              <a:gd name="T24" fmla="*/ 2147483647 w 450"/>
              <a:gd name="T25" fmla="*/ 2147483647 h 207"/>
              <a:gd name="T26" fmla="*/ 2147483647 w 450"/>
              <a:gd name="T27" fmla="*/ 2147483647 h 207"/>
              <a:gd name="T28" fmla="*/ 2147483647 w 450"/>
              <a:gd name="T29" fmla="*/ 2147483647 h 207"/>
              <a:gd name="T30" fmla="*/ 2147483647 w 450"/>
              <a:gd name="T31" fmla="*/ 2147483647 h 207"/>
              <a:gd name="T32" fmla="*/ 2147483647 w 450"/>
              <a:gd name="T33" fmla="*/ 2147483647 h 207"/>
              <a:gd name="T34" fmla="*/ 2147483647 w 450"/>
              <a:gd name="T35" fmla="*/ 2147483647 h 207"/>
              <a:gd name="T36" fmla="*/ 2147483647 w 450"/>
              <a:gd name="T37" fmla="*/ 2147483647 h 207"/>
              <a:gd name="T38" fmla="*/ 2147483647 w 450"/>
              <a:gd name="T39" fmla="*/ 2147483647 h 207"/>
              <a:gd name="T40" fmla="*/ 2147483647 w 450"/>
              <a:gd name="T41" fmla="*/ 2147483647 h 207"/>
              <a:gd name="T42" fmla="*/ 2147483647 w 450"/>
              <a:gd name="T43" fmla="*/ 2147483647 h 207"/>
              <a:gd name="T44" fmla="*/ 2147483647 w 450"/>
              <a:gd name="T45" fmla="*/ 2147483647 h 207"/>
              <a:gd name="T46" fmla="*/ 2147483647 w 450"/>
              <a:gd name="T47" fmla="*/ 2147483647 h 207"/>
              <a:gd name="T48" fmla="*/ 2147483647 w 450"/>
              <a:gd name="T49" fmla="*/ 2147483647 h 207"/>
              <a:gd name="T50" fmla="*/ 2147483647 w 450"/>
              <a:gd name="T51" fmla="*/ 2147483647 h 207"/>
              <a:gd name="T52" fmla="*/ 2147483647 w 450"/>
              <a:gd name="T53" fmla="*/ 2147483647 h 207"/>
              <a:gd name="T54" fmla="*/ 0 w 450"/>
              <a:gd name="T55" fmla="*/ 2147483647 h 207"/>
              <a:gd name="T56" fmla="*/ 2147483647 w 450"/>
              <a:gd name="T57" fmla="*/ 2147483647 h 207"/>
              <a:gd name="T58" fmla="*/ 2147483647 w 450"/>
              <a:gd name="T59" fmla="*/ 2147483647 h 207"/>
              <a:gd name="T60" fmla="*/ 2147483647 w 450"/>
              <a:gd name="T61" fmla="*/ 2147483647 h 207"/>
              <a:gd name="T62" fmla="*/ 2147483647 w 450"/>
              <a:gd name="T63" fmla="*/ 2147483647 h 207"/>
              <a:gd name="T64" fmla="*/ 2147483647 w 450"/>
              <a:gd name="T65" fmla="*/ 2147483647 h 207"/>
              <a:gd name="T66" fmla="*/ 2147483647 w 450"/>
              <a:gd name="T67" fmla="*/ 2147483647 h 207"/>
              <a:gd name="T68" fmla="*/ 2147483647 w 450"/>
              <a:gd name="T69" fmla="*/ 2147483647 h 207"/>
              <a:gd name="T70" fmla="*/ 2147483647 w 450"/>
              <a:gd name="T71" fmla="*/ 2147483647 h 207"/>
              <a:gd name="T72" fmla="*/ 2147483647 w 450"/>
              <a:gd name="T73" fmla="*/ 2147483647 h 207"/>
              <a:gd name="T74" fmla="*/ 2147483647 w 450"/>
              <a:gd name="T75" fmla="*/ 2147483647 h 207"/>
              <a:gd name="T76" fmla="*/ 2147483647 w 450"/>
              <a:gd name="T77" fmla="*/ 2147483647 h 207"/>
              <a:gd name="T78" fmla="*/ 2147483647 w 450"/>
              <a:gd name="T79" fmla="*/ 2147483647 h 207"/>
              <a:gd name="T80" fmla="*/ 2147483647 w 450"/>
              <a:gd name="T81" fmla="*/ 2147483647 h 207"/>
              <a:gd name="T82" fmla="*/ 2147483647 w 450"/>
              <a:gd name="T83" fmla="*/ 2147483647 h 207"/>
              <a:gd name="T84" fmla="*/ 2147483647 w 450"/>
              <a:gd name="T85" fmla="*/ 2147483647 h 207"/>
              <a:gd name="T86" fmla="*/ 2147483647 w 450"/>
              <a:gd name="T87" fmla="*/ 2147483647 h 207"/>
              <a:gd name="T88" fmla="*/ 2147483647 w 450"/>
              <a:gd name="T89" fmla="*/ 2147483647 h 207"/>
              <a:gd name="T90" fmla="*/ 2147483647 w 450"/>
              <a:gd name="T91" fmla="*/ 2147483647 h 207"/>
              <a:gd name="T92" fmla="*/ 2147483647 w 450"/>
              <a:gd name="T93" fmla="*/ 2147483647 h 207"/>
              <a:gd name="T94" fmla="*/ 2147483647 w 450"/>
              <a:gd name="T95" fmla="*/ 2147483647 h 207"/>
              <a:gd name="T96" fmla="*/ 2147483647 w 450"/>
              <a:gd name="T97" fmla="*/ 2147483647 h 207"/>
              <a:gd name="T98" fmla="*/ 2147483647 w 450"/>
              <a:gd name="T99" fmla="*/ 2147483647 h 207"/>
              <a:gd name="T100" fmla="*/ 2147483647 w 450"/>
              <a:gd name="T101" fmla="*/ 2147483647 h 207"/>
              <a:gd name="T102" fmla="*/ 2147483647 w 450"/>
              <a:gd name="T103" fmla="*/ 2147483647 h 207"/>
              <a:gd name="T104" fmla="*/ 2147483647 w 450"/>
              <a:gd name="T105" fmla="*/ 0 h 207"/>
              <a:gd name="T106" fmla="*/ 2147483647 w 450"/>
              <a:gd name="T107" fmla="*/ 0 h 207"/>
              <a:gd name="T108" fmla="*/ 2147483647 w 450"/>
              <a:gd name="T109" fmla="*/ 2147483647 h 207"/>
              <a:gd name="T110" fmla="*/ 2147483647 w 450"/>
              <a:gd name="T111" fmla="*/ 2147483647 h 207"/>
              <a:gd name="T112" fmla="*/ 2147483647 w 450"/>
              <a:gd name="T113" fmla="*/ 2147483647 h 207"/>
              <a:gd name="T114" fmla="*/ 2147483647 w 450"/>
              <a:gd name="T115" fmla="*/ 2147483647 h 207"/>
              <a:gd name="T116" fmla="*/ 2147483647 w 450"/>
              <a:gd name="T117" fmla="*/ 2147483647 h 207"/>
              <a:gd name="T118" fmla="*/ 2147483647 w 450"/>
              <a:gd name="T119" fmla="*/ 2147483647 h 207"/>
              <a:gd name="T120" fmla="*/ 2147483647 w 450"/>
              <a:gd name="T121" fmla="*/ 2147483647 h 2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50"/>
              <a:gd name="T184" fmla="*/ 0 h 207"/>
              <a:gd name="T185" fmla="*/ 450 w 450"/>
              <a:gd name="T186" fmla="*/ 207 h 2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50" h="207">
                <a:moveTo>
                  <a:pt x="449" y="73"/>
                </a:moveTo>
                <a:lnTo>
                  <a:pt x="449" y="136"/>
                </a:lnTo>
                <a:lnTo>
                  <a:pt x="432" y="123"/>
                </a:lnTo>
                <a:lnTo>
                  <a:pt x="432" y="87"/>
                </a:lnTo>
                <a:lnTo>
                  <a:pt x="405" y="74"/>
                </a:lnTo>
                <a:lnTo>
                  <a:pt x="405" y="136"/>
                </a:lnTo>
                <a:lnTo>
                  <a:pt x="431" y="123"/>
                </a:lnTo>
                <a:lnTo>
                  <a:pt x="449" y="136"/>
                </a:lnTo>
                <a:lnTo>
                  <a:pt x="407" y="157"/>
                </a:lnTo>
                <a:lnTo>
                  <a:pt x="406" y="169"/>
                </a:lnTo>
                <a:lnTo>
                  <a:pt x="392" y="174"/>
                </a:lnTo>
                <a:lnTo>
                  <a:pt x="392" y="192"/>
                </a:lnTo>
                <a:lnTo>
                  <a:pt x="381" y="192"/>
                </a:lnTo>
                <a:lnTo>
                  <a:pt x="381" y="199"/>
                </a:lnTo>
                <a:lnTo>
                  <a:pt x="381" y="206"/>
                </a:lnTo>
                <a:lnTo>
                  <a:pt x="318" y="206"/>
                </a:lnTo>
                <a:lnTo>
                  <a:pt x="318" y="192"/>
                </a:lnTo>
                <a:lnTo>
                  <a:pt x="305" y="191"/>
                </a:lnTo>
                <a:lnTo>
                  <a:pt x="305" y="174"/>
                </a:lnTo>
                <a:lnTo>
                  <a:pt x="289" y="169"/>
                </a:lnTo>
                <a:lnTo>
                  <a:pt x="289" y="159"/>
                </a:lnTo>
                <a:lnTo>
                  <a:pt x="258" y="158"/>
                </a:lnTo>
                <a:lnTo>
                  <a:pt x="258" y="153"/>
                </a:lnTo>
                <a:lnTo>
                  <a:pt x="255" y="151"/>
                </a:lnTo>
                <a:lnTo>
                  <a:pt x="220" y="151"/>
                </a:lnTo>
                <a:lnTo>
                  <a:pt x="220" y="139"/>
                </a:lnTo>
                <a:lnTo>
                  <a:pt x="29" y="139"/>
                </a:lnTo>
                <a:lnTo>
                  <a:pt x="0" y="112"/>
                </a:lnTo>
                <a:lnTo>
                  <a:pt x="34" y="77"/>
                </a:lnTo>
                <a:lnTo>
                  <a:pt x="42" y="89"/>
                </a:lnTo>
                <a:lnTo>
                  <a:pt x="54" y="89"/>
                </a:lnTo>
                <a:lnTo>
                  <a:pt x="64" y="77"/>
                </a:lnTo>
                <a:lnTo>
                  <a:pt x="72" y="89"/>
                </a:lnTo>
                <a:lnTo>
                  <a:pt x="76" y="87"/>
                </a:lnTo>
                <a:lnTo>
                  <a:pt x="84" y="77"/>
                </a:lnTo>
                <a:lnTo>
                  <a:pt x="109" y="75"/>
                </a:lnTo>
                <a:lnTo>
                  <a:pt x="111" y="73"/>
                </a:lnTo>
                <a:lnTo>
                  <a:pt x="125" y="89"/>
                </a:lnTo>
                <a:lnTo>
                  <a:pt x="137" y="89"/>
                </a:lnTo>
                <a:lnTo>
                  <a:pt x="152" y="77"/>
                </a:lnTo>
                <a:lnTo>
                  <a:pt x="165" y="89"/>
                </a:lnTo>
                <a:lnTo>
                  <a:pt x="178" y="89"/>
                </a:lnTo>
                <a:lnTo>
                  <a:pt x="194" y="77"/>
                </a:lnTo>
                <a:lnTo>
                  <a:pt x="222" y="74"/>
                </a:lnTo>
                <a:lnTo>
                  <a:pt x="222" y="59"/>
                </a:lnTo>
                <a:lnTo>
                  <a:pt x="259" y="59"/>
                </a:lnTo>
                <a:lnTo>
                  <a:pt x="259" y="52"/>
                </a:lnTo>
                <a:lnTo>
                  <a:pt x="290" y="52"/>
                </a:lnTo>
                <a:lnTo>
                  <a:pt x="290" y="41"/>
                </a:lnTo>
                <a:lnTo>
                  <a:pt x="306" y="36"/>
                </a:lnTo>
                <a:lnTo>
                  <a:pt x="306" y="16"/>
                </a:lnTo>
                <a:lnTo>
                  <a:pt x="320" y="16"/>
                </a:lnTo>
                <a:lnTo>
                  <a:pt x="320" y="0"/>
                </a:lnTo>
                <a:lnTo>
                  <a:pt x="383" y="0"/>
                </a:lnTo>
                <a:lnTo>
                  <a:pt x="383" y="16"/>
                </a:lnTo>
                <a:lnTo>
                  <a:pt x="392" y="16"/>
                </a:lnTo>
                <a:lnTo>
                  <a:pt x="392" y="33"/>
                </a:lnTo>
                <a:lnTo>
                  <a:pt x="396" y="37"/>
                </a:lnTo>
                <a:lnTo>
                  <a:pt x="406" y="41"/>
                </a:lnTo>
                <a:lnTo>
                  <a:pt x="406" y="52"/>
                </a:lnTo>
                <a:lnTo>
                  <a:pt x="449" y="73"/>
                </a:lnTo>
              </a:path>
            </a:pathLst>
          </a:cu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53" name="Group 72"/>
          <p:cNvGrpSpPr>
            <a:grpSpLocks/>
          </p:cNvGrpSpPr>
          <p:nvPr/>
        </p:nvGrpSpPr>
        <p:grpSpPr bwMode="auto">
          <a:xfrm>
            <a:off x="6477000" y="2341563"/>
            <a:ext cx="1925638" cy="785812"/>
            <a:chOff x="3880" y="1192"/>
            <a:chExt cx="1349" cy="604"/>
          </a:xfrm>
        </p:grpSpPr>
        <p:sp>
          <p:nvSpPr>
            <p:cNvPr id="52406" name="Rectangle 73"/>
            <p:cNvSpPr>
              <a:spLocks noChangeArrowheads="1"/>
            </p:cNvSpPr>
            <p:nvPr/>
          </p:nvSpPr>
          <p:spPr bwMode="auto">
            <a:xfrm>
              <a:off x="3880" y="1192"/>
              <a:ext cx="1349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extract symmetric</a:t>
              </a:r>
            </a:p>
          </p:txBody>
        </p:sp>
        <p:sp>
          <p:nvSpPr>
            <p:cNvPr id="52407" name="Rectangle 74"/>
            <p:cNvSpPr>
              <a:spLocks noChangeArrowheads="1"/>
            </p:cNvSpPr>
            <p:nvPr/>
          </p:nvSpPr>
          <p:spPr bwMode="auto">
            <a:xfrm>
              <a:off x="4140" y="1364"/>
              <a:ext cx="785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key using</a:t>
              </a:r>
            </a:p>
          </p:txBody>
        </p:sp>
        <p:sp>
          <p:nvSpPr>
            <p:cNvPr id="52408" name="Rectangle 75"/>
            <p:cNvSpPr>
              <a:spLocks noChangeArrowheads="1"/>
            </p:cNvSpPr>
            <p:nvPr/>
          </p:nvSpPr>
          <p:spPr bwMode="auto">
            <a:xfrm>
              <a:off x="4090" y="1537"/>
              <a:ext cx="873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private key</a:t>
              </a:r>
            </a:p>
          </p:txBody>
        </p:sp>
      </p:grpSp>
      <p:grpSp>
        <p:nvGrpSpPr>
          <p:cNvPr id="52254" name="Group 76"/>
          <p:cNvGrpSpPr>
            <a:grpSpLocks/>
          </p:cNvGrpSpPr>
          <p:nvPr/>
        </p:nvGrpSpPr>
        <p:grpSpPr bwMode="auto">
          <a:xfrm>
            <a:off x="5280025" y="3044825"/>
            <a:ext cx="342900" cy="681038"/>
            <a:chOff x="3041" y="1732"/>
            <a:chExt cx="241" cy="524"/>
          </a:xfrm>
        </p:grpSpPr>
        <p:sp>
          <p:nvSpPr>
            <p:cNvPr id="52402" name="Arc 77"/>
            <p:cNvSpPr>
              <a:spLocks/>
            </p:cNvSpPr>
            <p:nvPr/>
          </p:nvSpPr>
          <p:spPr bwMode="auto">
            <a:xfrm>
              <a:off x="3041" y="1732"/>
              <a:ext cx="70" cy="244"/>
            </a:xfrm>
            <a:custGeom>
              <a:avLst/>
              <a:gdLst>
                <a:gd name="T0" fmla="*/ 0 w 21600"/>
                <a:gd name="T1" fmla="*/ 0 h 21598"/>
                <a:gd name="T2" fmla="*/ 0 w 21600"/>
                <a:gd name="T3" fmla="*/ 0 h 21598"/>
                <a:gd name="T4" fmla="*/ 0 w 21600"/>
                <a:gd name="T5" fmla="*/ 0 h 215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8"/>
                <a:gd name="T11" fmla="*/ 21600 w 21600"/>
                <a:gd name="T12" fmla="*/ 21598 h 21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8" fill="none" extrusionOk="0">
                  <a:moveTo>
                    <a:pt x="0" y="21598"/>
                  </a:moveTo>
                  <a:cubicBezTo>
                    <a:pt x="0" y="9789"/>
                    <a:pt x="9482" y="170"/>
                    <a:pt x="21289" y="0"/>
                  </a:cubicBezTo>
                </a:path>
                <a:path w="21600" h="21598" stroke="0" extrusionOk="0">
                  <a:moveTo>
                    <a:pt x="0" y="21598"/>
                  </a:moveTo>
                  <a:cubicBezTo>
                    <a:pt x="0" y="9789"/>
                    <a:pt x="9482" y="170"/>
                    <a:pt x="21289" y="0"/>
                  </a:cubicBezTo>
                  <a:lnTo>
                    <a:pt x="21600" y="21598"/>
                  </a:lnTo>
                  <a:lnTo>
                    <a:pt x="0" y="21598"/>
                  </a:lnTo>
                  <a:close/>
                </a:path>
              </a:pathLst>
            </a:custGeom>
            <a:noFill/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403" name="Group 78"/>
            <p:cNvGrpSpPr>
              <a:grpSpLocks/>
            </p:cNvGrpSpPr>
            <p:nvPr/>
          </p:nvGrpSpPr>
          <p:grpSpPr bwMode="auto">
            <a:xfrm>
              <a:off x="3041" y="1975"/>
              <a:ext cx="241" cy="281"/>
              <a:chOff x="3041" y="1975"/>
              <a:chExt cx="241" cy="281"/>
            </a:xfrm>
          </p:grpSpPr>
          <p:sp>
            <p:nvSpPr>
              <p:cNvPr id="52404" name="Arc 79"/>
              <p:cNvSpPr>
                <a:spLocks/>
              </p:cNvSpPr>
              <p:nvPr/>
            </p:nvSpPr>
            <p:spPr bwMode="auto">
              <a:xfrm>
                <a:off x="3041" y="1975"/>
                <a:ext cx="241" cy="264"/>
              </a:xfrm>
              <a:custGeom>
                <a:avLst/>
                <a:gdLst>
                  <a:gd name="T0" fmla="*/ 0 w 21600"/>
                  <a:gd name="T1" fmla="*/ 0 h 19996"/>
                  <a:gd name="T2" fmla="*/ 0 w 21600"/>
                  <a:gd name="T3" fmla="*/ 0 h 19996"/>
                  <a:gd name="T4" fmla="*/ 0 w 21600"/>
                  <a:gd name="T5" fmla="*/ 0 h 1999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9996"/>
                  <a:gd name="T11" fmla="*/ 21600 w 21600"/>
                  <a:gd name="T12" fmla="*/ 19996 h 199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9996" fill="none" extrusionOk="0">
                    <a:moveTo>
                      <a:pt x="13431" y="19996"/>
                    </a:moveTo>
                    <a:cubicBezTo>
                      <a:pt x="5308" y="16677"/>
                      <a:pt x="0" y="8774"/>
                      <a:pt x="0" y="0"/>
                    </a:cubicBezTo>
                  </a:path>
                  <a:path w="21600" h="19996" stroke="0" extrusionOk="0">
                    <a:moveTo>
                      <a:pt x="13431" y="19996"/>
                    </a:moveTo>
                    <a:cubicBezTo>
                      <a:pt x="5308" y="16677"/>
                      <a:pt x="0" y="8774"/>
                      <a:pt x="0" y="0"/>
                    </a:cubicBezTo>
                    <a:lnTo>
                      <a:pt x="21600" y="0"/>
                    </a:lnTo>
                    <a:lnTo>
                      <a:pt x="13431" y="1999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05" name="Freeform 80"/>
              <p:cNvSpPr>
                <a:spLocks/>
              </p:cNvSpPr>
              <p:nvPr/>
            </p:nvSpPr>
            <p:spPr bwMode="auto">
              <a:xfrm>
                <a:off x="3159" y="2194"/>
                <a:ext cx="120" cy="62"/>
              </a:xfrm>
              <a:custGeom>
                <a:avLst/>
                <a:gdLst>
                  <a:gd name="T0" fmla="*/ 119 w 120"/>
                  <a:gd name="T1" fmla="*/ 61 h 62"/>
                  <a:gd name="T2" fmla="*/ 19 w 120"/>
                  <a:gd name="T3" fmla="*/ 0 h 62"/>
                  <a:gd name="T4" fmla="*/ 0 w 120"/>
                  <a:gd name="T5" fmla="*/ 60 h 62"/>
                  <a:gd name="T6" fmla="*/ 119 w 120"/>
                  <a:gd name="T7" fmla="*/ 61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0"/>
                  <a:gd name="T13" fmla="*/ 0 h 62"/>
                  <a:gd name="T14" fmla="*/ 120 w 120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0" h="62">
                    <a:moveTo>
                      <a:pt x="119" y="61"/>
                    </a:moveTo>
                    <a:lnTo>
                      <a:pt x="19" y="0"/>
                    </a:lnTo>
                    <a:lnTo>
                      <a:pt x="0" y="60"/>
                    </a:lnTo>
                    <a:lnTo>
                      <a:pt x="119" y="61"/>
                    </a:lnTo>
                  </a:path>
                </a:pathLst>
              </a:custGeom>
              <a:solidFill>
                <a:srgbClr val="FFFFFF"/>
              </a:solidFill>
              <a:ln w="9525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2255" name="Group 81"/>
          <p:cNvGrpSpPr>
            <a:grpSpLocks/>
          </p:cNvGrpSpPr>
          <p:nvPr/>
        </p:nvGrpSpPr>
        <p:grpSpPr bwMode="auto">
          <a:xfrm>
            <a:off x="6811963" y="3794125"/>
            <a:ext cx="1866900" cy="558800"/>
            <a:chOff x="4115" y="2308"/>
            <a:chExt cx="1308" cy="429"/>
          </a:xfrm>
        </p:grpSpPr>
        <p:sp>
          <p:nvSpPr>
            <p:cNvPr id="52400" name="Rectangle 82"/>
            <p:cNvSpPr>
              <a:spLocks noChangeArrowheads="1"/>
            </p:cNvSpPr>
            <p:nvPr/>
          </p:nvSpPr>
          <p:spPr bwMode="auto">
            <a:xfrm>
              <a:off x="4115" y="2308"/>
              <a:ext cx="1308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decrypt file using</a:t>
              </a:r>
            </a:p>
          </p:txBody>
        </p:sp>
        <p:sp>
          <p:nvSpPr>
            <p:cNvPr id="52401" name="Rectangle 83"/>
            <p:cNvSpPr>
              <a:spLocks noChangeArrowheads="1"/>
            </p:cNvSpPr>
            <p:nvPr/>
          </p:nvSpPr>
          <p:spPr bwMode="auto">
            <a:xfrm>
              <a:off x="4204" y="2479"/>
              <a:ext cx="1119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symmetric key</a:t>
              </a:r>
            </a:p>
          </p:txBody>
        </p:sp>
      </p:grpSp>
      <p:grpSp>
        <p:nvGrpSpPr>
          <p:cNvPr id="52256" name="Group 84"/>
          <p:cNvGrpSpPr>
            <a:grpSpLocks/>
          </p:cNvGrpSpPr>
          <p:nvPr/>
        </p:nvGrpSpPr>
        <p:grpSpPr bwMode="auto">
          <a:xfrm>
            <a:off x="5484813" y="4479925"/>
            <a:ext cx="344487" cy="681038"/>
            <a:chOff x="3185" y="2834"/>
            <a:chExt cx="241" cy="524"/>
          </a:xfrm>
        </p:grpSpPr>
        <p:sp>
          <p:nvSpPr>
            <p:cNvPr id="52396" name="Arc 85"/>
            <p:cNvSpPr>
              <a:spLocks/>
            </p:cNvSpPr>
            <p:nvPr/>
          </p:nvSpPr>
          <p:spPr bwMode="auto">
            <a:xfrm>
              <a:off x="3185" y="2834"/>
              <a:ext cx="70" cy="244"/>
            </a:xfrm>
            <a:custGeom>
              <a:avLst/>
              <a:gdLst>
                <a:gd name="T0" fmla="*/ 0 w 21600"/>
                <a:gd name="T1" fmla="*/ 0 h 21598"/>
                <a:gd name="T2" fmla="*/ 0 w 21600"/>
                <a:gd name="T3" fmla="*/ 0 h 21598"/>
                <a:gd name="T4" fmla="*/ 0 w 21600"/>
                <a:gd name="T5" fmla="*/ 0 h 215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8"/>
                <a:gd name="T11" fmla="*/ 21600 w 21600"/>
                <a:gd name="T12" fmla="*/ 21598 h 21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8" fill="none" extrusionOk="0">
                  <a:moveTo>
                    <a:pt x="0" y="21598"/>
                  </a:moveTo>
                  <a:cubicBezTo>
                    <a:pt x="0" y="9789"/>
                    <a:pt x="9482" y="170"/>
                    <a:pt x="21289" y="0"/>
                  </a:cubicBezTo>
                </a:path>
                <a:path w="21600" h="21598" stroke="0" extrusionOk="0">
                  <a:moveTo>
                    <a:pt x="0" y="21598"/>
                  </a:moveTo>
                  <a:cubicBezTo>
                    <a:pt x="0" y="9789"/>
                    <a:pt x="9482" y="170"/>
                    <a:pt x="21289" y="0"/>
                  </a:cubicBezTo>
                  <a:lnTo>
                    <a:pt x="21600" y="21598"/>
                  </a:lnTo>
                  <a:lnTo>
                    <a:pt x="0" y="21598"/>
                  </a:lnTo>
                  <a:close/>
                </a:path>
              </a:pathLst>
            </a:custGeom>
            <a:noFill/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397" name="Group 86"/>
            <p:cNvGrpSpPr>
              <a:grpSpLocks/>
            </p:cNvGrpSpPr>
            <p:nvPr/>
          </p:nvGrpSpPr>
          <p:grpSpPr bwMode="auto">
            <a:xfrm>
              <a:off x="3185" y="3077"/>
              <a:ext cx="241" cy="281"/>
              <a:chOff x="3185" y="3077"/>
              <a:chExt cx="241" cy="281"/>
            </a:xfrm>
          </p:grpSpPr>
          <p:sp>
            <p:nvSpPr>
              <p:cNvPr id="52398" name="Arc 87"/>
              <p:cNvSpPr>
                <a:spLocks/>
              </p:cNvSpPr>
              <p:nvPr/>
            </p:nvSpPr>
            <p:spPr bwMode="auto">
              <a:xfrm>
                <a:off x="3185" y="3077"/>
                <a:ext cx="241" cy="264"/>
              </a:xfrm>
              <a:custGeom>
                <a:avLst/>
                <a:gdLst>
                  <a:gd name="T0" fmla="*/ 0 w 21600"/>
                  <a:gd name="T1" fmla="*/ 0 h 19996"/>
                  <a:gd name="T2" fmla="*/ 0 w 21600"/>
                  <a:gd name="T3" fmla="*/ 0 h 19996"/>
                  <a:gd name="T4" fmla="*/ 0 w 21600"/>
                  <a:gd name="T5" fmla="*/ 0 h 1999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9996"/>
                  <a:gd name="T11" fmla="*/ 21600 w 21600"/>
                  <a:gd name="T12" fmla="*/ 19996 h 199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9996" fill="none" extrusionOk="0">
                    <a:moveTo>
                      <a:pt x="13431" y="19996"/>
                    </a:moveTo>
                    <a:cubicBezTo>
                      <a:pt x="5308" y="16677"/>
                      <a:pt x="0" y="8774"/>
                      <a:pt x="0" y="0"/>
                    </a:cubicBezTo>
                  </a:path>
                  <a:path w="21600" h="19996" stroke="0" extrusionOk="0">
                    <a:moveTo>
                      <a:pt x="13431" y="19996"/>
                    </a:moveTo>
                    <a:cubicBezTo>
                      <a:pt x="5308" y="16677"/>
                      <a:pt x="0" y="8774"/>
                      <a:pt x="0" y="0"/>
                    </a:cubicBezTo>
                    <a:lnTo>
                      <a:pt x="21600" y="0"/>
                    </a:lnTo>
                    <a:lnTo>
                      <a:pt x="13431" y="1999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99" name="Freeform 88"/>
              <p:cNvSpPr>
                <a:spLocks/>
              </p:cNvSpPr>
              <p:nvPr/>
            </p:nvSpPr>
            <p:spPr bwMode="auto">
              <a:xfrm>
                <a:off x="3303" y="3296"/>
                <a:ext cx="120" cy="62"/>
              </a:xfrm>
              <a:custGeom>
                <a:avLst/>
                <a:gdLst>
                  <a:gd name="T0" fmla="*/ 119 w 120"/>
                  <a:gd name="T1" fmla="*/ 61 h 62"/>
                  <a:gd name="T2" fmla="*/ 19 w 120"/>
                  <a:gd name="T3" fmla="*/ 0 h 62"/>
                  <a:gd name="T4" fmla="*/ 0 w 120"/>
                  <a:gd name="T5" fmla="*/ 60 h 62"/>
                  <a:gd name="T6" fmla="*/ 119 w 120"/>
                  <a:gd name="T7" fmla="*/ 61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0"/>
                  <a:gd name="T13" fmla="*/ 0 h 62"/>
                  <a:gd name="T14" fmla="*/ 120 w 120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0" h="62">
                    <a:moveTo>
                      <a:pt x="119" y="61"/>
                    </a:moveTo>
                    <a:lnTo>
                      <a:pt x="19" y="0"/>
                    </a:lnTo>
                    <a:lnTo>
                      <a:pt x="0" y="60"/>
                    </a:lnTo>
                    <a:lnTo>
                      <a:pt x="119" y="61"/>
                    </a:lnTo>
                  </a:path>
                </a:pathLst>
              </a:custGeom>
              <a:solidFill>
                <a:srgbClr val="FFFFFF"/>
              </a:solidFill>
              <a:ln w="9525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2257" name="Group 89"/>
          <p:cNvGrpSpPr>
            <a:grpSpLocks/>
          </p:cNvGrpSpPr>
          <p:nvPr/>
        </p:nvGrpSpPr>
        <p:grpSpPr bwMode="auto">
          <a:xfrm>
            <a:off x="5905500" y="4914900"/>
            <a:ext cx="539750" cy="679450"/>
            <a:chOff x="3479" y="3168"/>
            <a:chExt cx="379" cy="522"/>
          </a:xfrm>
        </p:grpSpPr>
        <p:sp>
          <p:nvSpPr>
            <p:cNvPr id="52391" name="Rectangle 90"/>
            <p:cNvSpPr>
              <a:spLocks noChangeArrowheads="1"/>
            </p:cNvSpPr>
            <p:nvPr/>
          </p:nvSpPr>
          <p:spPr bwMode="auto">
            <a:xfrm>
              <a:off x="3479" y="3176"/>
              <a:ext cx="370" cy="514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392" name="Freeform 91"/>
            <p:cNvSpPr>
              <a:spLocks/>
            </p:cNvSpPr>
            <p:nvPr/>
          </p:nvSpPr>
          <p:spPr bwMode="auto">
            <a:xfrm>
              <a:off x="3711" y="3168"/>
              <a:ext cx="145" cy="145"/>
            </a:xfrm>
            <a:custGeom>
              <a:avLst/>
              <a:gdLst>
                <a:gd name="T0" fmla="*/ 144 w 145"/>
                <a:gd name="T1" fmla="*/ 144 h 145"/>
                <a:gd name="T2" fmla="*/ 144 w 145"/>
                <a:gd name="T3" fmla="*/ 0 h 145"/>
                <a:gd name="T4" fmla="*/ 0 w 145"/>
                <a:gd name="T5" fmla="*/ 0 h 145"/>
                <a:gd name="T6" fmla="*/ 144 w 145"/>
                <a:gd name="T7" fmla="*/ 144 h 1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5"/>
                <a:gd name="T13" fmla="*/ 0 h 145"/>
                <a:gd name="T14" fmla="*/ 145 w 145"/>
                <a:gd name="T15" fmla="*/ 145 h 1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5" h="145">
                  <a:moveTo>
                    <a:pt x="144" y="144"/>
                  </a:moveTo>
                  <a:lnTo>
                    <a:pt x="144" y="0"/>
                  </a:lnTo>
                  <a:lnTo>
                    <a:pt x="0" y="0"/>
                  </a:lnTo>
                  <a:lnTo>
                    <a:pt x="144" y="144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393" name="Group 92"/>
            <p:cNvGrpSpPr>
              <a:grpSpLocks/>
            </p:cNvGrpSpPr>
            <p:nvPr/>
          </p:nvGrpSpPr>
          <p:grpSpPr bwMode="auto">
            <a:xfrm>
              <a:off x="3711" y="3168"/>
              <a:ext cx="147" cy="147"/>
              <a:chOff x="3711" y="3168"/>
              <a:chExt cx="147" cy="147"/>
            </a:xfrm>
          </p:grpSpPr>
          <p:sp>
            <p:nvSpPr>
              <p:cNvPr id="52394" name="Freeform 93"/>
              <p:cNvSpPr>
                <a:spLocks/>
              </p:cNvSpPr>
              <p:nvPr/>
            </p:nvSpPr>
            <p:spPr bwMode="auto">
              <a:xfrm>
                <a:off x="3719" y="3187"/>
                <a:ext cx="126" cy="126"/>
              </a:xfrm>
              <a:custGeom>
                <a:avLst/>
                <a:gdLst>
                  <a:gd name="T0" fmla="*/ 0 w 126"/>
                  <a:gd name="T1" fmla="*/ 0 h 126"/>
                  <a:gd name="T2" fmla="*/ 0 w 126"/>
                  <a:gd name="T3" fmla="*/ 125 h 126"/>
                  <a:gd name="T4" fmla="*/ 125 w 126"/>
                  <a:gd name="T5" fmla="*/ 125 h 126"/>
                  <a:gd name="T6" fmla="*/ 0 w 126"/>
                  <a:gd name="T7" fmla="*/ 0 h 12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6"/>
                  <a:gd name="T13" fmla="*/ 0 h 126"/>
                  <a:gd name="T14" fmla="*/ 126 w 126"/>
                  <a:gd name="T15" fmla="*/ 126 h 12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6" h="126">
                    <a:moveTo>
                      <a:pt x="0" y="0"/>
                    </a:moveTo>
                    <a:lnTo>
                      <a:pt x="0" y="125"/>
                    </a:lnTo>
                    <a:lnTo>
                      <a:pt x="125" y="12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95" name="Freeform 94"/>
              <p:cNvSpPr>
                <a:spLocks/>
              </p:cNvSpPr>
              <p:nvPr/>
            </p:nvSpPr>
            <p:spPr bwMode="auto">
              <a:xfrm>
                <a:off x="3711" y="3168"/>
                <a:ext cx="147" cy="147"/>
              </a:xfrm>
              <a:custGeom>
                <a:avLst/>
                <a:gdLst>
                  <a:gd name="T0" fmla="*/ 0 w 147"/>
                  <a:gd name="T1" fmla="*/ 0 h 147"/>
                  <a:gd name="T2" fmla="*/ 0 w 147"/>
                  <a:gd name="T3" fmla="*/ 146 h 147"/>
                  <a:gd name="T4" fmla="*/ 146 w 147"/>
                  <a:gd name="T5" fmla="*/ 146 h 147"/>
                  <a:gd name="T6" fmla="*/ 0 w 147"/>
                  <a:gd name="T7" fmla="*/ 0 h 147"/>
                  <a:gd name="T8" fmla="*/ 15 w 147"/>
                  <a:gd name="T9" fmla="*/ 37 h 147"/>
                  <a:gd name="T10" fmla="*/ 109 w 147"/>
                  <a:gd name="T11" fmla="*/ 131 h 147"/>
                  <a:gd name="T12" fmla="*/ 15 w 147"/>
                  <a:gd name="T13" fmla="*/ 131 h 147"/>
                  <a:gd name="T14" fmla="*/ 15 w 147"/>
                  <a:gd name="T15" fmla="*/ 37 h 147"/>
                  <a:gd name="T16" fmla="*/ 0 w 147"/>
                  <a:gd name="T17" fmla="*/ 0 h 14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7"/>
                  <a:gd name="T28" fmla="*/ 0 h 147"/>
                  <a:gd name="T29" fmla="*/ 147 w 147"/>
                  <a:gd name="T30" fmla="*/ 147 h 14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7" h="147">
                    <a:moveTo>
                      <a:pt x="0" y="0"/>
                    </a:moveTo>
                    <a:lnTo>
                      <a:pt x="0" y="146"/>
                    </a:lnTo>
                    <a:lnTo>
                      <a:pt x="146" y="146"/>
                    </a:lnTo>
                    <a:lnTo>
                      <a:pt x="0" y="0"/>
                    </a:lnTo>
                    <a:lnTo>
                      <a:pt x="15" y="37"/>
                    </a:lnTo>
                    <a:lnTo>
                      <a:pt x="109" y="131"/>
                    </a:lnTo>
                    <a:lnTo>
                      <a:pt x="15" y="131"/>
                    </a:lnTo>
                    <a:lnTo>
                      <a:pt x="15" y="3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2258" name="Group 95"/>
          <p:cNvGrpSpPr>
            <a:grpSpLocks/>
          </p:cNvGrpSpPr>
          <p:nvPr/>
        </p:nvGrpSpPr>
        <p:grpSpPr bwMode="auto">
          <a:xfrm>
            <a:off x="6561138" y="5019675"/>
            <a:ext cx="1271587" cy="560388"/>
            <a:chOff x="3939" y="3249"/>
            <a:chExt cx="891" cy="431"/>
          </a:xfrm>
        </p:grpSpPr>
        <p:sp>
          <p:nvSpPr>
            <p:cNvPr id="52389" name="Rectangle 96"/>
            <p:cNvSpPr>
              <a:spLocks noChangeArrowheads="1"/>
            </p:cNvSpPr>
            <p:nvPr/>
          </p:nvSpPr>
          <p:spPr bwMode="auto">
            <a:xfrm>
              <a:off x="4067" y="3249"/>
              <a:ext cx="643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recover</a:t>
              </a:r>
            </a:p>
          </p:txBody>
        </p:sp>
        <p:sp>
          <p:nvSpPr>
            <p:cNvPr id="52390" name="Rectangle 97"/>
            <p:cNvSpPr>
              <a:spLocks noChangeArrowheads="1"/>
            </p:cNvSpPr>
            <p:nvPr/>
          </p:nvSpPr>
          <p:spPr bwMode="auto">
            <a:xfrm>
              <a:off x="3939" y="3421"/>
              <a:ext cx="891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latin typeface="Arial" panose="020B0604020202020204" pitchFamily="34" charset="0"/>
                </a:rPr>
                <a:t>original file</a:t>
              </a:r>
            </a:p>
          </p:txBody>
        </p:sp>
      </p:grpSp>
      <p:grpSp>
        <p:nvGrpSpPr>
          <p:cNvPr id="52259" name="Group 98"/>
          <p:cNvGrpSpPr>
            <a:grpSpLocks/>
          </p:cNvGrpSpPr>
          <p:nvPr/>
        </p:nvGrpSpPr>
        <p:grpSpPr bwMode="auto">
          <a:xfrm>
            <a:off x="5700713" y="3667125"/>
            <a:ext cx="539750" cy="677863"/>
            <a:chOff x="3336" y="2210"/>
            <a:chExt cx="378" cy="521"/>
          </a:xfrm>
        </p:grpSpPr>
        <p:grpSp>
          <p:nvGrpSpPr>
            <p:cNvPr id="52382" name="Group 99"/>
            <p:cNvGrpSpPr>
              <a:grpSpLocks/>
            </p:cNvGrpSpPr>
            <p:nvPr/>
          </p:nvGrpSpPr>
          <p:grpSpPr bwMode="auto">
            <a:xfrm>
              <a:off x="3336" y="2210"/>
              <a:ext cx="378" cy="521"/>
              <a:chOff x="3336" y="2210"/>
              <a:chExt cx="378" cy="521"/>
            </a:xfrm>
          </p:grpSpPr>
          <p:sp>
            <p:nvSpPr>
              <p:cNvPr id="52384" name="Rectangle 100"/>
              <p:cNvSpPr>
                <a:spLocks noChangeArrowheads="1"/>
              </p:cNvSpPr>
              <p:nvPr/>
            </p:nvSpPr>
            <p:spPr bwMode="auto">
              <a:xfrm>
                <a:off x="3336" y="2218"/>
                <a:ext cx="369" cy="513"/>
              </a:xfrm>
              <a:prstGeom prst="rect">
                <a:avLst/>
              </a:prstGeom>
              <a:solidFill>
                <a:srgbClr val="919191"/>
              </a:solid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52385" name="Freeform 101"/>
              <p:cNvSpPr>
                <a:spLocks/>
              </p:cNvSpPr>
              <p:nvPr/>
            </p:nvSpPr>
            <p:spPr bwMode="auto">
              <a:xfrm>
                <a:off x="3567" y="2210"/>
                <a:ext cx="145" cy="145"/>
              </a:xfrm>
              <a:custGeom>
                <a:avLst/>
                <a:gdLst>
                  <a:gd name="T0" fmla="*/ 144 w 145"/>
                  <a:gd name="T1" fmla="*/ 144 h 145"/>
                  <a:gd name="T2" fmla="*/ 144 w 145"/>
                  <a:gd name="T3" fmla="*/ 0 h 145"/>
                  <a:gd name="T4" fmla="*/ 0 w 145"/>
                  <a:gd name="T5" fmla="*/ 0 h 145"/>
                  <a:gd name="T6" fmla="*/ 144 w 145"/>
                  <a:gd name="T7" fmla="*/ 144 h 14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5"/>
                  <a:gd name="T13" fmla="*/ 0 h 145"/>
                  <a:gd name="T14" fmla="*/ 145 w 145"/>
                  <a:gd name="T15" fmla="*/ 145 h 14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5" h="145">
                    <a:moveTo>
                      <a:pt x="144" y="144"/>
                    </a:moveTo>
                    <a:lnTo>
                      <a:pt x="144" y="0"/>
                    </a:lnTo>
                    <a:lnTo>
                      <a:pt x="0" y="0"/>
                    </a:lnTo>
                    <a:lnTo>
                      <a:pt x="144" y="144"/>
                    </a:lnTo>
                  </a:path>
                </a:pathLst>
              </a:custGeom>
              <a:solidFill>
                <a:srgbClr val="919191"/>
              </a:solidFill>
              <a:ln w="12700" cap="rnd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386" name="Group 102"/>
              <p:cNvGrpSpPr>
                <a:grpSpLocks/>
              </p:cNvGrpSpPr>
              <p:nvPr/>
            </p:nvGrpSpPr>
            <p:grpSpPr bwMode="auto">
              <a:xfrm>
                <a:off x="3567" y="2210"/>
                <a:ext cx="147" cy="147"/>
                <a:chOff x="3567" y="2210"/>
                <a:chExt cx="147" cy="147"/>
              </a:xfrm>
            </p:grpSpPr>
            <p:sp>
              <p:nvSpPr>
                <p:cNvPr id="52387" name="Freeform 103"/>
                <p:cNvSpPr>
                  <a:spLocks/>
                </p:cNvSpPr>
                <p:nvPr/>
              </p:nvSpPr>
              <p:spPr bwMode="auto">
                <a:xfrm>
                  <a:off x="3575" y="2229"/>
                  <a:ext cx="126" cy="126"/>
                </a:xfrm>
                <a:custGeom>
                  <a:avLst/>
                  <a:gdLst>
                    <a:gd name="T0" fmla="*/ 0 w 126"/>
                    <a:gd name="T1" fmla="*/ 0 h 126"/>
                    <a:gd name="T2" fmla="*/ 0 w 126"/>
                    <a:gd name="T3" fmla="*/ 125 h 126"/>
                    <a:gd name="T4" fmla="*/ 125 w 126"/>
                    <a:gd name="T5" fmla="*/ 125 h 126"/>
                    <a:gd name="T6" fmla="*/ 0 w 126"/>
                    <a:gd name="T7" fmla="*/ 0 h 12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6"/>
                    <a:gd name="T13" fmla="*/ 0 h 126"/>
                    <a:gd name="T14" fmla="*/ 126 w 126"/>
                    <a:gd name="T15" fmla="*/ 126 h 12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6" h="126">
                      <a:moveTo>
                        <a:pt x="0" y="0"/>
                      </a:moveTo>
                      <a:lnTo>
                        <a:pt x="0" y="125"/>
                      </a:lnTo>
                      <a:lnTo>
                        <a:pt x="125" y="12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919191"/>
                </a:solidFill>
                <a:ln w="12700" cap="rnd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88" name="Freeform 104"/>
                <p:cNvSpPr>
                  <a:spLocks/>
                </p:cNvSpPr>
                <p:nvPr/>
              </p:nvSpPr>
              <p:spPr bwMode="auto">
                <a:xfrm>
                  <a:off x="3567" y="2210"/>
                  <a:ext cx="147" cy="147"/>
                </a:xfrm>
                <a:custGeom>
                  <a:avLst/>
                  <a:gdLst>
                    <a:gd name="T0" fmla="*/ 0 w 147"/>
                    <a:gd name="T1" fmla="*/ 0 h 147"/>
                    <a:gd name="T2" fmla="*/ 0 w 147"/>
                    <a:gd name="T3" fmla="*/ 146 h 147"/>
                    <a:gd name="T4" fmla="*/ 146 w 147"/>
                    <a:gd name="T5" fmla="*/ 146 h 147"/>
                    <a:gd name="T6" fmla="*/ 0 w 147"/>
                    <a:gd name="T7" fmla="*/ 0 h 147"/>
                    <a:gd name="T8" fmla="*/ 15 w 147"/>
                    <a:gd name="T9" fmla="*/ 37 h 147"/>
                    <a:gd name="T10" fmla="*/ 109 w 147"/>
                    <a:gd name="T11" fmla="*/ 131 h 147"/>
                    <a:gd name="T12" fmla="*/ 15 w 147"/>
                    <a:gd name="T13" fmla="*/ 131 h 147"/>
                    <a:gd name="T14" fmla="*/ 15 w 147"/>
                    <a:gd name="T15" fmla="*/ 37 h 147"/>
                    <a:gd name="T16" fmla="*/ 0 w 147"/>
                    <a:gd name="T17" fmla="*/ 0 h 14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7"/>
                    <a:gd name="T28" fmla="*/ 0 h 147"/>
                    <a:gd name="T29" fmla="*/ 147 w 147"/>
                    <a:gd name="T30" fmla="*/ 147 h 14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7" h="147">
                      <a:moveTo>
                        <a:pt x="0" y="0"/>
                      </a:moveTo>
                      <a:lnTo>
                        <a:pt x="0" y="146"/>
                      </a:lnTo>
                      <a:lnTo>
                        <a:pt x="146" y="146"/>
                      </a:lnTo>
                      <a:lnTo>
                        <a:pt x="0" y="0"/>
                      </a:lnTo>
                      <a:lnTo>
                        <a:pt x="15" y="37"/>
                      </a:lnTo>
                      <a:lnTo>
                        <a:pt x="109" y="131"/>
                      </a:lnTo>
                      <a:lnTo>
                        <a:pt x="15" y="131"/>
                      </a:lnTo>
                      <a:lnTo>
                        <a:pt x="15" y="3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2383" name="Freeform 105"/>
            <p:cNvSpPr>
              <a:spLocks/>
            </p:cNvSpPr>
            <p:nvPr/>
          </p:nvSpPr>
          <p:spPr bwMode="auto">
            <a:xfrm>
              <a:off x="3567" y="2210"/>
              <a:ext cx="147" cy="147"/>
            </a:xfrm>
            <a:custGeom>
              <a:avLst/>
              <a:gdLst>
                <a:gd name="T0" fmla="*/ 0 w 147"/>
                <a:gd name="T1" fmla="*/ 0 h 147"/>
                <a:gd name="T2" fmla="*/ 146 w 147"/>
                <a:gd name="T3" fmla="*/ 146 h 147"/>
                <a:gd name="T4" fmla="*/ 146 w 147"/>
                <a:gd name="T5" fmla="*/ 0 h 147"/>
                <a:gd name="T6" fmla="*/ 0 w 147"/>
                <a:gd name="T7" fmla="*/ 0 h 1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7"/>
                <a:gd name="T13" fmla="*/ 0 h 147"/>
                <a:gd name="T14" fmla="*/ 147 w 147"/>
                <a:gd name="T15" fmla="*/ 147 h 1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7" h="147">
                  <a:moveTo>
                    <a:pt x="0" y="0"/>
                  </a:moveTo>
                  <a:lnTo>
                    <a:pt x="146" y="146"/>
                  </a:lnTo>
                  <a:lnTo>
                    <a:pt x="146" y="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60" name="Group 106"/>
          <p:cNvGrpSpPr>
            <a:grpSpLocks/>
          </p:cNvGrpSpPr>
          <p:nvPr/>
        </p:nvGrpSpPr>
        <p:grpSpPr bwMode="auto">
          <a:xfrm>
            <a:off x="6030913" y="3927475"/>
            <a:ext cx="617537" cy="190500"/>
            <a:chOff x="3567" y="2410"/>
            <a:chExt cx="433" cy="146"/>
          </a:xfrm>
        </p:grpSpPr>
        <p:sp>
          <p:nvSpPr>
            <p:cNvPr id="52372" name="Freeform 107"/>
            <p:cNvSpPr>
              <a:spLocks/>
            </p:cNvSpPr>
            <p:nvPr/>
          </p:nvSpPr>
          <p:spPr bwMode="auto">
            <a:xfrm>
              <a:off x="3606" y="2486"/>
              <a:ext cx="93" cy="70"/>
            </a:xfrm>
            <a:custGeom>
              <a:avLst/>
              <a:gdLst>
                <a:gd name="T0" fmla="*/ 92 w 93"/>
                <a:gd name="T1" fmla="*/ 0 h 70"/>
                <a:gd name="T2" fmla="*/ 92 w 93"/>
                <a:gd name="T3" fmla="*/ 69 h 70"/>
                <a:gd name="T4" fmla="*/ 76 w 93"/>
                <a:gd name="T5" fmla="*/ 69 h 70"/>
                <a:gd name="T6" fmla="*/ 76 w 93"/>
                <a:gd name="T7" fmla="*/ 55 h 70"/>
                <a:gd name="T8" fmla="*/ 68 w 93"/>
                <a:gd name="T9" fmla="*/ 55 h 70"/>
                <a:gd name="T10" fmla="*/ 68 w 93"/>
                <a:gd name="T11" fmla="*/ 49 h 70"/>
                <a:gd name="T12" fmla="*/ 58 w 93"/>
                <a:gd name="T13" fmla="*/ 49 h 70"/>
                <a:gd name="T14" fmla="*/ 58 w 93"/>
                <a:gd name="T15" fmla="*/ 56 h 70"/>
                <a:gd name="T16" fmla="*/ 44 w 93"/>
                <a:gd name="T17" fmla="*/ 56 h 70"/>
                <a:gd name="T18" fmla="*/ 44 w 93"/>
                <a:gd name="T19" fmla="*/ 32 h 70"/>
                <a:gd name="T20" fmla="*/ 34 w 93"/>
                <a:gd name="T21" fmla="*/ 32 h 70"/>
                <a:gd name="T22" fmla="*/ 34 w 93"/>
                <a:gd name="T23" fmla="*/ 49 h 70"/>
                <a:gd name="T24" fmla="*/ 27 w 93"/>
                <a:gd name="T25" fmla="*/ 52 h 70"/>
                <a:gd name="T26" fmla="*/ 27 w 93"/>
                <a:gd name="T27" fmla="*/ 63 h 70"/>
                <a:gd name="T28" fmla="*/ 0 w 93"/>
                <a:gd name="T29" fmla="*/ 63 h 70"/>
                <a:gd name="T30" fmla="*/ 0 w 93"/>
                <a:gd name="T31" fmla="*/ 50 h 70"/>
                <a:gd name="T32" fmla="*/ 8 w 93"/>
                <a:gd name="T33" fmla="*/ 50 h 70"/>
                <a:gd name="T34" fmla="*/ 8 w 93"/>
                <a:gd name="T35" fmla="*/ 0 h 70"/>
                <a:gd name="T36" fmla="*/ 92 w 93"/>
                <a:gd name="T37" fmla="*/ 0 h 7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3"/>
                <a:gd name="T58" fmla="*/ 0 h 70"/>
                <a:gd name="T59" fmla="*/ 93 w 93"/>
                <a:gd name="T60" fmla="*/ 70 h 7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3" h="70">
                  <a:moveTo>
                    <a:pt x="92" y="0"/>
                  </a:moveTo>
                  <a:lnTo>
                    <a:pt x="92" y="69"/>
                  </a:lnTo>
                  <a:lnTo>
                    <a:pt x="76" y="69"/>
                  </a:lnTo>
                  <a:lnTo>
                    <a:pt x="76" y="55"/>
                  </a:lnTo>
                  <a:lnTo>
                    <a:pt x="68" y="55"/>
                  </a:lnTo>
                  <a:lnTo>
                    <a:pt x="68" y="49"/>
                  </a:lnTo>
                  <a:lnTo>
                    <a:pt x="58" y="49"/>
                  </a:lnTo>
                  <a:lnTo>
                    <a:pt x="58" y="56"/>
                  </a:lnTo>
                  <a:lnTo>
                    <a:pt x="44" y="56"/>
                  </a:lnTo>
                  <a:lnTo>
                    <a:pt x="44" y="32"/>
                  </a:lnTo>
                  <a:lnTo>
                    <a:pt x="34" y="32"/>
                  </a:lnTo>
                  <a:lnTo>
                    <a:pt x="34" y="49"/>
                  </a:lnTo>
                  <a:lnTo>
                    <a:pt x="27" y="52"/>
                  </a:lnTo>
                  <a:lnTo>
                    <a:pt x="27" y="63"/>
                  </a:lnTo>
                  <a:lnTo>
                    <a:pt x="0" y="63"/>
                  </a:lnTo>
                  <a:lnTo>
                    <a:pt x="0" y="50"/>
                  </a:lnTo>
                  <a:lnTo>
                    <a:pt x="8" y="50"/>
                  </a:lnTo>
                  <a:lnTo>
                    <a:pt x="8" y="0"/>
                  </a:lnTo>
                  <a:lnTo>
                    <a:pt x="92" y="0"/>
                  </a:lnTo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373" name="Group 108"/>
            <p:cNvGrpSpPr>
              <a:grpSpLocks/>
            </p:cNvGrpSpPr>
            <p:nvPr/>
          </p:nvGrpSpPr>
          <p:grpSpPr bwMode="auto">
            <a:xfrm>
              <a:off x="3873" y="2410"/>
              <a:ext cx="127" cy="136"/>
              <a:chOff x="3873" y="2410"/>
              <a:chExt cx="127" cy="136"/>
            </a:xfrm>
          </p:grpSpPr>
          <p:sp>
            <p:nvSpPr>
              <p:cNvPr id="52379" name="Oval 109"/>
              <p:cNvSpPr>
                <a:spLocks noChangeArrowheads="1"/>
              </p:cNvSpPr>
              <p:nvPr/>
            </p:nvSpPr>
            <p:spPr bwMode="auto">
              <a:xfrm>
                <a:off x="3948" y="2452"/>
                <a:ext cx="52" cy="52"/>
              </a:xfrm>
              <a:prstGeom prst="ellips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52380" name="Oval 110"/>
              <p:cNvSpPr>
                <a:spLocks noChangeArrowheads="1"/>
              </p:cNvSpPr>
              <p:nvPr/>
            </p:nvSpPr>
            <p:spPr bwMode="auto">
              <a:xfrm>
                <a:off x="3875" y="2494"/>
                <a:ext cx="54" cy="52"/>
              </a:xfrm>
              <a:prstGeom prst="ellips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52381" name="Oval 111"/>
              <p:cNvSpPr>
                <a:spLocks noChangeArrowheads="1"/>
              </p:cNvSpPr>
              <p:nvPr/>
            </p:nvSpPr>
            <p:spPr bwMode="auto">
              <a:xfrm>
                <a:off x="3873" y="2410"/>
                <a:ext cx="53" cy="53"/>
              </a:xfrm>
              <a:prstGeom prst="ellips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2374" name="Group 112"/>
            <p:cNvGrpSpPr>
              <a:grpSpLocks/>
            </p:cNvGrpSpPr>
            <p:nvPr/>
          </p:nvGrpSpPr>
          <p:grpSpPr bwMode="auto">
            <a:xfrm>
              <a:off x="3567" y="2470"/>
              <a:ext cx="325" cy="21"/>
              <a:chOff x="3567" y="2470"/>
              <a:chExt cx="325" cy="21"/>
            </a:xfrm>
          </p:grpSpPr>
          <p:sp>
            <p:nvSpPr>
              <p:cNvPr id="52375" name="AutoShape 113"/>
              <p:cNvSpPr>
                <a:spLocks noChangeArrowheads="1"/>
              </p:cNvSpPr>
              <p:nvPr/>
            </p:nvSpPr>
            <p:spPr bwMode="auto">
              <a:xfrm>
                <a:off x="3567" y="2470"/>
                <a:ext cx="325" cy="21"/>
              </a:xfrm>
              <a:prstGeom prst="roundRect">
                <a:avLst>
                  <a:gd name="adj" fmla="val 37032"/>
                </a:avLst>
              </a:prstGeom>
              <a:solidFill>
                <a:srgbClr val="FF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grpSp>
            <p:nvGrpSpPr>
              <p:cNvPr id="52376" name="Group 114"/>
              <p:cNvGrpSpPr>
                <a:grpSpLocks/>
              </p:cNvGrpSpPr>
              <p:nvPr/>
            </p:nvGrpSpPr>
            <p:grpSpPr bwMode="auto">
              <a:xfrm>
                <a:off x="3580" y="2473"/>
                <a:ext cx="280" cy="0"/>
                <a:chOff x="3580" y="2473"/>
                <a:chExt cx="280" cy="0"/>
              </a:xfrm>
            </p:grpSpPr>
            <p:sp>
              <p:nvSpPr>
                <p:cNvPr id="52377" name="Line 115"/>
                <p:cNvSpPr>
                  <a:spLocks noChangeShapeType="1"/>
                </p:cNvSpPr>
                <p:nvPr/>
              </p:nvSpPr>
              <p:spPr bwMode="auto">
                <a:xfrm flipH="1">
                  <a:off x="3580" y="2473"/>
                  <a:ext cx="28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378" name="Line 116"/>
                <p:cNvSpPr>
                  <a:spLocks noChangeShapeType="1"/>
                </p:cNvSpPr>
                <p:nvPr/>
              </p:nvSpPr>
              <p:spPr bwMode="auto">
                <a:xfrm flipH="1">
                  <a:off x="3580" y="2473"/>
                  <a:ext cx="280" cy="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2261" name="Group 117"/>
          <p:cNvGrpSpPr>
            <a:grpSpLocks/>
          </p:cNvGrpSpPr>
          <p:nvPr/>
        </p:nvGrpSpPr>
        <p:grpSpPr bwMode="auto">
          <a:xfrm>
            <a:off x="2341563" y="3173413"/>
            <a:ext cx="742950" cy="741362"/>
            <a:chOff x="983" y="1831"/>
            <a:chExt cx="521" cy="569"/>
          </a:xfrm>
        </p:grpSpPr>
        <p:sp>
          <p:nvSpPr>
            <p:cNvPr id="52336" name="Rectangle 118"/>
            <p:cNvSpPr>
              <a:spLocks noChangeArrowheads="1"/>
            </p:cNvSpPr>
            <p:nvPr/>
          </p:nvSpPr>
          <p:spPr bwMode="auto">
            <a:xfrm>
              <a:off x="983" y="1831"/>
              <a:ext cx="521" cy="185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337" name="Rectangle 119"/>
            <p:cNvSpPr>
              <a:spLocks noChangeArrowheads="1"/>
            </p:cNvSpPr>
            <p:nvPr/>
          </p:nvSpPr>
          <p:spPr bwMode="auto">
            <a:xfrm>
              <a:off x="983" y="2022"/>
              <a:ext cx="521" cy="186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338" name="Rectangle 120"/>
            <p:cNvSpPr>
              <a:spLocks noChangeArrowheads="1"/>
            </p:cNvSpPr>
            <p:nvPr/>
          </p:nvSpPr>
          <p:spPr bwMode="auto">
            <a:xfrm>
              <a:off x="983" y="2214"/>
              <a:ext cx="521" cy="186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grpSp>
          <p:nvGrpSpPr>
            <p:cNvPr id="52339" name="Group 121"/>
            <p:cNvGrpSpPr>
              <a:grpSpLocks/>
            </p:cNvGrpSpPr>
            <p:nvPr/>
          </p:nvGrpSpPr>
          <p:grpSpPr bwMode="auto">
            <a:xfrm>
              <a:off x="1140" y="1891"/>
              <a:ext cx="273" cy="88"/>
              <a:chOff x="1140" y="1891"/>
              <a:chExt cx="273" cy="88"/>
            </a:xfrm>
          </p:grpSpPr>
          <p:sp>
            <p:nvSpPr>
              <p:cNvPr id="52362" name="Freeform 122"/>
              <p:cNvSpPr>
                <a:spLocks/>
              </p:cNvSpPr>
              <p:nvPr/>
            </p:nvSpPr>
            <p:spPr bwMode="auto">
              <a:xfrm>
                <a:off x="1326" y="1932"/>
                <a:ext cx="62" cy="47"/>
              </a:xfrm>
              <a:custGeom>
                <a:avLst/>
                <a:gdLst>
                  <a:gd name="T0" fmla="*/ 0 w 62"/>
                  <a:gd name="T1" fmla="*/ 0 h 47"/>
                  <a:gd name="T2" fmla="*/ 0 w 62"/>
                  <a:gd name="T3" fmla="*/ 46 h 47"/>
                  <a:gd name="T4" fmla="*/ 11 w 62"/>
                  <a:gd name="T5" fmla="*/ 46 h 47"/>
                  <a:gd name="T6" fmla="*/ 11 w 62"/>
                  <a:gd name="T7" fmla="*/ 37 h 47"/>
                  <a:gd name="T8" fmla="*/ 16 w 62"/>
                  <a:gd name="T9" fmla="*/ 37 h 47"/>
                  <a:gd name="T10" fmla="*/ 16 w 62"/>
                  <a:gd name="T11" fmla="*/ 32 h 47"/>
                  <a:gd name="T12" fmla="*/ 23 w 62"/>
                  <a:gd name="T13" fmla="*/ 32 h 47"/>
                  <a:gd name="T14" fmla="*/ 23 w 62"/>
                  <a:gd name="T15" fmla="*/ 38 h 47"/>
                  <a:gd name="T16" fmla="*/ 32 w 62"/>
                  <a:gd name="T17" fmla="*/ 38 h 47"/>
                  <a:gd name="T18" fmla="*/ 32 w 62"/>
                  <a:gd name="T19" fmla="*/ 21 h 47"/>
                  <a:gd name="T20" fmla="*/ 38 w 62"/>
                  <a:gd name="T21" fmla="*/ 21 h 47"/>
                  <a:gd name="T22" fmla="*/ 38 w 62"/>
                  <a:gd name="T23" fmla="*/ 33 h 47"/>
                  <a:gd name="T24" fmla="*/ 43 w 62"/>
                  <a:gd name="T25" fmla="*/ 35 h 47"/>
                  <a:gd name="T26" fmla="*/ 43 w 62"/>
                  <a:gd name="T27" fmla="*/ 42 h 47"/>
                  <a:gd name="T28" fmla="*/ 61 w 62"/>
                  <a:gd name="T29" fmla="*/ 42 h 47"/>
                  <a:gd name="T30" fmla="*/ 61 w 62"/>
                  <a:gd name="T31" fmla="*/ 33 h 47"/>
                  <a:gd name="T32" fmla="*/ 56 w 62"/>
                  <a:gd name="T33" fmla="*/ 33 h 47"/>
                  <a:gd name="T34" fmla="*/ 56 w 62"/>
                  <a:gd name="T35" fmla="*/ 0 h 47"/>
                  <a:gd name="T36" fmla="*/ 0 w 62"/>
                  <a:gd name="T37" fmla="*/ 0 h 4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62"/>
                  <a:gd name="T58" fmla="*/ 0 h 47"/>
                  <a:gd name="T59" fmla="*/ 62 w 62"/>
                  <a:gd name="T60" fmla="*/ 47 h 4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62" h="47">
                    <a:moveTo>
                      <a:pt x="0" y="0"/>
                    </a:moveTo>
                    <a:lnTo>
                      <a:pt x="0" y="46"/>
                    </a:lnTo>
                    <a:lnTo>
                      <a:pt x="11" y="46"/>
                    </a:lnTo>
                    <a:lnTo>
                      <a:pt x="11" y="37"/>
                    </a:lnTo>
                    <a:lnTo>
                      <a:pt x="16" y="37"/>
                    </a:lnTo>
                    <a:lnTo>
                      <a:pt x="16" y="32"/>
                    </a:lnTo>
                    <a:lnTo>
                      <a:pt x="23" y="32"/>
                    </a:lnTo>
                    <a:lnTo>
                      <a:pt x="23" y="38"/>
                    </a:lnTo>
                    <a:lnTo>
                      <a:pt x="32" y="38"/>
                    </a:lnTo>
                    <a:lnTo>
                      <a:pt x="32" y="21"/>
                    </a:lnTo>
                    <a:lnTo>
                      <a:pt x="38" y="21"/>
                    </a:lnTo>
                    <a:lnTo>
                      <a:pt x="38" y="33"/>
                    </a:lnTo>
                    <a:lnTo>
                      <a:pt x="43" y="35"/>
                    </a:lnTo>
                    <a:lnTo>
                      <a:pt x="43" y="42"/>
                    </a:lnTo>
                    <a:lnTo>
                      <a:pt x="61" y="42"/>
                    </a:lnTo>
                    <a:lnTo>
                      <a:pt x="61" y="33"/>
                    </a:lnTo>
                    <a:lnTo>
                      <a:pt x="56" y="33"/>
                    </a:lnTo>
                    <a:lnTo>
                      <a:pt x="5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363" name="Group 123"/>
              <p:cNvGrpSpPr>
                <a:grpSpLocks/>
              </p:cNvGrpSpPr>
              <p:nvPr/>
            </p:nvGrpSpPr>
            <p:grpSpPr bwMode="auto">
              <a:xfrm>
                <a:off x="1140" y="1891"/>
                <a:ext cx="65" cy="73"/>
                <a:chOff x="1140" y="1891"/>
                <a:chExt cx="65" cy="73"/>
              </a:xfrm>
            </p:grpSpPr>
            <p:sp>
              <p:nvSpPr>
                <p:cNvPr id="52369" name="Oval 124"/>
                <p:cNvSpPr>
                  <a:spLocks noChangeArrowheads="1"/>
                </p:cNvSpPr>
                <p:nvPr/>
              </p:nvSpPr>
              <p:spPr bwMode="auto">
                <a:xfrm>
                  <a:off x="1140" y="1918"/>
                  <a:ext cx="17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70" name="Oval 125"/>
                <p:cNvSpPr>
                  <a:spLocks noChangeArrowheads="1"/>
                </p:cNvSpPr>
                <p:nvPr/>
              </p:nvSpPr>
              <p:spPr bwMode="auto">
                <a:xfrm>
                  <a:off x="1185" y="1946"/>
                  <a:ext cx="19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71" name="Oval 126"/>
                <p:cNvSpPr>
                  <a:spLocks noChangeArrowheads="1"/>
                </p:cNvSpPr>
                <p:nvPr/>
              </p:nvSpPr>
              <p:spPr bwMode="auto">
                <a:xfrm>
                  <a:off x="1187" y="1891"/>
                  <a:ext cx="18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364" name="Group 127"/>
              <p:cNvGrpSpPr>
                <a:grpSpLocks/>
              </p:cNvGrpSpPr>
              <p:nvPr/>
            </p:nvGrpSpPr>
            <p:grpSpPr bwMode="auto">
              <a:xfrm>
                <a:off x="1201" y="1922"/>
                <a:ext cx="212" cy="16"/>
                <a:chOff x="1201" y="1922"/>
                <a:chExt cx="212" cy="16"/>
              </a:xfrm>
            </p:grpSpPr>
            <p:sp>
              <p:nvSpPr>
                <p:cNvPr id="52365" name="AutoShape 128"/>
                <p:cNvSpPr>
                  <a:spLocks noChangeArrowheads="1"/>
                </p:cNvSpPr>
                <p:nvPr/>
              </p:nvSpPr>
              <p:spPr bwMode="auto">
                <a:xfrm>
                  <a:off x="1201" y="1922"/>
                  <a:ext cx="212" cy="16"/>
                </a:xfrm>
                <a:prstGeom prst="roundRect">
                  <a:avLst>
                    <a:gd name="adj" fmla="val 34995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366" name="Group 129"/>
                <p:cNvGrpSpPr>
                  <a:grpSpLocks/>
                </p:cNvGrpSpPr>
                <p:nvPr/>
              </p:nvGrpSpPr>
              <p:grpSpPr bwMode="auto">
                <a:xfrm>
                  <a:off x="1220" y="1924"/>
                  <a:ext cx="182" cy="0"/>
                  <a:chOff x="1220" y="1924"/>
                  <a:chExt cx="182" cy="0"/>
                </a:xfrm>
              </p:grpSpPr>
              <p:sp>
                <p:nvSpPr>
                  <p:cNvPr id="52367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1220" y="1924"/>
                    <a:ext cx="18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68" name="Line 131"/>
                  <p:cNvSpPr>
                    <a:spLocks noChangeShapeType="1"/>
                  </p:cNvSpPr>
                  <p:nvPr/>
                </p:nvSpPr>
                <p:spPr bwMode="auto">
                  <a:xfrm>
                    <a:off x="1220" y="1924"/>
                    <a:ext cx="18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2340" name="Group 132"/>
            <p:cNvGrpSpPr>
              <a:grpSpLocks/>
            </p:cNvGrpSpPr>
            <p:nvPr/>
          </p:nvGrpSpPr>
          <p:grpSpPr bwMode="auto">
            <a:xfrm>
              <a:off x="1132" y="2074"/>
              <a:ext cx="273" cy="88"/>
              <a:chOff x="1132" y="2074"/>
              <a:chExt cx="273" cy="88"/>
            </a:xfrm>
          </p:grpSpPr>
          <p:sp>
            <p:nvSpPr>
              <p:cNvPr id="52352" name="Freeform 133"/>
              <p:cNvSpPr>
                <a:spLocks/>
              </p:cNvSpPr>
              <p:nvPr/>
            </p:nvSpPr>
            <p:spPr bwMode="auto">
              <a:xfrm>
                <a:off x="1318" y="2115"/>
                <a:ext cx="62" cy="47"/>
              </a:xfrm>
              <a:custGeom>
                <a:avLst/>
                <a:gdLst>
                  <a:gd name="T0" fmla="*/ 0 w 62"/>
                  <a:gd name="T1" fmla="*/ 0 h 47"/>
                  <a:gd name="T2" fmla="*/ 0 w 62"/>
                  <a:gd name="T3" fmla="*/ 46 h 47"/>
                  <a:gd name="T4" fmla="*/ 11 w 62"/>
                  <a:gd name="T5" fmla="*/ 46 h 47"/>
                  <a:gd name="T6" fmla="*/ 11 w 62"/>
                  <a:gd name="T7" fmla="*/ 37 h 47"/>
                  <a:gd name="T8" fmla="*/ 16 w 62"/>
                  <a:gd name="T9" fmla="*/ 37 h 47"/>
                  <a:gd name="T10" fmla="*/ 16 w 62"/>
                  <a:gd name="T11" fmla="*/ 32 h 47"/>
                  <a:gd name="T12" fmla="*/ 23 w 62"/>
                  <a:gd name="T13" fmla="*/ 32 h 47"/>
                  <a:gd name="T14" fmla="*/ 23 w 62"/>
                  <a:gd name="T15" fmla="*/ 38 h 47"/>
                  <a:gd name="T16" fmla="*/ 32 w 62"/>
                  <a:gd name="T17" fmla="*/ 38 h 47"/>
                  <a:gd name="T18" fmla="*/ 32 w 62"/>
                  <a:gd name="T19" fmla="*/ 21 h 47"/>
                  <a:gd name="T20" fmla="*/ 38 w 62"/>
                  <a:gd name="T21" fmla="*/ 21 h 47"/>
                  <a:gd name="T22" fmla="*/ 38 w 62"/>
                  <a:gd name="T23" fmla="*/ 33 h 47"/>
                  <a:gd name="T24" fmla="*/ 43 w 62"/>
                  <a:gd name="T25" fmla="*/ 35 h 47"/>
                  <a:gd name="T26" fmla="*/ 43 w 62"/>
                  <a:gd name="T27" fmla="*/ 42 h 47"/>
                  <a:gd name="T28" fmla="*/ 61 w 62"/>
                  <a:gd name="T29" fmla="*/ 42 h 47"/>
                  <a:gd name="T30" fmla="*/ 61 w 62"/>
                  <a:gd name="T31" fmla="*/ 33 h 47"/>
                  <a:gd name="T32" fmla="*/ 56 w 62"/>
                  <a:gd name="T33" fmla="*/ 33 h 47"/>
                  <a:gd name="T34" fmla="*/ 56 w 62"/>
                  <a:gd name="T35" fmla="*/ 0 h 47"/>
                  <a:gd name="T36" fmla="*/ 0 w 62"/>
                  <a:gd name="T37" fmla="*/ 0 h 4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62"/>
                  <a:gd name="T58" fmla="*/ 0 h 47"/>
                  <a:gd name="T59" fmla="*/ 62 w 62"/>
                  <a:gd name="T60" fmla="*/ 47 h 4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62" h="47">
                    <a:moveTo>
                      <a:pt x="0" y="0"/>
                    </a:moveTo>
                    <a:lnTo>
                      <a:pt x="0" y="46"/>
                    </a:lnTo>
                    <a:lnTo>
                      <a:pt x="11" y="46"/>
                    </a:lnTo>
                    <a:lnTo>
                      <a:pt x="11" y="37"/>
                    </a:lnTo>
                    <a:lnTo>
                      <a:pt x="16" y="37"/>
                    </a:lnTo>
                    <a:lnTo>
                      <a:pt x="16" y="32"/>
                    </a:lnTo>
                    <a:lnTo>
                      <a:pt x="23" y="32"/>
                    </a:lnTo>
                    <a:lnTo>
                      <a:pt x="23" y="38"/>
                    </a:lnTo>
                    <a:lnTo>
                      <a:pt x="32" y="38"/>
                    </a:lnTo>
                    <a:lnTo>
                      <a:pt x="32" y="21"/>
                    </a:lnTo>
                    <a:lnTo>
                      <a:pt x="38" y="21"/>
                    </a:lnTo>
                    <a:lnTo>
                      <a:pt x="38" y="33"/>
                    </a:lnTo>
                    <a:lnTo>
                      <a:pt x="43" y="35"/>
                    </a:lnTo>
                    <a:lnTo>
                      <a:pt x="43" y="42"/>
                    </a:lnTo>
                    <a:lnTo>
                      <a:pt x="61" y="42"/>
                    </a:lnTo>
                    <a:lnTo>
                      <a:pt x="61" y="33"/>
                    </a:lnTo>
                    <a:lnTo>
                      <a:pt x="56" y="33"/>
                    </a:lnTo>
                    <a:lnTo>
                      <a:pt x="5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353" name="Group 134"/>
              <p:cNvGrpSpPr>
                <a:grpSpLocks/>
              </p:cNvGrpSpPr>
              <p:nvPr/>
            </p:nvGrpSpPr>
            <p:grpSpPr bwMode="auto">
              <a:xfrm>
                <a:off x="1132" y="2074"/>
                <a:ext cx="65" cy="73"/>
                <a:chOff x="1132" y="2074"/>
                <a:chExt cx="65" cy="73"/>
              </a:xfrm>
            </p:grpSpPr>
            <p:sp>
              <p:nvSpPr>
                <p:cNvPr id="52359" name="Oval 135"/>
                <p:cNvSpPr>
                  <a:spLocks noChangeArrowheads="1"/>
                </p:cNvSpPr>
                <p:nvPr/>
              </p:nvSpPr>
              <p:spPr bwMode="auto">
                <a:xfrm>
                  <a:off x="1132" y="2101"/>
                  <a:ext cx="17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60" name="Oval 136"/>
                <p:cNvSpPr>
                  <a:spLocks noChangeArrowheads="1"/>
                </p:cNvSpPr>
                <p:nvPr/>
              </p:nvSpPr>
              <p:spPr bwMode="auto">
                <a:xfrm>
                  <a:off x="1177" y="2129"/>
                  <a:ext cx="19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61" name="Oval 137"/>
                <p:cNvSpPr>
                  <a:spLocks noChangeArrowheads="1"/>
                </p:cNvSpPr>
                <p:nvPr/>
              </p:nvSpPr>
              <p:spPr bwMode="auto">
                <a:xfrm>
                  <a:off x="1179" y="2074"/>
                  <a:ext cx="18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354" name="Group 138"/>
              <p:cNvGrpSpPr>
                <a:grpSpLocks/>
              </p:cNvGrpSpPr>
              <p:nvPr/>
            </p:nvGrpSpPr>
            <p:grpSpPr bwMode="auto">
              <a:xfrm>
                <a:off x="1193" y="2105"/>
                <a:ext cx="212" cy="16"/>
                <a:chOff x="1193" y="2105"/>
                <a:chExt cx="212" cy="16"/>
              </a:xfrm>
            </p:grpSpPr>
            <p:sp>
              <p:nvSpPr>
                <p:cNvPr id="52355" name="AutoShape 139"/>
                <p:cNvSpPr>
                  <a:spLocks noChangeArrowheads="1"/>
                </p:cNvSpPr>
                <p:nvPr/>
              </p:nvSpPr>
              <p:spPr bwMode="auto">
                <a:xfrm>
                  <a:off x="1193" y="2105"/>
                  <a:ext cx="212" cy="16"/>
                </a:xfrm>
                <a:prstGeom prst="roundRect">
                  <a:avLst>
                    <a:gd name="adj" fmla="val 34995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356" name="Group 140"/>
                <p:cNvGrpSpPr>
                  <a:grpSpLocks/>
                </p:cNvGrpSpPr>
                <p:nvPr/>
              </p:nvGrpSpPr>
              <p:grpSpPr bwMode="auto">
                <a:xfrm>
                  <a:off x="1212" y="2107"/>
                  <a:ext cx="182" cy="0"/>
                  <a:chOff x="1212" y="2107"/>
                  <a:chExt cx="182" cy="0"/>
                </a:xfrm>
              </p:grpSpPr>
              <p:sp>
                <p:nvSpPr>
                  <p:cNvPr id="52357" name="Line 141"/>
                  <p:cNvSpPr>
                    <a:spLocks noChangeShapeType="1"/>
                  </p:cNvSpPr>
                  <p:nvPr/>
                </p:nvSpPr>
                <p:spPr bwMode="auto">
                  <a:xfrm>
                    <a:off x="1212" y="2107"/>
                    <a:ext cx="18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58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1212" y="2107"/>
                    <a:ext cx="18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2341" name="Group 143"/>
            <p:cNvGrpSpPr>
              <a:grpSpLocks/>
            </p:cNvGrpSpPr>
            <p:nvPr/>
          </p:nvGrpSpPr>
          <p:grpSpPr bwMode="auto">
            <a:xfrm>
              <a:off x="1124" y="2266"/>
              <a:ext cx="273" cy="88"/>
              <a:chOff x="1124" y="2266"/>
              <a:chExt cx="273" cy="88"/>
            </a:xfrm>
          </p:grpSpPr>
          <p:sp>
            <p:nvSpPr>
              <p:cNvPr id="52342" name="Freeform 144"/>
              <p:cNvSpPr>
                <a:spLocks/>
              </p:cNvSpPr>
              <p:nvPr/>
            </p:nvSpPr>
            <p:spPr bwMode="auto">
              <a:xfrm>
                <a:off x="1310" y="2307"/>
                <a:ext cx="62" cy="47"/>
              </a:xfrm>
              <a:custGeom>
                <a:avLst/>
                <a:gdLst>
                  <a:gd name="T0" fmla="*/ 0 w 62"/>
                  <a:gd name="T1" fmla="*/ 0 h 47"/>
                  <a:gd name="T2" fmla="*/ 0 w 62"/>
                  <a:gd name="T3" fmla="*/ 46 h 47"/>
                  <a:gd name="T4" fmla="*/ 11 w 62"/>
                  <a:gd name="T5" fmla="*/ 46 h 47"/>
                  <a:gd name="T6" fmla="*/ 11 w 62"/>
                  <a:gd name="T7" fmla="*/ 37 h 47"/>
                  <a:gd name="T8" fmla="*/ 16 w 62"/>
                  <a:gd name="T9" fmla="*/ 37 h 47"/>
                  <a:gd name="T10" fmla="*/ 16 w 62"/>
                  <a:gd name="T11" fmla="*/ 32 h 47"/>
                  <a:gd name="T12" fmla="*/ 23 w 62"/>
                  <a:gd name="T13" fmla="*/ 32 h 47"/>
                  <a:gd name="T14" fmla="*/ 23 w 62"/>
                  <a:gd name="T15" fmla="*/ 38 h 47"/>
                  <a:gd name="T16" fmla="*/ 32 w 62"/>
                  <a:gd name="T17" fmla="*/ 38 h 47"/>
                  <a:gd name="T18" fmla="*/ 32 w 62"/>
                  <a:gd name="T19" fmla="*/ 21 h 47"/>
                  <a:gd name="T20" fmla="*/ 38 w 62"/>
                  <a:gd name="T21" fmla="*/ 21 h 47"/>
                  <a:gd name="T22" fmla="*/ 38 w 62"/>
                  <a:gd name="T23" fmla="*/ 33 h 47"/>
                  <a:gd name="T24" fmla="*/ 43 w 62"/>
                  <a:gd name="T25" fmla="*/ 35 h 47"/>
                  <a:gd name="T26" fmla="*/ 43 w 62"/>
                  <a:gd name="T27" fmla="*/ 42 h 47"/>
                  <a:gd name="T28" fmla="*/ 61 w 62"/>
                  <a:gd name="T29" fmla="*/ 42 h 47"/>
                  <a:gd name="T30" fmla="*/ 61 w 62"/>
                  <a:gd name="T31" fmla="*/ 33 h 47"/>
                  <a:gd name="T32" fmla="*/ 56 w 62"/>
                  <a:gd name="T33" fmla="*/ 33 h 47"/>
                  <a:gd name="T34" fmla="*/ 56 w 62"/>
                  <a:gd name="T35" fmla="*/ 0 h 47"/>
                  <a:gd name="T36" fmla="*/ 0 w 62"/>
                  <a:gd name="T37" fmla="*/ 0 h 4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62"/>
                  <a:gd name="T58" fmla="*/ 0 h 47"/>
                  <a:gd name="T59" fmla="*/ 62 w 62"/>
                  <a:gd name="T60" fmla="*/ 47 h 4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62" h="47">
                    <a:moveTo>
                      <a:pt x="0" y="0"/>
                    </a:moveTo>
                    <a:lnTo>
                      <a:pt x="0" y="46"/>
                    </a:lnTo>
                    <a:lnTo>
                      <a:pt x="11" y="46"/>
                    </a:lnTo>
                    <a:lnTo>
                      <a:pt x="11" y="37"/>
                    </a:lnTo>
                    <a:lnTo>
                      <a:pt x="16" y="37"/>
                    </a:lnTo>
                    <a:lnTo>
                      <a:pt x="16" y="32"/>
                    </a:lnTo>
                    <a:lnTo>
                      <a:pt x="23" y="32"/>
                    </a:lnTo>
                    <a:lnTo>
                      <a:pt x="23" y="38"/>
                    </a:lnTo>
                    <a:lnTo>
                      <a:pt x="32" y="38"/>
                    </a:lnTo>
                    <a:lnTo>
                      <a:pt x="32" y="21"/>
                    </a:lnTo>
                    <a:lnTo>
                      <a:pt x="38" y="21"/>
                    </a:lnTo>
                    <a:lnTo>
                      <a:pt x="38" y="33"/>
                    </a:lnTo>
                    <a:lnTo>
                      <a:pt x="43" y="35"/>
                    </a:lnTo>
                    <a:lnTo>
                      <a:pt x="43" y="42"/>
                    </a:lnTo>
                    <a:lnTo>
                      <a:pt x="61" y="42"/>
                    </a:lnTo>
                    <a:lnTo>
                      <a:pt x="61" y="33"/>
                    </a:lnTo>
                    <a:lnTo>
                      <a:pt x="56" y="33"/>
                    </a:lnTo>
                    <a:lnTo>
                      <a:pt x="5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343" name="Group 145"/>
              <p:cNvGrpSpPr>
                <a:grpSpLocks/>
              </p:cNvGrpSpPr>
              <p:nvPr/>
            </p:nvGrpSpPr>
            <p:grpSpPr bwMode="auto">
              <a:xfrm>
                <a:off x="1124" y="2266"/>
                <a:ext cx="65" cy="73"/>
                <a:chOff x="1124" y="2266"/>
                <a:chExt cx="65" cy="73"/>
              </a:xfrm>
            </p:grpSpPr>
            <p:sp>
              <p:nvSpPr>
                <p:cNvPr id="52349" name="Oval 146"/>
                <p:cNvSpPr>
                  <a:spLocks noChangeArrowheads="1"/>
                </p:cNvSpPr>
                <p:nvPr/>
              </p:nvSpPr>
              <p:spPr bwMode="auto">
                <a:xfrm>
                  <a:off x="1124" y="2293"/>
                  <a:ext cx="17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50" name="Oval 147"/>
                <p:cNvSpPr>
                  <a:spLocks noChangeArrowheads="1"/>
                </p:cNvSpPr>
                <p:nvPr/>
              </p:nvSpPr>
              <p:spPr bwMode="auto">
                <a:xfrm>
                  <a:off x="1169" y="2321"/>
                  <a:ext cx="19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51" name="Oval 148"/>
                <p:cNvSpPr>
                  <a:spLocks noChangeArrowheads="1"/>
                </p:cNvSpPr>
                <p:nvPr/>
              </p:nvSpPr>
              <p:spPr bwMode="auto">
                <a:xfrm>
                  <a:off x="1171" y="2266"/>
                  <a:ext cx="18" cy="18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344" name="Group 149"/>
              <p:cNvGrpSpPr>
                <a:grpSpLocks/>
              </p:cNvGrpSpPr>
              <p:nvPr/>
            </p:nvGrpSpPr>
            <p:grpSpPr bwMode="auto">
              <a:xfrm>
                <a:off x="1185" y="2297"/>
                <a:ext cx="212" cy="16"/>
                <a:chOff x="1185" y="2297"/>
                <a:chExt cx="212" cy="16"/>
              </a:xfrm>
            </p:grpSpPr>
            <p:sp>
              <p:nvSpPr>
                <p:cNvPr id="52345" name="AutoShape 150"/>
                <p:cNvSpPr>
                  <a:spLocks noChangeArrowheads="1"/>
                </p:cNvSpPr>
                <p:nvPr/>
              </p:nvSpPr>
              <p:spPr bwMode="auto">
                <a:xfrm>
                  <a:off x="1185" y="2297"/>
                  <a:ext cx="212" cy="16"/>
                </a:xfrm>
                <a:prstGeom prst="roundRect">
                  <a:avLst>
                    <a:gd name="adj" fmla="val 34995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346" name="Group 151"/>
                <p:cNvGrpSpPr>
                  <a:grpSpLocks/>
                </p:cNvGrpSpPr>
                <p:nvPr/>
              </p:nvGrpSpPr>
              <p:grpSpPr bwMode="auto">
                <a:xfrm>
                  <a:off x="1204" y="2299"/>
                  <a:ext cx="182" cy="0"/>
                  <a:chOff x="1204" y="2299"/>
                  <a:chExt cx="182" cy="0"/>
                </a:xfrm>
              </p:grpSpPr>
              <p:sp>
                <p:nvSpPr>
                  <p:cNvPr id="52347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1204" y="2299"/>
                    <a:ext cx="18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48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1204" y="2299"/>
                    <a:ext cx="18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52262" name="Group 154"/>
          <p:cNvGrpSpPr>
            <a:grpSpLocks/>
          </p:cNvGrpSpPr>
          <p:nvPr/>
        </p:nvGrpSpPr>
        <p:grpSpPr bwMode="auto">
          <a:xfrm>
            <a:off x="2420938" y="4878388"/>
            <a:ext cx="573087" cy="571500"/>
            <a:chOff x="1039" y="3141"/>
            <a:chExt cx="401" cy="438"/>
          </a:xfrm>
        </p:grpSpPr>
        <p:sp>
          <p:nvSpPr>
            <p:cNvPr id="52300" name="Rectangle 155"/>
            <p:cNvSpPr>
              <a:spLocks noChangeArrowheads="1"/>
            </p:cNvSpPr>
            <p:nvPr/>
          </p:nvSpPr>
          <p:spPr bwMode="auto">
            <a:xfrm>
              <a:off x="1039" y="3141"/>
              <a:ext cx="401" cy="141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301" name="Rectangle 156"/>
            <p:cNvSpPr>
              <a:spLocks noChangeArrowheads="1"/>
            </p:cNvSpPr>
            <p:nvPr/>
          </p:nvSpPr>
          <p:spPr bwMode="auto">
            <a:xfrm>
              <a:off x="1039" y="3288"/>
              <a:ext cx="401" cy="143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302" name="Rectangle 157"/>
            <p:cNvSpPr>
              <a:spLocks noChangeArrowheads="1"/>
            </p:cNvSpPr>
            <p:nvPr/>
          </p:nvSpPr>
          <p:spPr bwMode="auto">
            <a:xfrm>
              <a:off x="1039" y="3437"/>
              <a:ext cx="401" cy="142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grpSp>
          <p:nvGrpSpPr>
            <p:cNvPr id="52303" name="Group 158"/>
            <p:cNvGrpSpPr>
              <a:grpSpLocks/>
            </p:cNvGrpSpPr>
            <p:nvPr/>
          </p:nvGrpSpPr>
          <p:grpSpPr bwMode="auto">
            <a:xfrm>
              <a:off x="1164" y="3191"/>
              <a:ext cx="207" cy="63"/>
              <a:chOff x="1164" y="3191"/>
              <a:chExt cx="207" cy="63"/>
            </a:xfrm>
          </p:grpSpPr>
          <p:sp>
            <p:nvSpPr>
              <p:cNvPr id="52326" name="Freeform 159"/>
              <p:cNvSpPr>
                <a:spLocks/>
              </p:cNvSpPr>
              <p:nvPr/>
            </p:nvSpPr>
            <p:spPr bwMode="auto">
              <a:xfrm>
                <a:off x="1303" y="3217"/>
                <a:ext cx="49" cy="37"/>
              </a:xfrm>
              <a:custGeom>
                <a:avLst/>
                <a:gdLst>
                  <a:gd name="T0" fmla="*/ 0 w 49"/>
                  <a:gd name="T1" fmla="*/ 0 h 37"/>
                  <a:gd name="T2" fmla="*/ 0 w 49"/>
                  <a:gd name="T3" fmla="*/ 36 h 37"/>
                  <a:gd name="T4" fmla="*/ 9 w 49"/>
                  <a:gd name="T5" fmla="*/ 36 h 37"/>
                  <a:gd name="T6" fmla="*/ 9 w 49"/>
                  <a:gd name="T7" fmla="*/ 29 h 37"/>
                  <a:gd name="T8" fmla="*/ 12 w 49"/>
                  <a:gd name="T9" fmla="*/ 29 h 37"/>
                  <a:gd name="T10" fmla="*/ 12 w 49"/>
                  <a:gd name="T11" fmla="*/ 25 h 37"/>
                  <a:gd name="T12" fmla="*/ 18 w 49"/>
                  <a:gd name="T13" fmla="*/ 25 h 37"/>
                  <a:gd name="T14" fmla="*/ 18 w 49"/>
                  <a:gd name="T15" fmla="*/ 29 h 37"/>
                  <a:gd name="T16" fmla="*/ 25 w 49"/>
                  <a:gd name="T17" fmla="*/ 29 h 37"/>
                  <a:gd name="T18" fmla="*/ 25 w 49"/>
                  <a:gd name="T19" fmla="*/ 17 h 37"/>
                  <a:gd name="T20" fmla="*/ 30 w 49"/>
                  <a:gd name="T21" fmla="*/ 17 h 37"/>
                  <a:gd name="T22" fmla="*/ 30 w 49"/>
                  <a:gd name="T23" fmla="*/ 26 h 37"/>
                  <a:gd name="T24" fmla="*/ 34 w 49"/>
                  <a:gd name="T25" fmla="*/ 27 h 37"/>
                  <a:gd name="T26" fmla="*/ 34 w 49"/>
                  <a:gd name="T27" fmla="*/ 33 h 37"/>
                  <a:gd name="T28" fmla="*/ 48 w 49"/>
                  <a:gd name="T29" fmla="*/ 33 h 37"/>
                  <a:gd name="T30" fmla="*/ 48 w 49"/>
                  <a:gd name="T31" fmla="*/ 26 h 37"/>
                  <a:gd name="T32" fmla="*/ 44 w 49"/>
                  <a:gd name="T33" fmla="*/ 26 h 37"/>
                  <a:gd name="T34" fmla="*/ 44 w 49"/>
                  <a:gd name="T35" fmla="*/ 0 h 37"/>
                  <a:gd name="T36" fmla="*/ 0 w 49"/>
                  <a:gd name="T37" fmla="*/ 0 h 3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9"/>
                  <a:gd name="T58" fmla="*/ 0 h 37"/>
                  <a:gd name="T59" fmla="*/ 49 w 49"/>
                  <a:gd name="T60" fmla="*/ 37 h 3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9" h="37">
                    <a:moveTo>
                      <a:pt x="0" y="0"/>
                    </a:moveTo>
                    <a:lnTo>
                      <a:pt x="0" y="36"/>
                    </a:lnTo>
                    <a:lnTo>
                      <a:pt x="9" y="36"/>
                    </a:lnTo>
                    <a:lnTo>
                      <a:pt x="9" y="29"/>
                    </a:lnTo>
                    <a:lnTo>
                      <a:pt x="12" y="29"/>
                    </a:lnTo>
                    <a:lnTo>
                      <a:pt x="12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25" y="29"/>
                    </a:lnTo>
                    <a:lnTo>
                      <a:pt x="25" y="17"/>
                    </a:lnTo>
                    <a:lnTo>
                      <a:pt x="30" y="17"/>
                    </a:lnTo>
                    <a:lnTo>
                      <a:pt x="30" y="26"/>
                    </a:lnTo>
                    <a:lnTo>
                      <a:pt x="34" y="27"/>
                    </a:lnTo>
                    <a:lnTo>
                      <a:pt x="34" y="33"/>
                    </a:lnTo>
                    <a:lnTo>
                      <a:pt x="48" y="33"/>
                    </a:lnTo>
                    <a:lnTo>
                      <a:pt x="48" y="26"/>
                    </a:lnTo>
                    <a:lnTo>
                      <a:pt x="44" y="26"/>
                    </a:lnTo>
                    <a:lnTo>
                      <a:pt x="4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327" name="Group 160"/>
              <p:cNvGrpSpPr>
                <a:grpSpLocks/>
              </p:cNvGrpSpPr>
              <p:nvPr/>
            </p:nvGrpSpPr>
            <p:grpSpPr bwMode="auto">
              <a:xfrm>
                <a:off x="1164" y="3191"/>
                <a:ext cx="40" cy="46"/>
                <a:chOff x="1164" y="3191"/>
                <a:chExt cx="40" cy="46"/>
              </a:xfrm>
            </p:grpSpPr>
            <p:sp>
              <p:nvSpPr>
                <p:cNvPr id="52333" name="Oval 161"/>
                <p:cNvSpPr>
                  <a:spLocks noChangeArrowheads="1"/>
                </p:cNvSpPr>
                <p:nvPr/>
              </p:nvSpPr>
              <p:spPr bwMode="auto">
                <a:xfrm>
                  <a:off x="1164" y="3212"/>
                  <a:ext cx="3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34" name="Oval 162"/>
                <p:cNvSpPr>
                  <a:spLocks noChangeArrowheads="1"/>
                </p:cNvSpPr>
                <p:nvPr/>
              </p:nvSpPr>
              <p:spPr bwMode="auto">
                <a:xfrm>
                  <a:off x="1199" y="3233"/>
                  <a:ext cx="5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35" name="Oval 163"/>
                <p:cNvSpPr>
                  <a:spLocks noChangeArrowheads="1"/>
                </p:cNvSpPr>
                <p:nvPr/>
              </p:nvSpPr>
              <p:spPr bwMode="auto">
                <a:xfrm>
                  <a:off x="1201" y="3191"/>
                  <a:ext cx="3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328" name="Group 164"/>
              <p:cNvGrpSpPr>
                <a:grpSpLocks/>
              </p:cNvGrpSpPr>
              <p:nvPr/>
            </p:nvGrpSpPr>
            <p:grpSpPr bwMode="auto">
              <a:xfrm>
                <a:off x="1206" y="3209"/>
                <a:ext cx="165" cy="16"/>
                <a:chOff x="1206" y="3209"/>
                <a:chExt cx="165" cy="16"/>
              </a:xfrm>
            </p:grpSpPr>
            <p:sp>
              <p:nvSpPr>
                <p:cNvPr id="52329" name="AutoShape 165"/>
                <p:cNvSpPr>
                  <a:spLocks noChangeArrowheads="1"/>
                </p:cNvSpPr>
                <p:nvPr/>
              </p:nvSpPr>
              <p:spPr bwMode="auto">
                <a:xfrm>
                  <a:off x="1206" y="3209"/>
                  <a:ext cx="165" cy="16"/>
                </a:xfrm>
                <a:prstGeom prst="roundRect">
                  <a:avLst>
                    <a:gd name="adj" fmla="val 38884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330" name="Group 166"/>
                <p:cNvGrpSpPr>
                  <a:grpSpLocks/>
                </p:cNvGrpSpPr>
                <p:nvPr/>
              </p:nvGrpSpPr>
              <p:grpSpPr bwMode="auto">
                <a:xfrm>
                  <a:off x="1221" y="3211"/>
                  <a:ext cx="141" cy="0"/>
                  <a:chOff x="1221" y="3211"/>
                  <a:chExt cx="141" cy="0"/>
                </a:xfrm>
              </p:grpSpPr>
              <p:sp>
                <p:nvSpPr>
                  <p:cNvPr id="52331" name="Line 167"/>
                  <p:cNvSpPr>
                    <a:spLocks noChangeShapeType="1"/>
                  </p:cNvSpPr>
                  <p:nvPr/>
                </p:nvSpPr>
                <p:spPr bwMode="auto">
                  <a:xfrm>
                    <a:off x="1221" y="3211"/>
                    <a:ext cx="14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32" name="Line 168"/>
                  <p:cNvSpPr>
                    <a:spLocks noChangeShapeType="1"/>
                  </p:cNvSpPr>
                  <p:nvPr/>
                </p:nvSpPr>
                <p:spPr bwMode="auto">
                  <a:xfrm>
                    <a:off x="1221" y="3211"/>
                    <a:ext cx="14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2304" name="Group 169"/>
            <p:cNvGrpSpPr>
              <a:grpSpLocks/>
            </p:cNvGrpSpPr>
            <p:nvPr/>
          </p:nvGrpSpPr>
          <p:grpSpPr bwMode="auto">
            <a:xfrm>
              <a:off x="1158" y="3333"/>
              <a:ext cx="207" cy="63"/>
              <a:chOff x="1158" y="3333"/>
              <a:chExt cx="207" cy="63"/>
            </a:xfrm>
          </p:grpSpPr>
          <p:sp>
            <p:nvSpPr>
              <p:cNvPr id="52316" name="Freeform 170"/>
              <p:cNvSpPr>
                <a:spLocks/>
              </p:cNvSpPr>
              <p:nvPr/>
            </p:nvSpPr>
            <p:spPr bwMode="auto">
              <a:xfrm>
                <a:off x="1297" y="3359"/>
                <a:ext cx="48" cy="37"/>
              </a:xfrm>
              <a:custGeom>
                <a:avLst/>
                <a:gdLst>
                  <a:gd name="T0" fmla="*/ 0 w 48"/>
                  <a:gd name="T1" fmla="*/ 0 h 37"/>
                  <a:gd name="T2" fmla="*/ 0 w 48"/>
                  <a:gd name="T3" fmla="*/ 36 h 37"/>
                  <a:gd name="T4" fmla="*/ 8 w 48"/>
                  <a:gd name="T5" fmla="*/ 36 h 37"/>
                  <a:gd name="T6" fmla="*/ 8 w 48"/>
                  <a:gd name="T7" fmla="*/ 29 h 37"/>
                  <a:gd name="T8" fmla="*/ 12 w 48"/>
                  <a:gd name="T9" fmla="*/ 29 h 37"/>
                  <a:gd name="T10" fmla="*/ 12 w 48"/>
                  <a:gd name="T11" fmla="*/ 25 h 37"/>
                  <a:gd name="T12" fmla="*/ 18 w 48"/>
                  <a:gd name="T13" fmla="*/ 25 h 37"/>
                  <a:gd name="T14" fmla="*/ 18 w 48"/>
                  <a:gd name="T15" fmla="*/ 29 h 37"/>
                  <a:gd name="T16" fmla="*/ 25 w 48"/>
                  <a:gd name="T17" fmla="*/ 29 h 37"/>
                  <a:gd name="T18" fmla="*/ 25 w 48"/>
                  <a:gd name="T19" fmla="*/ 17 h 37"/>
                  <a:gd name="T20" fmla="*/ 29 w 48"/>
                  <a:gd name="T21" fmla="*/ 17 h 37"/>
                  <a:gd name="T22" fmla="*/ 29 w 48"/>
                  <a:gd name="T23" fmla="*/ 26 h 37"/>
                  <a:gd name="T24" fmla="*/ 33 w 48"/>
                  <a:gd name="T25" fmla="*/ 27 h 37"/>
                  <a:gd name="T26" fmla="*/ 33 w 48"/>
                  <a:gd name="T27" fmla="*/ 33 h 37"/>
                  <a:gd name="T28" fmla="*/ 47 w 48"/>
                  <a:gd name="T29" fmla="*/ 33 h 37"/>
                  <a:gd name="T30" fmla="*/ 47 w 48"/>
                  <a:gd name="T31" fmla="*/ 26 h 37"/>
                  <a:gd name="T32" fmla="*/ 43 w 48"/>
                  <a:gd name="T33" fmla="*/ 26 h 37"/>
                  <a:gd name="T34" fmla="*/ 43 w 48"/>
                  <a:gd name="T35" fmla="*/ 0 h 37"/>
                  <a:gd name="T36" fmla="*/ 0 w 48"/>
                  <a:gd name="T37" fmla="*/ 0 h 3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8"/>
                  <a:gd name="T58" fmla="*/ 0 h 37"/>
                  <a:gd name="T59" fmla="*/ 48 w 48"/>
                  <a:gd name="T60" fmla="*/ 37 h 3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8" h="37">
                    <a:moveTo>
                      <a:pt x="0" y="0"/>
                    </a:moveTo>
                    <a:lnTo>
                      <a:pt x="0" y="36"/>
                    </a:lnTo>
                    <a:lnTo>
                      <a:pt x="8" y="36"/>
                    </a:lnTo>
                    <a:lnTo>
                      <a:pt x="8" y="29"/>
                    </a:lnTo>
                    <a:lnTo>
                      <a:pt x="12" y="29"/>
                    </a:lnTo>
                    <a:lnTo>
                      <a:pt x="12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25" y="29"/>
                    </a:lnTo>
                    <a:lnTo>
                      <a:pt x="25" y="17"/>
                    </a:lnTo>
                    <a:lnTo>
                      <a:pt x="29" y="17"/>
                    </a:lnTo>
                    <a:lnTo>
                      <a:pt x="29" y="26"/>
                    </a:lnTo>
                    <a:lnTo>
                      <a:pt x="33" y="27"/>
                    </a:lnTo>
                    <a:lnTo>
                      <a:pt x="33" y="33"/>
                    </a:lnTo>
                    <a:lnTo>
                      <a:pt x="47" y="33"/>
                    </a:lnTo>
                    <a:lnTo>
                      <a:pt x="47" y="26"/>
                    </a:lnTo>
                    <a:lnTo>
                      <a:pt x="43" y="26"/>
                    </a:lnTo>
                    <a:lnTo>
                      <a:pt x="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317" name="Group 171"/>
              <p:cNvGrpSpPr>
                <a:grpSpLocks/>
              </p:cNvGrpSpPr>
              <p:nvPr/>
            </p:nvGrpSpPr>
            <p:grpSpPr bwMode="auto">
              <a:xfrm>
                <a:off x="1158" y="3333"/>
                <a:ext cx="40" cy="46"/>
                <a:chOff x="1158" y="3333"/>
                <a:chExt cx="40" cy="46"/>
              </a:xfrm>
            </p:grpSpPr>
            <p:sp>
              <p:nvSpPr>
                <p:cNvPr id="52323" name="Oval 172"/>
                <p:cNvSpPr>
                  <a:spLocks noChangeArrowheads="1"/>
                </p:cNvSpPr>
                <p:nvPr/>
              </p:nvSpPr>
              <p:spPr bwMode="auto">
                <a:xfrm>
                  <a:off x="1158" y="3354"/>
                  <a:ext cx="3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24" name="Oval 173"/>
                <p:cNvSpPr>
                  <a:spLocks noChangeArrowheads="1"/>
                </p:cNvSpPr>
                <p:nvPr/>
              </p:nvSpPr>
              <p:spPr bwMode="auto">
                <a:xfrm>
                  <a:off x="1193" y="3376"/>
                  <a:ext cx="4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25" name="Oval 174"/>
                <p:cNvSpPr>
                  <a:spLocks noChangeArrowheads="1"/>
                </p:cNvSpPr>
                <p:nvPr/>
              </p:nvSpPr>
              <p:spPr bwMode="auto">
                <a:xfrm>
                  <a:off x="1195" y="3333"/>
                  <a:ext cx="3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318" name="Group 175"/>
              <p:cNvGrpSpPr>
                <a:grpSpLocks/>
              </p:cNvGrpSpPr>
              <p:nvPr/>
            </p:nvGrpSpPr>
            <p:grpSpPr bwMode="auto">
              <a:xfrm>
                <a:off x="1200" y="3352"/>
                <a:ext cx="165" cy="16"/>
                <a:chOff x="1200" y="3352"/>
                <a:chExt cx="165" cy="16"/>
              </a:xfrm>
            </p:grpSpPr>
            <p:sp>
              <p:nvSpPr>
                <p:cNvPr id="52319" name="AutoShape 176"/>
                <p:cNvSpPr>
                  <a:spLocks noChangeArrowheads="1"/>
                </p:cNvSpPr>
                <p:nvPr/>
              </p:nvSpPr>
              <p:spPr bwMode="auto">
                <a:xfrm>
                  <a:off x="1200" y="3352"/>
                  <a:ext cx="165" cy="16"/>
                </a:xfrm>
                <a:prstGeom prst="roundRect">
                  <a:avLst>
                    <a:gd name="adj" fmla="val 35287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320" name="Group 177"/>
                <p:cNvGrpSpPr>
                  <a:grpSpLocks/>
                </p:cNvGrpSpPr>
                <p:nvPr/>
              </p:nvGrpSpPr>
              <p:grpSpPr bwMode="auto">
                <a:xfrm>
                  <a:off x="1215" y="3353"/>
                  <a:ext cx="140" cy="0"/>
                  <a:chOff x="1215" y="3353"/>
                  <a:chExt cx="140" cy="0"/>
                </a:xfrm>
              </p:grpSpPr>
              <p:sp>
                <p:nvSpPr>
                  <p:cNvPr id="52321" name="Line 178"/>
                  <p:cNvSpPr>
                    <a:spLocks noChangeShapeType="1"/>
                  </p:cNvSpPr>
                  <p:nvPr/>
                </p:nvSpPr>
                <p:spPr bwMode="auto">
                  <a:xfrm>
                    <a:off x="1215" y="3353"/>
                    <a:ext cx="1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22" name="Line 179"/>
                  <p:cNvSpPr>
                    <a:spLocks noChangeShapeType="1"/>
                  </p:cNvSpPr>
                  <p:nvPr/>
                </p:nvSpPr>
                <p:spPr bwMode="auto">
                  <a:xfrm>
                    <a:off x="1215" y="3353"/>
                    <a:ext cx="14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2305" name="Group 180"/>
            <p:cNvGrpSpPr>
              <a:grpSpLocks/>
            </p:cNvGrpSpPr>
            <p:nvPr/>
          </p:nvGrpSpPr>
          <p:grpSpPr bwMode="auto">
            <a:xfrm>
              <a:off x="1153" y="3481"/>
              <a:ext cx="205" cy="64"/>
              <a:chOff x="1153" y="3481"/>
              <a:chExt cx="205" cy="64"/>
            </a:xfrm>
          </p:grpSpPr>
          <p:sp>
            <p:nvSpPr>
              <p:cNvPr id="52306" name="Freeform 181"/>
              <p:cNvSpPr>
                <a:spLocks/>
              </p:cNvSpPr>
              <p:nvPr/>
            </p:nvSpPr>
            <p:spPr bwMode="auto">
              <a:xfrm>
                <a:off x="1291" y="3508"/>
                <a:ext cx="48" cy="37"/>
              </a:xfrm>
              <a:custGeom>
                <a:avLst/>
                <a:gdLst>
                  <a:gd name="T0" fmla="*/ 0 w 48"/>
                  <a:gd name="T1" fmla="*/ 0 h 37"/>
                  <a:gd name="T2" fmla="*/ 0 w 48"/>
                  <a:gd name="T3" fmla="*/ 36 h 37"/>
                  <a:gd name="T4" fmla="*/ 8 w 48"/>
                  <a:gd name="T5" fmla="*/ 36 h 37"/>
                  <a:gd name="T6" fmla="*/ 8 w 48"/>
                  <a:gd name="T7" fmla="*/ 29 h 37"/>
                  <a:gd name="T8" fmla="*/ 12 w 48"/>
                  <a:gd name="T9" fmla="*/ 29 h 37"/>
                  <a:gd name="T10" fmla="*/ 12 w 48"/>
                  <a:gd name="T11" fmla="*/ 25 h 37"/>
                  <a:gd name="T12" fmla="*/ 18 w 48"/>
                  <a:gd name="T13" fmla="*/ 25 h 37"/>
                  <a:gd name="T14" fmla="*/ 18 w 48"/>
                  <a:gd name="T15" fmla="*/ 29 h 37"/>
                  <a:gd name="T16" fmla="*/ 25 w 48"/>
                  <a:gd name="T17" fmla="*/ 29 h 37"/>
                  <a:gd name="T18" fmla="*/ 25 w 48"/>
                  <a:gd name="T19" fmla="*/ 17 h 37"/>
                  <a:gd name="T20" fmla="*/ 29 w 48"/>
                  <a:gd name="T21" fmla="*/ 17 h 37"/>
                  <a:gd name="T22" fmla="*/ 29 w 48"/>
                  <a:gd name="T23" fmla="*/ 26 h 37"/>
                  <a:gd name="T24" fmla="*/ 33 w 48"/>
                  <a:gd name="T25" fmla="*/ 27 h 37"/>
                  <a:gd name="T26" fmla="*/ 33 w 48"/>
                  <a:gd name="T27" fmla="*/ 33 h 37"/>
                  <a:gd name="T28" fmla="*/ 47 w 48"/>
                  <a:gd name="T29" fmla="*/ 33 h 37"/>
                  <a:gd name="T30" fmla="*/ 47 w 48"/>
                  <a:gd name="T31" fmla="*/ 26 h 37"/>
                  <a:gd name="T32" fmla="*/ 43 w 48"/>
                  <a:gd name="T33" fmla="*/ 26 h 37"/>
                  <a:gd name="T34" fmla="*/ 43 w 48"/>
                  <a:gd name="T35" fmla="*/ 0 h 37"/>
                  <a:gd name="T36" fmla="*/ 0 w 48"/>
                  <a:gd name="T37" fmla="*/ 0 h 3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8"/>
                  <a:gd name="T58" fmla="*/ 0 h 37"/>
                  <a:gd name="T59" fmla="*/ 48 w 48"/>
                  <a:gd name="T60" fmla="*/ 37 h 3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8" h="37">
                    <a:moveTo>
                      <a:pt x="0" y="0"/>
                    </a:moveTo>
                    <a:lnTo>
                      <a:pt x="0" y="36"/>
                    </a:lnTo>
                    <a:lnTo>
                      <a:pt x="8" y="36"/>
                    </a:lnTo>
                    <a:lnTo>
                      <a:pt x="8" y="29"/>
                    </a:lnTo>
                    <a:lnTo>
                      <a:pt x="12" y="29"/>
                    </a:lnTo>
                    <a:lnTo>
                      <a:pt x="12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25" y="29"/>
                    </a:lnTo>
                    <a:lnTo>
                      <a:pt x="25" y="17"/>
                    </a:lnTo>
                    <a:lnTo>
                      <a:pt x="29" y="17"/>
                    </a:lnTo>
                    <a:lnTo>
                      <a:pt x="29" y="26"/>
                    </a:lnTo>
                    <a:lnTo>
                      <a:pt x="33" y="27"/>
                    </a:lnTo>
                    <a:lnTo>
                      <a:pt x="33" y="33"/>
                    </a:lnTo>
                    <a:lnTo>
                      <a:pt x="47" y="33"/>
                    </a:lnTo>
                    <a:lnTo>
                      <a:pt x="47" y="26"/>
                    </a:lnTo>
                    <a:lnTo>
                      <a:pt x="43" y="26"/>
                    </a:lnTo>
                    <a:lnTo>
                      <a:pt x="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307" name="Group 182"/>
              <p:cNvGrpSpPr>
                <a:grpSpLocks/>
              </p:cNvGrpSpPr>
              <p:nvPr/>
            </p:nvGrpSpPr>
            <p:grpSpPr bwMode="auto">
              <a:xfrm>
                <a:off x="1153" y="3481"/>
                <a:ext cx="39" cy="46"/>
                <a:chOff x="1153" y="3481"/>
                <a:chExt cx="39" cy="46"/>
              </a:xfrm>
            </p:grpSpPr>
            <p:sp>
              <p:nvSpPr>
                <p:cNvPr id="52313" name="Oval 183"/>
                <p:cNvSpPr>
                  <a:spLocks noChangeArrowheads="1"/>
                </p:cNvSpPr>
                <p:nvPr/>
              </p:nvSpPr>
              <p:spPr bwMode="auto">
                <a:xfrm>
                  <a:off x="1153" y="3502"/>
                  <a:ext cx="2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14" name="Oval 184"/>
                <p:cNvSpPr>
                  <a:spLocks noChangeArrowheads="1"/>
                </p:cNvSpPr>
                <p:nvPr/>
              </p:nvSpPr>
              <p:spPr bwMode="auto">
                <a:xfrm>
                  <a:off x="1187" y="3524"/>
                  <a:ext cx="4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315" name="Oval 185"/>
                <p:cNvSpPr>
                  <a:spLocks noChangeArrowheads="1"/>
                </p:cNvSpPr>
                <p:nvPr/>
              </p:nvSpPr>
              <p:spPr bwMode="auto">
                <a:xfrm>
                  <a:off x="1189" y="3481"/>
                  <a:ext cx="3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308" name="Group 186"/>
              <p:cNvGrpSpPr>
                <a:grpSpLocks/>
              </p:cNvGrpSpPr>
              <p:nvPr/>
            </p:nvGrpSpPr>
            <p:grpSpPr bwMode="auto">
              <a:xfrm>
                <a:off x="1194" y="3500"/>
                <a:ext cx="164" cy="16"/>
                <a:chOff x="1194" y="3500"/>
                <a:chExt cx="164" cy="16"/>
              </a:xfrm>
            </p:grpSpPr>
            <p:sp>
              <p:nvSpPr>
                <p:cNvPr id="52309" name="AutoShape 187"/>
                <p:cNvSpPr>
                  <a:spLocks noChangeArrowheads="1"/>
                </p:cNvSpPr>
                <p:nvPr/>
              </p:nvSpPr>
              <p:spPr bwMode="auto">
                <a:xfrm>
                  <a:off x="1194" y="3500"/>
                  <a:ext cx="164" cy="16"/>
                </a:xfrm>
                <a:prstGeom prst="roundRect">
                  <a:avLst>
                    <a:gd name="adj" fmla="val 35287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310" name="Group 188"/>
                <p:cNvGrpSpPr>
                  <a:grpSpLocks/>
                </p:cNvGrpSpPr>
                <p:nvPr/>
              </p:nvGrpSpPr>
              <p:grpSpPr bwMode="auto">
                <a:xfrm>
                  <a:off x="1209" y="3501"/>
                  <a:ext cx="140" cy="0"/>
                  <a:chOff x="1209" y="3501"/>
                  <a:chExt cx="140" cy="0"/>
                </a:xfrm>
              </p:grpSpPr>
              <p:sp>
                <p:nvSpPr>
                  <p:cNvPr id="52311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1209" y="3501"/>
                    <a:ext cx="1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12" name="Line 190"/>
                  <p:cNvSpPr>
                    <a:spLocks noChangeShapeType="1"/>
                  </p:cNvSpPr>
                  <p:nvPr/>
                </p:nvSpPr>
                <p:spPr bwMode="auto">
                  <a:xfrm>
                    <a:off x="1209" y="3501"/>
                    <a:ext cx="14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52263" name="Group 191"/>
          <p:cNvGrpSpPr>
            <a:grpSpLocks/>
          </p:cNvGrpSpPr>
          <p:nvPr/>
        </p:nvGrpSpPr>
        <p:grpSpPr bwMode="auto">
          <a:xfrm>
            <a:off x="5683250" y="2444750"/>
            <a:ext cx="573088" cy="571500"/>
            <a:chOff x="3324" y="1272"/>
            <a:chExt cx="401" cy="438"/>
          </a:xfrm>
        </p:grpSpPr>
        <p:sp>
          <p:nvSpPr>
            <p:cNvPr id="52264" name="Rectangle 192"/>
            <p:cNvSpPr>
              <a:spLocks noChangeArrowheads="1"/>
            </p:cNvSpPr>
            <p:nvPr/>
          </p:nvSpPr>
          <p:spPr bwMode="auto">
            <a:xfrm>
              <a:off x="3324" y="1272"/>
              <a:ext cx="401" cy="142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265" name="Rectangle 193"/>
            <p:cNvSpPr>
              <a:spLocks noChangeArrowheads="1"/>
            </p:cNvSpPr>
            <p:nvPr/>
          </p:nvSpPr>
          <p:spPr bwMode="auto">
            <a:xfrm>
              <a:off x="3324" y="1420"/>
              <a:ext cx="401" cy="142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2266" name="Rectangle 194"/>
            <p:cNvSpPr>
              <a:spLocks noChangeArrowheads="1"/>
            </p:cNvSpPr>
            <p:nvPr/>
          </p:nvSpPr>
          <p:spPr bwMode="auto">
            <a:xfrm>
              <a:off x="3324" y="1568"/>
              <a:ext cx="401" cy="142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grpSp>
          <p:nvGrpSpPr>
            <p:cNvPr id="52267" name="Group 195"/>
            <p:cNvGrpSpPr>
              <a:grpSpLocks/>
            </p:cNvGrpSpPr>
            <p:nvPr/>
          </p:nvGrpSpPr>
          <p:grpSpPr bwMode="auto">
            <a:xfrm>
              <a:off x="3450" y="1323"/>
              <a:ext cx="206" cy="63"/>
              <a:chOff x="3450" y="1323"/>
              <a:chExt cx="206" cy="63"/>
            </a:xfrm>
          </p:grpSpPr>
          <p:sp>
            <p:nvSpPr>
              <p:cNvPr id="52290" name="Freeform 196"/>
              <p:cNvSpPr>
                <a:spLocks/>
              </p:cNvSpPr>
              <p:nvPr/>
            </p:nvSpPr>
            <p:spPr bwMode="auto">
              <a:xfrm>
                <a:off x="3588" y="1349"/>
                <a:ext cx="49" cy="37"/>
              </a:xfrm>
              <a:custGeom>
                <a:avLst/>
                <a:gdLst>
                  <a:gd name="T0" fmla="*/ 0 w 49"/>
                  <a:gd name="T1" fmla="*/ 0 h 37"/>
                  <a:gd name="T2" fmla="*/ 0 w 49"/>
                  <a:gd name="T3" fmla="*/ 36 h 37"/>
                  <a:gd name="T4" fmla="*/ 9 w 49"/>
                  <a:gd name="T5" fmla="*/ 36 h 37"/>
                  <a:gd name="T6" fmla="*/ 9 w 49"/>
                  <a:gd name="T7" fmla="*/ 29 h 37"/>
                  <a:gd name="T8" fmla="*/ 12 w 49"/>
                  <a:gd name="T9" fmla="*/ 29 h 37"/>
                  <a:gd name="T10" fmla="*/ 12 w 49"/>
                  <a:gd name="T11" fmla="*/ 25 h 37"/>
                  <a:gd name="T12" fmla="*/ 18 w 49"/>
                  <a:gd name="T13" fmla="*/ 25 h 37"/>
                  <a:gd name="T14" fmla="*/ 18 w 49"/>
                  <a:gd name="T15" fmla="*/ 29 h 37"/>
                  <a:gd name="T16" fmla="*/ 25 w 49"/>
                  <a:gd name="T17" fmla="*/ 29 h 37"/>
                  <a:gd name="T18" fmla="*/ 25 w 49"/>
                  <a:gd name="T19" fmla="*/ 17 h 37"/>
                  <a:gd name="T20" fmla="*/ 30 w 49"/>
                  <a:gd name="T21" fmla="*/ 17 h 37"/>
                  <a:gd name="T22" fmla="*/ 30 w 49"/>
                  <a:gd name="T23" fmla="*/ 26 h 37"/>
                  <a:gd name="T24" fmla="*/ 34 w 49"/>
                  <a:gd name="T25" fmla="*/ 27 h 37"/>
                  <a:gd name="T26" fmla="*/ 34 w 49"/>
                  <a:gd name="T27" fmla="*/ 33 h 37"/>
                  <a:gd name="T28" fmla="*/ 48 w 49"/>
                  <a:gd name="T29" fmla="*/ 33 h 37"/>
                  <a:gd name="T30" fmla="*/ 48 w 49"/>
                  <a:gd name="T31" fmla="*/ 26 h 37"/>
                  <a:gd name="T32" fmla="*/ 44 w 49"/>
                  <a:gd name="T33" fmla="*/ 26 h 37"/>
                  <a:gd name="T34" fmla="*/ 44 w 49"/>
                  <a:gd name="T35" fmla="*/ 0 h 37"/>
                  <a:gd name="T36" fmla="*/ 0 w 49"/>
                  <a:gd name="T37" fmla="*/ 0 h 3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9"/>
                  <a:gd name="T58" fmla="*/ 0 h 37"/>
                  <a:gd name="T59" fmla="*/ 49 w 49"/>
                  <a:gd name="T60" fmla="*/ 37 h 3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9" h="37">
                    <a:moveTo>
                      <a:pt x="0" y="0"/>
                    </a:moveTo>
                    <a:lnTo>
                      <a:pt x="0" y="36"/>
                    </a:lnTo>
                    <a:lnTo>
                      <a:pt x="9" y="36"/>
                    </a:lnTo>
                    <a:lnTo>
                      <a:pt x="9" y="29"/>
                    </a:lnTo>
                    <a:lnTo>
                      <a:pt x="12" y="29"/>
                    </a:lnTo>
                    <a:lnTo>
                      <a:pt x="12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25" y="29"/>
                    </a:lnTo>
                    <a:lnTo>
                      <a:pt x="25" y="17"/>
                    </a:lnTo>
                    <a:lnTo>
                      <a:pt x="30" y="17"/>
                    </a:lnTo>
                    <a:lnTo>
                      <a:pt x="30" y="26"/>
                    </a:lnTo>
                    <a:lnTo>
                      <a:pt x="34" y="27"/>
                    </a:lnTo>
                    <a:lnTo>
                      <a:pt x="34" y="33"/>
                    </a:lnTo>
                    <a:lnTo>
                      <a:pt x="48" y="33"/>
                    </a:lnTo>
                    <a:lnTo>
                      <a:pt x="48" y="26"/>
                    </a:lnTo>
                    <a:lnTo>
                      <a:pt x="44" y="26"/>
                    </a:lnTo>
                    <a:lnTo>
                      <a:pt x="4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291" name="Group 197"/>
              <p:cNvGrpSpPr>
                <a:grpSpLocks/>
              </p:cNvGrpSpPr>
              <p:nvPr/>
            </p:nvGrpSpPr>
            <p:grpSpPr bwMode="auto">
              <a:xfrm>
                <a:off x="3450" y="1323"/>
                <a:ext cx="39" cy="46"/>
                <a:chOff x="3450" y="1323"/>
                <a:chExt cx="39" cy="46"/>
              </a:xfrm>
            </p:grpSpPr>
            <p:sp>
              <p:nvSpPr>
                <p:cNvPr id="52297" name="Oval 198"/>
                <p:cNvSpPr>
                  <a:spLocks noChangeArrowheads="1"/>
                </p:cNvSpPr>
                <p:nvPr/>
              </p:nvSpPr>
              <p:spPr bwMode="auto">
                <a:xfrm>
                  <a:off x="3450" y="1344"/>
                  <a:ext cx="2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298" name="Oval 199"/>
                <p:cNvSpPr>
                  <a:spLocks noChangeArrowheads="1"/>
                </p:cNvSpPr>
                <p:nvPr/>
              </p:nvSpPr>
              <p:spPr bwMode="auto">
                <a:xfrm>
                  <a:off x="3484" y="1365"/>
                  <a:ext cx="5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299" name="Oval 200"/>
                <p:cNvSpPr>
                  <a:spLocks noChangeArrowheads="1"/>
                </p:cNvSpPr>
                <p:nvPr/>
              </p:nvSpPr>
              <p:spPr bwMode="auto">
                <a:xfrm>
                  <a:off x="3486" y="1323"/>
                  <a:ext cx="3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292" name="Group 201"/>
              <p:cNvGrpSpPr>
                <a:grpSpLocks/>
              </p:cNvGrpSpPr>
              <p:nvPr/>
            </p:nvGrpSpPr>
            <p:grpSpPr bwMode="auto">
              <a:xfrm>
                <a:off x="3491" y="1341"/>
                <a:ext cx="165" cy="16"/>
                <a:chOff x="3491" y="1341"/>
                <a:chExt cx="165" cy="16"/>
              </a:xfrm>
            </p:grpSpPr>
            <p:sp>
              <p:nvSpPr>
                <p:cNvPr id="52293" name="AutoShape 202"/>
                <p:cNvSpPr>
                  <a:spLocks noChangeArrowheads="1"/>
                </p:cNvSpPr>
                <p:nvPr/>
              </p:nvSpPr>
              <p:spPr bwMode="auto">
                <a:xfrm>
                  <a:off x="3491" y="1341"/>
                  <a:ext cx="165" cy="16"/>
                </a:xfrm>
                <a:prstGeom prst="roundRect">
                  <a:avLst>
                    <a:gd name="adj" fmla="val 38884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294" name="Group 203"/>
                <p:cNvGrpSpPr>
                  <a:grpSpLocks/>
                </p:cNvGrpSpPr>
                <p:nvPr/>
              </p:nvGrpSpPr>
              <p:grpSpPr bwMode="auto">
                <a:xfrm>
                  <a:off x="3506" y="1343"/>
                  <a:ext cx="141" cy="0"/>
                  <a:chOff x="3506" y="1343"/>
                  <a:chExt cx="141" cy="0"/>
                </a:xfrm>
              </p:grpSpPr>
              <p:sp>
                <p:nvSpPr>
                  <p:cNvPr id="5229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3506" y="1343"/>
                    <a:ext cx="14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9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3506" y="1343"/>
                    <a:ext cx="14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2268" name="Group 206"/>
            <p:cNvGrpSpPr>
              <a:grpSpLocks/>
            </p:cNvGrpSpPr>
            <p:nvPr/>
          </p:nvGrpSpPr>
          <p:grpSpPr bwMode="auto">
            <a:xfrm>
              <a:off x="3444" y="1464"/>
              <a:ext cx="206" cy="63"/>
              <a:chOff x="3444" y="1464"/>
              <a:chExt cx="206" cy="63"/>
            </a:xfrm>
          </p:grpSpPr>
          <p:sp>
            <p:nvSpPr>
              <p:cNvPr id="52280" name="Freeform 207"/>
              <p:cNvSpPr>
                <a:spLocks/>
              </p:cNvSpPr>
              <p:nvPr/>
            </p:nvSpPr>
            <p:spPr bwMode="auto">
              <a:xfrm>
                <a:off x="3582" y="1490"/>
                <a:ext cx="48" cy="37"/>
              </a:xfrm>
              <a:custGeom>
                <a:avLst/>
                <a:gdLst>
                  <a:gd name="T0" fmla="*/ 0 w 48"/>
                  <a:gd name="T1" fmla="*/ 0 h 37"/>
                  <a:gd name="T2" fmla="*/ 0 w 48"/>
                  <a:gd name="T3" fmla="*/ 36 h 37"/>
                  <a:gd name="T4" fmla="*/ 8 w 48"/>
                  <a:gd name="T5" fmla="*/ 36 h 37"/>
                  <a:gd name="T6" fmla="*/ 8 w 48"/>
                  <a:gd name="T7" fmla="*/ 29 h 37"/>
                  <a:gd name="T8" fmla="*/ 12 w 48"/>
                  <a:gd name="T9" fmla="*/ 29 h 37"/>
                  <a:gd name="T10" fmla="*/ 12 w 48"/>
                  <a:gd name="T11" fmla="*/ 25 h 37"/>
                  <a:gd name="T12" fmla="*/ 18 w 48"/>
                  <a:gd name="T13" fmla="*/ 25 h 37"/>
                  <a:gd name="T14" fmla="*/ 18 w 48"/>
                  <a:gd name="T15" fmla="*/ 29 h 37"/>
                  <a:gd name="T16" fmla="*/ 25 w 48"/>
                  <a:gd name="T17" fmla="*/ 29 h 37"/>
                  <a:gd name="T18" fmla="*/ 25 w 48"/>
                  <a:gd name="T19" fmla="*/ 17 h 37"/>
                  <a:gd name="T20" fmla="*/ 29 w 48"/>
                  <a:gd name="T21" fmla="*/ 17 h 37"/>
                  <a:gd name="T22" fmla="*/ 29 w 48"/>
                  <a:gd name="T23" fmla="*/ 26 h 37"/>
                  <a:gd name="T24" fmla="*/ 33 w 48"/>
                  <a:gd name="T25" fmla="*/ 27 h 37"/>
                  <a:gd name="T26" fmla="*/ 33 w 48"/>
                  <a:gd name="T27" fmla="*/ 33 h 37"/>
                  <a:gd name="T28" fmla="*/ 47 w 48"/>
                  <a:gd name="T29" fmla="*/ 33 h 37"/>
                  <a:gd name="T30" fmla="*/ 47 w 48"/>
                  <a:gd name="T31" fmla="*/ 26 h 37"/>
                  <a:gd name="T32" fmla="*/ 43 w 48"/>
                  <a:gd name="T33" fmla="*/ 26 h 37"/>
                  <a:gd name="T34" fmla="*/ 43 w 48"/>
                  <a:gd name="T35" fmla="*/ 0 h 37"/>
                  <a:gd name="T36" fmla="*/ 0 w 48"/>
                  <a:gd name="T37" fmla="*/ 0 h 3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8"/>
                  <a:gd name="T58" fmla="*/ 0 h 37"/>
                  <a:gd name="T59" fmla="*/ 48 w 48"/>
                  <a:gd name="T60" fmla="*/ 37 h 3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8" h="37">
                    <a:moveTo>
                      <a:pt x="0" y="0"/>
                    </a:moveTo>
                    <a:lnTo>
                      <a:pt x="0" y="36"/>
                    </a:lnTo>
                    <a:lnTo>
                      <a:pt x="8" y="36"/>
                    </a:lnTo>
                    <a:lnTo>
                      <a:pt x="8" y="29"/>
                    </a:lnTo>
                    <a:lnTo>
                      <a:pt x="12" y="29"/>
                    </a:lnTo>
                    <a:lnTo>
                      <a:pt x="12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25" y="29"/>
                    </a:lnTo>
                    <a:lnTo>
                      <a:pt x="25" y="17"/>
                    </a:lnTo>
                    <a:lnTo>
                      <a:pt x="29" y="17"/>
                    </a:lnTo>
                    <a:lnTo>
                      <a:pt x="29" y="26"/>
                    </a:lnTo>
                    <a:lnTo>
                      <a:pt x="33" y="27"/>
                    </a:lnTo>
                    <a:lnTo>
                      <a:pt x="33" y="33"/>
                    </a:lnTo>
                    <a:lnTo>
                      <a:pt x="47" y="33"/>
                    </a:lnTo>
                    <a:lnTo>
                      <a:pt x="47" y="26"/>
                    </a:lnTo>
                    <a:lnTo>
                      <a:pt x="43" y="26"/>
                    </a:lnTo>
                    <a:lnTo>
                      <a:pt x="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281" name="Group 208"/>
              <p:cNvGrpSpPr>
                <a:grpSpLocks/>
              </p:cNvGrpSpPr>
              <p:nvPr/>
            </p:nvGrpSpPr>
            <p:grpSpPr bwMode="auto">
              <a:xfrm>
                <a:off x="3444" y="1464"/>
                <a:ext cx="39" cy="46"/>
                <a:chOff x="3444" y="1464"/>
                <a:chExt cx="39" cy="46"/>
              </a:xfrm>
            </p:grpSpPr>
            <p:sp>
              <p:nvSpPr>
                <p:cNvPr id="52287" name="Oval 209"/>
                <p:cNvSpPr>
                  <a:spLocks noChangeArrowheads="1"/>
                </p:cNvSpPr>
                <p:nvPr/>
              </p:nvSpPr>
              <p:spPr bwMode="auto">
                <a:xfrm>
                  <a:off x="3444" y="1485"/>
                  <a:ext cx="2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288" name="Oval 210"/>
                <p:cNvSpPr>
                  <a:spLocks noChangeArrowheads="1"/>
                </p:cNvSpPr>
                <p:nvPr/>
              </p:nvSpPr>
              <p:spPr bwMode="auto">
                <a:xfrm>
                  <a:off x="3478" y="1507"/>
                  <a:ext cx="4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289" name="Oval 211"/>
                <p:cNvSpPr>
                  <a:spLocks noChangeArrowheads="1"/>
                </p:cNvSpPr>
                <p:nvPr/>
              </p:nvSpPr>
              <p:spPr bwMode="auto">
                <a:xfrm>
                  <a:off x="3480" y="1464"/>
                  <a:ext cx="3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282" name="Group 212"/>
              <p:cNvGrpSpPr>
                <a:grpSpLocks/>
              </p:cNvGrpSpPr>
              <p:nvPr/>
            </p:nvGrpSpPr>
            <p:grpSpPr bwMode="auto">
              <a:xfrm>
                <a:off x="3485" y="1483"/>
                <a:ext cx="165" cy="16"/>
                <a:chOff x="3485" y="1483"/>
                <a:chExt cx="165" cy="16"/>
              </a:xfrm>
            </p:grpSpPr>
            <p:sp>
              <p:nvSpPr>
                <p:cNvPr id="52283" name="AutoShape 213"/>
                <p:cNvSpPr>
                  <a:spLocks noChangeArrowheads="1"/>
                </p:cNvSpPr>
                <p:nvPr/>
              </p:nvSpPr>
              <p:spPr bwMode="auto">
                <a:xfrm>
                  <a:off x="3485" y="1483"/>
                  <a:ext cx="165" cy="16"/>
                </a:xfrm>
                <a:prstGeom prst="roundRect">
                  <a:avLst>
                    <a:gd name="adj" fmla="val 35287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284" name="Group 214"/>
                <p:cNvGrpSpPr>
                  <a:grpSpLocks/>
                </p:cNvGrpSpPr>
                <p:nvPr/>
              </p:nvGrpSpPr>
              <p:grpSpPr bwMode="auto">
                <a:xfrm>
                  <a:off x="3500" y="1484"/>
                  <a:ext cx="140" cy="0"/>
                  <a:chOff x="3500" y="1484"/>
                  <a:chExt cx="140" cy="0"/>
                </a:xfrm>
              </p:grpSpPr>
              <p:sp>
                <p:nvSpPr>
                  <p:cNvPr id="52285" name="Line 215"/>
                  <p:cNvSpPr>
                    <a:spLocks noChangeShapeType="1"/>
                  </p:cNvSpPr>
                  <p:nvPr/>
                </p:nvSpPr>
                <p:spPr bwMode="auto">
                  <a:xfrm>
                    <a:off x="3500" y="1484"/>
                    <a:ext cx="1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86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3500" y="1484"/>
                    <a:ext cx="14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2269" name="Group 217"/>
            <p:cNvGrpSpPr>
              <a:grpSpLocks/>
            </p:cNvGrpSpPr>
            <p:nvPr/>
          </p:nvGrpSpPr>
          <p:grpSpPr bwMode="auto">
            <a:xfrm>
              <a:off x="3438" y="1612"/>
              <a:ext cx="205" cy="64"/>
              <a:chOff x="3438" y="1612"/>
              <a:chExt cx="205" cy="64"/>
            </a:xfrm>
          </p:grpSpPr>
          <p:sp>
            <p:nvSpPr>
              <p:cNvPr id="52270" name="Freeform 218"/>
              <p:cNvSpPr>
                <a:spLocks/>
              </p:cNvSpPr>
              <p:nvPr/>
            </p:nvSpPr>
            <p:spPr bwMode="auto">
              <a:xfrm>
                <a:off x="3576" y="1639"/>
                <a:ext cx="48" cy="37"/>
              </a:xfrm>
              <a:custGeom>
                <a:avLst/>
                <a:gdLst>
                  <a:gd name="T0" fmla="*/ 0 w 48"/>
                  <a:gd name="T1" fmla="*/ 0 h 37"/>
                  <a:gd name="T2" fmla="*/ 0 w 48"/>
                  <a:gd name="T3" fmla="*/ 36 h 37"/>
                  <a:gd name="T4" fmla="*/ 8 w 48"/>
                  <a:gd name="T5" fmla="*/ 36 h 37"/>
                  <a:gd name="T6" fmla="*/ 8 w 48"/>
                  <a:gd name="T7" fmla="*/ 29 h 37"/>
                  <a:gd name="T8" fmla="*/ 12 w 48"/>
                  <a:gd name="T9" fmla="*/ 29 h 37"/>
                  <a:gd name="T10" fmla="*/ 12 w 48"/>
                  <a:gd name="T11" fmla="*/ 25 h 37"/>
                  <a:gd name="T12" fmla="*/ 18 w 48"/>
                  <a:gd name="T13" fmla="*/ 25 h 37"/>
                  <a:gd name="T14" fmla="*/ 18 w 48"/>
                  <a:gd name="T15" fmla="*/ 29 h 37"/>
                  <a:gd name="T16" fmla="*/ 25 w 48"/>
                  <a:gd name="T17" fmla="*/ 29 h 37"/>
                  <a:gd name="T18" fmla="*/ 25 w 48"/>
                  <a:gd name="T19" fmla="*/ 17 h 37"/>
                  <a:gd name="T20" fmla="*/ 29 w 48"/>
                  <a:gd name="T21" fmla="*/ 17 h 37"/>
                  <a:gd name="T22" fmla="*/ 29 w 48"/>
                  <a:gd name="T23" fmla="*/ 26 h 37"/>
                  <a:gd name="T24" fmla="*/ 33 w 48"/>
                  <a:gd name="T25" fmla="*/ 27 h 37"/>
                  <a:gd name="T26" fmla="*/ 33 w 48"/>
                  <a:gd name="T27" fmla="*/ 33 h 37"/>
                  <a:gd name="T28" fmla="*/ 47 w 48"/>
                  <a:gd name="T29" fmla="*/ 33 h 37"/>
                  <a:gd name="T30" fmla="*/ 47 w 48"/>
                  <a:gd name="T31" fmla="*/ 26 h 37"/>
                  <a:gd name="T32" fmla="*/ 43 w 48"/>
                  <a:gd name="T33" fmla="*/ 26 h 37"/>
                  <a:gd name="T34" fmla="*/ 43 w 48"/>
                  <a:gd name="T35" fmla="*/ 0 h 37"/>
                  <a:gd name="T36" fmla="*/ 0 w 48"/>
                  <a:gd name="T37" fmla="*/ 0 h 3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8"/>
                  <a:gd name="T58" fmla="*/ 0 h 37"/>
                  <a:gd name="T59" fmla="*/ 48 w 48"/>
                  <a:gd name="T60" fmla="*/ 37 h 3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8" h="37">
                    <a:moveTo>
                      <a:pt x="0" y="0"/>
                    </a:moveTo>
                    <a:lnTo>
                      <a:pt x="0" y="36"/>
                    </a:lnTo>
                    <a:lnTo>
                      <a:pt x="8" y="36"/>
                    </a:lnTo>
                    <a:lnTo>
                      <a:pt x="8" y="29"/>
                    </a:lnTo>
                    <a:lnTo>
                      <a:pt x="12" y="29"/>
                    </a:lnTo>
                    <a:lnTo>
                      <a:pt x="12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25" y="29"/>
                    </a:lnTo>
                    <a:lnTo>
                      <a:pt x="25" y="17"/>
                    </a:lnTo>
                    <a:lnTo>
                      <a:pt x="29" y="17"/>
                    </a:lnTo>
                    <a:lnTo>
                      <a:pt x="29" y="26"/>
                    </a:lnTo>
                    <a:lnTo>
                      <a:pt x="33" y="27"/>
                    </a:lnTo>
                    <a:lnTo>
                      <a:pt x="33" y="33"/>
                    </a:lnTo>
                    <a:lnTo>
                      <a:pt x="47" y="33"/>
                    </a:lnTo>
                    <a:lnTo>
                      <a:pt x="47" y="26"/>
                    </a:lnTo>
                    <a:lnTo>
                      <a:pt x="43" y="26"/>
                    </a:lnTo>
                    <a:lnTo>
                      <a:pt x="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FF"/>
              </a:solidFill>
              <a:ln w="9525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271" name="Group 219"/>
              <p:cNvGrpSpPr>
                <a:grpSpLocks/>
              </p:cNvGrpSpPr>
              <p:nvPr/>
            </p:nvGrpSpPr>
            <p:grpSpPr bwMode="auto">
              <a:xfrm>
                <a:off x="3438" y="1612"/>
                <a:ext cx="39" cy="46"/>
                <a:chOff x="3438" y="1612"/>
                <a:chExt cx="39" cy="46"/>
              </a:xfrm>
            </p:grpSpPr>
            <p:sp>
              <p:nvSpPr>
                <p:cNvPr id="52277" name="Oval 220"/>
                <p:cNvSpPr>
                  <a:spLocks noChangeArrowheads="1"/>
                </p:cNvSpPr>
                <p:nvPr/>
              </p:nvSpPr>
              <p:spPr bwMode="auto">
                <a:xfrm>
                  <a:off x="3438" y="1633"/>
                  <a:ext cx="2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278" name="Oval 221"/>
                <p:cNvSpPr>
                  <a:spLocks noChangeArrowheads="1"/>
                </p:cNvSpPr>
                <p:nvPr/>
              </p:nvSpPr>
              <p:spPr bwMode="auto">
                <a:xfrm>
                  <a:off x="3472" y="1655"/>
                  <a:ext cx="4" cy="3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2279" name="Oval 222"/>
                <p:cNvSpPr>
                  <a:spLocks noChangeArrowheads="1"/>
                </p:cNvSpPr>
                <p:nvPr/>
              </p:nvSpPr>
              <p:spPr bwMode="auto">
                <a:xfrm>
                  <a:off x="3474" y="1612"/>
                  <a:ext cx="3" cy="4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2272" name="Group 223"/>
              <p:cNvGrpSpPr>
                <a:grpSpLocks/>
              </p:cNvGrpSpPr>
              <p:nvPr/>
            </p:nvGrpSpPr>
            <p:grpSpPr bwMode="auto">
              <a:xfrm>
                <a:off x="3479" y="1631"/>
                <a:ext cx="164" cy="16"/>
                <a:chOff x="3479" y="1631"/>
                <a:chExt cx="164" cy="16"/>
              </a:xfrm>
            </p:grpSpPr>
            <p:sp>
              <p:nvSpPr>
                <p:cNvPr id="52273" name="AutoShape 224"/>
                <p:cNvSpPr>
                  <a:spLocks noChangeArrowheads="1"/>
                </p:cNvSpPr>
                <p:nvPr/>
              </p:nvSpPr>
              <p:spPr bwMode="auto">
                <a:xfrm>
                  <a:off x="3479" y="1631"/>
                  <a:ext cx="164" cy="16"/>
                </a:xfrm>
                <a:prstGeom prst="roundRect">
                  <a:avLst>
                    <a:gd name="adj" fmla="val 35287"/>
                  </a:avLst>
                </a:prstGeom>
                <a:solidFill>
                  <a:srgbClr val="FF00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16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2274" name="Group 225"/>
                <p:cNvGrpSpPr>
                  <a:grpSpLocks/>
                </p:cNvGrpSpPr>
                <p:nvPr/>
              </p:nvGrpSpPr>
              <p:grpSpPr bwMode="auto">
                <a:xfrm>
                  <a:off x="3494" y="1632"/>
                  <a:ext cx="140" cy="0"/>
                  <a:chOff x="3494" y="1632"/>
                  <a:chExt cx="140" cy="0"/>
                </a:xfrm>
              </p:grpSpPr>
              <p:sp>
                <p:nvSpPr>
                  <p:cNvPr id="52275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3494" y="1632"/>
                    <a:ext cx="1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76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3494" y="1632"/>
                    <a:ext cx="14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208963" cy="4114800"/>
          </a:xfrm>
        </p:spPr>
        <p:txBody>
          <a:bodyPr lIns="92075" tIns="46038" rIns="92075" bIns="46038"/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it-IT" altLang="it-IT" sz="2000" b="1" dirty="0">
                <a:solidFill>
                  <a:schemeClr val="bg2"/>
                </a:solidFill>
              </a:rPr>
              <a:t>The RSA </a:t>
            </a:r>
            <a:r>
              <a:rPr lang="it-IT" altLang="it-IT" sz="2000" b="1" dirty="0" err="1">
                <a:solidFill>
                  <a:schemeClr val="bg2"/>
                </a:solidFill>
              </a:rPr>
              <a:t>protocol</a:t>
            </a:r>
            <a:r>
              <a:rPr lang="it-IT" altLang="it-IT" sz="2000" b="1" dirty="0">
                <a:solidFill>
                  <a:schemeClr val="bg2"/>
                </a:solidFill>
              </a:rPr>
              <a:t> </a:t>
            </a:r>
            <a:r>
              <a:rPr lang="it-IT" altLang="it-IT" sz="2000" b="1" dirty="0" err="1">
                <a:solidFill>
                  <a:schemeClr val="bg2"/>
                </a:solidFill>
              </a:rPr>
              <a:t>does</a:t>
            </a:r>
            <a:r>
              <a:rPr lang="it-IT" altLang="it-IT" sz="2000" b="1" dirty="0">
                <a:solidFill>
                  <a:schemeClr val="bg2"/>
                </a:solidFill>
              </a:rPr>
              <a:t> </a:t>
            </a:r>
            <a:r>
              <a:rPr lang="it-IT" altLang="it-IT" sz="2000" b="1" dirty="0" err="1">
                <a:solidFill>
                  <a:schemeClr val="bg2"/>
                </a:solidFill>
              </a:rPr>
              <a:t>not</a:t>
            </a:r>
            <a:r>
              <a:rPr lang="it-IT" altLang="it-IT" sz="2000" b="1" dirty="0">
                <a:solidFill>
                  <a:schemeClr val="bg2"/>
                </a:solidFill>
              </a:rPr>
              <a:t> </a:t>
            </a:r>
            <a:r>
              <a:rPr lang="it-IT" altLang="it-IT" sz="2000" b="1" dirty="0" err="1">
                <a:solidFill>
                  <a:schemeClr val="bg2"/>
                </a:solidFill>
              </a:rPr>
              <a:t>provide</a:t>
            </a:r>
            <a:r>
              <a:rPr lang="it-IT" altLang="it-IT" sz="2000" b="1" dirty="0">
                <a:solidFill>
                  <a:schemeClr val="bg2"/>
                </a:solidFill>
              </a:rPr>
              <a:t> source </a:t>
            </a:r>
            <a:r>
              <a:rPr lang="it-IT" altLang="it-IT" sz="2000" b="1" dirty="0" err="1">
                <a:solidFill>
                  <a:schemeClr val="bg2"/>
                </a:solidFill>
              </a:rPr>
              <a:t>authentication</a:t>
            </a:r>
            <a:r>
              <a:rPr lang="it-IT" altLang="it-IT" sz="2000" b="1" dirty="0">
                <a:solidFill>
                  <a:schemeClr val="bg2"/>
                </a:solidFill>
              </a:rPr>
              <a:t>. </a:t>
            </a:r>
          </a:p>
          <a:p>
            <a:pPr marL="0" indent="0" algn="just" eaLnBrk="1" hangingPunct="1">
              <a:lnSpc>
                <a:spcPct val="120000"/>
              </a:lnSpc>
              <a:buFontTx/>
              <a:buNone/>
              <a:defRPr/>
            </a:pPr>
            <a:endParaRPr lang="it-IT" altLang="it-IT" sz="2000" b="1" dirty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120000"/>
              </a:lnSpc>
              <a:buClr>
                <a:srgbClr val="CC0000"/>
              </a:buClr>
              <a:buSzPct val="60000"/>
              <a:defRPr/>
            </a:pPr>
            <a:r>
              <a:rPr lang="it-IT" altLang="it-IT" sz="2000" dirty="0"/>
              <a:t>How </a:t>
            </a:r>
            <a:r>
              <a:rPr lang="it-IT" altLang="it-IT" sz="2000" dirty="0" err="1"/>
              <a:t>is</a:t>
            </a:r>
            <a:r>
              <a:rPr lang="it-IT" altLang="it-IT" sz="2000" dirty="0"/>
              <a:t> </a:t>
            </a:r>
            <a:r>
              <a:rPr lang="it-IT" altLang="it-IT" sz="2000" dirty="0" err="1"/>
              <a:t>possible</a:t>
            </a:r>
            <a:r>
              <a:rPr lang="it-IT" altLang="it-IT" sz="2000" dirty="0"/>
              <a:t> </a:t>
            </a:r>
            <a:r>
              <a:rPr lang="it-IT" altLang="it-IT" sz="2000" dirty="0" err="1"/>
              <a:t>that</a:t>
            </a:r>
            <a:r>
              <a:rPr lang="it-IT" altLang="it-IT" sz="2000" dirty="0"/>
              <a:t> Alice be </a:t>
            </a:r>
            <a:r>
              <a:rPr lang="it-IT" altLang="it-IT" sz="2000" dirty="0" err="1"/>
              <a:t>sure</a:t>
            </a:r>
            <a:r>
              <a:rPr lang="it-IT" altLang="it-IT" sz="2000" dirty="0"/>
              <a:t> </a:t>
            </a:r>
            <a:r>
              <a:rPr lang="it-IT" altLang="it-IT" sz="2000" dirty="0" err="1"/>
              <a:t>that</a:t>
            </a:r>
            <a:r>
              <a:rPr lang="it-IT" altLang="it-IT" sz="2000" dirty="0"/>
              <a:t> the </a:t>
            </a:r>
            <a:r>
              <a:rPr lang="it-IT" altLang="it-IT" sz="2000" dirty="0">
                <a:solidFill>
                  <a:srgbClr val="FF0000"/>
                </a:solidFill>
              </a:rPr>
              <a:t>public </a:t>
            </a:r>
            <a:r>
              <a:rPr lang="it-IT" altLang="it-IT" sz="2000" dirty="0" err="1">
                <a:solidFill>
                  <a:srgbClr val="FF0000"/>
                </a:solidFill>
              </a:rPr>
              <a:t>key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 err="1"/>
              <a:t>found</a:t>
            </a:r>
            <a:r>
              <a:rPr lang="it-IT" altLang="it-IT" sz="2000" dirty="0"/>
              <a:t> in the database </a:t>
            </a:r>
            <a:r>
              <a:rPr lang="it-IT" altLang="it-IT" sz="2000" dirty="0" err="1">
                <a:solidFill>
                  <a:srgbClr val="FF0000"/>
                </a:solidFill>
              </a:rPr>
              <a:t>actually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 err="1">
                <a:solidFill>
                  <a:srgbClr val="FF0000"/>
                </a:solidFill>
              </a:rPr>
              <a:t>belongs</a:t>
            </a:r>
            <a:r>
              <a:rPr lang="it-IT" altLang="it-IT" sz="2000" dirty="0">
                <a:solidFill>
                  <a:srgbClr val="FF0000"/>
                </a:solidFill>
              </a:rPr>
              <a:t> to Bob? </a:t>
            </a:r>
          </a:p>
          <a:p>
            <a:pPr algn="just" eaLnBrk="1" hangingPunct="1">
              <a:lnSpc>
                <a:spcPct val="120000"/>
              </a:lnSpc>
              <a:buClr>
                <a:srgbClr val="CC0000"/>
              </a:buClr>
              <a:buSzPct val="60000"/>
              <a:defRPr/>
            </a:pPr>
            <a:endParaRPr lang="it-IT" altLang="it-IT" sz="2000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20000"/>
              </a:lnSpc>
              <a:buClr>
                <a:srgbClr val="CC0000"/>
              </a:buClr>
              <a:buSzPct val="60000"/>
              <a:defRPr/>
            </a:pPr>
            <a:r>
              <a:rPr lang="it-IT" altLang="it-IT" sz="2000" dirty="0"/>
              <a:t>The </a:t>
            </a:r>
            <a:r>
              <a:rPr lang="it-IT" altLang="it-IT" sz="2000" dirty="0" err="1"/>
              <a:t>problem</a:t>
            </a:r>
            <a:r>
              <a:rPr lang="it-IT" altLang="it-IT" sz="2000" dirty="0"/>
              <a:t> </a:t>
            </a:r>
            <a:r>
              <a:rPr lang="it-IT" altLang="it-IT" sz="2000" dirty="0" err="1"/>
              <a:t>solution</a:t>
            </a:r>
            <a:r>
              <a:rPr lang="it-IT" altLang="it-IT" sz="2000" dirty="0"/>
              <a:t> </a:t>
            </a:r>
            <a:r>
              <a:rPr lang="it-IT" altLang="it-IT" sz="2000" dirty="0" err="1"/>
              <a:t>is</a:t>
            </a:r>
            <a:r>
              <a:rPr lang="it-IT" altLang="it-IT" sz="2000" dirty="0"/>
              <a:t> </a:t>
            </a:r>
            <a:r>
              <a:rPr lang="it-IT" altLang="it-IT" sz="2000" dirty="0" err="1"/>
              <a:t>based</a:t>
            </a:r>
            <a:r>
              <a:rPr lang="it-IT" altLang="it-IT" sz="2000" dirty="0"/>
              <a:t> </a:t>
            </a:r>
            <a:r>
              <a:rPr lang="it-IT" altLang="it-IT" sz="2000" dirty="0">
                <a:solidFill>
                  <a:schemeClr val="bg2"/>
                </a:solidFill>
              </a:rPr>
              <a:t>on the </a:t>
            </a:r>
            <a:r>
              <a:rPr lang="it-IT" altLang="it-IT" sz="2000" dirty="0">
                <a:solidFill>
                  <a:srgbClr val="FF0000"/>
                </a:solidFill>
              </a:rPr>
              <a:t>trust</a:t>
            </a:r>
            <a:r>
              <a:rPr lang="it-IT" altLang="it-IT" sz="2000" dirty="0">
                <a:solidFill>
                  <a:schemeClr val="bg2"/>
                </a:solidFill>
              </a:rPr>
              <a:t> in a </a:t>
            </a:r>
            <a:r>
              <a:rPr lang="it-IT" altLang="it-IT" sz="2000" dirty="0" err="1">
                <a:solidFill>
                  <a:schemeClr val="bg2"/>
                </a:solidFill>
              </a:rPr>
              <a:t>third</a:t>
            </a:r>
            <a:r>
              <a:rPr lang="it-IT" altLang="it-IT" sz="2000" dirty="0">
                <a:solidFill>
                  <a:schemeClr val="bg2"/>
                </a:solidFill>
              </a:rPr>
              <a:t> party (</a:t>
            </a:r>
            <a:r>
              <a:rPr lang="it-IT" altLang="it-IT" sz="2000" b="1" dirty="0">
                <a:solidFill>
                  <a:schemeClr val="bg2"/>
                </a:solidFill>
              </a:rPr>
              <a:t>CA, </a:t>
            </a:r>
            <a:r>
              <a:rPr lang="it-IT" altLang="it-IT" sz="2000" b="1" dirty="0" err="1">
                <a:solidFill>
                  <a:schemeClr val="bg2"/>
                </a:solidFill>
              </a:rPr>
              <a:t>Certification</a:t>
            </a:r>
            <a:r>
              <a:rPr lang="it-IT" altLang="it-IT" sz="2000" b="1" dirty="0">
                <a:solidFill>
                  <a:schemeClr val="bg2"/>
                </a:solidFill>
              </a:rPr>
              <a:t> Authority</a:t>
            </a:r>
            <a:r>
              <a:rPr lang="it-IT" altLang="it-IT" sz="2000" dirty="0">
                <a:solidFill>
                  <a:schemeClr val="bg2"/>
                </a:solidFill>
              </a:rPr>
              <a:t>) </a:t>
            </a:r>
            <a:r>
              <a:rPr lang="it-IT" altLang="it-IT" sz="2000" dirty="0" err="1">
                <a:solidFill>
                  <a:schemeClr val="bg2"/>
                </a:solidFill>
              </a:rPr>
              <a:t>that</a:t>
            </a:r>
            <a:r>
              <a:rPr lang="it-IT" altLang="it-IT" sz="2000" dirty="0">
                <a:solidFill>
                  <a:schemeClr val="bg2"/>
                </a:solidFill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</a:rPr>
              <a:t>ensures</a:t>
            </a:r>
            <a:r>
              <a:rPr lang="it-IT" altLang="it-IT" sz="2000" dirty="0">
                <a:solidFill>
                  <a:schemeClr val="bg2"/>
                </a:solidFill>
              </a:rPr>
              <a:t> </a:t>
            </a:r>
            <a:r>
              <a:rPr lang="it-IT" altLang="it-IT" sz="2000" dirty="0">
                <a:solidFill>
                  <a:srgbClr val="FF0000"/>
                </a:solidFill>
              </a:rPr>
              <a:t>the </a:t>
            </a:r>
            <a:r>
              <a:rPr lang="it-IT" altLang="it-IT" sz="2000" dirty="0" err="1">
                <a:solidFill>
                  <a:srgbClr val="FF0000"/>
                </a:solidFill>
              </a:rPr>
              <a:t>integrity</a:t>
            </a:r>
            <a:r>
              <a:rPr lang="it-IT" altLang="it-IT" sz="2000" dirty="0">
                <a:solidFill>
                  <a:srgbClr val="FF0000"/>
                </a:solidFill>
              </a:rPr>
              <a:t> and  the </a:t>
            </a:r>
            <a:r>
              <a:rPr lang="it-IT" altLang="it-IT" sz="2000" dirty="0" err="1">
                <a:solidFill>
                  <a:srgbClr val="FF0000"/>
                </a:solidFill>
              </a:rPr>
              <a:t>authenticity</a:t>
            </a:r>
            <a:r>
              <a:rPr lang="it-IT" altLang="it-IT" sz="2000" dirty="0">
                <a:solidFill>
                  <a:srgbClr val="FF0000"/>
                </a:solidFill>
              </a:rPr>
              <a:t> of the public </a:t>
            </a:r>
            <a:r>
              <a:rPr lang="it-IT" altLang="it-IT" sz="2000" dirty="0" err="1">
                <a:solidFill>
                  <a:srgbClr val="FF0000"/>
                </a:solidFill>
              </a:rPr>
              <a:t>key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 err="1"/>
              <a:t>stored</a:t>
            </a:r>
            <a:r>
              <a:rPr lang="it-IT" altLang="it-IT" sz="2000" dirty="0"/>
              <a:t> in the database.</a:t>
            </a:r>
          </a:p>
          <a:p>
            <a:pPr algn="just" eaLnBrk="1" hangingPunct="1">
              <a:lnSpc>
                <a:spcPct val="120000"/>
              </a:lnSpc>
              <a:buClr>
                <a:srgbClr val="CC0000"/>
              </a:buClr>
              <a:buSzPct val="60000"/>
              <a:defRPr/>
            </a:pPr>
            <a:endParaRPr lang="it-IT" altLang="it-IT" sz="2000" dirty="0"/>
          </a:p>
          <a:p>
            <a:pPr algn="just" eaLnBrk="1" hangingPunct="1">
              <a:lnSpc>
                <a:spcPct val="120000"/>
              </a:lnSpc>
              <a:buClr>
                <a:srgbClr val="CC0000"/>
              </a:buClr>
              <a:buSzPct val="60000"/>
              <a:defRPr/>
            </a:pPr>
            <a:r>
              <a:rPr lang="it-IT" altLang="it-IT" sz="2000" dirty="0"/>
              <a:t>The CA </a:t>
            </a:r>
            <a:r>
              <a:rPr lang="it-IT" altLang="it-IT" sz="2000" dirty="0" err="1"/>
              <a:t>ensures</a:t>
            </a:r>
            <a:r>
              <a:rPr lang="it-IT" altLang="it-IT" sz="2000" dirty="0"/>
              <a:t> the </a:t>
            </a:r>
            <a:r>
              <a:rPr lang="it-IT" altLang="it-IT" sz="2000" dirty="0" err="1">
                <a:solidFill>
                  <a:srgbClr val="FF0000"/>
                </a:solidFill>
              </a:rPr>
              <a:t>user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 err="1">
                <a:solidFill>
                  <a:srgbClr val="FF0000"/>
                </a:solidFill>
              </a:rPr>
              <a:t>identification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/>
              <a:t>and the </a:t>
            </a:r>
            <a:r>
              <a:rPr lang="it-IT" altLang="it-IT" sz="2000" dirty="0">
                <a:solidFill>
                  <a:srgbClr val="FF0000"/>
                </a:solidFill>
              </a:rPr>
              <a:t>non </a:t>
            </a:r>
            <a:r>
              <a:rPr lang="it-IT" altLang="it-IT" sz="2000" dirty="0" err="1">
                <a:solidFill>
                  <a:srgbClr val="FF0000"/>
                </a:solidFill>
              </a:rPr>
              <a:t>repudiation</a:t>
            </a:r>
            <a:r>
              <a:rPr lang="it-IT" altLang="it-IT" sz="2000" dirty="0"/>
              <a:t> of the </a:t>
            </a:r>
            <a:r>
              <a:rPr lang="it-IT" altLang="it-IT" sz="2000" dirty="0" err="1"/>
              <a:t>document</a:t>
            </a:r>
            <a:r>
              <a:rPr lang="it-IT" altLang="it-IT" sz="2000" dirty="0"/>
              <a:t>.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2000" dirty="0"/>
              <a:t>		</a:t>
            </a:r>
            <a:r>
              <a:rPr lang="it-IT" altLang="it-IT" sz="1800" i="1" dirty="0">
                <a:solidFill>
                  <a:schemeClr val="bg2"/>
                </a:solidFill>
              </a:rPr>
              <a:t>	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xfrm>
            <a:off x="755650" y="228600"/>
            <a:ext cx="7772400" cy="1162050"/>
          </a:xfrm>
          <a:noFill/>
        </p:spPr>
        <p:txBody>
          <a:bodyPr lIns="92075" tIns="46038" rIns="92075" bIns="46038" anchor="b"/>
          <a:lstStyle/>
          <a:p>
            <a:pPr eaLnBrk="1" hangingPunct="1"/>
            <a:r>
              <a:rPr lang="it-IT" altLang="it-IT" sz="3000" b="1">
                <a:solidFill>
                  <a:schemeClr val="tx1"/>
                </a:solidFill>
              </a:rPr>
              <a:t>Key authenticity problem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56</a:t>
            </a:fld>
            <a:endParaRPr lang="it-IT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err="1"/>
              <a:t>Certification</a:t>
            </a:r>
            <a:r>
              <a:rPr lang="it-IT" sz="3600" dirty="0"/>
              <a:t> Authority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err="1"/>
              <a:t>Certification</a:t>
            </a:r>
            <a:r>
              <a:rPr lang="it-IT" sz="2400" dirty="0"/>
              <a:t> </a:t>
            </a:r>
            <a:r>
              <a:rPr lang="it-IT" sz="2400" dirty="0" err="1"/>
              <a:t>process</a:t>
            </a:r>
            <a:endParaRPr lang="it-IT" sz="2400" dirty="0"/>
          </a:p>
          <a:p>
            <a:pPr marL="0" indent="0">
              <a:buNone/>
            </a:pPr>
            <a:r>
              <a:rPr lang="it-IT" sz="2400" dirty="0" err="1"/>
              <a:t>Process</a:t>
            </a:r>
            <a:r>
              <a:rPr lang="it-IT" sz="2400" dirty="0"/>
              <a:t> </a:t>
            </a:r>
            <a:r>
              <a:rPr lang="it-IT" sz="2400" dirty="0" err="1"/>
              <a:t>through</a:t>
            </a:r>
            <a:r>
              <a:rPr lang="it-IT" sz="2400" dirty="0"/>
              <a:t> </a:t>
            </a:r>
            <a:r>
              <a:rPr lang="it-IT" sz="2400" dirty="0" err="1"/>
              <a:t>which</a:t>
            </a:r>
            <a:r>
              <a:rPr lang="it-IT" sz="2400" dirty="0"/>
              <a:t> the </a:t>
            </a:r>
            <a:r>
              <a:rPr lang="it-IT" sz="2400" dirty="0" err="1"/>
              <a:t>association</a:t>
            </a:r>
            <a:r>
              <a:rPr lang="it-IT" sz="2400" dirty="0"/>
              <a:t> </a:t>
            </a:r>
            <a:r>
              <a:rPr lang="it-IT" sz="2400" dirty="0" err="1"/>
              <a:t>between</a:t>
            </a:r>
            <a:r>
              <a:rPr lang="it-IT" sz="2400" dirty="0"/>
              <a:t> a public </a:t>
            </a:r>
            <a:r>
              <a:rPr lang="it-IT" sz="2400" dirty="0" err="1"/>
              <a:t>key</a:t>
            </a:r>
            <a:r>
              <a:rPr lang="it-IT" sz="2400" dirty="0"/>
              <a:t> and the </a:t>
            </a:r>
            <a:r>
              <a:rPr lang="it-IT" sz="2400" dirty="0" err="1"/>
              <a:t>user</a:t>
            </a:r>
            <a:r>
              <a:rPr lang="it-IT" sz="2400" dirty="0"/>
              <a:t> </a:t>
            </a:r>
            <a:r>
              <a:rPr lang="it-IT" sz="2400" dirty="0" err="1"/>
              <a:t>which</a:t>
            </a:r>
            <a:r>
              <a:rPr lang="it-IT" sz="2400" dirty="0"/>
              <a:t> </a:t>
            </a:r>
            <a:r>
              <a:rPr lang="it-IT" sz="2400" dirty="0" err="1"/>
              <a:t>utilizes</a:t>
            </a:r>
            <a:r>
              <a:rPr lang="it-IT" sz="2400" dirty="0"/>
              <a:t> the </a:t>
            </a:r>
            <a:r>
              <a:rPr lang="it-IT" sz="2400" dirty="0" err="1"/>
              <a:t>corresponding</a:t>
            </a:r>
            <a:r>
              <a:rPr lang="it-IT" sz="2400" dirty="0"/>
              <a:t> private </a:t>
            </a:r>
            <a:r>
              <a:rPr lang="it-IT" sz="2400" dirty="0" err="1"/>
              <a:t>key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established</a:t>
            </a:r>
            <a:r>
              <a:rPr lang="it-IT" sz="2400" dirty="0"/>
              <a:t>, </a:t>
            </a:r>
            <a:r>
              <a:rPr lang="it-IT" sz="2400" dirty="0" err="1"/>
              <a:t>guaranteed</a:t>
            </a:r>
            <a:r>
              <a:rPr lang="it-IT" sz="2400" dirty="0"/>
              <a:t> and </a:t>
            </a:r>
            <a:r>
              <a:rPr lang="it-IT" sz="2400" dirty="0" err="1"/>
              <a:t>published</a:t>
            </a:r>
            <a:r>
              <a:rPr lang="it-IT" sz="2400" dirty="0"/>
              <a:t>.</a:t>
            </a:r>
          </a:p>
          <a:p>
            <a:pPr marL="0" indent="0">
              <a:buNone/>
            </a:pPr>
            <a:endParaRPr lang="it-IT" sz="2400" dirty="0"/>
          </a:p>
          <a:p>
            <a:r>
              <a:rPr lang="it-IT" sz="2400" dirty="0"/>
              <a:t>The </a:t>
            </a:r>
            <a:r>
              <a:rPr lang="it-IT" sz="2400" dirty="0" err="1"/>
              <a:t>Certification</a:t>
            </a:r>
            <a:r>
              <a:rPr lang="it-IT" sz="2400" dirty="0"/>
              <a:t> Authority </a:t>
            </a:r>
            <a:r>
              <a:rPr lang="it-IT" sz="2400" dirty="0" err="1"/>
              <a:t>allows</a:t>
            </a:r>
            <a:r>
              <a:rPr lang="it-IT" sz="2400" dirty="0"/>
              <a:t>:</a:t>
            </a:r>
          </a:p>
          <a:p>
            <a:pPr marL="0" indent="0">
              <a:buNone/>
            </a:pPr>
            <a:r>
              <a:rPr lang="it-IT" sz="2400" dirty="0"/>
              <a:t>User </a:t>
            </a:r>
            <a:r>
              <a:rPr lang="it-IT" sz="2400" dirty="0" err="1"/>
              <a:t>identification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No </a:t>
            </a:r>
            <a:r>
              <a:rPr lang="it-IT" sz="2400" dirty="0" err="1"/>
              <a:t>document</a:t>
            </a:r>
            <a:r>
              <a:rPr lang="it-IT" sz="2400" dirty="0"/>
              <a:t> </a:t>
            </a:r>
            <a:r>
              <a:rPr lang="it-IT" sz="2400" dirty="0" err="1"/>
              <a:t>repudiation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57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0665570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err="1"/>
              <a:t>Certification</a:t>
            </a:r>
            <a:r>
              <a:rPr lang="it-IT" sz="3600" dirty="0"/>
              <a:t> Authority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400" dirty="0"/>
              <a:t>		</a:t>
            </a:r>
            <a:r>
              <a:rPr lang="it-IT" sz="2400" b="1" dirty="0" err="1"/>
              <a:t>Key</a:t>
            </a:r>
            <a:r>
              <a:rPr lang="it-IT" sz="2400" b="1" dirty="0"/>
              <a:t> </a:t>
            </a:r>
            <a:r>
              <a:rPr lang="it-IT" sz="2400" b="1" dirty="0" err="1"/>
              <a:t>Lifecycle</a:t>
            </a:r>
            <a:r>
              <a:rPr lang="it-IT" sz="2400" b="1" dirty="0"/>
              <a:t> Management</a:t>
            </a:r>
          </a:p>
          <a:p>
            <a:pPr marL="0" indent="0">
              <a:buNone/>
            </a:pPr>
            <a:endParaRPr lang="it-IT" sz="2400" b="1" dirty="0"/>
          </a:p>
          <a:p>
            <a:r>
              <a:rPr lang="it-IT" sz="2400" dirty="0" err="1"/>
              <a:t>Issuing</a:t>
            </a:r>
            <a:r>
              <a:rPr lang="it-IT" sz="2400" dirty="0"/>
              <a:t> </a:t>
            </a:r>
            <a:r>
              <a:rPr lang="it-IT" sz="2400" dirty="0" err="1"/>
              <a:t>certificates</a:t>
            </a:r>
            <a:endParaRPr lang="it-IT" sz="2400" dirty="0"/>
          </a:p>
          <a:p>
            <a:r>
              <a:rPr lang="it-IT" sz="2400" dirty="0" err="1"/>
              <a:t>Revoking</a:t>
            </a:r>
            <a:r>
              <a:rPr lang="it-IT" sz="2400" dirty="0"/>
              <a:t> </a:t>
            </a:r>
            <a:r>
              <a:rPr lang="it-IT" sz="2400" dirty="0" err="1"/>
              <a:t>keys</a:t>
            </a:r>
            <a:endParaRPr lang="it-IT" sz="2400" dirty="0"/>
          </a:p>
          <a:p>
            <a:r>
              <a:rPr lang="it-IT" sz="2400" dirty="0" err="1"/>
              <a:t>Keeping</a:t>
            </a:r>
            <a:r>
              <a:rPr lang="it-IT" sz="2400" dirty="0"/>
              <a:t> backup </a:t>
            </a:r>
            <a:r>
              <a:rPr lang="it-IT" sz="2400" dirty="0" err="1"/>
              <a:t>keys</a:t>
            </a:r>
            <a:endParaRPr lang="it-IT" sz="2400" dirty="0"/>
          </a:p>
          <a:p>
            <a:r>
              <a:rPr lang="it-IT" sz="2400" dirty="0" err="1"/>
              <a:t>Updating</a:t>
            </a:r>
            <a:r>
              <a:rPr lang="it-IT" sz="2400" dirty="0"/>
              <a:t> </a:t>
            </a:r>
            <a:r>
              <a:rPr lang="it-IT" sz="2400" dirty="0" err="1"/>
              <a:t>keys</a:t>
            </a:r>
            <a:endParaRPr lang="it-IT" sz="2400" dirty="0"/>
          </a:p>
          <a:p>
            <a:r>
              <a:rPr lang="it-IT" sz="2400" dirty="0" err="1"/>
              <a:t>Destroying</a:t>
            </a:r>
            <a:r>
              <a:rPr lang="it-IT" sz="2400" dirty="0"/>
              <a:t> </a:t>
            </a:r>
            <a:r>
              <a:rPr lang="it-IT" sz="2400" dirty="0" err="1"/>
              <a:t>old</a:t>
            </a:r>
            <a:r>
              <a:rPr lang="it-IT" sz="2400" dirty="0"/>
              <a:t> </a:t>
            </a:r>
            <a:r>
              <a:rPr lang="it-IT" sz="2400" dirty="0" err="1"/>
              <a:t>keys</a:t>
            </a:r>
            <a:endParaRPr lang="it-IT" sz="2400" dirty="0"/>
          </a:p>
          <a:p>
            <a:endParaRPr lang="it-IT" sz="2400" dirty="0"/>
          </a:p>
          <a:p>
            <a:pPr marL="0" indent="0">
              <a:buNone/>
            </a:pPr>
            <a:r>
              <a:rPr lang="it-IT" sz="2400" i="1" dirty="0"/>
              <a:t>The </a:t>
            </a:r>
            <a:r>
              <a:rPr lang="it-IT" sz="2400" i="1" dirty="0" err="1"/>
              <a:t>most</a:t>
            </a:r>
            <a:r>
              <a:rPr lang="it-IT" sz="2400" i="1" dirty="0"/>
              <a:t> </a:t>
            </a:r>
            <a:r>
              <a:rPr lang="it-IT" sz="2400" i="1" dirty="0" err="1"/>
              <a:t>difficult</a:t>
            </a:r>
            <a:r>
              <a:rPr lang="it-IT" sz="2400" i="1" dirty="0"/>
              <a:t> security </a:t>
            </a:r>
            <a:r>
              <a:rPr lang="it-IT" sz="2400" i="1" dirty="0" err="1"/>
              <a:t>problem</a:t>
            </a:r>
            <a:endParaRPr lang="it-IT" sz="24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58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6652649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857250"/>
          </a:xfrm>
          <a:noFill/>
        </p:spPr>
        <p:txBody>
          <a:bodyPr lIns="92075" tIns="46038" rIns="92075" bIns="46038" anchor="b"/>
          <a:lstStyle/>
          <a:p>
            <a:pPr eaLnBrk="1" hangingPunct="1"/>
            <a:r>
              <a:rPr lang="it-IT" altLang="it-IT" sz="3200" b="1">
                <a:solidFill>
                  <a:schemeClr val="tx1"/>
                </a:solidFill>
              </a:rPr>
              <a:t>Digital signature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1575" y="2560638"/>
            <a:ext cx="6692900" cy="1731962"/>
          </a:xfrm>
          <a:noFill/>
        </p:spPr>
        <p:txBody>
          <a:bodyPr lIns="92075" tIns="46038" rIns="92075" bIns="46038"/>
          <a:lstStyle/>
          <a:p>
            <a:pPr marL="0" indent="0" algn="ctr" eaLnBrk="1" hangingPunct="1">
              <a:buFontTx/>
              <a:buNone/>
            </a:pPr>
            <a:endParaRPr lang="it-IT" altLang="it-IT" sz="2000" b="1" i="1" dirty="0">
              <a:solidFill>
                <a:schemeClr val="bg2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it-IT" altLang="it-IT" sz="2000" b="1" i="1" dirty="0">
              <a:solidFill>
                <a:schemeClr val="bg2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it-IT" altLang="it-IT" sz="2000" b="1" i="1" dirty="0">
              <a:solidFill>
                <a:schemeClr val="bg2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it-IT" altLang="it-IT" sz="2000" b="1" i="1" dirty="0">
              <a:solidFill>
                <a:schemeClr val="bg2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it-IT" altLang="it-IT" sz="2000" b="1" i="1" dirty="0">
              <a:solidFill>
                <a:schemeClr val="bg2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it-IT" altLang="it-IT" sz="2000" b="1" i="1" dirty="0">
              <a:solidFill>
                <a:schemeClr val="bg2"/>
              </a:solidFill>
            </a:endParaRPr>
          </a:p>
          <a:p>
            <a:pPr marL="0" indent="0" algn="just" eaLnBrk="1" hangingPunct="1"/>
            <a:r>
              <a:rPr lang="it-IT" altLang="it-IT" sz="2000" dirty="0">
                <a:solidFill>
                  <a:schemeClr val="bg2"/>
                </a:solidFill>
              </a:rPr>
              <a:t> The public </a:t>
            </a:r>
            <a:r>
              <a:rPr lang="it-IT" altLang="it-IT" sz="2000" dirty="0" err="1">
                <a:solidFill>
                  <a:schemeClr val="bg2"/>
                </a:solidFill>
              </a:rPr>
              <a:t>key</a:t>
            </a:r>
            <a:r>
              <a:rPr lang="it-IT" altLang="it-IT" sz="2000" dirty="0">
                <a:solidFill>
                  <a:schemeClr val="bg2"/>
                </a:solidFill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</a:rPr>
              <a:t>algorithms</a:t>
            </a:r>
            <a:r>
              <a:rPr lang="it-IT" altLang="it-IT" sz="2000" dirty="0">
                <a:solidFill>
                  <a:schemeClr val="bg2"/>
                </a:solidFill>
              </a:rPr>
              <a:t> </a:t>
            </a:r>
            <a:r>
              <a:rPr lang="it-IT" altLang="it-IT" sz="2000" dirty="0">
                <a:solidFill>
                  <a:srgbClr val="FF0000"/>
                </a:solidFill>
              </a:rPr>
              <a:t>do </a:t>
            </a:r>
            <a:r>
              <a:rPr lang="it-IT" altLang="it-IT" sz="2000" dirty="0" err="1">
                <a:solidFill>
                  <a:srgbClr val="FF0000"/>
                </a:solidFill>
              </a:rPr>
              <a:t>not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 err="1">
                <a:solidFill>
                  <a:srgbClr val="FF0000"/>
                </a:solidFill>
              </a:rPr>
              <a:t>provide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 err="1">
                <a:solidFill>
                  <a:srgbClr val="FF0000"/>
                </a:solidFill>
              </a:rPr>
              <a:t>good</a:t>
            </a:r>
            <a:r>
              <a:rPr lang="it-IT" altLang="it-IT" sz="2000" dirty="0">
                <a:solidFill>
                  <a:srgbClr val="FF0000"/>
                </a:solidFill>
              </a:rPr>
              <a:t> performances </a:t>
            </a:r>
            <a:r>
              <a:rPr lang="it-IT" altLang="it-IT" sz="2000" dirty="0">
                <a:solidFill>
                  <a:schemeClr val="bg2"/>
                </a:solidFill>
              </a:rPr>
              <a:t>in the signature of </a:t>
            </a:r>
            <a:r>
              <a:rPr lang="it-IT" altLang="it-IT" sz="2000" b="1" dirty="0">
                <a:solidFill>
                  <a:schemeClr val="bg2"/>
                </a:solidFill>
              </a:rPr>
              <a:t>high </a:t>
            </a:r>
            <a:r>
              <a:rPr lang="it-IT" altLang="it-IT" sz="2000" b="1" dirty="0" err="1">
                <a:solidFill>
                  <a:schemeClr val="bg2"/>
                </a:solidFill>
              </a:rPr>
              <a:t>dimension</a:t>
            </a:r>
            <a:r>
              <a:rPr lang="it-IT" altLang="it-IT" sz="2000" b="1" dirty="0">
                <a:solidFill>
                  <a:schemeClr val="bg2"/>
                </a:solidFill>
              </a:rPr>
              <a:t> </a:t>
            </a:r>
            <a:r>
              <a:rPr lang="it-IT" altLang="it-IT" sz="2000" dirty="0" err="1">
                <a:solidFill>
                  <a:schemeClr val="bg2"/>
                </a:solidFill>
              </a:rPr>
              <a:t>documents</a:t>
            </a:r>
            <a:r>
              <a:rPr lang="it-IT" altLang="it-IT" sz="2000" dirty="0">
                <a:solidFill>
                  <a:schemeClr val="bg2"/>
                </a:solidFill>
              </a:rPr>
              <a:t>.</a:t>
            </a:r>
          </a:p>
          <a:p>
            <a:pPr marL="0" indent="0" algn="just" eaLnBrk="1" hangingPunct="1"/>
            <a:r>
              <a:rPr lang="it-IT" altLang="it-IT" sz="2000" dirty="0">
                <a:solidFill>
                  <a:schemeClr val="bg2"/>
                </a:solidFill>
              </a:rPr>
              <a:t> To </a:t>
            </a:r>
            <a:r>
              <a:rPr lang="it-IT" altLang="it-IT" sz="2000" dirty="0" err="1">
                <a:solidFill>
                  <a:schemeClr val="bg2"/>
                </a:solidFill>
              </a:rPr>
              <a:t>improve</a:t>
            </a:r>
            <a:r>
              <a:rPr lang="it-IT" altLang="it-IT" sz="2000" dirty="0">
                <a:solidFill>
                  <a:schemeClr val="bg2"/>
                </a:solidFill>
              </a:rPr>
              <a:t>  the </a:t>
            </a:r>
            <a:r>
              <a:rPr lang="it-IT" altLang="it-IT" sz="2000" dirty="0" err="1">
                <a:solidFill>
                  <a:schemeClr val="bg2"/>
                </a:solidFill>
              </a:rPr>
              <a:t>perfomance</a:t>
            </a:r>
            <a:r>
              <a:rPr lang="it-IT" altLang="it-IT" sz="2000" dirty="0">
                <a:solidFill>
                  <a:schemeClr val="bg2"/>
                </a:solidFill>
              </a:rPr>
              <a:t>  in </a:t>
            </a:r>
            <a:r>
              <a:rPr lang="it-IT" altLang="it-IT" sz="2000" dirty="0" err="1">
                <a:solidFill>
                  <a:schemeClr val="bg2"/>
                </a:solidFill>
              </a:rPr>
              <a:t>implementing</a:t>
            </a:r>
            <a:r>
              <a:rPr lang="it-IT" altLang="it-IT" sz="2000" dirty="0">
                <a:solidFill>
                  <a:schemeClr val="bg2"/>
                </a:solidFill>
              </a:rPr>
              <a:t> the </a:t>
            </a:r>
            <a:r>
              <a:rPr lang="it-IT" altLang="it-IT" sz="2000" dirty="0" err="1">
                <a:solidFill>
                  <a:schemeClr val="bg2"/>
                </a:solidFill>
              </a:rPr>
              <a:t>digital</a:t>
            </a:r>
            <a:r>
              <a:rPr lang="it-IT" altLang="it-IT" sz="2000" dirty="0">
                <a:solidFill>
                  <a:schemeClr val="bg2"/>
                </a:solidFill>
              </a:rPr>
              <a:t> signature </a:t>
            </a:r>
            <a:r>
              <a:rPr lang="it-IT" altLang="it-IT" sz="2000" b="1" dirty="0" err="1">
                <a:solidFill>
                  <a:schemeClr val="bg2"/>
                </a:solidFill>
              </a:rPr>
              <a:t>hash</a:t>
            </a:r>
            <a:r>
              <a:rPr lang="it-IT" altLang="it-IT" sz="2000" b="1" dirty="0">
                <a:solidFill>
                  <a:schemeClr val="bg2"/>
                </a:solidFill>
              </a:rPr>
              <a:t> </a:t>
            </a:r>
            <a:r>
              <a:rPr lang="it-IT" altLang="it-IT" sz="2000" b="1" dirty="0" err="1">
                <a:solidFill>
                  <a:schemeClr val="bg2"/>
                </a:solidFill>
              </a:rPr>
              <a:t>functions</a:t>
            </a:r>
            <a:r>
              <a:rPr lang="it-IT" altLang="it-IT" sz="2000" b="1" dirty="0">
                <a:solidFill>
                  <a:schemeClr val="bg2"/>
                </a:solidFill>
              </a:rPr>
              <a:t> </a:t>
            </a:r>
            <a:r>
              <a:rPr lang="it-IT" altLang="it-IT" sz="2000" dirty="0">
                <a:solidFill>
                  <a:schemeClr val="bg2"/>
                </a:solidFill>
              </a:rPr>
              <a:t>are </a:t>
            </a:r>
            <a:r>
              <a:rPr lang="it-IT" altLang="it-IT" sz="2000" dirty="0" err="1">
                <a:solidFill>
                  <a:schemeClr val="bg2"/>
                </a:solidFill>
              </a:rPr>
              <a:t>introduced</a:t>
            </a:r>
            <a:r>
              <a:rPr lang="it-IT" altLang="it-IT" sz="2000" dirty="0">
                <a:solidFill>
                  <a:schemeClr val="bg2"/>
                </a:solidFill>
              </a:rPr>
              <a:t>. </a:t>
            </a:r>
            <a:endParaRPr lang="it-IT" altLang="it-IT" sz="2000" b="1" dirty="0">
              <a:solidFill>
                <a:schemeClr val="bg2"/>
              </a:solidFill>
            </a:endParaRPr>
          </a:p>
        </p:txBody>
      </p:sp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1600200" y="2286000"/>
            <a:ext cx="6254750" cy="1714500"/>
            <a:chOff x="960" y="1584"/>
            <a:chExt cx="3940" cy="1090"/>
          </a:xfrm>
        </p:grpSpPr>
        <p:sp>
          <p:nvSpPr>
            <p:cNvPr id="54280" name="Rectangle 5"/>
            <p:cNvSpPr>
              <a:spLocks noChangeArrowheads="1"/>
            </p:cNvSpPr>
            <p:nvPr/>
          </p:nvSpPr>
          <p:spPr bwMode="auto">
            <a:xfrm>
              <a:off x="1482" y="2204"/>
              <a:ext cx="922" cy="47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000" b="1">
                  <a:solidFill>
                    <a:schemeClr val="bg2"/>
                  </a:solidFill>
                  <a:latin typeface="Arial" panose="020B0604020202020204" pitchFamily="34" charset="0"/>
                </a:rPr>
                <a:t>A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000">
                  <a:solidFill>
                    <a:schemeClr val="bg2"/>
                  </a:solidFill>
                  <a:latin typeface="Arial" panose="020B0604020202020204" pitchFamily="34" charset="0"/>
                </a:rPr>
                <a:t>encryption</a:t>
              </a:r>
            </a:p>
          </p:txBody>
        </p:sp>
        <p:sp>
          <p:nvSpPr>
            <p:cNvPr id="54281" name="Rectangle 6"/>
            <p:cNvSpPr>
              <a:spLocks noChangeArrowheads="1"/>
            </p:cNvSpPr>
            <p:nvPr/>
          </p:nvSpPr>
          <p:spPr bwMode="auto">
            <a:xfrm>
              <a:off x="4002" y="2203"/>
              <a:ext cx="898" cy="47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000" b="1">
                  <a:solidFill>
                    <a:schemeClr val="bg2"/>
                  </a:solidFill>
                  <a:latin typeface="Arial" panose="020B0604020202020204" pitchFamily="34" charset="0"/>
                </a:rPr>
                <a:t>B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000">
                  <a:solidFill>
                    <a:schemeClr val="bg2"/>
                  </a:solidFill>
                  <a:latin typeface="Arial" panose="020B0604020202020204" pitchFamily="34" charset="0"/>
                </a:rPr>
                <a:t>decryption</a:t>
              </a:r>
            </a:p>
          </p:txBody>
        </p:sp>
        <p:sp>
          <p:nvSpPr>
            <p:cNvPr id="54282" name="Line 7"/>
            <p:cNvSpPr>
              <a:spLocks noChangeShapeType="1"/>
            </p:cNvSpPr>
            <p:nvPr/>
          </p:nvSpPr>
          <p:spPr bwMode="auto">
            <a:xfrm flipH="1">
              <a:off x="2064" y="1824"/>
              <a:ext cx="192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3" name="Line 8"/>
            <p:cNvSpPr>
              <a:spLocks noChangeShapeType="1"/>
            </p:cNvSpPr>
            <p:nvPr/>
          </p:nvSpPr>
          <p:spPr bwMode="auto">
            <a:xfrm>
              <a:off x="960" y="2496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4" name="Line 9"/>
            <p:cNvSpPr>
              <a:spLocks noChangeShapeType="1"/>
            </p:cNvSpPr>
            <p:nvPr/>
          </p:nvSpPr>
          <p:spPr bwMode="auto">
            <a:xfrm>
              <a:off x="2448" y="2496"/>
              <a:ext cx="163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5" name="Line 10"/>
            <p:cNvSpPr>
              <a:spLocks noChangeShapeType="1"/>
            </p:cNvSpPr>
            <p:nvPr/>
          </p:nvSpPr>
          <p:spPr bwMode="auto">
            <a:xfrm>
              <a:off x="4176" y="1824"/>
              <a:ext cx="240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6" name="Rectangle 11"/>
            <p:cNvSpPr>
              <a:spLocks noChangeArrowheads="1"/>
            </p:cNvSpPr>
            <p:nvPr/>
          </p:nvSpPr>
          <p:spPr bwMode="auto">
            <a:xfrm>
              <a:off x="2640" y="2208"/>
              <a:ext cx="1296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2000">
                  <a:solidFill>
                    <a:schemeClr val="bg2"/>
                  </a:solidFill>
                  <a:latin typeface="Arial" panose="020B0604020202020204" pitchFamily="34" charset="0"/>
                </a:rPr>
                <a:t>Cypher text</a:t>
              </a:r>
            </a:p>
          </p:txBody>
        </p:sp>
        <p:sp>
          <p:nvSpPr>
            <p:cNvPr id="54287" name="Rectangle 12"/>
            <p:cNvSpPr>
              <a:spLocks noChangeArrowheads="1"/>
            </p:cNvSpPr>
            <p:nvPr/>
          </p:nvSpPr>
          <p:spPr bwMode="auto">
            <a:xfrm>
              <a:off x="2016" y="1584"/>
              <a:ext cx="120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50000"/>
                </a:spcBef>
                <a:buFontTx/>
                <a:buNone/>
              </a:pPr>
              <a:r>
                <a:rPr lang="it-IT" altLang="it-IT" sz="1800" b="1">
                  <a:solidFill>
                    <a:schemeClr val="bg2"/>
                  </a:solidFill>
                  <a:latin typeface="Arial" panose="020B0604020202020204" pitchFamily="34" charset="0"/>
                </a:rPr>
                <a:t>A private key</a:t>
              </a:r>
            </a:p>
          </p:txBody>
        </p:sp>
        <p:sp>
          <p:nvSpPr>
            <p:cNvPr id="54288" name="Rectangle 13"/>
            <p:cNvSpPr>
              <a:spLocks noChangeArrowheads="1"/>
            </p:cNvSpPr>
            <p:nvPr/>
          </p:nvSpPr>
          <p:spPr bwMode="auto">
            <a:xfrm>
              <a:off x="3552" y="1584"/>
              <a:ext cx="120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50000"/>
                </a:spcBef>
                <a:buFontTx/>
                <a:buNone/>
              </a:pPr>
              <a:r>
                <a:rPr lang="it-IT" altLang="it-IT" sz="1800" b="1">
                  <a:solidFill>
                    <a:schemeClr val="bg2"/>
                  </a:solidFill>
                  <a:latin typeface="Arial" panose="020B0604020202020204" pitchFamily="34" charset="0"/>
                </a:rPr>
                <a:t>A public key</a:t>
              </a:r>
            </a:p>
          </p:txBody>
        </p:sp>
      </p:grpSp>
      <p:sp>
        <p:nvSpPr>
          <p:cNvPr id="54277" name="Rectangle 14"/>
          <p:cNvSpPr>
            <a:spLocks noChangeArrowheads="1"/>
          </p:cNvSpPr>
          <p:nvPr/>
        </p:nvSpPr>
        <p:spPr bwMode="auto">
          <a:xfrm>
            <a:off x="836613" y="2895600"/>
            <a:ext cx="24399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1600">
                <a:solidFill>
                  <a:schemeClr val="bg2"/>
                </a:solidFill>
                <a:latin typeface="Arial" panose="020B0604020202020204" pitchFamily="34" charset="0"/>
              </a:rPr>
              <a:t>plaintext</a:t>
            </a:r>
          </a:p>
        </p:txBody>
      </p:sp>
      <p:sp>
        <p:nvSpPr>
          <p:cNvPr id="54278" name="Rectangle 15"/>
          <p:cNvSpPr>
            <a:spLocks noChangeArrowheads="1"/>
          </p:cNvSpPr>
          <p:nvPr/>
        </p:nvSpPr>
        <p:spPr bwMode="auto">
          <a:xfrm>
            <a:off x="7380288" y="2781300"/>
            <a:ext cx="1762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1600">
                <a:solidFill>
                  <a:schemeClr val="bg2"/>
                </a:solidFill>
                <a:latin typeface="Arial" panose="020B0604020202020204" pitchFamily="34" charset="0"/>
              </a:rPr>
              <a:t>plaintext</a:t>
            </a:r>
          </a:p>
        </p:txBody>
      </p:sp>
      <p:sp>
        <p:nvSpPr>
          <p:cNvPr id="54279" name="Line 16"/>
          <p:cNvSpPr>
            <a:spLocks noChangeShapeType="1"/>
          </p:cNvSpPr>
          <p:nvPr/>
        </p:nvSpPr>
        <p:spPr bwMode="auto">
          <a:xfrm>
            <a:off x="7848600" y="3733800"/>
            <a:ext cx="106838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59</a:t>
            </a:fld>
            <a:endParaRPr lang="it-IT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65125" y="285750"/>
            <a:ext cx="80930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eaLnBrk="1" hangingPunct="1">
              <a:spcBef>
                <a:spcPct val="0"/>
              </a:spcBef>
            </a:pPr>
            <a:r>
              <a:rPr lang="it-IT" altLang="it-IT" sz="2400"/>
              <a:t> In case of attack a </a:t>
            </a:r>
            <a:r>
              <a:rPr lang="en-US" altLang="it-IT" sz="2400">
                <a:solidFill>
                  <a:srgbClr val="FF0000"/>
                </a:solidFill>
              </a:rPr>
              <a:t>malicious client </a:t>
            </a:r>
            <a:r>
              <a:rPr lang="en-US" altLang="it-IT" sz="2400"/>
              <a:t>can skip sending the </a:t>
            </a:r>
            <a:r>
              <a:rPr lang="it-IT" altLang="it-IT" sz="2400"/>
              <a:t>SYN ACK  message.</a:t>
            </a:r>
            <a:r>
              <a:rPr lang="en-US" altLang="it-IT" sz="2400">
                <a:latin typeface="Arial" panose="020B0604020202020204" pitchFamily="34" charset="0"/>
              </a:rPr>
              <a:t> </a:t>
            </a:r>
            <a:r>
              <a:rPr lang="en-US" altLang="it-IT" sz="2400"/>
              <a:t>The </a:t>
            </a:r>
            <a:r>
              <a:rPr lang="en-US" altLang="it-IT" sz="2400">
                <a:solidFill>
                  <a:srgbClr val="FF0000"/>
                </a:solidFill>
              </a:rPr>
              <a:t>server will wait </a:t>
            </a:r>
            <a:r>
              <a:rPr lang="en-US" altLang="it-IT" sz="2400"/>
              <a:t>for the acknowledgement for some time, as </a:t>
            </a:r>
            <a:r>
              <a:rPr lang="en-US" altLang="it-IT" sz="2400" i="1"/>
              <a:t>simple network congestion </a:t>
            </a:r>
            <a:r>
              <a:rPr lang="en-US" altLang="it-IT" sz="2400"/>
              <a:t>could also be the cause of the missing ACK.</a:t>
            </a:r>
            <a:r>
              <a:rPr lang="it-IT" altLang="it-IT" sz="2400"/>
              <a:t> 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/>
          </a:p>
          <a:p>
            <a:pPr eaLnBrk="1" hangingPunct="1">
              <a:spcBef>
                <a:spcPct val="0"/>
              </a:spcBef>
            </a:pPr>
            <a:r>
              <a:rPr lang="en-US" altLang="it-IT" sz="2400"/>
              <a:t>If these </a:t>
            </a:r>
            <a:r>
              <a:rPr lang="en-US" altLang="it-IT" sz="2400" i="1"/>
              <a:t>half open connections </a:t>
            </a:r>
            <a:r>
              <a:rPr lang="en-US" altLang="it-IT" sz="2400"/>
              <a:t>bind resources on the server, it may be possible to take up all these resources </a:t>
            </a:r>
            <a:r>
              <a:rPr lang="en-US" altLang="it-IT" sz="2400">
                <a:solidFill>
                  <a:srgbClr val="FF0000"/>
                </a:solidFill>
              </a:rPr>
              <a:t>by flooding the server with SYN messages.</a:t>
            </a:r>
            <a:r>
              <a:rPr lang="en-US" altLang="it-IT" sz="2400"/>
              <a:t> Once all resources set aside for half-open connections are reserved, no new connections (legitimate or not) can be made, resulting in </a:t>
            </a:r>
            <a:r>
              <a:rPr lang="en-US" altLang="it-IT" sz="2400">
                <a:solidFill>
                  <a:srgbClr val="FF0000"/>
                </a:solidFill>
              </a:rPr>
              <a:t>denial of service </a:t>
            </a:r>
            <a:r>
              <a:rPr lang="en-US" altLang="it-IT" sz="2400"/>
              <a:t>.</a:t>
            </a:r>
            <a:endParaRPr lang="it-IT" altLang="it-IT" sz="24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6</a:t>
            </a:fld>
            <a:endParaRPr lang="it-IT" alt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23863"/>
            <a:ext cx="7772400" cy="933450"/>
          </a:xfrm>
          <a:noFill/>
        </p:spPr>
        <p:txBody>
          <a:bodyPr lIns="92075" tIns="46038" rIns="92075" bIns="46038" anchor="b"/>
          <a:lstStyle/>
          <a:p>
            <a:pPr eaLnBrk="1" hangingPunct="1"/>
            <a:r>
              <a:rPr lang="it-IT" altLang="it-IT" sz="3600" b="1">
                <a:solidFill>
                  <a:schemeClr val="tx1"/>
                </a:solidFill>
              </a:rPr>
              <a:t>Hash Functions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913" y="2044700"/>
            <a:ext cx="7208837" cy="3741738"/>
          </a:xfrm>
          <a:noFill/>
        </p:spPr>
        <p:txBody>
          <a:bodyPr lIns="92075" tIns="46038" rIns="92075" bIns="46038"/>
          <a:lstStyle/>
          <a:p>
            <a:pPr marL="0" indent="0" algn="just" eaLnBrk="1" hangingPunct="1">
              <a:lnSpc>
                <a:spcPct val="110000"/>
              </a:lnSpc>
            </a:pPr>
            <a:r>
              <a:rPr lang="it-IT" altLang="it-IT" sz="2000" b="1">
                <a:solidFill>
                  <a:schemeClr val="bg2"/>
                </a:solidFill>
              </a:rPr>
              <a:t>A hash value is generated by a function H of the form</a:t>
            </a:r>
          </a:p>
          <a:p>
            <a:pPr marL="0" indent="0"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b="1">
                <a:solidFill>
                  <a:schemeClr val="bg2"/>
                </a:solidFill>
              </a:rPr>
              <a:t>			h=H(M)</a:t>
            </a:r>
          </a:p>
          <a:p>
            <a:pPr marL="0" indent="0"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b="1">
                <a:solidFill>
                  <a:schemeClr val="bg2"/>
                </a:solidFill>
              </a:rPr>
              <a:t>where M is a variable-length message and H(M) is the fixed-length hash value.</a:t>
            </a:r>
          </a:p>
          <a:p>
            <a:pPr marL="0" indent="0" algn="just" eaLnBrk="1" hangingPunct="1">
              <a:lnSpc>
                <a:spcPct val="110000"/>
              </a:lnSpc>
              <a:buFontTx/>
              <a:buNone/>
            </a:pPr>
            <a:endParaRPr lang="it-IT" altLang="it-IT" sz="2000" b="1">
              <a:solidFill>
                <a:schemeClr val="bg2"/>
              </a:solidFill>
            </a:endParaRPr>
          </a:p>
          <a:p>
            <a:pPr marL="0" indent="0" algn="just" eaLnBrk="1" hangingPunct="1">
              <a:lnSpc>
                <a:spcPct val="110000"/>
              </a:lnSpc>
            </a:pPr>
            <a:r>
              <a:rPr lang="it-IT" altLang="it-IT" sz="2000" b="1">
                <a:solidFill>
                  <a:schemeClr val="bg2"/>
                </a:solidFill>
              </a:rPr>
              <a:t>The purpose of a hash function </a:t>
            </a:r>
            <a:r>
              <a:rPr lang="it-IT" altLang="it-IT" sz="2000" b="1">
                <a:solidFill>
                  <a:srgbClr val="FF0000"/>
                </a:solidFill>
              </a:rPr>
              <a:t>is to produce a “ digest” of a file, message or other block of data.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60</a:t>
            </a:fld>
            <a:endParaRPr lang="it-IT" alt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1143000"/>
          </a:xfrm>
        </p:spPr>
        <p:txBody>
          <a:bodyPr/>
          <a:lstStyle/>
          <a:p>
            <a:r>
              <a:rPr lang="it-IT" dirty="0" err="1"/>
              <a:t>Hash</a:t>
            </a:r>
            <a:r>
              <a:rPr lang="it-IT" dirty="0"/>
              <a:t> </a:t>
            </a:r>
            <a:r>
              <a:rPr lang="it-IT" dirty="0" err="1"/>
              <a:t>functions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980728"/>
            <a:ext cx="7918648" cy="5616624"/>
          </a:xfrm>
        </p:spPr>
        <p:txBody>
          <a:bodyPr/>
          <a:lstStyle/>
          <a:p>
            <a:r>
              <a:rPr lang="en-US" sz="2400" dirty="0"/>
              <a:t>A </a:t>
            </a:r>
            <a:r>
              <a:rPr lang="en-US" sz="2400" b="1" dirty="0"/>
              <a:t>cryptographic hash function</a:t>
            </a:r>
            <a:r>
              <a:rPr lang="en-US" sz="2400" dirty="0"/>
              <a:t> is a special class of hash of </a:t>
            </a:r>
            <a:r>
              <a:rPr lang="en-US" sz="2400" dirty="0">
                <a:hlinkClick r:id="rId2" tooltip="Hash function"/>
              </a:rPr>
              <a:t> </a:t>
            </a:r>
            <a:r>
              <a:rPr lang="en-US" sz="2400" dirty="0"/>
              <a:t>function that has certain properties which make it suitable for use in </a:t>
            </a:r>
            <a:r>
              <a:rPr lang="en-US" sz="2400" dirty="0" err="1"/>
              <a:t>cryptograpy</a:t>
            </a:r>
            <a:r>
              <a:rPr lang="en-US" sz="2400" dirty="0"/>
              <a:t>.</a:t>
            </a:r>
          </a:p>
          <a:p>
            <a:r>
              <a:rPr lang="en-US" sz="2400" dirty="0"/>
              <a:t> It is a mathematical algorithm that maps data of arbitrary size to a bit string of a fixed size (a hash) and is designed to be a one way function, that is, a function which is infeasible to invert. </a:t>
            </a:r>
          </a:p>
          <a:p>
            <a:r>
              <a:rPr lang="en-US" sz="2400" dirty="0"/>
              <a:t>The only way to recreate the input data from an ideal cryptographic hash function's output is to attempt a brute force search of possible inputs to see if they produce a match..</a:t>
            </a:r>
            <a:r>
              <a:rPr lang="en-US" sz="2400" baseline="30000" dirty="0"/>
              <a:t> </a:t>
            </a:r>
          </a:p>
          <a:p>
            <a:r>
              <a:rPr lang="en-US" sz="2400" dirty="0"/>
              <a:t> The input data is often called the </a:t>
            </a:r>
            <a:r>
              <a:rPr lang="en-US" sz="2400" i="1" dirty="0"/>
              <a:t>message</a:t>
            </a:r>
            <a:r>
              <a:rPr lang="en-US" sz="2400" dirty="0"/>
              <a:t>, and the output (the </a:t>
            </a:r>
            <a:r>
              <a:rPr lang="en-US" sz="2400" i="1" dirty="0"/>
              <a:t>hash value</a:t>
            </a:r>
            <a:r>
              <a:rPr lang="en-US" sz="2400" dirty="0"/>
              <a:t> or </a:t>
            </a:r>
            <a:r>
              <a:rPr lang="en-US" sz="2400" i="1" dirty="0"/>
              <a:t>hash</a:t>
            </a:r>
            <a:r>
              <a:rPr lang="en-US" sz="2400" dirty="0"/>
              <a:t>) is often called the </a:t>
            </a:r>
            <a:r>
              <a:rPr lang="en-US" sz="2400" i="1" dirty="0"/>
              <a:t>message digest</a:t>
            </a:r>
            <a:r>
              <a:rPr lang="en-US" sz="2400" dirty="0"/>
              <a:t> or simply the </a:t>
            </a:r>
            <a:r>
              <a:rPr lang="en-US" sz="2400" i="1" dirty="0"/>
              <a:t>digest</a:t>
            </a:r>
            <a:r>
              <a:rPr lang="en-US" sz="2400" dirty="0"/>
              <a:t>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61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1289654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00063" y="476250"/>
            <a:ext cx="8215312" cy="6186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defRPr/>
            </a:pPr>
            <a:r>
              <a:rPr lang="it-IT" sz="3200" b="1" dirty="0" err="1">
                <a:solidFill>
                  <a:schemeClr val="folHlink"/>
                </a:solidFill>
                <a:latin typeface="+mj-lt"/>
              </a:rPr>
              <a:t>Requirements</a:t>
            </a:r>
            <a:r>
              <a:rPr lang="it-IT" sz="3200" b="1" dirty="0">
                <a:solidFill>
                  <a:schemeClr val="folHlink"/>
                </a:solidFill>
                <a:latin typeface="+mj-lt"/>
              </a:rPr>
              <a:t> for a </a:t>
            </a:r>
            <a:r>
              <a:rPr lang="it-IT" sz="3200" b="1" dirty="0" err="1">
                <a:solidFill>
                  <a:schemeClr val="folHlink"/>
                </a:solidFill>
                <a:latin typeface="+mj-lt"/>
              </a:rPr>
              <a:t>hash</a:t>
            </a:r>
            <a:r>
              <a:rPr lang="it-IT" sz="32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3200" b="1" dirty="0" err="1">
                <a:solidFill>
                  <a:schemeClr val="folHlink"/>
                </a:solidFill>
                <a:latin typeface="+mj-lt"/>
              </a:rPr>
              <a:t>function</a:t>
            </a:r>
            <a:r>
              <a:rPr lang="it-IT" dirty="0">
                <a:solidFill>
                  <a:schemeClr val="folHlink"/>
                </a:solidFill>
                <a:latin typeface="Arial" charset="0"/>
              </a:rPr>
              <a:t>:</a:t>
            </a:r>
          </a:p>
          <a:p>
            <a:pPr algn="just">
              <a:lnSpc>
                <a:spcPct val="110000"/>
              </a:lnSpc>
              <a:defRPr/>
            </a:pPr>
            <a:endParaRPr lang="it-IT" dirty="0">
              <a:solidFill>
                <a:schemeClr val="folHlink"/>
              </a:solidFill>
              <a:latin typeface="Arial" charset="0"/>
            </a:endParaRPr>
          </a:p>
          <a:p>
            <a:pPr algn="just">
              <a:lnSpc>
                <a:spcPct val="110000"/>
              </a:lnSpc>
              <a:buFontTx/>
              <a:buChar char="-"/>
              <a:defRPr/>
            </a:pPr>
            <a:r>
              <a:rPr lang="it-IT" dirty="0">
                <a:solidFill>
                  <a:schemeClr val="folHlink"/>
                </a:solidFill>
                <a:latin typeface="Arial" charset="0"/>
              </a:rPr>
              <a:t>    </a:t>
            </a:r>
            <a:r>
              <a:rPr lang="it-IT" sz="2400" dirty="0">
                <a:solidFill>
                  <a:schemeClr val="folHlink"/>
                </a:solidFill>
                <a:latin typeface="+mj-lt"/>
              </a:rPr>
              <a:t>H can be </a:t>
            </a:r>
            <a:r>
              <a:rPr lang="it-IT" sz="2400" dirty="0" err="1">
                <a:solidFill>
                  <a:schemeClr val="folHlink"/>
                </a:solidFill>
                <a:latin typeface="+mj-lt"/>
              </a:rPr>
              <a:t>applied</a:t>
            </a:r>
            <a:r>
              <a:rPr lang="it-IT" sz="2400" dirty="0">
                <a:solidFill>
                  <a:schemeClr val="folHlink"/>
                </a:solidFill>
                <a:latin typeface="+mj-lt"/>
              </a:rPr>
              <a:t> to a block of data of </a:t>
            </a:r>
            <a:r>
              <a:rPr lang="it-IT" sz="2400" dirty="0" err="1">
                <a:solidFill>
                  <a:schemeClr val="folHlink"/>
                </a:solidFill>
                <a:latin typeface="+mj-lt"/>
              </a:rPr>
              <a:t>any</a:t>
            </a:r>
            <a:r>
              <a:rPr lang="it-IT" sz="2400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chemeClr val="folHlink"/>
                </a:solidFill>
                <a:latin typeface="+mj-lt"/>
              </a:rPr>
              <a:t>size</a:t>
            </a:r>
            <a:r>
              <a:rPr lang="it-IT" sz="2400" dirty="0">
                <a:solidFill>
                  <a:schemeClr val="folHlink"/>
                </a:solidFill>
                <a:latin typeface="+mj-lt"/>
              </a:rPr>
              <a:t>.</a:t>
            </a:r>
          </a:p>
          <a:p>
            <a:pPr algn="just">
              <a:lnSpc>
                <a:spcPct val="110000"/>
              </a:lnSpc>
              <a:buFontTx/>
              <a:buChar char="-"/>
              <a:defRPr/>
            </a:pPr>
            <a:endParaRPr lang="it-IT" sz="2400" dirty="0">
              <a:solidFill>
                <a:schemeClr val="folHlink"/>
              </a:solidFill>
              <a:latin typeface="+mj-lt"/>
            </a:endParaRPr>
          </a:p>
          <a:p>
            <a:pPr marL="342900" indent="-342900" algn="just">
              <a:lnSpc>
                <a:spcPct val="110000"/>
              </a:lnSpc>
              <a:buFontTx/>
              <a:buChar char="-"/>
              <a:defRPr/>
            </a:pPr>
            <a:r>
              <a:rPr lang="it-IT" sz="2400" dirty="0">
                <a:solidFill>
                  <a:schemeClr val="folHlink"/>
                </a:solidFill>
                <a:latin typeface="+mj-lt"/>
              </a:rPr>
              <a:t>H </a:t>
            </a:r>
            <a:r>
              <a:rPr lang="it-IT" sz="2400" dirty="0" err="1">
                <a:solidFill>
                  <a:schemeClr val="folHlink"/>
                </a:solidFill>
                <a:latin typeface="+mj-lt"/>
              </a:rPr>
              <a:t>produces</a:t>
            </a:r>
            <a:r>
              <a:rPr lang="it-IT" sz="2400" dirty="0">
                <a:solidFill>
                  <a:schemeClr val="folHlink"/>
                </a:solidFill>
                <a:latin typeface="+mj-lt"/>
              </a:rPr>
              <a:t> a </a:t>
            </a:r>
            <a:r>
              <a:rPr lang="it-IT" sz="2400" dirty="0" err="1">
                <a:solidFill>
                  <a:schemeClr val="folHlink"/>
                </a:solidFill>
                <a:latin typeface="+mj-lt"/>
              </a:rPr>
              <a:t>fixed</a:t>
            </a:r>
            <a:r>
              <a:rPr lang="it-IT" sz="2400" dirty="0">
                <a:solidFill>
                  <a:schemeClr val="folHlink"/>
                </a:solidFill>
                <a:latin typeface="+mj-lt"/>
              </a:rPr>
              <a:t> -</a:t>
            </a:r>
            <a:r>
              <a:rPr lang="it-IT" sz="2400" dirty="0" err="1">
                <a:solidFill>
                  <a:schemeClr val="folHlink"/>
                </a:solidFill>
                <a:latin typeface="+mj-lt"/>
              </a:rPr>
              <a:t>length</a:t>
            </a:r>
            <a:r>
              <a:rPr lang="it-IT" sz="2400" dirty="0">
                <a:solidFill>
                  <a:schemeClr val="folHlink"/>
                </a:solidFill>
                <a:latin typeface="+mj-lt"/>
              </a:rPr>
              <a:t> output</a:t>
            </a:r>
          </a:p>
          <a:p>
            <a:pPr marL="342900" indent="-342900" algn="just">
              <a:lnSpc>
                <a:spcPct val="110000"/>
              </a:lnSpc>
              <a:buFontTx/>
              <a:buChar char="-"/>
              <a:defRPr/>
            </a:pPr>
            <a:endParaRPr lang="it-IT" sz="2400" dirty="0">
              <a:solidFill>
                <a:schemeClr val="folHlink"/>
              </a:solidFill>
              <a:latin typeface="+mj-lt"/>
            </a:endParaRPr>
          </a:p>
          <a:p>
            <a:pPr marL="342900" indent="-342900" algn="just">
              <a:lnSpc>
                <a:spcPct val="110000"/>
              </a:lnSpc>
              <a:buFontTx/>
              <a:buChar char="-"/>
              <a:defRPr/>
            </a:pPr>
            <a:r>
              <a:rPr lang="it-IT" sz="2400" b="1" dirty="0">
                <a:solidFill>
                  <a:schemeClr val="folHlink"/>
                </a:solidFill>
                <a:latin typeface="+mj-lt"/>
              </a:rPr>
              <a:t>H(x)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is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relatively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easy to compute for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any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given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x,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making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both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hardware and software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implementations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practical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.</a:t>
            </a:r>
          </a:p>
          <a:p>
            <a:pPr marL="342900" indent="-342900" algn="just">
              <a:lnSpc>
                <a:spcPct val="110000"/>
              </a:lnSpc>
              <a:buFontTx/>
              <a:buChar char="-"/>
              <a:defRPr/>
            </a:pPr>
            <a:endParaRPr lang="it-IT" sz="2400" b="1" dirty="0">
              <a:solidFill>
                <a:schemeClr val="folHlink"/>
              </a:solidFill>
              <a:latin typeface="+mj-lt"/>
            </a:endParaRPr>
          </a:p>
          <a:p>
            <a:pPr marL="342900" indent="-342900" algn="just">
              <a:lnSpc>
                <a:spcPct val="110000"/>
              </a:lnSpc>
              <a:buFontTx/>
              <a:buChar char="-"/>
              <a:defRPr/>
            </a:pPr>
            <a:r>
              <a:rPr lang="it-IT" sz="2400" b="1" dirty="0">
                <a:solidFill>
                  <a:schemeClr val="folHlink"/>
                </a:solidFill>
                <a:latin typeface="+mj-lt"/>
              </a:rPr>
              <a:t>For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any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given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code h,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it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is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computationally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infeasible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to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find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x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such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folHlink"/>
                </a:solidFill>
                <a:latin typeface="+mj-lt"/>
              </a:rPr>
              <a:t>that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 H(x)=h  (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one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- way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property</a:t>
            </a:r>
            <a:r>
              <a:rPr lang="it-IT" sz="2400" b="1" dirty="0">
                <a:solidFill>
                  <a:schemeClr val="folHlink"/>
                </a:solidFill>
                <a:latin typeface="+mj-lt"/>
              </a:rPr>
              <a:t>)</a:t>
            </a:r>
          </a:p>
          <a:p>
            <a:pPr marL="342900" indent="-342900" algn="just">
              <a:lnSpc>
                <a:spcPct val="110000"/>
              </a:lnSpc>
              <a:buFontTx/>
              <a:buChar char="-"/>
              <a:defRPr/>
            </a:pPr>
            <a:endParaRPr lang="it-IT" sz="2400" b="1" dirty="0">
              <a:solidFill>
                <a:schemeClr val="bg2"/>
              </a:solidFill>
              <a:latin typeface="+mj-lt"/>
            </a:endParaRPr>
          </a:p>
          <a:p>
            <a:pPr algn="just">
              <a:lnSpc>
                <a:spcPct val="110000"/>
              </a:lnSpc>
              <a:defRPr/>
            </a:pPr>
            <a:r>
              <a:rPr lang="it-IT" sz="2400" b="1" dirty="0">
                <a:solidFill>
                  <a:schemeClr val="bg2"/>
                </a:solidFill>
                <a:latin typeface="+mj-lt"/>
              </a:rPr>
              <a:t> -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It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is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computationally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infeasible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to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find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any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pair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(x,y)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such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that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H(x)= H(Y).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This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is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sometimes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referred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to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chemeClr val="bg2"/>
                </a:solidFill>
                <a:latin typeface="+mj-lt"/>
              </a:rPr>
              <a:t>as</a:t>
            </a:r>
            <a:r>
              <a:rPr lang="it-IT" sz="24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strong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collision</a:t>
            </a:r>
            <a:r>
              <a:rPr lang="it-IT" sz="2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b="1" dirty="0" err="1">
                <a:solidFill>
                  <a:srgbClr val="FF0000"/>
                </a:solidFill>
                <a:latin typeface="+mj-lt"/>
              </a:rPr>
              <a:t>resistance</a:t>
            </a:r>
            <a:r>
              <a:rPr lang="it-IT" b="1" dirty="0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62</a:t>
            </a:fld>
            <a:endParaRPr lang="it-IT" alt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63</a:t>
            </a:fld>
            <a:endParaRPr lang="it-IT" altLang="en-US"/>
          </a:p>
        </p:txBody>
      </p:sp>
      <p:sp>
        <p:nvSpPr>
          <p:cNvPr id="3" name="CasellaDiTesto 2"/>
          <p:cNvSpPr txBox="1"/>
          <p:nvPr/>
        </p:nvSpPr>
        <p:spPr>
          <a:xfrm>
            <a:off x="683568" y="476672"/>
            <a:ext cx="806489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ideal cryptographic hash function has </a:t>
            </a:r>
            <a:r>
              <a:rPr lang="en-US" sz="2400" i="1" dirty="0"/>
              <a:t>five main properties</a:t>
            </a:r>
            <a:r>
              <a:rPr lang="en-US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 </a:t>
            </a:r>
            <a:r>
              <a:rPr lang="en-US" sz="2400" dirty="0">
                <a:solidFill>
                  <a:srgbClr val="FF0000"/>
                </a:solidFill>
              </a:rPr>
              <a:t>deterministic</a:t>
            </a:r>
            <a:r>
              <a:rPr lang="en-US" sz="2400" dirty="0"/>
              <a:t> so the same message always results in the same hash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 quick to compute the hash value for any given message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</a:t>
            </a:r>
            <a:r>
              <a:rPr lang="en-US" sz="2400" dirty="0">
                <a:solidFill>
                  <a:srgbClr val="FF0000"/>
                </a:solidFill>
              </a:rPr>
              <a:t> infeasible</a:t>
            </a:r>
            <a:r>
              <a:rPr lang="en-US" sz="2400" dirty="0"/>
              <a:t> to generate a message from its hash value except by trying all possible messages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small change to a message should change the hash value so extensively that the new hash value appears uncorrelated with the old hash value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 </a:t>
            </a:r>
            <a:r>
              <a:rPr lang="en-US" sz="2400" dirty="0">
                <a:solidFill>
                  <a:srgbClr val="FF0000"/>
                </a:solidFill>
              </a:rPr>
              <a:t>infeasible</a:t>
            </a:r>
            <a:r>
              <a:rPr lang="en-US" sz="2400" dirty="0"/>
              <a:t> to find two different messages with the same hash value</a:t>
            </a:r>
          </a:p>
        </p:txBody>
      </p:sp>
    </p:spTree>
    <p:extLst>
      <p:ext uri="{BB962C8B-B14F-4D97-AF65-F5344CB8AC3E}">
        <p14:creationId xmlns:p14="http://schemas.microsoft.com/office/powerpoint/2010/main" val="24988216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531813" y="1131888"/>
            <a:ext cx="822960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Arial" panose="020B0604020202020204" pitchFamily="34" charset="0"/>
              </a:rPr>
              <a:t>Examples: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000">
                <a:latin typeface="Arial" panose="020B0604020202020204" pitchFamily="34" charset="0"/>
              </a:rPr>
              <a:t> </a:t>
            </a:r>
            <a:r>
              <a:rPr lang="it-IT" altLang="it-IT" sz="2000" b="1">
                <a:latin typeface="Arial" panose="020B0604020202020204" pitchFamily="34" charset="0"/>
              </a:rPr>
              <a:t>MD5 Algorithm </a:t>
            </a:r>
            <a:r>
              <a:rPr lang="it-IT" altLang="it-IT" sz="2000">
                <a:latin typeface="Arial" panose="020B0604020202020204" pitchFamily="34" charset="0"/>
              </a:rPr>
              <a:t>di Ron Rivest (RFC1321)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Arial" panose="020B0604020202020204" pitchFamily="34" charset="0"/>
              </a:rPr>
              <a:t>produces a 128 bit digest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000">
                <a:latin typeface="Arial" panose="020B0604020202020204" pitchFamily="34" charset="0"/>
              </a:rPr>
              <a:t> </a:t>
            </a:r>
            <a:r>
              <a:rPr lang="it-IT" altLang="it-IT" sz="2000" b="1">
                <a:latin typeface="Arial" panose="020B0604020202020204" pitchFamily="34" charset="0"/>
              </a:rPr>
              <a:t>SHA-1 Algorithm </a:t>
            </a:r>
            <a:r>
              <a:rPr lang="it-IT" altLang="it-IT" sz="2000">
                <a:latin typeface="Arial" panose="020B0604020202020204" pitchFamily="34" charset="0"/>
              </a:rPr>
              <a:t>(Secure Hash Algorithm)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Arial" panose="020B0604020202020204" pitchFamily="34" charset="0"/>
              </a:rPr>
              <a:t>federal standard (USA)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Arial" panose="020B0604020202020204" pitchFamily="34" charset="0"/>
              </a:rPr>
              <a:t>produces a </a:t>
            </a:r>
            <a:r>
              <a:rPr lang="it-IT" altLang="it-IT" sz="2000">
                <a:solidFill>
                  <a:srgbClr val="FF0000"/>
                </a:solidFill>
                <a:latin typeface="Arial" panose="020B0604020202020204" pitchFamily="34" charset="0"/>
              </a:rPr>
              <a:t>160 bit </a:t>
            </a:r>
            <a:r>
              <a:rPr lang="it-IT" altLang="it-IT" sz="2000">
                <a:latin typeface="Arial" panose="020B0604020202020204" pitchFamily="34" charset="0"/>
              </a:rPr>
              <a:t>digest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64</a:t>
            </a:fld>
            <a:endParaRPr lang="it-IT" alt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4800"/>
            <a:ext cx="7772400" cy="704850"/>
          </a:xfrm>
          <a:noFill/>
        </p:spPr>
        <p:txBody>
          <a:bodyPr lIns="92075" tIns="46038" rIns="92075" bIns="46038" anchor="b"/>
          <a:lstStyle/>
          <a:p>
            <a:pPr eaLnBrk="1" hangingPunct="1"/>
            <a:r>
              <a:rPr lang="it-IT" altLang="it-IT" sz="4000" b="1">
                <a:solidFill>
                  <a:schemeClr val="tx1"/>
                </a:solidFill>
              </a:rPr>
              <a:t>Digital Signature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676400"/>
            <a:ext cx="7772400" cy="4114800"/>
          </a:xfrm>
          <a:noFill/>
        </p:spPr>
        <p:txBody>
          <a:bodyPr lIns="92075" tIns="46038" rIns="92075" bIns="46038"/>
          <a:lstStyle/>
          <a:p>
            <a:pPr marL="0" indent="0" algn="ctr" eaLnBrk="1" hangingPunct="1">
              <a:buFontTx/>
              <a:buNone/>
            </a:pPr>
            <a:r>
              <a:rPr lang="it-IT" altLang="it-IT" sz="1800" b="1" i="1">
                <a:solidFill>
                  <a:srgbClr val="0000FF"/>
                </a:solidFill>
              </a:rPr>
              <a:t>Digital signature obtained using public key criptography and one-way hash functions </a:t>
            </a:r>
          </a:p>
          <a:p>
            <a:pPr marL="0" indent="0" algn="ctr" eaLnBrk="1" hangingPunct="1">
              <a:buFontTx/>
              <a:buNone/>
            </a:pPr>
            <a:endParaRPr lang="it-IT" altLang="it-IT" sz="1800" b="1" i="1">
              <a:solidFill>
                <a:srgbClr val="0000FF"/>
              </a:solidFill>
            </a:endParaRP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5738813" y="5748338"/>
            <a:ext cx="29003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600" b="1">
                <a:solidFill>
                  <a:schemeClr val="bg2"/>
                </a:solidFill>
                <a:latin typeface="Arial" panose="020B0604020202020204" pitchFamily="34" charset="0"/>
              </a:rPr>
              <a:t>The two hash are compared</a:t>
            </a:r>
          </a:p>
        </p:txBody>
      </p:sp>
      <p:grpSp>
        <p:nvGrpSpPr>
          <p:cNvPr id="58373" name="Group 7"/>
          <p:cNvGrpSpPr>
            <a:grpSpLocks/>
          </p:cNvGrpSpPr>
          <p:nvPr/>
        </p:nvGrpSpPr>
        <p:grpSpPr bwMode="auto">
          <a:xfrm>
            <a:off x="1677988" y="2362200"/>
            <a:ext cx="7332662" cy="3697288"/>
            <a:chOff x="1057" y="1488"/>
            <a:chExt cx="4619" cy="2329"/>
          </a:xfrm>
        </p:grpSpPr>
        <p:sp>
          <p:nvSpPr>
            <p:cNvPr id="58374" name="Rectangle 8"/>
            <p:cNvSpPr>
              <a:spLocks noChangeArrowheads="1"/>
            </p:cNvSpPr>
            <p:nvPr/>
          </p:nvSpPr>
          <p:spPr bwMode="auto">
            <a:xfrm>
              <a:off x="3586" y="2199"/>
              <a:ext cx="316" cy="97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375" name="Rectangle 9"/>
            <p:cNvSpPr>
              <a:spLocks noChangeArrowheads="1"/>
            </p:cNvSpPr>
            <p:nvPr/>
          </p:nvSpPr>
          <p:spPr bwMode="auto">
            <a:xfrm>
              <a:off x="3599" y="1860"/>
              <a:ext cx="309" cy="425"/>
            </a:xfrm>
            <a:prstGeom prst="rect">
              <a:avLst/>
            </a:prstGeom>
            <a:solidFill>
              <a:srgbClr val="618FFD"/>
            </a:solidFill>
            <a:ln w="254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376" name="Freeform 10"/>
            <p:cNvSpPr>
              <a:spLocks/>
            </p:cNvSpPr>
            <p:nvPr/>
          </p:nvSpPr>
          <p:spPr bwMode="auto">
            <a:xfrm>
              <a:off x="3795" y="1852"/>
              <a:ext cx="121" cy="104"/>
            </a:xfrm>
            <a:custGeom>
              <a:avLst/>
              <a:gdLst>
                <a:gd name="T0" fmla="*/ 120 w 121"/>
                <a:gd name="T1" fmla="*/ 103 h 104"/>
                <a:gd name="T2" fmla="*/ 120 w 121"/>
                <a:gd name="T3" fmla="*/ 0 h 104"/>
                <a:gd name="T4" fmla="*/ 0 w 121"/>
                <a:gd name="T5" fmla="*/ 0 h 104"/>
                <a:gd name="T6" fmla="*/ 120 w 121"/>
                <a:gd name="T7" fmla="*/ 103 h 1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104"/>
                <a:gd name="T14" fmla="*/ 121 w 121"/>
                <a:gd name="T15" fmla="*/ 104 h 1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104">
                  <a:moveTo>
                    <a:pt x="120" y="103"/>
                  </a:moveTo>
                  <a:lnTo>
                    <a:pt x="120" y="0"/>
                  </a:lnTo>
                  <a:lnTo>
                    <a:pt x="0" y="0"/>
                  </a:lnTo>
                  <a:lnTo>
                    <a:pt x="120" y="103"/>
                  </a:lnTo>
                </a:path>
              </a:pathLst>
            </a:custGeom>
            <a:solidFill>
              <a:srgbClr val="618FFD"/>
            </a:solidFill>
            <a:ln w="12700" cap="rnd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8377" name="Group 11"/>
            <p:cNvGrpSpPr>
              <a:grpSpLocks/>
            </p:cNvGrpSpPr>
            <p:nvPr/>
          </p:nvGrpSpPr>
          <p:grpSpPr bwMode="auto">
            <a:xfrm>
              <a:off x="3795" y="1852"/>
              <a:ext cx="122" cy="105"/>
              <a:chOff x="3795" y="1852"/>
              <a:chExt cx="122" cy="105"/>
            </a:xfrm>
          </p:grpSpPr>
          <p:sp>
            <p:nvSpPr>
              <p:cNvPr id="58479" name="Freeform 12"/>
              <p:cNvSpPr>
                <a:spLocks/>
              </p:cNvSpPr>
              <p:nvPr/>
            </p:nvSpPr>
            <p:spPr bwMode="auto">
              <a:xfrm>
                <a:off x="3801" y="1865"/>
                <a:ext cx="106" cy="91"/>
              </a:xfrm>
              <a:custGeom>
                <a:avLst/>
                <a:gdLst>
                  <a:gd name="T0" fmla="*/ 0 w 106"/>
                  <a:gd name="T1" fmla="*/ 0 h 91"/>
                  <a:gd name="T2" fmla="*/ 0 w 106"/>
                  <a:gd name="T3" fmla="*/ 90 h 91"/>
                  <a:gd name="T4" fmla="*/ 105 w 106"/>
                  <a:gd name="T5" fmla="*/ 90 h 91"/>
                  <a:gd name="T6" fmla="*/ 0 w 106"/>
                  <a:gd name="T7" fmla="*/ 0 h 9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"/>
                  <a:gd name="T13" fmla="*/ 0 h 91"/>
                  <a:gd name="T14" fmla="*/ 106 w 106"/>
                  <a:gd name="T15" fmla="*/ 91 h 9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" h="91">
                    <a:moveTo>
                      <a:pt x="0" y="0"/>
                    </a:moveTo>
                    <a:lnTo>
                      <a:pt x="0" y="90"/>
                    </a:lnTo>
                    <a:lnTo>
                      <a:pt x="105" y="9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618FFD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80" name="Freeform 13"/>
              <p:cNvSpPr>
                <a:spLocks/>
              </p:cNvSpPr>
              <p:nvPr/>
            </p:nvSpPr>
            <p:spPr bwMode="auto">
              <a:xfrm>
                <a:off x="3795" y="1852"/>
                <a:ext cx="122" cy="105"/>
              </a:xfrm>
              <a:custGeom>
                <a:avLst/>
                <a:gdLst>
                  <a:gd name="T0" fmla="*/ 0 w 122"/>
                  <a:gd name="T1" fmla="*/ 0 h 105"/>
                  <a:gd name="T2" fmla="*/ 0 w 122"/>
                  <a:gd name="T3" fmla="*/ 104 h 105"/>
                  <a:gd name="T4" fmla="*/ 121 w 122"/>
                  <a:gd name="T5" fmla="*/ 104 h 105"/>
                  <a:gd name="T6" fmla="*/ 0 w 122"/>
                  <a:gd name="T7" fmla="*/ 0 h 105"/>
                  <a:gd name="T8" fmla="*/ 12 w 122"/>
                  <a:gd name="T9" fmla="*/ 26 h 105"/>
                  <a:gd name="T10" fmla="*/ 90 w 122"/>
                  <a:gd name="T11" fmla="*/ 93 h 105"/>
                  <a:gd name="T12" fmla="*/ 12 w 122"/>
                  <a:gd name="T13" fmla="*/ 93 h 105"/>
                  <a:gd name="T14" fmla="*/ 12 w 122"/>
                  <a:gd name="T15" fmla="*/ 26 h 105"/>
                  <a:gd name="T16" fmla="*/ 0 w 122"/>
                  <a:gd name="T17" fmla="*/ 0 h 10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2"/>
                  <a:gd name="T28" fmla="*/ 0 h 105"/>
                  <a:gd name="T29" fmla="*/ 122 w 122"/>
                  <a:gd name="T30" fmla="*/ 105 h 10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2" h="105">
                    <a:moveTo>
                      <a:pt x="0" y="0"/>
                    </a:moveTo>
                    <a:lnTo>
                      <a:pt x="0" y="104"/>
                    </a:lnTo>
                    <a:lnTo>
                      <a:pt x="121" y="104"/>
                    </a:lnTo>
                    <a:lnTo>
                      <a:pt x="0" y="0"/>
                    </a:lnTo>
                    <a:lnTo>
                      <a:pt x="12" y="26"/>
                    </a:lnTo>
                    <a:lnTo>
                      <a:pt x="90" y="93"/>
                    </a:lnTo>
                    <a:lnTo>
                      <a:pt x="12" y="93"/>
                    </a:lnTo>
                    <a:lnTo>
                      <a:pt x="12" y="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378" name="Line 14"/>
            <p:cNvSpPr>
              <a:spLocks noChangeShapeType="1"/>
            </p:cNvSpPr>
            <p:nvPr/>
          </p:nvSpPr>
          <p:spPr bwMode="auto">
            <a:xfrm>
              <a:off x="3591" y="2189"/>
              <a:ext cx="3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9" name="Rectangle 15"/>
            <p:cNvSpPr>
              <a:spLocks noChangeArrowheads="1"/>
            </p:cNvSpPr>
            <p:nvPr/>
          </p:nvSpPr>
          <p:spPr bwMode="auto">
            <a:xfrm>
              <a:off x="3595" y="2193"/>
              <a:ext cx="317" cy="96"/>
            </a:xfrm>
            <a:prstGeom prst="rect">
              <a:avLst/>
            </a:prstGeom>
            <a:solidFill>
              <a:srgbClr val="618FF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380" name="Rectangle 16"/>
            <p:cNvSpPr>
              <a:spLocks noChangeArrowheads="1"/>
            </p:cNvSpPr>
            <p:nvPr/>
          </p:nvSpPr>
          <p:spPr bwMode="auto">
            <a:xfrm>
              <a:off x="1305" y="1488"/>
              <a:ext cx="136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800" b="1">
                  <a:solidFill>
                    <a:schemeClr val="bg2"/>
                  </a:solidFill>
                  <a:latin typeface="Arial" panose="020B0604020202020204" pitchFamily="34" charset="0"/>
                </a:rPr>
                <a:t>signature process</a:t>
              </a:r>
            </a:p>
          </p:txBody>
        </p:sp>
        <p:sp>
          <p:nvSpPr>
            <p:cNvPr id="58381" name="Rectangle 17"/>
            <p:cNvSpPr>
              <a:spLocks noChangeArrowheads="1"/>
            </p:cNvSpPr>
            <p:nvPr/>
          </p:nvSpPr>
          <p:spPr bwMode="auto">
            <a:xfrm>
              <a:off x="3343" y="1488"/>
              <a:ext cx="149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800" b="1">
                  <a:solidFill>
                    <a:schemeClr val="bg2"/>
                  </a:solidFill>
                  <a:latin typeface="Arial" panose="020B0604020202020204" pitchFamily="34" charset="0"/>
                </a:rPr>
                <a:t>verification process</a:t>
              </a:r>
            </a:p>
          </p:txBody>
        </p:sp>
        <p:sp>
          <p:nvSpPr>
            <p:cNvPr id="58382" name="Rectangle 18"/>
            <p:cNvSpPr>
              <a:spLocks noChangeArrowheads="1"/>
            </p:cNvSpPr>
            <p:nvPr/>
          </p:nvSpPr>
          <p:spPr bwMode="auto">
            <a:xfrm>
              <a:off x="1990" y="3144"/>
              <a:ext cx="308" cy="424"/>
            </a:xfrm>
            <a:prstGeom prst="rect">
              <a:avLst/>
            </a:prstGeom>
            <a:solidFill>
              <a:srgbClr val="618FFD"/>
            </a:solidFill>
            <a:ln w="254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383" name="Freeform 19"/>
            <p:cNvSpPr>
              <a:spLocks/>
            </p:cNvSpPr>
            <p:nvPr/>
          </p:nvSpPr>
          <p:spPr bwMode="auto">
            <a:xfrm>
              <a:off x="2183" y="3136"/>
              <a:ext cx="122" cy="101"/>
            </a:xfrm>
            <a:custGeom>
              <a:avLst/>
              <a:gdLst>
                <a:gd name="T0" fmla="*/ 121 w 122"/>
                <a:gd name="T1" fmla="*/ 100 h 101"/>
                <a:gd name="T2" fmla="*/ 121 w 122"/>
                <a:gd name="T3" fmla="*/ 0 h 101"/>
                <a:gd name="T4" fmla="*/ 0 w 122"/>
                <a:gd name="T5" fmla="*/ 0 h 101"/>
                <a:gd name="T6" fmla="*/ 121 w 122"/>
                <a:gd name="T7" fmla="*/ 100 h 1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2"/>
                <a:gd name="T13" fmla="*/ 0 h 101"/>
                <a:gd name="T14" fmla="*/ 122 w 122"/>
                <a:gd name="T15" fmla="*/ 101 h 1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2" h="101">
                  <a:moveTo>
                    <a:pt x="121" y="100"/>
                  </a:moveTo>
                  <a:lnTo>
                    <a:pt x="121" y="0"/>
                  </a:lnTo>
                  <a:lnTo>
                    <a:pt x="0" y="0"/>
                  </a:lnTo>
                  <a:lnTo>
                    <a:pt x="121" y="100"/>
                  </a:lnTo>
                </a:path>
              </a:pathLst>
            </a:custGeom>
            <a:solidFill>
              <a:srgbClr val="618FFD"/>
            </a:solidFill>
            <a:ln w="12700" cap="rnd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8384" name="Group 20"/>
            <p:cNvGrpSpPr>
              <a:grpSpLocks/>
            </p:cNvGrpSpPr>
            <p:nvPr/>
          </p:nvGrpSpPr>
          <p:grpSpPr bwMode="auto">
            <a:xfrm>
              <a:off x="2183" y="3136"/>
              <a:ext cx="124" cy="102"/>
              <a:chOff x="2183" y="3136"/>
              <a:chExt cx="124" cy="102"/>
            </a:xfrm>
          </p:grpSpPr>
          <p:sp>
            <p:nvSpPr>
              <p:cNvPr id="58477" name="Freeform 21"/>
              <p:cNvSpPr>
                <a:spLocks/>
              </p:cNvSpPr>
              <p:nvPr/>
            </p:nvSpPr>
            <p:spPr bwMode="auto">
              <a:xfrm>
                <a:off x="2190" y="3149"/>
                <a:ext cx="106" cy="88"/>
              </a:xfrm>
              <a:custGeom>
                <a:avLst/>
                <a:gdLst>
                  <a:gd name="T0" fmla="*/ 0 w 106"/>
                  <a:gd name="T1" fmla="*/ 0 h 88"/>
                  <a:gd name="T2" fmla="*/ 0 w 106"/>
                  <a:gd name="T3" fmla="*/ 87 h 88"/>
                  <a:gd name="T4" fmla="*/ 105 w 106"/>
                  <a:gd name="T5" fmla="*/ 87 h 88"/>
                  <a:gd name="T6" fmla="*/ 0 w 106"/>
                  <a:gd name="T7" fmla="*/ 0 h 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"/>
                  <a:gd name="T13" fmla="*/ 0 h 88"/>
                  <a:gd name="T14" fmla="*/ 106 w 106"/>
                  <a:gd name="T15" fmla="*/ 88 h 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" h="88">
                    <a:moveTo>
                      <a:pt x="0" y="0"/>
                    </a:moveTo>
                    <a:lnTo>
                      <a:pt x="0" y="87"/>
                    </a:lnTo>
                    <a:lnTo>
                      <a:pt x="105" y="8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618FFD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78" name="Freeform 22"/>
              <p:cNvSpPr>
                <a:spLocks/>
              </p:cNvSpPr>
              <p:nvPr/>
            </p:nvSpPr>
            <p:spPr bwMode="auto">
              <a:xfrm>
                <a:off x="2183" y="3136"/>
                <a:ext cx="124" cy="102"/>
              </a:xfrm>
              <a:custGeom>
                <a:avLst/>
                <a:gdLst>
                  <a:gd name="T0" fmla="*/ 0 w 124"/>
                  <a:gd name="T1" fmla="*/ 0 h 102"/>
                  <a:gd name="T2" fmla="*/ 0 w 124"/>
                  <a:gd name="T3" fmla="*/ 101 h 102"/>
                  <a:gd name="T4" fmla="*/ 123 w 124"/>
                  <a:gd name="T5" fmla="*/ 101 h 102"/>
                  <a:gd name="T6" fmla="*/ 0 w 124"/>
                  <a:gd name="T7" fmla="*/ 0 h 102"/>
                  <a:gd name="T8" fmla="*/ 12 w 124"/>
                  <a:gd name="T9" fmla="*/ 25 h 102"/>
                  <a:gd name="T10" fmla="*/ 91 w 124"/>
                  <a:gd name="T11" fmla="*/ 90 h 102"/>
                  <a:gd name="T12" fmla="*/ 12 w 124"/>
                  <a:gd name="T13" fmla="*/ 90 h 102"/>
                  <a:gd name="T14" fmla="*/ 12 w 124"/>
                  <a:gd name="T15" fmla="*/ 25 h 102"/>
                  <a:gd name="T16" fmla="*/ 0 w 124"/>
                  <a:gd name="T17" fmla="*/ 0 h 1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4"/>
                  <a:gd name="T28" fmla="*/ 0 h 102"/>
                  <a:gd name="T29" fmla="*/ 124 w 124"/>
                  <a:gd name="T30" fmla="*/ 102 h 1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4" h="102">
                    <a:moveTo>
                      <a:pt x="0" y="0"/>
                    </a:moveTo>
                    <a:lnTo>
                      <a:pt x="0" y="101"/>
                    </a:lnTo>
                    <a:lnTo>
                      <a:pt x="123" y="101"/>
                    </a:lnTo>
                    <a:lnTo>
                      <a:pt x="0" y="0"/>
                    </a:lnTo>
                    <a:lnTo>
                      <a:pt x="12" y="25"/>
                    </a:lnTo>
                    <a:lnTo>
                      <a:pt x="91" y="90"/>
                    </a:lnTo>
                    <a:lnTo>
                      <a:pt x="12" y="90"/>
                    </a:lnTo>
                    <a:lnTo>
                      <a:pt x="12" y="2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385" name="Line 23"/>
            <p:cNvSpPr>
              <a:spLocks noChangeShapeType="1"/>
            </p:cNvSpPr>
            <p:nvPr/>
          </p:nvSpPr>
          <p:spPr bwMode="auto">
            <a:xfrm>
              <a:off x="1982" y="3473"/>
              <a:ext cx="3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6" name="Rectangle 24"/>
            <p:cNvSpPr>
              <a:spLocks noChangeArrowheads="1"/>
            </p:cNvSpPr>
            <p:nvPr/>
          </p:nvSpPr>
          <p:spPr bwMode="auto">
            <a:xfrm>
              <a:off x="1986" y="3477"/>
              <a:ext cx="316" cy="95"/>
            </a:xfrm>
            <a:prstGeom prst="rect">
              <a:avLst/>
            </a:prstGeom>
            <a:solidFill>
              <a:srgbClr val="618FF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387" name="Rectangle 25"/>
            <p:cNvSpPr>
              <a:spLocks noChangeArrowheads="1"/>
            </p:cNvSpPr>
            <p:nvPr/>
          </p:nvSpPr>
          <p:spPr bwMode="auto">
            <a:xfrm>
              <a:off x="1180" y="2228"/>
              <a:ext cx="316" cy="9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grpSp>
          <p:nvGrpSpPr>
            <p:cNvPr id="58388" name="Group 26"/>
            <p:cNvGrpSpPr>
              <a:grpSpLocks/>
            </p:cNvGrpSpPr>
            <p:nvPr/>
          </p:nvGrpSpPr>
          <p:grpSpPr bwMode="auto">
            <a:xfrm>
              <a:off x="1184" y="1785"/>
              <a:ext cx="317" cy="366"/>
              <a:chOff x="1184" y="1785"/>
              <a:chExt cx="317" cy="366"/>
            </a:xfrm>
          </p:grpSpPr>
          <p:sp>
            <p:nvSpPr>
              <p:cNvPr id="58472" name="Rectangle 27"/>
              <p:cNvSpPr>
                <a:spLocks noChangeArrowheads="1"/>
              </p:cNvSpPr>
              <p:nvPr/>
            </p:nvSpPr>
            <p:spPr bwMode="auto">
              <a:xfrm>
                <a:off x="1184" y="1793"/>
                <a:ext cx="308" cy="358"/>
              </a:xfrm>
              <a:prstGeom prst="rect">
                <a:avLst/>
              </a:prstGeom>
              <a:solidFill>
                <a:srgbClr val="618FFD"/>
              </a:solid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58473" name="Freeform 28"/>
              <p:cNvSpPr>
                <a:spLocks/>
              </p:cNvSpPr>
              <p:nvPr/>
            </p:nvSpPr>
            <p:spPr bwMode="auto">
              <a:xfrm>
                <a:off x="1378" y="1785"/>
                <a:ext cx="122" cy="102"/>
              </a:xfrm>
              <a:custGeom>
                <a:avLst/>
                <a:gdLst>
                  <a:gd name="T0" fmla="*/ 121 w 122"/>
                  <a:gd name="T1" fmla="*/ 101 h 102"/>
                  <a:gd name="T2" fmla="*/ 121 w 122"/>
                  <a:gd name="T3" fmla="*/ 0 h 102"/>
                  <a:gd name="T4" fmla="*/ 0 w 122"/>
                  <a:gd name="T5" fmla="*/ 0 h 102"/>
                  <a:gd name="T6" fmla="*/ 121 w 122"/>
                  <a:gd name="T7" fmla="*/ 101 h 1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2"/>
                  <a:gd name="T13" fmla="*/ 0 h 102"/>
                  <a:gd name="T14" fmla="*/ 122 w 122"/>
                  <a:gd name="T15" fmla="*/ 102 h 1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2" h="102">
                    <a:moveTo>
                      <a:pt x="121" y="101"/>
                    </a:moveTo>
                    <a:lnTo>
                      <a:pt x="121" y="0"/>
                    </a:lnTo>
                    <a:lnTo>
                      <a:pt x="0" y="0"/>
                    </a:lnTo>
                    <a:lnTo>
                      <a:pt x="121" y="101"/>
                    </a:lnTo>
                  </a:path>
                </a:pathLst>
              </a:custGeom>
              <a:solidFill>
                <a:srgbClr val="618FFD"/>
              </a:solidFill>
              <a:ln w="12700" cap="rnd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8474" name="Group 29"/>
              <p:cNvGrpSpPr>
                <a:grpSpLocks/>
              </p:cNvGrpSpPr>
              <p:nvPr/>
            </p:nvGrpSpPr>
            <p:grpSpPr bwMode="auto">
              <a:xfrm>
                <a:off x="1378" y="1785"/>
                <a:ext cx="123" cy="104"/>
                <a:chOff x="1378" y="1785"/>
                <a:chExt cx="123" cy="104"/>
              </a:xfrm>
            </p:grpSpPr>
            <p:sp>
              <p:nvSpPr>
                <p:cNvPr id="58475" name="Freeform 30"/>
                <p:cNvSpPr>
                  <a:spLocks/>
                </p:cNvSpPr>
                <p:nvPr/>
              </p:nvSpPr>
              <p:spPr bwMode="auto">
                <a:xfrm>
                  <a:off x="1384" y="1797"/>
                  <a:ext cx="107" cy="90"/>
                </a:xfrm>
                <a:custGeom>
                  <a:avLst/>
                  <a:gdLst>
                    <a:gd name="T0" fmla="*/ 0 w 107"/>
                    <a:gd name="T1" fmla="*/ 0 h 90"/>
                    <a:gd name="T2" fmla="*/ 0 w 107"/>
                    <a:gd name="T3" fmla="*/ 89 h 90"/>
                    <a:gd name="T4" fmla="*/ 106 w 107"/>
                    <a:gd name="T5" fmla="*/ 89 h 90"/>
                    <a:gd name="T6" fmla="*/ 0 w 107"/>
                    <a:gd name="T7" fmla="*/ 0 h 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7"/>
                    <a:gd name="T13" fmla="*/ 0 h 90"/>
                    <a:gd name="T14" fmla="*/ 107 w 107"/>
                    <a:gd name="T15" fmla="*/ 90 h 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7" h="90">
                      <a:moveTo>
                        <a:pt x="0" y="0"/>
                      </a:moveTo>
                      <a:lnTo>
                        <a:pt x="0" y="89"/>
                      </a:lnTo>
                      <a:lnTo>
                        <a:pt x="106" y="8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76" name="Freeform 31"/>
                <p:cNvSpPr>
                  <a:spLocks/>
                </p:cNvSpPr>
                <p:nvPr/>
              </p:nvSpPr>
              <p:spPr bwMode="auto">
                <a:xfrm>
                  <a:off x="1378" y="1785"/>
                  <a:ext cx="123" cy="104"/>
                </a:xfrm>
                <a:custGeom>
                  <a:avLst/>
                  <a:gdLst>
                    <a:gd name="T0" fmla="*/ 0 w 123"/>
                    <a:gd name="T1" fmla="*/ 0 h 104"/>
                    <a:gd name="T2" fmla="*/ 0 w 123"/>
                    <a:gd name="T3" fmla="*/ 103 h 104"/>
                    <a:gd name="T4" fmla="*/ 122 w 123"/>
                    <a:gd name="T5" fmla="*/ 103 h 104"/>
                    <a:gd name="T6" fmla="*/ 0 w 123"/>
                    <a:gd name="T7" fmla="*/ 0 h 104"/>
                    <a:gd name="T8" fmla="*/ 12 w 123"/>
                    <a:gd name="T9" fmla="*/ 26 h 104"/>
                    <a:gd name="T10" fmla="*/ 91 w 123"/>
                    <a:gd name="T11" fmla="*/ 92 h 104"/>
                    <a:gd name="T12" fmla="*/ 12 w 123"/>
                    <a:gd name="T13" fmla="*/ 92 h 104"/>
                    <a:gd name="T14" fmla="*/ 12 w 123"/>
                    <a:gd name="T15" fmla="*/ 26 h 104"/>
                    <a:gd name="T16" fmla="*/ 0 w 123"/>
                    <a:gd name="T17" fmla="*/ 0 h 10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3"/>
                    <a:gd name="T28" fmla="*/ 0 h 104"/>
                    <a:gd name="T29" fmla="*/ 123 w 123"/>
                    <a:gd name="T30" fmla="*/ 104 h 10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3" h="104">
                      <a:moveTo>
                        <a:pt x="0" y="0"/>
                      </a:moveTo>
                      <a:lnTo>
                        <a:pt x="0" y="103"/>
                      </a:lnTo>
                      <a:lnTo>
                        <a:pt x="122" y="103"/>
                      </a:lnTo>
                      <a:lnTo>
                        <a:pt x="0" y="0"/>
                      </a:lnTo>
                      <a:lnTo>
                        <a:pt x="12" y="26"/>
                      </a:lnTo>
                      <a:lnTo>
                        <a:pt x="91" y="92"/>
                      </a:lnTo>
                      <a:lnTo>
                        <a:pt x="12" y="92"/>
                      </a:lnTo>
                      <a:lnTo>
                        <a:pt x="12" y="2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8389" name="Line 32"/>
            <p:cNvSpPr>
              <a:spLocks noChangeShapeType="1"/>
            </p:cNvSpPr>
            <p:nvPr/>
          </p:nvSpPr>
          <p:spPr bwMode="auto">
            <a:xfrm>
              <a:off x="1619" y="1819"/>
              <a:ext cx="0" cy="27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8390" name="Group 33"/>
            <p:cNvGrpSpPr>
              <a:grpSpLocks/>
            </p:cNvGrpSpPr>
            <p:nvPr/>
          </p:nvGrpSpPr>
          <p:grpSpPr bwMode="auto">
            <a:xfrm>
              <a:off x="1541" y="2089"/>
              <a:ext cx="82" cy="202"/>
              <a:chOff x="1541" y="2089"/>
              <a:chExt cx="82" cy="202"/>
            </a:xfrm>
          </p:grpSpPr>
          <p:sp>
            <p:nvSpPr>
              <p:cNvPr id="58470" name="Arc 34"/>
              <p:cNvSpPr>
                <a:spLocks/>
              </p:cNvSpPr>
              <p:nvPr/>
            </p:nvSpPr>
            <p:spPr bwMode="auto">
              <a:xfrm>
                <a:off x="1541" y="2089"/>
                <a:ext cx="82" cy="165"/>
              </a:xfrm>
              <a:custGeom>
                <a:avLst/>
                <a:gdLst>
                  <a:gd name="T0" fmla="*/ 0 w 21600"/>
                  <a:gd name="T1" fmla="*/ 0 h 17471"/>
                  <a:gd name="T2" fmla="*/ 0 w 21600"/>
                  <a:gd name="T3" fmla="*/ 0 h 17471"/>
                  <a:gd name="T4" fmla="*/ 0 w 21600"/>
                  <a:gd name="T5" fmla="*/ 0 h 1747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7471"/>
                  <a:gd name="T11" fmla="*/ 21600 w 21600"/>
                  <a:gd name="T12" fmla="*/ 17471 h 174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7471" fill="none" extrusionOk="0">
                    <a:moveTo>
                      <a:pt x="21599" y="0"/>
                    </a:moveTo>
                    <a:cubicBezTo>
                      <a:pt x="21599" y="35"/>
                      <a:pt x="21600" y="71"/>
                      <a:pt x="21600" y="107"/>
                    </a:cubicBezTo>
                    <a:cubicBezTo>
                      <a:pt x="21600" y="6955"/>
                      <a:pt x="18352" y="13397"/>
                      <a:pt x="12847" y="17471"/>
                    </a:cubicBezTo>
                  </a:path>
                  <a:path w="21600" h="17471" stroke="0" extrusionOk="0">
                    <a:moveTo>
                      <a:pt x="21599" y="0"/>
                    </a:moveTo>
                    <a:cubicBezTo>
                      <a:pt x="21599" y="35"/>
                      <a:pt x="21600" y="71"/>
                      <a:pt x="21600" y="107"/>
                    </a:cubicBezTo>
                    <a:cubicBezTo>
                      <a:pt x="21600" y="6955"/>
                      <a:pt x="18352" y="13397"/>
                      <a:pt x="12847" y="17471"/>
                    </a:cubicBezTo>
                    <a:lnTo>
                      <a:pt x="0" y="107"/>
                    </a:lnTo>
                    <a:lnTo>
                      <a:pt x="21599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1" name="Freeform 35"/>
              <p:cNvSpPr>
                <a:spLocks/>
              </p:cNvSpPr>
              <p:nvPr/>
            </p:nvSpPr>
            <p:spPr bwMode="auto">
              <a:xfrm>
                <a:off x="1542" y="2212"/>
                <a:ext cx="81" cy="79"/>
              </a:xfrm>
              <a:custGeom>
                <a:avLst/>
                <a:gdLst>
                  <a:gd name="T0" fmla="*/ 0 w 81"/>
                  <a:gd name="T1" fmla="*/ 78 h 79"/>
                  <a:gd name="T2" fmla="*/ 80 w 81"/>
                  <a:gd name="T3" fmla="*/ 28 h 79"/>
                  <a:gd name="T4" fmla="*/ 34 w 81"/>
                  <a:gd name="T5" fmla="*/ 0 h 79"/>
                  <a:gd name="T6" fmla="*/ 0 w 81"/>
                  <a:gd name="T7" fmla="*/ 78 h 7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1"/>
                  <a:gd name="T13" fmla="*/ 0 h 79"/>
                  <a:gd name="T14" fmla="*/ 81 w 81"/>
                  <a:gd name="T15" fmla="*/ 79 h 7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1" h="79">
                    <a:moveTo>
                      <a:pt x="0" y="78"/>
                    </a:moveTo>
                    <a:lnTo>
                      <a:pt x="80" y="28"/>
                    </a:lnTo>
                    <a:lnTo>
                      <a:pt x="34" y="0"/>
                    </a:lnTo>
                    <a:lnTo>
                      <a:pt x="0" y="78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391" name="Rectangle 36"/>
            <p:cNvSpPr>
              <a:spLocks noChangeArrowheads="1"/>
            </p:cNvSpPr>
            <p:nvPr/>
          </p:nvSpPr>
          <p:spPr bwMode="auto">
            <a:xfrm>
              <a:off x="1655" y="1981"/>
              <a:ext cx="41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solidFill>
                    <a:schemeClr val="bg2"/>
                  </a:solidFill>
                  <a:latin typeface="Arial" panose="020B0604020202020204" pitchFamily="34" charset="0"/>
                </a:rPr>
                <a:t>hash</a:t>
              </a:r>
            </a:p>
          </p:txBody>
        </p:sp>
        <p:sp>
          <p:nvSpPr>
            <p:cNvPr id="58392" name="Rectangle 37"/>
            <p:cNvSpPr>
              <a:spLocks noChangeArrowheads="1"/>
            </p:cNvSpPr>
            <p:nvPr/>
          </p:nvSpPr>
          <p:spPr bwMode="auto">
            <a:xfrm>
              <a:off x="1704" y="2564"/>
              <a:ext cx="317" cy="97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393" name="Freeform 38"/>
            <p:cNvSpPr>
              <a:spLocks/>
            </p:cNvSpPr>
            <p:nvPr/>
          </p:nvSpPr>
          <p:spPr bwMode="auto">
            <a:xfrm>
              <a:off x="1366" y="2496"/>
              <a:ext cx="457" cy="198"/>
            </a:xfrm>
            <a:custGeom>
              <a:avLst/>
              <a:gdLst>
                <a:gd name="T0" fmla="*/ 0 w 457"/>
                <a:gd name="T1" fmla="*/ 71 h 198"/>
                <a:gd name="T2" fmla="*/ 0 w 457"/>
                <a:gd name="T3" fmla="*/ 130 h 198"/>
                <a:gd name="T4" fmla="*/ 17 w 457"/>
                <a:gd name="T5" fmla="*/ 118 h 198"/>
                <a:gd name="T6" fmla="*/ 17 w 457"/>
                <a:gd name="T7" fmla="*/ 83 h 198"/>
                <a:gd name="T8" fmla="*/ 45 w 457"/>
                <a:gd name="T9" fmla="*/ 71 h 198"/>
                <a:gd name="T10" fmla="*/ 45 w 457"/>
                <a:gd name="T11" fmla="*/ 130 h 198"/>
                <a:gd name="T12" fmla="*/ 17 w 457"/>
                <a:gd name="T13" fmla="*/ 118 h 198"/>
                <a:gd name="T14" fmla="*/ 0 w 457"/>
                <a:gd name="T15" fmla="*/ 130 h 198"/>
                <a:gd name="T16" fmla="*/ 42 w 457"/>
                <a:gd name="T17" fmla="*/ 150 h 198"/>
                <a:gd name="T18" fmla="*/ 43 w 457"/>
                <a:gd name="T19" fmla="*/ 161 h 198"/>
                <a:gd name="T20" fmla="*/ 58 w 457"/>
                <a:gd name="T21" fmla="*/ 166 h 198"/>
                <a:gd name="T22" fmla="*/ 58 w 457"/>
                <a:gd name="T23" fmla="*/ 183 h 198"/>
                <a:gd name="T24" fmla="*/ 68 w 457"/>
                <a:gd name="T25" fmla="*/ 183 h 198"/>
                <a:gd name="T26" fmla="*/ 68 w 457"/>
                <a:gd name="T27" fmla="*/ 190 h 198"/>
                <a:gd name="T28" fmla="*/ 68 w 457"/>
                <a:gd name="T29" fmla="*/ 197 h 198"/>
                <a:gd name="T30" fmla="*/ 132 w 457"/>
                <a:gd name="T31" fmla="*/ 197 h 198"/>
                <a:gd name="T32" fmla="*/ 133 w 457"/>
                <a:gd name="T33" fmla="*/ 183 h 198"/>
                <a:gd name="T34" fmla="*/ 146 w 457"/>
                <a:gd name="T35" fmla="*/ 182 h 198"/>
                <a:gd name="T36" fmla="*/ 146 w 457"/>
                <a:gd name="T37" fmla="*/ 166 h 198"/>
                <a:gd name="T38" fmla="*/ 162 w 457"/>
                <a:gd name="T39" fmla="*/ 161 h 198"/>
                <a:gd name="T40" fmla="*/ 162 w 457"/>
                <a:gd name="T41" fmla="*/ 152 h 198"/>
                <a:gd name="T42" fmla="*/ 194 w 457"/>
                <a:gd name="T43" fmla="*/ 151 h 198"/>
                <a:gd name="T44" fmla="*/ 194 w 457"/>
                <a:gd name="T45" fmla="*/ 146 h 198"/>
                <a:gd name="T46" fmla="*/ 197 w 457"/>
                <a:gd name="T47" fmla="*/ 144 h 198"/>
                <a:gd name="T48" fmla="*/ 232 w 457"/>
                <a:gd name="T49" fmla="*/ 144 h 198"/>
                <a:gd name="T50" fmla="*/ 232 w 457"/>
                <a:gd name="T51" fmla="*/ 132 h 198"/>
                <a:gd name="T52" fmla="*/ 425 w 457"/>
                <a:gd name="T53" fmla="*/ 133 h 198"/>
                <a:gd name="T54" fmla="*/ 456 w 457"/>
                <a:gd name="T55" fmla="*/ 107 h 198"/>
                <a:gd name="T56" fmla="*/ 421 w 457"/>
                <a:gd name="T57" fmla="*/ 73 h 198"/>
                <a:gd name="T58" fmla="*/ 413 w 457"/>
                <a:gd name="T59" fmla="*/ 85 h 198"/>
                <a:gd name="T60" fmla="*/ 401 w 457"/>
                <a:gd name="T61" fmla="*/ 85 h 198"/>
                <a:gd name="T62" fmla="*/ 392 w 457"/>
                <a:gd name="T63" fmla="*/ 73 h 198"/>
                <a:gd name="T64" fmla="*/ 382 w 457"/>
                <a:gd name="T65" fmla="*/ 85 h 198"/>
                <a:gd name="T66" fmla="*/ 379 w 457"/>
                <a:gd name="T67" fmla="*/ 83 h 198"/>
                <a:gd name="T68" fmla="*/ 371 w 457"/>
                <a:gd name="T69" fmla="*/ 73 h 198"/>
                <a:gd name="T70" fmla="*/ 345 w 457"/>
                <a:gd name="T71" fmla="*/ 71 h 198"/>
                <a:gd name="T72" fmla="*/ 343 w 457"/>
                <a:gd name="T73" fmla="*/ 70 h 198"/>
                <a:gd name="T74" fmla="*/ 330 w 457"/>
                <a:gd name="T75" fmla="*/ 85 h 198"/>
                <a:gd name="T76" fmla="*/ 317 w 457"/>
                <a:gd name="T77" fmla="*/ 85 h 198"/>
                <a:gd name="T78" fmla="*/ 302 w 457"/>
                <a:gd name="T79" fmla="*/ 73 h 198"/>
                <a:gd name="T80" fmla="*/ 288 w 457"/>
                <a:gd name="T81" fmla="*/ 85 h 198"/>
                <a:gd name="T82" fmla="*/ 275 w 457"/>
                <a:gd name="T83" fmla="*/ 85 h 198"/>
                <a:gd name="T84" fmla="*/ 259 w 457"/>
                <a:gd name="T85" fmla="*/ 73 h 198"/>
                <a:gd name="T86" fmla="*/ 230 w 457"/>
                <a:gd name="T87" fmla="*/ 71 h 198"/>
                <a:gd name="T88" fmla="*/ 230 w 457"/>
                <a:gd name="T89" fmla="*/ 56 h 198"/>
                <a:gd name="T90" fmla="*/ 193 w 457"/>
                <a:gd name="T91" fmla="*/ 56 h 198"/>
                <a:gd name="T92" fmla="*/ 193 w 457"/>
                <a:gd name="T93" fmla="*/ 49 h 198"/>
                <a:gd name="T94" fmla="*/ 161 w 457"/>
                <a:gd name="T95" fmla="*/ 49 h 198"/>
                <a:gd name="T96" fmla="*/ 161 w 457"/>
                <a:gd name="T97" fmla="*/ 38 h 198"/>
                <a:gd name="T98" fmla="*/ 145 w 457"/>
                <a:gd name="T99" fmla="*/ 34 h 198"/>
                <a:gd name="T100" fmla="*/ 145 w 457"/>
                <a:gd name="T101" fmla="*/ 15 h 198"/>
                <a:gd name="T102" fmla="*/ 131 w 457"/>
                <a:gd name="T103" fmla="*/ 15 h 198"/>
                <a:gd name="T104" fmla="*/ 131 w 457"/>
                <a:gd name="T105" fmla="*/ 0 h 198"/>
                <a:gd name="T106" fmla="*/ 67 w 457"/>
                <a:gd name="T107" fmla="*/ 0 h 198"/>
                <a:gd name="T108" fmla="*/ 67 w 457"/>
                <a:gd name="T109" fmla="*/ 14 h 198"/>
                <a:gd name="T110" fmla="*/ 57 w 457"/>
                <a:gd name="T111" fmla="*/ 14 h 198"/>
                <a:gd name="T112" fmla="*/ 57 w 457"/>
                <a:gd name="T113" fmla="*/ 30 h 198"/>
                <a:gd name="T114" fmla="*/ 53 w 457"/>
                <a:gd name="T115" fmla="*/ 35 h 198"/>
                <a:gd name="T116" fmla="*/ 43 w 457"/>
                <a:gd name="T117" fmla="*/ 39 h 198"/>
                <a:gd name="T118" fmla="*/ 43 w 457"/>
                <a:gd name="T119" fmla="*/ 49 h 198"/>
                <a:gd name="T120" fmla="*/ 0 w 457"/>
                <a:gd name="T121" fmla="*/ 71 h 19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57"/>
                <a:gd name="T184" fmla="*/ 0 h 198"/>
                <a:gd name="T185" fmla="*/ 457 w 457"/>
                <a:gd name="T186" fmla="*/ 198 h 198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57" h="198">
                  <a:moveTo>
                    <a:pt x="0" y="71"/>
                  </a:moveTo>
                  <a:lnTo>
                    <a:pt x="0" y="130"/>
                  </a:lnTo>
                  <a:lnTo>
                    <a:pt x="17" y="118"/>
                  </a:lnTo>
                  <a:lnTo>
                    <a:pt x="17" y="83"/>
                  </a:lnTo>
                  <a:lnTo>
                    <a:pt x="45" y="71"/>
                  </a:lnTo>
                  <a:lnTo>
                    <a:pt x="45" y="130"/>
                  </a:lnTo>
                  <a:lnTo>
                    <a:pt x="17" y="118"/>
                  </a:lnTo>
                  <a:lnTo>
                    <a:pt x="0" y="130"/>
                  </a:lnTo>
                  <a:lnTo>
                    <a:pt x="42" y="150"/>
                  </a:lnTo>
                  <a:lnTo>
                    <a:pt x="43" y="161"/>
                  </a:lnTo>
                  <a:lnTo>
                    <a:pt x="58" y="166"/>
                  </a:lnTo>
                  <a:lnTo>
                    <a:pt x="58" y="183"/>
                  </a:lnTo>
                  <a:lnTo>
                    <a:pt x="68" y="183"/>
                  </a:lnTo>
                  <a:lnTo>
                    <a:pt x="68" y="190"/>
                  </a:lnTo>
                  <a:lnTo>
                    <a:pt x="68" y="197"/>
                  </a:lnTo>
                  <a:lnTo>
                    <a:pt x="132" y="197"/>
                  </a:lnTo>
                  <a:lnTo>
                    <a:pt x="133" y="183"/>
                  </a:lnTo>
                  <a:lnTo>
                    <a:pt x="146" y="182"/>
                  </a:lnTo>
                  <a:lnTo>
                    <a:pt x="146" y="166"/>
                  </a:lnTo>
                  <a:lnTo>
                    <a:pt x="162" y="161"/>
                  </a:lnTo>
                  <a:lnTo>
                    <a:pt x="162" y="152"/>
                  </a:lnTo>
                  <a:lnTo>
                    <a:pt x="194" y="151"/>
                  </a:lnTo>
                  <a:lnTo>
                    <a:pt x="194" y="146"/>
                  </a:lnTo>
                  <a:lnTo>
                    <a:pt x="197" y="144"/>
                  </a:lnTo>
                  <a:lnTo>
                    <a:pt x="232" y="144"/>
                  </a:lnTo>
                  <a:lnTo>
                    <a:pt x="232" y="132"/>
                  </a:lnTo>
                  <a:lnTo>
                    <a:pt x="425" y="133"/>
                  </a:lnTo>
                  <a:lnTo>
                    <a:pt x="456" y="107"/>
                  </a:lnTo>
                  <a:lnTo>
                    <a:pt x="421" y="73"/>
                  </a:lnTo>
                  <a:lnTo>
                    <a:pt x="413" y="85"/>
                  </a:lnTo>
                  <a:lnTo>
                    <a:pt x="401" y="85"/>
                  </a:lnTo>
                  <a:lnTo>
                    <a:pt x="392" y="73"/>
                  </a:lnTo>
                  <a:lnTo>
                    <a:pt x="382" y="85"/>
                  </a:lnTo>
                  <a:lnTo>
                    <a:pt x="379" y="83"/>
                  </a:lnTo>
                  <a:lnTo>
                    <a:pt x="371" y="73"/>
                  </a:lnTo>
                  <a:lnTo>
                    <a:pt x="345" y="71"/>
                  </a:lnTo>
                  <a:lnTo>
                    <a:pt x="343" y="70"/>
                  </a:lnTo>
                  <a:lnTo>
                    <a:pt x="330" y="85"/>
                  </a:lnTo>
                  <a:lnTo>
                    <a:pt x="317" y="85"/>
                  </a:lnTo>
                  <a:lnTo>
                    <a:pt x="302" y="73"/>
                  </a:lnTo>
                  <a:lnTo>
                    <a:pt x="288" y="85"/>
                  </a:lnTo>
                  <a:lnTo>
                    <a:pt x="275" y="85"/>
                  </a:lnTo>
                  <a:lnTo>
                    <a:pt x="259" y="73"/>
                  </a:lnTo>
                  <a:lnTo>
                    <a:pt x="230" y="71"/>
                  </a:lnTo>
                  <a:lnTo>
                    <a:pt x="230" y="56"/>
                  </a:lnTo>
                  <a:lnTo>
                    <a:pt x="193" y="56"/>
                  </a:lnTo>
                  <a:lnTo>
                    <a:pt x="193" y="49"/>
                  </a:lnTo>
                  <a:lnTo>
                    <a:pt x="161" y="49"/>
                  </a:lnTo>
                  <a:lnTo>
                    <a:pt x="161" y="38"/>
                  </a:lnTo>
                  <a:lnTo>
                    <a:pt x="145" y="34"/>
                  </a:lnTo>
                  <a:lnTo>
                    <a:pt x="145" y="15"/>
                  </a:lnTo>
                  <a:lnTo>
                    <a:pt x="131" y="15"/>
                  </a:lnTo>
                  <a:lnTo>
                    <a:pt x="131" y="0"/>
                  </a:lnTo>
                  <a:lnTo>
                    <a:pt x="67" y="0"/>
                  </a:lnTo>
                  <a:lnTo>
                    <a:pt x="67" y="14"/>
                  </a:lnTo>
                  <a:lnTo>
                    <a:pt x="57" y="14"/>
                  </a:lnTo>
                  <a:lnTo>
                    <a:pt x="57" y="30"/>
                  </a:lnTo>
                  <a:lnTo>
                    <a:pt x="53" y="35"/>
                  </a:lnTo>
                  <a:lnTo>
                    <a:pt x="43" y="39"/>
                  </a:lnTo>
                  <a:lnTo>
                    <a:pt x="43" y="49"/>
                  </a:lnTo>
                  <a:lnTo>
                    <a:pt x="0" y="71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8394" name="Group 39"/>
            <p:cNvGrpSpPr>
              <a:grpSpLocks/>
            </p:cNvGrpSpPr>
            <p:nvPr/>
          </p:nvGrpSpPr>
          <p:grpSpPr bwMode="auto">
            <a:xfrm>
              <a:off x="1861" y="2460"/>
              <a:ext cx="202" cy="145"/>
              <a:chOff x="1861" y="2460"/>
              <a:chExt cx="202" cy="145"/>
            </a:xfrm>
          </p:grpSpPr>
          <p:sp>
            <p:nvSpPr>
              <p:cNvPr id="58465" name="Freeform 40"/>
              <p:cNvSpPr>
                <a:spLocks/>
              </p:cNvSpPr>
              <p:nvPr/>
            </p:nvSpPr>
            <p:spPr bwMode="auto">
              <a:xfrm>
                <a:off x="1903" y="2569"/>
                <a:ext cx="22" cy="20"/>
              </a:xfrm>
              <a:custGeom>
                <a:avLst/>
                <a:gdLst>
                  <a:gd name="T0" fmla="*/ 21 w 22"/>
                  <a:gd name="T1" fmla="*/ 7 h 20"/>
                  <a:gd name="T2" fmla="*/ 16 w 22"/>
                  <a:gd name="T3" fmla="*/ 16 h 20"/>
                  <a:gd name="T4" fmla="*/ 13 w 22"/>
                  <a:gd name="T5" fmla="*/ 19 h 20"/>
                  <a:gd name="T6" fmla="*/ 11 w 22"/>
                  <a:gd name="T7" fmla="*/ 19 h 20"/>
                  <a:gd name="T8" fmla="*/ 8 w 22"/>
                  <a:gd name="T9" fmla="*/ 19 h 20"/>
                  <a:gd name="T10" fmla="*/ 5 w 22"/>
                  <a:gd name="T11" fmla="*/ 19 h 20"/>
                  <a:gd name="T12" fmla="*/ 3 w 22"/>
                  <a:gd name="T13" fmla="*/ 16 h 20"/>
                  <a:gd name="T14" fmla="*/ 1 w 22"/>
                  <a:gd name="T15" fmla="*/ 14 h 20"/>
                  <a:gd name="T16" fmla="*/ 0 w 22"/>
                  <a:gd name="T17" fmla="*/ 11 h 20"/>
                  <a:gd name="T18" fmla="*/ 0 w 22"/>
                  <a:gd name="T19" fmla="*/ 9 h 20"/>
                  <a:gd name="T20" fmla="*/ 4 w 22"/>
                  <a:gd name="T21" fmla="*/ 0 h 20"/>
                  <a:gd name="T22" fmla="*/ 21 w 22"/>
                  <a:gd name="T23" fmla="*/ 7 h 2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2"/>
                  <a:gd name="T37" fmla="*/ 0 h 20"/>
                  <a:gd name="T38" fmla="*/ 22 w 22"/>
                  <a:gd name="T39" fmla="*/ 20 h 2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2" h="20">
                    <a:moveTo>
                      <a:pt x="21" y="7"/>
                    </a:moveTo>
                    <a:lnTo>
                      <a:pt x="16" y="16"/>
                    </a:lnTo>
                    <a:lnTo>
                      <a:pt x="13" y="19"/>
                    </a:lnTo>
                    <a:lnTo>
                      <a:pt x="11" y="19"/>
                    </a:lnTo>
                    <a:lnTo>
                      <a:pt x="8" y="19"/>
                    </a:lnTo>
                    <a:lnTo>
                      <a:pt x="5" y="19"/>
                    </a:lnTo>
                    <a:lnTo>
                      <a:pt x="3" y="16"/>
                    </a:lnTo>
                    <a:lnTo>
                      <a:pt x="1" y="14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4" y="0"/>
                    </a:lnTo>
                    <a:lnTo>
                      <a:pt x="21" y="7"/>
                    </a:lnTo>
                  </a:path>
                </a:pathLst>
              </a:custGeom>
              <a:solidFill>
                <a:srgbClr val="9F9FB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66" name="Freeform 41"/>
              <p:cNvSpPr>
                <a:spLocks/>
              </p:cNvSpPr>
              <p:nvPr/>
            </p:nvSpPr>
            <p:spPr bwMode="auto">
              <a:xfrm>
                <a:off x="1903" y="2460"/>
                <a:ext cx="160" cy="112"/>
              </a:xfrm>
              <a:custGeom>
                <a:avLst/>
                <a:gdLst>
                  <a:gd name="T0" fmla="*/ 138 w 160"/>
                  <a:gd name="T1" fmla="*/ 20 h 112"/>
                  <a:gd name="T2" fmla="*/ 37 w 160"/>
                  <a:gd name="T3" fmla="*/ 106 h 112"/>
                  <a:gd name="T4" fmla="*/ 35 w 160"/>
                  <a:gd name="T5" fmla="*/ 108 h 112"/>
                  <a:gd name="T6" fmla="*/ 31 w 160"/>
                  <a:gd name="T7" fmla="*/ 109 h 112"/>
                  <a:gd name="T8" fmla="*/ 26 w 160"/>
                  <a:gd name="T9" fmla="*/ 111 h 112"/>
                  <a:gd name="T10" fmla="*/ 21 w 160"/>
                  <a:gd name="T11" fmla="*/ 111 h 112"/>
                  <a:gd name="T12" fmla="*/ 15 w 160"/>
                  <a:gd name="T13" fmla="*/ 111 h 112"/>
                  <a:gd name="T14" fmla="*/ 10 w 160"/>
                  <a:gd name="T15" fmla="*/ 110 h 112"/>
                  <a:gd name="T16" fmla="*/ 5 w 160"/>
                  <a:gd name="T17" fmla="*/ 108 h 112"/>
                  <a:gd name="T18" fmla="*/ 2 w 160"/>
                  <a:gd name="T19" fmla="*/ 108 h 112"/>
                  <a:gd name="T20" fmla="*/ 0 w 160"/>
                  <a:gd name="T21" fmla="*/ 106 h 112"/>
                  <a:gd name="T22" fmla="*/ 0 w 160"/>
                  <a:gd name="T23" fmla="*/ 105 h 112"/>
                  <a:gd name="T24" fmla="*/ 0 w 160"/>
                  <a:gd name="T25" fmla="*/ 103 h 112"/>
                  <a:gd name="T26" fmla="*/ 120 w 160"/>
                  <a:gd name="T27" fmla="*/ 20 h 112"/>
                  <a:gd name="T28" fmla="*/ 144 w 160"/>
                  <a:gd name="T29" fmla="*/ 6 h 112"/>
                  <a:gd name="T30" fmla="*/ 153 w 160"/>
                  <a:gd name="T31" fmla="*/ 0 h 112"/>
                  <a:gd name="T32" fmla="*/ 158 w 160"/>
                  <a:gd name="T33" fmla="*/ 0 h 112"/>
                  <a:gd name="T34" fmla="*/ 159 w 160"/>
                  <a:gd name="T35" fmla="*/ 2 h 112"/>
                  <a:gd name="T36" fmla="*/ 153 w 160"/>
                  <a:gd name="T37" fmla="*/ 7 h 112"/>
                  <a:gd name="T38" fmla="*/ 138 w 160"/>
                  <a:gd name="T39" fmla="*/ 20 h 112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0"/>
                  <a:gd name="T61" fmla="*/ 0 h 112"/>
                  <a:gd name="T62" fmla="*/ 160 w 160"/>
                  <a:gd name="T63" fmla="*/ 112 h 112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0" h="112">
                    <a:moveTo>
                      <a:pt x="138" y="20"/>
                    </a:moveTo>
                    <a:lnTo>
                      <a:pt x="37" y="106"/>
                    </a:lnTo>
                    <a:lnTo>
                      <a:pt x="35" y="108"/>
                    </a:lnTo>
                    <a:lnTo>
                      <a:pt x="31" y="109"/>
                    </a:lnTo>
                    <a:lnTo>
                      <a:pt x="26" y="111"/>
                    </a:lnTo>
                    <a:lnTo>
                      <a:pt x="21" y="111"/>
                    </a:lnTo>
                    <a:lnTo>
                      <a:pt x="15" y="111"/>
                    </a:lnTo>
                    <a:lnTo>
                      <a:pt x="10" y="110"/>
                    </a:lnTo>
                    <a:lnTo>
                      <a:pt x="5" y="108"/>
                    </a:lnTo>
                    <a:lnTo>
                      <a:pt x="2" y="108"/>
                    </a:lnTo>
                    <a:lnTo>
                      <a:pt x="0" y="106"/>
                    </a:lnTo>
                    <a:lnTo>
                      <a:pt x="0" y="105"/>
                    </a:lnTo>
                    <a:lnTo>
                      <a:pt x="0" y="103"/>
                    </a:lnTo>
                    <a:lnTo>
                      <a:pt x="120" y="20"/>
                    </a:lnTo>
                    <a:lnTo>
                      <a:pt x="144" y="6"/>
                    </a:lnTo>
                    <a:lnTo>
                      <a:pt x="153" y="0"/>
                    </a:lnTo>
                    <a:lnTo>
                      <a:pt x="158" y="0"/>
                    </a:lnTo>
                    <a:lnTo>
                      <a:pt x="159" y="2"/>
                    </a:lnTo>
                    <a:lnTo>
                      <a:pt x="153" y="7"/>
                    </a:lnTo>
                    <a:lnTo>
                      <a:pt x="138" y="20"/>
                    </a:lnTo>
                  </a:path>
                </a:pathLst>
              </a:custGeom>
              <a:solidFill>
                <a:srgbClr val="808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67" name="Freeform 42"/>
              <p:cNvSpPr>
                <a:spLocks/>
              </p:cNvSpPr>
              <p:nvPr/>
            </p:nvSpPr>
            <p:spPr bwMode="auto">
              <a:xfrm>
                <a:off x="1903" y="2545"/>
                <a:ext cx="59" cy="27"/>
              </a:xfrm>
              <a:custGeom>
                <a:avLst/>
                <a:gdLst>
                  <a:gd name="T0" fmla="*/ 34 w 59"/>
                  <a:gd name="T1" fmla="*/ 23 h 27"/>
                  <a:gd name="T2" fmla="*/ 31 w 59"/>
                  <a:gd name="T3" fmla="*/ 25 h 27"/>
                  <a:gd name="T4" fmla="*/ 26 w 59"/>
                  <a:gd name="T5" fmla="*/ 26 h 27"/>
                  <a:gd name="T6" fmla="*/ 22 w 59"/>
                  <a:gd name="T7" fmla="*/ 26 h 27"/>
                  <a:gd name="T8" fmla="*/ 16 w 59"/>
                  <a:gd name="T9" fmla="*/ 26 h 27"/>
                  <a:gd name="T10" fmla="*/ 10 w 59"/>
                  <a:gd name="T11" fmla="*/ 25 h 27"/>
                  <a:gd name="T12" fmla="*/ 5 w 59"/>
                  <a:gd name="T13" fmla="*/ 24 h 27"/>
                  <a:gd name="T14" fmla="*/ 3 w 59"/>
                  <a:gd name="T15" fmla="*/ 23 h 27"/>
                  <a:gd name="T16" fmla="*/ 1 w 59"/>
                  <a:gd name="T17" fmla="*/ 22 h 27"/>
                  <a:gd name="T18" fmla="*/ 0 w 59"/>
                  <a:gd name="T19" fmla="*/ 21 h 27"/>
                  <a:gd name="T20" fmla="*/ 0 w 59"/>
                  <a:gd name="T21" fmla="*/ 19 h 27"/>
                  <a:gd name="T22" fmla="*/ 0 w 59"/>
                  <a:gd name="T23" fmla="*/ 18 h 27"/>
                  <a:gd name="T24" fmla="*/ 26 w 59"/>
                  <a:gd name="T25" fmla="*/ 0 h 27"/>
                  <a:gd name="T26" fmla="*/ 28 w 59"/>
                  <a:gd name="T27" fmla="*/ 1 h 27"/>
                  <a:gd name="T28" fmla="*/ 30 w 59"/>
                  <a:gd name="T29" fmla="*/ 2 h 27"/>
                  <a:gd name="T30" fmla="*/ 33 w 59"/>
                  <a:gd name="T31" fmla="*/ 2 h 27"/>
                  <a:gd name="T32" fmla="*/ 37 w 59"/>
                  <a:gd name="T33" fmla="*/ 4 h 27"/>
                  <a:gd name="T34" fmla="*/ 41 w 59"/>
                  <a:gd name="T35" fmla="*/ 4 h 27"/>
                  <a:gd name="T36" fmla="*/ 46 w 59"/>
                  <a:gd name="T37" fmla="*/ 4 h 27"/>
                  <a:gd name="T38" fmla="*/ 50 w 59"/>
                  <a:gd name="T39" fmla="*/ 4 h 27"/>
                  <a:gd name="T40" fmla="*/ 54 w 59"/>
                  <a:gd name="T41" fmla="*/ 4 h 27"/>
                  <a:gd name="T42" fmla="*/ 58 w 59"/>
                  <a:gd name="T43" fmla="*/ 4 h 27"/>
                  <a:gd name="T44" fmla="*/ 34 w 59"/>
                  <a:gd name="T45" fmla="*/ 23 h 2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59"/>
                  <a:gd name="T70" fmla="*/ 0 h 27"/>
                  <a:gd name="T71" fmla="*/ 59 w 59"/>
                  <a:gd name="T72" fmla="*/ 27 h 27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59" h="27">
                    <a:moveTo>
                      <a:pt x="34" y="23"/>
                    </a:moveTo>
                    <a:lnTo>
                      <a:pt x="31" y="25"/>
                    </a:lnTo>
                    <a:lnTo>
                      <a:pt x="26" y="26"/>
                    </a:lnTo>
                    <a:lnTo>
                      <a:pt x="22" y="26"/>
                    </a:lnTo>
                    <a:lnTo>
                      <a:pt x="16" y="26"/>
                    </a:lnTo>
                    <a:lnTo>
                      <a:pt x="10" y="25"/>
                    </a:lnTo>
                    <a:lnTo>
                      <a:pt x="5" y="24"/>
                    </a:lnTo>
                    <a:lnTo>
                      <a:pt x="3" y="23"/>
                    </a:lnTo>
                    <a:lnTo>
                      <a:pt x="1" y="22"/>
                    </a:lnTo>
                    <a:lnTo>
                      <a:pt x="0" y="21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26" y="0"/>
                    </a:lnTo>
                    <a:lnTo>
                      <a:pt x="28" y="1"/>
                    </a:lnTo>
                    <a:lnTo>
                      <a:pt x="30" y="2"/>
                    </a:lnTo>
                    <a:lnTo>
                      <a:pt x="33" y="2"/>
                    </a:lnTo>
                    <a:lnTo>
                      <a:pt x="37" y="4"/>
                    </a:lnTo>
                    <a:lnTo>
                      <a:pt x="41" y="4"/>
                    </a:lnTo>
                    <a:lnTo>
                      <a:pt x="46" y="4"/>
                    </a:lnTo>
                    <a:lnTo>
                      <a:pt x="50" y="4"/>
                    </a:lnTo>
                    <a:lnTo>
                      <a:pt x="54" y="4"/>
                    </a:lnTo>
                    <a:lnTo>
                      <a:pt x="58" y="4"/>
                    </a:lnTo>
                    <a:lnTo>
                      <a:pt x="34" y="23"/>
                    </a:lnTo>
                  </a:path>
                </a:pathLst>
              </a:custGeom>
              <a:solidFill>
                <a:srgbClr val="BF3F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68" name="Freeform 43"/>
              <p:cNvSpPr>
                <a:spLocks/>
              </p:cNvSpPr>
              <p:nvPr/>
            </p:nvSpPr>
            <p:spPr bwMode="auto">
              <a:xfrm>
                <a:off x="1861" y="2573"/>
                <a:ext cx="60" cy="27"/>
              </a:xfrm>
              <a:custGeom>
                <a:avLst/>
                <a:gdLst>
                  <a:gd name="T0" fmla="*/ 57 w 60"/>
                  <a:gd name="T1" fmla="*/ 2 h 27"/>
                  <a:gd name="T2" fmla="*/ 54 w 60"/>
                  <a:gd name="T3" fmla="*/ 4 h 27"/>
                  <a:gd name="T4" fmla="*/ 53 w 60"/>
                  <a:gd name="T5" fmla="*/ 6 h 27"/>
                  <a:gd name="T6" fmla="*/ 53 w 60"/>
                  <a:gd name="T7" fmla="*/ 8 h 27"/>
                  <a:gd name="T8" fmla="*/ 53 w 60"/>
                  <a:gd name="T9" fmla="*/ 10 h 27"/>
                  <a:gd name="T10" fmla="*/ 55 w 60"/>
                  <a:gd name="T11" fmla="*/ 13 h 27"/>
                  <a:gd name="T12" fmla="*/ 57 w 60"/>
                  <a:gd name="T13" fmla="*/ 15 h 27"/>
                  <a:gd name="T14" fmla="*/ 59 w 60"/>
                  <a:gd name="T15" fmla="*/ 15 h 27"/>
                  <a:gd name="T16" fmla="*/ 51 w 60"/>
                  <a:gd name="T17" fmla="*/ 16 h 27"/>
                  <a:gd name="T18" fmla="*/ 44 w 60"/>
                  <a:gd name="T19" fmla="*/ 17 h 27"/>
                  <a:gd name="T20" fmla="*/ 36 w 60"/>
                  <a:gd name="T21" fmla="*/ 18 h 27"/>
                  <a:gd name="T22" fmla="*/ 29 w 60"/>
                  <a:gd name="T23" fmla="*/ 19 h 27"/>
                  <a:gd name="T24" fmla="*/ 21 w 60"/>
                  <a:gd name="T25" fmla="*/ 21 h 27"/>
                  <a:gd name="T26" fmla="*/ 16 w 60"/>
                  <a:gd name="T27" fmla="*/ 21 h 27"/>
                  <a:gd name="T28" fmla="*/ 11 w 60"/>
                  <a:gd name="T29" fmla="*/ 23 h 27"/>
                  <a:gd name="T30" fmla="*/ 5 w 60"/>
                  <a:gd name="T31" fmla="*/ 23 h 27"/>
                  <a:gd name="T32" fmla="*/ 3 w 60"/>
                  <a:gd name="T33" fmla="*/ 25 h 27"/>
                  <a:gd name="T34" fmla="*/ 0 w 60"/>
                  <a:gd name="T35" fmla="*/ 26 h 27"/>
                  <a:gd name="T36" fmla="*/ 6 w 60"/>
                  <a:gd name="T37" fmla="*/ 20 h 27"/>
                  <a:gd name="T38" fmla="*/ 13 w 60"/>
                  <a:gd name="T39" fmla="*/ 16 h 27"/>
                  <a:gd name="T40" fmla="*/ 23 w 60"/>
                  <a:gd name="T41" fmla="*/ 10 h 27"/>
                  <a:gd name="T42" fmla="*/ 31 w 60"/>
                  <a:gd name="T43" fmla="*/ 6 h 27"/>
                  <a:gd name="T44" fmla="*/ 38 w 60"/>
                  <a:gd name="T45" fmla="*/ 2 h 27"/>
                  <a:gd name="T46" fmla="*/ 43 w 60"/>
                  <a:gd name="T47" fmla="*/ 0 h 27"/>
                  <a:gd name="T48" fmla="*/ 57 w 60"/>
                  <a:gd name="T49" fmla="*/ 2 h 2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0"/>
                  <a:gd name="T76" fmla="*/ 0 h 27"/>
                  <a:gd name="T77" fmla="*/ 60 w 60"/>
                  <a:gd name="T78" fmla="*/ 27 h 2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0" h="27">
                    <a:moveTo>
                      <a:pt x="57" y="2"/>
                    </a:moveTo>
                    <a:lnTo>
                      <a:pt x="54" y="4"/>
                    </a:lnTo>
                    <a:lnTo>
                      <a:pt x="53" y="6"/>
                    </a:lnTo>
                    <a:lnTo>
                      <a:pt x="53" y="8"/>
                    </a:lnTo>
                    <a:lnTo>
                      <a:pt x="53" y="10"/>
                    </a:lnTo>
                    <a:lnTo>
                      <a:pt x="55" y="13"/>
                    </a:lnTo>
                    <a:lnTo>
                      <a:pt x="57" y="15"/>
                    </a:lnTo>
                    <a:lnTo>
                      <a:pt x="59" y="15"/>
                    </a:lnTo>
                    <a:lnTo>
                      <a:pt x="51" y="16"/>
                    </a:lnTo>
                    <a:lnTo>
                      <a:pt x="44" y="17"/>
                    </a:lnTo>
                    <a:lnTo>
                      <a:pt x="36" y="18"/>
                    </a:lnTo>
                    <a:lnTo>
                      <a:pt x="29" y="19"/>
                    </a:lnTo>
                    <a:lnTo>
                      <a:pt x="21" y="21"/>
                    </a:lnTo>
                    <a:lnTo>
                      <a:pt x="16" y="21"/>
                    </a:lnTo>
                    <a:lnTo>
                      <a:pt x="11" y="23"/>
                    </a:lnTo>
                    <a:lnTo>
                      <a:pt x="5" y="23"/>
                    </a:lnTo>
                    <a:lnTo>
                      <a:pt x="3" y="25"/>
                    </a:lnTo>
                    <a:lnTo>
                      <a:pt x="0" y="26"/>
                    </a:lnTo>
                    <a:lnTo>
                      <a:pt x="6" y="20"/>
                    </a:lnTo>
                    <a:lnTo>
                      <a:pt x="13" y="16"/>
                    </a:lnTo>
                    <a:lnTo>
                      <a:pt x="23" y="10"/>
                    </a:lnTo>
                    <a:lnTo>
                      <a:pt x="31" y="6"/>
                    </a:lnTo>
                    <a:lnTo>
                      <a:pt x="38" y="2"/>
                    </a:lnTo>
                    <a:lnTo>
                      <a:pt x="43" y="0"/>
                    </a:lnTo>
                    <a:lnTo>
                      <a:pt x="57" y="2"/>
                    </a:lnTo>
                  </a:path>
                </a:pathLst>
              </a:custGeom>
              <a:solidFill>
                <a:srgbClr val="9F9FB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69" name="Freeform 44"/>
              <p:cNvSpPr>
                <a:spLocks/>
              </p:cNvSpPr>
              <p:nvPr/>
            </p:nvSpPr>
            <p:spPr bwMode="auto">
              <a:xfrm>
                <a:off x="1883" y="2584"/>
                <a:ext cx="18" cy="21"/>
              </a:xfrm>
              <a:custGeom>
                <a:avLst/>
                <a:gdLst>
                  <a:gd name="T0" fmla="*/ 1 w 18"/>
                  <a:gd name="T1" fmla="*/ 17 h 21"/>
                  <a:gd name="T2" fmla="*/ 4 w 18"/>
                  <a:gd name="T3" fmla="*/ 20 h 21"/>
                  <a:gd name="T4" fmla="*/ 7 w 18"/>
                  <a:gd name="T5" fmla="*/ 17 h 21"/>
                  <a:gd name="T6" fmla="*/ 8 w 18"/>
                  <a:gd name="T7" fmla="*/ 17 h 21"/>
                  <a:gd name="T8" fmla="*/ 10 w 18"/>
                  <a:gd name="T9" fmla="*/ 15 h 21"/>
                  <a:gd name="T10" fmla="*/ 12 w 18"/>
                  <a:gd name="T11" fmla="*/ 15 h 21"/>
                  <a:gd name="T12" fmla="*/ 13 w 18"/>
                  <a:gd name="T13" fmla="*/ 12 h 21"/>
                  <a:gd name="T14" fmla="*/ 15 w 18"/>
                  <a:gd name="T15" fmla="*/ 7 h 21"/>
                  <a:gd name="T16" fmla="*/ 17 w 18"/>
                  <a:gd name="T17" fmla="*/ 5 h 21"/>
                  <a:gd name="T18" fmla="*/ 15 w 18"/>
                  <a:gd name="T19" fmla="*/ 2 h 21"/>
                  <a:gd name="T20" fmla="*/ 12 w 18"/>
                  <a:gd name="T21" fmla="*/ 0 h 21"/>
                  <a:gd name="T22" fmla="*/ 10 w 18"/>
                  <a:gd name="T23" fmla="*/ 0 h 21"/>
                  <a:gd name="T24" fmla="*/ 9 w 18"/>
                  <a:gd name="T25" fmla="*/ 2 h 21"/>
                  <a:gd name="T26" fmla="*/ 7 w 18"/>
                  <a:gd name="T27" fmla="*/ 2 h 21"/>
                  <a:gd name="T28" fmla="*/ 5 w 18"/>
                  <a:gd name="T29" fmla="*/ 5 h 21"/>
                  <a:gd name="T30" fmla="*/ 4 w 18"/>
                  <a:gd name="T31" fmla="*/ 5 h 21"/>
                  <a:gd name="T32" fmla="*/ 1 w 18"/>
                  <a:gd name="T33" fmla="*/ 7 h 21"/>
                  <a:gd name="T34" fmla="*/ 1 w 18"/>
                  <a:gd name="T35" fmla="*/ 12 h 21"/>
                  <a:gd name="T36" fmla="*/ 0 w 18"/>
                  <a:gd name="T37" fmla="*/ 15 h 21"/>
                  <a:gd name="T38" fmla="*/ 1 w 18"/>
                  <a:gd name="T39" fmla="*/ 17 h 21"/>
                  <a:gd name="T40" fmla="*/ 1 w 18"/>
                  <a:gd name="T41" fmla="*/ 17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8"/>
                  <a:gd name="T64" fmla="*/ 0 h 21"/>
                  <a:gd name="T65" fmla="*/ 18 w 18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8" h="21">
                    <a:moveTo>
                      <a:pt x="1" y="17"/>
                    </a:moveTo>
                    <a:lnTo>
                      <a:pt x="4" y="20"/>
                    </a:lnTo>
                    <a:lnTo>
                      <a:pt x="7" y="17"/>
                    </a:lnTo>
                    <a:lnTo>
                      <a:pt x="8" y="17"/>
                    </a:lnTo>
                    <a:lnTo>
                      <a:pt x="10" y="15"/>
                    </a:lnTo>
                    <a:lnTo>
                      <a:pt x="12" y="15"/>
                    </a:lnTo>
                    <a:lnTo>
                      <a:pt x="13" y="12"/>
                    </a:lnTo>
                    <a:lnTo>
                      <a:pt x="15" y="7"/>
                    </a:lnTo>
                    <a:lnTo>
                      <a:pt x="17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9" y="2"/>
                    </a:lnTo>
                    <a:lnTo>
                      <a:pt x="7" y="2"/>
                    </a:lnTo>
                    <a:lnTo>
                      <a:pt x="5" y="5"/>
                    </a:lnTo>
                    <a:lnTo>
                      <a:pt x="4" y="5"/>
                    </a:lnTo>
                    <a:lnTo>
                      <a:pt x="1" y="7"/>
                    </a:lnTo>
                    <a:lnTo>
                      <a:pt x="1" y="12"/>
                    </a:lnTo>
                    <a:lnTo>
                      <a:pt x="0" y="15"/>
                    </a:lnTo>
                    <a:lnTo>
                      <a:pt x="1" y="17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8395" name="Group 45"/>
            <p:cNvGrpSpPr>
              <a:grpSpLocks/>
            </p:cNvGrpSpPr>
            <p:nvPr/>
          </p:nvGrpSpPr>
          <p:grpSpPr bwMode="auto">
            <a:xfrm>
              <a:off x="1350" y="2475"/>
              <a:ext cx="1395" cy="677"/>
              <a:chOff x="1350" y="2475"/>
              <a:chExt cx="1395" cy="677"/>
            </a:xfrm>
          </p:grpSpPr>
          <p:sp>
            <p:nvSpPr>
              <p:cNvPr id="58463" name="Rectangle 46"/>
              <p:cNvSpPr>
                <a:spLocks noChangeArrowheads="1"/>
              </p:cNvSpPr>
              <p:nvPr/>
            </p:nvSpPr>
            <p:spPr bwMode="auto">
              <a:xfrm>
                <a:off x="1476" y="2628"/>
                <a:ext cx="1129" cy="5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 b="1">
                    <a:solidFill>
                      <a:schemeClr val="bg2"/>
                    </a:solidFill>
                    <a:latin typeface="Arial" panose="020B0604020202020204" pitchFamily="34" charset="0"/>
                  </a:rPr>
                  <a:t>hash encryption with the private key</a:t>
                </a:r>
              </a:p>
            </p:txBody>
          </p:sp>
          <p:sp>
            <p:nvSpPr>
              <p:cNvPr id="58464" name="Rectangle 47"/>
              <p:cNvSpPr>
                <a:spLocks noChangeArrowheads="1"/>
              </p:cNvSpPr>
              <p:nvPr/>
            </p:nvSpPr>
            <p:spPr bwMode="auto">
              <a:xfrm>
                <a:off x="1350" y="2475"/>
                <a:ext cx="1395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it-IT" altLang="it-IT" sz="1600" b="1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8396" name="Group 49"/>
            <p:cNvGrpSpPr>
              <a:grpSpLocks/>
            </p:cNvGrpSpPr>
            <p:nvPr/>
          </p:nvGrpSpPr>
          <p:grpSpPr bwMode="auto">
            <a:xfrm>
              <a:off x="1057" y="2325"/>
              <a:ext cx="283" cy="447"/>
              <a:chOff x="1057" y="2325"/>
              <a:chExt cx="283" cy="447"/>
            </a:xfrm>
          </p:grpSpPr>
          <p:sp>
            <p:nvSpPr>
              <p:cNvPr id="58459" name="Arc 50"/>
              <p:cNvSpPr>
                <a:spLocks/>
              </p:cNvSpPr>
              <p:nvPr/>
            </p:nvSpPr>
            <p:spPr bwMode="auto">
              <a:xfrm>
                <a:off x="1057" y="2325"/>
                <a:ext cx="81" cy="20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495"/>
                    </a:moveTo>
                    <a:cubicBezTo>
                      <a:pt x="58" y="9606"/>
                      <a:pt x="9711" y="0"/>
                      <a:pt x="21599" y="0"/>
                    </a:cubicBezTo>
                  </a:path>
                  <a:path w="21600" h="21600" stroke="0" extrusionOk="0">
                    <a:moveTo>
                      <a:pt x="0" y="21495"/>
                    </a:moveTo>
                    <a:cubicBezTo>
                      <a:pt x="58" y="9606"/>
                      <a:pt x="9711" y="0"/>
                      <a:pt x="21599" y="0"/>
                    </a:cubicBezTo>
                    <a:lnTo>
                      <a:pt x="21600" y="21600"/>
                    </a:lnTo>
                    <a:lnTo>
                      <a:pt x="0" y="21495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8460" name="Group 51"/>
              <p:cNvGrpSpPr>
                <a:grpSpLocks/>
              </p:cNvGrpSpPr>
              <p:nvPr/>
            </p:nvGrpSpPr>
            <p:grpSpPr bwMode="auto">
              <a:xfrm>
                <a:off x="1057" y="2528"/>
                <a:ext cx="283" cy="244"/>
                <a:chOff x="1057" y="2528"/>
                <a:chExt cx="283" cy="244"/>
              </a:xfrm>
            </p:grpSpPr>
            <p:sp>
              <p:nvSpPr>
                <p:cNvPr id="58461" name="Arc 52"/>
                <p:cNvSpPr>
                  <a:spLocks/>
                </p:cNvSpPr>
                <p:nvPr/>
              </p:nvSpPr>
              <p:spPr bwMode="auto">
                <a:xfrm>
                  <a:off x="1057" y="2528"/>
                  <a:ext cx="283" cy="228"/>
                </a:xfrm>
                <a:custGeom>
                  <a:avLst/>
                  <a:gdLst>
                    <a:gd name="T0" fmla="*/ 0 w 21600"/>
                    <a:gd name="T1" fmla="*/ 0 h 20844"/>
                    <a:gd name="T2" fmla="*/ 0 w 21600"/>
                    <a:gd name="T3" fmla="*/ 0 h 20844"/>
                    <a:gd name="T4" fmla="*/ 0 w 21600"/>
                    <a:gd name="T5" fmla="*/ 0 h 20844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844"/>
                    <a:gd name="T11" fmla="*/ 21600 w 21600"/>
                    <a:gd name="T12" fmla="*/ 20844 h 2084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844" fill="none" extrusionOk="0">
                      <a:moveTo>
                        <a:pt x="15934" y="20843"/>
                      </a:moveTo>
                      <a:cubicBezTo>
                        <a:pt x="6528" y="18286"/>
                        <a:pt x="0" y="9747"/>
                        <a:pt x="0" y="0"/>
                      </a:cubicBezTo>
                    </a:path>
                    <a:path w="21600" h="20844" stroke="0" extrusionOk="0">
                      <a:moveTo>
                        <a:pt x="15934" y="20843"/>
                      </a:moveTo>
                      <a:cubicBezTo>
                        <a:pt x="6528" y="18286"/>
                        <a:pt x="0" y="9747"/>
                        <a:pt x="0" y="0"/>
                      </a:cubicBezTo>
                      <a:lnTo>
                        <a:pt x="21600" y="0"/>
                      </a:lnTo>
                      <a:lnTo>
                        <a:pt x="15934" y="20843"/>
                      </a:lnTo>
                      <a:close/>
                    </a:path>
                  </a:pathLst>
                </a:custGeom>
                <a:noFill/>
                <a:ln w="12700" cap="rnd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462" name="Freeform 53"/>
                <p:cNvSpPr>
                  <a:spLocks/>
                </p:cNvSpPr>
                <p:nvPr/>
              </p:nvSpPr>
              <p:spPr bwMode="auto">
                <a:xfrm>
                  <a:off x="1237" y="2728"/>
                  <a:ext cx="100" cy="44"/>
                </a:xfrm>
                <a:custGeom>
                  <a:avLst/>
                  <a:gdLst>
                    <a:gd name="T0" fmla="*/ 99 w 100"/>
                    <a:gd name="T1" fmla="*/ 34 h 44"/>
                    <a:gd name="T2" fmla="*/ 9 w 100"/>
                    <a:gd name="T3" fmla="*/ 0 h 44"/>
                    <a:gd name="T4" fmla="*/ 0 w 100"/>
                    <a:gd name="T5" fmla="*/ 43 h 44"/>
                    <a:gd name="T6" fmla="*/ 99 w 100"/>
                    <a:gd name="T7" fmla="*/ 34 h 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0"/>
                    <a:gd name="T13" fmla="*/ 0 h 44"/>
                    <a:gd name="T14" fmla="*/ 100 w 100"/>
                    <a:gd name="T15" fmla="*/ 44 h 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0" h="44">
                      <a:moveTo>
                        <a:pt x="99" y="34"/>
                      </a:moveTo>
                      <a:lnTo>
                        <a:pt x="9" y="0"/>
                      </a:lnTo>
                      <a:lnTo>
                        <a:pt x="0" y="43"/>
                      </a:lnTo>
                      <a:lnTo>
                        <a:pt x="99" y="34"/>
                      </a:lnTo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58397" name="Group 54"/>
            <p:cNvGrpSpPr>
              <a:grpSpLocks/>
            </p:cNvGrpSpPr>
            <p:nvPr/>
          </p:nvGrpSpPr>
          <p:grpSpPr bwMode="auto">
            <a:xfrm>
              <a:off x="1620" y="3087"/>
              <a:ext cx="283" cy="361"/>
              <a:chOff x="1620" y="3087"/>
              <a:chExt cx="283" cy="361"/>
            </a:xfrm>
          </p:grpSpPr>
          <p:sp>
            <p:nvSpPr>
              <p:cNvPr id="58455" name="Arc 55"/>
              <p:cNvSpPr>
                <a:spLocks/>
              </p:cNvSpPr>
              <p:nvPr/>
            </p:nvSpPr>
            <p:spPr bwMode="auto">
              <a:xfrm>
                <a:off x="1620" y="3087"/>
                <a:ext cx="82" cy="16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70"/>
                      <a:pt x="9670" y="0"/>
                      <a:pt x="21599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70"/>
                      <a:pt x="9670" y="0"/>
                      <a:pt x="21599" y="0"/>
                    </a:cubicBez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8456" name="Group 56"/>
              <p:cNvGrpSpPr>
                <a:grpSpLocks/>
              </p:cNvGrpSpPr>
              <p:nvPr/>
            </p:nvGrpSpPr>
            <p:grpSpPr bwMode="auto">
              <a:xfrm>
                <a:off x="1620" y="3249"/>
                <a:ext cx="283" cy="199"/>
                <a:chOff x="1620" y="3249"/>
                <a:chExt cx="283" cy="199"/>
              </a:xfrm>
            </p:grpSpPr>
            <p:sp>
              <p:nvSpPr>
                <p:cNvPr id="58457" name="Arc 57"/>
                <p:cNvSpPr>
                  <a:spLocks/>
                </p:cNvSpPr>
                <p:nvPr/>
              </p:nvSpPr>
              <p:spPr bwMode="auto">
                <a:xfrm>
                  <a:off x="1620" y="3249"/>
                  <a:ext cx="283" cy="184"/>
                </a:xfrm>
                <a:custGeom>
                  <a:avLst/>
                  <a:gdLst>
                    <a:gd name="T0" fmla="*/ 0 w 21600"/>
                    <a:gd name="T1" fmla="*/ 0 h 20738"/>
                    <a:gd name="T2" fmla="*/ 0 w 21600"/>
                    <a:gd name="T3" fmla="*/ 0 h 20738"/>
                    <a:gd name="T4" fmla="*/ 0 w 21600"/>
                    <a:gd name="T5" fmla="*/ 0 h 20738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738"/>
                    <a:gd name="T11" fmla="*/ 21600 w 21600"/>
                    <a:gd name="T12" fmla="*/ 20738 h 207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738" fill="none" extrusionOk="0">
                      <a:moveTo>
                        <a:pt x="15558" y="20738"/>
                      </a:moveTo>
                      <a:cubicBezTo>
                        <a:pt x="6339" y="18052"/>
                        <a:pt x="0" y="9602"/>
                        <a:pt x="0" y="0"/>
                      </a:cubicBezTo>
                    </a:path>
                    <a:path w="21600" h="20738" stroke="0" extrusionOk="0">
                      <a:moveTo>
                        <a:pt x="15558" y="20738"/>
                      </a:moveTo>
                      <a:cubicBezTo>
                        <a:pt x="6339" y="18052"/>
                        <a:pt x="0" y="9602"/>
                        <a:pt x="0" y="0"/>
                      </a:cubicBezTo>
                      <a:lnTo>
                        <a:pt x="21600" y="0"/>
                      </a:lnTo>
                      <a:lnTo>
                        <a:pt x="15558" y="20738"/>
                      </a:lnTo>
                      <a:close/>
                    </a:path>
                  </a:pathLst>
                </a:custGeom>
                <a:noFill/>
                <a:ln w="12700" cap="rnd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458" name="Freeform 58"/>
                <p:cNvSpPr>
                  <a:spLocks/>
                </p:cNvSpPr>
                <p:nvPr/>
              </p:nvSpPr>
              <p:spPr bwMode="auto">
                <a:xfrm>
                  <a:off x="1801" y="3411"/>
                  <a:ext cx="99" cy="37"/>
                </a:xfrm>
                <a:custGeom>
                  <a:avLst/>
                  <a:gdLst>
                    <a:gd name="T0" fmla="*/ 98 w 99"/>
                    <a:gd name="T1" fmla="*/ 29 h 37"/>
                    <a:gd name="T2" fmla="*/ 9 w 99"/>
                    <a:gd name="T3" fmla="*/ 0 h 37"/>
                    <a:gd name="T4" fmla="*/ 0 w 99"/>
                    <a:gd name="T5" fmla="*/ 36 h 37"/>
                    <a:gd name="T6" fmla="*/ 98 w 99"/>
                    <a:gd name="T7" fmla="*/ 29 h 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9"/>
                    <a:gd name="T13" fmla="*/ 0 h 37"/>
                    <a:gd name="T14" fmla="*/ 99 w 99"/>
                    <a:gd name="T15" fmla="*/ 37 h 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9" h="37">
                      <a:moveTo>
                        <a:pt x="98" y="29"/>
                      </a:moveTo>
                      <a:lnTo>
                        <a:pt x="9" y="0"/>
                      </a:lnTo>
                      <a:lnTo>
                        <a:pt x="0" y="36"/>
                      </a:lnTo>
                      <a:lnTo>
                        <a:pt x="98" y="29"/>
                      </a:lnTo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58398" name="Group 59"/>
            <p:cNvGrpSpPr>
              <a:grpSpLocks/>
            </p:cNvGrpSpPr>
            <p:nvPr/>
          </p:nvGrpSpPr>
          <p:grpSpPr bwMode="auto">
            <a:xfrm>
              <a:off x="2424" y="2800"/>
              <a:ext cx="443" cy="472"/>
              <a:chOff x="2424" y="2800"/>
              <a:chExt cx="443" cy="472"/>
            </a:xfrm>
          </p:grpSpPr>
          <p:sp>
            <p:nvSpPr>
              <p:cNvPr id="58453" name="Line 60"/>
              <p:cNvSpPr>
                <a:spLocks noChangeShapeType="1"/>
              </p:cNvSpPr>
              <p:nvPr/>
            </p:nvSpPr>
            <p:spPr bwMode="auto">
              <a:xfrm flipV="1">
                <a:off x="2424" y="2831"/>
                <a:ext cx="419" cy="4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4" name="Freeform 61"/>
              <p:cNvSpPr>
                <a:spLocks/>
              </p:cNvSpPr>
              <p:nvPr/>
            </p:nvSpPr>
            <p:spPr bwMode="auto">
              <a:xfrm>
                <a:off x="2802" y="2800"/>
                <a:ext cx="65" cy="56"/>
              </a:xfrm>
              <a:custGeom>
                <a:avLst/>
                <a:gdLst>
                  <a:gd name="T0" fmla="*/ 64 w 65"/>
                  <a:gd name="T1" fmla="*/ 0 h 56"/>
                  <a:gd name="T2" fmla="*/ 0 w 65"/>
                  <a:gd name="T3" fmla="*/ 37 h 56"/>
                  <a:gd name="T4" fmla="*/ 38 w 65"/>
                  <a:gd name="T5" fmla="*/ 55 h 56"/>
                  <a:gd name="T6" fmla="*/ 64 w 65"/>
                  <a:gd name="T7" fmla="*/ 0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5"/>
                  <a:gd name="T13" fmla="*/ 0 h 56"/>
                  <a:gd name="T14" fmla="*/ 65 w 65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5" h="56">
                    <a:moveTo>
                      <a:pt x="64" y="0"/>
                    </a:moveTo>
                    <a:lnTo>
                      <a:pt x="0" y="37"/>
                    </a:lnTo>
                    <a:lnTo>
                      <a:pt x="38" y="55"/>
                    </a:lnTo>
                    <a:lnTo>
                      <a:pt x="64" y="0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399" name="Line 62"/>
            <p:cNvSpPr>
              <a:spLocks noChangeShapeType="1"/>
            </p:cNvSpPr>
            <p:nvPr/>
          </p:nvSpPr>
          <p:spPr bwMode="auto">
            <a:xfrm>
              <a:off x="2988" y="2629"/>
              <a:ext cx="0" cy="14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8400" name="Group 63"/>
            <p:cNvGrpSpPr>
              <a:grpSpLocks/>
            </p:cNvGrpSpPr>
            <p:nvPr/>
          </p:nvGrpSpPr>
          <p:grpSpPr bwMode="auto">
            <a:xfrm>
              <a:off x="3067" y="2156"/>
              <a:ext cx="442" cy="530"/>
              <a:chOff x="3067" y="2156"/>
              <a:chExt cx="442" cy="530"/>
            </a:xfrm>
          </p:grpSpPr>
          <p:sp>
            <p:nvSpPr>
              <p:cNvPr id="58451" name="Line 64"/>
              <p:cNvSpPr>
                <a:spLocks noChangeShapeType="1"/>
              </p:cNvSpPr>
              <p:nvPr/>
            </p:nvSpPr>
            <p:spPr bwMode="auto">
              <a:xfrm flipV="1">
                <a:off x="3067" y="2193"/>
                <a:ext cx="414" cy="493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2" name="Freeform 65"/>
              <p:cNvSpPr>
                <a:spLocks/>
              </p:cNvSpPr>
              <p:nvPr/>
            </p:nvSpPr>
            <p:spPr bwMode="auto">
              <a:xfrm>
                <a:off x="3440" y="2156"/>
                <a:ext cx="69" cy="69"/>
              </a:xfrm>
              <a:custGeom>
                <a:avLst/>
                <a:gdLst>
                  <a:gd name="T0" fmla="*/ 68 w 69"/>
                  <a:gd name="T1" fmla="*/ 0 h 69"/>
                  <a:gd name="T2" fmla="*/ 0 w 69"/>
                  <a:gd name="T3" fmla="*/ 45 h 69"/>
                  <a:gd name="T4" fmla="*/ 41 w 69"/>
                  <a:gd name="T5" fmla="*/ 68 h 69"/>
                  <a:gd name="T6" fmla="*/ 68 w 69"/>
                  <a:gd name="T7" fmla="*/ 0 h 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9"/>
                  <a:gd name="T13" fmla="*/ 0 h 69"/>
                  <a:gd name="T14" fmla="*/ 69 w 69"/>
                  <a:gd name="T15" fmla="*/ 69 h 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9" h="69">
                    <a:moveTo>
                      <a:pt x="68" y="0"/>
                    </a:moveTo>
                    <a:lnTo>
                      <a:pt x="0" y="45"/>
                    </a:lnTo>
                    <a:lnTo>
                      <a:pt x="41" y="68"/>
                    </a:lnTo>
                    <a:lnTo>
                      <a:pt x="68" y="0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401" name="Line 66"/>
            <p:cNvSpPr>
              <a:spLocks noChangeShapeType="1"/>
            </p:cNvSpPr>
            <p:nvPr/>
          </p:nvSpPr>
          <p:spPr bwMode="auto">
            <a:xfrm>
              <a:off x="4117" y="1819"/>
              <a:ext cx="0" cy="276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8402" name="Group 67"/>
            <p:cNvGrpSpPr>
              <a:grpSpLocks/>
            </p:cNvGrpSpPr>
            <p:nvPr/>
          </p:nvGrpSpPr>
          <p:grpSpPr bwMode="auto">
            <a:xfrm>
              <a:off x="4117" y="2022"/>
              <a:ext cx="82" cy="201"/>
              <a:chOff x="4117" y="2022"/>
              <a:chExt cx="82" cy="201"/>
            </a:xfrm>
          </p:grpSpPr>
          <p:sp>
            <p:nvSpPr>
              <p:cNvPr id="58449" name="Arc 68"/>
              <p:cNvSpPr>
                <a:spLocks/>
              </p:cNvSpPr>
              <p:nvPr/>
            </p:nvSpPr>
            <p:spPr bwMode="auto">
              <a:xfrm>
                <a:off x="4118" y="2022"/>
                <a:ext cx="81" cy="161"/>
              </a:xfrm>
              <a:custGeom>
                <a:avLst/>
                <a:gdLst>
                  <a:gd name="T0" fmla="*/ 0 w 21600"/>
                  <a:gd name="T1" fmla="*/ 0 h 17174"/>
                  <a:gd name="T2" fmla="*/ 0 w 21600"/>
                  <a:gd name="T3" fmla="*/ 0 h 17174"/>
                  <a:gd name="T4" fmla="*/ 0 w 21600"/>
                  <a:gd name="T5" fmla="*/ 0 h 17174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7174"/>
                  <a:gd name="T11" fmla="*/ 21600 w 21600"/>
                  <a:gd name="T12" fmla="*/ 17174 h 171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7174" fill="none" extrusionOk="0">
                    <a:moveTo>
                      <a:pt x="8499" y="17174"/>
                    </a:moveTo>
                    <a:cubicBezTo>
                      <a:pt x="3143" y="13088"/>
                      <a:pt x="0" y="6736"/>
                      <a:pt x="0" y="0"/>
                    </a:cubicBezTo>
                  </a:path>
                  <a:path w="21600" h="17174" stroke="0" extrusionOk="0">
                    <a:moveTo>
                      <a:pt x="8499" y="17174"/>
                    </a:moveTo>
                    <a:cubicBezTo>
                      <a:pt x="3143" y="13088"/>
                      <a:pt x="0" y="6736"/>
                      <a:pt x="0" y="0"/>
                    </a:cubicBezTo>
                    <a:lnTo>
                      <a:pt x="21600" y="0"/>
                    </a:lnTo>
                    <a:lnTo>
                      <a:pt x="8499" y="17174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0" name="Freeform 69"/>
              <p:cNvSpPr>
                <a:spLocks/>
              </p:cNvSpPr>
              <p:nvPr/>
            </p:nvSpPr>
            <p:spPr bwMode="auto">
              <a:xfrm>
                <a:off x="4117" y="2144"/>
                <a:ext cx="78" cy="79"/>
              </a:xfrm>
              <a:custGeom>
                <a:avLst/>
                <a:gdLst>
                  <a:gd name="T0" fmla="*/ 77 w 78"/>
                  <a:gd name="T1" fmla="*/ 78 h 79"/>
                  <a:gd name="T2" fmla="*/ 43 w 78"/>
                  <a:gd name="T3" fmla="*/ 0 h 79"/>
                  <a:gd name="T4" fmla="*/ 0 w 78"/>
                  <a:gd name="T5" fmla="*/ 28 h 79"/>
                  <a:gd name="T6" fmla="*/ 77 w 78"/>
                  <a:gd name="T7" fmla="*/ 78 h 7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"/>
                  <a:gd name="T13" fmla="*/ 0 h 79"/>
                  <a:gd name="T14" fmla="*/ 78 w 78"/>
                  <a:gd name="T15" fmla="*/ 79 h 7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" h="79">
                    <a:moveTo>
                      <a:pt x="77" y="78"/>
                    </a:moveTo>
                    <a:lnTo>
                      <a:pt x="43" y="0"/>
                    </a:lnTo>
                    <a:lnTo>
                      <a:pt x="0" y="28"/>
                    </a:lnTo>
                    <a:lnTo>
                      <a:pt x="77" y="78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8403" name="Group 70"/>
            <p:cNvGrpSpPr>
              <a:grpSpLocks/>
            </p:cNvGrpSpPr>
            <p:nvPr/>
          </p:nvGrpSpPr>
          <p:grpSpPr bwMode="auto">
            <a:xfrm>
              <a:off x="3960" y="1787"/>
              <a:ext cx="1627" cy="227"/>
              <a:chOff x="3960" y="1787"/>
              <a:chExt cx="1627" cy="227"/>
            </a:xfrm>
          </p:grpSpPr>
          <p:sp>
            <p:nvSpPr>
              <p:cNvPr id="58447" name="Rectangle 71"/>
              <p:cNvSpPr>
                <a:spLocks noChangeArrowheads="1"/>
              </p:cNvSpPr>
              <p:nvPr/>
            </p:nvSpPr>
            <p:spPr bwMode="auto">
              <a:xfrm>
                <a:off x="4199" y="1787"/>
                <a:ext cx="117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it-IT" altLang="it-IT" sz="1600" b="1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8448" name="Rectangle 72"/>
              <p:cNvSpPr>
                <a:spLocks noChangeArrowheads="1"/>
              </p:cNvSpPr>
              <p:nvPr/>
            </p:nvSpPr>
            <p:spPr bwMode="auto">
              <a:xfrm>
                <a:off x="3960" y="1800"/>
                <a:ext cx="1627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 b="1">
                    <a:solidFill>
                      <a:schemeClr val="bg2"/>
                    </a:solidFill>
                    <a:latin typeface="Arial" panose="020B0604020202020204" pitchFamily="34" charset="0"/>
                  </a:rPr>
                  <a:t>a new hash is calculated</a:t>
                </a:r>
              </a:p>
            </p:txBody>
          </p:sp>
        </p:grpSp>
        <p:sp>
          <p:nvSpPr>
            <p:cNvPr id="58404" name="Rectangle 73"/>
            <p:cNvSpPr>
              <a:spLocks noChangeArrowheads="1"/>
            </p:cNvSpPr>
            <p:nvPr/>
          </p:nvSpPr>
          <p:spPr bwMode="auto">
            <a:xfrm>
              <a:off x="3799" y="2633"/>
              <a:ext cx="315" cy="94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grpSp>
          <p:nvGrpSpPr>
            <p:cNvPr id="58405" name="Group 74"/>
            <p:cNvGrpSpPr>
              <a:grpSpLocks/>
            </p:cNvGrpSpPr>
            <p:nvPr/>
          </p:nvGrpSpPr>
          <p:grpSpPr bwMode="auto">
            <a:xfrm>
              <a:off x="3473" y="2258"/>
              <a:ext cx="283" cy="447"/>
              <a:chOff x="3473" y="2258"/>
              <a:chExt cx="283" cy="447"/>
            </a:xfrm>
          </p:grpSpPr>
          <p:sp>
            <p:nvSpPr>
              <p:cNvPr id="58443" name="Arc 75"/>
              <p:cNvSpPr>
                <a:spLocks/>
              </p:cNvSpPr>
              <p:nvPr/>
            </p:nvSpPr>
            <p:spPr bwMode="auto">
              <a:xfrm>
                <a:off x="3473" y="2258"/>
                <a:ext cx="82" cy="204"/>
              </a:xfrm>
              <a:custGeom>
                <a:avLst/>
                <a:gdLst>
                  <a:gd name="T0" fmla="*/ 0 w 21867"/>
                  <a:gd name="T1" fmla="*/ 0 h 21600"/>
                  <a:gd name="T2" fmla="*/ 0 w 21867"/>
                  <a:gd name="T3" fmla="*/ 0 h 21600"/>
                  <a:gd name="T4" fmla="*/ 0 w 2186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867"/>
                  <a:gd name="T10" fmla="*/ 0 h 21600"/>
                  <a:gd name="T11" fmla="*/ 21867 w 2186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867" h="21600" fill="none" extrusionOk="0">
                    <a:moveTo>
                      <a:pt x="0" y="21600"/>
                    </a:move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89" y="0"/>
                      <a:pt x="21778" y="0"/>
                      <a:pt x="21867" y="1"/>
                    </a:cubicBezTo>
                  </a:path>
                  <a:path w="21867" h="21600" stroke="0" extrusionOk="0">
                    <a:moveTo>
                      <a:pt x="0" y="21600"/>
                    </a:move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89" y="0"/>
                      <a:pt x="21778" y="0"/>
                      <a:pt x="21867" y="1"/>
                    </a:cubicBez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8444" name="Group 76"/>
              <p:cNvGrpSpPr>
                <a:grpSpLocks/>
              </p:cNvGrpSpPr>
              <p:nvPr/>
            </p:nvGrpSpPr>
            <p:grpSpPr bwMode="auto">
              <a:xfrm>
                <a:off x="3473" y="2461"/>
                <a:ext cx="283" cy="244"/>
                <a:chOff x="3473" y="2461"/>
                <a:chExt cx="283" cy="244"/>
              </a:xfrm>
            </p:grpSpPr>
            <p:sp>
              <p:nvSpPr>
                <p:cNvPr id="58445" name="Arc 77"/>
                <p:cNvSpPr>
                  <a:spLocks/>
                </p:cNvSpPr>
                <p:nvPr/>
              </p:nvSpPr>
              <p:spPr bwMode="auto">
                <a:xfrm>
                  <a:off x="3473" y="2461"/>
                  <a:ext cx="283" cy="228"/>
                </a:xfrm>
                <a:custGeom>
                  <a:avLst/>
                  <a:gdLst>
                    <a:gd name="T0" fmla="*/ 0 w 21600"/>
                    <a:gd name="T1" fmla="*/ 0 h 20824"/>
                    <a:gd name="T2" fmla="*/ 0 w 21600"/>
                    <a:gd name="T3" fmla="*/ 0 h 20824"/>
                    <a:gd name="T4" fmla="*/ 0 w 21600"/>
                    <a:gd name="T5" fmla="*/ 0 h 20824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824"/>
                    <a:gd name="T11" fmla="*/ 21600 w 21600"/>
                    <a:gd name="T12" fmla="*/ 20824 h 208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824" fill="none" extrusionOk="0">
                      <a:moveTo>
                        <a:pt x="15542" y="20824"/>
                      </a:moveTo>
                      <a:cubicBezTo>
                        <a:pt x="6331" y="18133"/>
                        <a:pt x="0" y="9687"/>
                        <a:pt x="0" y="91"/>
                      </a:cubicBezTo>
                      <a:cubicBezTo>
                        <a:pt x="-1" y="60"/>
                        <a:pt x="0" y="30"/>
                        <a:pt x="0" y="0"/>
                      </a:cubicBezTo>
                    </a:path>
                    <a:path w="21600" h="20824" stroke="0" extrusionOk="0">
                      <a:moveTo>
                        <a:pt x="15542" y="20824"/>
                      </a:moveTo>
                      <a:cubicBezTo>
                        <a:pt x="6331" y="18133"/>
                        <a:pt x="0" y="9687"/>
                        <a:pt x="0" y="91"/>
                      </a:cubicBezTo>
                      <a:cubicBezTo>
                        <a:pt x="-1" y="60"/>
                        <a:pt x="0" y="30"/>
                        <a:pt x="0" y="0"/>
                      </a:cubicBezTo>
                      <a:lnTo>
                        <a:pt x="21600" y="91"/>
                      </a:lnTo>
                      <a:lnTo>
                        <a:pt x="15542" y="20824"/>
                      </a:lnTo>
                      <a:close/>
                    </a:path>
                  </a:pathLst>
                </a:custGeom>
                <a:noFill/>
                <a:ln w="12700" cap="rnd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446" name="Freeform 78"/>
                <p:cNvSpPr>
                  <a:spLocks/>
                </p:cNvSpPr>
                <p:nvPr/>
              </p:nvSpPr>
              <p:spPr bwMode="auto">
                <a:xfrm>
                  <a:off x="3653" y="2661"/>
                  <a:ext cx="100" cy="44"/>
                </a:xfrm>
                <a:custGeom>
                  <a:avLst/>
                  <a:gdLst>
                    <a:gd name="T0" fmla="*/ 99 w 100"/>
                    <a:gd name="T1" fmla="*/ 34 h 44"/>
                    <a:gd name="T2" fmla="*/ 9 w 100"/>
                    <a:gd name="T3" fmla="*/ 0 h 44"/>
                    <a:gd name="T4" fmla="*/ 0 w 100"/>
                    <a:gd name="T5" fmla="*/ 43 h 44"/>
                    <a:gd name="T6" fmla="*/ 99 w 100"/>
                    <a:gd name="T7" fmla="*/ 34 h 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0"/>
                    <a:gd name="T13" fmla="*/ 0 h 44"/>
                    <a:gd name="T14" fmla="*/ 100 w 100"/>
                    <a:gd name="T15" fmla="*/ 44 h 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0" h="44">
                      <a:moveTo>
                        <a:pt x="99" y="34"/>
                      </a:moveTo>
                      <a:lnTo>
                        <a:pt x="9" y="0"/>
                      </a:lnTo>
                      <a:lnTo>
                        <a:pt x="0" y="43"/>
                      </a:lnTo>
                      <a:lnTo>
                        <a:pt x="99" y="34"/>
                      </a:lnTo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8406" name="Freeform 79"/>
            <p:cNvSpPr>
              <a:spLocks/>
            </p:cNvSpPr>
            <p:nvPr/>
          </p:nvSpPr>
          <p:spPr bwMode="auto">
            <a:xfrm>
              <a:off x="4034" y="2599"/>
              <a:ext cx="417" cy="180"/>
            </a:xfrm>
            <a:custGeom>
              <a:avLst/>
              <a:gdLst>
                <a:gd name="T0" fmla="*/ 416 w 417"/>
                <a:gd name="T1" fmla="*/ 114 h 180"/>
                <a:gd name="T2" fmla="*/ 416 w 417"/>
                <a:gd name="T3" fmla="*/ 61 h 180"/>
                <a:gd name="T4" fmla="*/ 400 w 417"/>
                <a:gd name="T5" fmla="*/ 71 h 180"/>
                <a:gd name="T6" fmla="*/ 400 w 417"/>
                <a:gd name="T7" fmla="*/ 102 h 180"/>
                <a:gd name="T8" fmla="*/ 374 w 417"/>
                <a:gd name="T9" fmla="*/ 114 h 180"/>
                <a:gd name="T10" fmla="*/ 374 w 417"/>
                <a:gd name="T11" fmla="*/ 60 h 180"/>
                <a:gd name="T12" fmla="*/ 399 w 417"/>
                <a:gd name="T13" fmla="*/ 71 h 180"/>
                <a:gd name="T14" fmla="*/ 416 w 417"/>
                <a:gd name="T15" fmla="*/ 61 h 180"/>
                <a:gd name="T16" fmla="*/ 376 w 417"/>
                <a:gd name="T17" fmla="*/ 42 h 180"/>
                <a:gd name="T18" fmla="*/ 376 w 417"/>
                <a:gd name="T19" fmla="*/ 31 h 180"/>
                <a:gd name="T20" fmla="*/ 363 w 417"/>
                <a:gd name="T21" fmla="*/ 28 h 180"/>
                <a:gd name="T22" fmla="*/ 363 w 417"/>
                <a:gd name="T23" fmla="*/ 12 h 180"/>
                <a:gd name="T24" fmla="*/ 352 w 417"/>
                <a:gd name="T25" fmla="*/ 11 h 180"/>
                <a:gd name="T26" fmla="*/ 352 w 417"/>
                <a:gd name="T27" fmla="*/ 6 h 180"/>
                <a:gd name="T28" fmla="*/ 352 w 417"/>
                <a:gd name="T29" fmla="*/ 0 h 180"/>
                <a:gd name="T30" fmla="*/ 294 w 417"/>
                <a:gd name="T31" fmla="*/ 0 h 180"/>
                <a:gd name="T32" fmla="*/ 294 w 417"/>
                <a:gd name="T33" fmla="*/ 12 h 180"/>
                <a:gd name="T34" fmla="*/ 282 w 417"/>
                <a:gd name="T35" fmla="*/ 12 h 180"/>
                <a:gd name="T36" fmla="*/ 282 w 417"/>
                <a:gd name="T37" fmla="*/ 27 h 180"/>
                <a:gd name="T38" fmla="*/ 267 w 417"/>
                <a:gd name="T39" fmla="*/ 31 h 180"/>
                <a:gd name="T40" fmla="*/ 267 w 417"/>
                <a:gd name="T41" fmla="*/ 40 h 180"/>
                <a:gd name="T42" fmla="*/ 237 w 417"/>
                <a:gd name="T43" fmla="*/ 41 h 180"/>
                <a:gd name="T44" fmla="*/ 237 w 417"/>
                <a:gd name="T45" fmla="*/ 46 h 180"/>
                <a:gd name="T46" fmla="*/ 235 w 417"/>
                <a:gd name="T47" fmla="*/ 47 h 180"/>
                <a:gd name="T48" fmla="*/ 204 w 417"/>
                <a:gd name="T49" fmla="*/ 47 h 180"/>
                <a:gd name="T50" fmla="*/ 204 w 417"/>
                <a:gd name="T51" fmla="*/ 58 h 180"/>
                <a:gd name="T52" fmla="*/ 27 w 417"/>
                <a:gd name="T53" fmla="*/ 57 h 180"/>
                <a:gd name="T54" fmla="*/ 0 w 417"/>
                <a:gd name="T55" fmla="*/ 81 h 180"/>
                <a:gd name="T56" fmla="*/ 31 w 417"/>
                <a:gd name="T57" fmla="*/ 111 h 180"/>
                <a:gd name="T58" fmla="*/ 39 w 417"/>
                <a:gd name="T59" fmla="*/ 101 h 180"/>
                <a:gd name="T60" fmla="*/ 49 w 417"/>
                <a:gd name="T61" fmla="*/ 101 h 180"/>
                <a:gd name="T62" fmla="*/ 58 w 417"/>
                <a:gd name="T63" fmla="*/ 111 h 180"/>
                <a:gd name="T64" fmla="*/ 67 w 417"/>
                <a:gd name="T65" fmla="*/ 101 h 180"/>
                <a:gd name="T66" fmla="*/ 70 w 417"/>
                <a:gd name="T67" fmla="*/ 103 h 180"/>
                <a:gd name="T68" fmla="*/ 78 w 417"/>
                <a:gd name="T69" fmla="*/ 111 h 180"/>
                <a:gd name="T70" fmla="*/ 100 w 417"/>
                <a:gd name="T71" fmla="*/ 113 h 180"/>
                <a:gd name="T72" fmla="*/ 103 w 417"/>
                <a:gd name="T73" fmla="*/ 115 h 180"/>
                <a:gd name="T74" fmla="*/ 115 w 417"/>
                <a:gd name="T75" fmla="*/ 101 h 180"/>
                <a:gd name="T76" fmla="*/ 127 w 417"/>
                <a:gd name="T77" fmla="*/ 101 h 180"/>
                <a:gd name="T78" fmla="*/ 141 w 417"/>
                <a:gd name="T79" fmla="*/ 111 h 180"/>
                <a:gd name="T80" fmla="*/ 152 w 417"/>
                <a:gd name="T81" fmla="*/ 101 h 180"/>
                <a:gd name="T82" fmla="*/ 165 w 417"/>
                <a:gd name="T83" fmla="*/ 101 h 180"/>
                <a:gd name="T84" fmla="*/ 180 w 417"/>
                <a:gd name="T85" fmla="*/ 111 h 180"/>
                <a:gd name="T86" fmla="*/ 205 w 417"/>
                <a:gd name="T87" fmla="*/ 113 h 180"/>
                <a:gd name="T88" fmla="*/ 205 w 417"/>
                <a:gd name="T89" fmla="*/ 127 h 180"/>
                <a:gd name="T90" fmla="*/ 239 w 417"/>
                <a:gd name="T91" fmla="*/ 127 h 180"/>
                <a:gd name="T92" fmla="*/ 239 w 417"/>
                <a:gd name="T93" fmla="*/ 134 h 180"/>
                <a:gd name="T94" fmla="*/ 268 w 417"/>
                <a:gd name="T95" fmla="*/ 134 h 180"/>
                <a:gd name="T96" fmla="*/ 268 w 417"/>
                <a:gd name="T97" fmla="*/ 143 h 180"/>
                <a:gd name="T98" fmla="*/ 283 w 417"/>
                <a:gd name="T99" fmla="*/ 147 h 180"/>
                <a:gd name="T100" fmla="*/ 283 w 417"/>
                <a:gd name="T101" fmla="*/ 164 h 180"/>
                <a:gd name="T102" fmla="*/ 295 w 417"/>
                <a:gd name="T103" fmla="*/ 164 h 180"/>
                <a:gd name="T104" fmla="*/ 295 w 417"/>
                <a:gd name="T105" fmla="*/ 179 h 180"/>
                <a:gd name="T106" fmla="*/ 354 w 417"/>
                <a:gd name="T107" fmla="*/ 179 h 180"/>
                <a:gd name="T108" fmla="*/ 354 w 417"/>
                <a:gd name="T109" fmla="*/ 165 h 180"/>
                <a:gd name="T110" fmla="*/ 363 w 417"/>
                <a:gd name="T111" fmla="*/ 165 h 180"/>
                <a:gd name="T112" fmla="*/ 363 w 417"/>
                <a:gd name="T113" fmla="*/ 150 h 180"/>
                <a:gd name="T114" fmla="*/ 366 w 417"/>
                <a:gd name="T115" fmla="*/ 147 h 180"/>
                <a:gd name="T116" fmla="*/ 376 w 417"/>
                <a:gd name="T117" fmla="*/ 143 h 180"/>
                <a:gd name="T118" fmla="*/ 376 w 417"/>
                <a:gd name="T119" fmla="*/ 134 h 180"/>
                <a:gd name="T120" fmla="*/ 416 w 417"/>
                <a:gd name="T121" fmla="*/ 114 h 1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17"/>
                <a:gd name="T184" fmla="*/ 0 h 180"/>
                <a:gd name="T185" fmla="*/ 417 w 417"/>
                <a:gd name="T186" fmla="*/ 180 h 1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17" h="180">
                  <a:moveTo>
                    <a:pt x="416" y="114"/>
                  </a:moveTo>
                  <a:lnTo>
                    <a:pt x="416" y="61"/>
                  </a:lnTo>
                  <a:lnTo>
                    <a:pt x="400" y="71"/>
                  </a:lnTo>
                  <a:lnTo>
                    <a:pt x="400" y="102"/>
                  </a:lnTo>
                  <a:lnTo>
                    <a:pt x="374" y="114"/>
                  </a:lnTo>
                  <a:lnTo>
                    <a:pt x="374" y="60"/>
                  </a:lnTo>
                  <a:lnTo>
                    <a:pt x="399" y="71"/>
                  </a:lnTo>
                  <a:lnTo>
                    <a:pt x="416" y="61"/>
                  </a:lnTo>
                  <a:lnTo>
                    <a:pt x="376" y="42"/>
                  </a:lnTo>
                  <a:lnTo>
                    <a:pt x="376" y="31"/>
                  </a:lnTo>
                  <a:lnTo>
                    <a:pt x="363" y="28"/>
                  </a:lnTo>
                  <a:lnTo>
                    <a:pt x="363" y="12"/>
                  </a:lnTo>
                  <a:lnTo>
                    <a:pt x="352" y="11"/>
                  </a:lnTo>
                  <a:lnTo>
                    <a:pt x="352" y="6"/>
                  </a:lnTo>
                  <a:lnTo>
                    <a:pt x="352" y="0"/>
                  </a:lnTo>
                  <a:lnTo>
                    <a:pt x="294" y="0"/>
                  </a:lnTo>
                  <a:lnTo>
                    <a:pt x="294" y="12"/>
                  </a:lnTo>
                  <a:lnTo>
                    <a:pt x="282" y="12"/>
                  </a:lnTo>
                  <a:lnTo>
                    <a:pt x="282" y="27"/>
                  </a:lnTo>
                  <a:lnTo>
                    <a:pt x="267" y="31"/>
                  </a:lnTo>
                  <a:lnTo>
                    <a:pt x="267" y="40"/>
                  </a:lnTo>
                  <a:lnTo>
                    <a:pt x="237" y="41"/>
                  </a:lnTo>
                  <a:lnTo>
                    <a:pt x="237" y="46"/>
                  </a:lnTo>
                  <a:lnTo>
                    <a:pt x="235" y="47"/>
                  </a:lnTo>
                  <a:lnTo>
                    <a:pt x="204" y="47"/>
                  </a:lnTo>
                  <a:lnTo>
                    <a:pt x="204" y="58"/>
                  </a:lnTo>
                  <a:lnTo>
                    <a:pt x="27" y="57"/>
                  </a:lnTo>
                  <a:lnTo>
                    <a:pt x="0" y="81"/>
                  </a:lnTo>
                  <a:lnTo>
                    <a:pt x="31" y="111"/>
                  </a:lnTo>
                  <a:lnTo>
                    <a:pt x="39" y="101"/>
                  </a:lnTo>
                  <a:lnTo>
                    <a:pt x="49" y="101"/>
                  </a:lnTo>
                  <a:lnTo>
                    <a:pt x="58" y="111"/>
                  </a:lnTo>
                  <a:lnTo>
                    <a:pt x="67" y="101"/>
                  </a:lnTo>
                  <a:lnTo>
                    <a:pt x="70" y="103"/>
                  </a:lnTo>
                  <a:lnTo>
                    <a:pt x="78" y="111"/>
                  </a:lnTo>
                  <a:lnTo>
                    <a:pt x="100" y="113"/>
                  </a:lnTo>
                  <a:lnTo>
                    <a:pt x="103" y="115"/>
                  </a:lnTo>
                  <a:lnTo>
                    <a:pt x="115" y="101"/>
                  </a:lnTo>
                  <a:lnTo>
                    <a:pt x="127" y="101"/>
                  </a:lnTo>
                  <a:lnTo>
                    <a:pt x="141" y="111"/>
                  </a:lnTo>
                  <a:lnTo>
                    <a:pt x="152" y="101"/>
                  </a:lnTo>
                  <a:lnTo>
                    <a:pt x="165" y="101"/>
                  </a:lnTo>
                  <a:lnTo>
                    <a:pt x="180" y="111"/>
                  </a:lnTo>
                  <a:lnTo>
                    <a:pt x="205" y="113"/>
                  </a:lnTo>
                  <a:lnTo>
                    <a:pt x="205" y="127"/>
                  </a:lnTo>
                  <a:lnTo>
                    <a:pt x="239" y="127"/>
                  </a:lnTo>
                  <a:lnTo>
                    <a:pt x="239" y="134"/>
                  </a:lnTo>
                  <a:lnTo>
                    <a:pt x="268" y="134"/>
                  </a:lnTo>
                  <a:lnTo>
                    <a:pt x="268" y="143"/>
                  </a:lnTo>
                  <a:lnTo>
                    <a:pt x="283" y="147"/>
                  </a:lnTo>
                  <a:lnTo>
                    <a:pt x="283" y="164"/>
                  </a:lnTo>
                  <a:lnTo>
                    <a:pt x="295" y="164"/>
                  </a:lnTo>
                  <a:lnTo>
                    <a:pt x="295" y="179"/>
                  </a:lnTo>
                  <a:lnTo>
                    <a:pt x="354" y="179"/>
                  </a:lnTo>
                  <a:lnTo>
                    <a:pt x="354" y="165"/>
                  </a:lnTo>
                  <a:lnTo>
                    <a:pt x="363" y="165"/>
                  </a:lnTo>
                  <a:lnTo>
                    <a:pt x="363" y="150"/>
                  </a:lnTo>
                  <a:lnTo>
                    <a:pt x="366" y="147"/>
                  </a:lnTo>
                  <a:lnTo>
                    <a:pt x="376" y="143"/>
                  </a:lnTo>
                  <a:lnTo>
                    <a:pt x="376" y="134"/>
                  </a:lnTo>
                  <a:lnTo>
                    <a:pt x="416" y="114"/>
                  </a:lnTo>
                </a:path>
              </a:pathLst>
            </a:custGeom>
            <a:solidFill>
              <a:srgbClr val="DC00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8407" name="Group 80"/>
            <p:cNvGrpSpPr>
              <a:grpSpLocks/>
            </p:cNvGrpSpPr>
            <p:nvPr/>
          </p:nvGrpSpPr>
          <p:grpSpPr bwMode="auto">
            <a:xfrm>
              <a:off x="3786" y="2787"/>
              <a:ext cx="1890" cy="377"/>
              <a:chOff x="3786" y="2787"/>
              <a:chExt cx="1890" cy="377"/>
            </a:xfrm>
          </p:grpSpPr>
          <p:sp>
            <p:nvSpPr>
              <p:cNvPr id="58441" name="Rectangle 81"/>
              <p:cNvSpPr>
                <a:spLocks noChangeArrowheads="1"/>
              </p:cNvSpPr>
              <p:nvPr/>
            </p:nvSpPr>
            <p:spPr bwMode="auto">
              <a:xfrm>
                <a:off x="3786" y="2787"/>
                <a:ext cx="1748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 b="1">
                    <a:solidFill>
                      <a:schemeClr val="bg2"/>
                    </a:solidFill>
                    <a:latin typeface="Arial" panose="020B0604020202020204" pitchFamily="34" charset="0"/>
                  </a:rPr>
                  <a:t>the sent hash is decrypted</a:t>
                </a:r>
              </a:p>
            </p:txBody>
          </p:sp>
          <p:sp>
            <p:nvSpPr>
              <p:cNvPr id="58442" name="Rectangle 82"/>
              <p:cNvSpPr>
                <a:spLocks noChangeArrowheads="1"/>
              </p:cNvSpPr>
              <p:nvPr/>
            </p:nvSpPr>
            <p:spPr bwMode="auto">
              <a:xfrm>
                <a:off x="3941" y="2950"/>
                <a:ext cx="1735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it-IT" altLang="it-IT" sz="1600" b="1">
                    <a:solidFill>
                      <a:schemeClr val="bg2"/>
                    </a:solidFill>
                    <a:latin typeface="Arial" panose="020B0604020202020204" pitchFamily="34" charset="0"/>
                  </a:rPr>
                  <a:t>with the sender public key</a:t>
                </a:r>
              </a:p>
            </p:txBody>
          </p:sp>
        </p:grpSp>
        <p:grpSp>
          <p:nvGrpSpPr>
            <p:cNvPr id="58408" name="Group 83"/>
            <p:cNvGrpSpPr>
              <a:grpSpLocks/>
            </p:cNvGrpSpPr>
            <p:nvPr/>
          </p:nvGrpSpPr>
          <p:grpSpPr bwMode="auto">
            <a:xfrm>
              <a:off x="3592" y="2968"/>
              <a:ext cx="284" cy="380"/>
              <a:chOff x="3592" y="2968"/>
              <a:chExt cx="284" cy="380"/>
            </a:xfrm>
          </p:grpSpPr>
          <p:sp>
            <p:nvSpPr>
              <p:cNvPr id="58437" name="Arc 84"/>
              <p:cNvSpPr>
                <a:spLocks/>
              </p:cNvSpPr>
              <p:nvPr/>
            </p:nvSpPr>
            <p:spPr bwMode="auto">
              <a:xfrm>
                <a:off x="3592" y="2968"/>
                <a:ext cx="83" cy="172"/>
              </a:xfrm>
              <a:custGeom>
                <a:avLst/>
                <a:gdLst>
                  <a:gd name="T0" fmla="*/ 0 w 21600"/>
                  <a:gd name="T1" fmla="*/ 0 h 21598"/>
                  <a:gd name="T2" fmla="*/ 0 w 21600"/>
                  <a:gd name="T3" fmla="*/ 0 h 21598"/>
                  <a:gd name="T4" fmla="*/ 0 w 21600"/>
                  <a:gd name="T5" fmla="*/ 0 h 21598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598"/>
                  <a:gd name="T11" fmla="*/ 21600 w 21600"/>
                  <a:gd name="T12" fmla="*/ 21598 h 2159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598" fill="none" extrusionOk="0">
                    <a:moveTo>
                      <a:pt x="0" y="21474"/>
                    </a:moveTo>
                    <a:cubicBezTo>
                      <a:pt x="67" y="9694"/>
                      <a:pt x="9560" y="141"/>
                      <a:pt x="21338" y="-1"/>
                    </a:cubicBezTo>
                  </a:path>
                  <a:path w="21600" h="21598" stroke="0" extrusionOk="0">
                    <a:moveTo>
                      <a:pt x="0" y="21474"/>
                    </a:moveTo>
                    <a:cubicBezTo>
                      <a:pt x="67" y="9694"/>
                      <a:pt x="9560" y="141"/>
                      <a:pt x="21338" y="-1"/>
                    </a:cubicBezTo>
                    <a:lnTo>
                      <a:pt x="21600" y="21598"/>
                    </a:lnTo>
                    <a:lnTo>
                      <a:pt x="0" y="21474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8438" name="Group 85"/>
              <p:cNvGrpSpPr>
                <a:grpSpLocks/>
              </p:cNvGrpSpPr>
              <p:nvPr/>
            </p:nvGrpSpPr>
            <p:grpSpPr bwMode="auto">
              <a:xfrm>
                <a:off x="3592" y="3139"/>
                <a:ext cx="284" cy="209"/>
                <a:chOff x="3592" y="3139"/>
                <a:chExt cx="284" cy="209"/>
              </a:xfrm>
            </p:grpSpPr>
            <p:sp>
              <p:nvSpPr>
                <p:cNvPr id="58439" name="Arc 86"/>
                <p:cNvSpPr>
                  <a:spLocks/>
                </p:cNvSpPr>
                <p:nvPr/>
              </p:nvSpPr>
              <p:spPr bwMode="auto">
                <a:xfrm>
                  <a:off x="3592" y="3139"/>
                  <a:ext cx="284" cy="194"/>
                </a:xfrm>
                <a:custGeom>
                  <a:avLst/>
                  <a:gdLst>
                    <a:gd name="T0" fmla="*/ 0 w 21600"/>
                    <a:gd name="T1" fmla="*/ 0 h 20847"/>
                    <a:gd name="T2" fmla="*/ 0 w 21600"/>
                    <a:gd name="T3" fmla="*/ 0 h 20847"/>
                    <a:gd name="T4" fmla="*/ 0 w 21600"/>
                    <a:gd name="T5" fmla="*/ 0 h 20847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847"/>
                    <a:gd name="T11" fmla="*/ 21600 w 21600"/>
                    <a:gd name="T12" fmla="*/ 20847 h 2084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847" fill="none" extrusionOk="0">
                      <a:moveTo>
                        <a:pt x="15565" y="20847"/>
                      </a:moveTo>
                      <a:cubicBezTo>
                        <a:pt x="6342" y="18163"/>
                        <a:pt x="0" y="9712"/>
                        <a:pt x="0" y="107"/>
                      </a:cubicBezTo>
                      <a:cubicBezTo>
                        <a:pt x="-1" y="71"/>
                        <a:pt x="0" y="35"/>
                        <a:pt x="0" y="0"/>
                      </a:cubicBezTo>
                    </a:path>
                    <a:path w="21600" h="20847" stroke="0" extrusionOk="0">
                      <a:moveTo>
                        <a:pt x="15565" y="20847"/>
                      </a:moveTo>
                      <a:cubicBezTo>
                        <a:pt x="6342" y="18163"/>
                        <a:pt x="0" y="9712"/>
                        <a:pt x="0" y="107"/>
                      </a:cubicBezTo>
                      <a:cubicBezTo>
                        <a:pt x="-1" y="71"/>
                        <a:pt x="0" y="35"/>
                        <a:pt x="0" y="0"/>
                      </a:cubicBezTo>
                      <a:lnTo>
                        <a:pt x="21600" y="107"/>
                      </a:lnTo>
                      <a:lnTo>
                        <a:pt x="15565" y="20847"/>
                      </a:lnTo>
                      <a:close/>
                    </a:path>
                  </a:pathLst>
                </a:custGeom>
                <a:noFill/>
                <a:ln w="12700" cap="rnd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440" name="Freeform 87"/>
                <p:cNvSpPr>
                  <a:spLocks/>
                </p:cNvSpPr>
                <p:nvPr/>
              </p:nvSpPr>
              <p:spPr bwMode="auto">
                <a:xfrm>
                  <a:off x="3774" y="3304"/>
                  <a:ext cx="100" cy="44"/>
                </a:xfrm>
                <a:custGeom>
                  <a:avLst/>
                  <a:gdLst>
                    <a:gd name="T0" fmla="*/ 99 w 100"/>
                    <a:gd name="T1" fmla="*/ 32 h 44"/>
                    <a:gd name="T2" fmla="*/ 8 w 100"/>
                    <a:gd name="T3" fmla="*/ 0 h 44"/>
                    <a:gd name="T4" fmla="*/ 0 w 100"/>
                    <a:gd name="T5" fmla="*/ 43 h 44"/>
                    <a:gd name="T6" fmla="*/ 99 w 100"/>
                    <a:gd name="T7" fmla="*/ 32 h 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0"/>
                    <a:gd name="T13" fmla="*/ 0 h 44"/>
                    <a:gd name="T14" fmla="*/ 100 w 100"/>
                    <a:gd name="T15" fmla="*/ 44 h 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0" h="44">
                      <a:moveTo>
                        <a:pt x="99" y="32"/>
                      </a:moveTo>
                      <a:lnTo>
                        <a:pt x="8" y="0"/>
                      </a:lnTo>
                      <a:lnTo>
                        <a:pt x="0" y="43"/>
                      </a:lnTo>
                      <a:lnTo>
                        <a:pt x="99" y="32"/>
                      </a:lnTo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8409" name="Rectangle 88"/>
            <p:cNvSpPr>
              <a:spLocks noChangeArrowheads="1"/>
            </p:cNvSpPr>
            <p:nvPr/>
          </p:nvSpPr>
          <p:spPr bwMode="auto">
            <a:xfrm>
              <a:off x="3919" y="3273"/>
              <a:ext cx="316" cy="9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410" name="Rectangle 89"/>
            <p:cNvSpPr>
              <a:spLocks noChangeArrowheads="1"/>
            </p:cNvSpPr>
            <p:nvPr/>
          </p:nvSpPr>
          <p:spPr bwMode="auto">
            <a:xfrm>
              <a:off x="4304" y="3204"/>
              <a:ext cx="255" cy="335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800" b="1">
                  <a:solidFill>
                    <a:schemeClr val="bg2"/>
                  </a:solidFill>
                  <a:latin typeface="Arial" panose="020B0604020202020204" pitchFamily="34" charset="0"/>
                </a:rPr>
                <a:t>=</a:t>
              </a:r>
            </a:p>
          </p:txBody>
        </p:sp>
        <p:sp>
          <p:nvSpPr>
            <p:cNvPr id="58411" name="Rectangle 90"/>
            <p:cNvSpPr>
              <a:spLocks noChangeArrowheads="1"/>
            </p:cNvSpPr>
            <p:nvPr/>
          </p:nvSpPr>
          <p:spPr bwMode="auto">
            <a:xfrm>
              <a:off x="4241" y="2161"/>
              <a:ext cx="316" cy="93"/>
            </a:xfrm>
            <a:prstGeom prst="rect">
              <a:avLst/>
            </a:prstGeom>
            <a:solidFill>
              <a:srgbClr val="6A1EA5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sp>
          <p:nvSpPr>
            <p:cNvPr id="58412" name="Line 91"/>
            <p:cNvSpPr>
              <a:spLocks noChangeShapeType="1"/>
            </p:cNvSpPr>
            <p:nvPr/>
          </p:nvSpPr>
          <p:spPr bwMode="auto">
            <a:xfrm>
              <a:off x="2988" y="1751"/>
              <a:ext cx="0" cy="206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13" name="Line 92"/>
            <p:cNvSpPr>
              <a:spLocks noChangeShapeType="1"/>
            </p:cNvSpPr>
            <p:nvPr/>
          </p:nvSpPr>
          <p:spPr bwMode="auto">
            <a:xfrm>
              <a:off x="2948" y="2595"/>
              <a:ext cx="83" cy="175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14" name="Rectangle 93"/>
            <p:cNvSpPr>
              <a:spLocks noChangeArrowheads="1"/>
            </p:cNvSpPr>
            <p:nvPr/>
          </p:nvSpPr>
          <p:spPr bwMode="auto">
            <a:xfrm>
              <a:off x="1984" y="3477"/>
              <a:ext cx="315" cy="95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grpSp>
          <p:nvGrpSpPr>
            <p:cNvPr id="58415" name="Group 94"/>
            <p:cNvGrpSpPr>
              <a:grpSpLocks/>
            </p:cNvGrpSpPr>
            <p:nvPr/>
          </p:nvGrpSpPr>
          <p:grpSpPr bwMode="auto">
            <a:xfrm>
              <a:off x="2012" y="3405"/>
              <a:ext cx="426" cy="170"/>
              <a:chOff x="2012" y="3405"/>
              <a:chExt cx="426" cy="170"/>
            </a:xfrm>
          </p:grpSpPr>
          <p:grpSp>
            <p:nvGrpSpPr>
              <p:cNvPr id="58428" name="Group 95"/>
              <p:cNvGrpSpPr>
                <a:grpSpLocks/>
              </p:cNvGrpSpPr>
              <p:nvPr/>
            </p:nvGrpSpPr>
            <p:grpSpPr bwMode="auto">
              <a:xfrm>
                <a:off x="2238" y="3405"/>
                <a:ext cx="200" cy="145"/>
                <a:chOff x="2238" y="3405"/>
                <a:chExt cx="200" cy="145"/>
              </a:xfrm>
            </p:grpSpPr>
            <p:sp>
              <p:nvSpPr>
                <p:cNvPr id="58432" name="Freeform 96"/>
                <p:cNvSpPr>
                  <a:spLocks/>
                </p:cNvSpPr>
                <p:nvPr/>
              </p:nvSpPr>
              <p:spPr bwMode="auto">
                <a:xfrm>
                  <a:off x="2279" y="3514"/>
                  <a:ext cx="23" cy="19"/>
                </a:xfrm>
                <a:custGeom>
                  <a:avLst/>
                  <a:gdLst>
                    <a:gd name="T0" fmla="*/ 22 w 23"/>
                    <a:gd name="T1" fmla="*/ 6 h 19"/>
                    <a:gd name="T2" fmla="*/ 16 w 23"/>
                    <a:gd name="T3" fmla="*/ 15 h 19"/>
                    <a:gd name="T4" fmla="*/ 14 w 23"/>
                    <a:gd name="T5" fmla="*/ 18 h 19"/>
                    <a:gd name="T6" fmla="*/ 11 w 23"/>
                    <a:gd name="T7" fmla="*/ 18 h 19"/>
                    <a:gd name="T8" fmla="*/ 9 w 23"/>
                    <a:gd name="T9" fmla="*/ 18 h 19"/>
                    <a:gd name="T10" fmla="*/ 5 w 23"/>
                    <a:gd name="T11" fmla="*/ 18 h 19"/>
                    <a:gd name="T12" fmla="*/ 3 w 23"/>
                    <a:gd name="T13" fmla="*/ 15 h 19"/>
                    <a:gd name="T14" fmla="*/ 1 w 23"/>
                    <a:gd name="T15" fmla="*/ 13 h 19"/>
                    <a:gd name="T16" fmla="*/ 0 w 23"/>
                    <a:gd name="T17" fmla="*/ 11 h 19"/>
                    <a:gd name="T18" fmla="*/ 0 w 23"/>
                    <a:gd name="T19" fmla="*/ 9 h 19"/>
                    <a:gd name="T20" fmla="*/ 4 w 23"/>
                    <a:gd name="T21" fmla="*/ 0 h 19"/>
                    <a:gd name="T22" fmla="*/ 22 w 23"/>
                    <a:gd name="T23" fmla="*/ 6 h 1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3"/>
                    <a:gd name="T37" fmla="*/ 0 h 19"/>
                    <a:gd name="T38" fmla="*/ 23 w 23"/>
                    <a:gd name="T39" fmla="*/ 19 h 19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3" h="19">
                      <a:moveTo>
                        <a:pt x="22" y="6"/>
                      </a:moveTo>
                      <a:lnTo>
                        <a:pt x="16" y="15"/>
                      </a:lnTo>
                      <a:lnTo>
                        <a:pt x="14" y="18"/>
                      </a:lnTo>
                      <a:lnTo>
                        <a:pt x="11" y="18"/>
                      </a:lnTo>
                      <a:lnTo>
                        <a:pt x="9" y="18"/>
                      </a:lnTo>
                      <a:lnTo>
                        <a:pt x="5" y="18"/>
                      </a:lnTo>
                      <a:lnTo>
                        <a:pt x="3" y="15"/>
                      </a:lnTo>
                      <a:lnTo>
                        <a:pt x="1" y="13"/>
                      </a:lnTo>
                      <a:lnTo>
                        <a:pt x="0" y="11"/>
                      </a:lnTo>
                      <a:lnTo>
                        <a:pt x="0" y="9"/>
                      </a:lnTo>
                      <a:lnTo>
                        <a:pt x="4" y="0"/>
                      </a:lnTo>
                      <a:lnTo>
                        <a:pt x="22" y="6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33" name="Freeform 97"/>
                <p:cNvSpPr>
                  <a:spLocks/>
                </p:cNvSpPr>
                <p:nvPr/>
              </p:nvSpPr>
              <p:spPr bwMode="auto">
                <a:xfrm>
                  <a:off x="2279" y="3405"/>
                  <a:ext cx="159" cy="113"/>
                </a:xfrm>
                <a:custGeom>
                  <a:avLst/>
                  <a:gdLst>
                    <a:gd name="T0" fmla="*/ 137 w 159"/>
                    <a:gd name="T1" fmla="*/ 21 h 113"/>
                    <a:gd name="T2" fmla="*/ 37 w 159"/>
                    <a:gd name="T3" fmla="*/ 107 h 113"/>
                    <a:gd name="T4" fmla="*/ 35 w 159"/>
                    <a:gd name="T5" fmla="*/ 109 h 113"/>
                    <a:gd name="T6" fmla="*/ 31 w 159"/>
                    <a:gd name="T7" fmla="*/ 110 h 113"/>
                    <a:gd name="T8" fmla="*/ 26 w 159"/>
                    <a:gd name="T9" fmla="*/ 112 h 113"/>
                    <a:gd name="T10" fmla="*/ 21 w 159"/>
                    <a:gd name="T11" fmla="*/ 112 h 113"/>
                    <a:gd name="T12" fmla="*/ 15 w 159"/>
                    <a:gd name="T13" fmla="*/ 112 h 113"/>
                    <a:gd name="T14" fmla="*/ 10 w 159"/>
                    <a:gd name="T15" fmla="*/ 111 h 113"/>
                    <a:gd name="T16" fmla="*/ 5 w 159"/>
                    <a:gd name="T17" fmla="*/ 109 h 113"/>
                    <a:gd name="T18" fmla="*/ 2 w 159"/>
                    <a:gd name="T19" fmla="*/ 109 h 113"/>
                    <a:gd name="T20" fmla="*/ 0 w 159"/>
                    <a:gd name="T21" fmla="*/ 107 h 113"/>
                    <a:gd name="T22" fmla="*/ 0 w 159"/>
                    <a:gd name="T23" fmla="*/ 106 h 113"/>
                    <a:gd name="T24" fmla="*/ 0 w 159"/>
                    <a:gd name="T25" fmla="*/ 104 h 113"/>
                    <a:gd name="T26" fmla="*/ 119 w 159"/>
                    <a:gd name="T27" fmla="*/ 21 h 113"/>
                    <a:gd name="T28" fmla="*/ 143 w 159"/>
                    <a:gd name="T29" fmla="*/ 6 h 113"/>
                    <a:gd name="T30" fmla="*/ 152 w 159"/>
                    <a:gd name="T31" fmla="*/ 0 h 113"/>
                    <a:gd name="T32" fmla="*/ 157 w 159"/>
                    <a:gd name="T33" fmla="*/ 0 h 113"/>
                    <a:gd name="T34" fmla="*/ 158 w 159"/>
                    <a:gd name="T35" fmla="*/ 2 h 113"/>
                    <a:gd name="T36" fmla="*/ 152 w 159"/>
                    <a:gd name="T37" fmla="*/ 7 h 113"/>
                    <a:gd name="T38" fmla="*/ 137 w 159"/>
                    <a:gd name="T39" fmla="*/ 21 h 11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59"/>
                    <a:gd name="T61" fmla="*/ 0 h 113"/>
                    <a:gd name="T62" fmla="*/ 159 w 159"/>
                    <a:gd name="T63" fmla="*/ 113 h 11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59" h="113">
                      <a:moveTo>
                        <a:pt x="137" y="21"/>
                      </a:moveTo>
                      <a:lnTo>
                        <a:pt x="37" y="107"/>
                      </a:lnTo>
                      <a:lnTo>
                        <a:pt x="35" y="109"/>
                      </a:lnTo>
                      <a:lnTo>
                        <a:pt x="31" y="110"/>
                      </a:lnTo>
                      <a:lnTo>
                        <a:pt x="26" y="112"/>
                      </a:lnTo>
                      <a:lnTo>
                        <a:pt x="21" y="112"/>
                      </a:lnTo>
                      <a:lnTo>
                        <a:pt x="15" y="112"/>
                      </a:lnTo>
                      <a:lnTo>
                        <a:pt x="10" y="111"/>
                      </a:lnTo>
                      <a:lnTo>
                        <a:pt x="5" y="109"/>
                      </a:lnTo>
                      <a:lnTo>
                        <a:pt x="2" y="109"/>
                      </a:lnTo>
                      <a:lnTo>
                        <a:pt x="0" y="107"/>
                      </a:lnTo>
                      <a:lnTo>
                        <a:pt x="0" y="106"/>
                      </a:lnTo>
                      <a:lnTo>
                        <a:pt x="0" y="104"/>
                      </a:lnTo>
                      <a:lnTo>
                        <a:pt x="119" y="21"/>
                      </a:lnTo>
                      <a:lnTo>
                        <a:pt x="143" y="6"/>
                      </a:lnTo>
                      <a:lnTo>
                        <a:pt x="152" y="0"/>
                      </a:lnTo>
                      <a:lnTo>
                        <a:pt x="157" y="0"/>
                      </a:lnTo>
                      <a:lnTo>
                        <a:pt x="158" y="2"/>
                      </a:lnTo>
                      <a:lnTo>
                        <a:pt x="152" y="7"/>
                      </a:lnTo>
                      <a:lnTo>
                        <a:pt x="137" y="21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34" name="Freeform 98"/>
                <p:cNvSpPr>
                  <a:spLocks/>
                </p:cNvSpPr>
                <p:nvPr/>
              </p:nvSpPr>
              <p:spPr bwMode="auto">
                <a:xfrm>
                  <a:off x="2280" y="3491"/>
                  <a:ext cx="59" cy="27"/>
                </a:xfrm>
                <a:custGeom>
                  <a:avLst/>
                  <a:gdLst>
                    <a:gd name="T0" fmla="*/ 34 w 59"/>
                    <a:gd name="T1" fmla="*/ 23 h 27"/>
                    <a:gd name="T2" fmla="*/ 31 w 59"/>
                    <a:gd name="T3" fmla="*/ 25 h 27"/>
                    <a:gd name="T4" fmla="*/ 26 w 59"/>
                    <a:gd name="T5" fmla="*/ 26 h 27"/>
                    <a:gd name="T6" fmla="*/ 22 w 59"/>
                    <a:gd name="T7" fmla="*/ 26 h 27"/>
                    <a:gd name="T8" fmla="*/ 16 w 59"/>
                    <a:gd name="T9" fmla="*/ 26 h 27"/>
                    <a:gd name="T10" fmla="*/ 10 w 59"/>
                    <a:gd name="T11" fmla="*/ 25 h 27"/>
                    <a:gd name="T12" fmla="*/ 5 w 59"/>
                    <a:gd name="T13" fmla="*/ 24 h 27"/>
                    <a:gd name="T14" fmla="*/ 3 w 59"/>
                    <a:gd name="T15" fmla="*/ 23 h 27"/>
                    <a:gd name="T16" fmla="*/ 1 w 59"/>
                    <a:gd name="T17" fmla="*/ 22 h 27"/>
                    <a:gd name="T18" fmla="*/ 0 w 59"/>
                    <a:gd name="T19" fmla="*/ 21 h 27"/>
                    <a:gd name="T20" fmla="*/ 0 w 59"/>
                    <a:gd name="T21" fmla="*/ 19 h 27"/>
                    <a:gd name="T22" fmla="*/ 0 w 59"/>
                    <a:gd name="T23" fmla="*/ 18 h 27"/>
                    <a:gd name="T24" fmla="*/ 26 w 59"/>
                    <a:gd name="T25" fmla="*/ 0 h 27"/>
                    <a:gd name="T26" fmla="*/ 28 w 59"/>
                    <a:gd name="T27" fmla="*/ 1 h 27"/>
                    <a:gd name="T28" fmla="*/ 30 w 59"/>
                    <a:gd name="T29" fmla="*/ 2 h 27"/>
                    <a:gd name="T30" fmla="*/ 33 w 59"/>
                    <a:gd name="T31" fmla="*/ 2 h 27"/>
                    <a:gd name="T32" fmla="*/ 37 w 59"/>
                    <a:gd name="T33" fmla="*/ 4 h 27"/>
                    <a:gd name="T34" fmla="*/ 41 w 59"/>
                    <a:gd name="T35" fmla="*/ 4 h 27"/>
                    <a:gd name="T36" fmla="*/ 46 w 59"/>
                    <a:gd name="T37" fmla="*/ 4 h 27"/>
                    <a:gd name="T38" fmla="*/ 50 w 59"/>
                    <a:gd name="T39" fmla="*/ 4 h 27"/>
                    <a:gd name="T40" fmla="*/ 54 w 59"/>
                    <a:gd name="T41" fmla="*/ 4 h 27"/>
                    <a:gd name="T42" fmla="*/ 58 w 59"/>
                    <a:gd name="T43" fmla="*/ 4 h 27"/>
                    <a:gd name="T44" fmla="*/ 34 w 59"/>
                    <a:gd name="T45" fmla="*/ 23 h 2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59"/>
                    <a:gd name="T70" fmla="*/ 0 h 27"/>
                    <a:gd name="T71" fmla="*/ 59 w 59"/>
                    <a:gd name="T72" fmla="*/ 27 h 2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59" h="27">
                      <a:moveTo>
                        <a:pt x="34" y="23"/>
                      </a:moveTo>
                      <a:lnTo>
                        <a:pt x="31" y="25"/>
                      </a:lnTo>
                      <a:lnTo>
                        <a:pt x="26" y="26"/>
                      </a:lnTo>
                      <a:lnTo>
                        <a:pt x="22" y="26"/>
                      </a:lnTo>
                      <a:lnTo>
                        <a:pt x="16" y="26"/>
                      </a:lnTo>
                      <a:lnTo>
                        <a:pt x="10" y="25"/>
                      </a:lnTo>
                      <a:lnTo>
                        <a:pt x="5" y="24"/>
                      </a:lnTo>
                      <a:lnTo>
                        <a:pt x="3" y="23"/>
                      </a:lnTo>
                      <a:lnTo>
                        <a:pt x="1" y="22"/>
                      </a:lnTo>
                      <a:lnTo>
                        <a:pt x="0" y="21"/>
                      </a:lnTo>
                      <a:lnTo>
                        <a:pt x="0" y="19"/>
                      </a:lnTo>
                      <a:lnTo>
                        <a:pt x="0" y="18"/>
                      </a:lnTo>
                      <a:lnTo>
                        <a:pt x="26" y="0"/>
                      </a:lnTo>
                      <a:lnTo>
                        <a:pt x="28" y="1"/>
                      </a:lnTo>
                      <a:lnTo>
                        <a:pt x="30" y="2"/>
                      </a:lnTo>
                      <a:lnTo>
                        <a:pt x="33" y="2"/>
                      </a:lnTo>
                      <a:lnTo>
                        <a:pt x="37" y="4"/>
                      </a:lnTo>
                      <a:lnTo>
                        <a:pt x="41" y="4"/>
                      </a:lnTo>
                      <a:lnTo>
                        <a:pt x="46" y="4"/>
                      </a:lnTo>
                      <a:lnTo>
                        <a:pt x="50" y="4"/>
                      </a:lnTo>
                      <a:lnTo>
                        <a:pt x="54" y="4"/>
                      </a:lnTo>
                      <a:lnTo>
                        <a:pt x="58" y="4"/>
                      </a:lnTo>
                      <a:lnTo>
                        <a:pt x="34" y="23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35" name="Freeform 99"/>
                <p:cNvSpPr>
                  <a:spLocks/>
                </p:cNvSpPr>
                <p:nvPr/>
              </p:nvSpPr>
              <p:spPr bwMode="auto">
                <a:xfrm>
                  <a:off x="2238" y="3518"/>
                  <a:ext cx="59" cy="28"/>
                </a:xfrm>
                <a:custGeom>
                  <a:avLst/>
                  <a:gdLst>
                    <a:gd name="T0" fmla="*/ 56 w 59"/>
                    <a:gd name="T1" fmla="*/ 2 h 28"/>
                    <a:gd name="T2" fmla="*/ 53 w 59"/>
                    <a:gd name="T3" fmla="*/ 4 h 28"/>
                    <a:gd name="T4" fmla="*/ 52 w 59"/>
                    <a:gd name="T5" fmla="*/ 7 h 28"/>
                    <a:gd name="T6" fmla="*/ 52 w 59"/>
                    <a:gd name="T7" fmla="*/ 9 h 28"/>
                    <a:gd name="T8" fmla="*/ 52 w 59"/>
                    <a:gd name="T9" fmla="*/ 11 h 28"/>
                    <a:gd name="T10" fmla="*/ 54 w 59"/>
                    <a:gd name="T11" fmla="*/ 14 h 28"/>
                    <a:gd name="T12" fmla="*/ 56 w 59"/>
                    <a:gd name="T13" fmla="*/ 15 h 28"/>
                    <a:gd name="T14" fmla="*/ 58 w 59"/>
                    <a:gd name="T15" fmla="*/ 16 h 28"/>
                    <a:gd name="T16" fmla="*/ 50 w 59"/>
                    <a:gd name="T17" fmla="*/ 17 h 28"/>
                    <a:gd name="T18" fmla="*/ 43 w 59"/>
                    <a:gd name="T19" fmla="*/ 18 h 28"/>
                    <a:gd name="T20" fmla="*/ 36 w 59"/>
                    <a:gd name="T21" fmla="*/ 19 h 28"/>
                    <a:gd name="T22" fmla="*/ 28 w 59"/>
                    <a:gd name="T23" fmla="*/ 20 h 28"/>
                    <a:gd name="T24" fmla="*/ 21 w 59"/>
                    <a:gd name="T25" fmla="*/ 22 h 28"/>
                    <a:gd name="T26" fmla="*/ 15 w 59"/>
                    <a:gd name="T27" fmla="*/ 22 h 28"/>
                    <a:gd name="T28" fmla="*/ 10 w 59"/>
                    <a:gd name="T29" fmla="*/ 24 h 28"/>
                    <a:gd name="T30" fmla="*/ 5 w 59"/>
                    <a:gd name="T31" fmla="*/ 24 h 28"/>
                    <a:gd name="T32" fmla="*/ 3 w 59"/>
                    <a:gd name="T33" fmla="*/ 26 h 28"/>
                    <a:gd name="T34" fmla="*/ 0 w 59"/>
                    <a:gd name="T35" fmla="*/ 27 h 28"/>
                    <a:gd name="T36" fmla="*/ 6 w 59"/>
                    <a:gd name="T37" fmla="*/ 21 h 28"/>
                    <a:gd name="T38" fmla="*/ 13 w 59"/>
                    <a:gd name="T39" fmla="*/ 17 h 28"/>
                    <a:gd name="T40" fmla="*/ 23 w 59"/>
                    <a:gd name="T41" fmla="*/ 11 h 28"/>
                    <a:gd name="T42" fmla="*/ 31 w 59"/>
                    <a:gd name="T43" fmla="*/ 6 h 28"/>
                    <a:gd name="T44" fmla="*/ 37 w 59"/>
                    <a:gd name="T45" fmla="*/ 2 h 28"/>
                    <a:gd name="T46" fmla="*/ 42 w 59"/>
                    <a:gd name="T47" fmla="*/ 0 h 28"/>
                    <a:gd name="T48" fmla="*/ 56 w 59"/>
                    <a:gd name="T49" fmla="*/ 2 h 28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59"/>
                    <a:gd name="T76" fmla="*/ 0 h 28"/>
                    <a:gd name="T77" fmla="*/ 59 w 59"/>
                    <a:gd name="T78" fmla="*/ 28 h 28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59" h="28">
                      <a:moveTo>
                        <a:pt x="56" y="2"/>
                      </a:moveTo>
                      <a:lnTo>
                        <a:pt x="53" y="4"/>
                      </a:lnTo>
                      <a:lnTo>
                        <a:pt x="52" y="7"/>
                      </a:lnTo>
                      <a:lnTo>
                        <a:pt x="52" y="9"/>
                      </a:lnTo>
                      <a:lnTo>
                        <a:pt x="52" y="11"/>
                      </a:lnTo>
                      <a:lnTo>
                        <a:pt x="54" y="14"/>
                      </a:lnTo>
                      <a:lnTo>
                        <a:pt x="56" y="15"/>
                      </a:lnTo>
                      <a:lnTo>
                        <a:pt x="58" y="16"/>
                      </a:lnTo>
                      <a:lnTo>
                        <a:pt x="50" y="17"/>
                      </a:lnTo>
                      <a:lnTo>
                        <a:pt x="43" y="18"/>
                      </a:lnTo>
                      <a:lnTo>
                        <a:pt x="36" y="19"/>
                      </a:lnTo>
                      <a:lnTo>
                        <a:pt x="28" y="20"/>
                      </a:lnTo>
                      <a:lnTo>
                        <a:pt x="21" y="22"/>
                      </a:lnTo>
                      <a:lnTo>
                        <a:pt x="15" y="22"/>
                      </a:lnTo>
                      <a:lnTo>
                        <a:pt x="10" y="24"/>
                      </a:lnTo>
                      <a:lnTo>
                        <a:pt x="5" y="24"/>
                      </a:lnTo>
                      <a:lnTo>
                        <a:pt x="3" y="26"/>
                      </a:lnTo>
                      <a:lnTo>
                        <a:pt x="0" y="27"/>
                      </a:lnTo>
                      <a:lnTo>
                        <a:pt x="6" y="21"/>
                      </a:lnTo>
                      <a:lnTo>
                        <a:pt x="13" y="17"/>
                      </a:lnTo>
                      <a:lnTo>
                        <a:pt x="23" y="11"/>
                      </a:lnTo>
                      <a:lnTo>
                        <a:pt x="31" y="6"/>
                      </a:lnTo>
                      <a:lnTo>
                        <a:pt x="37" y="2"/>
                      </a:lnTo>
                      <a:lnTo>
                        <a:pt x="42" y="0"/>
                      </a:lnTo>
                      <a:lnTo>
                        <a:pt x="56" y="2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36" name="Freeform 100"/>
                <p:cNvSpPr>
                  <a:spLocks/>
                </p:cNvSpPr>
                <p:nvPr/>
              </p:nvSpPr>
              <p:spPr bwMode="auto">
                <a:xfrm>
                  <a:off x="2258" y="3529"/>
                  <a:ext cx="18" cy="21"/>
                </a:xfrm>
                <a:custGeom>
                  <a:avLst/>
                  <a:gdLst>
                    <a:gd name="T0" fmla="*/ 1 w 18"/>
                    <a:gd name="T1" fmla="*/ 17 h 21"/>
                    <a:gd name="T2" fmla="*/ 4 w 18"/>
                    <a:gd name="T3" fmla="*/ 20 h 21"/>
                    <a:gd name="T4" fmla="*/ 7 w 18"/>
                    <a:gd name="T5" fmla="*/ 17 h 21"/>
                    <a:gd name="T6" fmla="*/ 8 w 18"/>
                    <a:gd name="T7" fmla="*/ 17 h 21"/>
                    <a:gd name="T8" fmla="*/ 10 w 18"/>
                    <a:gd name="T9" fmla="*/ 15 h 21"/>
                    <a:gd name="T10" fmla="*/ 12 w 18"/>
                    <a:gd name="T11" fmla="*/ 15 h 21"/>
                    <a:gd name="T12" fmla="*/ 13 w 18"/>
                    <a:gd name="T13" fmla="*/ 12 h 21"/>
                    <a:gd name="T14" fmla="*/ 15 w 18"/>
                    <a:gd name="T15" fmla="*/ 7 h 21"/>
                    <a:gd name="T16" fmla="*/ 17 w 18"/>
                    <a:gd name="T17" fmla="*/ 5 h 21"/>
                    <a:gd name="T18" fmla="*/ 15 w 18"/>
                    <a:gd name="T19" fmla="*/ 2 h 21"/>
                    <a:gd name="T20" fmla="*/ 12 w 18"/>
                    <a:gd name="T21" fmla="*/ 0 h 21"/>
                    <a:gd name="T22" fmla="*/ 10 w 18"/>
                    <a:gd name="T23" fmla="*/ 0 h 21"/>
                    <a:gd name="T24" fmla="*/ 9 w 18"/>
                    <a:gd name="T25" fmla="*/ 2 h 21"/>
                    <a:gd name="T26" fmla="*/ 7 w 18"/>
                    <a:gd name="T27" fmla="*/ 2 h 21"/>
                    <a:gd name="T28" fmla="*/ 5 w 18"/>
                    <a:gd name="T29" fmla="*/ 5 h 21"/>
                    <a:gd name="T30" fmla="*/ 4 w 18"/>
                    <a:gd name="T31" fmla="*/ 5 h 21"/>
                    <a:gd name="T32" fmla="*/ 1 w 18"/>
                    <a:gd name="T33" fmla="*/ 7 h 21"/>
                    <a:gd name="T34" fmla="*/ 1 w 18"/>
                    <a:gd name="T35" fmla="*/ 12 h 21"/>
                    <a:gd name="T36" fmla="*/ 0 w 18"/>
                    <a:gd name="T37" fmla="*/ 15 h 21"/>
                    <a:gd name="T38" fmla="*/ 1 w 18"/>
                    <a:gd name="T39" fmla="*/ 17 h 21"/>
                    <a:gd name="T40" fmla="*/ 1 w 18"/>
                    <a:gd name="T41" fmla="*/ 17 h 2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8"/>
                    <a:gd name="T64" fmla="*/ 0 h 21"/>
                    <a:gd name="T65" fmla="*/ 18 w 18"/>
                    <a:gd name="T66" fmla="*/ 21 h 21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8" h="21">
                      <a:moveTo>
                        <a:pt x="1" y="17"/>
                      </a:moveTo>
                      <a:lnTo>
                        <a:pt x="4" y="20"/>
                      </a:lnTo>
                      <a:lnTo>
                        <a:pt x="7" y="17"/>
                      </a:lnTo>
                      <a:lnTo>
                        <a:pt x="8" y="17"/>
                      </a:lnTo>
                      <a:lnTo>
                        <a:pt x="10" y="15"/>
                      </a:lnTo>
                      <a:lnTo>
                        <a:pt x="12" y="15"/>
                      </a:lnTo>
                      <a:lnTo>
                        <a:pt x="13" y="12"/>
                      </a:lnTo>
                      <a:lnTo>
                        <a:pt x="15" y="7"/>
                      </a:lnTo>
                      <a:lnTo>
                        <a:pt x="17" y="5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9" y="2"/>
                      </a:lnTo>
                      <a:lnTo>
                        <a:pt x="7" y="2"/>
                      </a:lnTo>
                      <a:lnTo>
                        <a:pt x="5" y="5"/>
                      </a:lnTo>
                      <a:lnTo>
                        <a:pt x="4" y="5"/>
                      </a:lnTo>
                      <a:lnTo>
                        <a:pt x="1" y="7"/>
                      </a:lnTo>
                      <a:lnTo>
                        <a:pt x="1" y="12"/>
                      </a:lnTo>
                      <a:lnTo>
                        <a:pt x="0" y="15"/>
                      </a:lnTo>
                      <a:lnTo>
                        <a:pt x="1" y="17"/>
                      </a:lnTo>
                    </a:path>
                  </a:pathLst>
                </a:custGeom>
                <a:solidFill>
                  <a:srgbClr val="618F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8429" name="Group 101"/>
              <p:cNvGrpSpPr>
                <a:grpSpLocks/>
              </p:cNvGrpSpPr>
              <p:nvPr/>
            </p:nvGrpSpPr>
            <p:grpSpPr bwMode="auto">
              <a:xfrm>
                <a:off x="2012" y="3493"/>
                <a:ext cx="226" cy="82"/>
                <a:chOff x="2012" y="3493"/>
                <a:chExt cx="226" cy="82"/>
              </a:xfrm>
            </p:grpSpPr>
            <p:sp>
              <p:nvSpPr>
                <p:cNvPr id="58430" name="Freeform 102"/>
                <p:cNvSpPr>
                  <a:spLocks/>
                </p:cNvSpPr>
                <p:nvPr/>
              </p:nvSpPr>
              <p:spPr bwMode="auto">
                <a:xfrm>
                  <a:off x="2012" y="3493"/>
                  <a:ext cx="221" cy="79"/>
                </a:xfrm>
                <a:custGeom>
                  <a:avLst/>
                  <a:gdLst>
                    <a:gd name="T0" fmla="*/ 0 w 221"/>
                    <a:gd name="T1" fmla="*/ 36 h 79"/>
                    <a:gd name="T2" fmla="*/ 5 w 221"/>
                    <a:gd name="T3" fmla="*/ 31 h 79"/>
                    <a:gd name="T4" fmla="*/ 10 w 221"/>
                    <a:gd name="T5" fmla="*/ 29 h 79"/>
                    <a:gd name="T6" fmla="*/ 16 w 221"/>
                    <a:gd name="T7" fmla="*/ 29 h 79"/>
                    <a:gd name="T8" fmla="*/ 23 w 221"/>
                    <a:gd name="T9" fmla="*/ 27 h 79"/>
                    <a:gd name="T10" fmla="*/ 32 w 221"/>
                    <a:gd name="T11" fmla="*/ 27 h 79"/>
                    <a:gd name="T12" fmla="*/ 39 w 221"/>
                    <a:gd name="T13" fmla="*/ 25 h 79"/>
                    <a:gd name="T14" fmla="*/ 85 w 221"/>
                    <a:gd name="T15" fmla="*/ 17 h 79"/>
                    <a:gd name="T16" fmla="*/ 90 w 221"/>
                    <a:gd name="T17" fmla="*/ 15 h 79"/>
                    <a:gd name="T18" fmla="*/ 95 w 221"/>
                    <a:gd name="T19" fmla="*/ 13 h 79"/>
                    <a:gd name="T20" fmla="*/ 95 w 221"/>
                    <a:gd name="T21" fmla="*/ 9 h 79"/>
                    <a:gd name="T22" fmla="*/ 92 w 221"/>
                    <a:gd name="T23" fmla="*/ 6 h 79"/>
                    <a:gd name="T24" fmla="*/ 76 w 221"/>
                    <a:gd name="T25" fmla="*/ 0 h 79"/>
                    <a:gd name="T26" fmla="*/ 71 w 221"/>
                    <a:gd name="T27" fmla="*/ 4 h 79"/>
                    <a:gd name="T28" fmla="*/ 69 w 221"/>
                    <a:gd name="T29" fmla="*/ 7 h 79"/>
                    <a:gd name="T30" fmla="*/ 63 w 221"/>
                    <a:gd name="T31" fmla="*/ 13 h 79"/>
                    <a:gd name="T32" fmla="*/ 55 w 221"/>
                    <a:gd name="T33" fmla="*/ 31 h 79"/>
                    <a:gd name="T34" fmla="*/ 50 w 221"/>
                    <a:gd name="T35" fmla="*/ 32 h 79"/>
                    <a:gd name="T36" fmla="*/ 39 w 221"/>
                    <a:gd name="T37" fmla="*/ 36 h 79"/>
                    <a:gd name="T38" fmla="*/ 34 w 221"/>
                    <a:gd name="T39" fmla="*/ 39 h 79"/>
                    <a:gd name="T40" fmla="*/ 32 w 221"/>
                    <a:gd name="T41" fmla="*/ 34 h 79"/>
                    <a:gd name="T42" fmla="*/ 26 w 221"/>
                    <a:gd name="T43" fmla="*/ 32 h 79"/>
                    <a:gd name="T44" fmla="*/ 34 w 221"/>
                    <a:gd name="T45" fmla="*/ 39 h 79"/>
                    <a:gd name="T46" fmla="*/ 39 w 221"/>
                    <a:gd name="T47" fmla="*/ 41 h 79"/>
                    <a:gd name="T48" fmla="*/ 55 w 221"/>
                    <a:gd name="T49" fmla="*/ 41 h 79"/>
                    <a:gd name="T50" fmla="*/ 69 w 221"/>
                    <a:gd name="T51" fmla="*/ 39 h 79"/>
                    <a:gd name="T52" fmla="*/ 87 w 221"/>
                    <a:gd name="T53" fmla="*/ 34 h 79"/>
                    <a:gd name="T54" fmla="*/ 106 w 221"/>
                    <a:gd name="T55" fmla="*/ 31 h 79"/>
                    <a:gd name="T56" fmla="*/ 97 w 221"/>
                    <a:gd name="T57" fmla="*/ 31 h 79"/>
                    <a:gd name="T58" fmla="*/ 87 w 221"/>
                    <a:gd name="T59" fmla="*/ 43 h 79"/>
                    <a:gd name="T60" fmla="*/ 92 w 221"/>
                    <a:gd name="T61" fmla="*/ 43 h 79"/>
                    <a:gd name="T62" fmla="*/ 113 w 221"/>
                    <a:gd name="T63" fmla="*/ 41 h 79"/>
                    <a:gd name="T64" fmla="*/ 143 w 221"/>
                    <a:gd name="T65" fmla="*/ 34 h 79"/>
                    <a:gd name="T66" fmla="*/ 129 w 221"/>
                    <a:gd name="T67" fmla="*/ 43 h 79"/>
                    <a:gd name="T68" fmla="*/ 124 w 221"/>
                    <a:gd name="T69" fmla="*/ 43 h 79"/>
                    <a:gd name="T70" fmla="*/ 148 w 221"/>
                    <a:gd name="T71" fmla="*/ 43 h 79"/>
                    <a:gd name="T72" fmla="*/ 111 w 221"/>
                    <a:gd name="T73" fmla="*/ 78 h 79"/>
                    <a:gd name="T74" fmla="*/ 113 w 221"/>
                    <a:gd name="T75" fmla="*/ 64 h 79"/>
                    <a:gd name="T76" fmla="*/ 134 w 221"/>
                    <a:gd name="T77" fmla="*/ 60 h 79"/>
                    <a:gd name="T78" fmla="*/ 169 w 221"/>
                    <a:gd name="T79" fmla="*/ 46 h 79"/>
                    <a:gd name="T80" fmla="*/ 177 w 221"/>
                    <a:gd name="T81" fmla="*/ 45 h 79"/>
                    <a:gd name="T82" fmla="*/ 174 w 221"/>
                    <a:gd name="T83" fmla="*/ 48 h 79"/>
                    <a:gd name="T84" fmla="*/ 220 w 221"/>
                    <a:gd name="T85" fmla="*/ 43 h 79"/>
                    <a:gd name="T86" fmla="*/ 214 w 221"/>
                    <a:gd name="T87" fmla="*/ 45 h 79"/>
                    <a:gd name="T88" fmla="*/ 0 w 221"/>
                    <a:gd name="T89" fmla="*/ 36 h 7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221"/>
                    <a:gd name="T136" fmla="*/ 0 h 79"/>
                    <a:gd name="T137" fmla="*/ 221 w 221"/>
                    <a:gd name="T138" fmla="*/ 79 h 7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221" h="79">
                      <a:moveTo>
                        <a:pt x="0" y="36"/>
                      </a:moveTo>
                      <a:lnTo>
                        <a:pt x="5" y="31"/>
                      </a:lnTo>
                      <a:lnTo>
                        <a:pt x="10" y="29"/>
                      </a:lnTo>
                      <a:lnTo>
                        <a:pt x="16" y="29"/>
                      </a:lnTo>
                      <a:lnTo>
                        <a:pt x="23" y="27"/>
                      </a:lnTo>
                      <a:lnTo>
                        <a:pt x="32" y="27"/>
                      </a:lnTo>
                      <a:lnTo>
                        <a:pt x="39" y="25"/>
                      </a:lnTo>
                      <a:lnTo>
                        <a:pt x="85" y="17"/>
                      </a:lnTo>
                      <a:lnTo>
                        <a:pt x="90" y="15"/>
                      </a:lnTo>
                      <a:lnTo>
                        <a:pt x="95" y="13"/>
                      </a:lnTo>
                      <a:lnTo>
                        <a:pt x="95" y="9"/>
                      </a:lnTo>
                      <a:lnTo>
                        <a:pt x="92" y="6"/>
                      </a:lnTo>
                      <a:lnTo>
                        <a:pt x="76" y="0"/>
                      </a:lnTo>
                      <a:lnTo>
                        <a:pt x="71" y="4"/>
                      </a:lnTo>
                      <a:lnTo>
                        <a:pt x="69" y="7"/>
                      </a:lnTo>
                      <a:lnTo>
                        <a:pt x="63" y="13"/>
                      </a:lnTo>
                      <a:lnTo>
                        <a:pt x="55" y="31"/>
                      </a:lnTo>
                      <a:lnTo>
                        <a:pt x="50" y="32"/>
                      </a:lnTo>
                      <a:lnTo>
                        <a:pt x="39" y="36"/>
                      </a:lnTo>
                      <a:lnTo>
                        <a:pt x="34" y="39"/>
                      </a:lnTo>
                      <a:lnTo>
                        <a:pt x="32" y="34"/>
                      </a:lnTo>
                      <a:lnTo>
                        <a:pt x="26" y="32"/>
                      </a:lnTo>
                      <a:lnTo>
                        <a:pt x="34" y="39"/>
                      </a:lnTo>
                      <a:lnTo>
                        <a:pt x="39" y="41"/>
                      </a:lnTo>
                      <a:lnTo>
                        <a:pt x="55" y="41"/>
                      </a:lnTo>
                      <a:lnTo>
                        <a:pt x="69" y="39"/>
                      </a:lnTo>
                      <a:lnTo>
                        <a:pt x="87" y="34"/>
                      </a:lnTo>
                      <a:lnTo>
                        <a:pt x="106" y="31"/>
                      </a:lnTo>
                      <a:lnTo>
                        <a:pt x="97" y="31"/>
                      </a:lnTo>
                      <a:lnTo>
                        <a:pt x="87" y="43"/>
                      </a:lnTo>
                      <a:lnTo>
                        <a:pt x="92" y="43"/>
                      </a:lnTo>
                      <a:lnTo>
                        <a:pt x="113" y="41"/>
                      </a:lnTo>
                      <a:lnTo>
                        <a:pt x="143" y="34"/>
                      </a:lnTo>
                      <a:lnTo>
                        <a:pt x="129" y="43"/>
                      </a:lnTo>
                      <a:lnTo>
                        <a:pt x="124" y="43"/>
                      </a:lnTo>
                      <a:lnTo>
                        <a:pt x="148" y="43"/>
                      </a:lnTo>
                      <a:lnTo>
                        <a:pt x="111" y="78"/>
                      </a:lnTo>
                      <a:lnTo>
                        <a:pt x="113" y="64"/>
                      </a:lnTo>
                      <a:lnTo>
                        <a:pt x="134" y="60"/>
                      </a:lnTo>
                      <a:lnTo>
                        <a:pt x="169" y="46"/>
                      </a:lnTo>
                      <a:lnTo>
                        <a:pt x="177" y="45"/>
                      </a:lnTo>
                      <a:lnTo>
                        <a:pt x="174" y="48"/>
                      </a:lnTo>
                      <a:lnTo>
                        <a:pt x="220" y="43"/>
                      </a:lnTo>
                      <a:lnTo>
                        <a:pt x="214" y="45"/>
                      </a:lnTo>
                      <a:lnTo>
                        <a:pt x="0" y="36"/>
                      </a:lnTo>
                    </a:path>
                  </a:pathLst>
                </a:custGeom>
                <a:solidFill>
                  <a:srgbClr val="618F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31" name="Freeform 103"/>
                <p:cNvSpPr>
                  <a:spLocks/>
                </p:cNvSpPr>
                <p:nvPr/>
              </p:nvSpPr>
              <p:spPr bwMode="auto">
                <a:xfrm>
                  <a:off x="2012" y="3493"/>
                  <a:ext cx="226" cy="82"/>
                </a:xfrm>
                <a:custGeom>
                  <a:avLst/>
                  <a:gdLst>
                    <a:gd name="T0" fmla="*/ 0 w 226"/>
                    <a:gd name="T1" fmla="*/ 38 h 82"/>
                    <a:gd name="T2" fmla="*/ 5 w 226"/>
                    <a:gd name="T3" fmla="*/ 32 h 82"/>
                    <a:gd name="T4" fmla="*/ 10 w 226"/>
                    <a:gd name="T5" fmla="*/ 30 h 82"/>
                    <a:gd name="T6" fmla="*/ 16 w 226"/>
                    <a:gd name="T7" fmla="*/ 30 h 82"/>
                    <a:gd name="T8" fmla="*/ 24 w 226"/>
                    <a:gd name="T9" fmla="*/ 28 h 82"/>
                    <a:gd name="T10" fmla="*/ 32 w 226"/>
                    <a:gd name="T11" fmla="*/ 28 h 82"/>
                    <a:gd name="T12" fmla="*/ 40 w 226"/>
                    <a:gd name="T13" fmla="*/ 26 h 82"/>
                    <a:gd name="T14" fmla="*/ 86 w 226"/>
                    <a:gd name="T15" fmla="*/ 18 h 82"/>
                    <a:gd name="T16" fmla="*/ 91 w 226"/>
                    <a:gd name="T17" fmla="*/ 16 h 82"/>
                    <a:gd name="T18" fmla="*/ 97 w 226"/>
                    <a:gd name="T19" fmla="*/ 13 h 82"/>
                    <a:gd name="T20" fmla="*/ 97 w 226"/>
                    <a:gd name="T21" fmla="*/ 10 h 82"/>
                    <a:gd name="T22" fmla="*/ 95 w 226"/>
                    <a:gd name="T23" fmla="*/ 6 h 82"/>
                    <a:gd name="T24" fmla="*/ 78 w 226"/>
                    <a:gd name="T25" fmla="*/ 0 h 82"/>
                    <a:gd name="T26" fmla="*/ 73 w 226"/>
                    <a:gd name="T27" fmla="*/ 4 h 82"/>
                    <a:gd name="T28" fmla="*/ 70 w 226"/>
                    <a:gd name="T29" fmla="*/ 8 h 82"/>
                    <a:gd name="T30" fmla="*/ 64 w 226"/>
                    <a:gd name="T31" fmla="*/ 13 h 82"/>
                    <a:gd name="T32" fmla="*/ 57 w 226"/>
                    <a:gd name="T33" fmla="*/ 32 h 82"/>
                    <a:gd name="T34" fmla="*/ 51 w 226"/>
                    <a:gd name="T35" fmla="*/ 34 h 82"/>
                    <a:gd name="T36" fmla="*/ 40 w 226"/>
                    <a:gd name="T37" fmla="*/ 38 h 82"/>
                    <a:gd name="T38" fmla="*/ 35 w 226"/>
                    <a:gd name="T39" fmla="*/ 40 h 82"/>
                    <a:gd name="T40" fmla="*/ 32 w 226"/>
                    <a:gd name="T41" fmla="*/ 36 h 82"/>
                    <a:gd name="T42" fmla="*/ 26 w 226"/>
                    <a:gd name="T43" fmla="*/ 34 h 82"/>
                    <a:gd name="T44" fmla="*/ 35 w 226"/>
                    <a:gd name="T45" fmla="*/ 40 h 82"/>
                    <a:gd name="T46" fmla="*/ 40 w 226"/>
                    <a:gd name="T47" fmla="*/ 42 h 82"/>
                    <a:gd name="T48" fmla="*/ 57 w 226"/>
                    <a:gd name="T49" fmla="*/ 42 h 82"/>
                    <a:gd name="T50" fmla="*/ 70 w 226"/>
                    <a:gd name="T51" fmla="*/ 40 h 82"/>
                    <a:gd name="T52" fmla="*/ 89 w 226"/>
                    <a:gd name="T53" fmla="*/ 36 h 82"/>
                    <a:gd name="T54" fmla="*/ 108 w 226"/>
                    <a:gd name="T55" fmla="*/ 32 h 82"/>
                    <a:gd name="T56" fmla="*/ 100 w 226"/>
                    <a:gd name="T57" fmla="*/ 32 h 82"/>
                    <a:gd name="T58" fmla="*/ 89 w 226"/>
                    <a:gd name="T59" fmla="*/ 44 h 82"/>
                    <a:gd name="T60" fmla="*/ 95 w 226"/>
                    <a:gd name="T61" fmla="*/ 44 h 82"/>
                    <a:gd name="T62" fmla="*/ 116 w 226"/>
                    <a:gd name="T63" fmla="*/ 42 h 82"/>
                    <a:gd name="T64" fmla="*/ 146 w 226"/>
                    <a:gd name="T65" fmla="*/ 36 h 82"/>
                    <a:gd name="T66" fmla="*/ 133 w 226"/>
                    <a:gd name="T67" fmla="*/ 44 h 82"/>
                    <a:gd name="T68" fmla="*/ 127 w 226"/>
                    <a:gd name="T69" fmla="*/ 44 h 82"/>
                    <a:gd name="T70" fmla="*/ 151 w 226"/>
                    <a:gd name="T71" fmla="*/ 44 h 82"/>
                    <a:gd name="T72" fmla="*/ 113 w 226"/>
                    <a:gd name="T73" fmla="*/ 81 h 82"/>
                    <a:gd name="T74" fmla="*/ 116 w 226"/>
                    <a:gd name="T75" fmla="*/ 67 h 82"/>
                    <a:gd name="T76" fmla="*/ 138 w 226"/>
                    <a:gd name="T77" fmla="*/ 62 h 82"/>
                    <a:gd name="T78" fmla="*/ 173 w 226"/>
                    <a:gd name="T79" fmla="*/ 48 h 82"/>
                    <a:gd name="T80" fmla="*/ 182 w 226"/>
                    <a:gd name="T81" fmla="*/ 46 h 82"/>
                    <a:gd name="T82" fmla="*/ 178 w 226"/>
                    <a:gd name="T83" fmla="*/ 50 h 82"/>
                    <a:gd name="T84" fmla="*/ 225 w 226"/>
                    <a:gd name="T85" fmla="*/ 44 h 82"/>
                    <a:gd name="T86" fmla="*/ 219 w 226"/>
                    <a:gd name="T87" fmla="*/ 46 h 8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26"/>
                    <a:gd name="T133" fmla="*/ 0 h 82"/>
                    <a:gd name="T134" fmla="*/ 226 w 226"/>
                    <a:gd name="T135" fmla="*/ 82 h 8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26" h="82">
                      <a:moveTo>
                        <a:pt x="0" y="38"/>
                      </a:moveTo>
                      <a:lnTo>
                        <a:pt x="5" y="32"/>
                      </a:lnTo>
                      <a:lnTo>
                        <a:pt x="10" y="30"/>
                      </a:lnTo>
                      <a:lnTo>
                        <a:pt x="16" y="30"/>
                      </a:lnTo>
                      <a:lnTo>
                        <a:pt x="24" y="28"/>
                      </a:lnTo>
                      <a:lnTo>
                        <a:pt x="32" y="28"/>
                      </a:lnTo>
                      <a:lnTo>
                        <a:pt x="40" y="26"/>
                      </a:lnTo>
                      <a:lnTo>
                        <a:pt x="86" y="18"/>
                      </a:lnTo>
                      <a:lnTo>
                        <a:pt x="91" y="16"/>
                      </a:lnTo>
                      <a:lnTo>
                        <a:pt x="97" y="13"/>
                      </a:lnTo>
                      <a:lnTo>
                        <a:pt x="97" y="10"/>
                      </a:lnTo>
                      <a:lnTo>
                        <a:pt x="95" y="6"/>
                      </a:lnTo>
                      <a:lnTo>
                        <a:pt x="78" y="0"/>
                      </a:lnTo>
                      <a:lnTo>
                        <a:pt x="73" y="4"/>
                      </a:lnTo>
                      <a:lnTo>
                        <a:pt x="70" y="8"/>
                      </a:lnTo>
                      <a:lnTo>
                        <a:pt x="64" y="13"/>
                      </a:lnTo>
                      <a:lnTo>
                        <a:pt x="57" y="32"/>
                      </a:lnTo>
                      <a:lnTo>
                        <a:pt x="51" y="34"/>
                      </a:lnTo>
                      <a:lnTo>
                        <a:pt x="40" y="38"/>
                      </a:lnTo>
                      <a:lnTo>
                        <a:pt x="35" y="40"/>
                      </a:lnTo>
                      <a:lnTo>
                        <a:pt x="32" y="36"/>
                      </a:lnTo>
                      <a:lnTo>
                        <a:pt x="26" y="34"/>
                      </a:lnTo>
                      <a:lnTo>
                        <a:pt x="35" y="40"/>
                      </a:lnTo>
                      <a:lnTo>
                        <a:pt x="40" y="42"/>
                      </a:lnTo>
                      <a:lnTo>
                        <a:pt x="57" y="42"/>
                      </a:lnTo>
                      <a:lnTo>
                        <a:pt x="70" y="40"/>
                      </a:lnTo>
                      <a:lnTo>
                        <a:pt x="89" y="36"/>
                      </a:lnTo>
                      <a:lnTo>
                        <a:pt x="108" y="32"/>
                      </a:lnTo>
                      <a:lnTo>
                        <a:pt x="100" y="32"/>
                      </a:lnTo>
                      <a:lnTo>
                        <a:pt x="89" y="44"/>
                      </a:lnTo>
                      <a:lnTo>
                        <a:pt x="95" y="44"/>
                      </a:lnTo>
                      <a:lnTo>
                        <a:pt x="116" y="42"/>
                      </a:lnTo>
                      <a:lnTo>
                        <a:pt x="146" y="36"/>
                      </a:lnTo>
                      <a:lnTo>
                        <a:pt x="133" y="44"/>
                      </a:lnTo>
                      <a:lnTo>
                        <a:pt x="127" y="44"/>
                      </a:lnTo>
                      <a:lnTo>
                        <a:pt x="151" y="44"/>
                      </a:lnTo>
                      <a:lnTo>
                        <a:pt x="113" y="81"/>
                      </a:lnTo>
                      <a:lnTo>
                        <a:pt x="116" y="67"/>
                      </a:lnTo>
                      <a:lnTo>
                        <a:pt x="138" y="62"/>
                      </a:lnTo>
                      <a:lnTo>
                        <a:pt x="173" y="48"/>
                      </a:lnTo>
                      <a:lnTo>
                        <a:pt x="182" y="46"/>
                      </a:lnTo>
                      <a:lnTo>
                        <a:pt x="178" y="50"/>
                      </a:lnTo>
                      <a:lnTo>
                        <a:pt x="225" y="44"/>
                      </a:lnTo>
                      <a:lnTo>
                        <a:pt x="219" y="46"/>
                      </a:lnTo>
                    </a:path>
                  </a:pathLst>
                </a:custGeom>
                <a:noFill/>
                <a:ln w="12700" cap="rnd">
                  <a:solidFill>
                    <a:srgbClr val="474747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8416" name="Rectangle 104"/>
            <p:cNvSpPr>
              <a:spLocks noChangeArrowheads="1"/>
            </p:cNvSpPr>
            <p:nvPr/>
          </p:nvSpPr>
          <p:spPr bwMode="auto">
            <a:xfrm>
              <a:off x="3595" y="2199"/>
              <a:ext cx="316" cy="97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  <p:grpSp>
          <p:nvGrpSpPr>
            <p:cNvPr id="58417" name="Group 105"/>
            <p:cNvGrpSpPr>
              <a:grpSpLocks/>
            </p:cNvGrpSpPr>
            <p:nvPr/>
          </p:nvGrpSpPr>
          <p:grpSpPr bwMode="auto">
            <a:xfrm>
              <a:off x="3610" y="2121"/>
              <a:ext cx="428" cy="172"/>
              <a:chOff x="3610" y="2121"/>
              <a:chExt cx="428" cy="172"/>
            </a:xfrm>
          </p:grpSpPr>
          <p:grpSp>
            <p:nvGrpSpPr>
              <p:cNvPr id="58419" name="Group 106"/>
              <p:cNvGrpSpPr>
                <a:grpSpLocks/>
              </p:cNvGrpSpPr>
              <p:nvPr/>
            </p:nvGrpSpPr>
            <p:grpSpPr bwMode="auto">
              <a:xfrm>
                <a:off x="3610" y="2209"/>
                <a:ext cx="225" cy="84"/>
                <a:chOff x="3610" y="2209"/>
                <a:chExt cx="225" cy="84"/>
              </a:xfrm>
            </p:grpSpPr>
            <p:sp>
              <p:nvSpPr>
                <p:cNvPr id="58426" name="Freeform 107"/>
                <p:cNvSpPr>
                  <a:spLocks/>
                </p:cNvSpPr>
                <p:nvPr/>
              </p:nvSpPr>
              <p:spPr bwMode="auto">
                <a:xfrm>
                  <a:off x="3610" y="2209"/>
                  <a:ext cx="220" cy="78"/>
                </a:xfrm>
                <a:custGeom>
                  <a:avLst/>
                  <a:gdLst>
                    <a:gd name="T0" fmla="*/ 0 w 220"/>
                    <a:gd name="T1" fmla="*/ 36 h 78"/>
                    <a:gd name="T2" fmla="*/ 5 w 220"/>
                    <a:gd name="T3" fmla="*/ 30 h 78"/>
                    <a:gd name="T4" fmla="*/ 10 w 220"/>
                    <a:gd name="T5" fmla="*/ 29 h 78"/>
                    <a:gd name="T6" fmla="*/ 15 w 220"/>
                    <a:gd name="T7" fmla="*/ 29 h 78"/>
                    <a:gd name="T8" fmla="*/ 23 w 220"/>
                    <a:gd name="T9" fmla="*/ 27 h 78"/>
                    <a:gd name="T10" fmla="*/ 31 w 220"/>
                    <a:gd name="T11" fmla="*/ 27 h 78"/>
                    <a:gd name="T12" fmla="*/ 39 w 220"/>
                    <a:gd name="T13" fmla="*/ 25 h 78"/>
                    <a:gd name="T14" fmla="*/ 84 w 220"/>
                    <a:gd name="T15" fmla="*/ 17 h 78"/>
                    <a:gd name="T16" fmla="*/ 89 w 220"/>
                    <a:gd name="T17" fmla="*/ 15 h 78"/>
                    <a:gd name="T18" fmla="*/ 94 w 220"/>
                    <a:gd name="T19" fmla="*/ 13 h 78"/>
                    <a:gd name="T20" fmla="*/ 94 w 220"/>
                    <a:gd name="T21" fmla="*/ 9 h 78"/>
                    <a:gd name="T22" fmla="*/ 92 w 220"/>
                    <a:gd name="T23" fmla="*/ 6 h 78"/>
                    <a:gd name="T24" fmla="*/ 76 w 220"/>
                    <a:gd name="T25" fmla="*/ 0 h 78"/>
                    <a:gd name="T26" fmla="*/ 71 w 220"/>
                    <a:gd name="T27" fmla="*/ 4 h 78"/>
                    <a:gd name="T28" fmla="*/ 68 w 220"/>
                    <a:gd name="T29" fmla="*/ 7 h 78"/>
                    <a:gd name="T30" fmla="*/ 62 w 220"/>
                    <a:gd name="T31" fmla="*/ 13 h 78"/>
                    <a:gd name="T32" fmla="*/ 55 w 220"/>
                    <a:gd name="T33" fmla="*/ 30 h 78"/>
                    <a:gd name="T34" fmla="*/ 50 w 220"/>
                    <a:gd name="T35" fmla="*/ 32 h 78"/>
                    <a:gd name="T36" fmla="*/ 39 w 220"/>
                    <a:gd name="T37" fmla="*/ 36 h 78"/>
                    <a:gd name="T38" fmla="*/ 34 w 220"/>
                    <a:gd name="T39" fmla="*/ 38 h 78"/>
                    <a:gd name="T40" fmla="*/ 31 w 220"/>
                    <a:gd name="T41" fmla="*/ 34 h 78"/>
                    <a:gd name="T42" fmla="*/ 26 w 220"/>
                    <a:gd name="T43" fmla="*/ 32 h 78"/>
                    <a:gd name="T44" fmla="*/ 34 w 220"/>
                    <a:gd name="T45" fmla="*/ 38 h 78"/>
                    <a:gd name="T46" fmla="*/ 39 w 220"/>
                    <a:gd name="T47" fmla="*/ 40 h 78"/>
                    <a:gd name="T48" fmla="*/ 55 w 220"/>
                    <a:gd name="T49" fmla="*/ 40 h 78"/>
                    <a:gd name="T50" fmla="*/ 68 w 220"/>
                    <a:gd name="T51" fmla="*/ 38 h 78"/>
                    <a:gd name="T52" fmla="*/ 87 w 220"/>
                    <a:gd name="T53" fmla="*/ 34 h 78"/>
                    <a:gd name="T54" fmla="*/ 105 w 220"/>
                    <a:gd name="T55" fmla="*/ 30 h 78"/>
                    <a:gd name="T56" fmla="*/ 97 w 220"/>
                    <a:gd name="T57" fmla="*/ 30 h 78"/>
                    <a:gd name="T58" fmla="*/ 87 w 220"/>
                    <a:gd name="T59" fmla="*/ 42 h 78"/>
                    <a:gd name="T60" fmla="*/ 92 w 220"/>
                    <a:gd name="T61" fmla="*/ 42 h 78"/>
                    <a:gd name="T62" fmla="*/ 113 w 220"/>
                    <a:gd name="T63" fmla="*/ 40 h 78"/>
                    <a:gd name="T64" fmla="*/ 142 w 220"/>
                    <a:gd name="T65" fmla="*/ 34 h 78"/>
                    <a:gd name="T66" fmla="*/ 129 w 220"/>
                    <a:gd name="T67" fmla="*/ 42 h 78"/>
                    <a:gd name="T68" fmla="*/ 124 w 220"/>
                    <a:gd name="T69" fmla="*/ 42 h 78"/>
                    <a:gd name="T70" fmla="*/ 147 w 220"/>
                    <a:gd name="T71" fmla="*/ 42 h 78"/>
                    <a:gd name="T72" fmla="*/ 110 w 220"/>
                    <a:gd name="T73" fmla="*/ 77 h 78"/>
                    <a:gd name="T74" fmla="*/ 113 w 220"/>
                    <a:gd name="T75" fmla="*/ 63 h 78"/>
                    <a:gd name="T76" fmla="*/ 134 w 220"/>
                    <a:gd name="T77" fmla="*/ 59 h 78"/>
                    <a:gd name="T78" fmla="*/ 168 w 220"/>
                    <a:gd name="T79" fmla="*/ 46 h 78"/>
                    <a:gd name="T80" fmla="*/ 177 w 220"/>
                    <a:gd name="T81" fmla="*/ 44 h 78"/>
                    <a:gd name="T82" fmla="*/ 173 w 220"/>
                    <a:gd name="T83" fmla="*/ 48 h 78"/>
                    <a:gd name="T84" fmla="*/ 219 w 220"/>
                    <a:gd name="T85" fmla="*/ 42 h 78"/>
                    <a:gd name="T86" fmla="*/ 213 w 220"/>
                    <a:gd name="T87" fmla="*/ 44 h 78"/>
                    <a:gd name="T88" fmla="*/ 0 w 220"/>
                    <a:gd name="T89" fmla="*/ 36 h 7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220"/>
                    <a:gd name="T136" fmla="*/ 0 h 78"/>
                    <a:gd name="T137" fmla="*/ 220 w 220"/>
                    <a:gd name="T138" fmla="*/ 78 h 7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220" h="78">
                      <a:moveTo>
                        <a:pt x="0" y="36"/>
                      </a:moveTo>
                      <a:lnTo>
                        <a:pt x="5" y="30"/>
                      </a:lnTo>
                      <a:lnTo>
                        <a:pt x="10" y="29"/>
                      </a:lnTo>
                      <a:lnTo>
                        <a:pt x="15" y="29"/>
                      </a:lnTo>
                      <a:lnTo>
                        <a:pt x="23" y="27"/>
                      </a:lnTo>
                      <a:lnTo>
                        <a:pt x="31" y="27"/>
                      </a:lnTo>
                      <a:lnTo>
                        <a:pt x="39" y="25"/>
                      </a:lnTo>
                      <a:lnTo>
                        <a:pt x="84" y="17"/>
                      </a:lnTo>
                      <a:lnTo>
                        <a:pt x="89" y="15"/>
                      </a:lnTo>
                      <a:lnTo>
                        <a:pt x="94" y="13"/>
                      </a:lnTo>
                      <a:lnTo>
                        <a:pt x="94" y="9"/>
                      </a:lnTo>
                      <a:lnTo>
                        <a:pt x="92" y="6"/>
                      </a:lnTo>
                      <a:lnTo>
                        <a:pt x="76" y="0"/>
                      </a:lnTo>
                      <a:lnTo>
                        <a:pt x="71" y="4"/>
                      </a:lnTo>
                      <a:lnTo>
                        <a:pt x="68" y="7"/>
                      </a:lnTo>
                      <a:lnTo>
                        <a:pt x="62" y="13"/>
                      </a:lnTo>
                      <a:lnTo>
                        <a:pt x="55" y="30"/>
                      </a:lnTo>
                      <a:lnTo>
                        <a:pt x="50" y="32"/>
                      </a:lnTo>
                      <a:lnTo>
                        <a:pt x="39" y="36"/>
                      </a:lnTo>
                      <a:lnTo>
                        <a:pt x="34" y="38"/>
                      </a:lnTo>
                      <a:lnTo>
                        <a:pt x="31" y="34"/>
                      </a:lnTo>
                      <a:lnTo>
                        <a:pt x="26" y="32"/>
                      </a:lnTo>
                      <a:lnTo>
                        <a:pt x="34" y="38"/>
                      </a:lnTo>
                      <a:lnTo>
                        <a:pt x="39" y="40"/>
                      </a:lnTo>
                      <a:lnTo>
                        <a:pt x="55" y="40"/>
                      </a:lnTo>
                      <a:lnTo>
                        <a:pt x="68" y="38"/>
                      </a:lnTo>
                      <a:lnTo>
                        <a:pt x="87" y="34"/>
                      </a:lnTo>
                      <a:lnTo>
                        <a:pt x="105" y="30"/>
                      </a:lnTo>
                      <a:lnTo>
                        <a:pt x="97" y="30"/>
                      </a:lnTo>
                      <a:lnTo>
                        <a:pt x="87" y="42"/>
                      </a:lnTo>
                      <a:lnTo>
                        <a:pt x="92" y="42"/>
                      </a:lnTo>
                      <a:lnTo>
                        <a:pt x="113" y="40"/>
                      </a:lnTo>
                      <a:lnTo>
                        <a:pt x="142" y="34"/>
                      </a:lnTo>
                      <a:lnTo>
                        <a:pt x="129" y="42"/>
                      </a:lnTo>
                      <a:lnTo>
                        <a:pt x="124" y="42"/>
                      </a:lnTo>
                      <a:lnTo>
                        <a:pt x="147" y="42"/>
                      </a:lnTo>
                      <a:lnTo>
                        <a:pt x="110" y="77"/>
                      </a:lnTo>
                      <a:lnTo>
                        <a:pt x="113" y="63"/>
                      </a:lnTo>
                      <a:lnTo>
                        <a:pt x="134" y="59"/>
                      </a:lnTo>
                      <a:lnTo>
                        <a:pt x="168" y="46"/>
                      </a:lnTo>
                      <a:lnTo>
                        <a:pt x="177" y="44"/>
                      </a:lnTo>
                      <a:lnTo>
                        <a:pt x="173" y="48"/>
                      </a:lnTo>
                      <a:lnTo>
                        <a:pt x="219" y="42"/>
                      </a:lnTo>
                      <a:lnTo>
                        <a:pt x="213" y="44"/>
                      </a:lnTo>
                      <a:lnTo>
                        <a:pt x="0" y="36"/>
                      </a:lnTo>
                    </a:path>
                  </a:pathLst>
                </a:custGeom>
                <a:solidFill>
                  <a:srgbClr val="618F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27" name="Freeform 108"/>
                <p:cNvSpPr>
                  <a:spLocks/>
                </p:cNvSpPr>
                <p:nvPr/>
              </p:nvSpPr>
              <p:spPr bwMode="auto">
                <a:xfrm>
                  <a:off x="3610" y="2209"/>
                  <a:ext cx="225" cy="84"/>
                </a:xfrm>
                <a:custGeom>
                  <a:avLst/>
                  <a:gdLst>
                    <a:gd name="T0" fmla="*/ 0 w 225"/>
                    <a:gd name="T1" fmla="*/ 39 h 84"/>
                    <a:gd name="T2" fmla="*/ 5 w 225"/>
                    <a:gd name="T3" fmla="*/ 32 h 84"/>
                    <a:gd name="T4" fmla="*/ 10 w 225"/>
                    <a:gd name="T5" fmla="*/ 31 h 84"/>
                    <a:gd name="T6" fmla="*/ 15 w 225"/>
                    <a:gd name="T7" fmla="*/ 31 h 84"/>
                    <a:gd name="T8" fmla="*/ 24 w 225"/>
                    <a:gd name="T9" fmla="*/ 29 h 84"/>
                    <a:gd name="T10" fmla="*/ 32 w 225"/>
                    <a:gd name="T11" fmla="*/ 29 h 84"/>
                    <a:gd name="T12" fmla="*/ 40 w 225"/>
                    <a:gd name="T13" fmla="*/ 27 h 84"/>
                    <a:gd name="T14" fmla="*/ 86 w 225"/>
                    <a:gd name="T15" fmla="*/ 18 h 84"/>
                    <a:gd name="T16" fmla="*/ 91 w 225"/>
                    <a:gd name="T17" fmla="*/ 16 h 84"/>
                    <a:gd name="T18" fmla="*/ 97 w 225"/>
                    <a:gd name="T19" fmla="*/ 14 h 84"/>
                    <a:gd name="T20" fmla="*/ 97 w 225"/>
                    <a:gd name="T21" fmla="*/ 10 h 84"/>
                    <a:gd name="T22" fmla="*/ 94 w 225"/>
                    <a:gd name="T23" fmla="*/ 6 h 84"/>
                    <a:gd name="T24" fmla="*/ 78 w 225"/>
                    <a:gd name="T25" fmla="*/ 0 h 84"/>
                    <a:gd name="T26" fmla="*/ 72 w 225"/>
                    <a:gd name="T27" fmla="*/ 4 h 84"/>
                    <a:gd name="T28" fmla="*/ 70 w 225"/>
                    <a:gd name="T29" fmla="*/ 8 h 84"/>
                    <a:gd name="T30" fmla="*/ 64 w 225"/>
                    <a:gd name="T31" fmla="*/ 14 h 84"/>
                    <a:gd name="T32" fmla="*/ 57 w 225"/>
                    <a:gd name="T33" fmla="*/ 32 h 84"/>
                    <a:gd name="T34" fmla="*/ 51 w 225"/>
                    <a:gd name="T35" fmla="*/ 35 h 84"/>
                    <a:gd name="T36" fmla="*/ 40 w 225"/>
                    <a:gd name="T37" fmla="*/ 39 h 84"/>
                    <a:gd name="T38" fmla="*/ 35 w 225"/>
                    <a:gd name="T39" fmla="*/ 41 h 84"/>
                    <a:gd name="T40" fmla="*/ 32 w 225"/>
                    <a:gd name="T41" fmla="*/ 37 h 84"/>
                    <a:gd name="T42" fmla="*/ 26 w 225"/>
                    <a:gd name="T43" fmla="*/ 35 h 84"/>
                    <a:gd name="T44" fmla="*/ 35 w 225"/>
                    <a:gd name="T45" fmla="*/ 41 h 84"/>
                    <a:gd name="T46" fmla="*/ 40 w 225"/>
                    <a:gd name="T47" fmla="*/ 43 h 84"/>
                    <a:gd name="T48" fmla="*/ 57 w 225"/>
                    <a:gd name="T49" fmla="*/ 43 h 84"/>
                    <a:gd name="T50" fmla="*/ 70 w 225"/>
                    <a:gd name="T51" fmla="*/ 41 h 84"/>
                    <a:gd name="T52" fmla="*/ 88 w 225"/>
                    <a:gd name="T53" fmla="*/ 37 h 84"/>
                    <a:gd name="T54" fmla="*/ 108 w 225"/>
                    <a:gd name="T55" fmla="*/ 32 h 84"/>
                    <a:gd name="T56" fmla="*/ 99 w 225"/>
                    <a:gd name="T57" fmla="*/ 32 h 84"/>
                    <a:gd name="T58" fmla="*/ 88 w 225"/>
                    <a:gd name="T59" fmla="*/ 45 h 84"/>
                    <a:gd name="T60" fmla="*/ 94 w 225"/>
                    <a:gd name="T61" fmla="*/ 45 h 84"/>
                    <a:gd name="T62" fmla="*/ 115 w 225"/>
                    <a:gd name="T63" fmla="*/ 43 h 84"/>
                    <a:gd name="T64" fmla="*/ 145 w 225"/>
                    <a:gd name="T65" fmla="*/ 37 h 84"/>
                    <a:gd name="T66" fmla="*/ 132 w 225"/>
                    <a:gd name="T67" fmla="*/ 45 h 84"/>
                    <a:gd name="T68" fmla="*/ 126 w 225"/>
                    <a:gd name="T69" fmla="*/ 45 h 84"/>
                    <a:gd name="T70" fmla="*/ 151 w 225"/>
                    <a:gd name="T71" fmla="*/ 45 h 84"/>
                    <a:gd name="T72" fmla="*/ 113 w 225"/>
                    <a:gd name="T73" fmla="*/ 83 h 84"/>
                    <a:gd name="T74" fmla="*/ 115 w 225"/>
                    <a:gd name="T75" fmla="*/ 68 h 84"/>
                    <a:gd name="T76" fmla="*/ 137 w 225"/>
                    <a:gd name="T77" fmla="*/ 64 h 84"/>
                    <a:gd name="T78" fmla="*/ 172 w 225"/>
                    <a:gd name="T79" fmla="*/ 50 h 84"/>
                    <a:gd name="T80" fmla="*/ 181 w 225"/>
                    <a:gd name="T81" fmla="*/ 47 h 84"/>
                    <a:gd name="T82" fmla="*/ 177 w 225"/>
                    <a:gd name="T83" fmla="*/ 52 h 84"/>
                    <a:gd name="T84" fmla="*/ 224 w 225"/>
                    <a:gd name="T85" fmla="*/ 45 h 84"/>
                    <a:gd name="T86" fmla="*/ 218 w 225"/>
                    <a:gd name="T87" fmla="*/ 47 h 8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25"/>
                    <a:gd name="T133" fmla="*/ 0 h 84"/>
                    <a:gd name="T134" fmla="*/ 225 w 225"/>
                    <a:gd name="T135" fmla="*/ 84 h 8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25" h="84">
                      <a:moveTo>
                        <a:pt x="0" y="39"/>
                      </a:moveTo>
                      <a:lnTo>
                        <a:pt x="5" y="32"/>
                      </a:lnTo>
                      <a:lnTo>
                        <a:pt x="10" y="31"/>
                      </a:lnTo>
                      <a:lnTo>
                        <a:pt x="15" y="31"/>
                      </a:lnTo>
                      <a:lnTo>
                        <a:pt x="24" y="29"/>
                      </a:lnTo>
                      <a:lnTo>
                        <a:pt x="32" y="29"/>
                      </a:lnTo>
                      <a:lnTo>
                        <a:pt x="40" y="27"/>
                      </a:lnTo>
                      <a:lnTo>
                        <a:pt x="86" y="18"/>
                      </a:lnTo>
                      <a:lnTo>
                        <a:pt x="91" y="16"/>
                      </a:lnTo>
                      <a:lnTo>
                        <a:pt x="97" y="14"/>
                      </a:lnTo>
                      <a:lnTo>
                        <a:pt x="97" y="10"/>
                      </a:lnTo>
                      <a:lnTo>
                        <a:pt x="94" y="6"/>
                      </a:lnTo>
                      <a:lnTo>
                        <a:pt x="78" y="0"/>
                      </a:lnTo>
                      <a:lnTo>
                        <a:pt x="72" y="4"/>
                      </a:lnTo>
                      <a:lnTo>
                        <a:pt x="70" y="8"/>
                      </a:lnTo>
                      <a:lnTo>
                        <a:pt x="64" y="14"/>
                      </a:lnTo>
                      <a:lnTo>
                        <a:pt x="57" y="32"/>
                      </a:lnTo>
                      <a:lnTo>
                        <a:pt x="51" y="35"/>
                      </a:lnTo>
                      <a:lnTo>
                        <a:pt x="40" y="39"/>
                      </a:lnTo>
                      <a:lnTo>
                        <a:pt x="35" y="41"/>
                      </a:lnTo>
                      <a:lnTo>
                        <a:pt x="32" y="37"/>
                      </a:lnTo>
                      <a:lnTo>
                        <a:pt x="26" y="35"/>
                      </a:lnTo>
                      <a:lnTo>
                        <a:pt x="35" y="41"/>
                      </a:lnTo>
                      <a:lnTo>
                        <a:pt x="40" y="43"/>
                      </a:lnTo>
                      <a:lnTo>
                        <a:pt x="57" y="43"/>
                      </a:lnTo>
                      <a:lnTo>
                        <a:pt x="70" y="41"/>
                      </a:lnTo>
                      <a:lnTo>
                        <a:pt x="88" y="37"/>
                      </a:lnTo>
                      <a:lnTo>
                        <a:pt x="108" y="32"/>
                      </a:lnTo>
                      <a:lnTo>
                        <a:pt x="99" y="32"/>
                      </a:lnTo>
                      <a:lnTo>
                        <a:pt x="88" y="45"/>
                      </a:lnTo>
                      <a:lnTo>
                        <a:pt x="94" y="45"/>
                      </a:lnTo>
                      <a:lnTo>
                        <a:pt x="115" y="43"/>
                      </a:lnTo>
                      <a:lnTo>
                        <a:pt x="145" y="37"/>
                      </a:lnTo>
                      <a:lnTo>
                        <a:pt x="132" y="45"/>
                      </a:lnTo>
                      <a:lnTo>
                        <a:pt x="126" y="45"/>
                      </a:lnTo>
                      <a:lnTo>
                        <a:pt x="151" y="45"/>
                      </a:lnTo>
                      <a:lnTo>
                        <a:pt x="113" y="83"/>
                      </a:lnTo>
                      <a:lnTo>
                        <a:pt x="115" y="68"/>
                      </a:lnTo>
                      <a:lnTo>
                        <a:pt x="137" y="64"/>
                      </a:lnTo>
                      <a:lnTo>
                        <a:pt x="172" y="50"/>
                      </a:lnTo>
                      <a:lnTo>
                        <a:pt x="181" y="47"/>
                      </a:lnTo>
                      <a:lnTo>
                        <a:pt x="177" y="52"/>
                      </a:lnTo>
                      <a:lnTo>
                        <a:pt x="224" y="45"/>
                      </a:lnTo>
                      <a:lnTo>
                        <a:pt x="218" y="47"/>
                      </a:lnTo>
                    </a:path>
                  </a:pathLst>
                </a:custGeom>
                <a:noFill/>
                <a:ln w="12700" cap="rnd">
                  <a:solidFill>
                    <a:srgbClr val="474747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8420" name="Group 109"/>
              <p:cNvGrpSpPr>
                <a:grpSpLocks/>
              </p:cNvGrpSpPr>
              <p:nvPr/>
            </p:nvGrpSpPr>
            <p:grpSpPr bwMode="auto">
              <a:xfrm>
                <a:off x="3834" y="2121"/>
                <a:ext cx="204" cy="145"/>
                <a:chOff x="3834" y="2121"/>
                <a:chExt cx="204" cy="145"/>
              </a:xfrm>
            </p:grpSpPr>
            <p:sp>
              <p:nvSpPr>
                <p:cNvPr id="58421" name="Freeform 110"/>
                <p:cNvSpPr>
                  <a:spLocks/>
                </p:cNvSpPr>
                <p:nvPr/>
              </p:nvSpPr>
              <p:spPr bwMode="auto">
                <a:xfrm>
                  <a:off x="3876" y="2231"/>
                  <a:ext cx="23" cy="20"/>
                </a:xfrm>
                <a:custGeom>
                  <a:avLst/>
                  <a:gdLst>
                    <a:gd name="T0" fmla="*/ 22 w 23"/>
                    <a:gd name="T1" fmla="*/ 7 h 20"/>
                    <a:gd name="T2" fmla="*/ 16 w 23"/>
                    <a:gd name="T3" fmla="*/ 16 h 20"/>
                    <a:gd name="T4" fmla="*/ 14 w 23"/>
                    <a:gd name="T5" fmla="*/ 19 h 20"/>
                    <a:gd name="T6" fmla="*/ 11 w 23"/>
                    <a:gd name="T7" fmla="*/ 19 h 20"/>
                    <a:gd name="T8" fmla="*/ 9 w 23"/>
                    <a:gd name="T9" fmla="*/ 19 h 20"/>
                    <a:gd name="T10" fmla="*/ 5 w 23"/>
                    <a:gd name="T11" fmla="*/ 19 h 20"/>
                    <a:gd name="T12" fmla="*/ 3 w 23"/>
                    <a:gd name="T13" fmla="*/ 16 h 20"/>
                    <a:gd name="T14" fmla="*/ 1 w 23"/>
                    <a:gd name="T15" fmla="*/ 14 h 20"/>
                    <a:gd name="T16" fmla="*/ 0 w 23"/>
                    <a:gd name="T17" fmla="*/ 11 h 20"/>
                    <a:gd name="T18" fmla="*/ 0 w 23"/>
                    <a:gd name="T19" fmla="*/ 9 h 20"/>
                    <a:gd name="T20" fmla="*/ 4 w 23"/>
                    <a:gd name="T21" fmla="*/ 0 h 20"/>
                    <a:gd name="T22" fmla="*/ 22 w 23"/>
                    <a:gd name="T23" fmla="*/ 7 h 2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3"/>
                    <a:gd name="T37" fmla="*/ 0 h 20"/>
                    <a:gd name="T38" fmla="*/ 23 w 23"/>
                    <a:gd name="T39" fmla="*/ 20 h 2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3" h="20">
                      <a:moveTo>
                        <a:pt x="22" y="7"/>
                      </a:moveTo>
                      <a:lnTo>
                        <a:pt x="16" y="16"/>
                      </a:lnTo>
                      <a:lnTo>
                        <a:pt x="14" y="19"/>
                      </a:lnTo>
                      <a:lnTo>
                        <a:pt x="11" y="19"/>
                      </a:lnTo>
                      <a:lnTo>
                        <a:pt x="9" y="19"/>
                      </a:lnTo>
                      <a:lnTo>
                        <a:pt x="5" y="19"/>
                      </a:lnTo>
                      <a:lnTo>
                        <a:pt x="3" y="16"/>
                      </a:lnTo>
                      <a:lnTo>
                        <a:pt x="1" y="14"/>
                      </a:lnTo>
                      <a:lnTo>
                        <a:pt x="0" y="11"/>
                      </a:lnTo>
                      <a:lnTo>
                        <a:pt x="0" y="9"/>
                      </a:lnTo>
                      <a:lnTo>
                        <a:pt x="4" y="0"/>
                      </a:lnTo>
                      <a:lnTo>
                        <a:pt x="22" y="7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22" name="Freeform 111"/>
                <p:cNvSpPr>
                  <a:spLocks/>
                </p:cNvSpPr>
                <p:nvPr/>
              </p:nvSpPr>
              <p:spPr bwMode="auto">
                <a:xfrm>
                  <a:off x="3876" y="2121"/>
                  <a:ext cx="162" cy="113"/>
                </a:xfrm>
                <a:custGeom>
                  <a:avLst/>
                  <a:gdLst>
                    <a:gd name="T0" fmla="*/ 140 w 162"/>
                    <a:gd name="T1" fmla="*/ 21 h 113"/>
                    <a:gd name="T2" fmla="*/ 38 w 162"/>
                    <a:gd name="T3" fmla="*/ 107 h 113"/>
                    <a:gd name="T4" fmla="*/ 35 w 162"/>
                    <a:gd name="T5" fmla="*/ 109 h 113"/>
                    <a:gd name="T6" fmla="*/ 32 w 162"/>
                    <a:gd name="T7" fmla="*/ 110 h 113"/>
                    <a:gd name="T8" fmla="*/ 27 w 162"/>
                    <a:gd name="T9" fmla="*/ 112 h 113"/>
                    <a:gd name="T10" fmla="*/ 22 w 162"/>
                    <a:gd name="T11" fmla="*/ 112 h 113"/>
                    <a:gd name="T12" fmla="*/ 16 w 162"/>
                    <a:gd name="T13" fmla="*/ 112 h 113"/>
                    <a:gd name="T14" fmla="*/ 10 w 162"/>
                    <a:gd name="T15" fmla="*/ 111 h 113"/>
                    <a:gd name="T16" fmla="*/ 5 w 162"/>
                    <a:gd name="T17" fmla="*/ 109 h 113"/>
                    <a:gd name="T18" fmla="*/ 2 w 162"/>
                    <a:gd name="T19" fmla="*/ 109 h 113"/>
                    <a:gd name="T20" fmla="*/ 0 w 162"/>
                    <a:gd name="T21" fmla="*/ 107 h 113"/>
                    <a:gd name="T22" fmla="*/ 0 w 162"/>
                    <a:gd name="T23" fmla="*/ 106 h 113"/>
                    <a:gd name="T24" fmla="*/ 0 w 162"/>
                    <a:gd name="T25" fmla="*/ 104 h 113"/>
                    <a:gd name="T26" fmla="*/ 122 w 162"/>
                    <a:gd name="T27" fmla="*/ 21 h 113"/>
                    <a:gd name="T28" fmla="*/ 146 w 162"/>
                    <a:gd name="T29" fmla="*/ 6 h 113"/>
                    <a:gd name="T30" fmla="*/ 155 w 162"/>
                    <a:gd name="T31" fmla="*/ 0 h 113"/>
                    <a:gd name="T32" fmla="*/ 160 w 162"/>
                    <a:gd name="T33" fmla="*/ 0 h 113"/>
                    <a:gd name="T34" fmla="*/ 161 w 162"/>
                    <a:gd name="T35" fmla="*/ 2 h 113"/>
                    <a:gd name="T36" fmla="*/ 155 w 162"/>
                    <a:gd name="T37" fmla="*/ 7 h 113"/>
                    <a:gd name="T38" fmla="*/ 140 w 162"/>
                    <a:gd name="T39" fmla="*/ 21 h 11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2"/>
                    <a:gd name="T61" fmla="*/ 0 h 113"/>
                    <a:gd name="T62" fmla="*/ 162 w 162"/>
                    <a:gd name="T63" fmla="*/ 113 h 11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2" h="113">
                      <a:moveTo>
                        <a:pt x="140" y="21"/>
                      </a:moveTo>
                      <a:lnTo>
                        <a:pt x="38" y="107"/>
                      </a:lnTo>
                      <a:lnTo>
                        <a:pt x="35" y="109"/>
                      </a:lnTo>
                      <a:lnTo>
                        <a:pt x="32" y="110"/>
                      </a:lnTo>
                      <a:lnTo>
                        <a:pt x="27" y="112"/>
                      </a:lnTo>
                      <a:lnTo>
                        <a:pt x="22" y="112"/>
                      </a:lnTo>
                      <a:lnTo>
                        <a:pt x="16" y="112"/>
                      </a:lnTo>
                      <a:lnTo>
                        <a:pt x="10" y="111"/>
                      </a:lnTo>
                      <a:lnTo>
                        <a:pt x="5" y="109"/>
                      </a:lnTo>
                      <a:lnTo>
                        <a:pt x="2" y="109"/>
                      </a:lnTo>
                      <a:lnTo>
                        <a:pt x="0" y="107"/>
                      </a:lnTo>
                      <a:lnTo>
                        <a:pt x="0" y="106"/>
                      </a:lnTo>
                      <a:lnTo>
                        <a:pt x="0" y="104"/>
                      </a:lnTo>
                      <a:lnTo>
                        <a:pt x="122" y="21"/>
                      </a:lnTo>
                      <a:lnTo>
                        <a:pt x="146" y="6"/>
                      </a:lnTo>
                      <a:lnTo>
                        <a:pt x="155" y="0"/>
                      </a:lnTo>
                      <a:lnTo>
                        <a:pt x="160" y="0"/>
                      </a:lnTo>
                      <a:lnTo>
                        <a:pt x="161" y="2"/>
                      </a:lnTo>
                      <a:lnTo>
                        <a:pt x="155" y="7"/>
                      </a:lnTo>
                      <a:lnTo>
                        <a:pt x="140" y="21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23" name="Freeform 112"/>
                <p:cNvSpPr>
                  <a:spLocks/>
                </p:cNvSpPr>
                <p:nvPr/>
              </p:nvSpPr>
              <p:spPr bwMode="auto">
                <a:xfrm>
                  <a:off x="3877" y="2207"/>
                  <a:ext cx="59" cy="27"/>
                </a:xfrm>
                <a:custGeom>
                  <a:avLst/>
                  <a:gdLst>
                    <a:gd name="T0" fmla="*/ 34 w 59"/>
                    <a:gd name="T1" fmla="*/ 23 h 27"/>
                    <a:gd name="T2" fmla="*/ 31 w 59"/>
                    <a:gd name="T3" fmla="*/ 25 h 27"/>
                    <a:gd name="T4" fmla="*/ 26 w 59"/>
                    <a:gd name="T5" fmla="*/ 26 h 27"/>
                    <a:gd name="T6" fmla="*/ 22 w 59"/>
                    <a:gd name="T7" fmla="*/ 26 h 27"/>
                    <a:gd name="T8" fmla="*/ 16 w 59"/>
                    <a:gd name="T9" fmla="*/ 26 h 27"/>
                    <a:gd name="T10" fmla="*/ 10 w 59"/>
                    <a:gd name="T11" fmla="*/ 25 h 27"/>
                    <a:gd name="T12" fmla="*/ 5 w 59"/>
                    <a:gd name="T13" fmla="*/ 24 h 27"/>
                    <a:gd name="T14" fmla="*/ 3 w 59"/>
                    <a:gd name="T15" fmla="*/ 23 h 27"/>
                    <a:gd name="T16" fmla="*/ 1 w 59"/>
                    <a:gd name="T17" fmla="*/ 22 h 27"/>
                    <a:gd name="T18" fmla="*/ 0 w 59"/>
                    <a:gd name="T19" fmla="*/ 21 h 27"/>
                    <a:gd name="T20" fmla="*/ 0 w 59"/>
                    <a:gd name="T21" fmla="*/ 19 h 27"/>
                    <a:gd name="T22" fmla="*/ 0 w 59"/>
                    <a:gd name="T23" fmla="*/ 18 h 27"/>
                    <a:gd name="T24" fmla="*/ 26 w 59"/>
                    <a:gd name="T25" fmla="*/ 0 h 27"/>
                    <a:gd name="T26" fmla="*/ 28 w 59"/>
                    <a:gd name="T27" fmla="*/ 1 h 27"/>
                    <a:gd name="T28" fmla="*/ 30 w 59"/>
                    <a:gd name="T29" fmla="*/ 2 h 27"/>
                    <a:gd name="T30" fmla="*/ 33 w 59"/>
                    <a:gd name="T31" fmla="*/ 2 h 27"/>
                    <a:gd name="T32" fmla="*/ 37 w 59"/>
                    <a:gd name="T33" fmla="*/ 4 h 27"/>
                    <a:gd name="T34" fmla="*/ 41 w 59"/>
                    <a:gd name="T35" fmla="*/ 4 h 27"/>
                    <a:gd name="T36" fmla="*/ 46 w 59"/>
                    <a:gd name="T37" fmla="*/ 4 h 27"/>
                    <a:gd name="T38" fmla="*/ 50 w 59"/>
                    <a:gd name="T39" fmla="*/ 4 h 27"/>
                    <a:gd name="T40" fmla="*/ 54 w 59"/>
                    <a:gd name="T41" fmla="*/ 4 h 27"/>
                    <a:gd name="T42" fmla="*/ 58 w 59"/>
                    <a:gd name="T43" fmla="*/ 4 h 27"/>
                    <a:gd name="T44" fmla="*/ 34 w 59"/>
                    <a:gd name="T45" fmla="*/ 23 h 2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59"/>
                    <a:gd name="T70" fmla="*/ 0 h 27"/>
                    <a:gd name="T71" fmla="*/ 59 w 59"/>
                    <a:gd name="T72" fmla="*/ 27 h 2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59" h="27">
                      <a:moveTo>
                        <a:pt x="34" y="23"/>
                      </a:moveTo>
                      <a:lnTo>
                        <a:pt x="31" y="25"/>
                      </a:lnTo>
                      <a:lnTo>
                        <a:pt x="26" y="26"/>
                      </a:lnTo>
                      <a:lnTo>
                        <a:pt x="22" y="26"/>
                      </a:lnTo>
                      <a:lnTo>
                        <a:pt x="16" y="26"/>
                      </a:lnTo>
                      <a:lnTo>
                        <a:pt x="10" y="25"/>
                      </a:lnTo>
                      <a:lnTo>
                        <a:pt x="5" y="24"/>
                      </a:lnTo>
                      <a:lnTo>
                        <a:pt x="3" y="23"/>
                      </a:lnTo>
                      <a:lnTo>
                        <a:pt x="1" y="22"/>
                      </a:lnTo>
                      <a:lnTo>
                        <a:pt x="0" y="21"/>
                      </a:lnTo>
                      <a:lnTo>
                        <a:pt x="0" y="19"/>
                      </a:lnTo>
                      <a:lnTo>
                        <a:pt x="0" y="18"/>
                      </a:lnTo>
                      <a:lnTo>
                        <a:pt x="26" y="0"/>
                      </a:lnTo>
                      <a:lnTo>
                        <a:pt x="28" y="1"/>
                      </a:lnTo>
                      <a:lnTo>
                        <a:pt x="30" y="2"/>
                      </a:lnTo>
                      <a:lnTo>
                        <a:pt x="33" y="2"/>
                      </a:lnTo>
                      <a:lnTo>
                        <a:pt x="37" y="4"/>
                      </a:lnTo>
                      <a:lnTo>
                        <a:pt x="41" y="4"/>
                      </a:lnTo>
                      <a:lnTo>
                        <a:pt x="46" y="4"/>
                      </a:lnTo>
                      <a:lnTo>
                        <a:pt x="50" y="4"/>
                      </a:lnTo>
                      <a:lnTo>
                        <a:pt x="54" y="4"/>
                      </a:lnTo>
                      <a:lnTo>
                        <a:pt x="58" y="4"/>
                      </a:lnTo>
                      <a:lnTo>
                        <a:pt x="34" y="23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24" name="Freeform 113"/>
                <p:cNvSpPr>
                  <a:spLocks/>
                </p:cNvSpPr>
                <p:nvPr/>
              </p:nvSpPr>
              <p:spPr bwMode="auto">
                <a:xfrm>
                  <a:off x="3834" y="2234"/>
                  <a:ext cx="60" cy="28"/>
                </a:xfrm>
                <a:custGeom>
                  <a:avLst/>
                  <a:gdLst>
                    <a:gd name="T0" fmla="*/ 57 w 60"/>
                    <a:gd name="T1" fmla="*/ 2 h 28"/>
                    <a:gd name="T2" fmla="*/ 54 w 60"/>
                    <a:gd name="T3" fmla="*/ 4 h 28"/>
                    <a:gd name="T4" fmla="*/ 53 w 60"/>
                    <a:gd name="T5" fmla="*/ 7 h 28"/>
                    <a:gd name="T6" fmla="*/ 53 w 60"/>
                    <a:gd name="T7" fmla="*/ 9 h 28"/>
                    <a:gd name="T8" fmla="*/ 53 w 60"/>
                    <a:gd name="T9" fmla="*/ 11 h 28"/>
                    <a:gd name="T10" fmla="*/ 55 w 60"/>
                    <a:gd name="T11" fmla="*/ 14 h 28"/>
                    <a:gd name="T12" fmla="*/ 57 w 60"/>
                    <a:gd name="T13" fmla="*/ 15 h 28"/>
                    <a:gd name="T14" fmla="*/ 59 w 60"/>
                    <a:gd name="T15" fmla="*/ 16 h 28"/>
                    <a:gd name="T16" fmla="*/ 51 w 60"/>
                    <a:gd name="T17" fmla="*/ 17 h 28"/>
                    <a:gd name="T18" fmla="*/ 44 w 60"/>
                    <a:gd name="T19" fmla="*/ 18 h 28"/>
                    <a:gd name="T20" fmla="*/ 36 w 60"/>
                    <a:gd name="T21" fmla="*/ 19 h 28"/>
                    <a:gd name="T22" fmla="*/ 29 w 60"/>
                    <a:gd name="T23" fmla="*/ 20 h 28"/>
                    <a:gd name="T24" fmla="*/ 21 w 60"/>
                    <a:gd name="T25" fmla="*/ 22 h 28"/>
                    <a:gd name="T26" fmla="*/ 16 w 60"/>
                    <a:gd name="T27" fmla="*/ 22 h 28"/>
                    <a:gd name="T28" fmla="*/ 11 w 60"/>
                    <a:gd name="T29" fmla="*/ 24 h 28"/>
                    <a:gd name="T30" fmla="*/ 5 w 60"/>
                    <a:gd name="T31" fmla="*/ 24 h 28"/>
                    <a:gd name="T32" fmla="*/ 3 w 60"/>
                    <a:gd name="T33" fmla="*/ 26 h 28"/>
                    <a:gd name="T34" fmla="*/ 0 w 60"/>
                    <a:gd name="T35" fmla="*/ 27 h 28"/>
                    <a:gd name="T36" fmla="*/ 6 w 60"/>
                    <a:gd name="T37" fmla="*/ 21 h 28"/>
                    <a:gd name="T38" fmla="*/ 13 w 60"/>
                    <a:gd name="T39" fmla="*/ 17 h 28"/>
                    <a:gd name="T40" fmla="*/ 23 w 60"/>
                    <a:gd name="T41" fmla="*/ 11 h 28"/>
                    <a:gd name="T42" fmla="*/ 31 w 60"/>
                    <a:gd name="T43" fmla="*/ 6 h 28"/>
                    <a:gd name="T44" fmla="*/ 38 w 60"/>
                    <a:gd name="T45" fmla="*/ 2 h 28"/>
                    <a:gd name="T46" fmla="*/ 43 w 60"/>
                    <a:gd name="T47" fmla="*/ 0 h 28"/>
                    <a:gd name="T48" fmla="*/ 57 w 60"/>
                    <a:gd name="T49" fmla="*/ 2 h 28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60"/>
                    <a:gd name="T76" fmla="*/ 0 h 28"/>
                    <a:gd name="T77" fmla="*/ 60 w 60"/>
                    <a:gd name="T78" fmla="*/ 28 h 28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60" h="28">
                      <a:moveTo>
                        <a:pt x="57" y="2"/>
                      </a:moveTo>
                      <a:lnTo>
                        <a:pt x="54" y="4"/>
                      </a:lnTo>
                      <a:lnTo>
                        <a:pt x="53" y="7"/>
                      </a:lnTo>
                      <a:lnTo>
                        <a:pt x="53" y="9"/>
                      </a:lnTo>
                      <a:lnTo>
                        <a:pt x="53" y="11"/>
                      </a:lnTo>
                      <a:lnTo>
                        <a:pt x="55" y="14"/>
                      </a:lnTo>
                      <a:lnTo>
                        <a:pt x="57" y="15"/>
                      </a:lnTo>
                      <a:lnTo>
                        <a:pt x="59" y="16"/>
                      </a:lnTo>
                      <a:lnTo>
                        <a:pt x="51" y="17"/>
                      </a:lnTo>
                      <a:lnTo>
                        <a:pt x="44" y="18"/>
                      </a:lnTo>
                      <a:lnTo>
                        <a:pt x="36" y="19"/>
                      </a:lnTo>
                      <a:lnTo>
                        <a:pt x="29" y="20"/>
                      </a:lnTo>
                      <a:lnTo>
                        <a:pt x="21" y="22"/>
                      </a:lnTo>
                      <a:lnTo>
                        <a:pt x="16" y="22"/>
                      </a:lnTo>
                      <a:lnTo>
                        <a:pt x="11" y="24"/>
                      </a:lnTo>
                      <a:lnTo>
                        <a:pt x="5" y="24"/>
                      </a:lnTo>
                      <a:lnTo>
                        <a:pt x="3" y="26"/>
                      </a:lnTo>
                      <a:lnTo>
                        <a:pt x="0" y="27"/>
                      </a:lnTo>
                      <a:lnTo>
                        <a:pt x="6" y="21"/>
                      </a:lnTo>
                      <a:lnTo>
                        <a:pt x="13" y="17"/>
                      </a:lnTo>
                      <a:lnTo>
                        <a:pt x="23" y="11"/>
                      </a:lnTo>
                      <a:lnTo>
                        <a:pt x="31" y="6"/>
                      </a:lnTo>
                      <a:lnTo>
                        <a:pt x="38" y="2"/>
                      </a:lnTo>
                      <a:lnTo>
                        <a:pt x="43" y="0"/>
                      </a:lnTo>
                      <a:lnTo>
                        <a:pt x="57" y="2"/>
                      </a:lnTo>
                    </a:path>
                  </a:pathLst>
                </a:custGeom>
                <a:solidFill>
                  <a:srgbClr val="618FFD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25" name="Freeform 114"/>
                <p:cNvSpPr>
                  <a:spLocks/>
                </p:cNvSpPr>
                <p:nvPr/>
              </p:nvSpPr>
              <p:spPr bwMode="auto">
                <a:xfrm>
                  <a:off x="3856" y="2247"/>
                  <a:ext cx="18" cy="19"/>
                </a:xfrm>
                <a:custGeom>
                  <a:avLst/>
                  <a:gdLst>
                    <a:gd name="T0" fmla="*/ 1 w 18"/>
                    <a:gd name="T1" fmla="*/ 15 h 19"/>
                    <a:gd name="T2" fmla="*/ 4 w 18"/>
                    <a:gd name="T3" fmla="*/ 18 h 19"/>
                    <a:gd name="T4" fmla="*/ 7 w 18"/>
                    <a:gd name="T5" fmla="*/ 15 h 19"/>
                    <a:gd name="T6" fmla="*/ 8 w 18"/>
                    <a:gd name="T7" fmla="*/ 15 h 19"/>
                    <a:gd name="T8" fmla="*/ 10 w 18"/>
                    <a:gd name="T9" fmla="*/ 13 h 19"/>
                    <a:gd name="T10" fmla="*/ 12 w 18"/>
                    <a:gd name="T11" fmla="*/ 13 h 19"/>
                    <a:gd name="T12" fmla="*/ 13 w 18"/>
                    <a:gd name="T13" fmla="*/ 11 h 19"/>
                    <a:gd name="T14" fmla="*/ 15 w 18"/>
                    <a:gd name="T15" fmla="*/ 6 h 19"/>
                    <a:gd name="T16" fmla="*/ 17 w 18"/>
                    <a:gd name="T17" fmla="*/ 4 h 19"/>
                    <a:gd name="T18" fmla="*/ 15 w 18"/>
                    <a:gd name="T19" fmla="*/ 2 h 19"/>
                    <a:gd name="T20" fmla="*/ 12 w 18"/>
                    <a:gd name="T21" fmla="*/ 0 h 19"/>
                    <a:gd name="T22" fmla="*/ 10 w 18"/>
                    <a:gd name="T23" fmla="*/ 0 h 19"/>
                    <a:gd name="T24" fmla="*/ 9 w 18"/>
                    <a:gd name="T25" fmla="*/ 2 h 19"/>
                    <a:gd name="T26" fmla="*/ 7 w 18"/>
                    <a:gd name="T27" fmla="*/ 2 h 19"/>
                    <a:gd name="T28" fmla="*/ 5 w 18"/>
                    <a:gd name="T29" fmla="*/ 4 h 19"/>
                    <a:gd name="T30" fmla="*/ 4 w 18"/>
                    <a:gd name="T31" fmla="*/ 4 h 19"/>
                    <a:gd name="T32" fmla="*/ 1 w 18"/>
                    <a:gd name="T33" fmla="*/ 6 h 19"/>
                    <a:gd name="T34" fmla="*/ 1 w 18"/>
                    <a:gd name="T35" fmla="*/ 11 h 19"/>
                    <a:gd name="T36" fmla="*/ 0 w 18"/>
                    <a:gd name="T37" fmla="*/ 13 h 19"/>
                    <a:gd name="T38" fmla="*/ 1 w 18"/>
                    <a:gd name="T39" fmla="*/ 15 h 19"/>
                    <a:gd name="T40" fmla="*/ 1 w 18"/>
                    <a:gd name="T41" fmla="*/ 15 h 1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8"/>
                    <a:gd name="T64" fmla="*/ 0 h 19"/>
                    <a:gd name="T65" fmla="*/ 18 w 18"/>
                    <a:gd name="T66" fmla="*/ 19 h 19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8" h="19">
                      <a:moveTo>
                        <a:pt x="1" y="15"/>
                      </a:moveTo>
                      <a:lnTo>
                        <a:pt x="4" y="18"/>
                      </a:lnTo>
                      <a:lnTo>
                        <a:pt x="7" y="15"/>
                      </a:lnTo>
                      <a:lnTo>
                        <a:pt x="8" y="15"/>
                      </a:lnTo>
                      <a:lnTo>
                        <a:pt x="10" y="13"/>
                      </a:lnTo>
                      <a:lnTo>
                        <a:pt x="12" y="13"/>
                      </a:lnTo>
                      <a:lnTo>
                        <a:pt x="13" y="11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9" y="2"/>
                      </a:lnTo>
                      <a:lnTo>
                        <a:pt x="7" y="2"/>
                      </a:lnTo>
                      <a:lnTo>
                        <a:pt x="5" y="4"/>
                      </a:lnTo>
                      <a:lnTo>
                        <a:pt x="4" y="4"/>
                      </a:lnTo>
                      <a:lnTo>
                        <a:pt x="1" y="6"/>
                      </a:lnTo>
                      <a:lnTo>
                        <a:pt x="1" y="11"/>
                      </a:lnTo>
                      <a:lnTo>
                        <a:pt x="0" y="13"/>
                      </a:lnTo>
                      <a:lnTo>
                        <a:pt x="1" y="15"/>
                      </a:lnTo>
                    </a:path>
                  </a:pathLst>
                </a:custGeom>
                <a:solidFill>
                  <a:srgbClr val="618F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8418" name="Rectangle 115"/>
            <p:cNvSpPr>
              <a:spLocks noChangeArrowheads="1"/>
            </p:cNvSpPr>
            <p:nvPr/>
          </p:nvSpPr>
          <p:spPr bwMode="auto">
            <a:xfrm>
              <a:off x="4583" y="3258"/>
              <a:ext cx="317" cy="97"/>
            </a:xfrm>
            <a:prstGeom prst="rect">
              <a:avLst/>
            </a:prstGeom>
            <a:solidFill>
              <a:srgbClr val="6A1EA5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600">
                <a:latin typeface="Arial" panose="020B0604020202020204" pitchFamily="34" charset="0"/>
              </a:endParaRPr>
            </a:p>
          </p:txBody>
        </p:sp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65</a:t>
            </a:fld>
            <a:endParaRPr lang="it-IT" alt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200" b="1" dirty="0"/>
              <a:t>Verifying the integrity of files or messages</a:t>
            </a:r>
            <a:br>
              <a:rPr lang="en-US" sz="3200" b="1" dirty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An important application of secure hashes is verification of </a:t>
            </a:r>
            <a:r>
              <a:rPr lang="en-US" sz="2400" dirty="0">
                <a:solidFill>
                  <a:srgbClr val="FF0000"/>
                </a:solidFill>
              </a:rPr>
              <a:t>message integrity</a:t>
            </a:r>
            <a:r>
              <a:rPr lang="en-US" sz="2400" dirty="0"/>
              <a:t>. Determining whether any changes have been made to a message (or a </a:t>
            </a:r>
            <a:r>
              <a:rPr lang="en-US" sz="2400" dirty="0">
                <a:solidFill>
                  <a:srgbClr val="FF0000"/>
                </a:solidFill>
              </a:rPr>
              <a:t>file</a:t>
            </a:r>
            <a:r>
              <a:rPr lang="en-US" sz="2400" dirty="0"/>
              <a:t>), for example, can be accomplished by comparing message digests calculated before, and after, transmission.</a:t>
            </a:r>
          </a:p>
          <a:p>
            <a:r>
              <a:rPr lang="en-US" sz="2400" dirty="0"/>
              <a:t>For this reason, most </a:t>
            </a:r>
            <a:r>
              <a:rPr lang="en-US" sz="2400">
                <a:solidFill>
                  <a:srgbClr val="FF0000"/>
                </a:solidFill>
              </a:rPr>
              <a:t>digital signature</a:t>
            </a:r>
            <a:r>
              <a:rPr lang="en-US" sz="2400" dirty="0"/>
              <a:t> algorithms only confirm the authenticity of a hashed digest of the message to be "signed". Verifying the authenticity of a hashed digest of the message is considered proof that the message itself is authentic.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66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8375923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olo 1"/>
          <p:cNvSpPr>
            <a:spLocks noGrp="1"/>
          </p:cNvSpPr>
          <p:nvPr>
            <p:ph type="title"/>
          </p:nvPr>
        </p:nvSpPr>
        <p:spPr>
          <a:xfrm>
            <a:off x="685800" y="333375"/>
            <a:ext cx="7772400" cy="1143000"/>
          </a:xfrm>
        </p:spPr>
        <p:txBody>
          <a:bodyPr/>
          <a:lstStyle/>
          <a:p>
            <a:r>
              <a:rPr lang="it-IT" altLang="it-IT"/>
              <a:t>Prime numbers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557338"/>
            <a:ext cx="8062912" cy="4114800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A  </a:t>
            </a:r>
            <a:r>
              <a:rPr lang="en-GB" sz="2400" dirty="0">
                <a:solidFill>
                  <a:srgbClr val="FF0000"/>
                </a:solidFill>
              </a:rPr>
              <a:t>Prime Number </a:t>
            </a:r>
            <a:r>
              <a:rPr lang="en-GB" sz="2400" dirty="0"/>
              <a:t>can be divided evenly </a:t>
            </a:r>
            <a:r>
              <a:rPr lang="en-GB" sz="2400" b="1" dirty="0"/>
              <a:t>only</a:t>
            </a:r>
            <a:r>
              <a:rPr lang="en-GB" sz="2400" dirty="0"/>
              <a:t> by 1 or itself. And it must be a whole number greater than 1.</a:t>
            </a:r>
          </a:p>
          <a:p>
            <a:pPr>
              <a:defRPr/>
            </a:pPr>
            <a:endParaRPr lang="it-IT" sz="2400" dirty="0"/>
          </a:p>
          <a:p>
            <a:pPr>
              <a:defRPr/>
            </a:pPr>
            <a:r>
              <a:rPr lang="en-GB" sz="2400" dirty="0"/>
              <a:t>The first few prime numbers are: 2, 3, 5, 7, 11, 13, 17 ..., </a:t>
            </a:r>
          </a:p>
          <a:p>
            <a:pPr>
              <a:defRPr/>
            </a:pPr>
            <a:endParaRPr lang="en-GB" sz="2400" dirty="0"/>
          </a:p>
          <a:p>
            <a:r>
              <a:rPr lang="en-US" sz="2400" dirty="0"/>
              <a:t>A collaborative computational effort has uncovered the longest known prime number in January 2018</a:t>
            </a:r>
          </a:p>
          <a:p>
            <a:endParaRPr lang="en-US" sz="2400" dirty="0"/>
          </a:p>
          <a:p>
            <a:r>
              <a:rPr lang="en-US" sz="2400" dirty="0"/>
              <a:t>At over 23 million digits long, the new number  has been </a:t>
            </a:r>
            <a:r>
              <a:rPr lang="en-US" sz="2400" dirty="0" err="1"/>
              <a:t>discoveredfor</a:t>
            </a:r>
            <a:r>
              <a:rPr lang="en-US" sz="2400" dirty="0"/>
              <a:t> short as part of the Great Internet Mersenne Prime Search (GIMPS), a project started in 1996 to hunt for these massive numbers.</a:t>
            </a:r>
          </a:p>
          <a:p>
            <a:endParaRPr lang="it-IT" sz="2400" dirty="0"/>
          </a:p>
          <a:p>
            <a:pPr>
              <a:defRPr/>
            </a:pPr>
            <a:endParaRPr lang="it-IT" sz="2400" dirty="0"/>
          </a:p>
          <a:p>
            <a:pPr marL="0" indent="0">
              <a:buFontTx/>
              <a:buNone/>
              <a:defRPr/>
            </a:pPr>
            <a:endParaRPr 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67</a:t>
            </a:fld>
            <a:endParaRPr lang="it-IT" alt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sz="3600"/>
              <a:t>Prime number distribution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400" dirty="0"/>
              <a:t>Random or </a:t>
            </a:r>
            <a:r>
              <a:rPr lang="it-IT" sz="2400" dirty="0" err="1"/>
              <a:t>following</a:t>
            </a:r>
            <a:r>
              <a:rPr lang="it-IT" sz="2400" dirty="0"/>
              <a:t> a </a:t>
            </a:r>
            <a:r>
              <a:rPr lang="it-IT" sz="2400" dirty="0" err="1"/>
              <a:t>specific</a:t>
            </a:r>
            <a:r>
              <a:rPr lang="it-IT" sz="2400" dirty="0"/>
              <a:t> </a:t>
            </a:r>
            <a:r>
              <a:rPr lang="it-IT" sz="2400" dirty="0" err="1"/>
              <a:t>rule</a:t>
            </a:r>
            <a:r>
              <a:rPr lang="it-IT" sz="2400" dirty="0"/>
              <a:t>? (</a:t>
            </a:r>
            <a:r>
              <a:rPr lang="it-IT" sz="2400" dirty="0" err="1"/>
              <a:t>Standford</a:t>
            </a:r>
            <a:r>
              <a:rPr lang="it-IT" sz="2400" dirty="0"/>
              <a:t> </a:t>
            </a:r>
            <a:r>
              <a:rPr lang="it-IT" sz="2400" dirty="0" err="1"/>
              <a:t>University</a:t>
            </a:r>
            <a:r>
              <a:rPr lang="it-IT" sz="2400" dirty="0"/>
              <a:t>)</a:t>
            </a:r>
          </a:p>
          <a:p>
            <a:pPr>
              <a:defRPr/>
            </a:pPr>
            <a:endParaRPr lang="it-IT" sz="2400" dirty="0"/>
          </a:p>
          <a:p>
            <a:pPr>
              <a:defRPr/>
            </a:pPr>
            <a:r>
              <a:rPr lang="it-IT" sz="2400" dirty="0"/>
              <a:t>In the </a:t>
            </a:r>
            <a:r>
              <a:rPr lang="it-IT" sz="2400" dirty="0" err="1"/>
              <a:t>sequence</a:t>
            </a:r>
            <a:r>
              <a:rPr lang="it-IT" sz="2400" dirty="0"/>
              <a:t> of </a:t>
            </a:r>
            <a:r>
              <a:rPr lang="it-IT" sz="2400" dirty="0" err="1"/>
              <a:t>integer</a:t>
            </a:r>
            <a:r>
              <a:rPr lang="it-IT" sz="2400" dirty="0"/>
              <a:t> </a:t>
            </a:r>
            <a:r>
              <a:rPr lang="it-IT" sz="2400" dirty="0" err="1"/>
              <a:t>numbers</a:t>
            </a:r>
            <a:r>
              <a:rPr lang="it-IT" sz="2400" dirty="0"/>
              <a:t> the </a:t>
            </a:r>
            <a:r>
              <a:rPr lang="it-IT" sz="2400" dirty="0" err="1"/>
              <a:t>frequence</a:t>
            </a:r>
            <a:r>
              <a:rPr lang="it-IT" sz="2400" dirty="0"/>
              <a:t> </a:t>
            </a:r>
            <a:r>
              <a:rPr lang="it-IT" sz="2400" i="1" dirty="0"/>
              <a:t>of prime </a:t>
            </a:r>
            <a:r>
              <a:rPr lang="it-IT" sz="2400" i="1" dirty="0" err="1"/>
              <a:t>numbers</a:t>
            </a:r>
            <a:r>
              <a:rPr lang="it-IT" sz="2400" i="1" dirty="0"/>
              <a:t> </a:t>
            </a:r>
            <a:r>
              <a:rPr lang="it-IT" sz="2400" i="1" dirty="0" err="1"/>
              <a:t>is</a:t>
            </a:r>
            <a:r>
              <a:rPr lang="it-IT" sz="2400" i="1" dirty="0"/>
              <a:t> </a:t>
            </a:r>
            <a:r>
              <a:rPr lang="it-IT" sz="2400" i="1" dirty="0" err="1"/>
              <a:t>decreasing</a:t>
            </a:r>
            <a:r>
              <a:rPr lang="it-IT" sz="2400" i="1" dirty="0"/>
              <a:t>:</a:t>
            </a:r>
          </a:p>
          <a:p>
            <a:pPr>
              <a:defRPr/>
            </a:pPr>
            <a:endParaRPr lang="it-IT" sz="2400" dirty="0"/>
          </a:p>
          <a:p>
            <a:pPr marL="0" indent="0">
              <a:buFontTx/>
              <a:buNone/>
              <a:defRPr/>
            </a:pPr>
            <a:r>
              <a:rPr lang="it-IT" sz="2400" dirty="0"/>
              <a:t>	In the </a:t>
            </a:r>
            <a:r>
              <a:rPr lang="it-IT" sz="2400" dirty="0" err="1"/>
              <a:t>interval</a:t>
            </a:r>
            <a:r>
              <a:rPr lang="it-IT" sz="2400" dirty="0"/>
              <a:t> 0-10                 4 prime </a:t>
            </a:r>
            <a:r>
              <a:rPr lang="it-IT" sz="2400" dirty="0" err="1"/>
              <a:t>numbers</a:t>
            </a:r>
            <a:r>
              <a:rPr lang="it-IT" sz="2400" dirty="0"/>
              <a:t> (40%)</a:t>
            </a:r>
          </a:p>
          <a:p>
            <a:pPr marL="0" indent="0">
              <a:buFontTx/>
              <a:buNone/>
              <a:defRPr/>
            </a:pPr>
            <a:r>
              <a:rPr lang="it-IT" sz="2400" dirty="0"/>
              <a:t>			0-100		25		    (25%)			0-10 </a:t>
            </a:r>
            <a:r>
              <a:rPr lang="it-IT" sz="2400" dirty="0" err="1"/>
              <a:t>billion</a:t>
            </a:r>
            <a:r>
              <a:rPr lang="it-IT" sz="2400" dirty="0"/>
              <a:t>	455.000               (4,6%)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68</a:t>
            </a:fld>
            <a:endParaRPr lang="it-IT" alt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olo 1"/>
          <p:cNvSpPr>
            <a:spLocks noGrp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r>
              <a:rPr lang="it-IT" altLang="it-IT"/>
              <a:t>Mersenne prime numbers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196975"/>
            <a:ext cx="7772400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sz="2400" dirty="0"/>
              <a:t>.</a:t>
            </a:r>
          </a:p>
          <a:p>
            <a:pPr>
              <a:defRPr/>
            </a:pPr>
            <a:r>
              <a:rPr lang="it-IT" sz="2400" dirty="0" err="1">
                <a:solidFill>
                  <a:srgbClr val="FF0000"/>
                </a:solidFill>
              </a:rPr>
              <a:t>Mersenne</a:t>
            </a:r>
            <a:r>
              <a:rPr lang="it-IT" sz="2400" dirty="0">
                <a:solidFill>
                  <a:srgbClr val="FF0000"/>
                </a:solidFill>
              </a:rPr>
              <a:t> prime </a:t>
            </a:r>
            <a:r>
              <a:rPr lang="it-IT" sz="2400" dirty="0" err="1"/>
              <a:t>is</a:t>
            </a:r>
            <a:r>
              <a:rPr lang="it-IT" sz="2400" dirty="0"/>
              <a:t> a prime </a:t>
            </a:r>
            <a:r>
              <a:rPr lang="it-IT" sz="2400" dirty="0" err="1"/>
              <a:t>number</a:t>
            </a:r>
            <a:r>
              <a:rPr lang="it-IT" sz="2400" dirty="0"/>
              <a:t> </a:t>
            </a:r>
            <a:r>
              <a:rPr lang="it-IT" sz="2400" dirty="0" err="1"/>
              <a:t>that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one</a:t>
            </a:r>
            <a:r>
              <a:rPr lang="it-IT" sz="2400" dirty="0"/>
              <a:t> </a:t>
            </a:r>
            <a:r>
              <a:rPr lang="it-IT" sz="2400" dirty="0" err="1"/>
              <a:t>less</a:t>
            </a:r>
            <a:r>
              <a:rPr lang="it-IT" sz="2400" dirty="0"/>
              <a:t> a </a:t>
            </a:r>
            <a:r>
              <a:rPr lang="it-IT" sz="2400" dirty="0" err="1"/>
              <a:t>power</a:t>
            </a:r>
            <a:r>
              <a:rPr lang="it-IT" sz="2400" dirty="0"/>
              <a:t> of </a:t>
            </a:r>
            <a:r>
              <a:rPr lang="it-IT" sz="2400" dirty="0" err="1"/>
              <a:t>two</a:t>
            </a:r>
            <a:r>
              <a:rPr lang="it-IT" sz="2400" dirty="0"/>
              <a:t>. </a:t>
            </a:r>
            <a:r>
              <a:rPr lang="it-IT" sz="2400" dirty="0" err="1"/>
              <a:t>That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,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a prime </a:t>
            </a:r>
            <a:r>
              <a:rPr lang="it-IT" sz="2400" dirty="0" err="1"/>
              <a:t>number</a:t>
            </a:r>
            <a:r>
              <a:rPr lang="it-IT" sz="2400" dirty="0"/>
              <a:t> </a:t>
            </a:r>
            <a:r>
              <a:rPr lang="it-IT" sz="2400" dirty="0" err="1"/>
              <a:t>that</a:t>
            </a:r>
            <a:r>
              <a:rPr lang="it-IT" sz="2400" dirty="0"/>
              <a:t> can be </a:t>
            </a:r>
            <a:r>
              <a:rPr lang="it-IT" sz="2400" dirty="0" err="1"/>
              <a:t>written</a:t>
            </a:r>
            <a:r>
              <a:rPr lang="it-IT" sz="2400" dirty="0"/>
              <a:t> in the </a:t>
            </a:r>
            <a:r>
              <a:rPr lang="it-IT" sz="2400" dirty="0" err="1"/>
              <a:t>form</a:t>
            </a:r>
            <a:r>
              <a:rPr lang="it-IT" sz="2400" dirty="0"/>
              <a:t>  </a:t>
            </a:r>
            <a:r>
              <a:rPr lang="it-IT" sz="2400" dirty="0">
                <a:solidFill>
                  <a:srgbClr val="FF0000"/>
                </a:solidFill>
              </a:rPr>
              <a:t>M</a:t>
            </a:r>
            <a:r>
              <a:rPr lang="it-IT" sz="2400" baseline="-25000" dirty="0">
                <a:solidFill>
                  <a:srgbClr val="FF0000"/>
                </a:solidFill>
              </a:rPr>
              <a:t>n </a:t>
            </a:r>
            <a:r>
              <a:rPr lang="it-IT" sz="2400" dirty="0">
                <a:solidFill>
                  <a:srgbClr val="FF0000"/>
                </a:solidFill>
              </a:rPr>
              <a:t>= 2</a:t>
            </a:r>
            <a:r>
              <a:rPr lang="it-IT" sz="2400" baseline="30000" dirty="0">
                <a:solidFill>
                  <a:srgbClr val="FF0000"/>
                </a:solidFill>
              </a:rPr>
              <a:t>n</a:t>
            </a:r>
            <a:r>
              <a:rPr lang="it-IT" sz="2400" dirty="0">
                <a:solidFill>
                  <a:srgbClr val="FF0000"/>
                </a:solidFill>
              </a:rPr>
              <a:t>-1</a:t>
            </a:r>
            <a:r>
              <a:rPr lang="it-IT" sz="2400" dirty="0"/>
              <a:t> (</a:t>
            </a:r>
            <a:r>
              <a:rPr lang="it-IT" sz="2400" dirty="0">
                <a:solidFill>
                  <a:srgbClr val="FF0000"/>
                </a:solidFill>
              </a:rPr>
              <a:t>n prime </a:t>
            </a:r>
            <a:r>
              <a:rPr lang="it-IT" sz="2400" dirty="0" err="1">
                <a:solidFill>
                  <a:srgbClr val="FF0000"/>
                </a:solidFill>
              </a:rPr>
              <a:t>number</a:t>
            </a:r>
            <a:r>
              <a:rPr lang="it-IT" sz="2400" dirty="0"/>
              <a:t>).</a:t>
            </a:r>
          </a:p>
          <a:p>
            <a:pPr>
              <a:defRPr/>
            </a:pPr>
            <a:endParaRPr lang="it-IT" sz="2400" dirty="0"/>
          </a:p>
          <a:p>
            <a:pPr>
              <a:defRPr/>
            </a:pPr>
            <a:r>
              <a:rPr lang="en-US" sz="2400" b="1" dirty="0"/>
              <a:t>Marin </a:t>
            </a:r>
            <a:r>
              <a:rPr lang="en-US" sz="2400" b="1" dirty="0" err="1"/>
              <a:t>Mersenne</a:t>
            </a:r>
            <a:r>
              <a:rPr lang="en-US" sz="2400" b="1" dirty="0"/>
              <a:t> </a:t>
            </a:r>
            <a:r>
              <a:rPr lang="en-US" sz="2400" dirty="0"/>
              <a:t>(8 September 1588 – 1 September 1648) was a French theologian. philosopher, mathematician and </a:t>
            </a:r>
            <a:r>
              <a:rPr lang="it-IT" sz="2400" dirty="0"/>
              <a:t>music </a:t>
            </a:r>
            <a:r>
              <a:rPr lang="it-IT" sz="2400" dirty="0" err="1"/>
              <a:t>theorist</a:t>
            </a:r>
            <a:r>
              <a:rPr lang="it-IT" sz="2400" dirty="0"/>
              <a:t>.</a:t>
            </a:r>
          </a:p>
          <a:p>
            <a:pPr>
              <a:defRPr/>
            </a:pPr>
            <a:endParaRPr lang="it-IT" sz="2400" dirty="0"/>
          </a:p>
          <a:p>
            <a:pPr>
              <a:defRPr/>
            </a:pPr>
            <a:r>
              <a:rPr lang="it-IT" sz="2400" dirty="0"/>
              <a:t>Project </a:t>
            </a:r>
            <a:r>
              <a:rPr lang="it-IT" sz="2400" dirty="0">
                <a:solidFill>
                  <a:srgbClr val="FF0000"/>
                </a:solidFill>
              </a:rPr>
              <a:t>GIMPS </a:t>
            </a:r>
            <a:r>
              <a:rPr lang="it-IT" sz="2400" dirty="0"/>
              <a:t>(Great Internet </a:t>
            </a:r>
            <a:r>
              <a:rPr lang="it-IT" sz="2400" dirty="0" err="1"/>
              <a:t>Mersenne</a:t>
            </a:r>
            <a:r>
              <a:rPr lang="it-IT" sz="2400" dirty="0"/>
              <a:t> Prime </a:t>
            </a:r>
            <a:r>
              <a:rPr lang="it-IT" sz="2400" dirty="0" err="1"/>
              <a:t>Search</a:t>
            </a:r>
            <a:r>
              <a:rPr lang="it-IT" sz="2400" dirty="0"/>
              <a:t>). The computer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constituted</a:t>
            </a:r>
            <a:r>
              <a:rPr lang="it-IT" sz="2400" dirty="0"/>
              <a:t> by a network of </a:t>
            </a:r>
            <a:r>
              <a:rPr lang="it-IT" sz="2400" dirty="0" err="1"/>
              <a:t>thousand</a:t>
            </a:r>
            <a:r>
              <a:rPr lang="it-IT" sz="2400" dirty="0"/>
              <a:t> of Pc in the network.</a:t>
            </a:r>
            <a:br>
              <a:rPr lang="it-IT" sz="2400" dirty="0"/>
            </a:br>
            <a:r>
              <a:rPr lang="it-IT" sz="2400" dirty="0"/>
              <a:t/>
            </a:r>
            <a:br>
              <a:rPr lang="it-IT" sz="2400" dirty="0"/>
            </a:br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69</a:t>
            </a:fld>
            <a:endParaRPr lang="it-IT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17525" y="115888"/>
            <a:ext cx="7864475" cy="895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it-IT" sz="2400" b="1" dirty="0">
              <a:latin typeface="Times New Roman" pitchFamily="18" charset="0"/>
            </a:endParaRPr>
          </a:p>
          <a:p>
            <a:pPr>
              <a:defRPr/>
            </a:pPr>
            <a:r>
              <a:rPr lang="it-IT" sz="2400" b="1" dirty="0">
                <a:latin typeface="Times New Roman" pitchFamily="18" charset="0"/>
              </a:rPr>
              <a:t>d)</a:t>
            </a:r>
            <a:r>
              <a:rPr lang="it-IT" sz="2400" b="1" dirty="0" err="1">
                <a:latin typeface="Times New Roman" pitchFamily="18" charset="0"/>
              </a:rPr>
              <a:t>Trojan</a:t>
            </a:r>
            <a:r>
              <a:rPr lang="it-IT" sz="2400" b="1" dirty="0">
                <a:latin typeface="Times New Roman" pitchFamily="18" charset="0"/>
              </a:rPr>
              <a:t> </a:t>
            </a:r>
            <a:r>
              <a:rPr lang="it-IT" sz="2400" b="1" dirty="0" err="1">
                <a:latin typeface="Times New Roman" pitchFamily="18" charset="0"/>
              </a:rPr>
              <a:t>Horse</a:t>
            </a:r>
            <a:endParaRPr lang="it-IT" sz="2400" b="1" dirty="0">
              <a:latin typeface="Times New Roman" pitchFamily="18" charset="0"/>
            </a:endParaRPr>
          </a:p>
          <a:p>
            <a:pPr>
              <a:defRPr/>
            </a:pPr>
            <a:endParaRPr lang="it-IT" sz="2400" b="1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r>
              <a:rPr lang="it-IT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+mj-lt"/>
              </a:rPr>
              <a:t>A </a:t>
            </a:r>
            <a:r>
              <a:rPr lang="en-US" sz="2400" b="1" dirty="0">
                <a:latin typeface="+mj-lt"/>
              </a:rPr>
              <a:t>Trojan</a:t>
            </a:r>
            <a:r>
              <a:rPr lang="en-US" sz="2400" dirty="0">
                <a:latin typeface="+mj-lt"/>
              </a:rPr>
              <a:t>, sometimes referred to as a </a:t>
            </a:r>
            <a:r>
              <a:rPr lang="en-US" sz="2400" b="1" dirty="0">
                <a:latin typeface="+mj-lt"/>
              </a:rPr>
              <a:t>Trojan horse</a:t>
            </a:r>
            <a:r>
              <a:rPr lang="en-US" sz="2400" dirty="0">
                <a:latin typeface="+mj-lt"/>
              </a:rPr>
              <a:t>, is non-self-replicating program that appears to perform a desirable function for the user but instead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facilitates unauthorized access to the user's computer system. </a:t>
            </a:r>
          </a:p>
          <a:p>
            <a:pPr>
              <a:buFontTx/>
              <a:buChar char="•"/>
              <a:defRPr/>
            </a:pPr>
            <a:endParaRPr lang="it-IT" sz="2400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r>
              <a:rPr lang="it-IT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+mj-lt"/>
              </a:rPr>
              <a:t>Trojan horses are designed to allow a hacker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remote access </a:t>
            </a:r>
            <a:r>
              <a:rPr lang="en-US" sz="2400" dirty="0">
                <a:latin typeface="+mj-lt"/>
              </a:rPr>
              <a:t>to a target computer system. Once a Trojan horse has been installed on a target computer system,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it is possible for a hacker to access it remotely and perform various operations.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j-lt"/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>
                <a:latin typeface="+mj-lt"/>
              </a:rPr>
              <a:t>Examples: attacks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+mj-lt"/>
              </a:rPr>
              <a:t>of spamming, </a:t>
            </a:r>
            <a:r>
              <a:rPr lang="en-US" sz="2400" dirty="0" err="1">
                <a:latin typeface="+mj-lt"/>
              </a:rPr>
              <a:t>DDoS</a:t>
            </a:r>
            <a:r>
              <a:rPr lang="en-US" sz="2400" dirty="0">
                <a:latin typeface="+mj-lt"/>
              </a:rPr>
              <a:t>, Data theft (e.g. passwords, credit card information, etc.),Installation of software (including other malware) ,Downloading-uploading of files ,modification or deletion of files, keystroke logging,..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 </a:t>
            </a:r>
          </a:p>
          <a:p>
            <a:pPr>
              <a:buFontTx/>
              <a:buChar char="•"/>
              <a:defRPr/>
            </a:pPr>
            <a:endParaRPr lang="en-US" sz="2400" dirty="0">
              <a:latin typeface="+mj-lt"/>
            </a:endParaRP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defRPr/>
            </a:pPr>
            <a:r>
              <a:rPr lang="it-IT" sz="2400" dirty="0">
                <a:latin typeface="Times New Roman" pitchFamily="18" charset="0"/>
              </a:rPr>
              <a:t>.</a:t>
            </a: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7</a:t>
            </a:fld>
            <a:endParaRPr lang="it-IT" alt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olo 1"/>
          <p:cNvSpPr>
            <a:spLocks noGrp="1"/>
          </p:cNvSpPr>
          <p:nvPr>
            <p:ph type="title"/>
          </p:nvPr>
        </p:nvSpPr>
        <p:spPr>
          <a:xfrm>
            <a:off x="685800" y="333375"/>
            <a:ext cx="7772400" cy="1143000"/>
          </a:xfrm>
        </p:spPr>
        <p:txBody>
          <a:bodyPr/>
          <a:lstStyle/>
          <a:p>
            <a:r>
              <a:rPr lang="it-IT" altLang="it-IT"/>
              <a:t>Twin prime numbers</a:t>
            </a:r>
          </a:p>
        </p:txBody>
      </p:sp>
      <p:sp>
        <p:nvSpPr>
          <p:cNvPr id="62467" name="Segnaposto contenuto 2"/>
          <p:cNvSpPr>
            <a:spLocks noGrp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it-IT" altLang="it-IT" sz="2400" dirty="0"/>
              <a:t>A </a:t>
            </a:r>
            <a:r>
              <a:rPr lang="it-IT" altLang="it-IT" sz="2400" dirty="0" err="1"/>
              <a:t>couples</a:t>
            </a:r>
            <a:r>
              <a:rPr lang="it-IT" altLang="it-IT" sz="2400" dirty="0"/>
              <a:t> of </a:t>
            </a:r>
            <a:r>
              <a:rPr lang="it-IT" altLang="it-IT" sz="2400" dirty="0" err="1"/>
              <a:t>primes</a:t>
            </a:r>
            <a:r>
              <a:rPr lang="it-IT" altLang="it-IT" sz="2400" dirty="0"/>
              <a:t> (</a:t>
            </a:r>
            <a:r>
              <a:rPr lang="it-IT" altLang="it-IT" sz="2400" dirty="0" err="1"/>
              <a:t>p,q</a:t>
            </a:r>
            <a:r>
              <a:rPr lang="it-IT" altLang="it-IT" sz="2400" dirty="0"/>
              <a:t>) are </a:t>
            </a:r>
            <a:r>
              <a:rPr lang="it-IT" altLang="it-IT" sz="2400" dirty="0" err="1"/>
              <a:t>said</a:t>
            </a:r>
            <a:r>
              <a:rPr lang="it-IT" altLang="it-IT" sz="2400" dirty="0"/>
              <a:t> to be </a:t>
            </a:r>
            <a:r>
              <a:rPr lang="it-IT" altLang="it-IT" sz="2400" dirty="0">
                <a:solidFill>
                  <a:srgbClr val="FF0000"/>
                </a:solidFill>
              </a:rPr>
              <a:t>twins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if</a:t>
            </a:r>
            <a:r>
              <a:rPr lang="it-IT" altLang="it-IT" sz="2400" dirty="0"/>
              <a:t> p=q+2.</a:t>
            </a:r>
          </a:p>
          <a:p>
            <a:r>
              <a:rPr lang="it-IT" altLang="it-IT" sz="2400" dirty="0" err="1"/>
              <a:t>Except</a:t>
            </a:r>
            <a:r>
              <a:rPr lang="it-IT" altLang="it-IT" sz="2400" dirty="0"/>
              <a:t> for the </a:t>
            </a:r>
            <a:r>
              <a:rPr lang="it-IT" altLang="it-IT" sz="2400" dirty="0" err="1"/>
              <a:t>couple</a:t>
            </a:r>
            <a:r>
              <a:rPr lang="it-IT" altLang="it-IT" sz="2400" dirty="0"/>
              <a:t> (2,3) </a:t>
            </a:r>
            <a:r>
              <a:rPr lang="it-IT" altLang="it-IT" sz="2400" dirty="0" err="1"/>
              <a:t>this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the </a:t>
            </a:r>
            <a:r>
              <a:rPr lang="it-IT" altLang="it-IT" sz="2400" dirty="0" err="1">
                <a:solidFill>
                  <a:srgbClr val="FF0000"/>
                </a:solidFill>
              </a:rPr>
              <a:t>smallest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possible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distance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between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two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primes</a:t>
            </a:r>
            <a:r>
              <a:rPr lang="it-IT" altLang="it-IT" sz="2400" dirty="0"/>
              <a:t>.</a:t>
            </a:r>
          </a:p>
          <a:p>
            <a:r>
              <a:rPr lang="it-IT" altLang="it-IT" sz="2400" dirty="0"/>
              <a:t>Ex: (11,13),(17,19),(41,43), (59,61), (71,73),…(107,109)..</a:t>
            </a:r>
          </a:p>
          <a:p>
            <a:r>
              <a:rPr lang="it-IT" altLang="it-IT" sz="2400" dirty="0"/>
              <a:t>In </a:t>
            </a:r>
            <a:r>
              <a:rPr lang="it-IT" altLang="it-IT" sz="2400" dirty="0">
                <a:solidFill>
                  <a:srgbClr val="FF0000"/>
                </a:solidFill>
              </a:rPr>
              <a:t>the </a:t>
            </a:r>
            <a:r>
              <a:rPr lang="it-IT" altLang="it-IT" sz="2400" dirty="0" err="1">
                <a:solidFill>
                  <a:srgbClr val="FF0000"/>
                </a:solidFill>
              </a:rPr>
              <a:t>sequence</a:t>
            </a:r>
            <a:r>
              <a:rPr lang="it-IT" altLang="it-IT" sz="2400" dirty="0">
                <a:solidFill>
                  <a:srgbClr val="FF0000"/>
                </a:solidFill>
              </a:rPr>
              <a:t> of </a:t>
            </a:r>
            <a:r>
              <a:rPr lang="it-IT" altLang="it-IT" sz="2400" dirty="0" err="1">
                <a:solidFill>
                  <a:srgbClr val="FF0000"/>
                </a:solidFill>
              </a:rPr>
              <a:t>integer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numbers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/>
              <a:t>twin </a:t>
            </a:r>
            <a:r>
              <a:rPr lang="it-IT" altLang="it-IT" sz="2400" dirty="0" err="1"/>
              <a:t>primes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appear</a:t>
            </a:r>
            <a:r>
              <a:rPr lang="it-IT" altLang="it-IT" sz="2400" dirty="0"/>
              <a:t> with </a:t>
            </a:r>
            <a:r>
              <a:rPr lang="it-IT" altLang="it-IT" sz="2400" dirty="0" err="1">
                <a:solidFill>
                  <a:srgbClr val="FF0000"/>
                </a:solidFill>
              </a:rPr>
              <a:t>lower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frequency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/>
              <a:t>as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value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increasing</a:t>
            </a:r>
            <a:r>
              <a:rPr lang="it-IT" altLang="it-IT" sz="2400" dirty="0"/>
              <a:t>.</a:t>
            </a:r>
          </a:p>
          <a:p>
            <a:r>
              <a:rPr lang="it-IT" altLang="it-IT" sz="2400" dirty="0" err="1"/>
              <a:t>As</a:t>
            </a:r>
            <a:r>
              <a:rPr lang="it-IT" altLang="it-IT" sz="2400" dirty="0"/>
              <a:t> of </a:t>
            </a:r>
            <a:r>
              <a:rPr lang="it-IT" altLang="it-IT" sz="2400" dirty="0" err="1"/>
              <a:t>genuary</a:t>
            </a:r>
            <a:r>
              <a:rPr lang="it-IT" altLang="it-IT" sz="2400" dirty="0"/>
              <a:t> 2016 the </a:t>
            </a:r>
            <a:r>
              <a:rPr lang="it-IT" altLang="it-IT" sz="2400" dirty="0" err="1"/>
              <a:t>current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largest</a:t>
            </a:r>
            <a:r>
              <a:rPr lang="it-IT" altLang="it-IT" sz="2400" dirty="0"/>
              <a:t> twin prime </a:t>
            </a:r>
            <a:r>
              <a:rPr lang="it-IT" altLang="it-IT" sz="2400" dirty="0" err="1"/>
              <a:t>numbers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known</a:t>
            </a:r>
            <a:r>
              <a:rPr lang="it-IT" altLang="it-IT" sz="2400" dirty="0"/>
              <a:t> are </a:t>
            </a:r>
            <a:r>
              <a:rPr lang="it-IT" altLang="it-IT" sz="2400" dirty="0" err="1"/>
              <a:t>numbers</a:t>
            </a:r>
            <a:r>
              <a:rPr lang="it-IT" altLang="it-IT" sz="2400" dirty="0"/>
              <a:t> of 200700 </a:t>
            </a:r>
            <a:r>
              <a:rPr lang="it-IT" altLang="it-IT" sz="2400" dirty="0" err="1"/>
              <a:t>decimal</a:t>
            </a:r>
            <a:r>
              <a:rPr lang="it-IT" altLang="it-IT" sz="2400" dirty="0"/>
              <a:t> </a:t>
            </a:r>
            <a:r>
              <a:rPr lang="it-IT" altLang="it-IT" sz="2400" dirty="0" err="1"/>
              <a:t>digits</a:t>
            </a:r>
            <a:r>
              <a:rPr lang="it-IT" altLang="it-IT" sz="2400" dirty="0"/>
              <a:t>.</a:t>
            </a:r>
          </a:p>
          <a:p>
            <a:r>
              <a:rPr lang="it-IT" altLang="it-IT" sz="2400" dirty="0"/>
              <a:t>«The </a:t>
            </a:r>
            <a:r>
              <a:rPr lang="it-IT" altLang="it-IT" sz="2400" dirty="0" err="1"/>
              <a:t>solitude</a:t>
            </a:r>
            <a:r>
              <a:rPr lang="it-IT" altLang="it-IT" sz="2400" dirty="0"/>
              <a:t> of prime </a:t>
            </a:r>
            <a:r>
              <a:rPr lang="it-IT" altLang="it-IT" sz="2400" dirty="0" err="1"/>
              <a:t>numbers</a:t>
            </a:r>
            <a:r>
              <a:rPr lang="it-IT" altLang="it-IT" sz="2400" dirty="0"/>
              <a:t>» Paolo Giordano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70</a:t>
            </a:fld>
            <a:endParaRPr lang="it-IT" alt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RSA Algorithm</a:t>
            </a:r>
          </a:p>
        </p:txBody>
      </p:sp>
      <p:sp>
        <p:nvSpPr>
          <p:cNvPr id="6349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/>
              <a:t>RSA </a:t>
            </a:r>
            <a:r>
              <a:rPr lang="it-IT" altLang="it-IT" dirty="0" err="1"/>
              <a:t>is</a:t>
            </a:r>
            <a:r>
              <a:rPr lang="it-IT" altLang="it-IT" dirty="0"/>
              <a:t> </a:t>
            </a:r>
            <a:r>
              <a:rPr lang="it-IT" altLang="it-IT" dirty="0" err="1"/>
              <a:t>based</a:t>
            </a:r>
            <a:r>
              <a:rPr lang="it-IT" altLang="it-IT" dirty="0"/>
              <a:t> on the high  </a:t>
            </a:r>
            <a:r>
              <a:rPr lang="it-IT" altLang="it-IT" dirty="0" err="1"/>
              <a:t>computational</a:t>
            </a:r>
            <a:r>
              <a:rPr lang="it-IT" altLang="it-IT" dirty="0"/>
              <a:t> </a:t>
            </a:r>
            <a:r>
              <a:rPr lang="it-IT" altLang="it-IT" dirty="0" err="1"/>
              <a:t>complexity</a:t>
            </a:r>
            <a:r>
              <a:rPr lang="it-IT" altLang="it-IT" dirty="0"/>
              <a:t>  of </a:t>
            </a:r>
            <a:r>
              <a:rPr lang="it-IT" altLang="it-IT" dirty="0">
                <a:solidFill>
                  <a:srgbClr val="FF0000"/>
                </a:solidFill>
              </a:rPr>
              <a:t>prime </a:t>
            </a:r>
            <a:r>
              <a:rPr lang="it-IT" altLang="it-IT" dirty="0" err="1">
                <a:solidFill>
                  <a:srgbClr val="FF0000"/>
                </a:solidFill>
              </a:rPr>
              <a:t>numbers</a:t>
            </a:r>
            <a:r>
              <a:rPr lang="it-IT" altLang="it-IT" dirty="0">
                <a:solidFill>
                  <a:srgbClr val="FF0000"/>
                </a:solidFill>
              </a:rPr>
              <a:t> </a:t>
            </a:r>
            <a:r>
              <a:rPr lang="it-IT" altLang="it-IT" dirty="0" err="1">
                <a:solidFill>
                  <a:srgbClr val="FF0000"/>
                </a:solidFill>
              </a:rPr>
              <a:t>factorization</a:t>
            </a:r>
            <a:r>
              <a:rPr lang="it-IT" altLang="it-IT" dirty="0">
                <a:solidFill>
                  <a:srgbClr val="FF0000"/>
                </a:solidFill>
              </a:rPr>
              <a:t>.</a:t>
            </a:r>
          </a:p>
          <a:p>
            <a:r>
              <a:rPr lang="it-IT" dirty="0"/>
              <a:t> RSA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secure</a:t>
            </a:r>
            <a:r>
              <a:rPr lang="it-IT" dirty="0"/>
              <a:t> from a </a:t>
            </a:r>
            <a:r>
              <a:rPr lang="it-IT" dirty="0" err="1"/>
              <a:t>theoretical</a:t>
            </a:r>
            <a:r>
              <a:rPr lang="it-IT" dirty="0"/>
              <a:t> point of </a:t>
            </a:r>
            <a:r>
              <a:rPr lang="it-IT" dirty="0" err="1"/>
              <a:t>view.In</a:t>
            </a:r>
            <a:r>
              <a:rPr lang="it-IT" dirty="0"/>
              <a:t> </a:t>
            </a:r>
            <a:r>
              <a:rPr lang="it-IT" dirty="0" err="1"/>
              <a:t>fact</a:t>
            </a:r>
            <a:r>
              <a:rPr lang="it-IT" dirty="0"/>
              <a:t>, the </a:t>
            </a:r>
            <a:r>
              <a:rPr lang="it-IT" dirty="0" err="1"/>
              <a:t>possibility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the knowledge of the public </a:t>
            </a:r>
            <a:r>
              <a:rPr lang="it-IT" dirty="0" err="1"/>
              <a:t>key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to </a:t>
            </a:r>
            <a:r>
              <a:rPr lang="it-IT" dirty="0" err="1"/>
              <a:t>obtain</a:t>
            </a:r>
            <a:r>
              <a:rPr lang="it-IT" dirty="0"/>
              <a:t> the private </a:t>
            </a:r>
            <a:r>
              <a:rPr lang="it-IT" dirty="0" err="1"/>
              <a:t>key</a:t>
            </a:r>
            <a:r>
              <a:rPr lang="it-IT" dirty="0"/>
              <a:t> and </a:t>
            </a:r>
            <a:r>
              <a:rPr lang="it-IT" dirty="0" err="1"/>
              <a:t>then</a:t>
            </a:r>
            <a:r>
              <a:rPr lang="it-IT" dirty="0"/>
              <a:t> </a:t>
            </a:r>
            <a:r>
              <a:rPr lang="it-IT" dirty="0" err="1"/>
              <a:t>decrypt</a:t>
            </a:r>
            <a:r>
              <a:rPr lang="it-IT" dirty="0"/>
              <a:t> the </a:t>
            </a:r>
            <a:r>
              <a:rPr lang="it-IT" dirty="0" err="1"/>
              <a:t>message</a:t>
            </a:r>
            <a:r>
              <a:rPr lang="it-IT" dirty="0"/>
              <a:t>. </a:t>
            </a:r>
            <a:r>
              <a:rPr lang="it-IT" dirty="0" err="1"/>
              <a:t>But</a:t>
            </a:r>
            <a:r>
              <a:rPr lang="it-IT" dirty="0"/>
              <a:t> in </a:t>
            </a:r>
            <a:r>
              <a:rPr lang="it-IT" dirty="0" err="1"/>
              <a:t>order</a:t>
            </a:r>
            <a:r>
              <a:rPr lang="it-IT" dirty="0"/>
              <a:t> to </a:t>
            </a:r>
            <a:r>
              <a:rPr lang="it-IT" dirty="0" err="1"/>
              <a:t>obtain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result</a:t>
            </a:r>
            <a:r>
              <a:rPr lang="it-IT" dirty="0"/>
              <a:t> a </a:t>
            </a:r>
            <a:r>
              <a:rPr lang="it-IT" dirty="0" err="1"/>
              <a:t>very</a:t>
            </a:r>
            <a:r>
              <a:rPr lang="it-IT" dirty="0"/>
              <a:t> large </a:t>
            </a:r>
            <a:r>
              <a:rPr lang="it-IT" dirty="0" err="1"/>
              <a:t>amount</a:t>
            </a:r>
            <a:r>
              <a:rPr lang="it-IT" dirty="0"/>
              <a:t> of </a:t>
            </a:r>
            <a:r>
              <a:rPr lang="it-IT" dirty="0" err="1"/>
              <a:t>computation</a:t>
            </a:r>
            <a:r>
              <a:rPr lang="it-IT" dirty="0"/>
              <a:t> power and time are </a:t>
            </a:r>
            <a:r>
              <a:rPr lang="it-IT" dirty="0" err="1"/>
              <a:t>needed</a:t>
            </a:r>
            <a:endParaRPr lang="it-IT" dirty="0"/>
          </a:p>
          <a:p>
            <a:endParaRPr lang="it-IT" dirty="0"/>
          </a:p>
          <a:p>
            <a:r>
              <a:rPr lang="it-IT" dirty="0"/>
              <a:t>.</a:t>
            </a:r>
            <a:endParaRPr lang="it-IT" altLang="it-IT" dirty="0">
              <a:solidFill>
                <a:srgbClr val="FF0000"/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71</a:t>
            </a:fld>
            <a:endParaRPr lang="it-IT" alt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olo 1"/>
          <p:cNvSpPr>
            <a:spLocks noGrp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r>
              <a:rPr lang="it-IT" altLang="it-IT"/>
              <a:t>Prime Factorization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557338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A</a:t>
            </a:r>
            <a:r>
              <a:rPr lang="en-US" sz="2400" dirty="0">
                <a:solidFill>
                  <a:srgbClr val="FF0000"/>
                </a:solidFill>
              </a:rPr>
              <a:t> prime number</a:t>
            </a:r>
            <a:r>
              <a:rPr lang="en-US" sz="2400" dirty="0"/>
              <a:t> can be divided evenly </a:t>
            </a:r>
            <a:r>
              <a:rPr lang="en-US" sz="2400" b="1" dirty="0"/>
              <a:t>only</a:t>
            </a:r>
            <a:r>
              <a:rPr lang="en-US" sz="2400" dirty="0"/>
              <a:t> by 1 or itself.</a:t>
            </a:r>
            <a:br>
              <a:rPr lang="en-US" sz="2400" dirty="0"/>
            </a:br>
            <a:r>
              <a:rPr lang="en-US" sz="2400" dirty="0"/>
              <a:t>It cannot be factored any further.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Every other whole number </a:t>
            </a:r>
            <a:r>
              <a:rPr lang="en-US" sz="2400" dirty="0"/>
              <a:t>can be broken down into prime number factors.</a:t>
            </a:r>
          </a:p>
          <a:p>
            <a:pPr>
              <a:defRPr/>
            </a:pPr>
            <a:r>
              <a:rPr lang="en-US" sz="2400" dirty="0"/>
              <a:t>Prime numbers are the basic  building blocks of all numbers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Prime Factorization</a:t>
            </a:r>
          </a:p>
          <a:p>
            <a:pPr marL="0" indent="0">
              <a:buFontTx/>
              <a:buNone/>
              <a:defRPr/>
            </a:pPr>
            <a:r>
              <a:rPr lang="en-US" sz="2400" dirty="0"/>
              <a:t>	"Prime Factorization" is finding </a:t>
            </a:r>
            <a:r>
              <a:rPr lang="en-US" sz="2400" b="1" dirty="0"/>
              <a:t>which prime 	numbers</a:t>
            </a:r>
            <a:r>
              <a:rPr lang="en-US" sz="2400" dirty="0"/>
              <a:t> multiply together to make the original 	number.</a:t>
            </a:r>
          </a:p>
          <a:p>
            <a:pPr>
              <a:defRPr/>
            </a:pPr>
            <a:r>
              <a:rPr lang="en-US" sz="2400" dirty="0"/>
              <a:t>There is only one 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unique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dirty="0"/>
              <a:t>set of prime factors for any number. (</a:t>
            </a:r>
            <a:r>
              <a:rPr lang="en-US" sz="2400" dirty="0">
                <a:solidFill>
                  <a:srgbClr val="FF0000"/>
                </a:solidFill>
              </a:rPr>
              <a:t>Fundamental Theorem of Arithmetic)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Tx/>
              <a:buNone/>
              <a:defRPr/>
            </a:pPr>
            <a:endParaRPr lang="en-US" sz="2400" dirty="0"/>
          </a:p>
          <a:p>
            <a:pPr>
              <a:defRPr/>
            </a:pPr>
            <a:endParaRPr 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72</a:t>
            </a:fld>
            <a:endParaRPr lang="it-IT" alt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750" y="476250"/>
            <a:ext cx="8134350" cy="41148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Example : What are the prime factors of 12 ?</a:t>
            </a:r>
          </a:p>
          <a:p>
            <a:pPr>
              <a:defRPr/>
            </a:pPr>
            <a:r>
              <a:rPr lang="en-US" sz="2400" dirty="0"/>
              <a:t>It is best to start working from the smallest prime number, which is 2, so let's check:</a:t>
            </a:r>
          </a:p>
          <a:p>
            <a:pPr marL="0" indent="0">
              <a:buFontTx/>
              <a:buNone/>
              <a:defRPr/>
            </a:pPr>
            <a:r>
              <a:rPr lang="en-US" sz="2400" dirty="0"/>
              <a:t>			12 ÷ 2 = 6</a:t>
            </a:r>
          </a:p>
          <a:p>
            <a:pPr>
              <a:defRPr/>
            </a:pPr>
            <a:r>
              <a:rPr lang="en-US" sz="2400" dirty="0"/>
              <a:t>But 6 is not a prime number, so we need to go further. Let's try 2 again:</a:t>
            </a:r>
          </a:p>
          <a:p>
            <a:pPr marL="1828800" lvl="4" indent="0">
              <a:buFontTx/>
              <a:buNone/>
              <a:defRPr/>
            </a:pPr>
            <a:r>
              <a:rPr lang="en-US" sz="2400" dirty="0"/>
              <a:t>	6 ÷ 2 = 3</a:t>
            </a:r>
          </a:p>
          <a:p>
            <a:pPr>
              <a:defRPr/>
            </a:pPr>
            <a:r>
              <a:rPr lang="en-US" sz="2400" dirty="0"/>
              <a:t>3 </a:t>
            </a:r>
            <a:r>
              <a:rPr lang="en-US" sz="2400" b="1" dirty="0"/>
              <a:t>is</a:t>
            </a:r>
            <a:r>
              <a:rPr lang="en-US" sz="2400" dirty="0"/>
              <a:t> a prime number, so we have the answer:</a:t>
            </a:r>
          </a:p>
          <a:p>
            <a:pPr marL="1371600" lvl="3" indent="0">
              <a:buFontTx/>
              <a:buNone/>
              <a:defRPr/>
            </a:pPr>
            <a:r>
              <a:rPr lang="en-US" sz="2400" b="1" dirty="0"/>
              <a:t>		12 = 2 × 2 × 3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 </a:t>
            </a:r>
            <a:r>
              <a:rPr lang="en-US" sz="2400" b="1" dirty="0"/>
              <a:t>every factor</a:t>
            </a:r>
            <a:r>
              <a:rPr lang="en-US" sz="2400" dirty="0"/>
              <a:t> is a </a:t>
            </a:r>
            <a:r>
              <a:rPr lang="en-US" sz="2400" b="1" dirty="0"/>
              <a:t>prime number</a:t>
            </a:r>
            <a:r>
              <a:rPr lang="en-US" sz="2400" dirty="0"/>
              <a:t>, so the answer must be right.</a:t>
            </a:r>
          </a:p>
          <a:p>
            <a:pPr>
              <a:defRPr/>
            </a:pP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73</a:t>
            </a:fld>
            <a:endParaRPr lang="it-IT" alt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egnaposto contenuto 2"/>
          <p:cNvSpPr>
            <a:spLocks noGrp="1"/>
          </p:cNvSpPr>
          <p:nvPr>
            <p:ph idx="1"/>
          </p:nvPr>
        </p:nvSpPr>
        <p:spPr>
          <a:xfrm>
            <a:off x="685800" y="476250"/>
            <a:ext cx="7772400" cy="5256213"/>
          </a:xfrm>
        </p:spPr>
        <p:txBody>
          <a:bodyPr/>
          <a:lstStyle/>
          <a:p>
            <a:endParaRPr lang="it-IT" altLang="it-IT" sz="2400"/>
          </a:p>
          <a:p>
            <a:pPr lvl="1"/>
            <a:r>
              <a:rPr lang="it-IT" altLang="it-IT"/>
              <a:t>2142:2</a:t>
            </a:r>
          </a:p>
          <a:p>
            <a:pPr lvl="1"/>
            <a:r>
              <a:rPr lang="it-IT" altLang="it-IT"/>
              <a:t>1071:3</a:t>
            </a:r>
          </a:p>
          <a:p>
            <a:pPr lvl="1"/>
            <a:r>
              <a:rPr lang="it-IT" altLang="it-IT"/>
              <a:t>357:3 </a:t>
            </a:r>
          </a:p>
          <a:p>
            <a:pPr lvl="1"/>
            <a:r>
              <a:rPr lang="it-IT" altLang="it-IT"/>
              <a:t>119:7</a:t>
            </a:r>
          </a:p>
          <a:p>
            <a:pPr lvl="1"/>
            <a:r>
              <a:rPr lang="it-IT" altLang="it-IT"/>
              <a:t>17:17</a:t>
            </a:r>
          </a:p>
          <a:p>
            <a:pPr lvl="1"/>
            <a:r>
              <a:rPr lang="it-IT" altLang="it-IT"/>
              <a:t>1</a:t>
            </a:r>
          </a:p>
          <a:p>
            <a:pPr lvl="1"/>
            <a:endParaRPr lang="it-IT" altLang="it-IT"/>
          </a:p>
          <a:p>
            <a:pPr marL="1828800" lvl="4" indent="0">
              <a:buFontTx/>
              <a:buNone/>
            </a:pPr>
            <a:r>
              <a:rPr lang="it-IT" altLang="it-IT"/>
              <a:t>	</a:t>
            </a:r>
            <a:r>
              <a:rPr lang="it-IT" altLang="it-IT" sz="2800"/>
              <a:t>2142=2*3*3*7*17</a:t>
            </a:r>
          </a:p>
          <a:p>
            <a:pPr lvl="1"/>
            <a:endParaRPr lang="it-IT" altLang="it-IT"/>
          </a:p>
          <a:p>
            <a:endParaRPr lang="it-IT" altLang="it-IT" sz="28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74</a:t>
            </a:fld>
            <a:endParaRPr lang="it-IT" alt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altLang="it-IT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altLang="it-IT" sz="2600" dirty="0">
                <a:solidFill>
                  <a:srgbClr val="252525"/>
                </a:solidFill>
                <a:ea typeface="Times New Roman" pitchFamily="18" charset="0"/>
                <a:cs typeface="Times New Roman" panose="02020603050405020304" pitchFamily="18" charset="0"/>
              </a:rPr>
              <a:t>in the 19th century many mathematicians still considered the number 1 to be a prime.</a:t>
            </a:r>
          </a:p>
          <a:p>
            <a:pPr>
              <a:defRPr/>
            </a:pPr>
            <a:r>
              <a:rPr lang="en-GB" sz="2600" dirty="0">
                <a:cs typeface="Times New Roman" panose="02020603050405020304" pitchFamily="18" charset="0"/>
              </a:rPr>
              <a:t> But, Euclid's fundamental theorem of arithmetic </a:t>
            </a:r>
            <a:r>
              <a:rPr lang="en-GB" sz="2600" dirty="0">
                <a:solidFill>
                  <a:srgbClr val="FF0000"/>
                </a:solidFill>
                <a:cs typeface="Times New Roman" panose="02020603050405020304" pitchFamily="18" charset="0"/>
              </a:rPr>
              <a:t>would not hold as stated</a:t>
            </a:r>
            <a:r>
              <a:rPr lang="en-GB" sz="2600" dirty="0">
                <a:cs typeface="Times New Roman" panose="02020603050405020304" pitchFamily="18" charset="0"/>
              </a:rPr>
              <a:t>. For example, the number 15 can be factored as 3 · 5 and 1 · 3 · 5; if 1 were admitted as a prime, these two presentations would be considered different factorizations of 15 into prime numbers, so the statement of that theorem would have to be modified. </a:t>
            </a:r>
          </a:p>
          <a:p>
            <a:pPr>
              <a:defRPr/>
            </a:pPr>
            <a:r>
              <a:rPr lang="en-GB" sz="2400" dirty="0">
                <a:cs typeface="Times New Roman" panose="02020603050405020304" pitchFamily="18" charset="0"/>
              </a:rPr>
              <a:t>By the early 20th century, mathematicians began to accept that 1 is not a prime number, but rather forms its own special category as a </a:t>
            </a:r>
            <a:r>
              <a:rPr lang="en-GB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“unit”.</a:t>
            </a:r>
            <a:endParaRPr lang="it-IT" sz="2400" dirty="0">
              <a:cs typeface="Times New Roman" panose="02020603050405020304" pitchFamily="18" charset="0"/>
            </a:endParaRPr>
          </a:p>
          <a:p>
            <a:pPr>
              <a:defRPr/>
            </a:pPr>
            <a:endParaRPr lang="it-IT" sz="2600" dirty="0">
              <a:cs typeface="Times New Roman" panose="02020603050405020304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75</a:t>
            </a:fld>
            <a:endParaRPr lang="it-IT" alt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8313" y="620713"/>
            <a:ext cx="8064500" cy="5016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2800" dirty="0">
                <a:latin typeface="+mj-lt"/>
              </a:rPr>
              <a:t>RSA Factoring Challenge (1977)</a:t>
            </a:r>
          </a:p>
          <a:p>
            <a:pPr>
              <a:defRPr/>
            </a:pPr>
            <a:endParaRPr lang="it-IT" sz="28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j-lt"/>
              </a:rPr>
              <a:t>Factoring a </a:t>
            </a:r>
            <a:r>
              <a:rPr lang="it-IT" sz="2400" dirty="0" err="1">
                <a:latin typeface="+mj-lt"/>
              </a:rPr>
              <a:t>number</a:t>
            </a:r>
            <a:r>
              <a:rPr lang="it-IT" sz="2400" dirty="0">
                <a:latin typeface="+mj-lt"/>
              </a:rPr>
              <a:t> of 129 </a:t>
            </a:r>
            <a:r>
              <a:rPr lang="it-IT" sz="2400" dirty="0" err="1">
                <a:latin typeface="+mj-lt"/>
              </a:rPr>
              <a:t>digits</a:t>
            </a:r>
            <a:endParaRPr lang="it-IT" sz="2400" dirty="0">
              <a:latin typeface="+mj-lt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 err="1">
                <a:latin typeface="+mj-lt"/>
              </a:rPr>
              <a:t>Problem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solved</a:t>
            </a:r>
            <a:r>
              <a:rPr lang="it-IT" sz="2400" dirty="0">
                <a:latin typeface="+mj-lt"/>
              </a:rPr>
              <a:t> in 1994. 1600 </a:t>
            </a:r>
            <a:r>
              <a:rPr lang="it-IT" sz="2400" dirty="0" err="1">
                <a:latin typeface="+mj-lt"/>
              </a:rPr>
              <a:t>computers</a:t>
            </a:r>
            <a:r>
              <a:rPr lang="it-IT" sz="2400" dirty="0">
                <a:latin typeface="+mj-lt"/>
              </a:rPr>
              <a:t>, 600 </a:t>
            </a:r>
            <a:r>
              <a:rPr lang="it-IT" sz="2400" dirty="0" err="1">
                <a:latin typeface="+mj-lt"/>
              </a:rPr>
              <a:t>users</a:t>
            </a:r>
            <a:r>
              <a:rPr lang="it-IT" sz="2400" dirty="0">
                <a:latin typeface="+mj-lt"/>
              </a:rPr>
              <a:t> internet </a:t>
            </a:r>
            <a:r>
              <a:rPr lang="it-IT" sz="2400" dirty="0" err="1">
                <a:latin typeface="+mj-lt"/>
              </a:rPr>
              <a:t>connected</a:t>
            </a:r>
            <a:r>
              <a:rPr lang="it-IT" sz="2400" dirty="0">
                <a:latin typeface="+mj-lt"/>
              </a:rPr>
              <a:t> for a </a:t>
            </a:r>
            <a:r>
              <a:rPr lang="it-IT" sz="2400" dirty="0" err="1">
                <a:latin typeface="+mj-lt"/>
              </a:rPr>
              <a:t>period</a:t>
            </a:r>
            <a:r>
              <a:rPr lang="it-IT" sz="2400" dirty="0">
                <a:latin typeface="+mj-lt"/>
              </a:rPr>
              <a:t> of </a:t>
            </a:r>
            <a:r>
              <a:rPr lang="it-IT" sz="2400" dirty="0" err="1">
                <a:latin typeface="+mj-lt"/>
              </a:rPr>
              <a:t>six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months</a:t>
            </a:r>
            <a:r>
              <a:rPr lang="it-IT" sz="2400" dirty="0">
                <a:latin typeface="+mj-lt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j-lt"/>
              </a:rPr>
              <a:t>2007: </a:t>
            </a:r>
            <a:r>
              <a:rPr lang="it-IT" sz="2400" dirty="0" err="1">
                <a:latin typeface="+mj-lt"/>
              </a:rPr>
              <a:t>factorization</a:t>
            </a:r>
            <a:r>
              <a:rPr lang="it-IT" sz="2400" dirty="0">
                <a:latin typeface="+mj-lt"/>
              </a:rPr>
              <a:t> of </a:t>
            </a:r>
            <a:r>
              <a:rPr lang="it-IT" sz="2400" dirty="0" err="1">
                <a:latin typeface="+mj-lt"/>
              </a:rPr>
              <a:t>numbers</a:t>
            </a:r>
            <a:r>
              <a:rPr lang="it-IT" sz="2400" dirty="0">
                <a:latin typeface="+mj-lt"/>
              </a:rPr>
              <a:t> of 160 </a:t>
            </a:r>
            <a:r>
              <a:rPr lang="it-IT" sz="2400" dirty="0" err="1">
                <a:latin typeface="+mj-lt"/>
              </a:rPr>
              <a:t>digits</a:t>
            </a: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</a:rPr>
              <a:t> </a:t>
            </a:r>
            <a:r>
              <a:rPr lang="en-US" sz="2400" dirty="0">
                <a:latin typeface="+mj-lt"/>
              </a:rPr>
              <a:t>RSA keys are typically 1024- or 2048-bits long, but experts believe that 1024-bit keys could be broken in the near future, which is why government and industry are moving to a minimum key length of 2048-bits</a:t>
            </a:r>
            <a:r>
              <a:rPr lang="en-US" dirty="0">
                <a:latin typeface="Arial" charset="0"/>
              </a:rPr>
              <a:t>. </a:t>
            </a:r>
            <a:endParaRPr lang="it-IT" dirty="0">
              <a:latin typeface="Arial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76</a:t>
            </a:fld>
            <a:endParaRPr lang="it-IT" alt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28625" y="333375"/>
            <a:ext cx="8143875" cy="50167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200" b="1" dirty="0">
                <a:latin typeface="+mj-lt"/>
              </a:rPr>
              <a:t>			RSA </a:t>
            </a:r>
            <a:r>
              <a:rPr lang="it-IT" sz="3200" b="1" dirty="0" err="1">
                <a:latin typeface="+mj-lt"/>
              </a:rPr>
              <a:t>Algorithm</a:t>
            </a:r>
            <a:endParaRPr lang="it-IT" sz="3200" b="1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The </a:t>
            </a:r>
            <a:r>
              <a:rPr lang="it-IT" sz="2400" b="1" dirty="0">
                <a:latin typeface="+mj-lt"/>
              </a:rPr>
              <a:t>public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encryption</a:t>
            </a:r>
            <a:r>
              <a:rPr lang="it-IT" sz="2400" dirty="0">
                <a:latin typeface="+mj-lt"/>
              </a:rPr>
              <a:t> key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a </a:t>
            </a:r>
            <a:r>
              <a:rPr lang="it-IT" sz="2400" b="1" dirty="0" err="1">
                <a:latin typeface="+mj-lt"/>
              </a:rPr>
              <a:t>pair</a:t>
            </a:r>
            <a:r>
              <a:rPr lang="it-IT" sz="2400" b="1" dirty="0">
                <a:latin typeface="+mj-lt"/>
              </a:rPr>
              <a:t> (e,n); </a:t>
            </a:r>
            <a:r>
              <a:rPr lang="it-IT" sz="2400" dirty="0">
                <a:latin typeface="+mj-lt"/>
              </a:rPr>
              <a:t>the </a:t>
            </a:r>
            <a:r>
              <a:rPr lang="it-IT" sz="2400" b="1" dirty="0">
                <a:latin typeface="+mj-lt"/>
              </a:rPr>
              <a:t>private</a:t>
            </a:r>
            <a:r>
              <a:rPr lang="it-IT" sz="2400" dirty="0">
                <a:latin typeface="+mj-lt"/>
              </a:rPr>
              <a:t> key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a </a:t>
            </a:r>
            <a:r>
              <a:rPr lang="it-IT" sz="2400" b="1" dirty="0" err="1">
                <a:latin typeface="+mj-lt"/>
              </a:rPr>
              <a:t>pair</a:t>
            </a:r>
            <a:r>
              <a:rPr lang="it-IT" sz="2400" b="1" dirty="0">
                <a:latin typeface="+mj-lt"/>
              </a:rPr>
              <a:t> (d,n</a:t>
            </a:r>
            <a:r>
              <a:rPr lang="it-IT" sz="2400" dirty="0">
                <a:latin typeface="+mj-lt"/>
              </a:rPr>
              <a:t>), </a:t>
            </a:r>
            <a:r>
              <a:rPr lang="it-IT" sz="2400" dirty="0" err="1">
                <a:latin typeface="+mj-lt"/>
              </a:rPr>
              <a:t>where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e,d,n</a:t>
            </a:r>
            <a:r>
              <a:rPr lang="it-IT" sz="2400" dirty="0">
                <a:latin typeface="+mj-lt"/>
              </a:rPr>
              <a:t> are positive </a:t>
            </a:r>
            <a:r>
              <a:rPr lang="it-IT" sz="2400" dirty="0" err="1">
                <a:latin typeface="+mj-lt"/>
              </a:rPr>
              <a:t>integers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represented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 err="1">
                <a:latin typeface="+mj-lt"/>
              </a:rPr>
              <a:t>an</a:t>
            </a:r>
            <a:r>
              <a:rPr lang="it-IT" sz="2400" b="1" dirty="0">
                <a:latin typeface="+mj-lt"/>
              </a:rPr>
              <a:t> </a:t>
            </a:r>
            <a:r>
              <a:rPr lang="it-IT" sz="2400" b="1" dirty="0" err="1">
                <a:latin typeface="+mj-lt"/>
              </a:rPr>
              <a:t>integer</a:t>
            </a:r>
            <a:r>
              <a:rPr lang="it-IT" sz="2400" b="1" dirty="0">
                <a:latin typeface="+mj-lt"/>
              </a:rPr>
              <a:t> </a:t>
            </a:r>
            <a:r>
              <a:rPr lang="it-IT" sz="2400" b="1" dirty="0" err="1">
                <a:latin typeface="+mj-lt"/>
              </a:rPr>
              <a:t>between</a:t>
            </a:r>
            <a:r>
              <a:rPr lang="it-IT" sz="2400" b="1" dirty="0">
                <a:latin typeface="+mj-lt"/>
              </a:rPr>
              <a:t> 0 and n-1 </a:t>
            </a:r>
            <a:r>
              <a:rPr lang="it-IT" sz="2400" dirty="0">
                <a:latin typeface="+mj-lt"/>
              </a:rPr>
              <a:t>(a long </a:t>
            </a:r>
            <a:r>
              <a:rPr lang="it-IT" sz="2400" dirty="0" err="1">
                <a:latin typeface="+mj-lt"/>
              </a:rPr>
              <a:t>message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broken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into</a:t>
            </a:r>
            <a:r>
              <a:rPr lang="it-IT" sz="2400" dirty="0">
                <a:latin typeface="+mj-lt"/>
              </a:rPr>
              <a:t> a </a:t>
            </a:r>
            <a:r>
              <a:rPr lang="it-IT" sz="2400" dirty="0" err="1">
                <a:latin typeface="+mj-lt"/>
              </a:rPr>
              <a:t>series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smaller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messages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each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which</a:t>
            </a:r>
            <a:r>
              <a:rPr lang="it-IT" sz="2400" dirty="0">
                <a:latin typeface="+mj-lt"/>
              </a:rPr>
              <a:t> can </a:t>
            </a:r>
            <a:r>
              <a:rPr lang="it-IT" sz="2400" dirty="0" err="1">
                <a:latin typeface="+mj-lt"/>
              </a:rPr>
              <a:t>be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represented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such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integer</a:t>
            </a:r>
            <a:r>
              <a:rPr lang="it-IT" sz="2400" dirty="0">
                <a:latin typeface="+mj-lt"/>
              </a:rPr>
              <a:t>).</a:t>
            </a:r>
          </a:p>
          <a:p>
            <a:pPr>
              <a:buFont typeface="Arial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functions</a:t>
            </a:r>
            <a:r>
              <a:rPr lang="it-IT" sz="2400" dirty="0">
                <a:latin typeface="+mj-lt"/>
              </a:rPr>
              <a:t> E,D are </a:t>
            </a:r>
            <a:r>
              <a:rPr lang="it-IT" sz="2400" dirty="0" err="1">
                <a:latin typeface="+mj-lt"/>
              </a:rPr>
              <a:t>defined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as</a:t>
            </a:r>
            <a:r>
              <a:rPr lang="it-IT" sz="2400" dirty="0">
                <a:latin typeface="+mj-lt"/>
              </a:rPr>
              <a:t>: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			E(m)= m</a:t>
            </a:r>
            <a:r>
              <a:rPr lang="it-IT" sz="2400" b="1" i="1" baseline="30000" dirty="0">
                <a:latin typeface="Arial" charset="0"/>
              </a:rPr>
              <a:t>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 n </a:t>
            </a:r>
            <a:r>
              <a:rPr lang="it-IT" sz="2400" dirty="0" err="1">
                <a:latin typeface="+mj-lt"/>
              </a:rPr>
              <a:t>=C</a:t>
            </a: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			D(C) = C</a:t>
            </a:r>
            <a:r>
              <a:rPr lang="it-IT" sz="2400" b="1" i="1" baseline="30000" dirty="0">
                <a:latin typeface="Arial" charset="0"/>
              </a:rPr>
              <a:t>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 n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77</a:t>
            </a:fld>
            <a:endParaRPr lang="it-IT" alt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1520" y="988268"/>
            <a:ext cx="8208963" cy="66171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dirty="0">
                <a:latin typeface="Arial" charset="0"/>
              </a:rPr>
              <a:t>Choose two 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different 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large(100 or more digit) 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random prime </a:t>
            </a:r>
            <a:r>
              <a:rPr lang="en-US" dirty="0">
                <a:latin typeface="Arial" charset="0"/>
              </a:rPr>
              <a:t>numbers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 p </a:t>
            </a:r>
            <a:r>
              <a:rPr lang="en-US" dirty="0">
                <a:latin typeface="Arial" charset="0"/>
              </a:rPr>
              <a:t>and 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q</a:t>
            </a:r>
          </a:p>
          <a:p>
            <a:pPr marL="342900" indent="-342900">
              <a:buFontTx/>
              <a:buAutoNum type="arabicPeriod"/>
              <a:defRPr/>
            </a:pPr>
            <a:endParaRPr lang="en-US" dirty="0">
              <a:latin typeface="Arial" charset="0"/>
            </a:endParaRPr>
          </a:p>
          <a:p>
            <a:pPr>
              <a:defRPr/>
            </a:pPr>
            <a:r>
              <a:rPr lang="en-US" dirty="0">
                <a:latin typeface="Arial" charset="0"/>
              </a:rPr>
              <a:t>2.  </a:t>
            </a:r>
            <a:r>
              <a:rPr lang="en-US" dirty="0" smtClean="0">
                <a:latin typeface="Arial" charset="0"/>
              </a:rPr>
              <a:t> Calculate</a:t>
            </a:r>
            <a:r>
              <a:rPr lang="en-US" dirty="0">
                <a:latin typeface="Arial" charset="0"/>
              </a:rPr>
              <a:t> n =</a:t>
            </a:r>
            <a:r>
              <a:rPr lang="en-US" dirty="0" err="1" smtClean="0">
                <a:solidFill>
                  <a:srgbClr val="FF0000"/>
                </a:solidFill>
                <a:latin typeface="Arial" charset="0"/>
              </a:rPr>
              <a:t>pq</a:t>
            </a:r>
            <a:endParaRPr lang="en-US" dirty="0">
              <a:solidFill>
                <a:srgbClr val="FF0000"/>
              </a:solidFill>
              <a:latin typeface="Arial" charset="0"/>
            </a:endParaRPr>
          </a:p>
          <a:p>
            <a:pPr lvl="1">
              <a:defRPr/>
            </a:pPr>
            <a:r>
              <a:rPr lang="en-US" dirty="0">
                <a:solidFill>
                  <a:srgbClr val="FF0000"/>
                </a:solidFill>
                <a:latin typeface="Arial" charset="0"/>
              </a:rPr>
              <a:t>n</a:t>
            </a:r>
            <a:r>
              <a:rPr lang="en-US" dirty="0">
                <a:latin typeface="Arial" charset="0"/>
              </a:rPr>
              <a:t> is the modulus for the public key and the private keys</a:t>
            </a:r>
          </a:p>
          <a:p>
            <a:pPr lvl="1">
              <a:defRPr/>
            </a:pPr>
            <a:endParaRPr lang="en-US" dirty="0">
              <a:latin typeface="Arial" charset="0"/>
            </a:endParaRPr>
          </a:p>
          <a:p>
            <a:pPr marL="342900" indent="-342900">
              <a:buFontTx/>
              <a:buAutoNum type="arabicPeriod" startAt="3"/>
              <a:defRPr/>
            </a:pPr>
            <a:r>
              <a:rPr lang="en-US" dirty="0">
                <a:latin typeface="Arial" charset="0"/>
              </a:rPr>
              <a:t>Calculate the totient: </a:t>
            </a:r>
            <a:r>
              <a:rPr lang="pt-BR" dirty="0">
                <a:solidFill>
                  <a:srgbClr val="FF0000"/>
                </a:solidFill>
                <a:latin typeface="Arial" charset="0"/>
              </a:rPr>
              <a:t>ϕ(n)=(p−1)x(q−1)</a:t>
            </a:r>
          </a:p>
          <a:p>
            <a:pPr marL="342900" indent="-342900">
              <a:buFontTx/>
              <a:buAutoNum type="arabicPeriod" startAt="3"/>
              <a:defRPr/>
            </a:pPr>
            <a:endParaRPr lang="pt-BR" dirty="0">
              <a:latin typeface="Arial" charset="0"/>
            </a:endParaRPr>
          </a:p>
          <a:p>
            <a:pPr marL="342900" indent="-342900">
              <a:buFontTx/>
              <a:buAutoNum type="arabicPeriod" startAt="3"/>
              <a:defRPr/>
            </a:pPr>
            <a:r>
              <a:rPr lang="en-US" dirty="0">
                <a:latin typeface="Arial" charset="0"/>
              </a:rPr>
              <a:t>Choose an integer 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e</a:t>
            </a:r>
            <a:r>
              <a:rPr lang="en-US" dirty="0">
                <a:latin typeface="Arial" charset="0"/>
              </a:rPr>
              <a:t> such that 1 &lt; e &lt;</a:t>
            </a:r>
            <a:r>
              <a:rPr lang="pt-BR" dirty="0">
                <a:latin typeface="Arial" charset="0"/>
              </a:rPr>
              <a:t> ϕ(n) </a:t>
            </a:r>
            <a:r>
              <a:rPr lang="en-US" dirty="0">
                <a:latin typeface="Arial" charset="0"/>
              </a:rPr>
              <a:t> , and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e</a:t>
            </a:r>
            <a:r>
              <a:rPr lang="en-US" dirty="0">
                <a:latin typeface="Arial" charset="0"/>
              </a:rPr>
              <a:t>  is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 coprime</a:t>
            </a:r>
            <a:r>
              <a:rPr lang="en-US" dirty="0">
                <a:latin typeface="Arial" charset="0"/>
              </a:rPr>
              <a:t> to  </a:t>
            </a:r>
            <a:r>
              <a:rPr lang="pt-BR" dirty="0">
                <a:latin typeface="Arial" charset="0"/>
              </a:rPr>
              <a:t> ϕ(n) </a:t>
            </a:r>
            <a:r>
              <a:rPr lang="pt-BR" dirty="0" smtClean="0">
                <a:latin typeface="Arial" charset="0"/>
              </a:rPr>
              <a:t>(</a:t>
            </a:r>
            <a:r>
              <a:rPr lang="en-US" b="1" dirty="0" err="1" smtClean="0">
                <a:latin typeface="Arial" charset="0"/>
              </a:rPr>
              <a:t>ie</a:t>
            </a:r>
            <a:r>
              <a:rPr lang="en-US" b="1" dirty="0">
                <a:latin typeface="Arial" charset="0"/>
              </a:rPr>
              <a:t>: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 e</a:t>
            </a:r>
            <a:r>
              <a:rPr lang="en-US" dirty="0">
                <a:latin typeface="Arial" charset="0"/>
              </a:rPr>
              <a:t> and </a:t>
            </a:r>
            <a:r>
              <a:rPr lang="pt-BR" dirty="0">
                <a:latin typeface="Arial" charset="0"/>
              </a:rPr>
              <a:t> </a:t>
            </a:r>
            <a:r>
              <a:rPr lang="pt-BR" dirty="0">
                <a:solidFill>
                  <a:srgbClr val="FF0000"/>
                </a:solidFill>
                <a:latin typeface="Arial" charset="0"/>
              </a:rPr>
              <a:t>ϕ(n)</a:t>
            </a:r>
            <a:r>
              <a:rPr lang="pt-BR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 share no factors other than </a:t>
            </a:r>
            <a:r>
              <a:rPr lang="en-US" dirty="0" smtClean="0">
                <a:latin typeface="Arial" charset="0"/>
              </a:rPr>
              <a:t>1)</a:t>
            </a:r>
          </a:p>
          <a:p>
            <a:pPr marL="342900" indent="-342900">
              <a:buFontTx/>
              <a:buAutoNum type="arabicPeriod" startAt="3"/>
              <a:defRPr/>
            </a:pPr>
            <a:endParaRPr lang="en-US" dirty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</a:rPr>
              <a:t>5.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  e</a:t>
            </a:r>
            <a:r>
              <a:rPr lang="en-US" dirty="0">
                <a:latin typeface="Arial" charset="0"/>
              </a:rPr>
              <a:t> is released as the </a:t>
            </a:r>
            <a:r>
              <a:rPr lang="en-US" i="1" dirty="0">
                <a:latin typeface="Arial" charset="0"/>
              </a:rPr>
              <a:t>public key </a:t>
            </a:r>
            <a:r>
              <a:rPr lang="en-US" i="1" dirty="0" smtClean="0">
                <a:latin typeface="Arial" charset="0"/>
              </a:rPr>
              <a:t>exponent</a:t>
            </a:r>
          </a:p>
          <a:p>
            <a:pPr>
              <a:defRPr/>
            </a:pPr>
            <a:endParaRPr lang="en-US" i="1" dirty="0">
              <a:latin typeface="Arial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</a:rPr>
              <a:t>6.   Compute</a:t>
            </a:r>
            <a:r>
              <a:rPr lang="en-US" dirty="0">
                <a:latin typeface="Arial" charset="0"/>
              </a:rPr>
              <a:t> 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d </a:t>
            </a:r>
            <a:r>
              <a:rPr lang="en-US" dirty="0">
                <a:latin typeface="Arial" charset="0"/>
              </a:rPr>
              <a:t> to satisfy the congruent relation </a:t>
            </a:r>
            <a:r>
              <a:rPr lang="it-IT" dirty="0" smtClean="0">
                <a:solidFill>
                  <a:srgbClr val="FF0000"/>
                </a:solidFill>
                <a:latin typeface="Arial" charset="0"/>
              </a:rPr>
              <a:t>ed</a:t>
            </a:r>
            <a:r>
              <a:rPr lang="it-IT" dirty="0" smtClean="0">
                <a:latin typeface="Arial" charset="0"/>
              </a:rPr>
              <a:t> </a:t>
            </a:r>
            <a:r>
              <a:rPr lang="it-IT" dirty="0">
                <a:latin typeface="Arial" charset="0"/>
              </a:rPr>
              <a:t>≡ 1 (</a:t>
            </a:r>
            <a:r>
              <a:rPr lang="it-IT" dirty="0" err="1">
                <a:latin typeface="Arial" charset="0"/>
              </a:rPr>
              <a:t>mod</a:t>
            </a:r>
            <a:r>
              <a:rPr lang="it-IT" dirty="0">
                <a:latin typeface="Arial" charset="0"/>
              </a:rPr>
              <a:t>) </a:t>
            </a:r>
            <a:r>
              <a:rPr lang="pt-BR" dirty="0">
                <a:latin typeface="Arial" charset="0"/>
              </a:rPr>
              <a:t>ϕ(n)</a:t>
            </a:r>
          </a:p>
          <a:p>
            <a:pPr marL="342900" indent="-342900">
              <a:buFontTx/>
              <a:buAutoNum type="arabicPeriod" startAt="6"/>
              <a:defRPr/>
            </a:pPr>
            <a:endParaRPr lang="en-US" dirty="0">
              <a:latin typeface="Arial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</a:rPr>
              <a:t>7.  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d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is kept as the </a:t>
            </a:r>
            <a:r>
              <a:rPr lang="en-US" i="1" dirty="0">
                <a:latin typeface="Arial" charset="0"/>
              </a:rPr>
              <a:t>private key </a:t>
            </a:r>
            <a:r>
              <a:rPr lang="en-US" i="1" dirty="0" smtClean="0">
                <a:latin typeface="Arial" charset="0"/>
              </a:rPr>
              <a:t>exponent</a:t>
            </a:r>
          </a:p>
          <a:p>
            <a:pPr marL="342900" indent="-342900">
              <a:buFontTx/>
              <a:buAutoNum type="arabicPeriod" startAt="6"/>
              <a:defRPr/>
            </a:pPr>
            <a:endParaRPr lang="en-US" dirty="0">
              <a:latin typeface="Arial" charset="0"/>
            </a:endParaRPr>
          </a:p>
          <a:p>
            <a:pPr marL="342900" indent="-342900">
              <a:buFontTx/>
              <a:buAutoNum type="arabicPeriod" startAt="6"/>
              <a:defRPr/>
            </a:pPr>
            <a:endParaRPr lang="en-US" dirty="0" smtClean="0">
              <a:latin typeface="Arial" charset="0"/>
            </a:endParaRPr>
          </a:p>
          <a:p>
            <a:pPr marL="342900" indent="-342900">
              <a:buFontTx/>
              <a:buAutoNum type="arabicPeriod" startAt="6"/>
              <a:defRPr/>
            </a:pPr>
            <a:endParaRPr lang="en-US" dirty="0">
              <a:latin typeface="Arial" charset="0"/>
            </a:endParaRPr>
          </a:p>
          <a:p>
            <a:pPr>
              <a:defRPr/>
            </a:pPr>
            <a:r>
              <a:rPr lang="en-US" dirty="0">
                <a:latin typeface="Arial" charset="0"/>
              </a:rPr>
              <a:t>Coprime: examples 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• 7 and 20 are relatively prime (no common factor)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• 6 and 20 are not relatively prime because you can divide both by 2 (2 is a common factor).</a:t>
            </a:r>
            <a:endParaRPr lang="it-IT" b="1" dirty="0">
              <a:latin typeface="Arial" charset="0"/>
            </a:endParaRPr>
          </a:p>
          <a:p>
            <a:pPr marL="342900" indent="-342900">
              <a:buFontTx/>
              <a:buAutoNum type="arabicPeriod" startAt="6"/>
              <a:defRPr/>
            </a:pPr>
            <a:endParaRPr lang="en-US" dirty="0">
              <a:latin typeface="Arial" charset="0"/>
            </a:endParaRPr>
          </a:p>
          <a:p>
            <a:pPr marL="342900" indent="-342900">
              <a:buFontTx/>
              <a:buAutoNum type="arabicPeriod" startAt="6"/>
              <a:defRPr/>
            </a:pPr>
            <a:endParaRPr lang="en-US" dirty="0">
              <a:latin typeface="Arial" charset="0"/>
            </a:endParaRPr>
          </a:p>
          <a:p>
            <a:pPr marL="342900" indent="-342900">
              <a:buFontTx/>
              <a:buAutoNum type="arabicPeriod" startAt="6"/>
              <a:defRPr/>
            </a:pPr>
            <a:endParaRPr lang="en-US" dirty="0" smtClean="0">
              <a:latin typeface="Arial" charset="0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78</a:t>
            </a:fld>
            <a:endParaRPr lang="it-IT" altLang="en-US"/>
          </a:p>
        </p:txBody>
      </p:sp>
      <p:sp>
        <p:nvSpPr>
          <p:cNvPr id="3" name="CasellaDiTesto 2"/>
          <p:cNvSpPr txBox="1"/>
          <p:nvPr/>
        </p:nvSpPr>
        <p:spPr>
          <a:xfrm>
            <a:off x="395536" y="476672"/>
            <a:ext cx="8064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it-IT" sz="2400" dirty="0" smtClean="0"/>
              <a:t>RSA </a:t>
            </a:r>
            <a:r>
              <a:rPr lang="it-IT" sz="2400" dirty="0" err="1" smtClean="0"/>
              <a:t>algorithm</a:t>
            </a:r>
            <a:endParaRPr lang="it-IT" sz="2400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79</a:t>
            </a:fld>
            <a:endParaRPr lang="it-IT" altLang="en-US"/>
          </a:p>
        </p:txBody>
      </p:sp>
      <p:sp>
        <p:nvSpPr>
          <p:cNvPr id="3" name="CasellaDiTesto 2"/>
          <p:cNvSpPr txBox="1"/>
          <p:nvPr/>
        </p:nvSpPr>
        <p:spPr>
          <a:xfrm>
            <a:off x="611560" y="836712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dirty="0"/>
              <a:t>The </a:t>
            </a:r>
            <a:r>
              <a:rPr lang="en-US" sz="2400" b="1" dirty="0"/>
              <a:t>public key</a:t>
            </a:r>
            <a:r>
              <a:rPr lang="en-US" sz="2400" dirty="0"/>
              <a:t> is made of the modulus </a:t>
            </a:r>
            <a:r>
              <a:rPr lang="en-US" sz="2400" dirty="0">
                <a:solidFill>
                  <a:srgbClr val="FF0000"/>
                </a:solidFill>
              </a:rPr>
              <a:t>n</a:t>
            </a:r>
            <a:r>
              <a:rPr lang="en-US" sz="2400" dirty="0"/>
              <a:t> and the public (or encryption) exponent </a:t>
            </a:r>
            <a:r>
              <a:rPr lang="en-US" sz="2400" dirty="0" smtClean="0">
                <a:solidFill>
                  <a:srgbClr val="FF0000"/>
                </a:solidFill>
              </a:rPr>
              <a:t>e</a:t>
            </a:r>
          </a:p>
          <a:p>
            <a:pPr>
              <a:defRPr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The </a:t>
            </a:r>
            <a:r>
              <a:rPr lang="en-US" sz="2400" b="1" dirty="0"/>
              <a:t>private key</a:t>
            </a:r>
            <a:r>
              <a:rPr lang="en-US" sz="2400" dirty="0"/>
              <a:t> is made of the modulus </a:t>
            </a:r>
            <a:r>
              <a:rPr lang="en-US" sz="2400" dirty="0">
                <a:solidFill>
                  <a:srgbClr val="FF0000"/>
                </a:solidFill>
              </a:rPr>
              <a:t>n</a:t>
            </a:r>
            <a:r>
              <a:rPr lang="en-US" sz="2400" dirty="0"/>
              <a:t> and the private (or decryption) exponent </a:t>
            </a:r>
            <a:r>
              <a:rPr lang="en-US" sz="2400" dirty="0">
                <a:solidFill>
                  <a:srgbClr val="FF0000"/>
                </a:solidFill>
              </a:rPr>
              <a:t>d</a:t>
            </a:r>
            <a:r>
              <a:rPr lang="en-US" sz="2400" dirty="0"/>
              <a:t>  which must be kept </a:t>
            </a:r>
            <a:r>
              <a:rPr lang="en-US" sz="2400" dirty="0" smtClean="0"/>
              <a:t>secret.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 smtClean="0">
                <a:latin typeface="Arial" charset="0"/>
              </a:rPr>
              <a:t>Note that it is no possible to obtain the private key by the knowledge of the public key. In fact if should be necessary to known </a:t>
            </a:r>
            <a:r>
              <a:rPr lang="pt-BR" sz="2400" dirty="0" smtClean="0">
                <a:solidFill>
                  <a:srgbClr val="FF0000"/>
                </a:solidFill>
                <a:latin typeface="Arial" charset="0"/>
              </a:rPr>
              <a:t>ϕ(n) </a:t>
            </a:r>
            <a:r>
              <a:rPr lang="pt-BR" sz="2400" dirty="0" smtClean="0">
                <a:latin typeface="Arial" charset="0"/>
              </a:rPr>
              <a:t>whose value depends by p and q</a:t>
            </a:r>
            <a:endParaRPr lang="pt-BR" sz="2400" dirty="0">
              <a:latin typeface="Arial" charset="0"/>
            </a:endParaRP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76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5125" y="879475"/>
            <a:ext cx="809307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it-IT" sz="2400" b="1" dirty="0">
              <a:latin typeface="Times New Roman" pitchFamily="18" charset="0"/>
            </a:endParaRPr>
          </a:p>
          <a:p>
            <a:pPr>
              <a:defRPr/>
            </a:pPr>
            <a:r>
              <a:rPr lang="it-IT" sz="2400" b="1" dirty="0">
                <a:latin typeface="Times New Roman" pitchFamily="18" charset="0"/>
              </a:rPr>
              <a:t>e) </a:t>
            </a:r>
            <a:r>
              <a:rPr lang="it-IT" sz="2400" b="1" dirty="0" err="1">
                <a:latin typeface="Times New Roman" pitchFamily="18" charset="0"/>
              </a:rPr>
              <a:t>Backdoor</a:t>
            </a:r>
            <a:endParaRPr lang="it-IT" sz="2400" b="1" dirty="0">
              <a:latin typeface="Times New Roman" pitchFamily="18" charset="0"/>
            </a:endParaRPr>
          </a:p>
          <a:p>
            <a:pPr>
              <a:defRPr/>
            </a:pPr>
            <a:endParaRPr lang="it-IT" sz="2400" b="1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r>
              <a:rPr lang="it-IT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+mj-lt"/>
              </a:rPr>
              <a:t>A </a:t>
            </a:r>
            <a:r>
              <a:rPr lang="en-US" sz="2400" b="1" dirty="0">
                <a:latin typeface="+mj-lt"/>
              </a:rPr>
              <a:t>backdoor</a:t>
            </a:r>
            <a:r>
              <a:rPr lang="en-US" sz="2400" dirty="0">
                <a:latin typeface="+mj-lt"/>
              </a:rPr>
              <a:t> is a method of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bypassing normal authentication</a:t>
            </a:r>
            <a:r>
              <a:rPr lang="en-US" sz="2400" dirty="0">
                <a:latin typeface="+mj-lt"/>
              </a:rPr>
              <a:t>, securing remote access to a computer, obtaining access to plaintext, and so on, while attempting to remain undetected. </a:t>
            </a:r>
          </a:p>
          <a:p>
            <a:pPr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it-IT" sz="2400" dirty="0">
                <a:latin typeface="Times New Roman" pitchFamily="18" charset="0"/>
              </a:rPr>
              <a:t>A </a:t>
            </a:r>
            <a:r>
              <a:rPr lang="it-IT" sz="2400" dirty="0" err="1">
                <a:latin typeface="Times New Roman" pitchFamily="18" charset="0"/>
              </a:rPr>
              <a:t>backdoor</a:t>
            </a:r>
            <a:r>
              <a:rPr lang="it-IT" sz="2400" dirty="0">
                <a:latin typeface="Times New Roman" pitchFamily="18" charset="0"/>
              </a:rPr>
              <a:t> can </a:t>
            </a:r>
            <a:r>
              <a:rPr lang="it-IT" sz="2400" dirty="0" err="1">
                <a:latin typeface="Times New Roman" pitchFamily="18" charset="0"/>
              </a:rPr>
              <a:t>be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designed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during</a:t>
            </a:r>
            <a:r>
              <a:rPr lang="it-IT" sz="2400" dirty="0">
                <a:latin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</a:rPr>
              <a:t>development</a:t>
            </a:r>
            <a:r>
              <a:rPr lang="it-IT" sz="2400" dirty="0">
                <a:latin typeface="Times New Roman" pitchFamily="18" charset="0"/>
              </a:rPr>
              <a:t> or </a:t>
            </a:r>
            <a:r>
              <a:rPr lang="it-IT" sz="2400" dirty="0" err="1">
                <a:latin typeface="Times New Roman" pitchFamily="18" charset="0"/>
              </a:rPr>
              <a:t>maintenance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phases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of</a:t>
            </a:r>
            <a:r>
              <a:rPr lang="it-IT" sz="2400" dirty="0">
                <a:latin typeface="Times New Roman" pitchFamily="18" charset="0"/>
              </a:rPr>
              <a:t> a </a:t>
            </a:r>
            <a:r>
              <a:rPr lang="it-IT" sz="2400" dirty="0" err="1">
                <a:latin typeface="Times New Roman" pitchFamily="18" charset="0"/>
              </a:rPr>
              <a:t>program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to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</a:rPr>
              <a:t>allow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</a:rPr>
              <a:t> the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</a:rPr>
              <a:t>direct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</a:rPr>
              <a:t>acces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</a:rPr>
              <a:t>to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</a:rPr>
              <a:t> the code</a:t>
            </a:r>
            <a:r>
              <a:rPr lang="it-IT" sz="2400" dirty="0">
                <a:latin typeface="Times New Roman" pitchFamily="18" charset="0"/>
              </a:rPr>
              <a:t> or </a:t>
            </a:r>
            <a:r>
              <a:rPr lang="it-IT" sz="2400" dirty="0" err="1">
                <a:latin typeface="Times New Roman" pitchFamily="18" charset="0"/>
              </a:rPr>
              <a:t>it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may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be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derived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</a:rPr>
              <a:t>by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</a:rPr>
              <a:t>errors</a:t>
            </a:r>
            <a:r>
              <a:rPr lang="it-IT" sz="2400" dirty="0">
                <a:latin typeface="Times New Roman" pitchFamily="18" charset="0"/>
              </a:rPr>
              <a:t> in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</a:rPr>
              <a:t>designing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it-IT" sz="2400" dirty="0">
                <a:latin typeface="Times New Roman" pitchFamily="18" charset="0"/>
              </a:rPr>
              <a:t>or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</a:rPr>
              <a:t>coding</a:t>
            </a:r>
            <a:r>
              <a:rPr lang="it-IT" sz="2400" dirty="0">
                <a:latin typeface="Times New Roman" pitchFamily="18" charset="0"/>
              </a:rPr>
              <a:t> a </a:t>
            </a:r>
            <a:r>
              <a:rPr lang="it-IT" sz="2400" dirty="0" err="1">
                <a:latin typeface="Times New Roman" pitchFamily="18" charset="0"/>
              </a:rPr>
              <a:t>program</a:t>
            </a:r>
            <a:r>
              <a:rPr lang="it-IT" sz="2400" dirty="0">
                <a:latin typeface="Times New Roman" pitchFamily="18" charset="0"/>
              </a:rPr>
              <a:t>.</a:t>
            </a: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  <a:p>
            <a:pPr>
              <a:buFontTx/>
              <a:buChar char="•"/>
              <a:defRPr/>
            </a:pPr>
            <a:endParaRPr lang="it-IT" sz="2400" dirty="0">
              <a:latin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8</a:t>
            </a:fld>
            <a:endParaRPr lang="it-IT" alt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42938" y="1071563"/>
            <a:ext cx="7715250" cy="4894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2400" dirty="0" err="1">
                <a:latin typeface="+mj-lt"/>
              </a:rPr>
              <a:t>Example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r>
              <a:rPr lang="it-IT" sz="2400" b="1" dirty="0">
                <a:latin typeface="+mj-lt"/>
              </a:rPr>
              <a:t>p</a:t>
            </a:r>
            <a:r>
              <a:rPr lang="it-IT" sz="2400" dirty="0">
                <a:latin typeface="+mj-lt"/>
              </a:rPr>
              <a:t>=5 and </a:t>
            </a:r>
            <a:r>
              <a:rPr lang="it-IT" sz="2400" b="1" dirty="0">
                <a:latin typeface="+mj-lt"/>
              </a:rPr>
              <a:t>q</a:t>
            </a:r>
            <a:r>
              <a:rPr lang="it-IT" sz="2400" dirty="0">
                <a:latin typeface="+mj-lt"/>
              </a:rPr>
              <a:t>=7. </a:t>
            </a:r>
            <a:r>
              <a:rPr lang="it-IT" sz="2400" dirty="0" err="1">
                <a:latin typeface="+mj-lt"/>
              </a:rPr>
              <a:t>Then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n</a:t>
            </a:r>
            <a:r>
              <a:rPr lang="it-IT" sz="2400" dirty="0">
                <a:latin typeface="+mj-lt"/>
              </a:rPr>
              <a:t>=35 and (</a:t>
            </a:r>
            <a:r>
              <a:rPr lang="it-IT" sz="2400" b="1" dirty="0">
                <a:latin typeface="+mj-lt"/>
              </a:rPr>
              <a:t>p</a:t>
            </a:r>
            <a:r>
              <a:rPr lang="it-IT" sz="2400" dirty="0">
                <a:latin typeface="+mj-lt"/>
              </a:rPr>
              <a:t>-1)x</a:t>
            </a:r>
            <a:r>
              <a:rPr lang="it-IT" sz="2400" b="1" dirty="0">
                <a:latin typeface="+mj-lt"/>
              </a:rPr>
              <a:t>(q</a:t>
            </a:r>
            <a:r>
              <a:rPr lang="it-IT" sz="2400" dirty="0">
                <a:latin typeface="+mj-lt"/>
              </a:rPr>
              <a:t>-1)=24. </a:t>
            </a:r>
            <a:r>
              <a:rPr lang="it-IT" sz="2400" dirty="0" err="1">
                <a:latin typeface="+mj-lt"/>
              </a:rPr>
              <a:t>Since</a:t>
            </a:r>
            <a:r>
              <a:rPr lang="it-IT" sz="2400" dirty="0">
                <a:latin typeface="+mj-lt"/>
              </a:rPr>
              <a:t> 11 è relative prime to 24, </a:t>
            </a:r>
            <a:r>
              <a:rPr lang="it-IT" sz="2400" dirty="0" err="1">
                <a:latin typeface="+mj-lt"/>
              </a:rPr>
              <a:t>we</a:t>
            </a:r>
            <a:r>
              <a:rPr lang="it-IT" sz="2400" dirty="0">
                <a:latin typeface="+mj-lt"/>
              </a:rPr>
              <a:t> can </a:t>
            </a:r>
            <a:r>
              <a:rPr lang="it-IT" sz="2400" dirty="0" err="1">
                <a:latin typeface="+mj-lt"/>
              </a:rPr>
              <a:t>choose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 smtClean="0">
                <a:latin typeface="+mj-lt"/>
              </a:rPr>
              <a:t>e</a:t>
            </a:r>
            <a:r>
              <a:rPr lang="it-IT" sz="2400" dirty="0" smtClean="0">
                <a:latin typeface="+mj-lt"/>
              </a:rPr>
              <a:t>=11</a:t>
            </a:r>
            <a:r>
              <a:rPr lang="it-IT" sz="2400" dirty="0">
                <a:latin typeface="+mj-lt"/>
              </a:rPr>
              <a:t>; and </a:t>
            </a:r>
            <a:r>
              <a:rPr lang="it-IT" sz="2400" dirty="0" err="1">
                <a:latin typeface="+mj-lt"/>
              </a:rPr>
              <a:t>since</a:t>
            </a: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11x11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 24=1  </a:t>
            </a:r>
            <a:r>
              <a:rPr lang="it-IT" sz="2400" b="1" dirty="0" smtClean="0">
                <a:latin typeface="+mj-lt"/>
              </a:rPr>
              <a:t>d</a:t>
            </a:r>
            <a:r>
              <a:rPr lang="it-IT" sz="2400" dirty="0" smtClean="0">
                <a:latin typeface="+mj-lt"/>
              </a:rPr>
              <a:t> </a:t>
            </a:r>
            <a:r>
              <a:rPr lang="it-IT" sz="2400" dirty="0">
                <a:latin typeface="+mj-lt"/>
              </a:rPr>
              <a:t>=11. 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Suppose </a:t>
            </a:r>
            <a:r>
              <a:rPr lang="it-IT" sz="2400" dirty="0" err="1">
                <a:latin typeface="+mj-lt"/>
              </a:rPr>
              <a:t>that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m</a:t>
            </a:r>
            <a:r>
              <a:rPr lang="it-IT" sz="2400" dirty="0">
                <a:latin typeface="+mj-lt"/>
              </a:rPr>
              <a:t>=3, </a:t>
            </a:r>
            <a:r>
              <a:rPr lang="it-IT" sz="2400" dirty="0" err="1">
                <a:latin typeface="+mj-lt"/>
              </a:rPr>
              <a:t>we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have</a:t>
            </a:r>
            <a:r>
              <a:rPr lang="it-IT" sz="2400" dirty="0">
                <a:latin typeface="+mj-lt"/>
              </a:rPr>
              <a:t>: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		</a:t>
            </a:r>
            <a:r>
              <a:rPr lang="it-IT" sz="2400" dirty="0" err="1">
                <a:latin typeface="+mj-lt"/>
              </a:rPr>
              <a:t>C=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m</a:t>
            </a:r>
            <a:r>
              <a:rPr lang="it-IT" sz="2400" i="1" baseline="30000" dirty="0">
                <a:latin typeface="Arial" charset="0"/>
              </a:rPr>
              <a:t>e</a:t>
            </a:r>
            <a:r>
              <a:rPr lang="it-IT" sz="2400" b="1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n</a:t>
            </a:r>
            <a:r>
              <a:rPr lang="it-IT" sz="2400" dirty="0">
                <a:latin typeface="+mj-lt"/>
              </a:rPr>
              <a:t>=3</a:t>
            </a:r>
            <a:r>
              <a:rPr lang="it-IT" sz="2400" i="1" baseline="30000" dirty="0">
                <a:latin typeface="Arial" charset="0"/>
              </a:rPr>
              <a:t>11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 35=12 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>
                <a:latin typeface="+mj-lt"/>
              </a:rPr>
              <a:t>and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		C</a:t>
            </a:r>
            <a:r>
              <a:rPr lang="it-IT" sz="2400" i="1" baseline="30000" dirty="0">
                <a:latin typeface="Arial" charset="0"/>
              </a:rPr>
              <a:t>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n</a:t>
            </a:r>
            <a:r>
              <a:rPr lang="it-IT" sz="2400" i="1" baseline="30000" dirty="0">
                <a:latin typeface="Arial" charset="0"/>
              </a:rPr>
              <a:t>3</a:t>
            </a:r>
            <a:r>
              <a:rPr lang="it-IT" sz="2400" dirty="0">
                <a:latin typeface="+mj-lt"/>
              </a:rPr>
              <a:t>=12</a:t>
            </a:r>
            <a:r>
              <a:rPr lang="it-IT" sz="2400" i="1" baseline="30000" dirty="0">
                <a:latin typeface="Arial" charset="0"/>
              </a:rPr>
              <a:t>11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mod</a:t>
            </a:r>
            <a:r>
              <a:rPr lang="it-IT" sz="2400" dirty="0">
                <a:latin typeface="+mj-lt"/>
              </a:rPr>
              <a:t> 35=3 </a:t>
            </a:r>
            <a:r>
              <a:rPr lang="it-IT" sz="2400" dirty="0" err="1">
                <a:latin typeface="+mj-lt"/>
              </a:rPr>
              <a:t>=m</a:t>
            </a:r>
            <a:endParaRPr lang="it-IT" sz="2400" dirty="0">
              <a:latin typeface="+mj-lt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>
              <a:defRPr/>
            </a:pPr>
            <a:r>
              <a:rPr lang="it-IT" sz="2400" dirty="0" err="1">
                <a:latin typeface="+mj-lt"/>
              </a:rPr>
              <a:t>Then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if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encode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m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using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e</a:t>
            </a:r>
            <a:r>
              <a:rPr lang="it-IT" sz="2400" dirty="0">
                <a:latin typeface="+mj-lt"/>
              </a:rPr>
              <a:t>, </a:t>
            </a:r>
            <a:r>
              <a:rPr lang="it-IT" sz="2400" dirty="0" err="1">
                <a:latin typeface="+mj-lt"/>
              </a:rPr>
              <a:t>we</a:t>
            </a:r>
            <a:r>
              <a:rPr lang="it-IT" sz="2400" dirty="0">
                <a:latin typeface="+mj-lt"/>
              </a:rPr>
              <a:t> can </a:t>
            </a:r>
            <a:r>
              <a:rPr lang="it-IT" sz="2400" dirty="0" err="1">
                <a:latin typeface="+mj-lt"/>
              </a:rPr>
              <a:t>decode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m </a:t>
            </a:r>
            <a:r>
              <a:rPr lang="it-IT" sz="2400" dirty="0" err="1">
                <a:latin typeface="+mj-lt"/>
              </a:rPr>
              <a:t>using</a:t>
            </a:r>
            <a:r>
              <a:rPr lang="it-IT" sz="2400" dirty="0">
                <a:latin typeface="+mj-lt"/>
              </a:rPr>
              <a:t> </a:t>
            </a:r>
            <a:r>
              <a:rPr lang="it-IT" sz="2400" b="1" dirty="0">
                <a:latin typeface="+mj-lt"/>
              </a:rPr>
              <a:t>d.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80</a:t>
            </a:fld>
            <a:endParaRPr lang="it-IT" alt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7238" y="1628775"/>
            <a:ext cx="7847012" cy="56880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it-IT" altLang="it-IT" sz="2400" dirty="0"/>
              <a:t>The security can be </a:t>
            </a:r>
            <a:r>
              <a:rPr lang="it-IT" altLang="it-IT" sz="2400" dirty="0" err="1"/>
              <a:t>provided</a:t>
            </a:r>
            <a:r>
              <a:rPr lang="it-IT" altLang="it-IT" sz="2400" dirty="0"/>
              <a:t> in </a:t>
            </a:r>
            <a:r>
              <a:rPr lang="it-IT" altLang="it-IT" sz="2400" dirty="0" err="1"/>
              <a:t>each</a:t>
            </a:r>
            <a:r>
              <a:rPr lang="it-IT" altLang="it-IT" sz="2400" dirty="0"/>
              <a:t> of the </a:t>
            </a:r>
            <a:r>
              <a:rPr lang="it-IT" altLang="it-IT" sz="2400" dirty="0" err="1"/>
              <a:t>following</a:t>
            </a:r>
            <a:r>
              <a:rPr lang="it-IT" altLang="it-IT" sz="2400" dirty="0"/>
              <a:t> </a:t>
            </a:r>
            <a:r>
              <a:rPr lang="it-IT" altLang="it-IT" sz="2400" dirty="0" err="1"/>
              <a:t>levels</a:t>
            </a:r>
            <a:r>
              <a:rPr lang="it-IT" altLang="it-IT" sz="2400" b="1" dirty="0"/>
              <a:t>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it-IT" altLang="it-IT" sz="2400" b="1" dirty="0"/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endParaRPr lang="it-IT" altLang="it-IT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400" dirty="0"/>
              <a:t>Application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400" dirty="0"/>
              <a:t>Session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400" dirty="0"/>
              <a:t>Network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971550" y="646113"/>
            <a:ext cx="66960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200" b="1" dirty="0">
                <a:latin typeface="+mj-lt"/>
              </a:rPr>
              <a:t>Security on the </a:t>
            </a:r>
            <a:r>
              <a:rPr lang="it-IT" sz="3200" b="1" dirty="0" err="1">
                <a:latin typeface="+mj-lt"/>
              </a:rPr>
              <a:t>different</a:t>
            </a:r>
            <a:r>
              <a:rPr lang="it-IT" sz="3200" b="1" dirty="0">
                <a:latin typeface="+mj-lt"/>
              </a:rPr>
              <a:t> </a:t>
            </a:r>
            <a:r>
              <a:rPr lang="it-IT" sz="3200" b="1" dirty="0" err="1">
                <a:latin typeface="+mj-lt"/>
              </a:rPr>
              <a:t>levels</a:t>
            </a:r>
            <a:endParaRPr lang="it-IT" sz="3200" b="1" dirty="0"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81</a:t>
            </a:fld>
            <a:endParaRPr lang="it-IT" alt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800" b="1"/>
              <a:t>Application level security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sz="2400" dirty="0"/>
              <a:t>Security </a:t>
            </a:r>
            <a:r>
              <a:rPr lang="it-IT" sz="2400" dirty="0" err="1"/>
              <a:t>aspects</a:t>
            </a:r>
            <a:r>
              <a:rPr lang="it-IT" sz="2400" dirty="0"/>
              <a:t> to be </a:t>
            </a:r>
            <a:r>
              <a:rPr lang="it-IT" sz="2400" dirty="0" err="1"/>
              <a:t>considered</a:t>
            </a:r>
            <a:r>
              <a:rPr lang="it-IT" sz="2400" dirty="0"/>
              <a:t>:</a:t>
            </a:r>
          </a:p>
          <a:p>
            <a:pPr marL="0" indent="0">
              <a:buFontTx/>
              <a:buNone/>
              <a:defRPr/>
            </a:pPr>
            <a:endParaRPr lang="it-IT" sz="2400" dirty="0"/>
          </a:p>
          <a:p>
            <a:pPr>
              <a:defRPr/>
            </a:pPr>
            <a:r>
              <a:rPr lang="it-IT" sz="2400" dirty="0"/>
              <a:t>Data </a:t>
            </a:r>
            <a:r>
              <a:rPr lang="it-IT" sz="2400" dirty="0" err="1"/>
              <a:t>confidentiality</a:t>
            </a:r>
            <a:endParaRPr lang="it-IT" sz="2400" dirty="0"/>
          </a:p>
          <a:p>
            <a:pPr>
              <a:defRPr/>
            </a:pPr>
            <a:endParaRPr lang="it-IT" sz="2400" dirty="0"/>
          </a:p>
          <a:p>
            <a:pPr>
              <a:defRPr/>
            </a:pPr>
            <a:r>
              <a:rPr lang="it-IT" sz="2400" dirty="0" err="1"/>
              <a:t>Sender</a:t>
            </a:r>
            <a:r>
              <a:rPr lang="it-IT" sz="2400" dirty="0"/>
              <a:t> and </a:t>
            </a:r>
            <a:r>
              <a:rPr lang="it-IT" sz="2400" dirty="0" err="1"/>
              <a:t>receiver</a:t>
            </a:r>
            <a:r>
              <a:rPr lang="it-IT" sz="2400" dirty="0"/>
              <a:t> </a:t>
            </a:r>
            <a:r>
              <a:rPr lang="it-IT" sz="2400" dirty="0" err="1"/>
              <a:t>authentication</a:t>
            </a:r>
            <a:endParaRPr lang="it-IT" sz="2400" dirty="0"/>
          </a:p>
          <a:p>
            <a:pPr>
              <a:defRPr/>
            </a:pPr>
            <a:endParaRPr lang="it-IT" sz="2400" dirty="0"/>
          </a:p>
          <a:p>
            <a:pPr>
              <a:defRPr/>
            </a:pPr>
            <a:r>
              <a:rPr lang="it-IT" sz="2400" dirty="0"/>
              <a:t> Data </a:t>
            </a:r>
            <a:r>
              <a:rPr lang="it-IT" sz="2400" dirty="0" err="1"/>
              <a:t>integrity</a:t>
            </a:r>
            <a:endParaRPr 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89AD-DF09-4F91-9827-DDE6E00F72CD}" type="slidenum">
              <a:rPr lang="it-IT" altLang="en-US" smtClean="0"/>
              <a:pPr/>
              <a:t>82</a:t>
            </a:fld>
            <a:endParaRPr lang="it-IT" alt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800" b="1"/>
              <a:t>Application level security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539750" y="2065338"/>
            <a:ext cx="7862888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j-lt"/>
              </a:rPr>
              <a:t>Application </a:t>
            </a:r>
            <a:r>
              <a:rPr lang="it-IT" sz="2400" dirty="0" err="1">
                <a:latin typeface="+mj-lt"/>
              </a:rPr>
              <a:t>specific</a:t>
            </a:r>
            <a:r>
              <a:rPr lang="it-IT" sz="2400" dirty="0">
                <a:latin typeface="+mj-lt"/>
              </a:rPr>
              <a:t> security </a:t>
            </a:r>
            <a:r>
              <a:rPr lang="it-IT" sz="2400" dirty="0" err="1">
                <a:latin typeface="+mj-lt"/>
              </a:rPr>
              <a:t>services</a:t>
            </a:r>
            <a:r>
              <a:rPr lang="it-IT" sz="2400" dirty="0">
                <a:latin typeface="+mj-lt"/>
              </a:rPr>
              <a:t> are </a:t>
            </a:r>
            <a:r>
              <a:rPr lang="it-IT" sz="2400" dirty="0" err="1">
                <a:latin typeface="+mj-lt"/>
              </a:rPr>
              <a:t>embedded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within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particular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application</a:t>
            </a:r>
            <a:r>
              <a:rPr lang="it-IT" sz="2400" dirty="0">
                <a:latin typeface="+mj-lt"/>
              </a:rPr>
              <a:t> (data are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encrypted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application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level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packets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sent</a:t>
            </a:r>
            <a:r>
              <a:rPr lang="it-IT" sz="2400" dirty="0">
                <a:latin typeface="+mj-lt"/>
              </a:rPr>
              <a:t> on the network are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not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more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encrypted</a:t>
            </a:r>
            <a:r>
              <a:rPr lang="it-IT" sz="2400" dirty="0">
                <a:latin typeface="+mj-lt"/>
              </a:rPr>
              <a:t>. </a:t>
            </a:r>
            <a:r>
              <a:rPr lang="it-IT" sz="2400" dirty="0" err="1">
                <a:latin typeface="+mj-lt"/>
              </a:rPr>
              <a:t>They</a:t>
            </a:r>
            <a:r>
              <a:rPr lang="it-IT" sz="2400" dirty="0">
                <a:latin typeface="+mj-lt"/>
              </a:rPr>
              <a:t> can </a:t>
            </a:r>
            <a:r>
              <a:rPr lang="it-IT" sz="2400" dirty="0" err="1">
                <a:latin typeface="+mj-lt"/>
              </a:rPr>
              <a:t>be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decrypted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only</a:t>
            </a:r>
            <a:r>
              <a:rPr lang="it-IT" sz="2400" dirty="0">
                <a:latin typeface="+mj-lt"/>
              </a:rPr>
              <a:t> at the </a:t>
            </a:r>
            <a:r>
              <a:rPr lang="it-IT" sz="2400" dirty="0" err="1">
                <a:latin typeface="+mj-lt"/>
              </a:rPr>
              <a:t>destination</a:t>
            </a:r>
            <a:r>
              <a:rPr lang="it-IT" sz="2400" dirty="0">
                <a:latin typeface="+mj-lt"/>
              </a:rPr>
              <a:t> of the </a:t>
            </a:r>
            <a:r>
              <a:rPr lang="it-IT" sz="2400" dirty="0" err="1">
                <a:latin typeface="+mj-lt"/>
              </a:rPr>
              <a:t>communication</a:t>
            </a:r>
            <a:r>
              <a:rPr lang="it-IT" sz="2400" dirty="0">
                <a:latin typeface="+mj-lt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advantage</a:t>
            </a:r>
            <a:r>
              <a:rPr lang="it-IT" sz="2400" dirty="0">
                <a:latin typeface="+mj-lt"/>
              </a:rPr>
              <a:t> of </a:t>
            </a:r>
            <a:r>
              <a:rPr lang="it-IT" sz="2400" dirty="0" err="1">
                <a:latin typeface="+mj-lt"/>
              </a:rPr>
              <a:t>this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approach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that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the service can be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tailored</a:t>
            </a:r>
            <a:r>
              <a:rPr lang="it-IT" sz="2400" dirty="0">
                <a:latin typeface="+mj-lt"/>
              </a:rPr>
              <a:t> to the </a:t>
            </a:r>
            <a:r>
              <a:rPr lang="it-IT" sz="2400" dirty="0" err="1">
                <a:latin typeface="+mj-lt"/>
              </a:rPr>
              <a:t>specific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needs</a:t>
            </a:r>
            <a:r>
              <a:rPr lang="it-IT" sz="2400" dirty="0">
                <a:latin typeface="+mj-lt"/>
              </a:rPr>
              <a:t> of a </a:t>
            </a:r>
            <a:r>
              <a:rPr lang="it-IT" sz="2400" dirty="0" err="1">
                <a:latin typeface="+mj-lt"/>
              </a:rPr>
              <a:t>given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application</a:t>
            </a:r>
            <a:r>
              <a:rPr lang="it-IT" sz="2400" dirty="0">
                <a:latin typeface="+mj-lt"/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83</a:t>
            </a:fld>
            <a:endParaRPr lang="it-IT" alt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772400" cy="1143000"/>
          </a:xfrm>
        </p:spPr>
        <p:txBody>
          <a:bodyPr/>
          <a:lstStyle/>
          <a:p>
            <a:r>
              <a:rPr lang="it-IT" sz="3600" dirty="0" err="1"/>
              <a:t>Secure</a:t>
            </a:r>
            <a:r>
              <a:rPr lang="it-IT" sz="3600" dirty="0"/>
              <a:t> </a:t>
            </a:r>
            <a:r>
              <a:rPr lang="it-IT" sz="3600" dirty="0" err="1"/>
              <a:t>Socket</a:t>
            </a:r>
            <a:r>
              <a:rPr lang="it-IT" sz="3600" dirty="0"/>
              <a:t> </a:t>
            </a:r>
            <a:r>
              <a:rPr lang="it-IT" sz="3600" dirty="0" err="1"/>
              <a:t>Layer</a:t>
            </a:r>
            <a:r>
              <a:rPr lang="it-IT" sz="3600" dirty="0"/>
              <a:t> (SSL)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84</a:t>
            </a:fld>
            <a:endParaRPr lang="it-IT" altLang="en-US"/>
          </a:p>
        </p:txBody>
      </p:sp>
      <p:sp>
        <p:nvSpPr>
          <p:cNvPr id="4" name="CasellaDiTesto 3"/>
          <p:cNvSpPr txBox="1"/>
          <p:nvPr/>
        </p:nvSpPr>
        <p:spPr>
          <a:xfrm>
            <a:off x="467544" y="1700808"/>
            <a:ext cx="770485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err="1"/>
              <a:t>Introduced</a:t>
            </a:r>
            <a:r>
              <a:rPr lang="it-IT" sz="2400" dirty="0"/>
              <a:t> in the </a:t>
            </a:r>
            <a:r>
              <a:rPr lang="it-IT" sz="2400" dirty="0" err="1"/>
              <a:t>Nescape</a:t>
            </a:r>
            <a:r>
              <a:rPr lang="it-IT" sz="2400" dirty="0"/>
              <a:t> browser in 1995. </a:t>
            </a:r>
            <a:r>
              <a:rPr lang="it-IT" sz="2400" dirty="0" err="1"/>
              <a:t>Secure</a:t>
            </a:r>
            <a:r>
              <a:rPr lang="it-IT" sz="2400" dirty="0"/>
              <a:t> connection </a:t>
            </a:r>
            <a:r>
              <a:rPr lang="it-IT" sz="2400" dirty="0" err="1"/>
              <a:t>between</a:t>
            </a:r>
            <a:r>
              <a:rPr lang="it-IT" sz="2400" dirty="0"/>
              <a:t> </a:t>
            </a:r>
            <a:r>
              <a:rPr lang="it-IT" sz="2400" dirty="0" err="1"/>
              <a:t>two</a:t>
            </a:r>
            <a:r>
              <a:rPr lang="it-IT" sz="2400" dirty="0"/>
              <a:t> </a:t>
            </a:r>
            <a:r>
              <a:rPr lang="it-IT" sz="2400" dirty="0" err="1"/>
              <a:t>socket</a:t>
            </a:r>
            <a:r>
              <a:rPr lang="it-IT" sz="2400" dirty="0"/>
              <a:t> with the </a:t>
            </a:r>
            <a:r>
              <a:rPr lang="it-IT" sz="2400" dirty="0" err="1"/>
              <a:t>following</a:t>
            </a:r>
            <a:r>
              <a:rPr lang="it-IT" sz="2400" dirty="0"/>
              <a:t> </a:t>
            </a:r>
            <a:r>
              <a:rPr lang="it-IT" sz="2400" dirty="0" err="1"/>
              <a:t>properties</a:t>
            </a:r>
            <a:r>
              <a:rPr lang="it-IT" sz="2400" dirty="0"/>
              <a:t> (</a:t>
            </a:r>
            <a:r>
              <a:rPr lang="it-IT" sz="2400" dirty="0" err="1"/>
              <a:t>secure</a:t>
            </a:r>
            <a:r>
              <a:rPr lang="it-IT" sz="2400" dirty="0"/>
              <a:t> </a:t>
            </a:r>
            <a:r>
              <a:rPr lang="it-IT" sz="2400" dirty="0" err="1"/>
              <a:t>channel</a:t>
            </a:r>
            <a:r>
              <a:rPr lang="it-IT" sz="2400" dirty="0"/>
              <a:t>):</a:t>
            </a:r>
          </a:p>
          <a:p>
            <a:pPr marL="914400" lvl="1" indent="-457200">
              <a:buFont typeface="+mj-lt"/>
              <a:buAutoNum type="alphaLcParenR"/>
            </a:pPr>
            <a:r>
              <a:rPr lang="it-IT" sz="2400" dirty="0" err="1"/>
              <a:t>Parameters</a:t>
            </a:r>
            <a:r>
              <a:rPr lang="it-IT" sz="2400" dirty="0"/>
              <a:t> </a:t>
            </a:r>
            <a:r>
              <a:rPr lang="it-IT" sz="2400" dirty="0" err="1"/>
              <a:t>negotiation</a:t>
            </a:r>
            <a:r>
              <a:rPr lang="it-IT" sz="2400" dirty="0"/>
              <a:t> </a:t>
            </a:r>
            <a:r>
              <a:rPr lang="it-IT" sz="2400" dirty="0" err="1"/>
              <a:t>between</a:t>
            </a:r>
            <a:r>
              <a:rPr lang="it-IT" sz="2400" dirty="0"/>
              <a:t> client and server</a:t>
            </a:r>
          </a:p>
          <a:p>
            <a:pPr marL="914400" lvl="1" indent="-457200">
              <a:buFont typeface="+mj-lt"/>
              <a:buAutoNum type="alphaLcParenR"/>
            </a:pPr>
            <a:r>
              <a:rPr lang="it-IT" sz="2400" dirty="0"/>
              <a:t>Client and server </a:t>
            </a:r>
            <a:r>
              <a:rPr lang="it-IT" sz="2400" dirty="0" err="1"/>
              <a:t>authentication</a:t>
            </a:r>
            <a:endParaRPr lang="it-IT" sz="2400" dirty="0"/>
          </a:p>
          <a:p>
            <a:pPr marL="914400" lvl="1" indent="-457200">
              <a:buFont typeface="+mj-lt"/>
              <a:buAutoNum type="alphaLcParenR"/>
            </a:pPr>
            <a:r>
              <a:rPr lang="it-IT" sz="2400" dirty="0"/>
              <a:t>Secret </a:t>
            </a:r>
            <a:r>
              <a:rPr lang="it-IT" sz="2400" dirty="0" err="1"/>
              <a:t>communication</a:t>
            </a:r>
            <a:endParaRPr lang="it-IT" sz="2400" dirty="0"/>
          </a:p>
          <a:p>
            <a:pPr marL="914400" lvl="1" indent="-457200">
              <a:buFont typeface="+mj-lt"/>
              <a:buAutoNum type="alphaLcParenR"/>
            </a:pPr>
            <a:r>
              <a:rPr lang="it-IT" sz="2400" dirty="0"/>
              <a:t>Data </a:t>
            </a:r>
            <a:r>
              <a:rPr lang="it-IT" sz="2400" dirty="0" err="1"/>
              <a:t>integrity</a:t>
            </a:r>
            <a:r>
              <a:rPr lang="it-IT" sz="2400" dirty="0"/>
              <a:t> </a:t>
            </a:r>
            <a:r>
              <a:rPr lang="it-IT" sz="2400" dirty="0" err="1"/>
              <a:t>protection</a:t>
            </a:r>
            <a:endParaRPr lang="it-IT" sz="2400" dirty="0"/>
          </a:p>
          <a:p>
            <a:pPr marL="457200" indent="-457200">
              <a:buFont typeface="+mj-lt"/>
              <a:buAutoNum type="alphaLcParenR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altLang="it-IT" sz="2400" dirty="0" err="1"/>
              <a:t>It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may</a:t>
            </a:r>
            <a:r>
              <a:rPr lang="it-IT" altLang="it-IT" sz="2400" dirty="0"/>
              <a:t> be </a:t>
            </a:r>
            <a:r>
              <a:rPr lang="it-IT" altLang="it-IT" sz="2400" dirty="0" err="1"/>
              <a:t>considered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as</a:t>
            </a:r>
            <a:r>
              <a:rPr lang="it-IT" altLang="it-IT" sz="2400" dirty="0"/>
              <a:t> a </a:t>
            </a:r>
            <a:r>
              <a:rPr lang="it-IT" altLang="it-IT" sz="2400" dirty="0" err="1"/>
              <a:t>layer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between</a:t>
            </a:r>
            <a:r>
              <a:rPr lang="it-IT" altLang="it-IT" sz="2400" dirty="0">
                <a:solidFill>
                  <a:srgbClr val="FF0000"/>
                </a:solidFill>
              </a:rPr>
              <a:t> the </a:t>
            </a:r>
            <a:r>
              <a:rPr lang="it-IT" altLang="it-IT" sz="2400" dirty="0" err="1">
                <a:solidFill>
                  <a:srgbClr val="FF0000"/>
                </a:solidFill>
              </a:rPr>
              <a:t>application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layer</a:t>
            </a:r>
            <a:r>
              <a:rPr lang="it-IT" altLang="it-IT" sz="2400" dirty="0">
                <a:solidFill>
                  <a:srgbClr val="FF0000"/>
                </a:solidFill>
              </a:rPr>
              <a:t> and the </a:t>
            </a:r>
            <a:r>
              <a:rPr lang="it-IT" altLang="it-IT" sz="2400" dirty="0" err="1">
                <a:solidFill>
                  <a:srgbClr val="FF0000"/>
                </a:solidFill>
              </a:rPr>
              <a:t>transport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layer</a:t>
            </a:r>
            <a:r>
              <a:rPr lang="it-IT" altLang="it-IT" sz="2400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/>
              <a:t>HTTP </a:t>
            </a:r>
            <a:r>
              <a:rPr lang="it-IT" altLang="it-IT" sz="2400" dirty="0" err="1"/>
              <a:t>used</a:t>
            </a:r>
            <a:r>
              <a:rPr lang="it-IT" altLang="it-IT" sz="2400" dirty="0"/>
              <a:t> with SSL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called</a:t>
            </a:r>
            <a:r>
              <a:rPr lang="it-IT" altLang="it-IT" sz="2400" dirty="0"/>
              <a:t> </a:t>
            </a:r>
            <a:r>
              <a:rPr lang="it-IT" altLang="it-IT" sz="2400" dirty="0">
                <a:solidFill>
                  <a:srgbClr val="FF0000"/>
                </a:solidFill>
              </a:rPr>
              <a:t>HTTPS</a:t>
            </a:r>
            <a:r>
              <a:rPr lang="it-IT" altLang="it-IT" sz="2400" dirty="0"/>
              <a:t>( </a:t>
            </a:r>
            <a:r>
              <a:rPr lang="it-IT" altLang="it-IT" sz="2400" dirty="0" err="1"/>
              <a:t>Secure</a:t>
            </a:r>
            <a:r>
              <a:rPr lang="it-IT" altLang="it-IT" sz="2400" dirty="0"/>
              <a:t> HTTP)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it-IT" altLang="it-IT" sz="2400" dirty="0"/>
          </a:p>
          <a:p>
            <a:pPr marL="457200" indent="-457200">
              <a:buFont typeface="+mj-lt"/>
              <a:buAutoNum type="alphaLcParenR"/>
            </a:pPr>
            <a:endParaRPr lang="it-IT" sz="2400" dirty="0"/>
          </a:p>
          <a:p>
            <a:pPr marL="457200" indent="-457200">
              <a:buFont typeface="+mj-lt"/>
              <a:buAutoNum type="alphaLcParenR"/>
            </a:pPr>
            <a:endParaRPr lang="it-IT" sz="2400" dirty="0"/>
          </a:p>
          <a:p>
            <a:pPr marL="457200" indent="-457200">
              <a:buFont typeface="+mj-lt"/>
              <a:buAutoNum type="alphaLcParenR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7068549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olo 1"/>
          <p:cNvSpPr>
            <a:spLocks noGrp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r>
              <a:rPr lang="it-IT" sz="3200" dirty="0" err="1"/>
              <a:t>Secure</a:t>
            </a:r>
            <a:r>
              <a:rPr lang="it-IT" sz="3200" dirty="0"/>
              <a:t> </a:t>
            </a:r>
            <a:r>
              <a:rPr lang="it-IT" sz="3200" dirty="0" err="1"/>
              <a:t>Socket</a:t>
            </a:r>
            <a:r>
              <a:rPr lang="it-IT" sz="3200" dirty="0"/>
              <a:t> Level (SSL</a:t>
            </a:r>
            <a:r>
              <a:rPr lang="it-IT" altLang="it-IT" sz="3200" b="1" dirty="0"/>
              <a:t>)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785813" y="1422400"/>
            <a:ext cx="7416800" cy="56323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On the </a:t>
            </a:r>
            <a:r>
              <a:rPr lang="it-IT" altLang="it-IT" sz="2400" dirty="0" err="1">
                <a:cs typeface="Arial" panose="020B0604020202020204" pitchFamily="34" charset="0"/>
              </a:rPr>
              <a:t>sender</a:t>
            </a:r>
            <a:r>
              <a:rPr lang="it-IT" altLang="it-IT" sz="2400" dirty="0">
                <a:cs typeface="Arial" panose="020B0604020202020204" pitchFamily="34" charset="0"/>
              </a:rPr>
              <a:t> site, SSL </a:t>
            </a:r>
            <a:r>
              <a:rPr lang="it-IT" altLang="it-IT" sz="2400" dirty="0" err="1">
                <a:cs typeface="Arial" panose="020B0604020202020204" pitchFamily="34" charset="0"/>
              </a:rPr>
              <a:t>receives</a:t>
            </a:r>
            <a:r>
              <a:rPr lang="it-IT" altLang="it-IT" sz="2400" dirty="0">
                <a:cs typeface="Arial" panose="020B0604020202020204" pitchFamily="34" charset="0"/>
              </a:rPr>
              <a:t> the data from an </a:t>
            </a:r>
            <a:r>
              <a:rPr lang="it-IT" altLang="it-IT" sz="2400" dirty="0" err="1">
                <a:cs typeface="Arial" panose="020B0604020202020204" pitchFamily="34" charset="0"/>
              </a:rPr>
              <a:t>application</a:t>
            </a:r>
            <a:r>
              <a:rPr lang="it-IT" altLang="it-IT" sz="2400" dirty="0">
                <a:cs typeface="Arial" panose="020B0604020202020204" pitchFamily="34" charset="0"/>
              </a:rPr>
              <a:t>, </a:t>
            </a:r>
            <a:r>
              <a:rPr lang="it-IT" altLang="it-IT" sz="2400" dirty="0" err="1">
                <a:solidFill>
                  <a:srgbClr val="FF0000"/>
                </a:solidFill>
                <a:cs typeface="Arial" panose="020B0604020202020204" pitchFamily="34" charset="0"/>
              </a:rPr>
              <a:t>encrypts</a:t>
            </a:r>
            <a:r>
              <a:rPr lang="it-IT" altLang="it-IT" sz="2400" dirty="0">
                <a:cs typeface="Arial" panose="020B0604020202020204" pitchFamily="34" charset="0"/>
              </a:rPr>
              <a:t> and </a:t>
            </a:r>
            <a:r>
              <a:rPr lang="it-IT" altLang="it-IT" sz="2400" dirty="0" err="1">
                <a:cs typeface="Arial" panose="020B0604020202020204" pitchFamily="34" charset="0"/>
              </a:rPr>
              <a:t>sends</a:t>
            </a:r>
            <a:r>
              <a:rPr lang="it-IT" altLang="it-IT" sz="2400" dirty="0">
                <a:cs typeface="Arial" panose="020B0604020202020204" pitchFamily="34" charset="0"/>
              </a:rPr>
              <a:t> </a:t>
            </a:r>
            <a:r>
              <a:rPr lang="it-IT" altLang="it-IT" sz="2400" dirty="0" err="1">
                <a:cs typeface="Arial" panose="020B0604020202020204" pitchFamily="34" charset="0"/>
              </a:rPr>
              <a:t>them</a:t>
            </a:r>
            <a:r>
              <a:rPr lang="it-IT" altLang="it-IT" sz="2400" dirty="0">
                <a:cs typeface="Arial" panose="020B0604020202020204" pitchFamily="34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cs typeface="Arial" panose="020B0604020202020204" pitchFamily="34" charset="0"/>
              </a:rPr>
              <a:t>to a TCP </a:t>
            </a:r>
            <a:r>
              <a:rPr lang="it-IT" altLang="it-IT" sz="2400" dirty="0" err="1">
                <a:solidFill>
                  <a:srgbClr val="FF0000"/>
                </a:solidFill>
                <a:cs typeface="Arial" panose="020B0604020202020204" pitchFamily="34" charset="0"/>
              </a:rPr>
              <a:t>socket</a:t>
            </a:r>
            <a:r>
              <a:rPr lang="it-IT" altLang="it-IT" sz="2400" dirty="0"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it-IT" altLang="it-IT" sz="2400" dirty="0"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On the </a:t>
            </a:r>
            <a:r>
              <a:rPr lang="it-IT" altLang="it-IT" sz="2400" dirty="0" err="1">
                <a:cs typeface="Arial" panose="020B0604020202020204" pitchFamily="34" charset="0"/>
              </a:rPr>
              <a:t>receiver</a:t>
            </a:r>
            <a:r>
              <a:rPr lang="it-IT" altLang="it-IT" sz="2400" dirty="0">
                <a:cs typeface="Arial" panose="020B0604020202020204" pitchFamily="34" charset="0"/>
              </a:rPr>
              <a:t> site, SSL </a:t>
            </a:r>
            <a:r>
              <a:rPr lang="it-IT" altLang="it-IT" sz="2400" dirty="0" err="1">
                <a:cs typeface="Arial" panose="020B0604020202020204" pitchFamily="34" charset="0"/>
              </a:rPr>
              <a:t>reads</a:t>
            </a:r>
            <a:r>
              <a:rPr lang="it-IT" altLang="it-IT" sz="2400" dirty="0">
                <a:cs typeface="Arial" panose="020B0604020202020204" pitchFamily="34" charset="0"/>
              </a:rPr>
              <a:t> the data from the </a:t>
            </a:r>
            <a:r>
              <a:rPr lang="it-IT" altLang="it-IT" sz="2400" dirty="0">
                <a:solidFill>
                  <a:srgbClr val="FF0000"/>
                </a:solidFill>
                <a:cs typeface="Arial" panose="020B0604020202020204" pitchFamily="34" charset="0"/>
              </a:rPr>
              <a:t>TCP </a:t>
            </a:r>
            <a:r>
              <a:rPr lang="it-IT" altLang="it-IT" sz="2400" dirty="0" err="1">
                <a:solidFill>
                  <a:srgbClr val="FF0000"/>
                </a:solidFill>
                <a:cs typeface="Arial" panose="020B0604020202020204" pitchFamily="34" charset="0"/>
              </a:rPr>
              <a:t>socket</a:t>
            </a:r>
            <a:r>
              <a:rPr lang="it-IT" altLang="it-IT" sz="2400" dirty="0">
                <a:solidFill>
                  <a:srgbClr val="FF0000"/>
                </a:solidFill>
                <a:cs typeface="Arial" panose="020B0604020202020204" pitchFamily="34" charset="0"/>
              </a:rPr>
              <a:t>, </a:t>
            </a:r>
            <a:r>
              <a:rPr lang="it-IT" altLang="it-IT" sz="2400" dirty="0" err="1">
                <a:solidFill>
                  <a:srgbClr val="FF0000"/>
                </a:solidFill>
                <a:cs typeface="Arial" panose="020B0604020202020204" pitchFamily="34" charset="0"/>
              </a:rPr>
              <a:t>decrypts</a:t>
            </a:r>
            <a:r>
              <a:rPr lang="it-IT" altLang="it-IT" sz="2400" dirty="0">
                <a:cs typeface="Arial" panose="020B0604020202020204" pitchFamily="34" charset="0"/>
              </a:rPr>
              <a:t> and </a:t>
            </a:r>
            <a:r>
              <a:rPr lang="it-IT" altLang="it-IT" sz="2400" dirty="0" err="1">
                <a:cs typeface="Arial" panose="020B0604020202020204" pitchFamily="34" charset="0"/>
              </a:rPr>
              <a:t>sends</a:t>
            </a:r>
            <a:r>
              <a:rPr lang="it-IT" altLang="it-IT" sz="2400" dirty="0">
                <a:cs typeface="Arial" panose="020B0604020202020204" pitchFamily="34" charset="0"/>
              </a:rPr>
              <a:t> </a:t>
            </a:r>
            <a:r>
              <a:rPr lang="it-IT" altLang="it-IT" sz="2400" dirty="0" err="1">
                <a:cs typeface="Arial" panose="020B0604020202020204" pitchFamily="34" charset="0"/>
              </a:rPr>
              <a:t>them</a:t>
            </a:r>
            <a:r>
              <a:rPr lang="it-IT" altLang="it-IT" sz="2400" dirty="0">
                <a:cs typeface="Arial" panose="020B0604020202020204" pitchFamily="34" charset="0"/>
              </a:rPr>
              <a:t> to the </a:t>
            </a:r>
            <a:r>
              <a:rPr lang="it-IT" altLang="it-IT" sz="2400" dirty="0" err="1">
                <a:cs typeface="Arial" panose="020B0604020202020204" pitchFamily="34" charset="0"/>
              </a:rPr>
              <a:t>application</a:t>
            </a:r>
            <a:r>
              <a:rPr lang="it-IT" altLang="it-IT" sz="2400" dirty="0"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it-IT" altLang="it-IT" sz="2400" dirty="0">
              <a:cs typeface="Arial" panose="020B0604020202020204" pitchFamily="34" charset="0"/>
            </a:endParaRPr>
          </a:p>
          <a:p>
            <a:pPr lvl="3"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	- Application (HTTP)</a:t>
            </a:r>
          </a:p>
          <a:p>
            <a:pPr lvl="3"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	- Security(SSL)</a:t>
            </a:r>
          </a:p>
          <a:p>
            <a:pPr lvl="3"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	- </a:t>
            </a:r>
            <a:r>
              <a:rPr lang="it-IT" altLang="it-IT" sz="2400" dirty="0" err="1">
                <a:cs typeface="Arial" panose="020B0604020202020204" pitchFamily="34" charset="0"/>
              </a:rPr>
              <a:t>Transport</a:t>
            </a:r>
            <a:r>
              <a:rPr lang="it-IT" altLang="it-IT" sz="2400" dirty="0">
                <a:cs typeface="Arial" panose="020B0604020202020204" pitchFamily="34" charset="0"/>
              </a:rPr>
              <a:t> (TCP)</a:t>
            </a:r>
          </a:p>
          <a:p>
            <a:pPr lvl="3"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	- Network (IP)</a:t>
            </a:r>
          </a:p>
          <a:p>
            <a:pPr lvl="3"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	- Data Link (PPP)</a:t>
            </a:r>
          </a:p>
          <a:p>
            <a:pPr lvl="3">
              <a:defRPr/>
            </a:pPr>
            <a:r>
              <a:rPr lang="it-IT" altLang="it-IT" sz="2400" dirty="0">
                <a:cs typeface="Arial" panose="020B0604020202020204" pitchFamily="34" charset="0"/>
              </a:rPr>
              <a:t>	- </a:t>
            </a:r>
            <a:r>
              <a:rPr lang="it-IT" altLang="it-IT" sz="2400" dirty="0" err="1">
                <a:cs typeface="Arial" panose="020B0604020202020204" pitchFamily="34" charset="0"/>
              </a:rPr>
              <a:t>Phisic</a:t>
            </a:r>
            <a:r>
              <a:rPr lang="it-IT" altLang="it-IT" sz="2400" dirty="0">
                <a:cs typeface="Arial" panose="020B0604020202020204" pitchFamily="34" charset="0"/>
              </a:rPr>
              <a:t> (modem, ADSL)</a:t>
            </a:r>
          </a:p>
          <a:p>
            <a:pPr>
              <a:defRPr/>
            </a:pPr>
            <a:endParaRPr lang="it-IT" sz="2400" dirty="0">
              <a:cs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85</a:t>
            </a:fld>
            <a:endParaRPr lang="it-IT" altLang="en-US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27088" y="908050"/>
            <a:ext cx="76327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j-lt"/>
              </a:rPr>
              <a:t>HTTPS. </a:t>
            </a:r>
            <a:r>
              <a:rPr lang="it-IT" sz="2400" dirty="0" err="1">
                <a:latin typeface="+mj-lt"/>
              </a:rPr>
              <a:t>Secure</a:t>
            </a:r>
            <a:r>
              <a:rPr lang="it-IT" sz="2400" dirty="0">
                <a:latin typeface="+mj-lt"/>
              </a:rPr>
              <a:t> web. Use of the HTTP </a:t>
            </a:r>
            <a:r>
              <a:rPr lang="it-IT" sz="2400" dirty="0" err="1">
                <a:latin typeface="+mj-lt"/>
              </a:rPr>
              <a:t>application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protocol</a:t>
            </a:r>
            <a:r>
              <a:rPr lang="it-IT" sz="2400" dirty="0">
                <a:latin typeface="+mj-lt"/>
              </a:rPr>
              <a:t> on a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secure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channel</a:t>
            </a:r>
            <a:endParaRPr lang="it-IT" sz="2400" dirty="0">
              <a:solidFill>
                <a:srgbClr val="FF0000"/>
              </a:solidFill>
              <a:latin typeface="+mj-lt"/>
            </a:endParaRP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 err="1">
                <a:latin typeface="+mj-lt"/>
              </a:rPr>
              <a:t>Secure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channel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creation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between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two</a:t>
            </a:r>
            <a:r>
              <a:rPr lang="it-IT" sz="2400" dirty="0">
                <a:latin typeface="+mj-lt"/>
              </a:rPr>
              <a:t> networks </a:t>
            </a:r>
            <a:r>
              <a:rPr lang="it-IT" sz="2400" dirty="0" err="1">
                <a:latin typeface="+mj-lt"/>
              </a:rPr>
              <a:t>nodes</a:t>
            </a:r>
            <a:r>
              <a:rPr lang="it-IT" sz="2400" dirty="0">
                <a:latin typeface="+mj-lt"/>
              </a:rPr>
              <a:t>. The </a:t>
            </a:r>
            <a:r>
              <a:rPr lang="it-IT" sz="2400" dirty="0" err="1">
                <a:latin typeface="+mj-lt"/>
              </a:rPr>
              <a:t>channel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used</a:t>
            </a:r>
            <a:r>
              <a:rPr lang="it-IT" sz="2400" dirty="0">
                <a:latin typeface="+mj-lt"/>
              </a:rPr>
              <a:t> by a </a:t>
            </a:r>
            <a:r>
              <a:rPr lang="it-IT" sz="2400" dirty="0" err="1">
                <a:latin typeface="+mj-lt"/>
              </a:rPr>
              <a:t>specific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transaction</a:t>
            </a:r>
            <a:r>
              <a:rPr lang="it-IT" sz="2400" dirty="0">
                <a:latin typeface="+mj-lt"/>
              </a:rPr>
              <a:t> or </a:t>
            </a:r>
            <a:r>
              <a:rPr lang="it-IT" sz="2400" dirty="0" err="1">
                <a:latin typeface="+mj-lt"/>
              </a:rPr>
              <a:t>communication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session</a:t>
            </a:r>
          </a:p>
          <a:p>
            <a:pPr>
              <a:defRPr/>
            </a:pPr>
            <a:endParaRPr lang="it-IT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j-lt"/>
              </a:rPr>
              <a:t>The </a:t>
            </a:r>
            <a:r>
              <a:rPr lang="it-IT" sz="2400" dirty="0" err="1">
                <a:latin typeface="+mj-lt"/>
              </a:rPr>
              <a:t>informations</a:t>
            </a:r>
            <a:r>
              <a:rPr lang="it-IT" sz="2400" dirty="0">
                <a:latin typeface="+mj-lt"/>
              </a:rPr>
              <a:t> are </a:t>
            </a:r>
            <a:r>
              <a:rPr lang="it-IT" sz="2400" dirty="0" err="1">
                <a:latin typeface="+mj-lt"/>
              </a:rPr>
              <a:t>encrypted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when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they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leave</a:t>
            </a:r>
            <a:r>
              <a:rPr lang="it-IT" sz="2400" dirty="0">
                <a:latin typeface="+mj-lt"/>
              </a:rPr>
              <a:t> the </a:t>
            </a:r>
            <a:r>
              <a:rPr lang="it-IT" sz="2400" dirty="0" err="1">
                <a:latin typeface="+mj-lt"/>
              </a:rPr>
              <a:t>node</a:t>
            </a:r>
            <a:r>
              <a:rPr lang="it-IT" sz="2400" dirty="0">
                <a:latin typeface="+mj-lt"/>
              </a:rPr>
              <a:t> and </a:t>
            </a:r>
            <a:r>
              <a:rPr lang="it-IT" sz="2400" dirty="0" err="1">
                <a:latin typeface="+mj-lt"/>
              </a:rPr>
              <a:t>decrypted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when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they</a:t>
            </a:r>
            <a:r>
              <a:rPr lang="it-IT" sz="2400" dirty="0">
                <a:latin typeface="+mj-lt"/>
              </a:rPr>
              <a:t> are </a:t>
            </a:r>
            <a:r>
              <a:rPr lang="it-IT" sz="2400" dirty="0" err="1">
                <a:latin typeface="+mj-lt"/>
              </a:rPr>
              <a:t>received</a:t>
            </a:r>
            <a:r>
              <a:rPr lang="it-IT" sz="2400" dirty="0">
                <a:latin typeface="+mj-lt"/>
              </a:rPr>
              <a:t> by the </a:t>
            </a:r>
            <a:r>
              <a:rPr lang="it-IT" sz="2400" dirty="0" err="1">
                <a:latin typeface="+mj-lt"/>
              </a:rPr>
              <a:t>other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node</a:t>
            </a:r>
            <a:r>
              <a:rPr lang="it-IT" sz="2400" dirty="0">
                <a:latin typeface="+mj-lt"/>
              </a:rPr>
              <a:t>.</a:t>
            </a:r>
          </a:p>
          <a:p>
            <a:pPr>
              <a:defRPr/>
            </a:pPr>
            <a:r>
              <a:rPr lang="it-IT" sz="2400" dirty="0">
                <a:latin typeface="+mj-lt"/>
              </a:rPr>
              <a:t>     The </a:t>
            </a:r>
            <a:r>
              <a:rPr lang="it-IT" sz="2400" dirty="0" err="1">
                <a:latin typeface="+mj-lt"/>
              </a:rPr>
              <a:t>operation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latin typeface="+mj-lt"/>
              </a:rPr>
              <a:t>is</a:t>
            </a:r>
            <a:r>
              <a:rPr lang="it-IT" sz="2400" dirty="0">
                <a:latin typeface="+mj-lt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transparent</a:t>
            </a:r>
            <a:r>
              <a:rPr lang="it-IT" sz="2400" dirty="0">
                <a:solidFill>
                  <a:srgbClr val="FF0000"/>
                </a:solidFill>
                <a:latin typeface="+mj-lt"/>
              </a:rPr>
              <a:t> to the </a:t>
            </a:r>
            <a:r>
              <a:rPr lang="it-IT" sz="2400" dirty="0" err="1">
                <a:solidFill>
                  <a:srgbClr val="FF0000"/>
                </a:solidFill>
                <a:latin typeface="+mj-lt"/>
              </a:rPr>
              <a:t>application</a:t>
            </a:r>
            <a:endParaRPr lang="it-IT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2FEB-296F-4AC4-9501-938F408E6C71}" type="slidenum">
              <a:rPr lang="it-IT" altLang="en-US" smtClean="0"/>
              <a:pPr/>
              <a:t>86</a:t>
            </a:fld>
            <a:endParaRPr lang="it-IT" altLang="en-US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457200" y="879475"/>
            <a:ext cx="79248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b="1"/>
              <a:t>		Network level security (IPsec)</a:t>
            </a:r>
            <a:endParaRPr lang="it-IT" altLang="it-IT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Confidentiality</a:t>
            </a:r>
            <a:r>
              <a:rPr lang="it-IT" altLang="it-IT" sz="2400"/>
              <a:t>.  The host must encrypt the data field of every IP datagram before sending it on the network.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The encryption may use simmetric key, public key and session key.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The data field may be a TCP segment, a UDP segment,..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Source authentication. </a:t>
            </a:r>
            <a:r>
              <a:rPr lang="it-IT" altLang="it-IT" sz="2400"/>
              <a:t>The destination host must ensure that the source IP associated with the received datagram corresponds to the IP of the host that  actually sent the datagram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87</a:t>
            </a:fld>
            <a:endParaRPr lang="it-IT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65125" y="765175"/>
            <a:ext cx="80930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/>
              <a:t>Attack to a DNS server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dirty="0"/>
          </a:p>
          <a:p>
            <a:pPr eaLnBrk="1" hangingPunct="1">
              <a:spcBef>
                <a:spcPct val="0"/>
              </a:spcBef>
            </a:pPr>
            <a:r>
              <a:rPr lang="it-IT" altLang="it-IT" sz="2400" dirty="0"/>
              <a:t> Attack to the </a:t>
            </a:r>
            <a:r>
              <a:rPr lang="it-IT" altLang="it-IT" sz="2400" dirty="0">
                <a:solidFill>
                  <a:srgbClr val="FF0000"/>
                </a:solidFill>
              </a:rPr>
              <a:t>data </a:t>
            </a:r>
            <a:r>
              <a:rPr lang="it-IT" altLang="it-IT" sz="2400" dirty="0" err="1">
                <a:solidFill>
                  <a:srgbClr val="FF0000"/>
                </a:solidFill>
              </a:rPr>
              <a:t>integrity</a:t>
            </a:r>
            <a:r>
              <a:rPr lang="it-IT" altLang="it-IT" sz="2400" dirty="0"/>
              <a:t> or  to the </a:t>
            </a:r>
            <a:r>
              <a:rPr lang="it-IT" altLang="it-IT" sz="2400" dirty="0">
                <a:solidFill>
                  <a:srgbClr val="FF0000"/>
                </a:solidFill>
              </a:rPr>
              <a:t>service </a:t>
            </a:r>
            <a:r>
              <a:rPr lang="it-IT" altLang="it-IT" sz="2400" dirty="0" err="1">
                <a:solidFill>
                  <a:srgbClr val="FF0000"/>
                </a:solidFill>
              </a:rPr>
              <a:t>availability</a:t>
            </a:r>
            <a:r>
              <a:rPr lang="it-IT" altLang="it-IT" sz="2400" dirty="0">
                <a:solidFill>
                  <a:srgbClr val="FF0000"/>
                </a:solidFill>
              </a:rPr>
              <a:t>. </a:t>
            </a:r>
          </a:p>
          <a:p>
            <a:pPr eaLnBrk="1" hangingPunct="1">
              <a:spcBef>
                <a:spcPct val="0"/>
              </a:spcBef>
            </a:pPr>
            <a:endParaRPr lang="it-IT" altLang="it-IT" sz="2400" dirty="0"/>
          </a:p>
          <a:p>
            <a:pPr eaLnBrk="1" hangingPunct="1">
              <a:spcBef>
                <a:spcPct val="0"/>
              </a:spcBef>
            </a:pPr>
            <a:r>
              <a:rPr lang="it-IT" altLang="it-IT" sz="2400" dirty="0"/>
              <a:t> Attack </a:t>
            </a:r>
            <a:r>
              <a:rPr lang="it-IT" altLang="it-IT" sz="2400" dirty="0" err="1"/>
              <a:t>based</a:t>
            </a:r>
            <a:r>
              <a:rPr lang="it-IT" altLang="it-IT" sz="2400" dirty="0"/>
              <a:t> on  </a:t>
            </a:r>
            <a:r>
              <a:rPr lang="it-IT" altLang="it-IT" sz="2400" dirty="0" err="1"/>
              <a:t>backdoor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techniques</a:t>
            </a:r>
            <a:r>
              <a:rPr lang="it-IT" altLang="it-IT" sz="2400" dirty="0"/>
              <a:t>: </a:t>
            </a:r>
            <a:r>
              <a:rPr lang="it-IT" altLang="it-IT" sz="2400" dirty="0" err="1"/>
              <a:t>system</a:t>
            </a:r>
            <a:r>
              <a:rPr lang="it-IT" altLang="it-IT" sz="2400" dirty="0"/>
              <a:t> control </a:t>
            </a:r>
            <a:r>
              <a:rPr lang="it-IT" altLang="it-IT" sz="2400" dirty="0" err="1"/>
              <a:t>acquisition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modification</a:t>
            </a:r>
            <a:r>
              <a:rPr lang="it-IT" altLang="it-IT" sz="2400" dirty="0"/>
              <a:t> of the  data-base </a:t>
            </a:r>
            <a:r>
              <a:rPr lang="it-IT" altLang="it-IT" sz="2400" dirty="0" err="1"/>
              <a:t>containing</a:t>
            </a:r>
            <a:r>
              <a:rPr lang="it-IT" altLang="it-IT" sz="2400" dirty="0"/>
              <a:t> the </a:t>
            </a:r>
            <a:r>
              <a:rPr lang="it-IT" altLang="it-IT" sz="2400" dirty="0" err="1">
                <a:solidFill>
                  <a:srgbClr val="FF0000"/>
                </a:solidFill>
              </a:rPr>
              <a:t>corrispondence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among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logical</a:t>
            </a:r>
            <a:r>
              <a:rPr lang="it-IT" altLang="it-IT" sz="2400" dirty="0">
                <a:solidFill>
                  <a:srgbClr val="FF0000"/>
                </a:solidFill>
              </a:rPr>
              <a:t> and </a:t>
            </a:r>
            <a:r>
              <a:rPr lang="it-IT" altLang="it-IT" sz="2400" dirty="0" err="1">
                <a:solidFill>
                  <a:srgbClr val="FF0000"/>
                </a:solidFill>
              </a:rPr>
              <a:t>binary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addresses</a:t>
            </a:r>
            <a:endParaRPr lang="it-IT" altLang="it-IT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it-IT" altLang="it-IT" sz="2400" dirty="0"/>
          </a:p>
          <a:p>
            <a:pPr eaLnBrk="1" hangingPunct="1">
              <a:spcBef>
                <a:spcPct val="0"/>
              </a:spcBef>
            </a:pPr>
            <a:r>
              <a:rPr lang="it-IT" altLang="it-IT" sz="2400" dirty="0">
                <a:solidFill>
                  <a:srgbClr val="FF0000"/>
                </a:solidFill>
              </a:rPr>
              <a:t>DOS </a:t>
            </a:r>
            <a:r>
              <a:rPr lang="it-IT" altLang="it-IT" sz="2400" dirty="0" err="1">
                <a:solidFill>
                  <a:srgbClr val="FF0000"/>
                </a:solidFill>
              </a:rPr>
              <a:t>attack</a:t>
            </a:r>
            <a:r>
              <a:rPr lang="it-IT" altLang="it-IT" sz="2400" dirty="0"/>
              <a:t>: the server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not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accessible</a:t>
            </a:r>
            <a:r>
              <a:rPr lang="it-IT" altLang="it-IT" sz="2400" dirty="0"/>
              <a:t> by the network </a:t>
            </a:r>
            <a:r>
              <a:rPr lang="it-IT" altLang="it-IT" sz="2400" dirty="0" err="1"/>
              <a:t>nodes</a:t>
            </a:r>
            <a:endParaRPr lang="it-IT" altLang="it-IT" sz="2400" dirty="0"/>
          </a:p>
          <a:p>
            <a:pPr eaLnBrk="1" hangingPunct="1">
              <a:spcBef>
                <a:spcPct val="0"/>
              </a:spcBef>
            </a:pPr>
            <a:endParaRPr lang="it-IT" altLang="it-IT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it-IT" altLang="it-IT" sz="2400" dirty="0">
                <a:solidFill>
                  <a:srgbClr val="FF0000"/>
                </a:solidFill>
              </a:rPr>
              <a:t>Sniffing or </a:t>
            </a:r>
            <a:r>
              <a:rPr lang="it-IT" altLang="it-IT" sz="2400" dirty="0" err="1">
                <a:solidFill>
                  <a:srgbClr val="FF0000"/>
                </a:solidFill>
              </a:rPr>
              <a:t>spoofing</a:t>
            </a:r>
            <a:r>
              <a:rPr lang="it-IT" altLang="it-IT" sz="2400" dirty="0"/>
              <a:t>: the </a:t>
            </a:r>
            <a:r>
              <a:rPr lang="it-IT" altLang="it-IT" sz="2400" dirty="0" err="1"/>
              <a:t>sending</a:t>
            </a:r>
            <a:r>
              <a:rPr lang="it-IT" altLang="it-IT" sz="2400" dirty="0"/>
              <a:t> </a:t>
            </a:r>
            <a:r>
              <a:rPr lang="it-IT" altLang="it-IT" sz="2400" dirty="0" err="1"/>
              <a:t>nodes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will</a:t>
            </a:r>
            <a:r>
              <a:rPr lang="it-IT" altLang="it-IT" sz="2400" dirty="0"/>
              <a:t> </a:t>
            </a:r>
            <a:r>
              <a:rPr lang="it-IT" altLang="it-IT" sz="2400" dirty="0" err="1"/>
              <a:t>not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receive</a:t>
            </a:r>
            <a:r>
              <a:rPr lang="it-IT" altLang="it-IT" sz="2400" dirty="0"/>
              <a:t> an </a:t>
            </a:r>
            <a:r>
              <a:rPr lang="it-IT" altLang="it-IT" sz="2400" dirty="0" err="1"/>
              <a:t>answer</a:t>
            </a:r>
            <a:r>
              <a:rPr lang="it-IT" altLang="it-IT" sz="2400" dirty="0"/>
              <a:t>.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872F-D5A5-4AB0-8902-DFE347B6C392}" type="slidenum">
              <a:rPr lang="it-IT" altLang="en-US" smtClean="0"/>
              <a:pPr/>
              <a:t>9</a:t>
            </a:fld>
            <a:endParaRPr lang="it-IT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21044</TotalTime>
  <Words>3989</Words>
  <Application>Microsoft Office PowerPoint</Application>
  <PresentationFormat>Presentazione su schermo (4:3)</PresentationFormat>
  <Paragraphs>854</Paragraphs>
  <Slides>87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87</vt:i4>
      </vt:variant>
    </vt:vector>
  </HeadingPairs>
  <TitlesOfParts>
    <vt:vector size="88" baseType="lpstr">
      <vt:lpstr>Struttura predefinita</vt:lpstr>
      <vt:lpstr>Network Security</vt:lpstr>
      <vt:lpstr>Presentazione standard di PowerPoint</vt:lpstr>
      <vt:lpstr>Presentazione standard di PowerPoint</vt:lpstr>
      <vt:lpstr>c) Denial of service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Criptography</vt:lpstr>
      <vt:lpstr>Presentazione standard di PowerPoint</vt:lpstr>
      <vt:lpstr>Presentazione standard di PowerPoint</vt:lpstr>
      <vt:lpstr>Cryptanalysis</vt:lpstr>
      <vt:lpstr>Average time required for exhaustive key  search</vt:lpstr>
      <vt:lpstr>Computationally secure encryption scheme</vt:lpstr>
      <vt:lpstr>Substitution technique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Transposition Techniques</vt:lpstr>
      <vt:lpstr>Symmetric key algorithms</vt:lpstr>
      <vt:lpstr>DES (Data Encryption Standard)</vt:lpstr>
      <vt:lpstr>DES</vt:lpstr>
      <vt:lpstr>Per round key generation</vt:lpstr>
      <vt:lpstr>Presentazione standard di PowerPoint</vt:lpstr>
      <vt:lpstr>Presentazione standard di PowerPoint</vt:lpstr>
      <vt:lpstr>The strength of DES</vt:lpstr>
      <vt:lpstr>Triple DEA</vt:lpstr>
      <vt:lpstr>Presentazione standard di PowerPoint</vt:lpstr>
      <vt:lpstr>AES (Advanced Encription Standard)</vt:lpstr>
      <vt:lpstr>Symmetric encryption problems  </vt:lpstr>
      <vt:lpstr>Key distribution</vt:lpstr>
      <vt:lpstr>Presentazione standard di PowerPoint</vt:lpstr>
      <vt:lpstr>KDC (Key Distribution Center)</vt:lpstr>
      <vt:lpstr>Public key encryption</vt:lpstr>
      <vt:lpstr>RSA</vt:lpstr>
      <vt:lpstr>Presentazione standard di PowerPoint</vt:lpstr>
      <vt:lpstr>RSA</vt:lpstr>
      <vt:lpstr>Presentazione standard di PowerPoint</vt:lpstr>
      <vt:lpstr>Presentazione standard di PowerPoint</vt:lpstr>
      <vt:lpstr>  Confidentiality</vt:lpstr>
      <vt:lpstr>Presentazione standard di PowerPoint</vt:lpstr>
      <vt:lpstr>Public key Encryption</vt:lpstr>
      <vt:lpstr>Confidentiality and Authenticity</vt:lpstr>
      <vt:lpstr>Distribution of symmetric keys using public-key techniques</vt:lpstr>
      <vt:lpstr>Key authenticity problem</vt:lpstr>
      <vt:lpstr>Certification Authority</vt:lpstr>
      <vt:lpstr>Certification Authority</vt:lpstr>
      <vt:lpstr>Digital signature</vt:lpstr>
      <vt:lpstr>Hash Functions</vt:lpstr>
      <vt:lpstr>Hash functions</vt:lpstr>
      <vt:lpstr>Presentazione standard di PowerPoint</vt:lpstr>
      <vt:lpstr>Presentazione standard di PowerPoint</vt:lpstr>
      <vt:lpstr>Presentazione standard di PowerPoint</vt:lpstr>
      <vt:lpstr>Digital Signature</vt:lpstr>
      <vt:lpstr> Verifying the integrity of files or messages </vt:lpstr>
      <vt:lpstr>Prime numbers</vt:lpstr>
      <vt:lpstr>Prime number distribution</vt:lpstr>
      <vt:lpstr>Mersenne prime numbers</vt:lpstr>
      <vt:lpstr>Twin prime numbers</vt:lpstr>
      <vt:lpstr>RSA Algorithm</vt:lpstr>
      <vt:lpstr>Prime Factorization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Application level security</vt:lpstr>
      <vt:lpstr>Application level security</vt:lpstr>
      <vt:lpstr>Secure Socket Layer (SSL)</vt:lpstr>
      <vt:lpstr>Secure Socket Level (SSL)</vt:lpstr>
      <vt:lpstr>Presentazione standard di PowerPoint</vt:lpstr>
      <vt:lpstr>Presentazione standard di PowerPoint</vt:lpstr>
    </vt:vector>
  </TitlesOfParts>
  <Company>Nome Società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banking</dc:title>
  <dc:creator>Nome utente</dc:creator>
  <cp:lastModifiedBy>Maurelio Boari</cp:lastModifiedBy>
  <cp:revision>312</cp:revision>
  <dcterms:created xsi:type="dcterms:W3CDTF">2005-04-16T16:25:14Z</dcterms:created>
  <dcterms:modified xsi:type="dcterms:W3CDTF">2018-05-08T10:55:43Z</dcterms:modified>
</cp:coreProperties>
</file>