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84" r:id="rId2"/>
    <p:sldId id="285" r:id="rId3"/>
    <p:sldId id="257" r:id="rId4"/>
    <p:sldId id="260" r:id="rId5"/>
    <p:sldId id="282" r:id="rId6"/>
    <p:sldId id="258" r:id="rId7"/>
    <p:sldId id="259" r:id="rId8"/>
    <p:sldId id="263" r:id="rId9"/>
    <p:sldId id="266" r:id="rId10"/>
    <p:sldId id="267" r:id="rId11"/>
    <p:sldId id="283" r:id="rId12"/>
    <p:sldId id="268" r:id="rId13"/>
    <p:sldId id="275" r:id="rId14"/>
    <p:sldId id="276" r:id="rId15"/>
    <p:sldId id="287" r:id="rId16"/>
    <p:sldId id="288" r:id="rId17"/>
    <p:sldId id="272" r:id="rId18"/>
    <p:sldId id="286" r:id="rId19"/>
    <p:sldId id="273" r:id="rId20"/>
    <p:sldId id="274" r:id="rId21"/>
  </p:sldIdLst>
  <p:sldSz cx="9144000" cy="6858000" type="screen4x3"/>
  <p:notesSz cx="6858000" cy="9144000"/>
  <p:defaultTextStyle>
    <a:defPPr>
      <a:defRPr lang="it-IT"/>
    </a:defPPr>
    <a:lvl1pPr algn="l" rtl="0" fontAlgn="base">
      <a:spcBef>
        <a:spcPct val="0"/>
      </a:spcBef>
      <a:spcAft>
        <a:spcPct val="0"/>
      </a:spcAft>
      <a:defRPr sz="2000" kern="1200">
        <a:solidFill>
          <a:schemeClr val="tx1"/>
        </a:solidFill>
        <a:latin typeface="Times New Roman" pitchFamily="18" charset="0"/>
        <a:ea typeface="+mn-ea"/>
        <a:cs typeface="+mn-cs"/>
      </a:defRPr>
    </a:lvl1pPr>
    <a:lvl2pPr marL="457200" algn="l" rtl="0" fontAlgn="base">
      <a:spcBef>
        <a:spcPct val="0"/>
      </a:spcBef>
      <a:spcAft>
        <a:spcPct val="0"/>
      </a:spcAft>
      <a:defRPr sz="2000" kern="1200">
        <a:solidFill>
          <a:schemeClr val="tx1"/>
        </a:solidFill>
        <a:latin typeface="Times New Roman" pitchFamily="18" charset="0"/>
        <a:ea typeface="+mn-ea"/>
        <a:cs typeface="+mn-cs"/>
      </a:defRPr>
    </a:lvl2pPr>
    <a:lvl3pPr marL="914400" algn="l" rtl="0" fontAlgn="base">
      <a:spcBef>
        <a:spcPct val="0"/>
      </a:spcBef>
      <a:spcAft>
        <a:spcPct val="0"/>
      </a:spcAft>
      <a:defRPr sz="2000" kern="1200">
        <a:solidFill>
          <a:schemeClr val="tx1"/>
        </a:solidFill>
        <a:latin typeface="Times New Roman" pitchFamily="18" charset="0"/>
        <a:ea typeface="+mn-ea"/>
        <a:cs typeface="+mn-cs"/>
      </a:defRPr>
    </a:lvl3pPr>
    <a:lvl4pPr marL="1371600" algn="l" rtl="0" fontAlgn="base">
      <a:spcBef>
        <a:spcPct val="0"/>
      </a:spcBef>
      <a:spcAft>
        <a:spcPct val="0"/>
      </a:spcAft>
      <a:defRPr sz="2000" kern="1200">
        <a:solidFill>
          <a:schemeClr val="tx1"/>
        </a:solidFill>
        <a:latin typeface="Times New Roman" pitchFamily="18" charset="0"/>
        <a:ea typeface="+mn-ea"/>
        <a:cs typeface="+mn-cs"/>
      </a:defRPr>
    </a:lvl4pPr>
    <a:lvl5pPr marL="1828800" algn="l"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6" autoAdjust="0"/>
    <p:restoredTop sz="94602" autoAdjust="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it-IT"/>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it-IT"/>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it-IT"/>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F2B5BD2-B657-488F-8A66-9DEBCFC3D0AF}" type="slidenum">
              <a:rPr lang="it-IT"/>
              <a:pPr>
                <a:defRPr/>
              </a:pPr>
              <a:t>‹N›</a:t>
            </a:fld>
            <a:endParaRPr lang="it-IT"/>
          </a:p>
        </p:txBody>
      </p:sp>
    </p:spTree>
    <p:extLst>
      <p:ext uri="{BB962C8B-B14F-4D97-AF65-F5344CB8AC3E}">
        <p14:creationId xmlns:p14="http://schemas.microsoft.com/office/powerpoint/2010/main" val="17650557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38902292-8BBE-4342-A7F8-05836C4DB37D}"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EDD21820-0A39-46E8-9767-5344FB2C2AE6}"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C4EE87F-E071-415A-B7BF-9772D9ADCB1E}"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7D3A9AE-A267-4ED4-881D-4C97791C19AC}"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8578A112-AC1B-4655-88A4-D05788BF0056}"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0E0EF4D4-CA8C-417F-ABA8-728BF97CD151}"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CB0B4B97-7765-40D7-B208-AE8EF86DC0F9}"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D0BF0A73-21D5-4215-BA78-1F7512CAED78}"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7631CE0A-5EB4-4A6D-A590-60EE08A9B26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147910B8-96EA-4C66-B7AA-191641150E76}"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41F08E45-2910-42C9-B620-AF4F55C499D3}"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354E5BDE-3618-4D2F-8A91-2CC04F911B9D}"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www.unserver.it/unadir/elenco.asp"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inexistent.edu/example" TargetMode="External"/><Relationship Id="rId2" Type="http://schemas.openxmlformats.org/officeDocument/2006/relationships/hyperlink" Target="http://www.inesistente.edu/esempio/bbb.clas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www.unibo.it/dida/calendario.exe"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olo 1"/>
          <p:cNvSpPr>
            <a:spLocks noGrp="1"/>
          </p:cNvSpPr>
          <p:nvPr>
            <p:ph type="title"/>
          </p:nvPr>
        </p:nvSpPr>
        <p:spPr/>
        <p:txBody>
          <a:bodyPr/>
          <a:lstStyle/>
          <a:p>
            <a:endParaRPr lang="it-IT" smtClean="0"/>
          </a:p>
        </p:txBody>
      </p:sp>
      <p:sp>
        <p:nvSpPr>
          <p:cNvPr id="2051" name="Segnaposto contenuto 2"/>
          <p:cNvSpPr>
            <a:spLocks noGrp="1"/>
          </p:cNvSpPr>
          <p:nvPr>
            <p:ph idx="1"/>
          </p:nvPr>
        </p:nvSpPr>
        <p:spPr/>
        <p:txBody>
          <a:bodyPr/>
          <a:lstStyle/>
          <a:p>
            <a:pPr>
              <a:buFontTx/>
              <a:buNone/>
            </a:pPr>
            <a:r>
              <a:rPr lang="it-IT" smtClean="0"/>
              <a:t>			</a:t>
            </a:r>
          </a:p>
          <a:p>
            <a:pPr>
              <a:buFontTx/>
              <a:buNone/>
            </a:pPr>
            <a:endParaRPr lang="it-IT" smtClean="0"/>
          </a:p>
          <a:p>
            <a:pPr>
              <a:buFontTx/>
              <a:buNone/>
            </a:pPr>
            <a:r>
              <a:rPr lang="it-IT" smtClean="0"/>
              <a:t>			</a:t>
            </a:r>
            <a:r>
              <a:rPr lang="it-IT" sz="4000" smtClean="0">
                <a:latin typeface="Times New Roman" pitchFamily="18" charset="0"/>
                <a:cs typeface="Times New Roman" pitchFamily="18" charset="0"/>
              </a:rPr>
              <a:t>Web documents types</a:t>
            </a:r>
          </a:p>
        </p:txBody>
      </p:sp>
      <p:sp>
        <p:nvSpPr>
          <p:cNvPr id="4" name="Segnaposto numero diapositiva 3"/>
          <p:cNvSpPr>
            <a:spLocks noGrp="1"/>
          </p:cNvSpPr>
          <p:nvPr>
            <p:ph type="sldNum" sz="quarter" idx="12"/>
          </p:nvPr>
        </p:nvSpPr>
        <p:spPr/>
        <p:txBody>
          <a:bodyPr/>
          <a:lstStyle/>
          <a:p>
            <a:pPr>
              <a:defRPr/>
            </a:pPr>
            <a:fld id="{63801689-0831-441E-94F2-BBF657E3AE0F}" type="slidenum">
              <a:rPr lang="it-IT" smtClean="0"/>
              <a:pPr>
                <a:defRPr/>
              </a:pPr>
              <a:t>1</a:t>
            </a:fld>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DA2CA0F3-31CE-4804-B8B8-87798756DC44}" type="slidenum">
              <a:rPr lang="it-IT"/>
              <a:pPr>
                <a:defRPr/>
              </a:pPr>
              <a:t>10</a:t>
            </a:fld>
            <a:endParaRPr lang="it-IT"/>
          </a:p>
        </p:txBody>
      </p:sp>
      <p:sp>
        <p:nvSpPr>
          <p:cNvPr id="11267" name="Text Box 4"/>
          <p:cNvSpPr txBox="1">
            <a:spLocks noChangeArrowheads="1"/>
          </p:cNvSpPr>
          <p:nvPr/>
        </p:nvSpPr>
        <p:spPr bwMode="auto">
          <a:xfrm>
            <a:off x="303213" y="549275"/>
            <a:ext cx="8516937" cy="5448300"/>
          </a:xfrm>
          <a:prstGeom prst="rect">
            <a:avLst/>
          </a:prstGeom>
          <a:noFill/>
          <a:ln w="9525">
            <a:noFill/>
            <a:miter lim="800000"/>
            <a:headEnd/>
            <a:tailEnd/>
          </a:ln>
        </p:spPr>
        <p:txBody>
          <a:bodyPr>
            <a:spAutoFit/>
          </a:bodyPr>
          <a:lstStyle/>
          <a:p>
            <a:r>
              <a:rPr lang="it-IT" sz="2400" b="1"/>
              <a:t>Server-side scripting thecnologies</a:t>
            </a:r>
          </a:p>
          <a:p>
            <a:endParaRPr lang="it-IT" sz="2400" b="1"/>
          </a:p>
          <a:p>
            <a:pPr>
              <a:buFontTx/>
              <a:buChar char="•"/>
            </a:pPr>
            <a:r>
              <a:rPr lang="it-IT"/>
              <a:t> A CGI program must generate an entire page, even if a few lines of HTML differ for each generation. In many instances, the bulk of a dynamic page remains the same for each occurence. (stock quote, only the company name and current stock price need to be inserted dynamically; the heading and format information alwais remain the same).</a:t>
            </a:r>
          </a:p>
          <a:p>
            <a:pPr>
              <a:buFontTx/>
              <a:buChar char="•"/>
            </a:pPr>
            <a:endParaRPr lang="it-IT"/>
          </a:p>
          <a:p>
            <a:pPr>
              <a:buFontTx/>
              <a:buChar char="•"/>
            </a:pPr>
            <a:r>
              <a:rPr lang="it-IT"/>
              <a:t>The server has a built-in interpreter that can make small modifications to a page as needed.</a:t>
            </a:r>
          </a:p>
          <a:p>
            <a:pPr>
              <a:buFontTx/>
              <a:buChar char="•"/>
            </a:pPr>
            <a:endParaRPr lang="it-IT"/>
          </a:p>
          <a:p>
            <a:pPr>
              <a:buFontTx/>
              <a:buChar char="•"/>
            </a:pPr>
            <a:r>
              <a:rPr lang="it-IT"/>
              <a:t>The stored form of the page, which is known as a template or skeleton, contain a mixed of conventional HTML and scripting information.</a:t>
            </a:r>
          </a:p>
          <a:p>
            <a:pPr>
              <a:buFontTx/>
              <a:buChar char="•"/>
            </a:pPr>
            <a:endParaRPr lang="it-IT"/>
          </a:p>
          <a:p>
            <a:pPr>
              <a:buFontTx/>
              <a:buChar char="•"/>
            </a:pPr>
            <a:r>
              <a:rPr lang="it-IT"/>
              <a:t>The interpretes allows conventional HTML to pass through unchanged, and replaces the scripting information with the results of interpreting the script</a:t>
            </a:r>
          </a:p>
          <a:p>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779A67F2-B3F3-469B-A732-782C83838645}" type="slidenum">
              <a:rPr lang="it-IT"/>
              <a:pPr>
                <a:defRPr/>
              </a:pPr>
              <a:t>11</a:t>
            </a:fld>
            <a:endParaRPr lang="it-IT"/>
          </a:p>
        </p:txBody>
      </p:sp>
      <p:sp>
        <p:nvSpPr>
          <p:cNvPr id="12291" name="Text Box 4"/>
          <p:cNvSpPr txBox="1">
            <a:spLocks noChangeArrowheads="1"/>
          </p:cNvSpPr>
          <p:nvPr/>
        </p:nvSpPr>
        <p:spPr bwMode="auto">
          <a:xfrm>
            <a:off x="303213" y="617538"/>
            <a:ext cx="8372475" cy="4664075"/>
          </a:xfrm>
          <a:prstGeom prst="rect">
            <a:avLst/>
          </a:prstGeom>
          <a:noFill/>
          <a:ln w="9525">
            <a:noFill/>
            <a:miter lim="800000"/>
            <a:headEnd/>
            <a:tailEnd/>
          </a:ln>
        </p:spPr>
        <p:txBody>
          <a:bodyPr>
            <a:spAutoFit/>
          </a:bodyPr>
          <a:lstStyle/>
          <a:p>
            <a:r>
              <a:rPr lang="it-IT" b="1"/>
              <a:t>Server side scripting thechnologies</a:t>
            </a:r>
          </a:p>
          <a:p>
            <a:endParaRPr lang="it-IT" b="1"/>
          </a:p>
          <a:p>
            <a:endParaRPr lang="it-IT"/>
          </a:p>
          <a:p>
            <a:r>
              <a:rPr lang="it-IT" b="1"/>
              <a:t>ASP (Active Server Pages). </a:t>
            </a:r>
            <a:r>
              <a:rPr lang="it-IT"/>
              <a:t>Dynamic page technology from Microsoft . The scripting information is written in the </a:t>
            </a:r>
            <a:r>
              <a:rPr lang="it-IT" i="1"/>
              <a:t>Visual Basic</a:t>
            </a:r>
            <a:r>
              <a:rPr lang="it-IT"/>
              <a:t>  and the interpreter is closely integrated with Microsoft web server, </a:t>
            </a:r>
            <a:r>
              <a:rPr lang="it-IT" i="1"/>
              <a:t>Internet Information Server</a:t>
            </a:r>
            <a:r>
              <a:rPr lang="it-IT"/>
              <a:t> (IIS)</a:t>
            </a:r>
          </a:p>
          <a:p>
            <a:endParaRPr lang="it-IT"/>
          </a:p>
          <a:p>
            <a:r>
              <a:rPr lang="it-IT"/>
              <a:t>&lt;html&gt;&lt;body&gt;</a:t>
            </a:r>
          </a:p>
          <a:p>
            <a:r>
              <a:rPr lang="it-IT"/>
              <a:t>&lt;script language=“vbscript”  runat= “server”&gt;</a:t>
            </a:r>
          </a:p>
          <a:p>
            <a:r>
              <a:rPr lang="it-IT"/>
              <a:t>For i=1 To 10</a:t>
            </a:r>
          </a:p>
          <a:p>
            <a:r>
              <a:rPr lang="it-IT"/>
              <a:t>Response.Write i &amp; “ “</a:t>
            </a:r>
          </a:p>
          <a:p>
            <a:r>
              <a:rPr lang="it-IT"/>
              <a:t>Next</a:t>
            </a:r>
          </a:p>
          <a:p>
            <a:r>
              <a:rPr lang="it-IT"/>
              <a:t>&lt;/script&gt;</a:t>
            </a:r>
          </a:p>
          <a:p>
            <a:r>
              <a:rPr lang="it-IT"/>
              <a:t>&lt;/body&gt;&lt;/html&gt;</a:t>
            </a:r>
          </a:p>
          <a:p>
            <a:endParaRPr lang="it-I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A9B720FC-7380-44AB-AFA4-FAEA353F35E8}" type="slidenum">
              <a:rPr lang="it-IT"/>
              <a:pPr>
                <a:defRPr/>
              </a:pPr>
              <a:t>12</a:t>
            </a:fld>
            <a:endParaRPr lang="it-IT"/>
          </a:p>
        </p:txBody>
      </p:sp>
      <p:sp>
        <p:nvSpPr>
          <p:cNvPr id="13315" name="Text Box 4"/>
          <p:cNvSpPr txBox="1">
            <a:spLocks noChangeArrowheads="1"/>
          </p:cNvSpPr>
          <p:nvPr/>
        </p:nvSpPr>
        <p:spPr bwMode="auto">
          <a:xfrm>
            <a:off x="519113" y="476250"/>
            <a:ext cx="7940675" cy="4359275"/>
          </a:xfrm>
          <a:prstGeom prst="rect">
            <a:avLst/>
          </a:prstGeom>
          <a:noFill/>
          <a:ln w="9525">
            <a:noFill/>
            <a:miter lim="800000"/>
            <a:headEnd/>
            <a:tailEnd/>
          </a:ln>
        </p:spPr>
        <p:txBody>
          <a:bodyPr>
            <a:spAutoFit/>
          </a:bodyPr>
          <a:lstStyle/>
          <a:p>
            <a:r>
              <a:rPr lang="it-IT"/>
              <a:t>It is called by  the client through the URL:</a:t>
            </a:r>
          </a:p>
          <a:p>
            <a:endParaRPr lang="it-IT">
              <a:solidFill>
                <a:schemeClr val="bg1"/>
              </a:solidFill>
            </a:endParaRPr>
          </a:p>
          <a:p>
            <a:r>
              <a:rPr lang="it-IT">
                <a:solidFill>
                  <a:schemeClr val="bg2"/>
                </a:solidFill>
                <a:hlinkClick r:id="rId2"/>
              </a:rPr>
              <a:t>http://www.unserver.it/unadir/elenco.asp</a:t>
            </a:r>
            <a:endParaRPr lang="it-IT">
              <a:solidFill>
                <a:schemeClr val="bg2"/>
              </a:solidFill>
            </a:endParaRPr>
          </a:p>
          <a:p>
            <a:endParaRPr lang="it-IT">
              <a:solidFill>
                <a:schemeClr val="bg2"/>
              </a:solidFill>
            </a:endParaRPr>
          </a:p>
          <a:p>
            <a:r>
              <a:rPr lang="it-IT"/>
              <a:t>The result , server side, is: </a:t>
            </a:r>
          </a:p>
          <a:p>
            <a:endParaRPr lang="it-IT"/>
          </a:p>
          <a:p>
            <a:r>
              <a:rPr lang="it-IT"/>
              <a:t>html&gt;&lt;body&gt;</a:t>
            </a:r>
          </a:p>
          <a:p>
            <a:r>
              <a:rPr lang="it-IT"/>
              <a:t>1 2 3 4 5 6 7 8 9 10</a:t>
            </a:r>
          </a:p>
          <a:p>
            <a:r>
              <a:rPr lang="it-IT"/>
              <a:t>&lt;/body&gt;&lt;/html&gt;</a:t>
            </a:r>
          </a:p>
          <a:p>
            <a:endParaRPr lang="it-IT"/>
          </a:p>
          <a:p>
            <a:r>
              <a:rPr lang="it-IT"/>
              <a:t>The HTML page is sent to the browser.</a:t>
            </a:r>
          </a:p>
          <a:p>
            <a:endParaRPr lang="it-IT"/>
          </a:p>
          <a:p>
            <a:r>
              <a:rPr lang="it-IT"/>
              <a:t>The code </a:t>
            </a:r>
            <a:r>
              <a:rPr lang="it-IT" b="1"/>
              <a:t>could be executed client- side </a:t>
            </a:r>
            <a:r>
              <a:rPr lang="it-IT"/>
              <a:t>if a visual basic interpreter is present on the browser.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F28651AD-9D2E-45BE-9598-966F6AE3A080}" type="slidenum">
              <a:rPr lang="it-IT"/>
              <a:pPr>
                <a:defRPr/>
              </a:pPr>
              <a:t>13</a:t>
            </a:fld>
            <a:endParaRPr lang="it-IT"/>
          </a:p>
        </p:txBody>
      </p:sp>
      <p:sp>
        <p:nvSpPr>
          <p:cNvPr id="14339" name="Text Box 4"/>
          <p:cNvSpPr txBox="1">
            <a:spLocks noChangeArrowheads="1"/>
          </p:cNvSpPr>
          <p:nvPr/>
        </p:nvSpPr>
        <p:spPr bwMode="auto">
          <a:xfrm>
            <a:off x="592138" y="906463"/>
            <a:ext cx="7651750" cy="4359275"/>
          </a:xfrm>
          <a:prstGeom prst="rect">
            <a:avLst/>
          </a:prstGeom>
          <a:noFill/>
          <a:ln w="9525">
            <a:noFill/>
            <a:miter lim="800000"/>
            <a:headEnd/>
            <a:tailEnd/>
          </a:ln>
        </p:spPr>
        <p:txBody>
          <a:bodyPr>
            <a:spAutoFit/>
          </a:bodyPr>
          <a:lstStyle/>
          <a:p>
            <a:r>
              <a:rPr lang="it-IT" b="1" dirty="0"/>
              <a:t>JSP (Java Server </a:t>
            </a:r>
            <a:r>
              <a:rPr lang="it-IT" b="1" dirty="0" err="1"/>
              <a:t>Pages</a:t>
            </a:r>
            <a:r>
              <a:rPr lang="it-IT" b="1" dirty="0"/>
              <a:t>)</a:t>
            </a:r>
          </a:p>
          <a:p>
            <a:endParaRPr lang="it-IT" b="1" dirty="0"/>
          </a:p>
          <a:p>
            <a:r>
              <a:rPr lang="it-IT" dirty="0" err="1"/>
              <a:t>Is</a:t>
            </a:r>
            <a:r>
              <a:rPr lang="it-IT" dirty="0"/>
              <a:t> a </a:t>
            </a:r>
            <a:r>
              <a:rPr lang="it-IT" dirty="0" err="1"/>
              <a:t>dynamic</a:t>
            </a:r>
            <a:r>
              <a:rPr lang="it-IT" dirty="0"/>
              <a:t> page </a:t>
            </a:r>
            <a:r>
              <a:rPr lang="it-IT" dirty="0" err="1"/>
              <a:t>technology</a:t>
            </a:r>
            <a:r>
              <a:rPr lang="it-IT" dirty="0"/>
              <a:t> </a:t>
            </a:r>
            <a:r>
              <a:rPr lang="it-IT" dirty="0" err="1"/>
              <a:t>that</a:t>
            </a:r>
            <a:r>
              <a:rPr lang="it-IT" dirty="0"/>
              <a:t> </a:t>
            </a:r>
            <a:r>
              <a:rPr lang="it-IT" dirty="0" err="1"/>
              <a:t>it</a:t>
            </a:r>
            <a:r>
              <a:rPr lang="it-IT" dirty="0"/>
              <a:t> </a:t>
            </a:r>
            <a:r>
              <a:rPr lang="it-IT" dirty="0" err="1"/>
              <a:t>intended</a:t>
            </a:r>
            <a:r>
              <a:rPr lang="it-IT" dirty="0"/>
              <a:t> to be </a:t>
            </a:r>
            <a:r>
              <a:rPr lang="it-IT" dirty="0" err="1"/>
              <a:t>platform-indipendent</a:t>
            </a:r>
            <a:endParaRPr lang="it-IT" dirty="0"/>
          </a:p>
          <a:p>
            <a:r>
              <a:rPr lang="it-IT" dirty="0" err="1"/>
              <a:t>Pages</a:t>
            </a:r>
            <a:r>
              <a:rPr lang="it-IT" dirty="0"/>
              <a:t> </a:t>
            </a:r>
            <a:r>
              <a:rPr lang="it-IT" dirty="0" err="1"/>
              <a:t>contain</a:t>
            </a:r>
            <a:r>
              <a:rPr lang="it-IT" dirty="0"/>
              <a:t> </a:t>
            </a:r>
            <a:r>
              <a:rPr lang="it-IT" dirty="0" err="1"/>
              <a:t>embedded</a:t>
            </a:r>
            <a:r>
              <a:rPr lang="it-IT" dirty="0"/>
              <a:t> </a:t>
            </a:r>
            <a:r>
              <a:rPr lang="it-IT" dirty="0" err="1"/>
              <a:t>scripting</a:t>
            </a:r>
            <a:r>
              <a:rPr lang="it-IT" dirty="0"/>
              <a:t> code </a:t>
            </a:r>
            <a:r>
              <a:rPr lang="it-IT" dirty="0" err="1"/>
              <a:t>written</a:t>
            </a:r>
            <a:r>
              <a:rPr lang="it-IT" dirty="0"/>
              <a:t> in the Java </a:t>
            </a:r>
            <a:r>
              <a:rPr lang="it-IT" dirty="0" err="1"/>
              <a:t>programming</a:t>
            </a:r>
            <a:r>
              <a:rPr lang="it-IT" dirty="0"/>
              <a:t> </a:t>
            </a:r>
            <a:r>
              <a:rPr lang="it-IT" dirty="0" err="1"/>
              <a:t>language</a:t>
            </a:r>
            <a:r>
              <a:rPr lang="it-IT" dirty="0"/>
              <a:t>. </a:t>
            </a:r>
          </a:p>
          <a:p>
            <a:endParaRPr lang="it-IT" dirty="0"/>
          </a:p>
          <a:p>
            <a:r>
              <a:rPr lang="it-IT" b="1" dirty="0"/>
              <a:t>PHP (</a:t>
            </a:r>
            <a:r>
              <a:rPr lang="it-IT" b="1" dirty="0" err="1"/>
              <a:t>Perl</a:t>
            </a:r>
            <a:r>
              <a:rPr lang="it-IT" b="1" dirty="0"/>
              <a:t> </a:t>
            </a:r>
            <a:r>
              <a:rPr lang="it-IT" b="1" dirty="0" err="1"/>
              <a:t>Helper</a:t>
            </a:r>
            <a:r>
              <a:rPr lang="it-IT" b="1" dirty="0"/>
              <a:t> </a:t>
            </a:r>
            <a:r>
              <a:rPr lang="it-IT" b="1" dirty="0" err="1"/>
              <a:t>Pages</a:t>
            </a:r>
            <a:r>
              <a:rPr lang="it-IT" b="1" dirty="0"/>
              <a:t>)</a:t>
            </a:r>
          </a:p>
          <a:p>
            <a:r>
              <a:rPr lang="it-IT" dirty="0" err="1"/>
              <a:t>Perl</a:t>
            </a:r>
            <a:r>
              <a:rPr lang="it-IT" dirty="0"/>
              <a:t> </a:t>
            </a:r>
            <a:r>
              <a:rPr lang="it-IT" dirty="0" err="1"/>
              <a:t>programming</a:t>
            </a:r>
            <a:r>
              <a:rPr lang="it-IT" dirty="0"/>
              <a:t> </a:t>
            </a:r>
            <a:r>
              <a:rPr lang="it-IT" dirty="0" err="1"/>
              <a:t>language</a:t>
            </a:r>
            <a:r>
              <a:rPr lang="it-IT" dirty="0"/>
              <a:t>.</a:t>
            </a:r>
          </a:p>
          <a:p>
            <a:endParaRPr lang="it-IT" dirty="0"/>
          </a:p>
          <a:p>
            <a:r>
              <a:rPr lang="it-IT" b="1" dirty="0" err="1"/>
              <a:t>Coldfusion</a:t>
            </a:r>
            <a:endParaRPr lang="it-IT" b="1" dirty="0"/>
          </a:p>
          <a:p>
            <a:r>
              <a:rPr lang="it-IT" dirty="0" err="1"/>
              <a:t>It</a:t>
            </a:r>
            <a:r>
              <a:rPr lang="it-IT" b="1" dirty="0"/>
              <a:t> </a:t>
            </a:r>
            <a:r>
              <a:rPr lang="it-IT" dirty="0" err="1"/>
              <a:t>is</a:t>
            </a:r>
            <a:r>
              <a:rPr lang="it-IT" dirty="0"/>
              <a:t> a </a:t>
            </a:r>
            <a:r>
              <a:rPr lang="it-IT" dirty="0" err="1"/>
              <a:t>dynamic</a:t>
            </a:r>
            <a:r>
              <a:rPr lang="it-IT" dirty="0"/>
              <a:t> page </a:t>
            </a:r>
            <a:r>
              <a:rPr lang="it-IT" dirty="0" err="1"/>
              <a:t>thecnology</a:t>
            </a:r>
            <a:r>
              <a:rPr lang="it-IT" dirty="0"/>
              <a:t> </a:t>
            </a:r>
            <a:r>
              <a:rPr lang="it-IT" dirty="0" err="1"/>
              <a:t>used</a:t>
            </a:r>
            <a:r>
              <a:rPr lang="it-IT" dirty="0"/>
              <a:t> to </a:t>
            </a:r>
            <a:r>
              <a:rPr lang="it-IT" dirty="0" err="1"/>
              <a:t>embed</a:t>
            </a:r>
            <a:r>
              <a:rPr lang="it-IT" dirty="0"/>
              <a:t> SQL database </a:t>
            </a:r>
            <a:r>
              <a:rPr lang="it-IT" dirty="0" err="1"/>
              <a:t>queries</a:t>
            </a:r>
            <a:r>
              <a:rPr lang="it-IT" dirty="0"/>
              <a:t> in </a:t>
            </a:r>
            <a:r>
              <a:rPr lang="it-IT" dirty="0" err="1"/>
              <a:t>pages</a:t>
            </a:r>
            <a:r>
              <a:rPr lang="it-IT" dirty="0"/>
              <a:t>. </a:t>
            </a:r>
            <a:r>
              <a:rPr lang="it-IT" dirty="0" err="1"/>
              <a:t>When</a:t>
            </a:r>
            <a:r>
              <a:rPr lang="it-IT" dirty="0"/>
              <a:t> a server </a:t>
            </a:r>
            <a:r>
              <a:rPr lang="it-IT" dirty="0" err="1"/>
              <a:t>handles</a:t>
            </a:r>
            <a:r>
              <a:rPr lang="it-IT" dirty="0"/>
              <a:t> </a:t>
            </a:r>
            <a:r>
              <a:rPr lang="it-IT" dirty="0" err="1"/>
              <a:t>such</a:t>
            </a:r>
            <a:r>
              <a:rPr lang="it-IT" dirty="0"/>
              <a:t> a page, the </a:t>
            </a:r>
            <a:r>
              <a:rPr lang="it-IT" dirty="0" err="1"/>
              <a:t>interpreter</a:t>
            </a:r>
            <a:r>
              <a:rPr lang="it-IT" dirty="0"/>
              <a:t> </a:t>
            </a:r>
            <a:r>
              <a:rPr lang="it-IT" dirty="0" err="1"/>
              <a:t>sends</a:t>
            </a:r>
            <a:r>
              <a:rPr lang="it-IT" dirty="0"/>
              <a:t> </a:t>
            </a:r>
            <a:r>
              <a:rPr lang="it-IT" dirty="0" err="1"/>
              <a:t>each</a:t>
            </a:r>
            <a:r>
              <a:rPr lang="it-IT" dirty="0"/>
              <a:t> SQL </a:t>
            </a:r>
            <a:r>
              <a:rPr lang="it-IT" dirty="0" err="1"/>
              <a:t>query</a:t>
            </a:r>
            <a:r>
              <a:rPr lang="it-IT" dirty="0"/>
              <a:t> to  a database </a:t>
            </a:r>
            <a:r>
              <a:rPr lang="it-IT" dirty="0" err="1"/>
              <a:t>system</a:t>
            </a:r>
            <a:r>
              <a:rPr lang="it-IT" dirty="0"/>
              <a:t>, </a:t>
            </a:r>
            <a:r>
              <a:rPr lang="it-IT" dirty="0" err="1"/>
              <a:t>converts</a:t>
            </a:r>
            <a:r>
              <a:rPr lang="it-IT" dirty="0"/>
              <a:t> the </a:t>
            </a:r>
            <a:r>
              <a:rPr lang="it-IT" dirty="0" err="1"/>
              <a:t>result</a:t>
            </a:r>
            <a:r>
              <a:rPr lang="it-IT" dirty="0"/>
              <a:t> to HTML and </a:t>
            </a:r>
            <a:r>
              <a:rPr lang="it-IT" dirty="0" err="1"/>
              <a:t>replaces</a:t>
            </a:r>
            <a:r>
              <a:rPr lang="it-IT" dirty="0"/>
              <a:t> the </a:t>
            </a:r>
            <a:r>
              <a:rPr lang="it-IT" dirty="0" err="1"/>
              <a:t>query</a:t>
            </a:r>
            <a:endParaRPr lang="it-IT"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3"/>
          <p:cNvSpPr>
            <a:spLocks noGrp="1"/>
          </p:cNvSpPr>
          <p:nvPr>
            <p:ph type="sldNum" sz="quarter" idx="12"/>
          </p:nvPr>
        </p:nvSpPr>
        <p:spPr/>
        <p:txBody>
          <a:bodyPr/>
          <a:lstStyle/>
          <a:p>
            <a:pPr>
              <a:defRPr/>
            </a:pPr>
            <a:fld id="{4A8C71E0-7C41-42E3-88FD-32335D3FAF38}" type="slidenum">
              <a:rPr lang="it-IT"/>
              <a:pPr>
                <a:defRPr/>
              </a:pPr>
              <a:t>14</a:t>
            </a:fld>
            <a:endParaRPr lang="it-IT"/>
          </a:p>
        </p:txBody>
      </p:sp>
      <p:sp>
        <p:nvSpPr>
          <p:cNvPr id="15363" name="Text Box 4"/>
          <p:cNvSpPr txBox="1">
            <a:spLocks noChangeArrowheads="1"/>
          </p:cNvSpPr>
          <p:nvPr/>
        </p:nvSpPr>
        <p:spPr bwMode="auto">
          <a:xfrm>
            <a:off x="539750" y="549275"/>
            <a:ext cx="8064500" cy="396875"/>
          </a:xfrm>
          <a:prstGeom prst="rect">
            <a:avLst/>
          </a:prstGeom>
          <a:noFill/>
          <a:ln w="9525">
            <a:noFill/>
            <a:miter lim="800000"/>
            <a:headEnd/>
            <a:tailEnd/>
          </a:ln>
        </p:spPr>
        <p:txBody>
          <a:bodyPr>
            <a:spAutoFit/>
          </a:bodyPr>
          <a:lstStyle/>
          <a:p>
            <a:endParaRPr lang="it-IT"/>
          </a:p>
        </p:txBody>
      </p:sp>
      <p:sp>
        <p:nvSpPr>
          <p:cNvPr id="15364" name="Rectangle 5"/>
          <p:cNvSpPr>
            <a:spLocks noChangeArrowheads="1"/>
          </p:cNvSpPr>
          <p:nvPr/>
        </p:nvSpPr>
        <p:spPr bwMode="auto">
          <a:xfrm>
            <a:off x="323850" y="692150"/>
            <a:ext cx="7704138" cy="2246313"/>
          </a:xfrm>
          <a:prstGeom prst="rect">
            <a:avLst/>
          </a:prstGeom>
          <a:noFill/>
          <a:ln w="9525">
            <a:noFill/>
            <a:miter lim="800000"/>
            <a:headEnd/>
            <a:tailEnd/>
          </a:ln>
        </p:spPr>
        <p:txBody>
          <a:bodyPr>
            <a:spAutoFit/>
          </a:bodyPr>
          <a:lstStyle/>
          <a:p>
            <a:r>
              <a:rPr lang="it-IT"/>
              <a:t>&lt;html&gt;&lt;body&gt;</a:t>
            </a:r>
          </a:p>
          <a:p>
            <a:r>
              <a:rPr lang="it-IT"/>
              <a:t>&lt;h1&gt; a dynamic document generated in JavaScript&lt;/h1&gt;</a:t>
            </a:r>
          </a:p>
          <a:p>
            <a:r>
              <a:rPr lang="it-IT"/>
              <a:t>&lt;script language=“javascript”&gt;</a:t>
            </a:r>
          </a:p>
          <a:p>
            <a:r>
              <a:rPr lang="it-IT"/>
              <a:t> for( i=1 ; i&lt;=10; i++1)</a:t>
            </a:r>
          </a:p>
          <a:p>
            <a:r>
              <a:rPr lang="it-IT"/>
              <a:t>document.write (i+ “ “);</a:t>
            </a:r>
          </a:p>
          <a:p>
            <a:r>
              <a:rPr lang="it-IT"/>
              <a:t>&lt;/script&gt;</a:t>
            </a:r>
          </a:p>
          <a:p>
            <a:r>
              <a:rPr lang="it-IT"/>
              <a:t>&lt;/body&gt;&lt;/html&gt;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7631CE0A-5EB4-4A6D-A590-60EE08A9B26F}" type="slidenum">
              <a:rPr lang="it-IT" smtClean="0"/>
              <a:pPr>
                <a:defRPr/>
              </a:pPr>
              <a:t>15</a:t>
            </a:fld>
            <a:endParaRPr lang="it-IT"/>
          </a:p>
        </p:txBody>
      </p:sp>
      <p:sp>
        <p:nvSpPr>
          <p:cNvPr id="3" name="CasellaDiTesto 2"/>
          <p:cNvSpPr txBox="1"/>
          <p:nvPr/>
        </p:nvSpPr>
        <p:spPr>
          <a:xfrm>
            <a:off x="444386" y="332656"/>
            <a:ext cx="7632848" cy="6063198"/>
          </a:xfrm>
          <a:prstGeom prst="rect">
            <a:avLst/>
          </a:prstGeom>
          <a:noFill/>
        </p:spPr>
        <p:txBody>
          <a:bodyPr wrap="square" rtlCol="0">
            <a:spAutoFit/>
          </a:bodyPr>
          <a:lstStyle/>
          <a:p>
            <a:r>
              <a:rPr lang="it-IT" sz="2400" b="1" dirty="0" err="1" smtClean="0"/>
              <a:t>Continous</a:t>
            </a:r>
            <a:r>
              <a:rPr lang="it-IT" sz="2400" b="1" dirty="0" smtClean="0"/>
              <a:t> update of </a:t>
            </a:r>
            <a:r>
              <a:rPr lang="it-IT" sz="2400" b="1" dirty="0" err="1" smtClean="0"/>
              <a:t>documents</a:t>
            </a:r>
            <a:endParaRPr lang="it-IT" sz="2400" b="1" dirty="0" smtClean="0"/>
          </a:p>
          <a:p>
            <a:r>
              <a:rPr lang="it-IT" b="1" dirty="0" smtClean="0"/>
              <a:t>a) Server </a:t>
            </a:r>
            <a:r>
              <a:rPr lang="it-IT" b="1" dirty="0" err="1" smtClean="0"/>
              <a:t>push</a:t>
            </a:r>
            <a:endParaRPr lang="it-IT" b="1" dirty="0" smtClean="0"/>
          </a:p>
          <a:p>
            <a:pPr marL="342900" indent="-342900">
              <a:buFont typeface="Arial" panose="020B0604020202020204" pitchFamily="34" charset="0"/>
              <a:buChar char="•"/>
            </a:pPr>
            <a:r>
              <a:rPr lang="it-IT" dirty="0" smtClean="0"/>
              <a:t>The information </a:t>
            </a:r>
            <a:r>
              <a:rPr lang="it-IT" dirty="0" err="1" smtClean="0"/>
              <a:t>contained</a:t>
            </a:r>
            <a:r>
              <a:rPr lang="it-IT" dirty="0" smtClean="0"/>
              <a:t> in a </a:t>
            </a:r>
            <a:r>
              <a:rPr lang="it-IT" dirty="0" err="1" smtClean="0"/>
              <a:t>dynamic</a:t>
            </a:r>
            <a:r>
              <a:rPr lang="it-IT" dirty="0" smtClean="0"/>
              <a:t> </a:t>
            </a:r>
            <a:r>
              <a:rPr lang="it-IT" dirty="0" err="1" smtClean="0"/>
              <a:t>document</a:t>
            </a:r>
            <a:r>
              <a:rPr lang="it-IT" dirty="0" smtClean="0"/>
              <a:t> </a:t>
            </a:r>
            <a:r>
              <a:rPr lang="it-IT" dirty="0" err="1" smtClean="0"/>
              <a:t>is</a:t>
            </a:r>
            <a:r>
              <a:rPr lang="it-IT" dirty="0" smtClean="0"/>
              <a:t> </a:t>
            </a:r>
            <a:r>
              <a:rPr lang="it-IT" dirty="0" err="1" smtClean="0"/>
              <a:t>fixed</a:t>
            </a:r>
            <a:r>
              <a:rPr lang="it-IT" dirty="0" smtClean="0"/>
              <a:t> </a:t>
            </a:r>
            <a:r>
              <a:rPr lang="it-IT" dirty="0" err="1" smtClean="0"/>
              <a:t>when</a:t>
            </a:r>
            <a:r>
              <a:rPr lang="it-IT" dirty="0" smtClean="0"/>
              <a:t> the </a:t>
            </a:r>
            <a:r>
              <a:rPr lang="it-IT" dirty="0" err="1" smtClean="0"/>
              <a:t>document</a:t>
            </a:r>
            <a:r>
              <a:rPr lang="it-IT" dirty="0" smtClean="0"/>
              <a:t> </a:t>
            </a:r>
            <a:r>
              <a:rPr lang="it-IT" dirty="0" err="1" smtClean="0"/>
              <a:t>is</a:t>
            </a:r>
            <a:r>
              <a:rPr lang="it-IT" dirty="0" smtClean="0"/>
              <a:t> </a:t>
            </a:r>
            <a:r>
              <a:rPr lang="it-IT" dirty="0" err="1" smtClean="0"/>
              <a:t>created</a:t>
            </a:r>
            <a:r>
              <a:rPr lang="it-IT" dirty="0" smtClean="0"/>
              <a:t>. The information </a:t>
            </a:r>
            <a:r>
              <a:rPr lang="it-IT" dirty="0" err="1" smtClean="0"/>
              <a:t>cannot</a:t>
            </a:r>
            <a:r>
              <a:rPr lang="it-IT" dirty="0" smtClean="0"/>
              <a:t> be </a:t>
            </a:r>
            <a:r>
              <a:rPr lang="it-IT" dirty="0" err="1" smtClean="0"/>
              <a:t>updated</a:t>
            </a:r>
            <a:r>
              <a:rPr lang="it-IT" dirty="0" smtClean="0"/>
              <a:t> on the screen </a:t>
            </a:r>
            <a:r>
              <a:rPr lang="it-IT" dirty="0" err="1" smtClean="0"/>
              <a:t>as</a:t>
            </a:r>
            <a:r>
              <a:rPr lang="it-IT" dirty="0" smtClean="0"/>
              <a:t> information </a:t>
            </a:r>
            <a:r>
              <a:rPr lang="it-IT" dirty="0" err="1" smtClean="0"/>
              <a:t>changes</a:t>
            </a:r>
            <a:r>
              <a:rPr lang="it-IT" dirty="0" smtClean="0"/>
              <a:t> and </a:t>
            </a:r>
            <a:r>
              <a:rPr lang="it-IT" dirty="0" err="1" smtClean="0"/>
              <a:t>graphic</a:t>
            </a:r>
            <a:r>
              <a:rPr lang="it-IT" dirty="0" smtClean="0"/>
              <a:t> images </a:t>
            </a:r>
            <a:r>
              <a:rPr lang="it-IT" dirty="0" err="1" smtClean="0"/>
              <a:t>cannot</a:t>
            </a:r>
            <a:r>
              <a:rPr lang="it-IT" dirty="0" smtClean="0"/>
              <a:t> </a:t>
            </a:r>
            <a:r>
              <a:rPr lang="it-IT" dirty="0" err="1" smtClean="0"/>
              <a:t>change</a:t>
            </a:r>
            <a:r>
              <a:rPr lang="it-IT" dirty="0" smtClean="0"/>
              <a:t> to </a:t>
            </a:r>
            <a:r>
              <a:rPr lang="it-IT" dirty="0" err="1" smtClean="0"/>
              <a:t>provide</a:t>
            </a:r>
            <a:r>
              <a:rPr lang="it-IT" dirty="0" smtClean="0"/>
              <a:t> </a:t>
            </a:r>
            <a:r>
              <a:rPr lang="it-IT" dirty="0" err="1" smtClean="0"/>
              <a:t>animation</a:t>
            </a:r>
            <a:r>
              <a:rPr lang="it-IT" dirty="0" smtClean="0"/>
              <a:t>.</a:t>
            </a:r>
          </a:p>
          <a:p>
            <a:pPr marL="342900" indent="-342900">
              <a:buFont typeface="Arial" panose="020B0604020202020204" pitchFamily="34" charset="0"/>
              <a:buChar char="•"/>
            </a:pPr>
            <a:endParaRPr lang="it-IT" dirty="0"/>
          </a:p>
          <a:p>
            <a:pPr marL="342900" indent="-342900">
              <a:buFont typeface="Arial" panose="020B0604020202020204" pitchFamily="34" charset="0"/>
              <a:buChar char="•"/>
            </a:pPr>
            <a:r>
              <a:rPr lang="it-IT" dirty="0" smtClean="0"/>
              <a:t>The first </a:t>
            </a:r>
            <a:r>
              <a:rPr lang="it-IT" dirty="0" err="1" smtClean="0"/>
              <a:t>technique</a:t>
            </a:r>
            <a:r>
              <a:rPr lang="it-IT" dirty="0" smtClean="0"/>
              <a:t> </a:t>
            </a:r>
            <a:r>
              <a:rPr lang="it-IT" dirty="0" err="1" smtClean="0"/>
              <a:t>that</a:t>
            </a:r>
            <a:r>
              <a:rPr lang="it-IT" dirty="0" smtClean="0"/>
              <a:t> </a:t>
            </a:r>
            <a:r>
              <a:rPr lang="it-IT" dirty="0" err="1" smtClean="0"/>
              <a:t>was</a:t>
            </a:r>
            <a:r>
              <a:rPr lang="it-IT" dirty="0" smtClean="0"/>
              <a:t> </a:t>
            </a:r>
            <a:r>
              <a:rPr lang="it-IT" dirty="0" err="1" smtClean="0"/>
              <a:t>developped</a:t>
            </a:r>
            <a:r>
              <a:rPr lang="it-IT" dirty="0" smtClean="0"/>
              <a:t> to </a:t>
            </a:r>
            <a:r>
              <a:rPr lang="it-IT" dirty="0" err="1" smtClean="0"/>
              <a:t>provide</a:t>
            </a:r>
            <a:r>
              <a:rPr lang="it-IT" dirty="0" smtClean="0"/>
              <a:t> </a:t>
            </a:r>
            <a:r>
              <a:rPr lang="it-IT" dirty="0" err="1" smtClean="0"/>
              <a:t>continous</a:t>
            </a:r>
            <a:r>
              <a:rPr lang="it-IT" dirty="0" smtClean="0"/>
              <a:t> update of information on a web page </a:t>
            </a:r>
            <a:r>
              <a:rPr lang="it-IT" dirty="0" err="1" smtClean="0"/>
              <a:t>is</a:t>
            </a:r>
            <a:r>
              <a:rPr lang="it-IT" dirty="0" smtClean="0"/>
              <a:t> </a:t>
            </a:r>
            <a:r>
              <a:rPr lang="it-IT" dirty="0" err="1" smtClean="0"/>
              <a:t>called</a:t>
            </a:r>
            <a:r>
              <a:rPr lang="it-IT" dirty="0" smtClean="0"/>
              <a:t> </a:t>
            </a:r>
            <a:r>
              <a:rPr lang="it-IT" b="1" dirty="0" smtClean="0"/>
              <a:t>server </a:t>
            </a:r>
            <a:r>
              <a:rPr lang="it-IT" b="1" dirty="0" err="1" smtClean="0"/>
              <a:t>push</a:t>
            </a:r>
            <a:r>
              <a:rPr lang="it-IT" b="1" dirty="0" smtClean="0"/>
              <a:t>. </a:t>
            </a:r>
            <a:r>
              <a:rPr lang="it-IT" dirty="0" smtClean="0"/>
              <a:t>The server </a:t>
            </a:r>
            <a:r>
              <a:rPr lang="it-IT" dirty="0" err="1" smtClean="0"/>
              <a:t>continously</a:t>
            </a:r>
            <a:r>
              <a:rPr lang="it-IT" dirty="0" smtClean="0"/>
              <a:t> </a:t>
            </a:r>
            <a:r>
              <a:rPr lang="it-IT" dirty="0" err="1" smtClean="0"/>
              <a:t>computes</a:t>
            </a:r>
            <a:r>
              <a:rPr lang="it-IT" dirty="0" smtClean="0"/>
              <a:t> and </a:t>
            </a:r>
            <a:r>
              <a:rPr lang="it-IT" dirty="0" err="1" smtClean="0"/>
              <a:t>sends</a:t>
            </a:r>
            <a:r>
              <a:rPr lang="it-IT" dirty="0" smtClean="0"/>
              <a:t> new </a:t>
            </a:r>
            <a:r>
              <a:rPr lang="it-IT" dirty="0" err="1" smtClean="0"/>
              <a:t>versions</a:t>
            </a:r>
            <a:r>
              <a:rPr lang="it-IT" dirty="0" smtClean="0"/>
              <a:t> of the </a:t>
            </a:r>
            <a:r>
              <a:rPr lang="it-IT" dirty="0" err="1" smtClean="0"/>
              <a:t>document</a:t>
            </a:r>
            <a:r>
              <a:rPr lang="it-IT" dirty="0" smtClean="0"/>
              <a:t> to the browser. </a:t>
            </a:r>
          </a:p>
          <a:p>
            <a:pPr marL="342900" indent="-342900">
              <a:buFont typeface="Arial" panose="020B0604020202020204" pitchFamily="34" charset="0"/>
              <a:buChar char="•"/>
            </a:pPr>
            <a:endParaRPr lang="it-IT" dirty="0"/>
          </a:p>
          <a:p>
            <a:pPr marL="342900" indent="-342900">
              <a:buFont typeface="Arial" panose="020B0604020202020204" pitchFamily="34" charset="0"/>
              <a:buChar char="•"/>
            </a:pPr>
            <a:r>
              <a:rPr lang="it-IT" dirty="0" smtClean="0"/>
              <a:t>A server can </a:t>
            </a:r>
            <a:r>
              <a:rPr lang="it-IT" dirty="0" err="1" smtClean="0"/>
              <a:t>become</a:t>
            </a:r>
            <a:r>
              <a:rPr lang="it-IT" dirty="0" smtClean="0"/>
              <a:t> </a:t>
            </a:r>
            <a:r>
              <a:rPr lang="it-IT" dirty="0" err="1" smtClean="0"/>
              <a:t>overloaded</a:t>
            </a:r>
            <a:r>
              <a:rPr lang="it-IT" dirty="0" smtClean="0"/>
              <a:t> </a:t>
            </a:r>
            <a:r>
              <a:rPr lang="it-IT" dirty="0" err="1" smtClean="0"/>
              <a:t>if</a:t>
            </a:r>
            <a:r>
              <a:rPr lang="it-IT" dirty="0" smtClean="0"/>
              <a:t> </a:t>
            </a:r>
            <a:r>
              <a:rPr lang="it-IT" dirty="0" err="1" smtClean="0"/>
              <a:t>many</a:t>
            </a:r>
            <a:r>
              <a:rPr lang="it-IT" dirty="0" smtClean="0"/>
              <a:t> clients </a:t>
            </a:r>
            <a:r>
              <a:rPr lang="it-IT" dirty="0" err="1" smtClean="0"/>
              <a:t>attempt</a:t>
            </a:r>
            <a:r>
              <a:rPr lang="it-IT" dirty="0" smtClean="0"/>
              <a:t> to </a:t>
            </a:r>
            <a:r>
              <a:rPr lang="it-IT" dirty="0" err="1" smtClean="0"/>
              <a:t>access</a:t>
            </a:r>
            <a:r>
              <a:rPr lang="it-IT" dirty="0" smtClean="0"/>
              <a:t> </a:t>
            </a:r>
            <a:r>
              <a:rPr lang="it-IT" dirty="0" err="1" smtClean="0"/>
              <a:t>pushed</a:t>
            </a:r>
            <a:r>
              <a:rPr lang="it-IT" dirty="0" smtClean="0"/>
              <a:t> </a:t>
            </a:r>
            <a:r>
              <a:rPr lang="it-IT" dirty="0" err="1" smtClean="0"/>
              <a:t>documents</a:t>
            </a:r>
            <a:r>
              <a:rPr lang="it-IT" dirty="0" smtClean="0"/>
              <a:t> </a:t>
            </a:r>
            <a:r>
              <a:rPr lang="it-IT" dirty="0" err="1" smtClean="0"/>
              <a:t>simultaneously</a:t>
            </a:r>
            <a:r>
              <a:rPr lang="it-IT" dirty="0" smtClean="0"/>
              <a:t>.</a:t>
            </a:r>
          </a:p>
          <a:p>
            <a:pPr marL="342900" indent="-342900">
              <a:buFont typeface="Arial" panose="020B0604020202020204" pitchFamily="34" charset="0"/>
              <a:buChar char="•"/>
            </a:pPr>
            <a:endParaRPr lang="it-IT" dirty="0" smtClean="0"/>
          </a:p>
          <a:p>
            <a:pPr marL="342900" indent="-342900">
              <a:buFont typeface="Arial" panose="020B0604020202020204" pitchFamily="34" charset="0"/>
              <a:buChar char="•"/>
            </a:pPr>
            <a:r>
              <a:rPr lang="it-IT" dirty="0" smtClean="0"/>
              <a:t>Server </a:t>
            </a:r>
            <a:r>
              <a:rPr lang="it-IT" dirty="0" err="1" smtClean="0"/>
              <a:t>push</a:t>
            </a:r>
            <a:r>
              <a:rPr lang="it-IT" dirty="0" smtClean="0"/>
              <a:t> </a:t>
            </a:r>
            <a:r>
              <a:rPr lang="it-IT" dirty="0" err="1" smtClean="0"/>
              <a:t>requires</a:t>
            </a:r>
            <a:r>
              <a:rPr lang="it-IT" dirty="0" smtClean="0"/>
              <a:t> </a:t>
            </a:r>
            <a:r>
              <a:rPr lang="it-IT" dirty="0" err="1" smtClean="0"/>
              <a:t>each</a:t>
            </a:r>
            <a:r>
              <a:rPr lang="it-IT" dirty="0" smtClean="0"/>
              <a:t> browser to </a:t>
            </a:r>
            <a:r>
              <a:rPr lang="it-IT" dirty="0" err="1" smtClean="0"/>
              <a:t>maintain</a:t>
            </a:r>
            <a:r>
              <a:rPr lang="it-IT" dirty="0" smtClean="0"/>
              <a:t> an </a:t>
            </a:r>
            <a:r>
              <a:rPr lang="it-IT" dirty="0" err="1" smtClean="0"/>
              <a:t>active</a:t>
            </a:r>
            <a:r>
              <a:rPr lang="it-IT" dirty="0" smtClean="0"/>
              <a:t> TCP connection over </a:t>
            </a:r>
            <a:r>
              <a:rPr lang="it-IT" dirty="0" err="1" smtClean="0"/>
              <a:t>which</a:t>
            </a:r>
            <a:r>
              <a:rPr lang="it-IT" dirty="0" smtClean="0"/>
              <a:t> the server </a:t>
            </a:r>
            <a:r>
              <a:rPr lang="it-IT" dirty="0" err="1" smtClean="0"/>
              <a:t>sends</a:t>
            </a:r>
            <a:r>
              <a:rPr lang="it-IT" dirty="0" smtClean="0"/>
              <a:t> </a:t>
            </a:r>
            <a:r>
              <a:rPr lang="it-IT" dirty="0" err="1" smtClean="0"/>
              <a:t>updates</a:t>
            </a:r>
            <a:r>
              <a:rPr lang="it-IT" dirty="0" smtClean="0"/>
              <a:t> </a:t>
            </a:r>
            <a:r>
              <a:rPr lang="it-IT" dirty="0" err="1" smtClean="0"/>
              <a:t>continously</a:t>
            </a:r>
            <a:r>
              <a:rPr lang="it-IT" dirty="0" smtClean="0"/>
              <a:t>. </a:t>
            </a:r>
            <a:r>
              <a:rPr lang="it-IT" dirty="0" err="1" smtClean="0"/>
              <a:t>If</a:t>
            </a:r>
            <a:r>
              <a:rPr lang="it-IT" dirty="0" smtClean="0"/>
              <a:t> the server </a:t>
            </a:r>
            <a:r>
              <a:rPr lang="it-IT" dirty="0" err="1" smtClean="0"/>
              <a:t>has</a:t>
            </a:r>
            <a:r>
              <a:rPr lang="it-IT" dirty="0" smtClean="0"/>
              <a:t> a single internet connection and </a:t>
            </a:r>
            <a:r>
              <a:rPr lang="it-IT" dirty="0" err="1" smtClean="0"/>
              <a:t>many</a:t>
            </a:r>
            <a:r>
              <a:rPr lang="it-IT" dirty="0" smtClean="0"/>
              <a:t> </a:t>
            </a:r>
            <a:r>
              <a:rPr lang="it-IT" dirty="0" err="1" smtClean="0"/>
              <a:t>applications</a:t>
            </a:r>
            <a:r>
              <a:rPr lang="it-IT" dirty="0" smtClean="0"/>
              <a:t> </a:t>
            </a:r>
            <a:r>
              <a:rPr lang="it-IT" dirty="0" err="1" smtClean="0"/>
              <a:t>attempt</a:t>
            </a:r>
            <a:r>
              <a:rPr lang="it-IT" dirty="0" smtClean="0"/>
              <a:t> to </a:t>
            </a:r>
            <a:r>
              <a:rPr lang="it-IT" dirty="0" err="1" smtClean="0"/>
              <a:t>send</a:t>
            </a:r>
            <a:r>
              <a:rPr lang="it-IT" dirty="0" smtClean="0"/>
              <a:t> data, the network can  </a:t>
            </a:r>
            <a:r>
              <a:rPr lang="it-IT" dirty="0" err="1" smtClean="0"/>
              <a:t>became</a:t>
            </a:r>
            <a:r>
              <a:rPr lang="it-IT" dirty="0" smtClean="0"/>
              <a:t> a </a:t>
            </a:r>
            <a:r>
              <a:rPr lang="it-IT" dirty="0" err="1" smtClean="0"/>
              <a:t>botteneck</a:t>
            </a:r>
            <a:r>
              <a:rPr lang="it-IT" dirty="0" smtClean="0"/>
              <a:t>.</a:t>
            </a:r>
            <a:endParaRPr lang="it-IT" dirty="0"/>
          </a:p>
        </p:txBody>
      </p:sp>
    </p:spTree>
    <p:extLst>
      <p:ext uri="{BB962C8B-B14F-4D97-AF65-F5344CB8AC3E}">
        <p14:creationId xmlns:p14="http://schemas.microsoft.com/office/powerpoint/2010/main" val="3570273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7631CE0A-5EB4-4A6D-A590-60EE08A9B26F}" type="slidenum">
              <a:rPr lang="it-IT" smtClean="0"/>
              <a:pPr>
                <a:defRPr/>
              </a:pPr>
              <a:t>16</a:t>
            </a:fld>
            <a:endParaRPr lang="it-IT"/>
          </a:p>
        </p:txBody>
      </p:sp>
      <p:sp>
        <p:nvSpPr>
          <p:cNvPr id="3" name="CasellaDiTesto 2"/>
          <p:cNvSpPr txBox="1"/>
          <p:nvPr/>
        </p:nvSpPr>
        <p:spPr>
          <a:xfrm>
            <a:off x="389994" y="404664"/>
            <a:ext cx="8064896" cy="6247864"/>
          </a:xfrm>
          <a:prstGeom prst="rect">
            <a:avLst/>
          </a:prstGeom>
          <a:noFill/>
        </p:spPr>
        <p:txBody>
          <a:bodyPr wrap="square" rtlCol="0">
            <a:spAutoFit/>
          </a:bodyPr>
          <a:lstStyle/>
          <a:p>
            <a:r>
              <a:rPr lang="it-IT" b="1" dirty="0" smtClean="0"/>
              <a:t>b)Active </a:t>
            </a:r>
            <a:r>
              <a:rPr lang="it-IT" b="1" dirty="0" err="1" smtClean="0"/>
              <a:t>documents</a:t>
            </a:r>
            <a:r>
              <a:rPr lang="it-IT" b="1" dirty="0" smtClean="0"/>
              <a:t> </a:t>
            </a:r>
          </a:p>
          <a:p>
            <a:r>
              <a:rPr lang="it-IT" b="1" dirty="0" smtClean="0"/>
              <a:t>  </a:t>
            </a:r>
          </a:p>
          <a:p>
            <a:pPr marL="342900" indent="-342900">
              <a:buFont typeface="Arial" panose="020B0604020202020204" pitchFamily="34" charset="0"/>
              <a:buChar char="•"/>
            </a:pPr>
            <a:r>
              <a:rPr lang="it-IT" dirty="0" err="1" smtClean="0"/>
              <a:t>Instead</a:t>
            </a:r>
            <a:r>
              <a:rPr lang="it-IT" dirty="0" smtClean="0"/>
              <a:t> of </a:t>
            </a:r>
            <a:r>
              <a:rPr lang="it-IT" dirty="0" err="1" smtClean="0"/>
              <a:t>requiring</a:t>
            </a:r>
            <a:r>
              <a:rPr lang="it-IT" dirty="0" smtClean="0"/>
              <a:t> a server to </a:t>
            </a:r>
            <a:r>
              <a:rPr lang="it-IT" dirty="0" err="1" smtClean="0"/>
              <a:t>continously</a:t>
            </a:r>
            <a:r>
              <a:rPr lang="it-IT" dirty="0" smtClean="0"/>
              <a:t> compute </a:t>
            </a:r>
            <a:r>
              <a:rPr lang="it-IT" dirty="0" err="1" smtClean="0"/>
              <a:t>updates</a:t>
            </a:r>
            <a:r>
              <a:rPr lang="it-IT" dirty="0" smtClean="0"/>
              <a:t> for </a:t>
            </a:r>
            <a:r>
              <a:rPr lang="it-IT" dirty="0" err="1" smtClean="0"/>
              <a:t>many</a:t>
            </a:r>
            <a:r>
              <a:rPr lang="it-IT" dirty="0" smtClean="0"/>
              <a:t> clients, the </a:t>
            </a:r>
            <a:r>
              <a:rPr lang="it-IT" dirty="0" err="1" smtClean="0"/>
              <a:t>active</a:t>
            </a:r>
            <a:r>
              <a:rPr lang="it-IT" dirty="0" smtClean="0"/>
              <a:t> </a:t>
            </a:r>
            <a:r>
              <a:rPr lang="it-IT" dirty="0" err="1" smtClean="0"/>
              <a:t>document</a:t>
            </a:r>
            <a:r>
              <a:rPr lang="it-IT" dirty="0" smtClean="0"/>
              <a:t> </a:t>
            </a:r>
            <a:r>
              <a:rPr lang="it-IT" dirty="0" err="1" smtClean="0"/>
              <a:t>approach</a:t>
            </a:r>
            <a:r>
              <a:rPr lang="it-IT" dirty="0" smtClean="0"/>
              <a:t> </a:t>
            </a:r>
            <a:r>
              <a:rPr lang="it-IT" dirty="0" err="1" smtClean="0"/>
              <a:t>moves</a:t>
            </a:r>
            <a:r>
              <a:rPr lang="it-IT" dirty="0" smtClean="0"/>
              <a:t> </a:t>
            </a:r>
            <a:r>
              <a:rPr lang="it-IT" dirty="0" err="1" smtClean="0"/>
              <a:t>computation</a:t>
            </a:r>
            <a:r>
              <a:rPr lang="it-IT" dirty="0" smtClean="0"/>
              <a:t> to the browser </a:t>
            </a:r>
            <a:r>
              <a:rPr lang="it-IT" dirty="0" err="1" smtClean="0"/>
              <a:t>that</a:t>
            </a:r>
            <a:r>
              <a:rPr lang="it-IT" dirty="0" smtClean="0"/>
              <a:t> </a:t>
            </a:r>
            <a:r>
              <a:rPr lang="it-IT" dirty="0" err="1" smtClean="0"/>
              <a:t>runs</a:t>
            </a:r>
            <a:r>
              <a:rPr lang="it-IT" dirty="0" smtClean="0"/>
              <a:t> </a:t>
            </a:r>
            <a:r>
              <a:rPr lang="it-IT" dirty="0" err="1" smtClean="0"/>
              <a:t>it</a:t>
            </a:r>
            <a:r>
              <a:rPr lang="it-IT" dirty="0" smtClean="0"/>
              <a:t> </a:t>
            </a:r>
            <a:r>
              <a:rPr lang="it-IT" dirty="0" err="1" smtClean="0"/>
              <a:t>locally</a:t>
            </a:r>
            <a:r>
              <a:rPr lang="it-IT" dirty="0" smtClean="0"/>
              <a:t>.</a:t>
            </a:r>
          </a:p>
          <a:p>
            <a:endParaRPr lang="it-IT" dirty="0"/>
          </a:p>
          <a:p>
            <a:pPr marL="342900" indent="-342900">
              <a:buFont typeface="Arial" panose="020B0604020202020204" pitchFamily="34" charset="0"/>
              <a:buChar char="•"/>
            </a:pPr>
            <a:r>
              <a:rPr lang="it-IT" dirty="0" smtClean="0"/>
              <a:t>Once  </a:t>
            </a:r>
            <a:r>
              <a:rPr lang="it-IT" dirty="0" err="1" smtClean="0"/>
              <a:t>it</a:t>
            </a:r>
            <a:r>
              <a:rPr lang="it-IT" dirty="0" smtClean="0"/>
              <a:t> </a:t>
            </a:r>
            <a:r>
              <a:rPr lang="it-IT" dirty="0" err="1" smtClean="0"/>
              <a:t>sends</a:t>
            </a:r>
            <a:r>
              <a:rPr lang="it-IT" dirty="0" smtClean="0"/>
              <a:t> a copy of a </a:t>
            </a:r>
            <a:r>
              <a:rPr lang="it-IT" dirty="0" err="1" smtClean="0"/>
              <a:t>document</a:t>
            </a:r>
            <a:r>
              <a:rPr lang="it-IT" dirty="0" smtClean="0"/>
              <a:t>, the server </a:t>
            </a:r>
            <a:r>
              <a:rPr lang="it-IT" dirty="0" err="1" smtClean="0"/>
              <a:t>has</a:t>
            </a:r>
            <a:r>
              <a:rPr lang="it-IT" dirty="0" smtClean="0"/>
              <a:t> </a:t>
            </a:r>
            <a:r>
              <a:rPr lang="it-IT" dirty="0" err="1" smtClean="0"/>
              <a:t>not</a:t>
            </a:r>
            <a:r>
              <a:rPr lang="it-IT" dirty="0" smtClean="0"/>
              <a:t> </a:t>
            </a:r>
            <a:r>
              <a:rPr lang="it-IT" dirty="0" err="1" smtClean="0"/>
              <a:t>further</a:t>
            </a:r>
            <a:r>
              <a:rPr lang="it-IT" dirty="0" smtClean="0"/>
              <a:t> </a:t>
            </a:r>
            <a:r>
              <a:rPr lang="it-IT" dirty="0" err="1" smtClean="0"/>
              <a:t>responsability</a:t>
            </a:r>
            <a:r>
              <a:rPr lang="it-IT" dirty="0" smtClean="0"/>
              <a:t> for </a:t>
            </a:r>
            <a:r>
              <a:rPr lang="it-IT" dirty="0" err="1" smtClean="0"/>
              <a:t>execution</a:t>
            </a:r>
            <a:r>
              <a:rPr lang="it-IT" dirty="0" smtClean="0"/>
              <a:t> or update.</a:t>
            </a:r>
          </a:p>
          <a:p>
            <a:endParaRPr lang="it-IT" dirty="0"/>
          </a:p>
          <a:p>
            <a:pPr marL="342900" indent="-342900">
              <a:buFont typeface="Arial" panose="020B0604020202020204" pitchFamily="34" charset="0"/>
              <a:buChar char="•"/>
            </a:pPr>
            <a:r>
              <a:rPr lang="it-IT" dirty="0" err="1" smtClean="0"/>
              <a:t>Thus</a:t>
            </a:r>
            <a:r>
              <a:rPr lang="it-IT" dirty="0" smtClean="0"/>
              <a:t> the </a:t>
            </a:r>
            <a:r>
              <a:rPr lang="it-IT" dirty="0" err="1" smtClean="0"/>
              <a:t>active</a:t>
            </a:r>
            <a:r>
              <a:rPr lang="it-IT" dirty="0" smtClean="0"/>
              <a:t> </a:t>
            </a:r>
            <a:r>
              <a:rPr lang="it-IT" dirty="0" err="1" smtClean="0"/>
              <a:t>document</a:t>
            </a:r>
            <a:r>
              <a:rPr lang="it-IT" dirty="0" smtClean="0"/>
              <a:t> </a:t>
            </a:r>
            <a:r>
              <a:rPr lang="it-IT" dirty="0" err="1" smtClean="0"/>
              <a:t>approach</a:t>
            </a:r>
            <a:r>
              <a:rPr lang="it-IT" dirty="0" smtClean="0"/>
              <a:t> </a:t>
            </a:r>
            <a:r>
              <a:rPr lang="it-IT" dirty="0" err="1" smtClean="0"/>
              <a:t>does</a:t>
            </a:r>
            <a:r>
              <a:rPr lang="it-IT" dirty="0" smtClean="0"/>
              <a:t> </a:t>
            </a:r>
            <a:r>
              <a:rPr lang="it-IT" dirty="0" err="1" smtClean="0"/>
              <a:t>not</a:t>
            </a:r>
            <a:r>
              <a:rPr lang="it-IT" dirty="0" smtClean="0"/>
              <a:t> </a:t>
            </a:r>
            <a:r>
              <a:rPr lang="it-IT" dirty="0" err="1" smtClean="0"/>
              <a:t>requires</a:t>
            </a:r>
            <a:r>
              <a:rPr lang="it-IT" dirty="0" smtClean="0"/>
              <a:t> a server to use large </a:t>
            </a:r>
            <a:r>
              <a:rPr lang="it-IT" dirty="0" err="1" smtClean="0"/>
              <a:t>amount</a:t>
            </a:r>
            <a:r>
              <a:rPr lang="it-IT" dirty="0" smtClean="0"/>
              <a:t> of CPU time.</a:t>
            </a:r>
          </a:p>
          <a:p>
            <a:endParaRPr lang="it-IT" dirty="0"/>
          </a:p>
          <a:p>
            <a:pPr marL="342900" indent="-342900">
              <a:buFont typeface="Arial" panose="020B0604020202020204" pitchFamily="34" charset="0"/>
              <a:buChar char="•"/>
            </a:pPr>
            <a:r>
              <a:rPr lang="it-IT" dirty="0" smtClean="0"/>
              <a:t>An </a:t>
            </a:r>
            <a:r>
              <a:rPr lang="it-IT" dirty="0" err="1" smtClean="0"/>
              <a:t>active</a:t>
            </a:r>
            <a:r>
              <a:rPr lang="it-IT" dirty="0" smtClean="0"/>
              <a:t> </a:t>
            </a:r>
            <a:r>
              <a:rPr lang="it-IT" dirty="0" err="1" smtClean="0"/>
              <a:t>document</a:t>
            </a:r>
            <a:r>
              <a:rPr lang="it-IT" dirty="0" smtClean="0"/>
              <a:t> can introduce </a:t>
            </a:r>
            <a:r>
              <a:rPr lang="it-IT" dirty="0" err="1" smtClean="0"/>
              <a:t>less</a:t>
            </a:r>
            <a:r>
              <a:rPr lang="it-IT" dirty="0" smtClean="0"/>
              <a:t> server </a:t>
            </a:r>
            <a:r>
              <a:rPr lang="it-IT" dirty="0" err="1" smtClean="0"/>
              <a:t>overhead</a:t>
            </a:r>
            <a:r>
              <a:rPr lang="it-IT" dirty="0" smtClean="0"/>
              <a:t> </a:t>
            </a:r>
            <a:r>
              <a:rPr lang="it-IT" dirty="0" err="1" smtClean="0"/>
              <a:t>than</a:t>
            </a:r>
            <a:r>
              <a:rPr lang="it-IT" dirty="0" smtClean="0"/>
              <a:t> a </a:t>
            </a:r>
            <a:r>
              <a:rPr lang="it-IT" dirty="0" err="1" smtClean="0"/>
              <a:t>dynamic</a:t>
            </a:r>
            <a:r>
              <a:rPr lang="it-IT" dirty="0" smtClean="0"/>
              <a:t> </a:t>
            </a:r>
            <a:r>
              <a:rPr lang="it-IT" dirty="0" err="1" smtClean="0"/>
              <a:t>document</a:t>
            </a:r>
            <a:r>
              <a:rPr lang="it-IT" dirty="0" smtClean="0"/>
              <a:t>. In </a:t>
            </a:r>
            <a:r>
              <a:rPr lang="it-IT" dirty="0" err="1" smtClean="0"/>
              <a:t>fact</a:t>
            </a:r>
            <a:r>
              <a:rPr lang="it-IT" dirty="0" smtClean="0"/>
              <a:t>, for </a:t>
            </a:r>
            <a:r>
              <a:rPr lang="it-IT" dirty="0" err="1" smtClean="0"/>
              <a:t>purposes</a:t>
            </a:r>
            <a:r>
              <a:rPr lang="it-IT" dirty="0" smtClean="0"/>
              <a:t> of </a:t>
            </a:r>
            <a:r>
              <a:rPr lang="it-IT" dirty="0" err="1" smtClean="0"/>
              <a:t>transport</a:t>
            </a:r>
            <a:r>
              <a:rPr lang="it-IT" dirty="0" smtClean="0"/>
              <a:t> the browser and the server  </a:t>
            </a:r>
            <a:r>
              <a:rPr lang="it-IT" dirty="0" err="1" smtClean="0"/>
              <a:t>treat</a:t>
            </a:r>
            <a:r>
              <a:rPr lang="it-IT" dirty="0" smtClean="0"/>
              <a:t> an </a:t>
            </a:r>
            <a:r>
              <a:rPr lang="it-IT" dirty="0" err="1" smtClean="0"/>
              <a:t>active</a:t>
            </a:r>
            <a:r>
              <a:rPr lang="it-IT" dirty="0" smtClean="0"/>
              <a:t> </a:t>
            </a:r>
            <a:r>
              <a:rPr lang="it-IT" dirty="0" err="1" smtClean="0"/>
              <a:t>document</a:t>
            </a:r>
            <a:r>
              <a:rPr lang="it-IT" dirty="0" smtClean="0"/>
              <a:t> </a:t>
            </a:r>
            <a:r>
              <a:rPr lang="it-IT" dirty="0" err="1" smtClean="0"/>
              <a:t>as</a:t>
            </a:r>
            <a:r>
              <a:rPr lang="it-IT" dirty="0" smtClean="0"/>
              <a:t> a </a:t>
            </a:r>
            <a:r>
              <a:rPr lang="it-IT" dirty="0" err="1" smtClean="0"/>
              <a:t>static</a:t>
            </a:r>
            <a:r>
              <a:rPr lang="it-IT" dirty="0" smtClean="0"/>
              <a:t> </a:t>
            </a:r>
            <a:r>
              <a:rPr lang="it-IT" dirty="0" err="1" smtClean="0"/>
              <a:t>document</a:t>
            </a:r>
            <a:r>
              <a:rPr lang="it-IT" dirty="0" smtClean="0"/>
              <a:t>. The </a:t>
            </a:r>
            <a:r>
              <a:rPr lang="it-IT" dirty="0" err="1" smtClean="0"/>
              <a:t>content</a:t>
            </a:r>
            <a:r>
              <a:rPr lang="it-IT" dirty="0" smtClean="0"/>
              <a:t> of a </a:t>
            </a:r>
            <a:r>
              <a:rPr lang="it-IT" dirty="0" err="1" smtClean="0"/>
              <a:t>active</a:t>
            </a:r>
            <a:r>
              <a:rPr lang="it-IT" dirty="0" smtClean="0"/>
              <a:t> </a:t>
            </a:r>
            <a:r>
              <a:rPr lang="it-IT" dirty="0" err="1" smtClean="0"/>
              <a:t>document</a:t>
            </a:r>
            <a:r>
              <a:rPr lang="it-IT" dirty="0" smtClean="0"/>
              <a:t> </a:t>
            </a:r>
            <a:r>
              <a:rPr lang="it-IT" dirty="0" err="1" smtClean="0"/>
              <a:t>does</a:t>
            </a:r>
            <a:r>
              <a:rPr lang="it-IT" dirty="0" smtClean="0"/>
              <a:t> </a:t>
            </a:r>
            <a:r>
              <a:rPr lang="it-IT" dirty="0" err="1" smtClean="0"/>
              <a:t>not</a:t>
            </a:r>
            <a:r>
              <a:rPr lang="it-IT" dirty="0" smtClean="0"/>
              <a:t> </a:t>
            </a:r>
            <a:r>
              <a:rPr lang="it-IT" dirty="0" err="1" smtClean="0"/>
              <a:t>change</a:t>
            </a:r>
            <a:r>
              <a:rPr lang="it-IT" dirty="0" smtClean="0"/>
              <a:t> </a:t>
            </a:r>
            <a:r>
              <a:rPr lang="it-IT" dirty="0" err="1" smtClean="0"/>
              <a:t>unless</a:t>
            </a:r>
            <a:r>
              <a:rPr lang="it-IT" dirty="0" smtClean="0"/>
              <a:t> the </a:t>
            </a:r>
            <a:r>
              <a:rPr lang="it-IT" dirty="0" err="1" smtClean="0"/>
              <a:t>programmer</a:t>
            </a:r>
            <a:r>
              <a:rPr lang="it-IT" dirty="0" smtClean="0"/>
              <a:t> </a:t>
            </a:r>
            <a:r>
              <a:rPr lang="it-IT" dirty="0" err="1" smtClean="0"/>
              <a:t>revises</a:t>
            </a:r>
            <a:r>
              <a:rPr lang="it-IT" dirty="0" smtClean="0"/>
              <a:t> the </a:t>
            </a:r>
            <a:r>
              <a:rPr lang="it-IT" dirty="0" err="1" smtClean="0"/>
              <a:t>document</a:t>
            </a:r>
            <a:r>
              <a:rPr lang="it-IT" dirty="0" smtClean="0"/>
              <a:t>. </a:t>
            </a:r>
            <a:r>
              <a:rPr lang="it-IT" dirty="0" err="1" smtClean="0"/>
              <a:t>Thus</a:t>
            </a:r>
            <a:r>
              <a:rPr lang="it-IT" dirty="0" smtClean="0"/>
              <a:t> a browser can cache a copy of un </a:t>
            </a:r>
            <a:r>
              <a:rPr lang="it-IT" dirty="0" err="1" smtClean="0"/>
              <a:t>active</a:t>
            </a:r>
            <a:r>
              <a:rPr lang="it-IT" dirty="0" smtClean="0"/>
              <a:t> </a:t>
            </a:r>
            <a:r>
              <a:rPr lang="it-IT" dirty="0" err="1" smtClean="0"/>
              <a:t>document</a:t>
            </a:r>
            <a:r>
              <a:rPr lang="it-IT" dirty="0" smtClean="0"/>
              <a:t>.</a:t>
            </a:r>
          </a:p>
          <a:p>
            <a:endParaRPr lang="it-IT" dirty="0"/>
          </a:p>
          <a:p>
            <a:pPr marL="342900" indent="-342900">
              <a:buFont typeface="Arial" panose="020B0604020202020204" pitchFamily="34" charset="0"/>
              <a:buChar char="•"/>
            </a:pPr>
            <a:r>
              <a:rPr lang="it-IT" dirty="0" smtClean="0"/>
              <a:t>Second, a </a:t>
            </a:r>
            <a:r>
              <a:rPr lang="it-IT" dirty="0" err="1" smtClean="0"/>
              <a:t>active</a:t>
            </a:r>
            <a:r>
              <a:rPr lang="it-IT" dirty="0" smtClean="0"/>
              <a:t> </a:t>
            </a:r>
            <a:r>
              <a:rPr lang="it-IT" dirty="0" err="1" smtClean="0"/>
              <a:t>document</a:t>
            </a:r>
            <a:r>
              <a:rPr lang="it-IT" dirty="0" smtClean="0"/>
              <a:t> </a:t>
            </a:r>
            <a:r>
              <a:rPr lang="it-IT" dirty="0" err="1" smtClean="0"/>
              <a:t>does</a:t>
            </a:r>
            <a:r>
              <a:rPr lang="it-IT" dirty="0" smtClean="0"/>
              <a:t> </a:t>
            </a:r>
            <a:r>
              <a:rPr lang="it-IT" dirty="0" err="1" smtClean="0"/>
              <a:t>not</a:t>
            </a:r>
            <a:r>
              <a:rPr lang="it-IT" dirty="0" smtClean="0"/>
              <a:t> </a:t>
            </a:r>
            <a:r>
              <a:rPr lang="it-IT" dirty="0" err="1" smtClean="0"/>
              <a:t>contain</a:t>
            </a:r>
            <a:r>
              <a:rPr lang="it-IT" dirty="0" smtClean="0"/>
              <a:t> </a:t>
            </a:r>
            <a:r>
              <a:rPr lang="it-IT" dirty="0" err="1" smtClean="0"/>
              <a:t>all</a:t>
            </a:r>
            <a:r>
              <a:rPr lang="it-IT" dirty="0" smtClean="0"/>
              <a:t> software. The browser </a:t>
            </a:r>
            <a:r>
              <a:rPr lang="it-IT" dirty="0" err="1" smtClean="0"/>
              <a:t>contains</a:t>
            </a:r>
            <a:r>
              <a:rPr lang="it-IT" dirty="0" smtClean="0"/>
              <a:t> </a:t>
            </a:r>
            <a:r>
              <a:rPr lang="it-IT" dirty="0" err="1" smtClean="0"/>
              <a:t>support</a:t>
            </a:r>
            <a:r>
              <a:rPr lang="it-IT" dirty="0" smtClean="0"/>
              <a:t> software.</a:t>
            </a:r>
            <a:endParaRPr lang="it-IT" dirty="0"/>
          </a:p>
        </p:txBody>
      </p:sp>
    </p:spTree>
    <p:extLst>
      <p:ext uri="{BB962C8B-B14F-4D97-AF65-F5344CB8AC3E}">
        <p14:creationId xmlns:p14="http://schemas.microsoft.com/office/powerpoint/2010/main" val="4163873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37CB2681-AA6C-42B5-823F-11F1CA6B532C}" type="slidenum">
              <a:rPr lang="it-IT"/>
              <a:pPr>
                <a:defRPr/>
              </a:pPr>
              <a:t>17</a:t>
            </a:fld>
            <a:endParaRPr lang="it-IT"/>
          </a:p>
        </p:txBody>
      </p:sp>
      <p:sp>
        <p:nvSpPr>
          <p:cNvPr id="16387" name="Text Box 4"/>
          <p:cNvSpPr txBox="1">
            <a:spLocks noChangeArrowheads="1"/>
          </p:cNvSpPr>
          <p:nvPr/>
        </p:nvSpPr>
        <p:spPr bwMode="auto">
          <a:xfrm>
            <a:off x="303213" y="474663"/>
            <a:ext cx="8840787" cy="6188075"/>
          </a:xfrm>
          <a:prstGeom prst="rect">
            <a:avLst/>
          </a:prstGeom>
          <a:noFill/>
          <a:ln w="9525">
            <a:noFill/>
            <a:miter lim="800000"/>
            <a:headEnd/>
            <a:tailEnd/>
          </a:ln>
        </p:spPr>
        <p:txBody>
          <a:bodyPr>
            <a:spAutoFit/>
          </a:bodyPr>
          <a:lstStyle/>
          <a:p>
            <a:r>
              <a:rPr lang="it-IT" b="1"/>
              <a:t>Applet</a:t>
            </a:r>
          </a:p>
          <a:p>
            <a:endParaRPr lang="it-IT" b="1"/>
          </a:p>
          <a:p>
            <a:r>
              <a:rPr lang="it-IT"/>
              <a:t>Java uses the term </a:t>
            </a:r>
            <a:r>
              <a:rPr lang="it-IT" b="1"/>
              <a:t>applet</a:t>
            </a:r>
            <a:r>
              <a:rPr lang="it-IT"/>
              <a:t> to describe active document program and to distinguish active documents from conventional computer programs.</a:t>
            </a:r>
          </a:p>
          <a:p>
            <a:endParaRPr lang="it-IT"/>
          </a:p>
          <a:p>
            <a:r>
              <a:rPr lang="it-IT"/>
              <a:t>Ex:</a:t>
            </a:r>
          </a:p>
          <a:p>
            <a:endParaRPr lang="it-IT"/>
          </a:p>
          <a:p>
            <a:r>
              <a:rPr lang="it-IT"/>
              <a:t>import java.applet,*;</a:t>
            </a:r>
          </a:p>
          <a:p>
            <a:r>
              <a:rPr lang="it-IT"/>
              <a:t>import java.awt,*;</a:t>
            </a:r>
          </a:p>
          <a:p>
            <a:endParaRPr lang="it-IT"/>
          </a:p>
          <a:p>
            <a:r>
              <a:rPr lang="it-IT"/>
              <a:t>	public class contaclick extends Applet </a:t>
            </a:r>
            <a:r>
              <a:rPr lang="en-US"/>
              <a:t>{</a:t>
            </a:r>
          </a:p>
          <a:p>
            <a:r>
              <a:rPr lang="it-IT"/>
              <a:t>	    int counter ;</a:t>
            </a:r>
          </a:p>
          <a:p>
            <a:r>
              <a:rPr lang="it-IT"/>
              <a:t>	    Textfield;</a:t>
            </a:r>
          </a:p>
          <a:p>
            <a:r>
              <a:rPr lang="it-IT"/>
              <a:t>		public void init( ) </a:t>
            </a:r>
            <a:r>
              <a:rPr lang="en-US"/>
              <a:t>{</a:t>
            </a:r>
          </a:p>
          <a:p>
            <a:r>
              <a:rPr lang="it-IT"/>
              <a:t>		counter=0;	;</a:t>
            </a:r>
          </a:p>
          <a:p>
            <a:r>
              <a:rPr lang="it-IT"/>
              <a:t>		add (new Button (“clicca qui”);</a:t>
            </a:r>
          </a:p>
          <a:p>
            <a:r>
              <a:rPr lang="it-IT"/>
              <a:t>		text= new TextField (*il pulsante non è stato ancora premuto)”;     		text.setEditable(false);</a:t>
            </a:r>
          </a:p>
          <a:p>
            <a:r>
              <a:rPr lang="it-IT"/>
              <a:t>		add (testo);</a:t>
            </a:r>
          </a:p>
          <a:p>
            <a:r>
              <a:rPr lang="en-US"/>
              <a:t>	}</a:t>
            </a:r>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7631CE0A-5EB4-4A6D-A590-60EE08A9B26F}" type="slidenum">
              <a:rPr lang="it-IT" smtClean="0"/>
              <a:pPr>
                <a:defRPr/>
              </a:pPr>
              <a:t>18</a:t>
            </a:fld>
            <a:endParaRPr lang="it-IT"/>
          </a:p>
        </p:txBody>
      </p:sp>
    </p:spTree>
    <p:extLst>
      <p:ext uri="{BB962C8B-B14F-4D97-AF65-F5344CB8AC3E}">
        <p14:creationId xmlns:p14="http://schemas.microsoft.com/office/powerpoint/2010/main" val="3287687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15C24B3B-13C8-449C-BD5B-8DC630F79C79}" type="slidenum">
              <a:rPr lang="it-IT"/>
              <a:pPr>
                <a:defRPr/>
              </a:pPr>
              <a:t>19</a:t>
            </a:fld>
            <a:endParaRPr lang="it-IT"/>
          </a:p>
        </p:txBody>
      </p:sp>
      <p:sp>
        <p:nvSpPr>
          <p:cNvPr id="17411" name="Text Box 4"/>
          <p:cNvSpPr txBox="1">
            <a:spLocks noChangeArrowheads="1"/>
          </p:cNvSpPr>
          <p:nvPr/>
        </p:nvSpPr>
        <p:spPr bwMode="auto">
          <a:xfrm>
            <a:off x="376238" y="474663"/>
            <a:ext cx="8767762" cy="3140075"/>
          </a:xfrm>
          <a:prstGeom prst="rect">
            <a:avLst/>
          </a:prstGeom>
          <a:noFill/>
          <a:ln w="9525">
            <a:noFill/>
            <a:miter lim="800000"/>
            <a:headEnd/>
            <a:tailEnd/>
          </a:ln>
        </p:spPr>
        <p:txBody>
          <a:bodyPr>
            <a:spAutoFit/>
          </a:bodyPr>
          <a:lstStyle/>
          <a:p>
            <a:r>
              <a:rPr lang="it-IT"/>
              <a:t>	public boolean action (Event e, Object arg) </a:t>
            </a:r>
            <a:r>
              <a:rPr lang="en-US">
                <a:cs typeface="Times New Roman" pitchFamily="18" charset="0"/>
              </a:rPr>
              <a:t>{</a:t>
            </a:r>
          </a:p>
          <a:p>
            <a:r>
              <a:rPr lang="it-IT"/>
              <a:t>		if ((Button e.target).getLabel() = = “Clicca qui”) </a:t>
            </a:r>
            <a:r>
              <a:rPr lang="en-US"/>
              <a:t>{</a:t>
            </a:r>
            <a:endParaRPr lang="en-US">
              <a:cs typeface="Times New Roman" pitchFamily="18" charset="0"/>
            </a:endParaRPr>
          </a:p>
          <a:p>
            <a:r>
              <a:rPr lang="it-IT"/>
              <a:t>		counter+=1</a:t>
            </a:r>
          </a:p>
          <a:p>
            <a:r>
              <a:rPr lang="it-IT"/>
              <a:t>		text.set Text(*il pulsante è stato premuto”+ contatore+”volte.”);</a:t>
            </a:r>
          </a:p>
          <a:p>
            <a:r>
              <a:rPr lang="it-IT"/>
              <a:t>	</a:t>
            </a:r>
            <a:r>
              <a:rPr lang="en-US"/>
              <a:t>}</a:t>
            </a:r>
            <a:endParaRPr lang="it-IT"/>
          </a:p>
          <a:p>
            <a:r>
              <a:rPr lang="it-IT"/>
              <a:t>	return true;</a:t>
            </a:r>
          </a:p>
          <a:p>
            <a:r>
              <a:rPr lang="en-US"/>
              <a:t>	} </a:t>
            </a:r>
          </a:p>
          <a:p>
            <a:r>
              <a:rPr lang="en-US"/>
              <a:t>    }</a:t>
            </a:r>
          </a:p>
          <a:p>
            <a:endParaRPr lang="en-US"/>
          </a:p>
          <a:p>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E7397BFB-B08E-4B76-A44C-75C1383EE741}" type="slidenum">
              <a:rPr lang="it-IT"/>
              <a:pPr>
                <a:defRPr/>
              </a:pPr>
              <a:t>2</a:t>
            </a:fld>
            <a:endParaRPr lang="it-IT"/>
          </a:p>
        </p:txBody>
      </p:sp>
      <p:sp>
        <p:nvSpPr>
          <p:cNvPr id="3075" name="Rectangle 2"/>
          <p:cNvSpPr>
            <a:spLocks noGrp="1" noChangeArrowheads="1"/>
          </p:cNvSpPr>
          <p:nvPr>
            <p:ph type="ctrTitle"/>
          </p:nvPr>
        </p:nvSpPr>
        <p:spPr>
          <a:xfrm>
            <a:off x="539750" y="-100013"/>
            <a:ext cx="7772400" cy="1466851"/>
          </a:xfrm>
        </p:spPr>
        <p:txBody>
          <a:bodyPr/>
          <a:lstStyle/>
          <a:p>
            <a:pPr eaLnBrk="1" hangingPunct="1"/>
            <a:r>
              <a:rPr lang="it-IT" sz="3200" b="1" smtClean="0">
                <a:latin typeface="Times New Roman" pitchFamily="18" charset="0"/>
              </a:rPr>
              <a:t>Three basic types of web documents</a:t>
            </a:r>
          </a:p>
        </p:txBody>
      </p:sp>
      <p:sp>
        <p:nvSpPr>
          <p:cNvPr id="3076" name="Text Box 4"/>
          <p:cNvSpPr txBox="1">
            <a:spLocks noChangeArrowheads="1"/>
          </p:cNvSpPr>
          <p:nvPr/>
        </p:nvSpPr>
        <p:spPr bwMode="auto">
          <a:xfrm>
            <a:off x="231775" y="1108075"/>
            <a:ext cx="8085138" cy="5273675"/>
          </a:xfrm>
          <a:prstGeom prst="rect">
            <a:avLst/>
          </a:prstGeom>
          <a:noFill/>
          <a:ln w="9525">
            <a:noFill/>
            <a:miter lim="800000"/>
            <a:headEnd/>
            <a:tailEnd/>
          </a:ln>
        </p:spPr>
        <p:txBody>
          <a:bodyPr>
            <a:spAutoFit/>
          </a:bodyPr>
          <a:lstStyle/>
          <a:p>
            <a:r>
              <a:rPr lang="it-IT" b="1" dirty="0" err="1"/>
              <a:t>Static</a:t>
            </a:r>
            <a:r>
              <a:rPr lang="it-IT" b="1" dirty="0"/>
              <a:t>.  </a:t>
            </a:r>
          </a:p>
          <a:p>
            <a:r>
              <a:rPr lang="it-IT" b="1" dirty="0"/>
              <a:t> </a:t>
            </a:r>
            <a:r>
              <a:rPr lang="it-IT" dirty="0"/>
              <a:t>A </a:t>
            </a:r>
            <a:r>
              <a:rPr lang="it-IT" dirty="0" err="1"/>
              <a:t>static</a:t>
            </a:r>
            <a:r>
              <a:rPr lang="it-IT" dirty="0"/>
              <a:t> web </a:t>
            </a:r>
            <a:r>
              <a:rPr lang="it-IT" dirty="0" err="1"/>
              <a:t>document</a:t>
            </a:r>
            <a:r>
              <a:rPr lang="it-IT" dirty="0"/>
              <a:t>  </a:t>
            </a:r>
            <a:r>
              <a:rPr lang="it-IT" dirty="0" err="1"/>
              <a:t>resides</a:t>
            </a:r>
            <a:r>
              <a:rPr lang="it-IT" dirty="0"/>
              <a:t> in a file </a:t>
            </a:r>
            <a:r>
              <a:rPr lang="it-IT" dirty="0" err="1"/>
              <a:t>that</a:t>
            </a:r>
            <a:r>
              <a:rPr lang="it-IT" dirty="0"/>
              <a:t>  </a:t>
            </a:r>
            <a:r>
              <a:rPr lang="it-IT" dirty="0" err="1"/>
              <a:t>it</a:t>
            </a:r>
            <a:r>
              <a:rPr lang="it-IT" dirty="0"/>
              <a:t> </a:t>
            </a:r>
            <a:r>
              <a:rPr lang="it-IT" dirty="0" err="1"/>
              <a:t>is</a:t>
            </a:r>
            <a:r>
              <a:rPr lang="it-IT" dirty="0"/>
              <a:t> </a:t>
            </a:r>
            <a:r>
              <a:rPr lang="it-IT" dirty="0" err="1"/>
              <a:t>associated</a:t>
            </a:r>
            <a:r>
              <a:rPr lang="it-IT" dirty="0"/>
              <a:t> with a web server. The </a:t>
            </a:r>
            <a:r>
              <a:rPr lang="it-IT" dirty="0" err="1"/>
              <a:t>author</a:t>
            </a:r>
            <a:r>
              <a:rPr lang="it-IT" dirty="0"/>
              <a:t> of a </a:t>
            </a:r>
            <a:r>
              <a:rPr lang="it-IT" dirty="0" err="1"/>
              <a:t>static</a:t>
            </a:r>
            <a:r>
              <a:rPr lang="it-IT" dirty="0"/>
              <a:t> </a:t>
            </a:r>
            <a:r>
              <a:rPr lang="it-IT" dirty="0" err="1"/>
              <a:t>document</a:t>
            </a:r>
            <a:r>
              <a:rPr lang="it-IT" dirty="0"/>
              <a:t> </a:t>
            </a:r>
            <a:r>
              <a:rPr lang="it-IT" dirty="0" err="1"/>
              <a:t>determines</a:t>
            </a:r>
            <a:r>
              <a:rPr lang="it-IT" dirty="0"/>
              <a:t> the </a:t>
            </a:r>
            <a:r>
              <a:rPr lang="it-IT" dirty="0" err="1"/>
              <a:t>contents</a:t>
            </a:r>
            <a:r>
              <a:rPr lang="it-IT" dirty="0"/>
              <a:t> </a:t>
            </a:r>
            <a:r>
              <a:rPr lang="it-IT" b="1" dirty="0" err="1"/>
              <a:t>at</a:t>
            </a:r>
            <a:r>
              <a:rPr lang="it-IT" b="1" dirty="0"/>
              <a:t> the time the </a:t>
            </a:r>
            <a:r>
              <a:rPr lang="it-IT" b="1" dirty="0" err="1"/>
              <a:t>document</a:t>
            </a:r>
            <a:r>
              <a:rPr lang="it-IT" b="1" dirty="0"/>
              <a:t> </a:t>
            </a:r>
            <a:r>
              <a:rPr lang="it-IT" b="1" dirty="0" err="1"/>
              <a:t>is</a:t>
            </a:r>
            <a:r>
              <a:rPr lang="it-IT" b="1" dirty="0"/>
              <a:t> </a:t>
            </a:r>
            <a:r>
              <a:rPr lang="it-IT" b="1" dirty="0" err="1"/>
              <a:t>written</a:t>
            </a:r>
            <a:r>
              <a:rPr lang="it-IT" b="1" dirty="0"/>
              <a:t>. </a:t>
            </a:r>
            <a:r>
              <a:rPr lang="it-IT" dirty="0" err="1"/>
              <a:t>Because</a:t>
            </a:r>
            <a:r>
              <a:rPr lang="it-IT" dirty="0"/>
              <a:t>  the </a:t>
            </a:r>
            <a:r>
              <a:rPr lang="it-IT" dirty="0" err="1"/>
              <a:t>contents</a:t>
            </a:r>
            <a:r>
              <a:rPr lang="it-IT" dirty="0"/>
              <a:t> do </a:t>
            </a:r>
            <a:r>
              <a:rPr lang="it-IT" dirty="0" err="1"/>
              <a:t>not</a:t>
            </a:r>
            <a:r>
              <a:rPr lang="it-IT" dirty="0"/>
              <a:t> </a:t>
            </a:r>
            <a:r>
              <a:rPr lang="it-IT" dirty="0" err="1"/>
              <a:t>change</a:t>
            </a:r>
            <a:r>
              <a:rPr lang="it-IT" dirty="0"/>
              <a:t>, </a:t>
            </a:r>
            <a:r>
              <a:rPr lang="it-IT" i="1" dirty="0" err="1"/>
              <a:t>each</a:t>
            </a:r>
            <a:r>
              <a:rPr lang="it-IT" i="1" dirty="0"/>
              <a:t> </a:t>
            </a:r>
            <a:r>
              <a:rPr lang="it-IT" i="1" dirty="0" err="1"/>
              <a:t>request</a:t>
            </a:r>
            <a:r>
              <a:rPr lang="it-IT" i="1" dirty="0"/>
              <a:t> for a </a:t>
            </a:r>
            <a:r>
              <a:rPr lang="it-IT" i="1" dirty="0" err="1"/>
              <a:t>static</a:t>
            </a:r>
            <a:r>
              <a:rPr lang="it-IT" i="1" dirty="0"/>
              <a:t> </a:t>
            </a:r>
            <a:r>
              <a:rPr lang="it-IT" i="1" dirty="0" err="1"/>
              <a:t>document</a:t>
            </a:r>
            <a:r>
              <a:rPr lang="it-IT" i="1" dirty="0"/>
              <a:t> </a:t>
            </a:r>
            <a:r>
              <a:rPr lang="it-IT" i="1" dirty="0" err="1"/>
              <a:t>results</a:t>
            </a:r>
            <a:r>
              <a:rPr lang="it-IT" i="1" dirty="0"/>
              <a:t> in </a:t>
            </a:r>
            <a:r>
              <a:rPr lang="it-IT" i="1" dirty="0" err="1"/>
              <a:t>exactly</a:t>
            </a:r>
            <a:r>
              <a:rPr lang="it-IT" i="1" dirty="0"/>
              <a:t> the </a:t>
            </a:r>
            <a:r>
              <a:rPr lang="it-IT" i="1" dirty="0" err="1"/>
              <a:t>same</a:t>
            </a:r>
            <a:r>
              <a:rPr lang="it-IT" i="1" dirty="0"/>
              <a:t> </a:t>
            </a:r>
            <a:r>
              <a:rPr lang="it-IT" i="1" dirty="0" err="1"/>
              <a:t>response</a:t>
            </a:r>
            <a:r>
              <a:rPr lang="it-IT" i="1" dirty="0"/>
              <a:t>.</a:t>
            </a:r>
          </a:p>
          <a:p>
            <a:r>
              <a:rPr lang="it-IT" b="1" dirty="0" err="1"/>
              <a:t>Dynamic</a:t>
            </a:r>
            <a:r>
              <a:rPr lang="it-IT" b="1" dirty="0"/>
              <a:t>.</a:t>
            </a:r>
          </a:p>
          <a:p>
            <a:r>
              <a:rPr lang="it-IT" dirty="0"/>
              <a:t>A </a:t>
            </a:r>
            <a:r>
              <a:rPr lang="it-IT" dirty="0" err="1"/>
              <a:t>dynamic</a:t>
            </a:r>
            <a:r>
              <a:rPr lang="it-IT" dirty="0"/>
              <a:t> web </a:t>
            </a:r>
            <a:r>
              <a:rPr lang="it-IT" dirty="0" err="1"/>
              <a:t>document</a:t>
            </a:r>
            <a:r>
              <a:rPr lang="it-IT" dirty="0"/>
              <a:t> </a:t>
            </a:r>
            <a:r>
              <a:rPr lang="it-IT" dirty="0" err="1"/>
              <a:t>does</a:t>
            </a:r>
            <a:r>
              <a:rPr lang="it-IT" dirty="0"/>
              <a:t> </a:t>
            </a:r>
            <a:r>
              <a:rPr lang="it-IT" dirty="0" err="1"/>
              <a:t>not</a:t>
            </a:r>
            <a:r>
              <a:rPr lang="it-IT" dirty="0"/>
              <a:t> </a:t>
            </a:r>
            <a:r>
              <a:rPr lang="it-IT" dirty="0" err="1"/>
              <a:t>exist</a:t>
            </a:r>
            <a:r>
              <a:rPr lang="it-IT" dirty="0"/>
              <a:t> in a </a:t>
            </a:r>
            <a:r>
              <a:rPr lang="it-IT" dirty="0" err="1"/>
              <a:t>predifined</a:t>
            </a:r>
            <a:r>
              <a:rPr lang="it-IT" dirty="0"/>
              <a:t> </a:t>
            </a:r>
            <a:r>
              <a:rPr lang="it-IT" dirty="0" err="1"/>
              <a:t>form</a:t>
            </a:r>
            <a:r>
              <a:rPr lang="it-IT" dirty="0"/>
              <a:t>.  </a:t>
            </a:r>
            <a:r>
              <a:rPr lang="it-IT" dirty="0" err="1"/>
              <a:t>When</a:t>
            </a:r>
            <a:r>
              <a:rPr lang="it-IT" dirty="0"/>
              <a:t> a </a:t>
            </a:r>
            <a:r>
              <a:rPr lang="it-IT" dirty="0" err="1"/>
              <a:t>request</a:t>
            </a:r>
            <a:r>
              <a:rPr lang="it-IT" dirty="0"/>
              <a:t> </a:t>
            </a:r>
            <a:r>
              <a:rPr lang="it-IT" dirty="0" err="1"/>
              <a:t>arrives</a:t>
            </a:r>
            <a:r>
              <a:rPr lang="it-IT" dirty="0"/>
              <a:t> the web server </a:t>
            </a:r>
            <a:r>
              <a:rPr lang="it-IT" dirty="0" err="1">
                <a:solidFill>
                  <a:srgbClr val="FF0000"/>
                </a:solidFill>
              </a:rPr>
              <a:t>runs</a:t>
            </a:r>
            <a:r>
              <a:rPr lang="it-IT" dirty="0">
                <a:solidFill>
                  <a:srgbClr val="FF0000"/>
                </a:solidFill>
              </a:rPr>
              <a:t> an </a:t>
            </a:r>
            <a:r>
              <a:rPr lang="it-IT" dirty="0" err="1">
                <a:solidFill>
                  <a:srgbClr val="FF0000"/>
                </a:solidFill>
              </a:rPr>
              <a:t>application</a:t>
            </a:r>
            <a:r>
              <a:rPr lang="it-IT" dirty="0">
                <a:solidFill>
                  <a:srgbClr val="FF0000"/>
                </a:solidFill>
              </a:rPr>
              <a:t> </a:t>
            </a:r>
            <a:r>
              <a:rPr lang="it-IT" dirty="0" err="1">
                <a:solidFill>
                  <a:srgbClr val="FF0000"/>
                </a:solidFill>
              </a:rPr>
              <a:t>program</a:t>
            </a:r>
            <a:r>
              <a:rPr lang="it-IT" dirty="0">
                <a:solidFill>
                  <a:srgbClr val="FF0000"/>
                </a:solidFill>
              </a:rPr>
              <a:t> </a:t>
            </a:r>
            <a:r>
              <a:rPr lang="it-IT" dirty="0" err="1"/>
              <a:t>that</a:t>
            </a:r>
            <a:r>
              <a:rPr lang="it-IT" dirty="0"/>
              <a:t> </a:t>
            </a:r>
            <a:r>
              <a:rPr lang="it-IT" dirty="0" err="1"/>
              <a:t>creates</a:t>
            </a:r>
            <a:r>
              <a:rPr lang="it-IT" dirty="0"/>
              <a:t> the </a:t>
            </a:r>
            <a:r>
              <a:rPr lang="it-IT" dirty="0" err="1"/>
              <a:t>document</a:t>
            </a:r>
            <a:r>
              <a:rPr lang="it-IT" dirty="0"/>
              <a:t>. The server </a:t>
            </a:r>
            <a:r>
              <a:rPr lang="it-IT" dirty="0" err="1"/>
              <a:t>returns</a:t>
            </a:r>
            <a:r>
              <a:rPr lang="it-IT" dirty="0"/>
              <a:t> the output of the </a:t>
            </a:r>
            <a:r>
              <a:rPr lang="it-IT" dirty="0" err="1"/>
              <a:t>program</a:t>
            </a:r>
            <a:r>
              <a:rPr lang="it-IT" dirty="0"/>
              <a:t> </a:t>
            </a:r>
            <a:r>
              <a:rPr lang="it-IT" dirty="0" err="1"/>
              <a:t>as</a:t>
            </a:r>
            <a:r>
              <a:rPr lang="it-IT" dirty="0"/>
              <a:t> a </a:t>
            </a:r>
            <a:r>
              <a:rPr lang="it-IT" dirty="0" err="1"/>
              <a:t>response</a:t>
            </a:r>
            <a:r>
              <a:rPr lang="it-IT" dirty="0"/>
              <a:t> to the browser </a:t>
            </a:r>
            <a:r>
              <a:rPr lang="it-IT" dirty="0" err="1"/>
              <a:t>that</a:t>
            </a:r>
            <a:r>
              <a:rPr lang="it-IT" dirty="0"/>
              <a:t> </a:t>
            </a:r>
            <a:r>
              <a:rPr lang="it-IT" dirty="0" err="1"/>
              <a:t>requested</a:t>
            </a:r>
            <a:r>
              <a:rPr lang="it-IT" dirty="0"/>
              <a:t> the </a:t>
            </a:r>
            <a:r>
              <a:rPr lang="it-IT" dirty="0" err="1"/>
              <a:t>document</a:t>
            </a:r>
            <a:r>
              <a:rPr lang="it-IT" dirty="0"/>
              <a:t>. </a:t>
            </a:r>
            <a:r>
              <a:rPr lang="it-IT" dirty="0" err="1"/>
              <a:t>Because</a:t>
            </a:r>
            <a:r>
              <a:rPr lang="it-IT" dirty="0"/>
              <a:t> a </a:t>
            </a:r>
            <a:r>
              <a:rPr lang="it-IT" dirty="0" err="1"/>
              <a:t>fresh</a:t>
            </a:r>
            <a:r>
              <a:rPr lang="it-IT" dirty="0"/>
              <a:t> </a:t>
            </a:r>
            <a:r>
              <a:rPr lang="it-IT" dirty="0" err="1"/>
              <a:t>document</a:t>
            </a:r>
            <a:r>
              <a:rPr lang="it-IT" dirty="0"/>
              <a:t> </a:t>
            </a:r>
            <a:r>
              <a:rPr lang="it-IT" dirty="0" err="1"/>
              <a:t>is</a:t>
            </a:r>
            <a:r>
              <a:rPr lang="it-IT" dirty="0"/>
              <a:t> </a:t>
            </a:r>
            <a:r>
              <a:rPr lang="it-IT" dirty="0" err="1"/>
              <a:t>created</a:t>
            </a:r>
            <a:r>
              <a:rPr lang="it-IT" dirty="0"/>
              <a:t> for </a:t>
            </a:r>
            <a:r>
              <a:rPr lang="it-IT" dirty="0" err="1"/>
              <a:t>each</a:t>
            </a:r>
            <a:r>
              <a:rPr lang="it-IT" dirty="0"/>
              <a:t> </a:t>
            </a:r>
            <a:r>
              <a:rPr lang="it-IT" dirty="0" err="1"/>
              <a:t>request</a:t>
            </a:r>
            <a:r>
              <a:rPr lang="it-IT" dirty="0"/>
              <a:t>, </a:t>
            </a:r>
            <a:r>
              <a:rPr lang="it-IT" i="1" dirty="0"/>
              <a:t>the </a:t>
            </a:r>
            <a:r>
              <a:rPr lang="it-IT" i="1" dirty="0" err="1"/>
              <a:t>contents</a:t>
            </a:r>
            <a:r>
              <a:rPr lang="it-IT" i="1" dirty="0"/>
              <a:t> of a </a:t>
            </a:r>
            <a:r>
              <a:rPr lang="it-IT" i="1" dirty="0" err="1"/>
              <a:t>dynamic</a:t>
            </a:r>
            <a:r>
              <a:rPr lang="it-IT" i="1" dirty="0"/>
              <a:t> </a:t>
            </a:r>
            <a:r>
              <a:rPr lang="it-IT" i="1" dirty="0" err="1"/>
              <a:t>document</a:t>
            </a:r>
            <a:r>
              <a:rPr lang="it-IT" i="1" dirty="0"/>
              <a:t> can </a:t>
            </a:r>
            <a:r>
              <a:rPr lang="it-IT" i="1" dirty="0" err="1"/>
              <a:t>vary</a:t>
            </a:r>
            <a:r>
              <a:rPr lang="it-IT" i="1" dirty="0"/>
              <a:t> from </a:t>
            </a:r>
            <a:r>
              <a:rPr lang="it-IT" i="1" dirty="0" err="1"/>
              <a:t>one</a:t>
            </a:r>
            <a:r>
              <a:rPr lang="it-IT" i="1" dirty="0"/>
              <a:t> </a:t>
            </a:r>
            <a:r>
              <a:rPr lang="it-IT" i="1" dirty="0" err="1"/>
              <a:t>request</a:t>
            </a:r>
            <a:r>
              <a:rPr lang="it-IT" i="1" dirty="0"/>
              <a:t> to </a:t>
            </a:r>
            <a:r>
              <a:rPr lang="it-IT" i="1" dirty="0" err="1"/>
              <a:t>another</a:t>
            </a:r>
            <a:r>
              <a:rPr lang="it-IT" i="1" dirty="0"/>
              <a:t>.</a:t>
            </a:r>
          </a:p>
          <a:p>
            <a:r>
              <a:rPr lang="it-IT" b="1" dirty="0"/>
              <a:t>Active</a:t>
            </a:r>
          </a:p>
          <a:p>
            <a:r>
              <a:rPr lang="it-IT" dirty="0"/>
              <a:t>An </a:t>
            </a:r>
            <a:r>
              <a:rPr lang="it-IT" dirty="0" err="1"/>
              <a:t>active</a:t>
            </a:r>
            <a:r>
              <a:rPr lang="it-IT" dirty="0"/>
              <a:t> web </a:t>
            </a:r>
            <a:r>
              <a:rPr lang="it-IT" dirty="0" err="1"/>
              <a:t>document</a:t>
            </a:r>
            <a:r>
              <a:rPr lang="it-IT" dirty="0"/>
              <a:t> </a:t>
            </a:r>
            <a:r>
              <a:rPr lang="it-IT" dirty="0" err="1"/>
              <a:t>consists</a:t>
            </a:r>
            <a:r>
              <a:rPr lang="it-IT" dirty="0"/>
              <a:t> of a </a:t>
            </a:r>
            <a:r>
              <a:rPr lang="it-IT" dirty="0">
                <a:solidFill>
                  <a:srgbClr val="FF0000"/>
                </a:solidFill>
              </a:rPr>
              <a:t>computer </a:t>
            </a:r>
            <a:r>
              <a:rPr lang="it-IT" dirty="0" err="1">
                <a:solidFill>
                  <a:srgbClr val="FF0000"/>
                </a:solidFill>
              </a:rPr>
              <a:t>program</a:t>
            </a:r>
            <a:r>
              <a:rPr lang="it-IT" dirty="0">
                <a:solidFill>
                  <a:srgbClr val="FF0000"/>
                </a:solidFill>
              </a:rPr>
              <a:t> </a:t>
            </a:r>
            <a:r>
              <a:rPr lang="it-IT" dirty="0" err="1"/>
              <a:t>that</a:t>
            </a:r>
            <a:r>
              <a:rPr lang="it-IT" dirty="0"/>
              <a:t>  the server </a:t>
            </a:r>
            <a:r>
              <a:rPr lang="it-IT" dirty="0" err="1"/>
              <a:t>sends</a:t>
            </a:r>
            <a:r>
              <a:rPr lang="it-IT" dirty="0"/>
              <a:t> to the browser and </a:t>
            </a:r>
            <a:r>
              <a:rPr lang="it-IT" dirty="0" err="1"/>
              <a:t>that</a:t>
            </a:r>
            <a:r>
              <a:rPr lang="it-IT" dirty="0"/>
              <a:t> the browser must </a:t>
            </a:r>
            <a:r>
              <a:rPr lang="it-IT" dirty="0" err="1"/>
              <a:t>run</a:t>
            </a:r>
            <a:r>
              <a:rPr lang="it-IT" dirty="0"/>
              <a:t> </a:t>
            </a:r>
            <a:r>
              <a:rPr lang="it-IT" dirty="0" err="1"/>
              <a:t>locally</a:t>
            </a:r>
            <a:r>
              <a:rPr lang="it-IT" dirty="0"/>
              <a:t>. </a:t>
            </a:r>
            <a:r>
              <a:rPr lang="it-IT" dirty="0" err="1"/>
              <a:t>When</a:t>
            </a:r>
            <a:r>
              <a:rPr lang="it-IT" dirty="0"/>
              <a:t> </a:t>
            </a:r>
            <a:r>
              <a:rPr lang="it-IT" dirty="0" err="1"/>
              <a:t>it</a:t>
            </a:r>
            <a:r>
              <a:rPr lang="it-IT" dirty="0"/>
              <a:t> </a:t>
            </a:r>
            <a:r>
              <a:rPr lang="it-IT" dirty="0" err="1"/>
              <a:t>runs</a:t>
            </a:r>
            <a:r>
              <a:rPr lang="it-IT" dirty="0"/>
              <a:t>, the </a:t>
            </a:r>
            <a:r>
              <a:rPr lang="it-IT" dirty="0" err="1"/>
              <a:t>active</a:t>
            </a:r>
            <a:r>
              <a:rPr lang="it-IT" dirty="0"/>
              <a:t> </a:t>
            </a:r>
            <a:r>
              <a:rPr lang="it-IT" dirty="0" err="1"/>
              <a:t>document</a:t>
            </a:r>
            <a:r>
              <a:rPr lang="it-IT" dirty="0"/>
              <a:t> </a:t>
            </a:r>
            <a:r>
              <a:rPr lang="it-IT" dirty="0" err="1"/>
              <a:t>program</a:t>
            </a:r>
            <a:r>
              <a:rPr lang="it-IT" dirty="0"/>
              <a:t> can </a:t>
            </a:r>
            <a:r>
              <a:rPr lang="it-IT" i="1" dirty="0" err="1"/>
              <a:t>interact</a:t>
            </a:r>
            <a:r>
              <a:rPr lang="it-IT" i="1" dirty="0"/>
              <a:t> with the </a:t>
            </a:r>
            <a:r>
              <a:rPr lang="it-IT" i="1" dirty="0" err="1"/>
              <a:t>user</a:t>
            </a:r>
            <a:r>
              <a:rPr lang="it-IT" i="1" dirty="0"/>
              <a:t> </a:t>
            </a:r>
            <a:r>
              <a:rPr lang="it-IT" dirty="0"/>
              <a:t>and </a:t>
            </a:r>
            <a:r>
              <a:rPr lang="it-IT" dirty="0" err="1"/>
              <a:t>change</a:t>
            </a:r>
            <a:r>
              <a:rPr lang="it-IT" dirty="0"/>
              <a:t> the display </a:t>
            </a:r>
            <a:r>
              <a:rPr lang="it-IT" dirty="0" err="1"/>
              <a:t>continously</a:t>
            </a:r>
            <a:r>
              <a:rPr lang="it-IT"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3"/>
          <p:cNvSpPr>
            <a:spLocks noGrp="1"/>
          </p:cNvSpPr>
          <p:nvPr>
            <p:ph type="sldNum" sz="quarter" idx="12"/>
          </p:nvPr>
        </p:nvSpPr>
        <p:spPr/>
        <p:txBody>
          <a:bodyPr/>
          <a:lstStyle/>
          <a:p>
            <a:pPr>
              <a:defRPr/>
            </a:pPr>
            <a:fld id="{9299959E-0C82-46B1-8718-0C6D969511AE}" type="slidenum">
              <a:rPr lang="it-IT"/>
              <a:pPr>
                <a:defRPr/>
              </a:pPr>
              <a:t>20</a:t>
            </a:fld>
            <a:endParaRPr lang="it-IT"/>
          </a:p>
        </p:txBody>
      </p:sp>
      <p:sp>
        <p:nvSpPr>
          <p:cNvPr id="18435" name="Text Box 4"/>
          <p:cNvSpPr txBox="1">
            <a:spLocks noChangeArrowheads="1"/>
          </p:cNvSpPr>
          <p:nvPr/>
        </p:nvSpPr>
        <p:spPr bwMode="auto">
          <a:xfrm>
            <a:off x="376238" y="474663"/>
            <a:ext cx="8516937" cy="4664075"/>
          </a:xfrm>
          <a:prstGeom prst="rect">
            <a:avLst/>
          </a:prstGeom>
          <a:noFill/>
          <a:ln w="9525">
            <a:noFill/>
            <a:miter lim="800000"/>
            <a:headEnd/>
            <a:tailEnd/>
          </a:ln>
        </p:spPr>
        <p:txBody>
          <a:bodyPr>
            <a:spAutoFit/>
          </a:bodyPr>
          <a:lstStyle/>
          <a:p>
            <a:r>
              <a:rPr lang="it-IT" b="1"/>
              <a:t>Applet execution</a:t>
            </a:r>
          </a:p>
          <a:p>
            <a:endParaRPr lang="it-IT" b="1"/>
          </a:p>
          <a:p>
            <a:r>
              <a:rPr lang="it-IT"/>
              <a:t>		</a:t>
            </a:r>
            <a:r>
              <a:rPr lang="it-IT">
                <a:hlinkClick r:id="rId2"/>
              </a:rPr>
              <a:t>http://www.inesistente.edu/esempio/bbb.class</a:t>
            </a:r>
            <a:endParaRPr lang="it-IT"/>
          </a:p>
          <a:p>
            <a:endParaRPr lang="it-IT"/>
          </a:p>
          <a:p>
            <a:r>
              <a:rPr lang="it-IT"/>
              <a:t>bbb.class rappresents a file that must be acquired from the server and executed on the browser.</a:t>
            </a:r>
          </a:p>
          <a:p>
            <a:endParaRPr lang="it-IT"/>
          </a:p>
          <a:p>
            <a:r>
              <a:rPr lang="it-IT"/>
              <a:t>An applet tag is inserted on a HTML document. The tag is constituted of two parts, respectively called </a:t>
            </a:r>
            <a:r>
              <a:rPr lang="it-IT" b="1"/>
              <a:t>codebase</a:t>
            </a:r>
            <a:r>
              <a:rPr lang="it-IT"/>
              <a:t> and </a:t>
            </a:r>
            <a:r>
              <a:rPr lang="it-IT" b="1"/>
              <a:t>code </a:t>
            </a:r>
            <a:r>
              <a:rPr lang="it-IT"/>
              <a:t>.</a:t>
            </a:r>
          </a:p>
          <a:p>
            <a:endParaRPr lang="it-IT"/>
          </a:p>
          <a:p>
            <a:r>
              <a:rPr lang="it-IT"/>
              <a:t>	&lt;applet codebase= </a:t>
            </a:r>
            <a:r>
              <a:rPr lang="it-IT">
                <a:hlinkClick r:id="rId3"/>
              </a:rPr>
              <a:t>www.inexistent.edu/example</a:t>
            </a:r>
            <a:r>
              <a:rPr lang="it-IT"/>
              <a:t> code= “bbb.class”&gt;.</a:t>
            </a:r>
          </a:p>
          <a:p>
            <a:endParaRPr lang="it-IT"/>
          </a:p>
          <a:p>
            <a:r>
              <a:rPr lang="it-IT"/>
              <a:t>When the browser reads the applet tag, calls the server and a copy of the file </a:t>
            </a:r>
            <a:r>
              <a:rPr lang="it-IT" i="1"/>
              <a:t>bbb.class</a:t>
            </a:r>
            <a:r>
              <a:rPr lang="it-IT"/>
              <a:t> is moved to it. Then an object of  the bbb class is created and its init method is called.</a:t>
            </a:r>
            <a:endParaRPr lang="it-IT" i="1"/>
          </a:p>
        </p:txBody>
      </p:sp>
      <p:sp>
        <p:nvSpPr>
          <p:cNvPr id="18436" name="Text Box 5"/>
          <p:cNvSpPr txBox="1">
            <a:spLocks noChangeArrowheads="1"/>
          </p:cNvSpPr>
          <p:nvPr/>
        </p:nvSpPr>
        <p:spPr bwMode="auto">
          <a:xfrm>
            <a:off x="231775" y="474663"/>
            <a:ext cx="8443913" cy="396875"/>
          </a:xfrm>
          <a:prstGeom prst="rect">
            <a:avLst/>
          </a:prstGeom>
          <a:noFill/>
          <a:ln w="9525">
            <a:noFill/>
            <a:miter lim="800000"/>
            <a:headEnd/>
            <a:tailEnd/>
          </a:ln>
        </p:spPr>
        <p:txBody>
          <a:bodyPr>
            <a:spAutoFit/>
          </a:bodyPr>
          <a:lstStyle/>
          <a:p>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3AF36430-57F3-45FA-A79D-AEF1708E967B}" type="slidenum">
              <a:rPr lang="it-IT"/>
              <a:pPr>
                <a:defRPr/>
              </a:pPr>
              <a:t>3</a:t>
            </a:fld>
            <a:endParaRPr lang="it-IT"/>
          </a:p>
        </p:txBody>
      </p:sp>
      <p:sp>
        <p:nvSpPr>
          <p:cNvPr id="4099" name="Text Box 4"/>
          <p:cNvSpPr txBox="1">
            <a:spLocks noChangeArrowheads="1"/>
          </p:cNvSpPr>
          <p:nvPr/>
        </p:nvSpPr>
        <p:spPr bwMode="auto">
          <a:xfrm>
            <a:off x="303213" y="333375"/>
            <a:ext cx="8229600" cy="6858000"/>
          </a:xfrm>
          <a:prstGeom prst="rect">
            <a:avLst/>
          </a:prstGeom>
          <a:noFill/>
          <a:ln w="9525">
            <a:noFill/>
            <a:miter lim="800000"/>
            <a:headEnd/>
            <a:tailEnd/>
          </a:ln>
        </p:spPr>
        <p:txBody>
          <a:bodyPr>
            <a:spAutoFit/>
          </a:bodyPr>
          <a:lstStyle/>
          <a:p>
            <a:r>
              <a:rPr lang="it-IT" sz="2400" b="1"/>
              <a:t>Advantages and disavantages of each document type</a:t>
            </a:r>
          </a:p>
          <a:p>
            <a:r>
              <a:rPr lang="it-IT" b="1"/>
              <a:t>Static</a:t>
            </a:r>
          </a:p>
          <a:p>
            <a:r>
              <a:rPr lang="it-IT" i="1"/>
              <a:t>Advantages</a:t>
            </a:r>
            <a:r>
              <a:rPr lang="it-IT"/>
              <a:t>: simplicity, reliability and performance. The browser can place a copy in a cache on a local disk.</a:t>
            </a:r>
          </a:p>
          <a:p>
            <a:r>
              <a:rPr lang="it-IT" i="1"/>
              <a:t>Disavantages</a:t>
            </a:r>
            <a:r>
              <a:rPr lang="it-IT"/>
              <a:t> : inflexibility,changes are time consuming because they require a human to edit the file.</a:t>
            </a:r>
          </a:p>
          <a:p>
            <a:endParaRPr lang="it-IT"/>
          </a:p>
          <a:p>
            <a:r>
              <a:rPr lang="it-IT" b="1"/>
              <a:t>Dynamic</a:t>
            </a:r>
          </a:p>
          <a:p>
            <a:r>
              <a:rPr lang="it-IT" i="1"/>
              <a:t>Advantages</a:t>
            </a:r>
            <a:r>
              <a:rPr lang="it-IT"/>
              <a:t> </a:t>
            </a:r>
            <a:r>
              <a:rPr lang="it-IT" i="1"/>
              <a:t>: </a:t>
            </a:r>
            <a:r>
              <a:rPr lang="it-IT" b="1"/>
              <a:t>ability to report </a:t>
            </a:r>
            <a:r>
              <a:rPr lang="it-IT" b="1" i="1"/>
              <a:t>current information </a:t>
            </a:r>
            <a:r>
              <a:rPr lang="it-IT"/>
              <a:t>(current stocks prices, current weather conditions, current availability of tickets for a concert). Because both static and dynamic documents use HTML, a browser does not know whether the server extracted the page from a disk file or obtained the page dynamically from a computer program.</a:t>
            </a:r>
          </a:p>
          <a:p>
            <a:endParaRPr lang="it-IT"/>
          </a:p>
          <a:p>
            <a:r>
              <a:rPr lang="it-IT" i="1"/>
              <a:t>Disavantages</a:t>
            </a:r>
            <a:r>
              <a:rPr lang="it-IT"/>
              <a:t> : increased cost and , like a static document, a dynamic document does not change after a browser retrieves a copy. </a:t>
            </a:r>
            <a:r>
              <a:rPr lang="it-IT" i="1"/>
              <a:t>Thus , information in a dynamic document begins to age as soon as it as been sent to the </a:t>
            </a:r>
            <a:r>
              <a:rPr lang="it-IT"/>
              <a:t>browser(stock prices).</a:t>
            </a:r>
          </a:p>
          <a:p>
            <a:r>
              <a:rPr lang="it-IT" b="1" i="1"/>
              <a:t>Server push. </a:t>
            </a:r>
            <a:r>
              <a:rPr lang="it-IT" b="1"/>
              <a:t>The server</a:t>
            </a:r>
            <a:r>
              <a:rPr lang="it-IT" b="1" i="1"/>
              <a:t> </a:t>
            </a:r>
            <a:r>
              <a:rPr lang="it-IT" b="1"/>
              <a:t>runs the programs periodically and sends the new document to the browser</a:t>
            </a:r>
            <a:endParaRPr lang="it-IT" b="1" i="1"/>
          </a:p>
          <a:p>
            <a:endParaRPr lang="it-IT" b="1" i="1"/>
          </a:p>
          <a:p>
            <a:endParaRPr lang="it-IT">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304A2FAB-D1C9-4135-BB33-3C9ABA576039}" type="slidenum">
              <a:rPr lang="it-IT"/>
              <a:pPr>
                <a:defRPr/>
              </a:pPr>
              <a:t>4</a:t>
            </a:fld>
            <a:endParaRPr lang="it-IT"/>
          </a:p>
        </p:txBody>
      </p:sp>
      <p:sp>
        <p:nvSpPr>
          <p:cNvPr id="5123" name="Text Box 4"/>
          <p:cNvSpPr txBox="1">
            <a:spLocks noChangeArrowheads="1"/>
          </p:cNvSpPr>
          <p:nvPr/>
        </p:nvSpPr>
        <p:spPr bwMode="auto">
          <a:xfrm>
            <a:off x="447675" y="515938"/>
            <a:ext cx="7869238" cy="4968875"/>
          </a:xfrm>
          <a:prstGeom prst="rect">
            <a:avLst/>
          </a:prstGeom>
          <a:noFill/>
          <a:ln w="9525">
            <a:noFill/>
            <a:miter lim="800000"/>
            <a:headEnd/>
            <a:tailEnd/>
          </a:ln>
        </p:spPr>
        <p:txBody>
          <a:bodyPr>
            <a:spAutoFit/>
          </a:bodyPr>
          <a:lstStyle/>
          <a:p>
            <a:r>
              <a:rPr lang="it-IT" b="1"/>
              <a:t>Active</a:t>
            </a:r>
          </a:p>
          <a:p>
            <a:endParaRPr lang="it-IT" b="1"/>
          </a:p>
          <a:p>
            <a:r>
              <a:rPr lang="it-IT" i="1"/>
              <a:t>Advantages</a:t>
            </a:r>
            <a:r>
              <a:rPr lang="it-IT"/>
              <a:t> : ability to update  information continously. For example, only an active document can change the display quicly </a:t>
            </a:r>
            <a:r>
              <a:rPr lang="it-IT" i="1"/>
              <a:t>enough to show an animated immage. </a:t>
            </a:r>
            <a:r>
              <a:rPr lang="it-IT"/>
              <a:t>More important, an active document can access sources of information directly and update the display continously. For example, an active document that dispays stock prices can continue to retrieve stock information and change the display without requiring any action from the user. </a:t>
            </a:r>
          </a:p>
          <a:p>
            <a:endParaRPr lang="it-IT"/>
          </a:p>
          <a:p>
            <a:endParaRPr lang="it-IT"/>
          </a:p>
          <a:p>
            <a:r>
              <a:rPr lang="it-IT" i="1"/>
              <a:t>Disavantages</a:t>
            </a:r>
            <a:r>
              <a:rPr lang="it-IT"/>
              <a:t> :because an active document can run on an arbitrary computer instead on a server, the program must be vritten to avoid depending by particular features of a computer.</a:t>
            </a:r>
          </a:p>
          <a:p>
            <a:r>
              <a:rPr lang="it-IT"/>
              <a:t>An active document is a potential risk because the document </a:t>
            </a:r>
            <a:r>
              <a:rPr lang="it-IT" b="1"/>
              <a:t>can export or import information.</a:t>
            </a:r>
            <a:endParaRPr lang="it-IT" sz="2800" b="1">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05F70AB0-7376-4B50-B1B6-B971FE1A4652}" type="slidenum">
              <a:rPr lang="it-IT"/>
              <a:pPr>
                <a:defRPr/>
              </a:pPr>
              <a:t>5</a:t>
            </a:fld>
            <a:endParaRPr lang="it-IT"/>
          </a:p>
        </p:txBody>
      </p:sp>
      <p:sp>
        <p:nvSpPr>
          <p:cNvPr id="6147" name="Text Box 2"/>
          <p:cNvSpPr txBox="1">
            <a:spLocks noChangeArrowheads="1"/>
          </p:cNvSpPr>
          <p:nvPr/>
        </p:nvSpPr>
        <p:spPr bwMode="auto">
          <a:xfrm>
            <a:off x="519113" y="474663"/>
            <a:ext cx="7724775" cy="3749675"/>
          </a:xfrm>
          <a:prstGeom prst="rect">
            <a:avLst/>
          </a:prstGeom>
          <a:noFill/>
          <a:ln w="9525">
            <a:noFill/>
            <a:miter lim="800000"/>
            <a:headEnd/>
            <a:tailEnd/>
          </a:ln>
        </p:spPr>
        <p:txBody>
          <a:bodyPr>
            <a:spAutoFit/>
          </a:bodyPr>
          <a:lstStyle/>
          <a:p>
            <a:endParaRPr lang="it-IT"/>
          </a:p>
          <a:p>
            <a:r>
              <a:rPr lang="it-IT"/>
              <a:t>Active documents require more sophisicated browser software (interpreters, virtual machines,..) and a powerful computer system to run the broser.</a:t>
            </a:r>
          </a:p>
          <a:p>
            <a:endParaRPr lang="it-IT"/>
          </a:p>
          <a:p>
            <a:r>
              <a:rPr lang="it-IT"/>
              <a:t>The active documents are normally written in source code. The compiler produces an executable form that is sent to the browser.</a:t>
            </a:r>
          </a:p>
          <a:p>
            <a:endParaRPr lang="it-IT"/>
          </a:p>
          <a:p>
            <a:endParaRPr lang="it-IT"/>
          </a:p>
          <a:p>
            <a:r>
              <a:rPr lang="it-IT"/>
              <a:t>In the case </a:t>
            </a:r>
            <a:r>
              <a:rPr lang="it-IT" b="1"/>
              <a:t>of Java programs the source code is translated in the bytecode format, sent to the browser and locally executed by the java interpreter (JVM).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94384FED-F4CA-4ADA-9A58-D99C95F5BD50}" type="slidenum">
              <a:rPr lang="it-IT"/>
              <a:pPr>
                <a:defRPr/>
              </a:pPr>
              <a:t>6</a:t>
            </a:fld>
            <a:endParaRPr lang="it-IT"/>
          </a:p>
        </p:txBody>
      </p:sp>
      <p:sp>
        <p:nvSpPr>
          <p:cNvPr id="7171" name="Text Box 4"/>
          <p:cNvSpPr txBox="1">
            <a:spLocks noChangeArrowheads="1"/>
          </p:cNvSpPr>
          <p:nvPr/>
        </p:nvSpPr>
        <p:spPr bwMode="auto">
          <a:xfrm>
            <a:off x="303213" y="444500"/>
            <a:ext cx="8372475" cy="4586288"/>
          </a:xfrm>
          <a:prstGeom prst="rect">
            <a:avLst/>
          </a:prstGeom>
          <a:noFill/>
          <a:ln w="9525">
            <a:noFill/>
            <a:miter lim="800000"/>
            <a:headEnd/>
            <a:tailEnd/>
          </a:ln>
        </p:spPr>
        <p:txBody>
          <a:bodyPr>
            <a:spAutoFit/>
          </a:bodyPr>
          <a:lstStyle/>
          <a:p>
            <a:pPr marL="342900" indent="-342900"/>
            <a:r>
              <a:rPr lang="it-IT" sz="2800" b="1"/>
              <a:t>Implementation of dynamic documents</a:t>
            </a:r>
          </a:p>
          <a:p>
            <a:pPr marL="342900" indent="-342900"/>
            <a:endParaRPr lang="it-IT" sz="1200" b="1"/>
          </a:p>
          <a:p>
            <a:pPr marL="342900" indent="-342900"/>
            <a:endParaRPr lang="it-IT" sz="1200" b="1"/>
          </a:p>
          <a:p>
            <a:pPr marL="342900" indent="-342900"/>
            <a:endParaRPr lang="it-IT"/>
          </a:p>
          <a:p>
            <a:pPr marL="342900" indent="-342900">
              <a:buFontTx/>
              <a:buAutoNum type="arabicParenR"/>
            </a:pPr>
            <a:r>
              <a:rPr lang="it-IT"/>
              <a:t>The server program must be extended so it is capable of executing a </a:t>
            </a:r>
            <a:r>
              <a:rPr lang="it-IT">
                <a:solidFill>
                  <a:srgbClr val="FF0000"/>
                </a:solidFill>
              </a:rPr>
              <a:t>separeted application program </a:t>
            </a:r>
            <a:r>
              <a:rPr lang="it-IT"/>
              <a:t>that creates a document each time a request arrives.</a:t>
            </a:r>
          </a:p>
          <a:p>
            <a:pPr marL="342900" indent="-342900">
              <a:buFontTx/>
              <a:buAutoNum type="arabicParenR"/>
            </a:pPr>
            <a:endParaRPr lang="it-IT"/>
          </a:p>
          <a:p>
            <a:pPr marL="342900" indent="-342900">
              <a:buFontTx/>
              <a:buAutoNum type="arabicParenR"/>
            </a:pPr>
            <a:r>
              <a:rPr lang="it-IT"/>
              <a:t>A separeted application program must be written </a:t>
            </a:r>
            <a:r>
              <a:rPr lang="it-IT">
                <a:solidFill>
                  <a:srgbClr val="FF0000"/>
                </a:solidFill>
              </a:rPr>
              <a:t>for each dynamic document.</a:t>
            </a:r>
          </a:p>
          <a:p>
            <a:pPr marL="342900" indent="-342900">
              <a:buFontTx/>
              <a:buAutoNum type="arabicParenR"/>
            </a:pPr>
            <a:endParaRPr lang="it-IT"/>
          </a:p>
          <a:p>
            <a:pPr marL="342900" indent="-342900">
              <a:buFontTx/>
              <a:buAutoNum type="arabicParenR"/>
            </a:pPr>
            <a:r>
              <a:rPr lang="it-IT"/>
              <a:t>The server must be configured so it knows which URLs correspond to dynamic documents and which correspond to static documents. For each dynamic document, the configuration must specify the application program that generates the document.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4"/>
          <p:cNvSpPr>
            <a:spLocks noGrp="1"/>
          </p:cNvSpPr>
          <p:nvPr>
            <p:ph type="sldNum" sz="quarter" idx="12"/>
          </p:nvPr>
        </p:nvSpPr>
        <p:spPr/>
        <p:txBody>
          <a:bodyPr/>
          <a:lstStyle/>
          <a:p>
            <a:pPr>
              <a:defRPr/>
            </a:pPr>
            <a:fld id="{DA169A9E-BE74-4250-9439-5B520E04B7E4}" type="slidenum">
              <a:rPr lang="it-IT"/>
              <a:pPr>
                <a:defRPr/>
              </a:pPr>
              <a:t>7</a:t>
            </a:fld>
            <a:endParaRPr lang="it-IT"/>
          </a:p>
        </p:txBody>
      </p:sp>
      <p:sp>
        <p:nvSpPr>
          <p:cNvPr id="8195" name="Rectangle 2"/>
          <p:cNvSpPr>
            <a:spLocks noGrp="1" noChangeArrowheads="1"/>
          </p:cNvSpPr>
          <p:nvPr>
            <p:ph type="title"/>
          </p:nvPr>
        </p:nvSpPr>
        <p:spPr>
          <a:xfrm>
            <a:off x="685800" y="0"/>
            <a:ext cx="7772400" cy="1143000"/>
          </a:xfrm>
        </p:spPr>
        <p:txBody>
          <a:bodyPr/>
          <a:lstStyle/>
          <a:p>
            <a:pPr eaLnBrk="1" hangingPunct="1"/>
            <a:r>
              <a:rPr lang="it-IT" sz="2800" b="1" smtClean="0">
                <a:latin typeface="Times New Roman" pitchFamily="18" charset="0"/>
              </a:rPr>
              <a:t/>
            </a:r>
            <a:br>
              <a:rPr lang="it-IT" sz="2800" b="1" smtClean="0">
                <a:latin typeface="Times New Roman" pitchFamily="18" charset="0"/>
              </a:rPr>
            </a:br>
            <a:r>
              <a:rPr lang="it-IT" sz="2800" b="1" smtClean="0">
                <a:latin typeface="Times New Roman" pitchFamily="18" charset="0"/>
              </a:rPr>
              <a:t/>
            </a:r>
            <a:br>
              <a:rPr lang="it-IT" sz="2800" b="1" smtClean="0">
                <a:latin typeface="Times New Roman" pitchFamily="18" charset="0"/>
              </a:rPr>
            </a:br>
            <a:r>
              <a:rPr lang="it-IT" sz="2800" b="1" smtClean="0">
                <a:latin typeface="Times New Roman" pitchFamily="18" charset="0"/>
              </a:rPr>
              <a:t>CGI (Common Gateway Interface)</a:t>
            </a:r>
            <a:br>
              <a:rPr lang="it-IT" sz="2800" b="1" smtClean="0">
                <a:latin typeface="Times New Roman" pitchFamily="18" charset="0"/>
              </a:rPr>
            </a:br>
            <a:endParaRPr lang="it-IT" sz="2800" b="1" smtClean="0">
              <a:latin typeface="Times New Roman" pitchFamily="18" charset="0"/>
            </a:endParaRPr>
          </a:p>
        </p:txBody>
      </p:sp>
      <p:sp>
        <p:nvSpPr>
          <p:cNvPr id="8196" name="Text Box 3"/>
          <p:cNvSpPr txBox="1">
            <a:spLocks noChangeArrowheads="1"/>
          </p:cNvSpPr>
          <p:nvPr/>
        </p:nvSpPr>
        <p:spPr bwMode="auto">
          <a:xfrm>
            <a:off x="288925" y="1301750"/>
            <a:ext cx="8474075" cy="4968875"/>
          </a:xfrm>
          <a:prstGeom prst="rect">
            <a:avLst/>
          </a:prstGeom>
          <a:noFill/>
          <a:ln w="9525">
            <a:noFill/>
            <a:miter lim="800000"/>
            <a:headEnd/>
            <a:tailEnd/>
          </a:ln>
        </p:spPr>
        <p:txBody>
          <a:bodyPr>
            <a:spAutoFit/>
          </a:bodyPr>
          <a:lstStyle/>
          <a:p>
            <a:pPr>
              <a:buFontTx/>
              <a:buChar char="•"/>
            </a:pPr>
            <a:r>
              <a:rPr lang="it-IT"/>
              <a:t> A widely used technology for </a:t>
            </a:r>
            <a:r>
              <a:rPr lang="it-IT">
                <a:solidFill>
                  <a:srgbClr val="FF0000"/>
                </a:solidFill>
              </a:rPr>
              <a:t>building dynamic Web documents </a:t>
            </a:r>
            <a:r>
              <a:rPr lang="it-IT"/>
              <a:t>is known as the </a:t>
            </a:r>
            <a:r>
              <a:rPr lang="it-IT" i="1"/>
              <a:t>Common Gateway Interface(CGI),</a:t>
            </a:r>
            <a:r>
              <a:rPr lang="it-IT"/>
              <a:t> originally</a:t>
            </a:r>
            <a:r>
              <a:rPr lang="it-IT" i="1"/>
              <a:t> </a:t>
            </a:r>
            <a:r>
              <a:rPr lang="it-IT"/>
              <a:t>develloped by</a:t>
            </a:r>
            <a:r>
              <a:rPr lang="it-IT" i="1"/>
              <a:t> the National Center for Supercomputer Applications (NCSA).</a:t>
            </a:r>
            <a:endParaRPr lang="it-IT"/>
          </a:p>
          <a:p>
            <a:pPr>
              <a:buFontTx/>
              <a:buChar char="•"/>
            </a:pPr>
            <a:endParaRPr lang="it-IT"/>
          </a:p>
          <a:p>
            <a:pPr>
              <a:buFontTx/>
              <a:buChar char="•"/>
            </a:pPr>
            <a:r>
              <a:rPr lang="it-IT"/>
              <a:t> The CGI standard specifies </a:t>
            </a:r>
            <a:r>
              <a:rPr lang="it-IT" i="1"/>
              <a:t>how a server interacts </a:t>
            </a:r>
            <a:r>
              <a:rPr lang="it-IT"/>
              <a:t>with an application program that implements a dynamic document. The application is called a </a:t>
            </a:r>
            <a:r>
              <a:rPr lang="it-IT" b="1"/>
              <a:t>CGI program</a:t>
            </a:r>
            <a:r>
              <a:rPr lang="it-IT"/>
              <a:t> .</a:t>
            </a:r>
          </a:p>
          <a:p>
            <a:pPr>
              <a:buFontTx/>
              <a:buChar char="•"/>
            </a:pPr>
            <a:endParaRPr lang="it-IT"/>
          </a:p>
          <a:p>
            <a:pPr>
              <a:buFontTx/>
              <a:buChar char="•"/>
            </a:pPr>
            <a:r>
              <a:rPr lang="it-IT"/>
              <a:t> CGI does not specifies a particular programming language. A programmer can choose an appropriate language for each  document(C,C++, Perl, shell di Unix..).</a:t>
            </a:r>
          </a:p>
          <a:p>
            <a:pPr>
              <a:buFontTx/>
              <a:buChar char="•"/>
            </a:pPr>
            <a:endParaRPr lang="it-IT"/>
          </a:p>
          <a:p>
            <a:pPr>
              <a:buFontTx/>
              <a:buChar char="•"/>
            </a:pPr>
            <a:r>
              <a:rPr lang="it-IT"/>
              <a:t> The CGI programs are placed in a directory called </a:t>
            </a:r>
            <a:r>
              <a:rPr lang="it-IT" i="1"/>
              <a:t>bin</a:t>
            </a:r>
            <a:r>
              <a:rPr lang="it-IT"/>
              <a:t> </a:t>
            </a:r>
            <a:r>
              <a:rPr lang="it-IT" b="1"/>
              <a:t>.</a:t>
            </a:r>
            <a:r>
              <a:rPr lang="it-IT"/>
              <a:t> </a:t>
            </a:r>
          </a:p>
          <a:p>
            <a:pPr>
              <a:buFontTx/>
              <a:buChar char="•"/>
            </a:pPr>
            <a:endParaRPr lang="it-IT"/>
          </a:p>
          <a:p>
            <a:pPr>
              <a:buFontTx/>
              <a:buChar char="•"/>
            </a:pPr>
            <a:r>
              <a:rPr lang="it-IT"/>
              <a:t>The output of a CGI program may be a HTML program, but the standard permits CGI applications to generate arbitrary document types (plain text or a digital image).</a:t>
            </a:r>
          </a:p>
          <a:p>
            <a:r>
              <a:rPr lang="it-IT"/>
              <a:t>The standard allows to place a header that describes the document type.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1E8A5220-57BB-4437-BB5E-6B94323A41C1}" type="slidenum">
              <a:rPr lang="it-IT"/>
              <a:pPr>
                <a:defRPr/>
              </a:pPr>
              <a:t>8</a:t>
            </a:fld>
            <a:endParaRPr lang="it-IT"/>
          </a:p>
        </p:txBody>
      </p:sp>
      <p:sp>
        <p:nvSpPr>
          <p:cNvPr id="9219" name="Text Box 4"/>
          <p:cNvSpPr txBox="1">
            <a:spLocks noChangeArrowheads="1"/>
          </p:cNvSpPr>
          <p:nvPr/>
        </p:nvSpPr>
        <p:spPr bwMode="auto">
          <a:xfrm>
            <a:off x="447675" y="836613"/>
            <a:ext cx="8156575" cy="4054475"/>
          </a:xfrm>
          <a:prstGeom prst="rect">
            <a:avLst/>
          </a:prstGeom>
          <a:noFill/>
          <a:ln w="9525">
            <a:noFill/>
            <a:miter lim="800000"/>
            <a:headEnd/>
            <a:tailEnd/>
          </a:ln>
        </p:spPr>
        <p:txBody>
          <a:bodyPr>
            <a:spAutoFit/>
          </a:bodyPr>
          <a:lstStyle/>
          <a:p>
            <a:pPr>
              <a:buFontTx/>
              <a:buChar char="•"/>
            </a:pPr>
            <a:r>
              <a:rPr lang="it-IT"/>
              <a:t> After it runs a CGI program, a server examines the header before returning the document to the browser that issued the request.</a:t>
            </a:r>
          </a:p>
          <a:p>
            <a:r>
              <a:rPr lang="it-IT"/>
              <a:t>For example, a header that consists of the line:</a:t>
            </a:r>
          </a:p>
          <a:p>
            <a:endParaRPr lang="it-IT"/>
          </a:p>
          <a:p>
            <a:r>
              <a:rPr lang="it-IT"/>
              <a:t>		 content- type: text/html</a:t>
            </a:r>
          </a:p>
          <a:p>
            <a:endParaRPr lang="it-IT"/>
          </a:p>
          <a:p>
            <a:r>
              <a:rPr lang="it-IT"/>
              <a:t>Followed by a blank line specifies that the output is a HTML document		</a:t>
            </a:r>
          </a:p>
          <a:p>
            <a:r>
              <a:rPr lang="it-IT"/>
              <a:t>The server sends  the HTML documents to the  browser by using HTTP protocol.</a:t>
            </a:r>
          </a:p>
          <a:p>
            <a:endParaRPr lang="it-IT"/>
          </a:p>
          <a:p>
            <a:endParaRPr lang="it-IT"/>
          </a:p>
          <a:p>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pPr>
              <a:defRPr/>
            </a:pPr>
            <a:fld id="{33455E9C-29FF-4F14-BC16-BAB22176A386}" type="slidenum">
              <a:rPr lang="it-IT"/>
              <a:pPr>
                <a:defRPr/>
              </a:pPr>
              <a:t>9</a:t>
            </a:fld>
            <a:endParaRPr lang="it-IT"/>
          </a:p>
        </p:txBody>
      </p:sp>
      <p:sp>
        <p:nvSpPr>
          <p:cNvPr id="10243" name="Text Box 4"/>
          <p:cNvSpPr txBox="1">
            <a:spLocks noChangeArrowheads="1"/>
          </p:cNvSpPr>
          <p:nvPr/>
        </p:nvSpPr>
        <p:spPr bwMode="auto">
          <a:xfrm>
            <a:off x="376238" y="546100"/>
            <a:ext cx="7940675" cy="5883275"/>
          </a:xfrm>
          <a:prstGeom prst="rect">
            <a:avLst/>
          </a:prstGeom>
          <a:noFill/>
          <a:ln w="9525">
            <a:noFill/>
            <a:miter lim="800000"/>
            <a:headEnd/>
            <a:tailEnd/>
          </a:ln>
        </p:spPr>
        <p:txBody>
          <a:bodyPr>
            <a:spAutoFit/>
          </a:bodyPr>
          <a:lstStyle/>
          <a:p>
            <a:r>
              <a:rPr lang="it-IT" b="1"/>
              <a:t>Parameters</a:t>
            </a:r>
          </a:p>
          <a:p>
            <a:r>
              <a:rPr lang="it-IT"/>
              <a:t>A CGI program can be parameterized. A server can pass arguments to the program whenever the program is invoked.</a:t>
            </a:r>
          </a:p>
          <a:p>
            <a:endParaRPr lang="it-IT"/>
          </a:p>
          <a:p>
            <a:r>
              <a:rPr lang="it-IT"/>
              <a:t>A single program can to settle a set of dynamic documents that differs only in minor details.</a:t>
            </a:r>
          </a:p>
          <a:p>
            <a:endParaRPr lang="it-IT"/>
          </a:p>
          <a:p>
            <a:r>
              <a:rPr lang="it-IT"/>
              <a:t>Values for the parameters can be supplied by the browser by inserting a suffix in the URL sent to the server</a:t>
            </a:r>
          </a:p>
          <a:p>
            <a:endParaRPr lang="it-IT"/>
          </a:p>
          <a:p>
            <a:r>
              <a:rPr lang="it-IT"/>
              <a:t>When a request arrives, the server divides the URL in the request into twp parts: a prefix that specifies a particular document and a suffix that contains additional information.</a:t>
            </a:r>
          </a:p>
          <a:p>
            <a:endParaRPr lang="it-IT"/>
          </a:p>
          <a:p>
            <a:r>
              <a:rPr lang="it-IT"/>
              <a:t>If the prefix of the URL corresponds to a CGI program, the server invokes the program and passes the suffix of the URL as an argument. </a:t>
            </a:r>
          </a:p>
          <a:p>
            <a:r>
              <a:rPr lang="it-IT"/>
              <a:t>Syntactically, a question mark (?) separates the prefix from the suffix</a:t>
            </a:r>
          </a:p>
          <a:p>
            <a:endParaRPr lang="it-IT"/>
          </a:p>
          <a:p>
            <a:r>
              <a:rPr lang="it-IT"/>
              <a:t>h</a:t>
            </a:r>
            <a:r>
              <a:rPr lang="it-IT">
                <a:hlinkClick r:id="rId2"/>
              </a:rPr>
              <a:t>ttp://www.unibo.it/dida/cgi-bin/orario/</a:t>
            </a:r>
            <a:r>
              <a:rPr lang="it-IT"/>
              <a:t>?giorno=010901&amp;corso=C5</a:t>
            </a: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3547</TotalTime>
  <Words>1685</Words>
  <Application>Microsoft Office PowerPoint</Application>
  <PresentationFormat>Presentazione su schermo (4:3)</PresentationFormat>
  <Paragraphs>203</Paragraphs>
  <Slides>20</Slides>
  <Notes>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Struttura predefinita</vt:lpstr>
      <vt:lpstr>Presentazione standard di PowerPoint</vt:lpstr>
      <vt:lpstr>Three basic types of web documents</vt:lpstr>
      <vt:lpstr>Presentazione standard di PowerPoint</vt:lpstr>
      <vt:lpstr>Presentazione standard di PowerPoint</vt:lpstr>
      <vt:lpstr>Presentazione standard di PowerPoint</vt:lpstr>
      <vt:lpstr>Presentazione standard di PowerPoint</vt:lpstr>
      <vt:lpstr>  CGI (Common Gateway Interface)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Deis - Università di Bologna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Tipi fondamentali di documenti web</dc:title>
  <dc:creator>Maurelio Boari</dc:creator>
  <cp:lastModifiedBy>Maurelio Boari</cp:lastModifiedBy>
  <cp:revision>31</cp:revision>
  <dcterms:created xsi:type="dcterms:W3CDTF">2005-10-03T09:14:13Z</dcterms:created>
  <dcterms:modified xsi:type="dcterms:W3CDTF">2018-02-09T11:54:20Z</dcterms:modified>
</cp:coreProperties>
</file>