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0"/>
  </p:notesMasterIdLst>
  <p:handoutMasterIdLst>
    <p:handoutMasterId r:id="rId31"/>
  </p:handoutMasterIdLst>
  <p:sldIdLst>
    <p:sldId id="299" r:id="rId2"/>
    <p:sldId id="281" r:id="rId3"/>
    <p:sldId id="300" r:id="rId4"/>
    <p:sldId id="309" r:id="rId5"/>
    <p:sldId id="282" r:id="rId6"/>
    <p:sldId id="284" r:id="rId7"/>
    <p:sldId id="301" r:id="rId8"/>
    <p:sldId id="286" r:id="rId9"/>
    <p:sldId id="285" r:id="rId10"/>
    <p:sldId id="310" r:id="rId11"/>
    <p:sldId id="311" r:id="rId12"/>
    <p:sldId id="312" r:id="rId13"/>
    <p:sldId id="302" r:id="rId14"/>
    <p:sldId id="303" r:id="rId15"/>
    <p:sldId id="304" r:id="rId16"/>
    <p:sldId id="287" r:id="rId17"/>
    <p:sldId id="289" r:id="rId18"/>
    <p:sldId id="290" r:id="rId19"/>
    <p:sldId id="291" r:id="rId20"/>
    <p:sldId id="305" r:id="rId21"/>
    <p:sldId id="306" r:id="rId22"/>
    <p:sldId id="307" r:id="rId23"/>
    <p:sldId id="308" r:id="rId24"/>
    <p:sldId id="292" r:id="rId25"/>
    <p:sldId id="293" r:id="rId26"/>
    <p:sldId id="294" r:id="rId27"/>
    <p:sldId id="295" r:id="rId28"/>
    <p:sldId id="296" r:id="rId29"/>
  </p:sldIdLst>
  <p:sldSz cx="9144000" cy="6858000" type="screen4x3"/>
  <p:notesSz cx="6837363" cy="9180513"/>
  <p:defaultTextStyle>
    <a:defPPr>
      <a:defRPr lang="en-US"/>
    </a:defPPr>
    <a:lvl1pPr algn="ctr" rtl="0" fontAlgn="base">
      <a:spcBef>
        <a:spcPct val="0"/>
      </a:spcBef>
      <a:spcAft>
        <a:spcPct val="0"/>
      </a:spcAft>
      <a:defRPr sz="1400" b="1" kern="1200">
        <a:solidFill>
          <a:schemeClr val="tx2"/>
        </a:solidFill>
        <a:latin typeface="Arial" charset="0"/>
        <a:ea typeface="+mn-ea"/>
        <a:cs typeface="+mn-cs"/>
      </a:defRPr>
    </a:lvl1pPr>
    <a:lvl2pPr marL="457200" algn="ctr" rtl="0" fontAlgn="base">
      <a:spcBef>
        <a:spcPct val="0"/>
      </a:spcBef>
      <a:spcAft>
        <a:spcPct val="0"/>
      </a:spcAft>
      <a:defRPr sz="1400" b="1" kern="1200">
        <a:solidFill>
          <a:schemeClr val="tx2"/>
        </a:solidFill>
        <a:latin typeface="Arial" charset="0"/>
        <a:ea typeface="+mn-ea"/>
        <a:cs typeface="+mn-cs"/>
      </a:defRPr>
    </a:lvl2pPr>
    <a:lvl3pPr marL="914400" algn="ctr" rtl="0" fontAlgn="base">
      <a:spcBef>
        <a:spcPct val="0"/>
      </a:spcBef>
      <a:spcAft>
        <a:spcPct val="0"/>
      </a:spcAft>
      <a:defRPr sz="1400" b="1" kern="1200">
        <a:solidFill>
          <a:schemeClr val="tx2"/>
        </a:solidFill>
        <a:latin typeface="Arial" charset="0"/>
        <a:ea typeface="+mn-ea"/>
        <a:cs typeface="+mn-cs"/>
      </a:defRPr>
    </a:lvl3pPr>
    <a:lvl4pPr marL="1371600" algn="ctr" rtl="0" fontAlgn="base">
      <a:spcBef>
        <a:spcPct val="0"/>
      </a:spcBef>
      <a:spcAft>
        <a:spcPct val="0"/>
      </a:spcAft>
      <a:defRPr sz="1400" b="1" kern="1200">
        <a:solidFill>
          <a:schemeClr val="tx2"/>
        </a:solidFill>
        <a:latin typeface="Arial" charset="0"/>
        <a:ea typeface="+mn-ea"/>
        <a:cs typeface="+mn-cs"/>
      </a:defRPr>
    </a:lvl4pPr>
    <a:lvl5pPr marL="1828800" algn="ctr" rtl="0" fontAlgn="base">
      <a:spcBef>
        <a:spcPct val="0"/>
      </a:spcBef>
      <a:spcAft>
        <a:spcPct val="0"/>
      </a:spcAft>
      <a:defRPr sz="1400" b="1" kern="1200">
        <a:solidFill>
          <a:schemeClr val="tx2"/>
        </a:solidFill>
        <a:latin typeface="Arial" charset="0"/>
        <a:ea typeface="+mn-ea"/>
        <a:cs typeface="+mn-cs"/>
      </a:defRPr>
    </a:lvl5pPr>
    <a:lvl6pPr marL="2286000" algn="l" defTabSz="914400" rtl="0" eaLnBrk="1" latinLnBrk="0" hangingPunct="1">
      <a:defRPr sz="1400" b="1" kern="1200">
        <a:solidFill>
          <a:schemeClr val="tx2"/>
        </a:solidFill>
        <a:latin typeface="Arial" charset="0"/>
        <a:ea typeface="+mn-ea"/>
        <a:cs typeface="+mn-cs"/>
      </a:defRPr>
    </a:lvl6pPr>
    <a:lvl7pPr marL="2743200" algn="l" defTabSz="914400" rtl="0" eaLnBrk="1" latinLnBrk="0" hangingPunct="1">
      <a:defRPr sz="1400" b="1" kern="1200">
        <a:solidFill>
          <a:schemeClr val="tx2"/>
        </a:solidFill>
        <a:latin typeface="Arial" charset="0"/>
        <a:ea typeface="+mn-ea"/>
        <a:cs typeface="+mn-cs"/>
      </a:defRPr>
    </a:lvl7pPr>
    <a:lvl8pPr marL="3200400" algn="l" defTabSz="914400" rtl="0" eaLnBrk="1" latinLnBrk="0" hangingPunct="1">
      <a:defRPr sz="1400" b="1" kern="1200">
        <a:solidFill>
          <a:schemeClr val="tx2"/>
        </a:solidFill>
        <a:latin typeface="Arial" charset="0"/>
        <a:ea typeface="+mn-ea"/>
        <a:cs typeface="+mn-cs"/>
      </a:defRPr>
    </a:lvl8pPr>
    <a:lvl9pPr marL="3657600" algn="l" defTabSz="914400" rtl="0" eaLnBrk="1" latinLnBrk="0" hangingPunct="1">
      <a:defRPr sz="1400" b="1" kern="1200">
        <a:solidFill>
          <a:schemeClr val="tx2"/>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14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1" autoAdjust="0"/>
    <p:restoredTop sz="94646" autoAdjust="0"/>
  </p:normalViewPr>
  <p:slideViewPr>
    <p:cSldViewPr>
      <p:cViewPr>
        <p:scale>
          <a:sx n="91" d="100"/>
          <a:sy n="91" d="100"/>
        </p:scale>
        <p:origin x="-1210" y="226"/>
      </p:cViewPr>
      <p:guideLst>
        <p:guide orient="horz" pos="2160"/>
        <p:guide pos="288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812" y="-72"/>
      </p:cViewPr>
      <p:guideLst>
        <p:guide orient="horz" pos="2891"/>
        <p:guide pos="215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3" Type="http://schemas.openxmlformats.org/officeDocument/2006/relationships/slide" Target="slides/slide27.xml"/><Relationship Id="rId2" Type="http://schemas.openxmlformats.org/officeDocument/2006/relationships/slide" Target="slides/slide19.xml"/><Relationship Id="rId1"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62275" cy="458788"/>
          </a:xfrm>
          <a:prstGeom prst="rect">
            <a:avLst/>
          </a:prstGeom>
          <a:noFill/>
          <a:ln w="9525">
            <a:noFill/>
            <a:miter lim="800000"/>
            <a:headEnd/>
            <a:tailEnd/>
          </a:ln>
          <a:effectLst/>
        </p:spPr>
        <p:txBody>
          <a:bodyPr vert="horz" wrap="square" lIns="91524" tIns="45762" rIns="91524" bIns="45762" numCol="1" anchor="t" anchorCtr="0" compatLnSpc="1">
            <a:prstTxWarp prst="textNoShape">
              <a:avLst/>
            </a:prstTxWarp>
          </a:bodyPr>
          <a:lstStyle>
            <a:lvl1pPr algn="l" defTabSz="915988">
              <a:defRPr sz="1200" b="0"/>
            </a:lvl1pPr>
          </a:lstStyle>
          <a:p>
            <a:pPr>
              <a:defRPr/>
            </a:pPr>
            <a:endParaRPr lang="it-IT"/>
          </a:p>
        </p:txBody>
      </p:sp>
      <p:sp>
        <p:nvSpPr>
          <p:cNvPr id="35843" name="Rectangle 3"/>
          <p:cNvSpPr>
            <a:spLocks noGrp="1" noChangeArrowheads="1"/>
          </p:cNvSpPr>
          <p:nvPr>
            <p:ph type="dt" sz="quarter" idx="1"/>
          </p:nvPr>
        </p:nvSpPr>
        <p:spPr bwMode="auto">
          <a:xfrm>
            <a:off x="3875088" y="0"/>
            <a:ext cx="2962275" cy="458788"/>
          </a:xfrm>
          <a:prstGeom prst="rect">
            <a:avLst/>
          </a:prstGeom>
          <a:noFill/>
          <a:ln w="9525">
            <a:noFill/>
            <a:miter lim="800000"/>
            <a:headEnd/>
            <a:tailEnd/>
          </a:ln>
          <a:effectLst/>
        </p:spPr>
        <p:txBody>
          <a:bodyPr vert="horz" wrap="square" lIns="91524" tIns="45762" rIns="91524" bIns="45762" numCol="1" anchor="t" anchorCtr="0" compatLnSpc="1">
            <a:prstTxWarp prst="textNoShape">
              <a:avLst/>
            </a:prstTxWarp>
          </a:bodyPr>
          <a:lstStyle>
            <a:lvl1pPr algn="r" defTabSz="915988">
              <a:defRPr sz="1200" b="0"/>
            </a:lvl1pPr>
          </a:lstStyle>
          <a:p>
            <a:pPr>
              <a:defRPr/>
            </a:pPr>
            <a:endParaRPr lang="it-IT"/>
          </a:p>
        </p:txBody>
      </p:sp>
      <p:sp>
        <p:nvSpPr>
          <p:cNvPr id="35844" name="Rectangle 4"/>
          <p:cNvSpPr>
            <a:spLocks noGrp="1" noChangeArrowheads="1"/>
          </p:cNvSpPr>
          <p:nvPr>
            <p:ph type="ftr" sz="quarter" idx="2"/>
          </p:nvPr>
        </p:nvSpPr>
        <p:spPr bwMode="auto">
          <a:xfrm>
            <a:off x="0" y="8721725"/>
            <a:ext cx="2962275" cy="458788"/>
          </a:xfrm>
          <a:prstGeom prst="rect">
            <a:avLst/>
          </a:prstGeom>
          <a:noFill/>
          <a:ln w="9525">
            <a:noFill/>
            <a:miter lim="800000"/>
            <a:headEnd/>
            <a:tailEnd/>
          </a:ln>
          <a:effectLst/>
        </p:spPr>
        <p:txBody>
          <a:bodyPr vert="horz" wrap="square" lIns="91524" tIns="45762" rIns="91524" bIns="45762" numCol="1" anchor="b" anchorCtr="0" compatLnSpc="1">
            <a:prstTxWarp prst="textNoShape">
              <a:avLst/>
            </a:prstTxWarp>
          </a:bodyPr>
          <a:lstStyle>
            <a:lvl1pPr algn="l" defTabSz="915988">
              <a:defRPr sz="1200" b="0"/>
            </a:lvl1pPr>
          </a:lstStyle>
          <a:p>
            <a:pPr>
              <a:defRPr/>
            </a:pPr>
            <a:endParaRPr lang="it-IT"/>
          </a:p>
        </p:txBody>
      </p:sp>
      <p:sp>
        <p:nvSpPr>
          <p:cNvPr id="35845" name="Rectangle 5"/>
          <p:cNvSpPr>
            <a:spLocks noGrp="1" noChangeArrowheads="1"/>
          </p:cNvSpPr>
          <p:nvPr>
            <p:ph type="sldNum" sz="quarter" idx="3"/>
          </p:nvPr>
        </p:nvSpPr>
        <p:spPr bwMode="auto">
          <a:xfrm>
            <a:off x="3875088" y="8721725"/>
            <a:ext cx="2962275" cy="458788"/>
          </a:xfrm>
          <a:prstGeom prst="rect">
            <a:avLst/>
          </a:prstGeom>
          <a:noFill/>
          <a:ln w="9525">
            <a:noFill/>
            <a:miter lim="800000"/>
            <a:headEnd/>
            <a:tailEnd/>
          </a:ln>
          <a:effectLst/>
        </p:spPr>
        <p:txBody>
          <a:bodyPr vert="horz" wrap="square" lIns="91524" tIns="45762" rIns="91524" bIns="45762" numCol="1" anchor="b" anchorCtr="0" compatLnSpc="1">
            <a:prstTxWarp prst="textNoShape">
              <a:avLst/>
            </a:prstTxWarp>
          </a:bodyPr>
          <a:lstStyle>
            <a:lvl1pPr algn="r" defTabSz="915988">
              <a:defRPr sz="1200" b="0"/>
            </a:lvl1pPr>
          </a:lstStyle>
          <a:p>
            <a:pPr>
              <a:defRPr/>
            </a:pPr>
            <a:fld id="{5A455254-4B9E-4D76-A860-65BD36863346}" type="slidenum">
              <a:rPr lang="it-IT"/>
              <a:pPr>
                <a:defRPr/>
              </a:pPr>
              <a:t>‹N›</a:t>
            </a:fld>
            <a:endParaRPr lang="it-IT"/>
          </a:p>
        </p:txBody>
      </p:sp>
    </p:spTree>
    <p:extLst>
      <p:ext uri="{BB962C8B-B14F-4D97-AF65-F5344CB8AC3E}">
        <p14:creationId xmlns:p14="http://schemas.microsoft.com/office/powerpoint/2010/main" val="13526012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62275" cy="458788"/>
          </a:xfrm>
          <a:prstGeom prst="rect">
            <a:avLst/>
          </a:prstGeom>
          <a:noFill/>
          <a:ln w="9525">
            <a:noFill/>
            <a:miter lim="800000"/>
            <a:headEnd/>
            <a:tailEnd/>
          </a:ln>
          <a:effectLst/>
        </p:spPr>
        <p:txBody>
          <a:bodyPr vert="horz" wrap="square" lIns="91524" tIns="45762" rIns="91524" bIns="45762" numCol="1" anchor="t" anchorCtr="0" compatLnSpc="1">
            <a:prstTxWarp prst="textNoShape">
              <a:avLst/>
            </a:prstTxWarp>
          </a:bodyPr>
          <a:lstStyle>
            <a:lvl1pPr algn="l" defTabSz="915988">
              <a:defRPr sz="1200" b="0"/>
            </a:lvl1pPr>
          </a:lstStyle>
          <a:p>
            <a:pPr>
              <a:defRPr/>
            </a:pPr>
            <a:endParaRPr lang="it-IT"/>
          </a:p>
        </p:txBody>
      </p:sp>
      <p:sp>
        <p:nvSpPr>
          <p:cNvPr id="45059" name="Rectangle 3"/>
          <p:cNvSpPr>
            <a:spLocks noGrp="1" noChangeArrowheads="1"/>
          </p:cNvSpPr>
          <p:nvPr>
            <p:ph type="dt" idx="1"/>
          </p:nvPr>
        </p:nvSpPr>
        <p:spPr bwMode="auto">
          <a:xfrm>
            <a:off x="3875088" y="0"/>
            <a:ext cx="2962275" cy="458788"/>
          </a:xfrm>
          <a:prstGeom prst="rect">
            <a:avLst/>
          </a:prstGeom>
          <a:noFill/>
          <a:ln w="9525">
            <a:noFill/>
            <a:miter lim="800000"/>
            <a:headEnd/>
            <a:tailEnd/>
          </a:ln>
          <a:effectLst/>
        </p:spPr>
        <p:txBody>
          <a:bodyPr vert="horz" wrap="square" lIns="91524" tIns="45762" rIns="91524" bIns="45762" numCol="1" anchor="t" anchorCtr="0" compatLnSpc="1">
            <a:prstTxWarp prst="textNoShape">
              <a:avLst/>
            </a:prstTxWarp>
          </a:bodyPr>
          <a:lstStyle>
            <a:lvl1pPr algn="r" defTabSz="915988">
              <a:defRPr sz="1200" b="0"/>
            </a:lvl1pPr>
          </a:lstStyle>
          <a:p>
            <a:pPr>
              <a:defRPr/>
            </a:pPr>
            <a:endParaRPr lang="it-IT"/>
          </a:p>
        </p:txBody>
      </p:sp>
      <p:sp>
        <p:nvSpPr>
          <p:cNvPr id="31748" name="Rectangle 4"/>
          <p:cNvSpPr>
            <a:spLocks noGrp="1" noRot="1" noChangeAspect="1" noChangeArrowheads="1" noTextEdit="1"/>
          </p:cNvSpPr>
          <p:nvPr>
            <p:ph type="sldImg" idx="2"/>
          </p:nvPr>
        </p:nvSpPr>
        <p:spPr bwMode="auto">
          <a:xfrm>
            <a:off x="1122363" y="688975"/>
            <a:ext cx="4591050" cy="3443288"/>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911225" y="4360863"/>
            <a:ext cx="5014913" cy="4130675"/>
          </a:xfrm>
          <a:prstGeom prst="rect">
            <a:avLst/>
          </a:prstGeom>
          <a:noFill/>
          <a:ln w="9525">
            <a:noFill/>
            <a:miter lim="800000"/>
            <a:headEnd/>
            <a:tailEnd/>
          </a:ln>
          <a:effectLst/>
        </p:spPr>
        <p:txBody>
          <a:bodyPr vert="horz" wrap="square" lIns="91524" tIns="45762" rIns="91524" bIns="45762"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45062" name="Rectangle 6"/>
          <p:cNvSpPr>
            <a:spLocks noGrp="1" noChangeArrowheads="1"/>
          </p:cNvSpPr>
          <p:nvPr>
            <p:ph type="ftr" sz="quarter" idx="4"/>
          </p:nvPr>
        </p:nvSpPr>
        <p:spPr bwMode="auto">
          <a:xfrm>
            <a:off x="0" y="8721725"/>
            <a:ext cx="2962275" cy="458788"/>
          </a:xfrm>
          <a:prstGeom prst="rect">
            <a:avLst/>
          </a:prstGeom>
          <a:noFill/>
          <a:ln w="9525">
            <a:noFill/>
            <a:miter lim="800000"/>
            <a:headEnd/>
            <a:tailEnd/>
          </a:ln>
          <a:effectLst/>
        </p:spPr>
        <p:txBody>
          <a:bodyPr vert="horz" wrap="square" lIns="91524" tIns="45762" rIns="91524" bIns="45762" numCol="1" anchor="b" anchorCtr="0" compatLnSpc="1">
            <a:prstTxWarp prst="textNoShape">
              <a:avLst/>
            </a:prstTxWarp>
          </a:bodyPr>
          <a:lstStyle>
            <a:lvl1pPr algn="l" defTabSz="915988">
              <a:defRPr sz="1200" b="0"/>
            </a:lvl1pPr>
          </a:lstStyle>
          <a:p>
            <a:pPr>
              <a:defRPr/>
            </a:pPr>
            <a:endParaRPr lang="it-IT"/>
          </a:p>
        </p:txBody>
      </p:sp>
      <p:sp>
        <p:nvSpPr>
          <p:cNvPr id="45063" name="Rectangle 7"/>
          <p:cNvSpPr>
            <a:spLocks noGrp="1" noChangeArrowheads="1"/>
          </p:cNvSpPr>
          <p:nvPr>
            <p:ph type="sldNum" sz="quarter" idx="5"/>
          </p:nvPr>
        </p:nvSpPr>
        <p:spPr bwMode="auto">
          <a:xfrm>
            <a:off x="3875088" y="8721725"/>
            <a:ext cx="2962275" cy="458788"/>
          </a:xfrm>
          <a:prstGeom prst="rect">
            <a:avLst/>
          </a:prstGeom>
          <a:noFill/>
          <a:ln w="9525">
            <a:noFill/>
            <a:miter lim="800000"/>
            <a:headEnd/>
            <a:tailEnd/>
          </a:ln>
          <a:effectLst/>
        </p:spPr>
        <p:txBody>
          <a:bodyPr vert="horz" wrap="square" lIns="91524" tIns="45762" rIns="91524" bIns="45762" numCol="1" anchor="b" anchorCtr="0" compatLnSpc="1">
            <a:prstTxWarp prst="textNoShape">
              <a:avLst/>
            </a:prstTxWarp>
          </a:bodyPr>
          <a:lstStyle>
            <a:lvl1pPr algn="r" defTabSz="915988">
              <a:defRPr sz="1200" b="0"/>
            </a:lvl1pPr>
          </a:lstStyle>
          <a:p>
            <a:pPr>
              <a:defRPr/>
            </a:pPr>
            <a:fld id="{4E69B2D4-93E7-4E66-8966-ADFCAA8A05B6}" type="slidenum">
              <a:rPr lang="it-IT"/>
              <a:pPr>
                <a:defRPr/>
              </a:pPr>
              <a:t>‹N›</a:t>
            </a:fld>
            <a:endParaRPr lang="it-IT"/>
          </a:p>
        </p:txBody>
      </p:sp>
    </p:spTree>
    <p:extLst>
      <p:ext uri="{BB962C8B-B14F-4D97-AF65-F5344CB8AC3E}">
        <p14:creationId xmlns:p14="http://schemas.microsoft.com/office/powerpoint/2010/main" val="32341260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immagine diapositiva 1"/>
          <p:cNvSpPr>
            <a:spLocks noGrp="1" noRot="1" noChangeAspect="1" noTextEdit="1"/>
          </p:cNvSpPr>
          <p:nvPr>
            <p:ph type="sldImg"/>
          </p:nvPr>
        </p:nvSpPr>
        <p:spPr>
          <a:ln/>
        </p:spPr>
      </p:sp>
      <p:sp>
        <p:nvSpPr>
          <p:cNvPr id="32771" name="Segnaposto note 2"/>
          <p:cNvSpPr>
            <a:spLocks noGrp="1"/>
          </p:cNvSpPr>
          <p:nvPr>
            <p:ph type="body" idx="1"/>
          </p:nvPr>
        </p:nvSpPr>
        <p:spPr>
          <a:noFill/>
          <a:ln/>
        </p:spPr>
        <p:txBody>
          <a:bodyPr/>
          <a:lstStyle/>
          <a:p>
            <a:r>
              <a:rPr lang="it-IT" smtClean="0"/>
              <a:t>The main reason of this is that programmers must deal with the various aspects of communication. Obviously the main goal of the programmers is to create the code for client and server. In particular , in the server the various functions called by the clients must be created.</a:t>
            </a:r>
          </a:p>
          <a:p>
            <a:r>
              <a:rPr lang="it-IT" smtClean="0"/>
              <a:t>It is more easier to program synchronous communication models, Client and server model where the client waits until an answer from the server arrives.</a:t>
            </a:r>
          </a:p>
          <a:p>
            <a:r>
              <a:rPr lang="it-IT" smtClean="0"/>
              <a:t>The communication part of a program utilizes the same function, that is the communication programming, based on The API use, is standard</a:t>
            </a:r>
          </a:p>
          <a:p>
            <a:endParaRPr lang="it-IT" smtClean="0"/>
          </a:p>
        </p:txBody>
      </p:sp>
      <p:sp>
        <p:nvSpPr>
          <p:cNvPr id="32772" name="Segnaposto numero diapositiva 3"/>
          <p:cNvSpPr>
            <a:spLocks noGrp="1"/>
          </p:cNvSpPr>
          <p:nvPr>
            <p:ph type="sldNum" sz="quarter" idx="5"/>
          </p:nvPr>
        </p:nvSpPr>
        <p:spPr>
          <a:noFill/>
        </p:spPr>
        <p:txBody>
          <a:bodyPr/>
          <a:lstStyle/>
          <a:p>
            <a:fld id="{3345719A-DD96-4E1D-9A74-D9FFD6951BAB}" type="slidenum">
              <a:rPr lang="it-IT" smtClean="0"/>
              <a:pPr/>
              <a:t>2</a:t>
            </a:fld>
            <a:endParaRPr 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egnaposto immagine diapositiva 1"/>
          <p:cNvSpPr>
            <a:spLocks noGrp="1" noRot="1" noChangeAspect="1" noTextEdit="1"/>
          </p:cNvSpPr>
          <p:nvPr>
            <p:ph type="sldImg"/>
          </p:nvPr>
        </p:nvSpPr>
        <p:spPr>
          <a:ln/>
        </p:spPr>
      </p:sp>
      <p:sp>
        <p:nvSpPr>
          <p:cNvPr id="33795" name="Segnaposto note 2"/>
          <p:cNvSpPr>
            <a:spLocks noGrp="1"/>
          </p:cNvSpPr>
          <p:nvPr>
            <p:ph type="body" idx="1"/>
          </p:nvPr>
        </p:nvSpPr>
        <p:spPr>
          <a:noFill/>
          <a:ln/>
        </p:spPr>
        <p:txBody>
          <a:bodyPr/>
          <a:lstStyle/>
          <a:p>
            <a:r>
              <a:rPr lang="it-IT" smtClean="0"/>
              <a:t>Tools used are relative to the communication part</a:t>
            </a:r>
          </a:p>
        </p:txBody>
      </p:sp>
      <p:sp>
        <p:nvSpPr>
          <p:cNvPr id="33796" name="Segnaposto numero diapositiva 3"/>
          <p:cNvSpPr>
            <a:spLocks noGrp="1"/>
          </p:cNvSpPr>
          <p:nvPr>
            <p:ph type="sldNum" sz="quarter" idx="5"/>
          </p:nvPr>
        </p:nvSpPr>
        <p:spPr>
          <a:noFill/>
        </p:spPr>
        <p:txBody>
          <a:bodyPr/>
          <a:lstStyle/>
          <a:p>
            <a:fld id="{AF6C0B55-7D8B-4DA4-B41A-C42AE78EC0FF}" type="slidenum">
              <a:rPr lang="it-IT" smtClean="0"/>
              <a:pPr/>
              <a:t>3</a:t>
            </a:fld>
            <a:endParaRPr 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a:ln/>
        </p:spPr>
      </p:sp>
      <p:sp>
        <p:nvSpPr>
          <p:cNvPr id="34819" name="Segnaposto note 2"/>
          <p:cNvSpPr>
            <a:spLocks noGrp="1"/>
          </p:cNvSpPr>
          <p:nvPr>
            <p:ph type="body" idx="1"/>
          </p:nvPr>
        </p:nvSpPr>
        <p:spPr>
          <a:noFill/>
          <a:ln/>
        </p:spPr>
        <p:txBody>
          <a:bodyPr/>
          <a:lstStyle/>
          <a:p>
            <a:r>
              <a:rPr lang="it-IT" smtClean="0"/>
              <a:t>Let we recall briefly the classical procedure mechanism</a:t>
            </a:r>
          </a:p>
        </p:txBody>
      </p:sp>
      <p:sp>
        <p:nvSpPr>
          <p:cNvPr id="34820" name="Segnaposto numero diapositiva 3"/>
          <p:cNvSpPr>
            <a:spLocks noGrp="1"/>
          </p:cNvSpPr>
          <p:nvPr>
            <p:ph type="sldNum" sz="quarter" idx="5"/>
          </p:nvPr>
        </p:nvSpPr>
        <p:spPr>
          <a:noFill/>
        </p:spPr>
        <p:txBody>
          <a:bodyPr/>
          <a:lstStyle/>
          <a:p>
            <a:fld id="{65D08C84-5014-4AB3-BCEE-B05E17011557}" type="slidenum">
              <a:rPr lang="it-IT" smtClean="0"/>
              <a:pPr/>
              <a:t>5</a:t>
            </a:fld>
            <a:endParaRPr lang="it-I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egnaposto immagine diapositiva 1"/>
          <p:cNvSpPr>
            <a:spLocks noGrp="1" noRot="1" noChangeAspect="1" noTextEdit="1"/>
          </p:cNvSpPr>
          <p:nvPr>
            <p:ph type="sldImg"/>
          </p:nvPr>
        </p:nvSpPr>
        <p:spPr>
          <a:ln/>
        </p:spPr>
      </p:sp>
      <p:sp>
        <p:nvSpPr>
          <p:cNvPr id="35843" name="Segnaposto note 2"/>
          <p:cNvSpPr>
            <a:spLocks noGrp="1"/>
          </p:cNvSpPr>
          <p:nvPr>
            <p:ph type="body" idx="1"/>
          </p:nvPr>
        </p:nvSpPr>
        <p:spPr>
          <a:noFill/>
          <a:ln/>
        </p:spPr>
        <p:txBody>
          <a:bodyPr/>
          <a:lstStyle/>
          <a:p>
            <a:r>
              <a:rPr lang="it-IT" smtClean="0"/>
              <a:t>In the server may be present more services. For each of them an end point is reserved, that is  a port number</a:t>
            </a:r>
          </a:p>
        </p:txBody>
      </p:sp>
      <p:sp>
        <p:nvSpPr>
          <p:cNvPr id="35844" name="Segnaposto numero diapositiva 3"/>
          <p:cNvSpPr>
            <a:spLocks noGrp="1"/>
          </p:cNvSpPr>
          <p:nvPr>
            <p:ph type="sldNum" sz="quarter" idx="5"/>
          </p:nvPr>
        </p:nvSpPr>
        <p:spPr>
          <a:noFill/>
        </p:spPr>
        <p:txBody>
          <a:bodyPr/>
          <a:lstStyle/>
          <a:p>
            <a:fld id="{43403AC4-50B0-48FA-865E-A4A4F98F2FE3}" type="slidenum">
              <a:rPr lang="it-IT" smtClean="0"/>
              <a:pPr/>
              <a:t>21</a:t>
            </a:fld>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7"/>
          <p:cNvGrpSpPr>
            <a:grpSpLocks/>
          </p:cNvGrpSpPr>
          <p:nvPr/>
        </p:nvGrpSpPr>
        <p:grpSpPr bwMode="auto">
          <a:xfrm>
            <a:off x="0" y="0"/>
            <a:ext cx="6362700" cy="6858000"/>
            <a:chOff x="0" y="0"/>
            <a:chExt cx="4008" cy="4320"/>
          </a:xfrm>
        </p:grpSpPr>
        <p:pic>
          <p:nvPicPr>
            <p:cNvPr id="5" name="Picture 8" descr="Expbanna"/>
            <p:cNvPicPr>
              <a:picLocks noChangeAspect="1" noChangeArrowheads="1"/>
            </p:cNvPicPr>
            <p:nvPr/>
          </p:nvPicPr>
          <p:blipFill>
            <a:blip r:embed="rId2" cstate="print"/>
            <a:srcRect/>
            <a:stretch>
              <a:fillRect/>
            </a:stretch>
          </p:blipFill>
          <p:spPr bwMode="invGray">
            <a:xfrm>
              <a:off x="0" y="0"/>
              <a:ext cx="432" cy="4320"/>
            </a:xfrm>
            <a:prstGeom prst="rect">
              <a:avLst/>
            </a:prstGeom>
            <a:noFill/>
            <a:ln w="9525">
              <a:noFill/>
              <a:miter lim="800000"/>
              <a:headEnd/>
              <a:tailEnd/>
            </a:ln>
          </p:spPr>
        </p:pic>
        <p:pic>
          <p:nvPicPr>
            <p:cNvPr id="6" name="Picture 9" descr="EXPHORSA"/>
            <p:cNvPicPr>
              <a:picLocks noChangeAspect="1" noChangeArrowheads="1"/>
            </p:cNvPicPr>
            <p:nvPr/>
          </p:nvPicPr>
          <p:blipFill>
            <a:blip r:embed="rId3" cstate="print"/>
            <a:srcRect/>
            <a:stretch>
              <a:fillRect/>
            </a:stretch>
          </p:blipFill>
          <p:spPr bwMode="auto">
            <a:xfrm>
              <a:off x="2208" y="3600"/>
              <a:ext cx="1800" cy="60"/>
            </a:xfrm>
            <a:prstGeom prst="rect">
              <a:avLst/>
            </a:prstGeom>
            <a:noFill/>
            <a:ln w="9525">
              <a:noFill/>
              <a:miter lim="800000"/>
              <a:headEnd/>
              <a:tailEnd/>
            </a:ln>
          </p:spPr>
        </p:pic>
      </p:grpSp>
      <p:pic>
        <p:nvPicPr>
          <p:cNvPr id="7" name="Picture 10" descr="EXPHORSA"/>
          <p:cNvPicPr>
            <a:picLocks noChangeAspect="1" noChangeArrowheads="1"/>
          </p:cNvPicPr>
          <p:nvPr/>
        </p:nvPicPr>
        <p:blipFill>
          <a:blip r:embed="rId4" cstate="print"/>
          <a:srcRect/>
          <a:stretch>
            <a:fillRect/>
          </a:stretch>
        </p:blipFill>
        <p:spPr bwMode="auto">
          <a:xfrm>
            <a:off x="1981200" y="3657600"/>
            <a:ext cx="5715000" cy="95250"/>
          </a:xfrm>
          <a:prstGeom prst="rect">
            <a:avLst/>
          </a:prstGeom>
          <a:noFill/>
          <a:ln w="9525">
            <a:noFill/>
            <a:miter lim="800000"/>
            <a:headEnd/>
            <a:tailEnd/>
          </a:ln>
        </p:spPr>
      </p:pic>
      <p:sp>
        <p:nvSpPr>
          <p:cNvPr id="4098" name="Rectangle 2"/>
          <p:cNvSpPr>
            <a:spLocks noGrp="1" noChangeArrowheads="1"/>
          </p:cNvSpPr>
          <p:nvPr>
            <p:ph type="ctrTitle"/>
          </p:nvPr>
        </p:nvSpPr>
        <p:spPr>
          <a:xfrm>
            <a:off x="1752600" y="990600"/>
            <a:ext cx="6400800" cy="2514600"/>
          </a:xfrm>
          <a:ln w="76200" cmpd="tri"/>
        </p:spPr>
        <p:txBody>
          <a:bodyPr/>
          <a:lstStyle>
            <a:lvl1pPr algn="ctr">
              <a:defRPr/>
            </a:lvl1pPr>
          </a:lstStyle>
          <a:p>
            <a:r>
              <a:rPr lang="it-IT"/>
              <a:t>Fare clic per modificare lo stile del titolo dello schema</a:t>
            </a:r>
          </a:p>
        </p:txBody>
      </p:sp>
      <p:sp>
        <p:nvSpPr>
          <p:cNvPr id="4099" name="Rectangle 3"/>
          <p:cNvSpPr>
            <a:spLocks noGrp="1" noChangeArrowheads="1"/>
          </p:cNvSpPr>
          <p:nvPr>
            <p:ph type="subTitle" idx="1"/>
          </p:nvPr>
        </p:nvSpPr>
        <p:spPr>
          <a:xfrm>
            <a:off x="1752600" y="3886200"/>
            <a:ext cx="6400800" cy="1752600"/>
          </a:xfrm>
          <a:ln w="6350"/>
        </p:spPr>
        <p:txBody>
          <a:bodyPr/>
          <a:lstStyle>
            <a:lvl1pPr marL="0" indent="0" algn="ctr">
              <a:buFont typeface="Wingdings" pitchFamily="2" charset="2"/>
              <a:buNone/>
              <a:defRPr/>
            </a:lvl1pPr>
          </a:lstStyle>
          <a:p>
            <a:r>
              <a:rPr lang="it-IT"/>
              <a:t>Fare clic per modificare lo stile del sottotitolo dello schema</a:t>
            </a:r>
          </a:p>
        </p:txBody>
      </p:sp>
      <p:sp>
        <p:nvSpPr>
          <p:cNvPr id="8" name="Rectangle 4"/>
          <p:cNvSpPr>
            <a:spLocks noGrp="1" noChangeArrowheads="1"/>
          </p:cNvSpPr>
          <p:nvPr>
            <p:ph type="dt" sz="half" idx="10"/>
          </p:nvPr>
        </p:nvSpPr>
        <p:spPr bwMode="auto">
          <a:xfrm>
            <a:off x="914400" y="64008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b="0"/>
            </a:lvl1pPr>
          </a:lstStyle>
          <a:p>
            <a:pPr>
              <a:defRPr/>
            </a:pPr>
            <a:endParaRPr lang="it-IT"/>
          </a:p>
        </p:txBody>
      </p:sp>
      <p:sp>
        <p:nvSpPr>
          <p:cNvPr id="9" name="Rectangle 5"/>
          <p:cNvSpPr>
            <a:spLocks noGrp="1" noChangeArrowheads="1"/>
          </p:cNvSpPr>
          <p:nvPr>
            <p:ph type="ftr" sz="quarter" idx="11"/>
          </p:nvPr>
        </p:nvSpPr>
        <p:spPr>
          <a:xfrm>
            <a:off x="3505200" y="6400800"/>
            <a:ext cx="2895600" cy="457200"/>
          </a:xfrm>
        </p:spPr>
        <p:txBody>
          <a:bodyPr anchorCtr="0"/>
          <a:lstStyle>
            <a:lvl1pPr>
              <a:defRPr b="0">
                <a:effectLst/>
                <a:latin typeface="Arial" charset="0"/>
              </a:defRPr>
            </a:lvl1pPr>
          </a:lstStyle>
          <a:p>
            <a:pPr>
              <a:defRPr/>
            </a:pPr>
            <a:endParaRPr lang="it-IT"/>
          </a:p>
        </p:txBody>
      </p:sp>
      <p:sp>
        <p:nvSpPr>
          <p:cNvPr id="10" name="Rectangle 6"/>
          <p:cNvSpPr>
            <a:spLocks noGrp="1" noChangeArrowheads="1"/>
          </p:cNvSpPr>
          <p:nvPr>
            <p:ph type="sldNum" sz="quarter" idx="12"/>
          </p:nvPr>
        </p:nvSpPr>
        <p:spPr bwMode="auto">
          <a:xfrm>
            <a:off x="7010400" y="64008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defRPr b="0"/>
            </a:lvl1pPr>
          </a:lstStyle>
          <a:p>
            <a:pPr>
              <a:defRPr/>
            </a:pPr>
            <a:fld id="{E7C8785F-D2F9-4EE5-B615-7EDF381D904D}" type="slidenum">
              <a:rPr lang="it-IT"/>
              <a:pPr>
                <a:defRPr/>
              </a:pPr>
              <a:t>‹N›</a:t>
            </a:fld>
            <a:endParaRPr lang="it-IT"/>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5"/>
          <p:cNvSpPr>
            <a:spLocks noGrp="1" noChangeArrowheads="1"/>
          </p:cNvSpPr>
          <p:nvPr>
            <p:ph type="ftr" sz="quarter" idx="10"/>
          </p:nvPr>
        </p:nvSpPr>
        <p:spPr>
          <a:ln/>
        </p:spPr>
        <p:txBody>
          <a:bodyPr/>
          <a:lstStyle>
            <a:lvl1pPr>
              <a:defRPr/>
            </a:lvl1pPr>
          </a:lstStyle>
          <a:p>
            <a:pPr>
              <a:defRPr/>
            </a:pPr>
            <a:r>
              <a:rPr lang="it-IT"/>
              <a:t>RPC – RMI - Web Services</a:t>
            </a: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38950" y="228600"/>
            <a:ext cx="2152650" cy="6172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381000" y="228600"/>
            <a:ext cx="6305550" cy="6172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5"/>
          <p:cNvSpPr>
            <a:spLocks noGrp="1" noChangeArrowheads="1"/>
          </p:cNvSpPr>
          <p:nvPr>
            <p:ph type="ftr" sz="quarter" idx="10"/>
          </p:nvPr>
        </p:nvSpPr>
        <p:spPr>
          <a:ln/>
        </p:spPr>
        <p:txBody>
          <a:bodyPr/>
          <a:lstStyle>
            <a:lvl1pPr>
              <a:defRPr/>
            </a:lvl1pPr>
          </a:lstStyle>
          <a:p>
            <a:pPr>
              <a:defRPr/>
            </a:pPr>
            <a:r>
              <a:rPr lang="it-IT"/>
              <a:t>RPC – RMI - Web Services</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5"/>
          <p:cNvSpPr>
            <a:spLocks noGrp="1" noChangeArrowheads="1"/>
          </p:cNvSpPr>
          <p:nvPr>
            <p:ph type="ftr" sz="quarter" idx="10"/>
          </p:nvPr>
        </p:nvSpPr>
        <p:spPr>
          <a:ln/>
        </p:spPr>
        <p:txBody>
          <a:bodyPr/>
          <a:lstStyle>
            <a:lvl1pPr>
              <a:defRPr/>
            </a:lvl1pPr>
          </a:lstStyle>
          <a:p>
            <a:pPr>
              <a:defRPr/>
            </a:pPr>
            <a:r>
              <a:rPr lang="it-IT"/>
              <a:t>RPC – RMI - Web Services</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5"/>
          <p:cNvSpPr>
            <a:spLocks noGrp="1" noChangeArrowheads="1"/>
          </p:cNvSpPr>
          <p:nvPr>
            <p:ph type="ftr" sz="quarter" idx="10"/>
          </p:nvPr>
        </p:nvSpPr>
        <p:spPr>
          <a:ln/>
        </p:spPr>
        <p:txBody>
          <a:bodyPr/>
          <a:lstStyle>
            <a:lvl1pPr>
              <a:defRPr/>
            </a:lvl1pPr>
          </a:lstStyle>
          <a:p>
            <a:pPr>
              <a:defRPr/>
            </a:pPr>
            <a:r>
              <a:rPr lang="it-IT"/>
              <a:t>RPC – RMI - Web Services</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381000" y="685800"/>
            <a:ext cx="42291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762500" y="685800"/>
            <a:ext cx="42291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5"/>
          <p:cNvSpPr>
            <a:spLocks noGrp="1" noChangeArrowheads="1"/>
          </p:cNvSpPr>
          <p:nvPr>
            <p:ph type="ftr" sz="quarter" idx="10"/>
          </p:nvPr>
        </p:nvSpPr>
        <p:spPr>
          <a:ln/>
        </p:spPr>
        <p:txBody>
          <a:bodyPr/>
          <a:lstStyle>
            <a:lvl1pPr>
              <a:defRPr/>
            </a:lvl1pPr>
          </a:lstStyle>
          <a:p>
            <a:pPr>
              <a:defRPr/>
            </a:pPr>
            <a:r>
              <a:rPr lang="it-IT"/>
              <a:t>RPC – RMI - Web Services</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5"/>
          <p:cNvSpPr>
            <a:spLocks noGrp="1" noChangeArrowheads="1"/>
          </p:cNvSpPr>
          <p:nvPr>
            <p:ph type="ftr" sz="quarter" idx="10"/>
          </p:nvPr>
        </p:nvSpPr>
        <p:spPr>
          <a:ln/>
        </p:spPr>
        <p:txBody>
          <a:bodyPr/>
          <a:lstStyle>
            <a:lvl1pPr>
              <a:defRPr/>
            </a:lvl1pPr>
          </a:lstStyle>
          <a:p>
            <a:pPr>
              <a:defRPr/>
            </a:pPr>
            <a:r>
              <a:rPr lang="it-IT"/>
              <a:t>RPC – RMI - Web Services</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5"/>
          <p:cNvSpPr>
            <a:spLocks noGrp="1" noChangeArrowheads="1"/>
          </p:cNvSpPr>
          <p:nvPr>
            <p:ph type="ftr" sz="quarter" idx="10"/>
          </p:nvPr>
        </p:nvSpPr>
        <p:spPr>
          <a:ln/>
        </p:spPr>
        <p:txBody>
          <a:bodyPr/>
          <a:lstStyle>
            <a:lvl1pPr>
              <a:defRPr/>
            </a:lvl1pPr>
          </a:lstStyle>
          <a:p>
            <a:pPr>
              <a:defRPr/>
            </a:pPr>
            <a:r>
              <a:rPr lang="it-IT"/>
              <a:t>RPC – RMI - Web Services</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it-IT"/>
              <a:t>RPC – RMI - Web Services</a:t>
            </a: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5"/>
          <p:cNvSpPr>
            <a:spLocks noGrp="1" noChangeArrowheads="1"/>
          </p:cNvSpPr>
          <p:nvPr>
            <p:ph type="ftr" sz="quarter" idx="10"/>
          </p:nvPr>
        </p:nvSpPr>
        <p:spPr>
          <a:ln/>
        </p:spPr>
        <p:txBody>
          <a:bodyPr/>
          <a:lstStyle>
            <a:lvl1pPr>
              <a:defRPr/>
            </a:lvl1pPr>
          </a:lstStyle>
          <a:p>
            <a:pPr>
              <a:defRPr/>
            </a:pPr>
            <a:r>
              <a:rPr lang="it-IT"/>
              <a:t>RPC – RMI - Web Services</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5"/>
          <p:cNvSpPr>
            <a:spLocks noGrp="1" noChangeArrowheads="1"/>
          </p:cNvSpPr>
          <p:nvPr>
            <p:ph type="ftr" sz="quarter" idx="10"/>
          </p:nvPr>
        </p:nvSpPr>
        <p:spPr>
          <a:ln/>
        </p:spPr>
        <p:txBody>
          <a:bodyPr/>
          <a:lstStyle>
            <a:lvl1pPr>
              <a:defRPr/>
            </a:lvl1pPr>
          </a:lstStyle>
          <a:p>
            <a:pPr>
              <a:defRPr/>
            </a:pPr>
            <a:r>
              <a:rPr lang="it-IT"/>
              <a:t>RPC – RMI - Web Services</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title"/>
          </p:nvPr>
        </p:nvSpPr>
        <p:spPr bwMode="auto">
          <a:xfrm>
            <a:off x="381000" y="228600"/>
            <a:ext cx="86106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it-IT" smtClean="0"/>
              <a:t>Fare clic per modificare lo stile del titolo dello schema</a:t>
            </a:r>
          </a:p>
        </p:txBody>
      </p:sp>
      <p:sp>
        <p:nvSpPr>
          <p:cNvPr id="3077" name="Rectangle 5"/>
          <p:cNvSpPr>
            <a:spLocks noGrp="1" noChangeArrowheads="1"/>
          </p:cNvSpPr>
          <p:nvPr>
            <p:ph type="ftr" sz="quarter" idx="3"/>
          </p:nvPr>
        </p:nvSpPr>
        <p:spPr bwMode="auto">
          <a:xfrm>
            <a:off x="2438400" y="6400800"/>
            <a:ext cx="4343400" cy="3810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a:effectLst>
                  <a:outerShdw blurRad="38100" dist="38100" dir="2700000" algn="tl">
                    <a:srgbClr val="C0C0C0"/>
                  </a:outerShdw>
                </a:effectLst>
                <a:latin typeface="+mn-lt"/>
              </a:defRPr>
            </a:lvl1pPr>
          </a:lstStyle>
          <a:p>
            <a:pPr>
              <a:defRPr/>
            </a:pPr>
            <a:r>
              <a:rPr lang="it-IT"/>
              <a:t>RPC – RMI - Web Services</a:t>
            </a:r>
          </a:p>
        </p:txBody>
      </p:sp>
      <p:sp>
        <p:nvSpPr>
          <p:cNvPr id="1028" name="Rectangle 8"/>
          <p:cNvSpPr>
            <a:spLocks noGrp="1" noChangeArrowheads="1"/>
          </p:cNvSpPr>
          <p:nvPr>
            <p:ph type="body" idx="1"/>
          </p:nvPr>
        </p:nvSpPr>
        <p:spPr bwMode="auto">
          <a:xfrm>
            <a:off x="381000" y="685800"/>
            <a:ext cx="8610600" cy="5715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3087" name="Line 15"/>
          <p:cNvSpPr>
            <a:spLocks noChangeShapeType="1"/>
          </p:cNvSpPr>
          <p:nvPr/>
        </p:nvSpPr>
        <p:spPr bwMode="auto">
          <a:xfrm>
            <a:off x="381000" y="609600"/>
            <a:ext cx="8610600" cy="0"/>
          </a:xfrm>
          <a:prstGeom prst="line">
            <a:avLst/>
          </a:prstGeom>
          <a:noFill/>
          <a:ln w="38100">
            <a:solidFill>
              <a:schemeClr val="tx2"/>
            </a:solidFill>
            <a:round/>
            <a:headEnd/>
            <a:tailEnd/>
          </a:ln>
          <a:effectLst/>
        </p:spPr>
        <p:txBody>
          <a:bodyPr anchor="b" anchorCtr="1"/>
          <a:lstStyle/>
          <a:p>
            <a:pPr>
              <a:defRPr/>
            </a:pPr>
            <a:endParaRPr lang="it-IT"/>
          </a:p>
        </p:txBody>
      </p:sp>
      <p:sp>
        <p:nvSpPr>
          <p:cNvPr id="3088" name="Line 16"/>
          <p:cNvSpPr>
            <a:spLocks noChangeShapeType="1"/>
          </p:cNvSpPr>
          <p:nvPr/>
        </p:nvSpPr>
        <p:spPr bwMode="auto">
          <a:xfrm>
            <a:off x="381000" y="6400800"/>
            <a:ext cx="8610600" cy="0"/>
          </a:xfrm>
          <a:prstGeom prst="line">
            <a:avLst/>
          </a:prstGeom>
          <a:noFill/>
          <a:ln w="38100">
            <a:solidFill>
              <a:schemeClr val="tx2"/>
            </a:solidFill>
            <a:round/>
            <a:headEnd/>
            <a:tailEnd/>
          </a:ln>
          <a:effectLst/>
        </p:spPr>
        <p:txBody>
          <a:bodyPr anchor="b" anchorCtr="1"/>
          <a:lstStyle/>
          <a:p>
            <a:pPr>
              <a:defRPr/>
            </a:pPr>
            <a:endParaRPr lang="it-IT"/>
          </a:p>
        </p:txBody>
      </p:sp>
      <p:sp>
        <p:nvSpPr>
          <p:cNvPr id="3089" name="Rectangle 17"/>
          <p:cNvSpPr>
            <a:spLocks noChangeArrowheads="1"/>
          </p:cNvSpPr>
          <p:nvPr/>
        </p:nvSpPr>
        <p:spPr bwMode="auto">
          <a:xfrm>
            <a:off x="0" y="0"/>
            <a:ext cx="304800" cy="6858000"/>
          </a:xfrm>
          <a:prstGeom prst="rect">
            <a:avLst/>
          </a:prstGeom>
          <a:solidFill>
            <a:schemeClr val="tx2"/>
          </a:solidFill>
          <a:ln w="28575">
            <a:solidFill>
              <a:schemeClr val="accent2"/>
            </a:solidFill>
            <a:miter lim="800000"/>
            <a:headEnd/>
            <a:tailEnd/>
          </a:ln>
          <a:effectLst/>
        </p:spPr>
        <p:txBody>
          <a:bodyPr wrap="none" anchor="ctr"/>
          <a:lstStyle/>
          <a:p>
            <a:pPr>
              <a:defRPr/>
            </a:pPr>
            <a:endParaRPr lang="it-IT"/>
          </a:p>
        </p:txBody>
      </p:sp>
      <p:sp>
        <p:nvSpPr>
          <p:cNvPr id="3092" name="Line 20"/>
          <p:cNvSpPr>
            <a:spLocks noChangeShapeType="1"/>
          </p:cNvSpPr>
          <p:nvPr/>
        </p:nvSpPr>
        <p:spPr bwMode="auto">
          <a:xfrm>
            <a:off x="304800" y="0"/>
            <a:ext cx="0" cy="6858000"/>
          </a:xfrm>
          <a:prstGeom prst="line">
            <a:avLst/>
          </a:prstGeom>
          <a:noFill/>
          <a:ln w="28575">
            <a:solidFill>
              <a:srgbClr val="AE1414"/>
            </a:solidFill>
            <a:round/>
            <a:headEnd/>
            <a:tailEnd/>
          </a:ln>
          <a:effectLst/>
        </p:spPr>
        <p:txBody>
          <a:bodyPr anchor="b" anchorCtr="1"/>
          <a:lstStyle/>
          <a:p>
            <a:pPr>
              <a:defRPr/>
            </a:pPr>
            <a:endParaRPr lang="it-IT"/>
          </a:p>
        </p:txBody>
      </p:sp>
      <p:sp>
        <p:nvSpPr>
          <p:cNvPr id="3093" name="Text Box 21"/>
          <p:cNvSpPr txBox="1">
            <a:spLocks noChangeArrowheads="1"/>
          </p:cNvSpPr>
          <p:nvPr/>
        </p:nvSpPr>
        <p:spPr bwMode="auto">
          <a:xfrm>
            <a:off x="8458200" y="6477000"/>
            <a:ext cx="533400" cy="304800"/>
          </a:xfrm>
          <a:prstGeom prst="rect">
            <a:avLst/>
          </a:prstGeom>
          <a:noFill/>
          <a:ln w="28575">
            <a:noFill/>
            <a:miter lim="800000"/>
            <a:headEnd/>
            <a:tailEnd/>
          </a:ln>
          <a:effectLst/>
        </p:spPr>
        <p:txBody>
          <a:bodyPr anchor="b" anchorCtr="1">
            <a:spAutoFit/>
          </a:bodyPr>
          <a:lstStyle/>
          <a:p>
            <a:pPr>
              <a:defRPr/>
            </a:pPr>
            <a:fld id="{5BAC0513-8D2F-4237-AA7D-CD52719763A5}" type="slidenum">
              <a:rPr lang="it-IT" b="0">
                <a:latin typeface="Arial Rounded MT Bold" pitchFamily="34" charset="0"/>
              </a:rPr>
              <a:pPr>
                <a:defRPr/>
              </a:pPr>
              <a:t>‹N›</a:t>
            </a:fld>
            <a:endParaRPr lang="it-IT" b="0">
              <a:latin typeface="Arial Rounded MT Bold" pitchFamily="34" charset="0"/>
            </a:endParaRPr>
          </a:p>
        </p:txBody>
      </p:sp>
    </p:spTree>
  </p:cSld>
  <p:clrMap bg1="lt1" tx1="dk1" bg2="lt2" tx2="dk2" accent1="accent1" accent2="accent2" accent3="accent3" accent4="accent4" accent5="accent5" accent6="accent6" hlink="hlink" folHlink="folHlink"/>
  <p:sldLayoutIdLst>
    <p:sldLayoutId id="2147483720"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med"/>
  <p:hf sldNum="0" hdr="0" dt="0"/>
  <p:txStyles>
    <p:titleStyle>
      <a:lvl1pPr algn="l" rtl="0" eaLnBrk="0" fontAlgn="base" hangingPunct="0">
        <a:spcBef>
          <a:spcPct val="0"/>
        </a:spcBef>
        <a:spcAft>
          <a:spcPct val="0"/>
        </a:spcAft>
        <a:defRPr sz="2400" b="1">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2400" b="1">
          <a:solidFill>
            <a:schemeClr val="tx2"/>
          </a:solidFill>
          <a:effectLst>
            <a:outerShdw blurRad="38100" dist="38100" dir="2700000" algn="tl">
              <a:srgbClr val="C0C0C0"/>
            </a:outerShdw>
          </a:effectLst>
          <a:latin typeface="Arial Rounded MT Bold" pitchFamily="34" charset="0"/>
        </a:defRPr>
      </a:lvl2pPr>
      <a:lvl3pPr algn="l" rtl="0" eaLnBrk="0" fontAlgn="base" hangingPunct="0">
        <a:spcBef>
          <a:spcPct val="0"/>
        </a:spcBef>
        <a:spcAft>
          <a:spcPct val="0"/>
        </a:spcAft>
        <a:defRPr sz="2400" b="1">
          <a:solidFill>
            <a:schemeClr val="tx2"/>
          </a:solidFill>
          <a:effectLst>
            <a:outerShdw blurRad="38100" dist="38100" dir="2700000" algn="tl">
              <a:srgbClr val="C0C0C0"/>
            </a:outerShdw>
          </a:effectLst>
          <a:latin typeface="Arial Rounded MT Bold" pitchFamily="34" charset="0"/>
        </a:defRPr>
      </a:lvl3pPr>
      <a:lvl4pPr algn="l" rtl="0" eaLnBrk="0" fontAlgn="base" hangingPunct="0">
        <a:spcBef>
          <a:spcPct val="0"/>
        </a:spcBef>
        <a:spcAft>
          <a:spcPct val="0"/>
        </a:spcAft>
        <a:defRPr sz="2400" b="1">
          <a:solidFill>
            <a:schemeClr val="tx2"/>
          </a:solidFill>
          <a:effectLst>
            <a:outerShdw blurRad="38100" dist="38100" dir="2700000" algn="tl">
              <a:srgbClr val="C0C0C0"/>
            </a:outerShdw>
          </a:effectLst>
          <a:latin typeface="Arial Rounded MT Bold" pitchFamily="34" charset="0"/>
        </a:defRPr>
      </a:lvl4pPr>
      <a:lvl5pPr algn="l" rtl="0" eaLnBrk="0" fontAlgn="base" hangingPunct="0">
        <a:spcBef>
          <a:spcPct val="0"/>
        </a:spcBef>
        <a:spcAft>
          <a:spcPct val="0"/>
        </a:spcAft>
        <a:defRPr sz="2400" b="1">
          <a:solidFill>
            <a:schemeClr val="tx2"/>
          </a:solidFill>
          <a:effectLst>
            <a:outerShdw blurRad="38100" dist="38100" dir="2700000" algn="tl">
              <a:srgbClr val="C0C0C0"/>
            </a:outerShdw>
          </a:effectLst>
          <a:latin typeface="Arial Rounded MT Bold" pitchFamily="34" charset="0"/>
        </a:defRPr>
      </a:lvl5pPr>
      <a:lvl6pPr marL="457200" algn="l" rtl="0" fontAlgn="base">
        <a:spcBef>
          <a:spcPct val="0"/>
        </a:spcBef>
        <a:spcAft>
          <a:spcPct val="0"/>
        </a:spcAft>
        <a:defRPr sz="2400" b="1">
          <a:solidFill>
            <a:schemeClr val="tx2"/>
          </a:solidFill>
          <a:effectLst>
            <a:outerShdw blurRad="38100" dist="38100" dir="2700000" algn="tl">
              <a:srgbClr val="C0C0C0"/>
            </a:outerShdw>
          </a:effectLst>
          <a:latin typeface="Arial Rounded MT Bold" pitchFamily="34" charset="0"/>
        </a:defRPr>
      </a:lvl6pPr>
      <a:lvl7pPr marL="914400" algn="l" rtl="0" fontAlgn="base">
        <a:spcBef>
          <a:spcPct val="0"/>
        </a:spcBef>
        <a:spcAft>
          <a:spcPct val="0"/>
        </a:spcAft>
        <a:defRPr sz="2400" b="1">
          <a:solidFill>
            <a:schemeClr val="tx2"/>
          </a:solidFill>
          <a:effectLst>
            <a:outerShdw blurRad="38100" dist="38100" dir="2700000" algn="tl">
              <a:srgbClr val="C0C0C0"/>
            </a:outerShdw>
          </a:effectLst>
          <a:latin typeface="Arial Rounded MT Bold" pitchFamily="34" charset="0"/>
        </a:defRPr>
      </a:lvl7pPr>
      <a:lvl8pPr marL="1371600" algn="l" rtl="0" fontAlgn="base">
        <a:spcBef>
          <a:spcPct val="0"/>
        </a:spcBef>
        <a:spcAft>
          <a:spcPct val="0"/>
        </a:spcAft>
        <a:defRPr sz="2400" b="1">
          <a:solidFill>
            <a:schemeClr val="tx2"/>
          </a:solidFill>
          <a:effectLst>
            <a:outerShdw blurRad="38100" dist="38100" dir="2700000" algn="tl">
              <a:srgbClr val="C0C0C0"/>
            </a:outerShdw>
          </a:effectLst>
          <a:latin typeface="Arial Rounded MT Bold" pitchFamily="34" charset="0"/>
        </a:defRPr>
      </a:lvl8pPr>
      <a:lvl9pPr marL="1828800" algn="l" rtl="0" fontAlgn="base">
        <a:spcBef>
          <a:spcPct val="0"/>
        </a:spcBef>
        <a:spcAft>
          <a:spcPct val="0"/>
        </a:spcAft>
        <a:defRPr sz="2400" b="1">
          <a:solidFill>
            <a:schemeClr val="tx2"/>
          </a:solidFill>
          <a:effectLst>
            <a:outerShdw blurRad="38100" dist="38100" dir="2700000" algn="tl">
              <a:srgbClr val="C0C0C0"/>
            </a:outerShdw>
          </a:effectLst>
          <a:latin typeface="Arial Rounded MT Bold" pitchFamily="34" charset="0"/>
        </a:defRPr>
      </a:lvl9pPr>
    </p:titleStyle>
    <p:bodyStyle>
      <a:lvl1pPr marL="342900" indent="-342900" algn="l" rtl="0" eaLnBrk="0" fontAlgn="base" hangingPunct="0">
        <a:spcBef>
          <a:spcPct val="20000"/>
        </a:spcBef>
        <a:spcAft>
          <a:spcPct val="0"/>
        </a:spcAft>
        <a:buFont typeface="Wingdings" pitchFamily="2" charset="2"/>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1600">
          <a:solidFill>
            <a:schemeClr val="tx1"/>
          </a:solidFill>
          <a:latin typeface="+mn-lt"/>
        </a:defRPr>
      </a:lvl4pPr>
      <a:lvl5pPr marL="2057400" indent="-228600" algn="l" rtl="0" eaLnBrk="0" fontAlgn="base" hangingPunct="0">
        <a:spcBef>
          <a:spcPct val="20000"/>
        </a:spcBef>
        <a:spcAft>
          <a:spcPct val="0"/>
        </a:spcAft>
        <a:buClr>
          <a:schemeClr val="tx2"/>
        </a:buClr>
        <a:buFont typeface="Wingdings" pitchFamily="2" charset="2"/>
        <a:buChar char="s"/>
        <a:defRPr sz="1400">
          <a:solidFill>
            <a:schemeClr val="tx1"/>
          </a:solidFill>
          <a:latin typeface="+mn-lt"/>
        </a:defRPr>
      </a:lvl5pPr>
      <a:lvl6pPr marL="2514600" indent="-228600" algn="l" rtl="0" fontAlgn="base">
        <a:spcBef>
          <a:spcPct val="20000"/>
        </a:spcBef>
        <a:spcAft>
          <a:spcPct val="0"/>
        </a:spcAft>
        <a:buClr>
          <a:schemeClr val="tx2"/>
        </a:buClr>
        <a:buFont typeface="Wingdings" pitchFamily="2" charset="2"/>
        <a:buChar char="s"/>
        <a:defRPr sz="1400">
          <a:solidFill>
            <a:schemeClr val="tx1"/>
          </a:solidFill>
          <a:latin typeface="+mn-lt"/>
        </a:defRPr>
      </a:lvl6pPr>
      <a:lvl7pPr marL="2971800" indent="-228600" algn="l" rtl="0" fontAlgn="base">
        <a:spcBef>
          <a:spcPct val="20000"/>
        </a:spcBef>
        <a:spcAft>
          <a:spcPct val="0"/>
        </a:spcAft>
        <a:buClr>
          <a:schemeClr val="tx2"/>
        </a:buClr>
        <a:buFont typeface="Wingdings" pitchFamily="2" charset="2"/>
        <a:buChar char="s"/>
        <a:defRPr sz="1400">
          <a:solidFill>
            <a:schemeClr val="tx1"/>
          </a:solidFill>
          <a:latin typeface="+mn-lt"/>
        </a:defRPr>
      </a:lvl7pPr>
      <a:lvl8pPr marL="3429000" indent="-228600" algn="l" rtl="0" fontAlgn="base">
        <a:spcBef>
          <a:spcPct val="20000"/>
        </a:spcBef>
        <a:spcAft>
          <a:spcPct val="0"/>
        </a:spcAft>
        <a:buClr>
          <a:schemeClr val="tx2"/>
        </a:buClr>
        <a:buFont typeface="Wingdings" pitchFamily="2" charset="2"/>
        <a:buChar char="s"/>
        <a:defRPr sz="1400">
          <a:solidFill>
            <a:schemeClr val="tx1"/>
          </a:solidFill>
          <a:latin typeface="+mn-lt"/>
        </a:defRPr>
      </a:lvl8pPr>
      <a:lvl9pPr marL="3886200" indent="-228600" algn="l" rtl="0" fontAlgn="base">
        <a:spcBef>
          <a:spcPct val="20000"/>
        </a:spcBef>
        <a:spcAft>
          <a:spcPct val="0"/>
        </a:spcAft>
        <a:buClr>
          <a:schemeClr val="tx2"/>
        </a:buClr>
        <a:buFont typeface="Wingdings" pitchFamily="2" charset="2"/>
        <a:buChar char="s"/>
        <a:defRPr sz="14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78850" name="Rectangle 2"/>
          <p:cNvSpPr>
            <a:spLocks noGrp="1" noChangeArrowheads="1"/>
          </p:cNvSpPr>
          <p:nvPr>
            <p:ph type="title"/>
          </p:nvPr>
        </p:nvSpPr>
        <p:spPr/>
        <p:txBody>
          <a:bodyPr/>
          <a:lstStyle/>
          <a:p>
            <a:pPr eaLnBrk="1" hangingPunct="1">
              <a:defRPr/>
            </a:pPr>
            <a:endParaRPr lang="it-IT" smtClean="0"/>
          </a:p>
        </p:txBody>
      </p:sp>
      <p:sp>
        <p:nvSpPr>
          <p:cNvPr id="3076" name="Rectangle 3"/>
          <p:cNvSpPr>
            <a:spLocks noGrp="1" noChangeArrowheads="1"/>
          </p:cNvSpPr>
          <p:nvPr>
            <p:ph type="body" idx="1"/>
          </p:nvPr>
        </p:nvSpPr>
        <p:spPr>
          <a:xfrm>
            <a:off x="381000" y="3048000"/>
            <a:ext cx="8610600" cy="1066800"/>
          </a:xfrm>
        </p:spPr>
        <p:txBody>
          <a:bodyPr/>
          <a:lstStyle/>
          <a:p>
            <a:pPr algn="ctr" eaLnBrk="1" hangingPunct="1">
              <a:buFont typeface="Wingdings" pitchFamily="2" charset="2"/>
              <a:buNone/>
            </a:pPr>
            <a:r>
              <a:rPr lang="it-IT" smtClean="0">
                <a:solidFill>
                  <a:schemeClr val="tx2"/>
                </a:solidFill>
              </a:rPr>
              <a:t>	</a:t>
            </a:r>
            <a:r>
              <a:rPr lang="it-IT" sz="2800" smtClean="0"/>
              <a:t>Remote Procedure Call</a:t>
            </a:r>
          </a:p>
          <a:p>
            <a:pPr algn="ctr" eaLnBrk="1" hangingPunct="1">
              <a:buFont typeface="Wingdings" pitchFamily="2" charset="2"/>
              <a:buNone/>
            </a:pPr>
            <a:r>
              <a:rPr lang="it-IT" sz="2800" smtClean="0"/>
              <a:t>(RPC)</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
            </a:r>
            <a:br>
              <a:rPr lang="it-IT" dirty="0" smtClean="0"/>
            </a:br>
            <a:r>
              <a:rPr lang="it-IT" dirty="0" smtClean="0"/>
              <a:t>Client </a:t>
            </a:r>
            <a:r>
              <a:rPr lang="it-IT" dirty="0" err="1" smtClean="0"/>
              <a:t>stub</a:t>
            </a:r>
            <a:endParaRPr lang="it-IT" dirty="0"/>
          </a:p>
        </p:txBody>
      </p:sp>
      <p:sp>
        <p:nvSpPr>
          <p:cNvPr id="3" name="Segnaposto piè di pagina 2"/>
          <p:cNvSpPr>
            <a:spLocks noGrp="1"/>
          </p:cNvSpPr>
          <p:nvPr>
            <p:ph type="ftr" sz="quarter" idx="10"/>
          </p:nvPr>
        </p:nvSpPr>
        <p:spPr/>
        <p:txBody>
          <a:bodyPr/>
          <a:lstStyle/>
          <a:p>
            <a:pPr>
              <a:defRPr/>
            </a:pPr>
            <a:r>
              <a:rPr lang="it-IT" smtClean="0"/>
              <a:t>RPC – RMI - Web Services</a:t>
            </a:r>
            <a:endParaRPr lang="it-IT"/>
          </a:p>
        </p:txBody>
      </p:sp>
      <p:sp>
        <p:nvSpPr>
          <p:cNvPr id="12292" name="CasellaDiTesto 3"/>
          <p:cNvSpPr txBox="1">
            <a:spLocks noChangeArrowheads="1"/>
          </p:cNvSpPr>
          <p:nvPr/>
        </p:nvSpPr>
        <p:spPr bwMode="auto">
          <a:xfrm>
            <a:off x="428625" y="928688"/>
            <a:ext cx="8358188" cy="6370637"/>
          </a:xfrm>
          <a:prstGeom prst="rect">
            <a:avLst/>
          </a:prstGeom>
          <a:noFill/>
          <a:ln w="9525">
            <a:noFill/>
            <a:miter lim="800000"/>
            <a:headEnd/>
            <a:tailEnd/>
          </a:ln>
        </p:spPr>
        <p:txBody>
          <a:bodyPr>
            <a:spAutoFit/>
          </a:bodyPr>
          <a:lstStyle/>
          <a:p>
            <a:pPr algn="l">
              <a:buFont typeface="Arial" charset="0"/>
              <a:buChar char="•"/>
            </a:pPr>
            <a:r>
              <a:rPr lang="it-IT" sz="2400"/>
              <a:t> </a:t>
            </a:r>
            <a:r>
              <a:rPr lang="it-IT" sz="2400">
                <a:solidFill>
                  <a:srgbClr val="002060"/>
                </a:solidFill>
              </a:rPr>
              <a:t>When the clients calls a remote procedure, the call that is actually executed is a local call to the procedure  provided by the stub.</a:t>
            </a:r>
          </a:p>
          <a:p>
            <a:pPr algn="l">
              <a:buFont typeface="Arial" charset="0"/>
              <a:buChar char="•"/>
            </a:pPr>
            <a:endParaRPr lang="it-IT" sz="2400">
              <a:solidFill>
                <a:srgbClr val="002060"/>
              </a:solidFill>
            </a:endParaRPr>
          </a:p>
          <a:p>
            <a:pPr algn="l">
              <a:buFont typeface="Arial" charset="0"/>
              <a:buChar char="•"/>
            </a:pPr>
            <a:r>
              <a:rPr lang="it-IT" sz="2400">
                <a:solidFill>
                  <a:srgbClr val="002060"/>
                </a:solidFill>
              </a:rPr>
              <a:t>The stub then takes care of locating the server (i.e.,</a:t>
            </a:r>
            <a:r>
              <a:rPr lang="it-IT" sz="2400" i="1">
                <a:solidFill>
                  <a:srgbClr val="002060"/>
                </a:solidFill>
              </a:rPr>
              <a:t>binding</a:t>
            </a:r>
            <a:r>
              <a:rPr lang="it-IT" sz="2400">
                <a:solidFill>
                  <a:srgbClr val="002060"/>
                </a:solidFill>
              </a:rPr>
              <a:t> the call to a server) , formatting the data appropriately ( </a:t>
            </a:r>
            <a:r>
              <a:rPr lang="it-IT" sz="2400" i="1">
                <a:solidFill>
                  <a:srgbClr val="002060"/>
                </a:solidFill>
              </a:rPr>
              <a:t>marsalling</a:t>
            </a:r>
            <a:r>
              <a:rPr lang="it-IT" sz="2400">
                <a:solidFill>
                  <a:srgbClr val="002060"/>
                </a:solidFill>
              </a:rPr>
              <a:t> and </a:t>
            </a:r>
            <a:r>
              <a:rPr lang="it-IT" sz="2400" i="1">
                <a:solidFill>
                  <a:srgbClr val="002060"/>
                </a:solidFill>
              </a:rPr>
              <a:t>serializing</a:t>
            </a:r>
            <a:r>
              <a:rPr lang="it-IT" sz="2400">
                <a:solidFill>
                  <a:srgbClr val="002060"/>
                </a:solidFill>
              </a:rPr>
              <a:t> the data), communicating with the server, getting a response and forwarding that response as the return paramenter of the procedure invoked by the client.</a:t>
            </a:r>
          </a:p>
          <a:p>
            <a:pPr algn="l">
              <a:buFont typeface="Arial" charset="0"/>
              <a:buChar char="•"/>
            </a:pPr>
            <a:endParaRPr lang="it-IT" sz="2400">
              <a:solidFill>
                <a:srgbClr val="002060"/>
              </a:solidFill>
            </a:endParaRPr>
          </a:p>
          <a:p>
            <a:pPr algn="l">
              <a:buFont typeface="Arial" charset="0"/>
              <a:buChar char="•"/>
            </a:pPr>
            <a:r>
              <a:rPr lang="it-IT" sz="2400">
                <a:solidFill>
                  <a:srgbClr val="002060"/>
                </a:solidFill>
              </a:rPr>
              <a:t>The client stub does not implement the procedure. It implements all the mechanism necessary to interact remotely with the server.</a:t>
            </a:r>
          </a:p>
          <a:p>
            <a:pPr algn="l"/>
            <a:endParaRPr lang="it-IT" sz="2400">
              <a:solidFill>
                <a:srgbClr val="002060"/>
              </a:solidFill>
            </a:endParaRPr>
          </a:p>
          <a:p>
            <a:pPr algn="l"/>
            <a:endParaRPr lang="it-IT" sz="2400">
              <a:solidFill>
                <a:srgbClr val="002060"/>
              </a:solidFill>
            </a:endParaRPr>
          </a:p>
          <a:p>
            <a:pPr algn="l"/>
            <a:endParaRPr lang="it-IT" sz="240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
            </a:r>
            <a:br>
              <a:rPr lang="it-IT" dirty="0" smtClean="0"/>
            </a:br>
            <a:r>
              <a:rPr lang="it-IT" dirty="0" smtClean="0"/>
              <a:t>Server </a:t>
            </a:r>
            <a:r>
              <a:rPr lang="it-IT" dirty="0" err="1" smtClean="0"/>
              <a:t>Stub</a:t>
            </a:r>
            <a:endParaRPr lang="it-IT" dirty="0"/>
          </a:p>
        </p:txBody>
      </p:sp>
      <p:sp>
        <p:nvSpPr>
          <p:cNvPr id="3" name="Segnaposto piè di pagina 2"/>
          <p:cNvSpPr>
            <a:spLocks noGrp="1"/>
          </p:cNvSpPr>
          <p:nvPr>
            <p:ph type="ftr" sz="quarter" idx="10"/>
          </p:nvPr>
        </p:nvSpPr>
        <p:spPr/>
        <p:txBody>
          <a:bodyPr/>
          <a:lstStyle/>
          <a:p>
            <a:pPr>
              <a:defRPr/>
            </a:pPr>
            <a:r>
              <a:rPr lang="it-IT" smtClean="0"/>
              <a:t>RPC – RMI - Web Services</a:t>
            </a:r>
            <a:endParaRPr lang="it-IT"/>
          </a:p>
        </p:txBody>
      </p:sp>
      <p:sp>
        <p:nvSpPr>
          <p:cNvPr id="13316" name="CasellaDiTesto 4"/>
          <p:cNvSpPr txBox="1">
            <a:spLocks noChangeArrowheads="1"/>
          </p:cNvSpPr>
          <p:nvPr/>
        </p:nvSpPr>
        <p:spPr bwMode="auto">
          <a:xfrm>
            <a:off x="571500" y="928688"/>
            <a:ext cx="7929563" cy="3416300"/>
          </a:xfrm>
          <a:prstGeom prst="rect">
            <a:avLst/>
          </a:prstGeom>
          <a:noFill/>
          <a:ln w="9525">
            <a:noFill/>
            <a:miter lim="800000"/>
            <a:headEnd/>
            <a:tailEnd/>
          </a:ln>
        </p:spPr>
        <p:txBody>
          <a:bodyPr>
            <a:spAutoFit/>
          </a:bodyPr>
          <a:lstStyle/>
          <a:p>
            <a:pPr algn="l"/>
            <a:r>
              <a:rPr lang="it-IT" sz="2400" b="0">
                <a:solidFill>
                  <a:srgbClr val="002060"/>
                </a:solidFill>
              </a:rPr>
              <a:t>The server stub contains the code for receiving the invocation from the client stub, formatting the data (</a:t>
            </a:r>
            <a:r>
              <a:rPr lang="it-IT" sz="2400" b="0" i="1">
                <a:solidFill>
                  <a:srgbClr val="002060"/>
                </a:solidFill>
              </a:rPr>
              <a:t>deserializing</a:t>
            </a:r>
            <a:r>
              <a:rPr lang="it-IT" sz="2400" b="0">
                <a:solidFill>
                  <a:srgbClr val="002060"/>
                </a:solidFill>
              </a:rPr>
              <a:t> and </a:t>
            </a:r>
            <a:r>
              <a:rPr lang="it-IT" sz="2400" b="0" i="1">
                <a:solidFill>
                  <a:srgbClr val="002060"/>
                </a:solidFill>
              </a:rPr>
              <a:t>unmarshaling </a:t>
            </a:r>
            <a:r>
              <a:rPr lang="it-IT" sz="2400" b="0">
                <a:solidFill>
                  <a:srgbClr val="002060"/>
                </a:solidFill>
              </a:rPr>
              <a:t>the call</a:t>
            </a:r>
            <a:r>
              <a:rPr lang="it-IT" sz="2400" b="0" i="1">
                <a:solidFill>
                  <a:srgbClr val="002060"/>
                </a:solidFill>
              </a:rPr>
              <a:t>), </a:t>
            </a:r>
            <a:r>
              <a:rPr lang="it-IT" sz="2400" b="0">
                <a:solidFill>
                  <a:srgbClr val="002060"/>
                </a:solidFill>
              </a:rPr>
              <a:t>invoking the actual procedure implemented by the server, and forwarding the results returned by the procedure to the client stub.</a:t>
            </a:r>
          </a:p>
          <a:p>
            <a:pPr algn="l"/>
            <a:endParaRPr lang="it-IT" sz="2400" b="0">
              <a:solidFill>
                <a:srgbClr val="002060"/>
              </a:solidFill>
            </a:endParaRPr>
          </a:p>
          <a:p>
            <a:pPr algn="l"/>
            <a:r>
              <a:rPr lang="it-IT" sz="2400" b="0">
                <a:solidFill>
                  <a:srgbClr val="002060"/>
                </a:solidFill>
              </a:rPr>
              <a:t>As with the client stub, it must be compiled and linked with the server code.</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3400" y="285750"/>
            <a:ext cx="8610600" cy="381000"/>
          </a:xfrm>
        </p:spPr>
        <p:txBody>
          <a:bodyPr/>
          <a:lstStyle/>
          <a:p>
            <a:pPr>
              <a:defRPr/>
            </a:pPr>
            <a:r>
              <a:rPr lang="it-IT" dirty="0" err="1" smtClean="0"/>
              <a:t>Basic</a:t>
            </a:r>
            <a:r>
              <a:rPr lang="it-IT" dirty="0" smtClean="0"/>
              <a:t> </a:t>
            </a:r>
            <a:r>
              <a:rPr lang="it-IT" dirty="0" err="1" smtClean="0"/>
              <a:t>functioning</a:t>
            </a:r>
            <a:r>
              <a:rPr lang="it-IT" dirty="0" smtClean="0"/>
              <a:t> </a:t>
            </a:r>
            <a:r>
              <a:rPr lang="it-IT" dirty="0" err="1" smtClean="0"/>
              <a:t>of</a:t>
            </a:r>
            <a:r>
              <a:rPr lang="it-IT" dirty="0" smtClean="0"/>
              <a:t> RPC</a:t>
            </a:r>
            <a:endParaRPr lang="it-IT" dirty="0"/>
          </a:p>
        </p:txBody>
      </p:sp>
      <p:sp>
        <p:nvSpPr>
          <p:cNvPr id="3" name="Segnaposto piè di pagina 2"/>
          <p:cNvSpPr>
            <a:spLocks noGrp="1"/>
          </p:cNvSpPr>
          <p:nvPr>
            <p:ph type="ftr" sz="quarter" idx="10"/>
          </p:nvPr>
        </p:nvSpPr>
        <p:spPr/>
        <p:txBody>
          <a:bodyPr/>
          <a:lstStyle/>
          <a:p>
            <a:pPr>
              <a:defRPr/>
            </a:pPr>
            <a:r>
              <a:rPr lang="it-IT" smtClean="0"/>
              <a:t>RPC – RMI - Web Services</a:t>
            </a:r>
            <a:endParaRPr lang="it-IT"/>
          </a:p>
        </p:txBody>
      </p:sp>
      <p:sp>
        <p:nvSpPr>
          <p:cNvPr id="14340" name="CasellaDiTesto 3"/>
          <p:cNvSpPr txBox="1">
            <a:spLocks noChangeArrowheads="1"/>
          </p:cNvSpPr>
          <p:nvPr/>
        </p:nvSpPr>
        <p:spPr bwMode="auto">
          <a:xfrm>
            <a:off x="428625" y="1214438"/>
            <a:ext cx="3929063" cy="3724275"/>
          </a:xfrm>
          <a:prstGeom prst="rect">
            <a:avLst/>
          </a:prstGeom>
          <a:noFill/>
          <a:ln w="9525">
            <a:noFill/>
            <a:miter lim="800000"/>
            <a:headEnd/>
            <a:tailEnd/>
          </a:ln>
        </p:spPr>
        <p:txBody>
          <a:bodyPr>
            <a:spAutoFit/>
          </a:bodyPr>
          <a:lstStyle/>
          <a:p>
            <a:r>
              <a:rPr lang="it-IT"/>
              <a:t>		</a:t>
            </a:r>
            <a:r>
              <a:rPr lang="it-IT" sz="1600" b="0"/>
              <a:t>client process</a:t>
            </a:r>
          </a:p>
          <a:p>
            <a:pPr algn="l"/>
            <a:endParaRPr lang="it-IT"/>
          </a:p>
          <a:p>
            <a:pPr algn="l"/>
            <a:endParaRPr lang="it-IT"/>
          </a:p>
          <a:p>
            <a:pPr algn="l"/>
            <a:r>
              <a:rPr lang="it-IT"/>
              <a:t>	</a:t>
            </a:r>
            <a:r>
              <a:rPr lang="it-IT" b="0"/>
              <a:t>                  </a:t>
            </a:r>
            <a:r>
              <a:rPr lang="it-IT" sz="1600" b="0" u="sng"/>
              <a:t>client</a:t>
            </a:r>
          </a:p>
          <a:p>
            <a:pPr algn="l"/>
            <a:endParaRPr lang="it-IT" sz="1600"/>
          </a:p>
          <a:p>
            <a:pPr algn="l"/>
            <a:r>
              <a:rPr lang="it-IT" sz="1600" b="0"/>
              <a:t>	        procedure call</a:t>
            </a:r>
          </a:p>
          <a:p>
            <a:pPr algn="l"/>
            <a:endParaRPr lang="it-IT" sz="1600" b="0"/>
          </a:p>
          <a:p>
            <a:pPr algn="l"/>
            <a:endParaRPr lang="it-IT" sz="1600" b="0"/>
          </a:p>
          <a:p>
            <a:pPr algn="l"/>
            <a:endParaRPr lang="it-IT" sz="1600" b="0"/>
          </a:p>
          <a:p>
            <a:pPr algn="l"/>
            <a:r>
              <a:rPr lang="it-IT" sz="1600" b="0" u="sng"/>
              <a:t>Client stub</a:t>
            </a:r>
          </a:p>
          <a:p>
            <a:pPr algn="l"/>
            <a:r>
              <a:rPr lang="it-IT" sz="1600" b="0"/>
              <a:t>  bind</a:t>
            </a:r>
          </a:p>
          <a:p>
            <a:pPr algn="l"/>
            <a:r>
              <a:rPr lang="it-IT" sz="1600" b="0"/>
              <a:t>  marshal</a:t>
            </a:r>
          </a:p>
          <a:p>
            <a:pPr algn="l"/>
            <a:r>
              <a:rPr lang="it-IT" sz="1600" b="0"/>
              <a:t>  serialize</a:t>
            </a:r>
          </a:p>
          <a:p>
            <a:pPr algn="l"/>
            <a:r>
              <a:rPr lang="it-IT" sz="1600" b="0"/>
              <a:t>  send		   communication 		     	   module</a:t>
            </a:r>
          </a:p>
        </p:txBody>
      </p:sp>
      <p:cxnSp>
        <p:nvCxnSpPr>
          <p:cNvPr id="14341" name="Connettore 1 6"/>
          <p:cNvCxnSpPr>
            <a:cxnSpLocks noChangeShapeType="1"/>
          </p:cNvCxnSpPr>
          <p:nvPr/>
        </p:nvCxnSpPr>
        <p:spPr bwMode="auto">
          <a:xfrm rot="5400000">
            <a:off x="1071562" y="2357438"/>
            <a:ext cx="1000125" cy="0"/>
          </a:xfrm>
          <a:prstGeom prst="line">
            <a:avLst/>
          </a:prstGeom>
          <a:noFill/>
          <a:ln w="28575" algn="ctr">
            <a:solidFill>
              <a:schemeClr val="tx2"/>
            </a:solidFill>
            <a:round/>
            <a:headEnd/>
            <a:tailEnd/>
          </a:ln>
        </p:spPr>
      </p:cxnSp>
      <p:cxnSp>
        <p:nvCxnSpPr>
          <p:cNvPr id="14342" name="Connettore 1 8"/>
          <p:cNvCxnSpPr>
            <a:cxnSpLocks noChangeShapeType="1"/>
          </p:cNvCxnSpPr>
          <p:nvPr/>
        </p:nvCxnSpPr>
        <p:spPr bwMode="auto">
          <a:xfrm>
            <a:off x="1571625" y="1857375"/>
            <a:ext cx="2000250" cy="0"/>
          </a:xfrm>
          <a:prstGeom prst="line">
            <a:avLst/>
          </a:prstGeom>
          <a:noFill/>
          <a:ln w="28575" algn="ctr">
            <a:solidFill>
              <a:schemeClr val="tx2"/>
            </a:solidFill>
            <a:round/>
            <a:headEnd/>
            <a:tailEnd/>
          </a:ln>
        </p:spPr>
      </p:cxnSp>
      <p:cxnSp>
        <p:nvCxnSpPr>
          <p:cNvPr id="14343" name="Connettore 1 10"/>
          <p:cNvCxnSpPr>
            <a:cxnSpLocks noChangeShapeType="1"/>
          </p:cNvCxnSpPr>
          <p:nvPr/>
        </p:nvCxnSpPr>
        <p:spPr bwMode="auto">
          <a:xfrm>
            <a:off x="1571625" y="2857500"/>
            <a:ext cx="2000250" cy="0"/>
          </a:xfrm>
          <a:prstGeom prst="line">
            <a:avLst/>
          </a:prstGeom>
          <a:noFill/>
          <a:ln w="28575" algn="ctr">
            <a:solidFill>
              <a:schemeClr val="tx2"/>
            </a:solidFill>
            <a:round/>
            <a:headEnd/>
            <a:tailEnd/>
          </a:ln>
        </p:spPr>
      </p:cxnSp>
      <p:cxnSp>
        <p:nvCxnSpPr>
          <p:cNvPr id="14344" name="Connettore 1 11"/>
          <p:cNvCxnSpPr>
            <a:cxnSpLocks noChangeShapeType="1"/>
          </p:cNvCxnSpPr>
          <p:nvPr/>
        </p:nvCxnSpPr>
        <p:spPr bwMode="auto">
          <a:xfrm rot="5400000">
            <a:off x="3000375" y="2357438"/>
            <a:ext cx="1000125" cy="0"/>
          </a:xfrm>
          <a:prstGeom prst="line">
            <a:avLst/>
          </a:prstGeom>
          <a:noFill/>
          <a:ln w="28575" algn="ctr">
            <a:solidFill>
              <a:schemeClr val="tx2"/>
            </a:solidFill>
            <a:round/>
            <a:headEnd/>
            <a:tailEnd/>
          </a:ln>
        </p:spPr>
      </p:cxnSp>
      <p:sp>
        <p:nvSpPr>
          <p:cNvPr id="14345" name="Rettangolo arrotondato 12"/>
          <p:cNvSpPr>
            <a:spLocks noChangeArrowheads="1"/>
          </p:cNvSpPr>
          <p:nvPr/>
        </p:nvSpPr>
        <p:spPr bwMode="auto">
          <a:xfrm>
            <a:off x="571500" y="3429000"/>
            <a:ext cx="46038" cy="46038"/>
          </a:xfrm>
          <a:prstGeom prst="roundRect">
            <a:avLst>
              <a:gd name="adj" fmla="val 16667"/>
            </a:avLst>
          </a:prstGeom>
          <a:solidFill>
            <a:schemeClr val="accent1"/>
          </a:solidFill>
          <a:ln w="28575" algn="ctr">
            <a:solidFill>
              <a:schemeClr val="tx2"/>
            </a:solidFill>
            <a:round/>
            <a:headEnd/>
            <a:tailEnd/>
          </a:ln>
        </p:spPr>
        <p:txBody>
          <a:bodyPr anchor="b" anchorCtr="1"/>
          <a:lstStyle/>
          <a:p>
            <a:endParaRPr lang="it-IT"/>
          </a:p>
        </p:txBody>
      </p:sp>
      <p:cxnSp>
        <p:nvCxnSpPr>
          <p:cNvPr id="14346" name="Connettore 1 15"/>
          <p:cNvCxnSpPr>
            <a:cxnSpLocks noChangeShapeType="1"/>
          </p:cNvCxnSpPr>
          <p:nvPr/>
        </p:nvCxnSpPr>
        <p:spPr bwMode="auto">
          <a:xfrm rot="5400000" flipH="1" flipV="1">
            <a:off x="428625" y="4714876"/>
            <a:ext cx="142875" cy="0"/>
          </a:xfrm>
          <a:prstGeom prst="line">
            <a:avLst/>
          </a:prstGeom>
          <a:noFill/>
          <a:ln w="28575" algn="ctr">
            <a:solidFill>
              <a:schemeClr val="tx2"/>
            </a:solidFill>
            <a:round/>
            <a:headEnd/>
            <a:tailEnd/>
          </a:ln>
        </p:spPr>
      </p:cxnSp>
      <p:cxnSp>
        <p:nvCxnSpPr>
          <p:cNvPr id="14347" name="Connettore 1 20"/>
          <p:cNvCxnSpPr>
            <a:cxnSpLocks noChangeShapeType="1"/>
          </p:cNvCxnSpPr>
          <p:nvPr/>
        </p:nvCxnSpPr>
        <p:spPr bwMode="auto">
          <a:xfrm>
            <a:off x="2428875" y="4357688"/>
            <a:ext cx="1714500" cy="0"/>
          </a:xfrm>
          <a:prstGeom prst="line">
            <a:avLst/>
          </a:prstGeom>
          <a:noFill/>
          <a:ln w="28575" algn="ctr">
            <a:solidFill>
              <a:schemeClr val="tx2"/>
            </a:solidFill>
            <a:round/>
            <a:headEnd/>
            <a:tailEnd/>
          </a:ln>
        </p:spPr>
      </p:cxnSp>
      <p:cxnSp>
        <p:nvCxnSpPr>
          <p:cNvPr id="14348" name="Connettore 1 30"/>
          <p:cNvCxnSpPr>
            <a:cxnSpLocks noChangeShapeType="1"/>
          </p:cNvCxnSpPr>
          <p:nvPr/>
        </p:nvCxnSpPr>
        <p:spPr bwMode="auto">
          <a:xfrm>
            <a:off x="2428875" y="5072063"/>
            <a:ext cx="1714500" cy="0"/>
          </a:xfrm>
          <a:prstGeom prst="line">
            <a:avLst/>
          </a:prstGeom>
          <a:noFill/>
          <a:ln w="28575" algn="ctr">
            <a:solidFill>
              <a:schemeClr val="tx2"/>
            </a:solidFill>
            <a:round/>
            <a:headEnd/>
            <a:tailEnd/>
          </a:ln>
        </p:spPr>
      </p:cxnSp>
      <p:cxnSp>
        <p:nvCxnSpPr>
          <p:cNvPr id="14349" name="Connettore 1 34"/>
          <p:cNvCxnSpPr>
            <a:cxnSpLocks noChangeShapeType="1"/>
          </p:cNvCxnSpPr>
          <p:nvPr/>
        </p:nvCxnSpPr>
        <p:spPr bwMode="auto">
          <a:xfrm rot="5400000">
            <a:off x="2071687" y="4714876"/>
            <a:ext cx="714375" cy="0"/>
          </a:xfrm>
          <a:prstGeom prst="line">
            <a:avLst/>
          </a:prstGeom>
          <a:noFill/>
          <a:ln w="28575" algn="ctr">
            <a:solidFill>
              <a:schemeClr val="tx2"/>
            </a:solidFill>
            <a:round/>
            <a:headEnd/>
            <a:tailEnd/>
          </a:ln>
        </p:spPr>
      </p:cxnSp>
      <p:cxnSp>
        <p:nvCxnSpPr>
          <p:cNvPr id="14350" name="Connettore 1 35"/>
          <p:cNvCxnSpPr>
            <a:cxnSpLocks noChangeShapeType="1"/>
          </p:cNvCxnSpPr>
          <p:nvPr/>
        </p:nvCxnSpPr>
        <p:spPr bwMode="auto">
          <a:xfrm rot="5400000">
            <a:off x="3786187" y="4714876"/>
            <a:ext cx="714375" cy="0"/>
          </a:xfrm>
          <a:prstGeom prst="line">
            <a:avLst/>
          </a:prstGeom>
          <a:noFill/>
          <a:ln w="28575" algn="ctr">
            <a:solidFill>
              <a:schemeClr val="tx2"/>
            </a:solidFill>
            <a:round/>
            <a:headEnd/>
            <a:tailEnd/>
          </a:ln>
        </p:spPr>
      </p:cxnSp>
      <p:cxnSp>
        <p:nvCxnSpPr>
          <p:cNvPr id="14351" name="Connettore 1 37"/>
          <p:cNvCxnSpPr>
            <a:cxnSpLocks noChangeShapeType="1"/>
          </p:cNvCxnSpPr>
          <p:nvPr/>
        </p:nvCxnSpPr>
        <p:spPr bwMode="auto">
          <a:xfrm rot="5400000">
            <a:off x="964406" y="4107657"/>
            <a:ext cx="1357313" cy="0"/>
          </a:xfrm>
          <a:prstGeom prst="line">
            <a:avLst/>
          </a:prstGeom>
          <a:noFill/>
          <a:ln w="28575" algn="ctr">
            <a:solidFill>
              <a:schemeClr val="tx2"/>
            </a:solidFill>
            <a:round/>
            <a:headEnd/>
            <a:tailEnd/>
          </a:ln>
        </p:spPr>
      </p:cxnSp>
      <p:cxnSp>
        <p:nvCxnSpPr>
          <p:cNvPr id="14352" name="Connettore 1 38"/>
          <p:cNvCxnSpPr>
            <a:cxnSpLocks noChangeShapeType="1"/>
          </p:cNvCxnSpPr>
          <p:nvPr/>
        </p:nvCxnSpPr>
        <p:spPr bwMode="auto">
          <a:xfrm rot="5400000">
            <a:off x="-178594" y="4179094"/>
            <a:ext cx="1214438" cy="0"/>
          </a:xfrm>
          <a:prstGeom prst="line">
            <a:avLst/>
          </a:prstGeom>
          <a:noFill/>
          <a:ln w="28575" algn="ctr">
            <a:solidFill>
              <a:schemeClr val="tx2"/>
            </a:solidFill>
            <a:round/>
            <a:headEnd/>
            <a:tailEnd/>
          </a:ln>
        </p:spPr>
      </p:cxnSp>
      <p:cxnSp>
        <p:nvCxnSpPr>
          <p:cNvPr id="14353" name="Connettore 1 39"/>
          <p:cNvCxnSpPr>
            <a:cxnSpLocks noChangeShapeType="1"/>
          </p:cNvCxnSpPr>
          <p:nvPr/>
        </p:nvCxnSpPr>
        <p:spPr bwMode="auto">
          <a:xfrm>
            <a:off x="571500" y="4786313"/>
            <a:ext cx="1071563" cy="0"/>
          </a:xfrm>
          <a:prstGeom prst="line">
            <a:avLst/>
          </a:prstGeom>
          <a:noFill/>
          <a:ln w="28575" algn="ctr">
            <a:solidFill>
              <a:schemeClr val="tx2"/>
            </a:solidFill>
            <a:round/>
            <a:headEnd/>
            <a:tailEnd/>
          </a:ln>
        </p:spPr>
      </p:cxnSp>
      <p:cxnSp>
        <p:nvCxnSpPr>
          <p:cNvPr id="14354" name="Connettore 1 45"/>
          <p:cNvCxnSpPr>
            <a:cxnSpLocks noChangeShapeType="1"/>
          </p:cNvCxnSpPr>
          <p:nvPr/>
        </p:nvCxnSpPr>
        <p:spPr bwMode="auto">
          <a:xfrm>
            <a:off x="428625" y="3429000"/>
            <a:ext cx="1214438" cy="0"/>
          </a:xfrm>
          <a:prstGeom prst="line">
            <a:avLst/>
          </a:prstGeom>
          <a:noFill/>
          <a:ln w="28575" algn="ctr">
            <a:solidFill>
              <a:schemeClr val="tx2"/>
            </a:solidFill>
            <a:round/>
            <a:headEnd/>
            <a:tailEnd/>
          </a:ln>
        </p:spPr>
      </p:cxnSp>
      <p:cxnSp>
        <p:nvCxnSpPr>
          <p:cNvPr id="14355" name="Connettore 2 53"/>
          <p:cNvCxnSpPr>
            <a:cxnSpLocks noChangeShapeType="1"/>
          </p:cNvCxnSpPr>
          <p:nvPr/>
        </p:nvCxnSpPr>
        <p:spPr bwMode="auto">
          <a:xfrm rot="10800000" flipV="1">
            <a:off x="1428750" y="2857500"/>
            <a:ext cx="1071563" cy="500063"/>
          </a:xfrm>
          <a:prstGeom prst="straightConnector1">
            <a:avLst/>
          </a:prstGeom>
          <a:noFill/>
          <a:ln w="28575" algn="ctr">
            <a:solidFill>
              <a:schemeClr val="tx2"/>
            </a:solidFill>
            <a:round/>
            <a:headEnd/>
            <a:tailEnd type="arrow" w="med" len="med"/>
          </a:ln>
        </p:spPr>
      </p:cxnSp>
      <p:cxnSp>
        <p:nvCxnSpPr>
          <p:cNvPr id="14356" name="Connettore 2 55"/>
          <p:cNvCxnSpPr>
            <a:cxnSpLocks noChangeShapeType="1"/>
          </p:cNvCxnSpPr>
          <p:nvPr/>
        </p:nvCxnSpPr>
        <p:spPr bwMode="auto">
          <a:xfrm>
            <a:off x="1285875" y="4572000"/>
            <a:ext cx="1071563" cy="142875"/>
          </a:xfrm>
          <a:prstGeom prst="straightConnector1">
            <a:avLst/>
          </a:prstGeom>
          <a:noFill/>
          <a:ln w="28575" algn="ctr">
            <a:solidFill>
              <a:schemeClr val="tx2"/>
            </a:solidFill>
            <a:round/>
            <a:headEnd/>
            <a:tailEnd type="arrow" w="med" len="med"/>
          </a:ln>
        </p:spPr>
      </p:cxnSp>
      <p:cxnSp>
        <p:nvCxnSpPr>
          <p:cNvPr id="14357" name="Connettore 1 58"/>
          <p:cNvCxnSpPr>
            <a:cxnSpLocks noChangeShapeType="1"/>
          </p:cNvCxnSpPr>
          <p:nvPr/>
        </p:nvCxnSpPr>
        <p:spPr bwMode="auto">
          <a:xfrm>
            <a:off x="357188" y="1214438"/>
            <a:ext cx="4000500" cy="0"/>
          </a:xfrm>
          <a:prstGeom prst="line">
            <a:avLst/>
          </a:prstGeom>
          <a:noFill/>
          <a:ln w="28575" algn="ctr">
            <a:solidFill>
              <a:schemeClr val="tx2"/>
            </a:solidFill>
            <a:round/>
            <a:headEnd/>
            <a:tailEnd/>
          </a:ln>
        </p:spPr>
      </p:cxnSp>
      <p:cxnSp>
        <p:nvCxnSpPr>
          <p:cNvPr id="14358" name="Connettore 1 59"/>
          <p:cNvCxnSpPr>
            <a:cxnSpLocks noChangeShapeType="1"/>
          </p:cNvCxnSpPr>
          <p:nvPr/>
        </p:nvCxnSpPr>
        <p:spPr bwMode="auto">
          <a:xfrm rot="5400000">
            <a:off x="1035844" y="4107657"/>
            <a:ext cx="1214437" cy="0"/>
          </a:xfrm>
          <a:prstGeom prst="line">
            <a:avLst/>
          </a:prstGeom>
          <a:noFill/>
          <a:ln w="28575" algn="ctr">
            <a:solidFill>
              <a:schemeClr val="tx2"/>
            </a:solidFill>
            <a:round/>
            <a:headEnd/>
            <a:tailEnd/>
          </a:ln>
        </p:spPr>
      </p:cxnSp>
      <p:cxnSp>
        <p:nvCxnSpPr>
          <p:cNvPr id="14359" name="Connettore 1 60"/>
          <p:cNvCxnSpPr>
            <a:cxnSpLocks noChangeShapeType="1"/>
          </p:cNvCxnSpPr>
          <p:nvPr/>
        </p:nvCxnSpPr>
        <p:spPr bwMode="auto">
          <a:xfrm rot="5400000">
            <a:off x="-1571625" y="3214688"/>
            <a:ext cx="4000500" cy="0"/>
          </a:xfrm>
          <a:prstGeom prst="line">
            <a:avLst/>
          </a:prstGeom>
          <a:noFill/>
          <a:ln w="28575" algn="ctr">
            <a:solidFill>
              <a:schemeClr val="tx2"/>
            </a:solidFill>
            <a:round/>
            <a:headEnd/>
            <a:tailEnd/>
          </a:ln>
        </p:spPr>
      </p:cxnSp>
      <p:cxnSp>
        <p:nvCxnSpPr>
          <p:cNvPr id="14360" name="Connettore 1 65"/>
          <p:cNvCxnSpPr>
            <a:cxnSpLocks noChangeShapeType="1"/>
          </p:cNvCxnSpPr>
          <p:nvPr/>
        </p:nvCxnSpPr>
        <p:spPr bwMode="auto">
          <a:xfrm rot="5400000" flipH="1" flipV="1">
            <a:off x="2393157" y="3178969"/>
            <a:ext cx="3929062" cy="0"/>
          </a:xfrm>
          <a:prstGeom prst="line">
            <a:avLst/>
          </a:prstGeom>
          <a:noFill/>
          <a:ln w="28575" algn="ctr">
            <a:solidFill>
              <a:schemeClr val="tx2"/>
            </a:solidFill>
            <a:round/>
            <a:headEnd/>
            <a:tailEnd/>
          </a:ln>
        </p:spPr>
      </p:cxnSp>
      <p:cxnSp>
        <p:nvCxnSpPr>
          <p:cNvPr id="14361" name="Connettore 1 69"/>
          <p:cNvCxnSpPr>
            <a:cxnSpLocks noChangeShapeType="1"/>
          </p:cNvCxnSpPr>
          <p:nvPr/>
        </p:nvCxnSpPr>
        <p:spPr bwMode="auto">
          <a:xfrm>
            <a:off x="500063" y="5143500"/>
            <a:ext cx="3929062" cy="0"/>
          </a:xfrm>
          <a:prstGeom prst="line">
            <a:avLst/>
          </a:prstGeom>
          <a:noFill/>
          <a:ln w="28575" algn="ctr">
            <a:solidFill>
              <a:schemeClr val="tx2"/>
            </a:solidFill>
            <a:round/>
            <a:headEnd/>
            <a:tailEnd/>
          </a:ln>
        </p:spPr>
      </p:cxnSp>
      <p:sp>
        <p:nvSpPr>
          <p:cNvPr id="14362" name="CasellaDiTesto 29"/>
          <p:cNvSpPr txBox="1">
            <a:spLocks noChangeArrowheads="1"/>
          </p:cNvSpPr>
          <p:nvPr/>
        </p:nvSpPr>
        <p:spPr bwMode="auto">
          <a:xfrm>
            <a:off x="4572000" y="1214438"/>
            <a:ext cx="4143375" cy="307975"/>
          </a:xfrm>
          <a:prstGeom prst="rect">
            <a:avLst/>
          </a:prstGeom>
          <a:noFill/>
          <a:ln w="9525">
            <a:noFill/>
            <a:miter lim="800000"/>
            <a:headEnd/>
            <a:tailEnd/>
          </a:ln>
        </p:spPr>
        <p:txBody>
          <a:bodyPr>
            <a:spAutoFit/>
          </a:bodyPr>
          <a:lstStyle/>
          <a:p>
            <a:r>
              <a:rPr lang="it-IT" b="0"/>
              <a:t>			server</a:t>
            </a:r>
            <a:r>
              <a:rPr lang="it-IT"/>
              <a:t> </a:t>
            </a:r>
            <a:r>
              <a:rPr lang="it-IT" b="0"/>
              <a:t>process</a:t>
            </a:r>
          </a:p>
        </p:txBody>
      </p:sp>
      <p:cxnSp>
        <p:nvCxnSpPr>
          <p:cNvPr id="14363" name="Connettore 1 31"/>
          <p:cNvCxnSpPr>
            <a:cxnSpLocks noChangeShapeType="1"/>
          </p:cNvCxnSpPr>
          <p:nvPr/>
        </p:nvCxnSpPr>
        <p:spPr bwMode="auto">
          <a:xfrm rot="5400000">
            <a:off x="2607468" y="3250407"/>
            <a:ext cx="3929063" cy="0"/>
          </a:xfrm>
          <a:prstGeom prst="line">
            <a:avLst/>
          </a:prstGeom>
          <a:noFill/>
          <a:ln w="28575" algn="ctr">
            <a:solidFill>
              <a:schemeClr val="tx2"/>
            </a:solidFill>
            <a:round/>
            <a:headEnd/>
            <a:tailEnd/>
          </a:ln>
        </p:spPr>
      </p:cxnSp>
      <p:cxnSp>
        <p:nvCxnSpPr>
          <p:cNvPr id="14364" name="Connettore 1 36"/>
          <p:cNvCxnSpPr>
            <a:cxnSpLocks noChangeShapeType="1"/>
          </p:cNvCxnSpPr>
          <p:nvPr/>
        </p:nvCxnSpPr>
        <p:spPr bwMode="auto">
          <a:xfrm rot="5400000">
            <a:off x="6822281" y="3107532"/>
            <a:ext cx="3786187" cy="0"/>
          </a:xfrm>
          <a:prstGeom prst="line">
            <a:avLst/>
          </a:prstGeom>
          <a:noFill/>
          <a:ln w="28575" algn="ctr">
            <a:solidFill>
              <a:schemeClr val="tx2"/>
            </a:solidFill>
            <a:round/>
            <a:headEnd/>
            <a:tailEnd/>
          </a:ln>
        </p:spPr>
      </p:cxnSp>
      <p:cxnSp>
        <p:nvCxnSpPr>
          <p:cNvPr id="14365" name="Connettore 1 40"/>
          <p:cNvCxnSpPr>
            <a:cxnSpLocks noChangeShapeType="1"/>
          </p:cNvCxnSpPr>
          <p:nvPr/>
        </p:nvCxnSpPr>
        <p:spPr bwMode="auto">
          <a:xfrm>
            <a:off x="4572000" y="1214438"/>
            <a:ext cx="4071938" cy="0"/>
          </a:xfrm>
          <a:prstGeom prst="line">
            <a:avLst/>
          </a:prstGeom>
          <a:noFill/>
          <a:ln w="28575" algn="ctr">
            <a:solidFill>
              <a:schemeClr val="tx2"/>
            </a:solidFill>
            <a:round/>
            <a:headEnd/>
            <a:tailEnd/>
          </a:ln>
        </p:spPr>
      </p:cxnSp>
      <p:cxnSp>
        <p:nvCxnSpPr>
          <p:cNvPr id="14366" name="Connettore 1 43"/>
          <p:cNvCxnSpPr>
            <a:cxnSpLocks noChangeShapeType="1"/>
          </p:cNvCxnSpPr>
          <p:nvPr/>
        </p:nvCxnSpPr>
        <p:spPr bwMode="auto">
          <a:xfrm>
            <a:off x="4500563" y="5143500"/>
            <a:ext cx="4214812" cy="0"/>
          </a:xfrm>
          <a:prstGeom prst="line">
            <a:avLst/>
          </a:prstGeom>
          <a:noFill/>
          <a:ln w="28575" algn="ctr">
            <a:solidFill>
              <a:schemeClr val="tx2"/>
            </a:solidFill>
            <a:round/>
            <a:headEnd/>
            <a:tailEnd/>
          </a:ln>
        </p:spPr>
      </p:cxnSp>
      <p:cxnSp>
        <p:nvCxnSpPr>
          <p:cNvPr id="14367" name="Connettore 1 45"/>
          <p:cNvCxnSpPr>
            <a:cxnSpLocks noChangeShapeType="1"/>
          </p:cNvCxnSpPr>
          <p:nvPr/>
        </p:nvCxnSpPr>
        <p:spPr bwMode="auto">
          <a:xfrm rot="5400000">
            <a:off x="4464844" y="2393157"/>
            <a:ext cx="928687" cy="0"/>
          </a:xfrm>
          <a:prstGeom prst="line">
            <a:avLst/>
          </a:prstGeom>
          <a:noFill/>
          <a:ln w="28575" algn="ctr">
            <a:solidFill>
              <a:schemeClr val="tx2"/>
            </a:solidFill>
            <a:round/>
            <a:headEnd/>
            <a:tailEnd/>
          </a:ln>
        </p:spPr>
      </p:cxnSp>
      <p:cxnSp>
        <p:nvCxnSpPr>
          <p:cNvPr id="14368" name="Connettore 1 46"/>
          <p:cNvCxnSpPr>
            <a:cxnSpLocks noChangeShapeType="1"/>
          </p:cNvCxnSpPr>
          <p:nvPr/>
        </p:nvCxnSpPr>
        <p:spPr bwMode="auto">
          <a:xfrm>
            <a:off x="4929188" y="1928813"/>
            <a:ext cx="1571625" cy="0"/>
          </a:xfrm>
          <a:prstGeom prst="line">
            <a:avLst/>
          </a:prstGeom>
          <a:noFill/>
          <a:ln w="28575" algn="ctr">
            <a:solidFill>
              <a:schemeClr val="tx2"/>
            </a:solidFill>
            <a:round/>
            <a:headEnd/>
            <a:tailEnd/>
          </a:ln>
        </p:spPr>
      </p:cxnSp>
      <p:cxnSp>
        <p:nvCxnSpPr>
          <p:cNvPr id="14369" name="Connettore 1 55"/>
          <p:cNvCxnSpPr>
            <a:cxnSpLocks noChangeShapeType="1"/>
          </p:cNvCxnSpPr>
          <p:nvPr/>
        </p:nvCxnSpPr>
        <p:spPr bwMode="auto">
          <a:xfrm>
            <a:off x="4929188" y="2857500"/>
            <a:ext cx="1500187" cy="0"/>
          </a:xfrm>
          <a:prstGeom prst="line">
            <a:avLst/>
          </a:prstGeom>
          <a:noFill/>
          <a:ln w="28575" algn="ctr">
            <a:solidFill>
              <a:schemeClr val="tx2"/>
            </a:solidFill>
            <a:round/>
            <a:headEnd/>
            <a:tailEnd/>
          </a:ln>
        </p:spPr>
      </p:cxnSp>
      <p:cxnSp>
        <p:nvCxnSpPr>
          <p:cNvPr id="14370" name="Connettore 1 60"/>
          <p:cNvCxnSpPr>
            <a:cxnSpLocks noChangeShapeType="1"/>
          </p:cNvCxnSpPr>
          <p:nvPr/>
        </p:nvCxnSpPr>
        <p:spPr bwMode="auto">
          <a:xfrm rot="5400000" flipH="1" flipV="1">
            <a:off x="5965031" y="2393157"/>
            <a:ext cx="928687" cy="0"/>
          </a:xfrm>
          <a:prstGeom prst="line">
            <a:avLst/>
          </a:prstGeom>
          <a:noFill/>
          <a:ln w="28575" algn="ctr">
            <a:solidFill>
              <a:schemeClr val="tx2"/>
            </a:solidFill>
            <a:round/>
            <a:headEnd/>
            <a:tailEnd/>
          </a:ln>
        </p:spPr>
      </p:cxnSp>
      <p:sp>
        <p:nvSpPr>
          <p:cNvPr id="14371" name="CasellaDiTesto 61"/>
          <p:cNvSpPr txBox="1">
            <a:spLocks noChangeArrowheads="1"/>
          </p:cNvSpPr>
          <p:nvPr/>
        </p:nvSpPr>
        <p:spPr bwMode="auto">
          <a:xfrm>
            <a:off x="5143500" y="2214563"/>
            <a:ext cx="1143000" cy="523875"/>
          </a:xfrm>
          <a:prstGeom prst="rect">
            <a:avLst/>
          </a:prstGeom>
          <a:noFill/>
          <a:ln w="9525">
            <a:noFill/>
            <a:miter lim="800000"/>
            <a:headEnd/>
            <a:tailEnd/>
          </a:ln>
        </p:spPr>
        <p:txBody>
          <a:bodyPr>
            <a:spAutoFit/>
          </a:bodyPr>
          <a:lstStyle/>
          <a:p>
            <a:r>
              <a:rPr lang="it-IT" b="0" u="sng"/>
              <a:t>server</a:t>
            </a:r>
          </a:p>
          <a:p>
            <a:r>
              <a:rPr lang="it-IT" b="0"/>
              <a:t>procedure</a:t>
            </a:r>
          </a:p>
        </p:txBody>
      </p:sp>
      <p:cxnSp>
        <p:nvCxnSpPr>
          <p:cNvPr id="14372" name="Connettore 1 64"/>
          <p:cNvCxnSpPr>
            <a:cxnSpLocks noChangeShapeType="1"/>
          </p:cNvCxnSpPr>
          <p:nvPr/>
        </p:nvCxnSpPr>
        <p:spPr bwMode="auto">
          <a:xfrm rot="5400000">
            <a:off x="4286250" y="4214813"/>
            <a:ext cx="1143000" cy="0"/>
          </a:xfrm>
          <a:prstGeom prst="line">
            <a:avLst/>
          </a:prstGeom>
          <a:noFill/>
          <a:ln w="28575" algn="ctr">
            <a:solidFill>
              <a:schemeClr val="tx2"/>
            </a:solidFill>
            <a:round/>
            <a:headEnd/>
            <a:tailEnd/>
          </a:ln>
        </p:spPr>
      </p:cxnSp>
      <p:cxnSp>
        <p:nvCxnSpPr>
          <p:cNvPr id="14373" name="Connettore 1 66"/>
          <p:cNvCxnSpPr>
            <a:cxnSpLocks noChangeShapeType="1"/>
          </p:cNvCxnSpPr>
          <p:nvPr/>
        </p:nvCxnSpPr>
        <p:spPr bwMode="auto">
          <a:xfrm>
            <a:off x="4857750" y="3643313"/>
            <a:ext cx="1500188" cy="0"/>
          </a:xfrm>
          <a:prstGeom prst="line">
            <a:avLst/>
          </a:prstGeom>
          <a:noFill/>
          <a:ln w="28575" algn="ctr">
            <a:solidFill>
              <a:schemeClr val="tx2"/>
            </a:solidFill>
            <a:round/>
            <a:headEnd/>
            <a:tailEnd/>
          </a:ln>
        </p:spPr>
      </p:cxnSp>
      <p:cxnSp>
        <p:nvCxnSpPr>
          <p:cNvPr id="14374" name="Connettore 1 68"/>
          <p:cNvCxnSpPr>
            <a:cxnSpLocks noChangeShapeType="1"/>
          </p:cNvCxnSpPr>
          <p:nvPr/>
        </p:nvCxnSpPr>
        <p:spPr bwMode="auto">
          <a:xfrm rot="5400000">
            <a:off x="5893594" y="4179094"/>
            <a:ext cx="1071562" cy="0"/>
          </a:xfrm>
          <a:prstGeom prst="line">
            <a:avLst/>
          </a:prstGeom>
          <a:noFill/>
          <a:ln w="28575" algn="ctr">
            <a:solidFill>
              <a:schemeClr val="tx2"/>
            </a:solidFill>
            <a:round/>
            <a:headEnd/>
            <a:tailEnd/>
          </a:ln>
        </p:spPr>
      </p:cxnSp>
      <p:cxnSp>
        <p:nvCxnSpPr>
          <p:cNvPr id="14375" name="Connettore 1 70"/>
          <p:cNvCxnSpPr>
            <a:cxnSpLocks noChangeShapeType="1"/>
          </p:cNvCxnSpPr>
          <p:nvPr/>
        </p:nvCxnSpPr>
        <p:spPr bwMode="auto">
          <a:xfrm>
            <a:off x="4857750" y="4714875"/>
            <a:ext cx="1571625" cy="0"/>
          </a:xfrm>
          <a:prstGeom prst="line">
            <a:avLst/>
          </a:prstGeom>
          <a:noFill/>
          <a:ln w="28575" algn="ctr">
            <a:solidFill>
              <a:schemeClr val="tx2"/>
            </a:solidFill>
            <a:round/>
            <a:headEnd/>
            <a:tailEnd/>
          </a:ln>
        </p:spPr>
      </p:cxnSp>
      <p:sp>
        <p:nvSpPr>
          <p:cNvPr id="14376" name="CasellaDiTesto 71"/>
          <p:cNvSpPr txBox="1">
            <a:spLocks noChangeArrowheads="1"/>
          </p:cNvSpPr>
          <p:nvPr/>
        </p:nvSpPr>
        <p:spPr bwMode="auto">
          <a:xfrm>
            <a:off x="4500563" y="3643313"/>
            <a:ext cx="1785937" cy="954087"/>
          </a:xfrm>
          <a:prstGeom prst="rect">
            <a:avLst/>
          </a:prstGeom>
          <a:noFill/>
          <a:ln w="9525">
            <a:noFill/>
            <a:miter lim="800000"/>
            <a:headEnd/>
            <a:tailEnd/>
          </a:ln>
        </p:spPr>
        <p:txBody>
          <a:bodyPr>
            <a:spAutoFit/>
          </a:bodyPr>
          <a:lstStyle/>
          <a:p>
            <a:r>
              <a:rPr lang="it-IT" b="0" u="sng"/>
              <a:t>server stu</a:t>
            </a:r>
            <a:r>
              <a:rPr lang="it-IT"/>
              <a:t>b</a:t>
            </a:r>
          </a:p>
          <a:p>
            <a:r>
              <a:rPr lang="it-IT" b="0"/>
              <a:t>      unmarshal</a:t>
            </a:r>
          </a:p>
          <a:p>
            <a:r>
              <a:rPr lang="it-IT" b="0"/>
              <a:t>      deserialize</a:t>
            </a:r>
          </a:p>
          <a:p>
            <a:r>
              <a:rPr lang="it-IT" b="0"/>
              <a:t> receive</a:t>
            </a:r>
          </a:p>
        </p:txBody>
      </p:sp>
      <p:sp>
        <p:nvSpPr>
          <p:cNvPr id="14377" name="CasellaDiTesto 72"/>
          <p:cNvSpPr txBox="1">
            <a:spLocks noChangeArrowheads="1"/>
          </p:cNvSpPr>
          <p:nvPr/>
        </p:nvSpPr>
        <p:spPr bwMode="auto">
          <a:xfrm>
            <a:off x="6929438" y="3929063"/>
            <a:ext cx="1785937" cy="523875"/>
          </a:xfrm>
          <a:prstGeom prst="rect">
            <a:avLst/>
          </a:prstGeom>
          <a:noFill/>
          <a:ln w="9525">
            <a:noFill/>
            <a:miter lim="800000"/>
            <a:headEnd/>
            <a:tailEnd/>
          </a:ln>
        </p:spPr>
        <p:txBody>
          <a:bodyPr>
            <a:spAutoFit/>
          </a:bodyPr>
          <a:lstStyle/>
          <a:p>
            <a:r>
              <a:rPr lang="it-IT"/>
              <a:t>communication</a:t>
            </a:r>
          </a:p>
          <a:p>
            <a:r>
              <a:rPr lang="it-IT"/>
              <a:t>module</a:t>
            </a:r>
          </a:p>
        </p:txBody>
      </p:sp>
      <p:sp>
        <p:nvSpPr>
          <p:cNvPr id="14378" name="CasellaDiTesto 73"/>
          <p:cNvSpPr txBox="1">
            <a:spLocks noChangeArrowheads="1"/>
          </p:cNvSpPr>
          <p:nvPr/>
        </p:nvSpPr>
        <p:spPr bwMode="auto">
          <a:xfrm>
            <a:off x="7072313" y="2857500"/>
            <a:ext cx="1357312" cy="738188"/>
          </a:xfrm>
          <a:prstGeom prst="rect">
            <a:avLst/>
          </a:prstGeom>
          <a:noFill/>
          <a:ln w="9525">
            <a:noFill/>
            <a:miter lim="800000"/>
            <a:headEnd/>
            <a:tailEnd/>
          </a:ln>
        </p:spPr>
        <p:txBody>
          <a:bodyPr>
            <a:spAutoFit/>
          </a:bodyPr>
          <a:lstStyle/>
          <a:p>
            <a:r>
              <a:rPr lang="it-IT"/>
              <a:t>dispatcher</a:t>
            </a:r>
          </a:p>
          <a:p>
            <a:r>
              <a:rPr lang="it-IT"/>
              <a:t>select</a:t>
            </a:r>
          </a:p>
          <a:p>
            <a:r>
              <a:rPr lang="it-IT"/>
              <a:t>stub</a:t>
            </a:r>
          </a:p>
        </p:txBody>
      </p:sp>
      <p:cxnSp>
        <p:nvCxnSpPr>
          <p:cNvPr id="14379" name="Connettore 1 77"/>
          <p:cNvCxnSpPr>
            <a:cxnSpLocks noChangeShapeType="1"/>
          </p:cNvCxnSpPr>
          <p:nvPr/>
        </p:nvCxnSpPr>
        <p:spPr bwMode="auto">
          <a:xfrm rot="5400000">
            <a:off x="7929563" y="3286125"/>
            <a:ext cx="857250" cy="0"/>
          </a:xfrm>
          <a:prstGeom prst="line">
            <a:avLst/>
          </a:prstGeom>
          <a:noFill/>
          <a:ln w="28575" algn="ctr">
            <a:solidFill>
              <a:schemeClr val="tx2"/>
            </a:solidFill>
            <a:round/>
            <a:headEnd/>
            <a:tailEnd/>
          </a:ln>
        </p:spPr>
      </p:cxnSp>
      <p:cxnSp>
        <p:nvCxnSpPr>
          <p:cNvPr id="14380" name="Connettore 1 83"/>
          <p:cNvCxnSpPr>
            <a:cxnSpLocks noChangeShapeType="1"/>
          </p:cNvCxnSpPr>
          <p:nvPr/>
        </p:nvCxnSpPr>
        <p:spPr bwMode="auto">
          <a:xfrm rot="5400000">
            <a:off x="6750844" y="3321844"/>
            <a:ext cx="928688" cy="0"/>
          </a:xfrm>
          <a:prstGeom prst="line">
            <a:avLst/>
          </a:prstGeom>
          <a:noFill/>
          <a:ln w="28575" algn="ctr">
            <a:solidFill>
              <a:schemeClr val="tx2"/>
            </a:solidFill>
            <a:round/>
            <a:headEnd/>
            <a:tailEnd/>
          </a:ln>
        </p:spPr>
      </p:cxnSp>
      <p:cxnSp>
        <p:nvCxnSpPr>
          <p:cNvPr id="14381" name="Connettore 1 85"/>
          <p:cNvCxnSpPr>
            <a:cxnSpLocks noChangeShapeType="1"/>
          </p:cNvCxnSpPr>
          <p:nvPr/>
        </p:nvCxnSpPr>
        <p:spPr bwMode="auto">
          <a:xfrm>
            <a:off x="7215188" y="2857500"/>
            <a:ext cx="1143000" cy="0"/>
          </a:xfrm>
          <a:prstGeom prst="line">
            <a:avLst/>
          </a:prstGeom>
          <a:noFill/>
          <a:ln w="28575" algn="ctr">
            <a:solidFill>
              <a:schemeClr val="tx2"/>
            </a:solidFill>
            <a:round/>
            <a:headEnd/>
            <a:tailEnd/>
          </a:ln>
        </p:spPr>
      </p:cxnSp>
      <p:cxnSp>
        <p:nvCxnSpPr>
          <p:cNvPr id="14382" name="Connettore 1 87"/>
          <p:cNvCxnSpPr>
            <a:cxnSpLocks noChangeShapeType="1"/>
          </p:cNvCxnSpPr>
          <p:nvPr/>
        </p:nvCxnSpPr>
        <p:spPr bwMode="auto">
          <a:xfrm>
            <a:off x="7215188" y="3714750"/>
            <a:ext cx="1214437" cy="0"/>
          </a:xfrm>
          <a:prstGeom prst="line">
            <a:avLst/>
          </a:prstGeom>
          <a:noFill/>
          <a:ln w="28575" algn="ctr">
            <a:solidFill>
              <a:schemeClr val="tx2"/>
            </a:solidFill>
            <a:round/>
            <a:headEnd/>
            <a:tailEnd/>
          </a:ln>
        </p:spPr>
      </p:cxnSp>
      <p:cxnSp>
        <p:nvCxnSpPr>
          <p:cNvPr id="14383" name="Connettore 1 90"/>
          <p:cNvCxnSpPr>
            <a:cxnSpLocks noChangeShapeType="1"/>
          </p:cNvCxnSpPr>
          <p:nvPr/>
        </p:nvCxnSpPr>
        <p:spPr bwMode="auto">
          <a:xfrm rot="5400000">
            <a:off x="6607969" y="4321969"/>
            <a:ext cx="642938" cy="0"/>
          </a:xfrm>
          <a:prstGeom prst="line">
            <a:avLst/>
          </a:prstGeom>
          <a:noFill/>
          <a:ln w="28575" algn="ctr">
            <a:solidFill>
              <a:schemeClr val="tx2"/>
            </a:solidFill>
            <a:round/>
            <a:headEnd/>
            <a:tailEnd/>
          </a:ln>
        </p:spPr>
      </p:cxnSp>
      <p:cxnSp>
        <p:nvCxnSpPr>
          <p:cNvPr id="14384" name="Connettore 1 92"/>
          <p:cNvCxnSpPr>
            <a:cxnSpLocks noChangeShapeType="1"/>
          </p:cNvCxnSpPr>
          <p:nvPr/>
        </p:nvCxnSpPr>
        <p:spPr bwMode="auto">
          <a:xfrm>
            <a:off x="6929438" y="4643438"/>
            <a:ext cx="1643062" cy="0"/>
          </a:xfrm>
          <a:prstGeom prst="line">
            <a:avLst/>
          </a:prstGeom>
          <a:noFill/>
          <a:ln w="28575" algn="ctr">
            <a:solidFill>
              <a:schemeClr val="tx2"/>
            </a:solidFill>
            <a:round/>
            <a:headEnd/>
            <a:tailEnd/>
          </a:ln>
        </p:spPr>
      </p:cxnSp>
      <p:cxnSp>
        <p:nvCxnSpPr>
          <p:cNvPr id="14385" name="Connettore 1 94"/>
          <p:cNvCxnSpPr>
            <a:cxnSpLocks noChangeShapeType="1"/>
          </p:cNvCxnSpPr>
          <p:nvPr/>
        </p:nvCxnSpPr>
        <p:spPr bwMode="auto">
          <a:xfrm>
            <a:off x="6929438" y="4000500"/>
            <a:ext cx="1643062" cy="0"/>
          </a:xfrm>
          <a:prstGeom prst="line">
            <a:avLst/>
          </a:prstGeom>
          <a:noFill/>
          <a:ln w="28575" algn="ctr">
            <a:solidFill>
              <a:schemeClr val="tx2"/>
            </a:solidFill>
            <a:round/>
            <a:headEnd/>
            <a:tailEnd/>
          </a:ln>
        </p:spPr>
      </p:cxnSp>
      <p:cxnSp>
        <p:nvCxnSpPr>
          <p:cNvPr id="14386" name="Connettore 1 98"/>
          <p:cNvCxnSpPr>
            <a:cxnSpLocks noChangeShapeType="1"/>
          </p:cNvCxnSpPr>
          <p:nvPr/>
        </p:nvCxnSpPr>
        <p:spPr bwMode="auto">
          <a:xfrm rot="5400000">
            <a:off x="8251031" y="4321969"/>
            <a:ext cx="642938" cy="0"/>
          </a:xfrm>
          <a:prstGeom prst="line">
            <a:avLst/>
          </a:prstGeom>
          <a:noFill/>
          <a:ln w="28575" algn="ctr">
            <a:solidFill>
              <a:schemeClr val="tx2"/>
            </a:solidFill>
            <a:round/>
            <a:headEnd/>
            <a:tailEnd/>
          </a:ln>
        </p:spPr>
      </p:cxnSp>
      <p:cxnSp>
        <p:nvCxnSpPr>
          <p:cNvPr id="14387" name="Connettore 1 100"/>
          <p:cNvCxnSpPr>
            <a:cxnSpLocks noChangeShapeType="1"/>
          </p:cNvCxnSpPr>
          <p:nvPr/>
        </p:nvCxnSpPr>
        <p:spPr bwMode="auto">
          <a:xfrm rot="5400000">
            <a:off x="2928938" y="5357813"/>
            <a:ext cx="571500" cy="0"/>
          </a:xfrm>
          <a:prstGeom prst="line">
            <a:avLst/>
          </a:prstGeom>
          <a:noFill/>
          <a:ln w="28575" algn="ctr">
            <a:solidFill>
              <a:schemeClr val="tx2"/>
            </a:solidFill>
            <a:round/>
            <a:headEnd/>
            <a:tailEnd/>
          </a:ln>
        </p:spPr>
      </p:cxnSp>
      <p:cxnSp>
        <p:nvCxnSpPr>
          <p:cNvPr id="14388" name="Connettore 1 106"/>
          <p:cNvCxnSpPr>
            <a:cxnSpLocks noChangeShapeType="1"/>
          </p:cNvCxnSpPr>
          <p:nvPr/>
        </p:nvCxnSpPr>
        <p:spPr bwMode="auto">
          <a:xfrm>
            <a:off x="3214688" y="5643563"/>
            <a:ext cx="4786312" cy="0"/>
          </a:xfrm>
          <a:prstGeom prst="line">
            <a:avLst/>
          </a:prstGeom>
          <a:noFill/>
          <a:ln w="28575" algn="ctr">
            <a:solidFill>
              <a:schemeClr val="tx2"/>
            </a:solidFill>
            <a:round/>
            <a:headEnd/>
            <a:tailEnd/>
          </a:ln>
        </p:spPr>
      </p:cxnSp>
      <p:cxnSp>
        <p:nvCxnSpPr>
          <p:cNvPr id="14389" name="Connettore 2 109"/>
          <p:cNvCxnSpPr>
            <a:cxnSpLocks noChangeShapeType="1"/>
          </p:cNvCxnSpPr>
          <p:nvPr/>
        </p:nvCxnSpPr>
        <p:spPr bwMode="auto">
          <a:xfrm rot="5400000" flipH="1" flipV="1">
            <a:off x="7466806" y="5107782"/>
            <a:ext cx="1069975" cy="1588"/>
          </a:xfrm>
          <a:prstGeom prst="straightConnector1">
            <a:avLst/>
          </a:prstGeom>
          <a:noFill/>
          <a:ln w="28575" algn="ctr">
            <a:solidFill>
              <a:schemeClr val="tx2"/>
            </a:solidFill>
            <a:round/>
            <a:headEnd/>
            <a:tailEnd type="arrow" w="med" len="med"/>
          </a:ln>
        </p:spPr>
      </p:cxnSp>
      <p:cxnSp>
        <p:nvCxnSpPr>
          <p:cNvPr id="14390" name="Connettore 1 112"/>
          <p:cNvCxnSpPr>
            <a:cxnSpLocks noChangeShapeType="1"/>
          </p:cNvCxnSpPr>
          <p:nvPr/>
        </p:nvCxnSpPr>
        <p:spPr bwMode="auto">
          <a:xfrm rot="10800000">
            <a:off x="6786563" y="3286125"/>
            <a:ext cx="428625" cy="0"/>
          </a:xfrm>
          <a:prstGeom prst="line">
            <a:avLst/>
          </a:prstGeom>
          <a:noFill/>
          <a:ln w="28575" algn="ctr">
            <a:solidFill>
              <a:schemeClr val="tx2"/>
            </a:solidFill>
            <a:round/>
            <a:headEnd/>
            <a:tailEnd/>
          </a:ln>
        </p:spPr>
      </p:cxnSp>
      <p:cxnSp>
        <p:nvCxnSpPr>
          <p:cNvPr id="14391" name="Connettore 1 119"/>
          <p:cNvCxnSpPr>
            <a:cxnSpLocks noChangeShapeType="1"/>
          </p:cNvCxnSpPr>
          <p:nvPr/>
        </p:nvCxnSpPr>
        <p:spPr bwMode="auto">
          <a:xfrm rot="5400000">
            <a:off x="6179344" y="3893344"/>
            <a:ext cx="1214438" cy="0"/>
          </a:xfrm>
          <a:prstGeom prst="line">
            <a:avLst/>
          </a:prstGeom>
          <a:noFill/>
          <a:ln w="28575" algn="ctr">
            <a:solidFill>
              <a:schemeClr val="tx2"/>
            </a:solidFill>
            <a:round/>
            <a:headEnd/>
            <a:tailEnd/>
          </a:ln>
        </p:spPr>
      </p:cxnSp>
      <p:cxnSp>
        <p:nvCxnSpPr>
          <p:cNvPr id="14392" name="Connettore 2 125"/>
          <p:cNvCxnSpPr>
            <a:cxnSpLocks noChangeShapeType="1"/>
          </p:cNvCxnSpPr>
          <p:nvPr/>
        </p:nvCxnSpPr>
        <p:spPr bwMode="auto">
          <a:xfrm rot="10800000">
            <a:off x="5786438" y="4500563"/>
            <a:ext cx="1000125" cy="1587"/>
          </a:xfrm>
          <a:prstGeom prst="straightConnector1">
            <a:avLst/>
          </a:prstGeom>
          <a:noFill/>
          <a:ln w="28575" algn="ctr">
            <a:solidFill>
              <a:schemeClr val="tx2"/>
            </a:solidFill>
            <a:round/>
            <a:headEnd/>
            <a:tailEnd type="arrow" w="med" len="med"/>
          </a:ln>
        </p:spPr>
      </p:cxnSp>
      <p:cxnSp>
        <p:nvCxnSpPr>
          <p:cNvPr id="14393" name="Connettore 2 129"/>
          <p:cNvCxnSpPr>
            <a:cxnSpLocks noChangeShapeType="1"/>
            <a:endCxn id="14378" idx="2"/>
          </p:cNvCxnSpPr>
          <p:nvPr/>
        </p:nvCxnSpPr>
        <p:spPr bwMode="auto">
          <a:xfrm rot="5400000" flipH="1" flipV="1">
            <a:off x="7584281" y="3763169"/>
            <a:ext cx="333375" cy="1588"/>
          </a:xfrm>
          <a:prstGeom prst="straightConnector1">
            <a:avLst/>
          </a:prstGeom>
          <a:noFill/>
          <a:ln w="28575" algn="ctr">
            <a:solidFill>
              <a:schemeClr val="tx2"/>
            </a:solidFill>
            <a:round/>
            <a:headEnd/>
            <a:tailEnd type="arrow" w="med" len="med"/>
          </a:ln>
        </p:spPr>
      </p:cxnSp>
      <p:cxnSp>
        <p:nvCxnSpPr>
          <p:cNvPr id="14394" name="Connettore 1 138"/>
          <p:cNvCxnSpPr>
            <a:cxnSpLocks noChangeShapeType="1"/>
          </p:cNvCxnSpPr>
          <p:nvPr/>
        </p:nvCxnSpPr>
        <p:spPr bwMode="auto">
          <a:xfrm>
            <a:off x="6000750" y="4071938"/>
            <a:ext cx="642938" cy="0"/>
          </a:xfrm>
          <a:prstGeom prst="line">
            <a:avLst/>
          </a:prstGeom>
          <a:noFill/>
          <a:ln w="28575" algn="ctr">
            <a:solidFill>
              <a:schemeClr val="tx2"/>
            </a:solidFill>
            <a:round/>
            <a:headEnd/>
            <a:tailEnd/>
          </a:ln>
        </p:spPr>
      </p:cxnSp>
      <p:cxnSp>
        <p:nvCxnSpPr>
          <p:cNvPr id="14395" name="Connettore 1 140"/>
          <p:cNvCxnSpPr>
            <a:cxnSpLocks noChangeShapeType="1"/>
          </p:cNvCxnSpPr>
          <p:nvPr/>
        </p:nvCxnSpPr>
        <p:spPr bwMode="auto">
          <a:xfrm rot="5400000" flipH="1" flipV="1">
            <a:off x="5965031" y="3321844"/>
            <a:ext cx="1500188" cy="0"/>
          </a:xfrm>
          <a:prstGeom prst="line">
            <a:avLst/>
          </a:prstGeom>
          <a:noFill/>
          <a:ln w="28575" algn="ctr">
            <a:solidFill>
              <a:schemeClr val="tx2"/>
            </a:solidFill>
            <a:round/>
            <a:headEnd/>
            <a:tailEnd/>
          </a:ln>
        </p:spPr>
      </p:cxnSp>
      <p:cxnSp>
        <p:nvCxnSpPr>
          <p:cNvPr id="14396" name="Connettore 2 142"/>
          <p:cNvCxnSpPr>
            <a:cxnSpLocks noChangeShapeType="1"/>
          </p:cNvCxnSpPr>
          <p:nvPr/>
        </p:nvCxnSpPr>
        <p:spPr bwMode="auto">
          <a:xfrm rot="10800000">
            <a:off x="6143625" y="2571750"/>
            <a:ext cx="642938" cy="1588"/>
          </a:xfrm>
          <a:prstGeom prst="straightConnector1">
            <a:avLst/>
          </a:prstGeom>
          <a:noFill/>
          <a:ln w="28575" algn="ctr">
            <a:solidFill>
              <a:schemeClr val="tx2"/>
            </a:solidFill>
            <a:round/>
            <a:headEnd/>
            <a:tailEnd type="arrow" w="med" len="med"/>
          </a:ln>
        </p:spPr>
      </p:cxn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15363" name="Rectangle 3"/>
          <p:cNvSpPr>
            <a:spLocks noGrp="1" noChangeArrowheads="1"/>
          </p:cNvSpPr>
          <p:nvPr>
            <p:ph type="body" idx="1"/>
          </p:nvPr>
        </p:nvSpPr>
        <p:spPr/>
        <p:txBody>
          <a:bodyPr/>
          <a:lstStyle/>
          <a:p>
            <a:pPr eaLnBrk="1" hangingPunct="1">
              <a:lnSpc>
                <a:spcPct val="90000"/>
              </a:lnSpc>
            </a:pPr>
            <a:r>
              <a:rPr lang="it-IT" smtClean="0"/>
              <a:t>The communication stub on the server site uses the conventional procedure call mechanism to invoke the specified procedure and sends the result back to the client stub.</a:t>
            </a:r>
          </a:p>
          <a:p>
            <a:pPr eaLnBrk="1" hangingPunct="1">
              <a:lnSpc>
                <a:spcPct val="90000"/>
              </a:lnSpc>
            </a:pPr>
            <a:r>
              <a:rPr lang="it-IT" smtClean="0"/>
              <a:t>When the client stub receives the response it returns the result to its caller exactly as if a local procedure was returning.</a:t>
            </a:r>
          </a:p>
          <a:p>
            <a:pPr eaLnBrk="1" hangingPunct="1">
              <a:lnSpc>
                <a:spcPct val="90000"/>
              </a:lnSpc>
            </a:pPr>
            <a:r>
              <a:rPr lang="it-IT" smtClean="0"/>
              <a:t>The following figure (a) shows the procedure call in the original program before RPC stubs are added.</a:t>
            </a:r>
          </a:p>
          <a:p>
            <a:pPr eaLnBrk="1" hangingPunct="1">
              <a:lnSpc>
                <a:spcPct val="90000"/>
              </a:lnSpc>
            </a:pPr>
            <a:r>
              <a:rPr lang="it-IT" smtClean="0"/>
              <a:t>When the main program call procedure B, the arguments it passes must agree exactly with the formal parameters of B. </a:t>
            </a:r>
          </a:p>
          <a:p>
            <a:pPr eaLnBrk="1" hangingPunct="1">
              <a:lnSpc>
                <a:spcPct val="90000"/>
              </a:lnSpc>
            </a:pPr>
            <a:r>
              <a:rPr lang="it-IT" smtClean="0"/>
              <a:t>Figure (b) shows the communication stubs that must be added to the program when it is divided into client and server pieces</a:t>
            </a:r>
          </a:p>
          <a:p>
            <a:pPr eaLnBrk="1" hangingPunct="1">
              <a:lnSpc>
                <a:spcPct val="90000"/>
              </a:lnSpc>
            </a:pPr>
            <a:endParaRPr lang="it-IT" smtClean="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egnaposto piè di pagina 3"/>
          <p:cNvSpPr>
            <a:spLocks noGrp="1"/>
          </p:cNvSpPr>
          <p:nvPr>
            <p:ph type="ftr" sz="quarter" idx="10"/>
          </p:nvPr>
        </p:nvSpPr>
        <p:spPr/>
        <p:txBody>
          <a:bodyPr/>
          <a:lstStyle/>
          <a:p>
            <a:pPr>
              <a:defRPr/>
            </a:pPr>
            <a:r>
              <a:rPr lang="it-IT"/>
              <a:t>RPC – RMI - Web Services</a:t>
            </a:r>
          </a:p>
        </p:txBody>
      </p:sp>
      <p:sp>
        <p:nvSpPr>
          <p:cNvPr id="16387" name="Rectangle 4"/>
          <p:cNvSpPr>
            <a:spLocks noChangeArrowheads="1"/>
          </p:cNvSpPr>
          <p:nvPr/>
        </p:nvSpPr>
        <p:spPr bwMode="auto">
          <a:xfrm>
            <a:off x="1187450" y="1268413"/>
            <a:ext cx="863600" cy="1008062"/>
          </a:xfrm>
          <a:prstGeom prst="rect">
            <a:avLst/>
          </a:prstGeom>
          <a:solidFill>
            <a:schemeClr val="accent1"/>
          </a:solidFill>
          <a:ln w="28575">
            <a:solidFill>
              <a:schemeClr val="tx2"/>
            </a:solidFill>
            <a:miter lim="800000"/>
            <a:headEnd/>
            <a:tailEnd/>
          </a:ln>
        </p:spPr>
        <p:txBody>
          <a:bodyPr wrap="none" anchor="ctr"/>
          <a:lstStyle/>
          <a:p>
            <a:r>
              <a:rPr lang="it-IT"/>
              <a:t>main</a:t>
            </a:r>
          </a:p>
          <a:p>
            <a:r>
              <a:rPr lang="it-IT"/>
              <a:t>prog</a:t>
            </a:r>
          </a:p>
        </p:txBody>
      </p:sp>
      <p:sp>
        <p:nvSpPr>
          <p:cNvPr id="16388" name="Line 5"/>
          <p:cNvSpPr>
            <a:spLocks noChangeShapeType="1"/>
          </p:cNvSpPr>
          <p:nvPr/>
        </p:nvSpPr>
        <p:spPr bwMode="auto">
          <a:xfrm>
            <a:off x="1619250" y="2276475"/>
            <a:ext cx="0" cy="936625"/>
          </a:xfrm>
          <a:prstGeom prst="line">
            <a:avLst/>
          </a:prstGeom>
          <a:noFill/>
          <a:ln w="28575">
            <a:solidFill>
              <a:schemeClr val="tx2"/>
            </a:solidFill>
            <a:round/>
            <a:headEnd/>
            <a:tailEnd type="triangle" w="med" len="med"/>
          </a:ln>
        </p:spPr>
        <p:txBody>
          <a:bodyPr anchor="b" anchorCtr="1"/>
          <a:lstStyle/>
          <a:p>
            <a:endParaRPr lang="it-IT"/>
          </a:p>
        </p:txBody>
      </p:sp>
      <p:sp>
        <p:nvSpPr>
          <p:cNvPr id="16389" name="Rectangle 6"/>
          <p:cNvSpPr>
            <a:spLocks noChangeArrowheads="1"/>
          </p:cNvSpPr>
          <p:nvPr/>
        </p:nvSpPr>
        <p:spPr bwMode="auto">
          <a:xfrm>
            <a:off x="1187450" y="3235325"/>
            <a:ext cx="914400" cy="914400"/>
          </a:xfrm>
          <a:prstGeom prst="rect">
            <a:avLst/>
          </a:prstGeom>
          <a:solidFill>
            <a:schemeClr val="accent1"/>
          </a:solidFill>
          <a:ln w="28575">
            <a:solidFill>
              <a:schemeClr val="tx2"/>
            </a:solidFill>
            <a:miter lim="800000"/>
            <a:headEnd/>
            <a:tailEnd/>
          </a:ln>
        </p:spPr>
        <p:txBody>
          <a:bodyPr wrap="none" anchor="ctr"/>
          <a:lstStyle/>
          <a:p>
            <a:r>
              <a:rPr lang="it-IT"/>
              <a:t>proc</a:t>
            </a:r>
          </a:p>
          <a:p>
            <a:r>
              <a:rPr lang="it-IT"/>
              <a:t>B</a:t>
            </a:r>
          </a:p>
        </p:txBody>
      </p:sp>
      <p:sp>
        <p:nvSpPr>
          <p:cNvPr id="16390" name="Rectangle 7"/>
          <p:cNvSpPr>
            <a:spLocks noChangeArrowheads="1"/>
          </p:cNvSpPr>
          <p:nvPr/>
        </p:nvSpPr>
        <p:spPr bwMode="auto">
          <a:xfrm>
            <a:off x="4356100" y="1268413"/>
            <a:ext cx="863600" cy="1008062"/>
          </a:xfrm>
          <a:prstGeom prst="rect">
            <a:avLst/>
          </a:prstGeom>
          <a:solidFill>
            <a:schemeClr val="accent1"/>
          </a:solidFill>
          <a:ln w="28575">
            <a:solidFill>
              <a:schemeClr val="tx2"/>
            </a:solidFill>
            <a:miter lim="800000"/>
            <a:headEnd/>
            <a:tailEnd/>
          </a:ln>
        </p:spPr>
        <p:txBody>
          <a:bodyPr wrap="none" anchor="ctr"/>
          <a:lstStyle/>
          <a:p>
            <a:r>
              <a:rPr lang="it-IT"/>
              <a:t>main</a:t>
            </a:r>
          </a:p>
          <a:p>
            <a:r>
              <a:rPr lang="it-IT"/>
              <a:t>prog</a:t>
            </a:r>
          </a:p>
        </p:txBody>
      </p:sp>
      <p:sp>
        <p:nvSpPr>
          <p:cNvPr id="16391" name="Rectangle 8"/>
          <p:cNvSpPr>
            <a:spLocks noChangeArrowheads="1"/>
          </p:cNvSpPr>
          <p:nvPr/>
        </p:nvSpPr>
        <p:spPr bwMode="auto">
          <a:xfrm>
            <a:off x="4305300" y="3284538"/>
            <a:ext cx="914400" cy="914400"/>
          </a:xfrm>
          <a:prstGeom prst="rect">
            <a:avLst/>
          </a:prstGeom>
          <a:solidFill>
            <a:schemeClr val="accent1"/>
          </a:solidFill>
          <a:ln w="28575">
            <a:solidFill>
              <a:schemeClr val="tx2"/>
            </a:solidFill>
            <a:miter lim="800000"/>
            <a:headEnd/>
            <a:tailEnd/>
          </a:ln>
        </p:spPr>
        <p:txBody>
          <a:bodyPr wrap="none" anchor="ctr"/>
          <a:lstStyle/>
          <a:p>
            <a:r>
              <a:rPr lang="it-IT"/>
              <a:t>client</a:t>
            </a:r>
          </a:p>
          <a:p>
            <a:r>
              <a:rPr lang="it-IT"/>
              <a:t>stub</a:t>
            </a:r>
          </a:p>
          <a:p>
            <a:r>
              <a:rPr lang="it-IT"/>
              <a:t>for B</a:t>
            </a:r>
          </a:p>
        </p:txBody>
      </p:sp>
      <p:sp>
        <p:nvSpPr>
          <p:cNvPr id="16392" name="Line 9"/>
          <p:cNvSpPr>
            <a:spLocks noChangeShapeType="1"/>
          </p:cNvSpPr>
          <p:nvPr/>
        </p:nvSpPr>
        <p:spPr bwMode="auto">
          <a:xfrm>
            <a:off x="4787900" y="2276475"/>
            <a:ext cx="0" cy="936625"/>
          </a:xfrm>
          <a:prstGeom prst="line">
            <a:avLst/>
          </a:prstGeom>
          <a:noFill/>
          <a:ln w="28575">
            <a:solidFill>
              <a:schemeClr val="tx2"/>
            </a:solidFill>
            <a:round/>
            <a:headEnd/>
            <a:tailEnd type="triangle" w="med" len="med"/>
          </a:ln>
        </p:spPr>
        <p:txBody>
          <a:bodyPr anchor="b" anchorCtr="1"/>
          <a:lstStyle/>
          <a:p>
            <a:endParaRPr lang="it-IT"/>
          </a:p>
        </p:txBody>
      </p:sp>
      <p:sp>
        <p:nvSpPr>
          <p:cNvPr id="16393" name="Rectangle 10"/>
          <p:cNvSpPr>
            <a:spLocks noChangeArrowheads="1"/>
          </p:cNvSpPr>
          <p:nvPr/>
        </p:nvSpPr>
        <p:spPr bwMode="auto">
          <a:xfrm>
            <a:off x="5940425" y="1268413"/>
            <a:ext cx="863600" cy="1008062"/>
          </a:xfrm>
          <a:prstGeom prst="rect">
            <a:avLst/>
          </a:prstGeom>
          <a:solidFill>
            <a:schemeClr val="accent1"/>
          </a:solidFill>
          <a:ln w="28575">
            <a:solidFill>
              <a:schemeClr val="tx2"/>
            </a:solidFill>
            <a:miter lim="800000"/>
            <a:headEnd/>
            <a:tailEnd/>
          </a:ln>
        </p:spPr>
        <p:txBody>
          <a:bodyPr wrap="none" anchor="ctr"/>
          <a:lstStyle/>
          <a:p>
            <a:r>
              <a:rPr lang="it-IT"/>
              <a:t>server</a:t>
            </a:r>
          </a:p>
          <a:p>
            <a:r>
              <a:rPr lang="it-IT"/>
              <a:t>stub</a:t>
            </a:r>
          </a:p>
          <a:p>
            <a:r>
              <a:rPr lang="it-IT"/>
              <a:t>for B</a:t>
            </a:r>
          </a:p>
        </p:txBody>
      </p:sp>
      <p:sp>
        <p:nvSpPr>
          <p:cNvPr id="16394" name="Rectangle 11"/>
          <p:cNvSpPr>
            <a:spLocks noChangeArrowheads="1"/>
          </p:cNvSpPr>
          <p:nvPr/>
        </p:nvSpPr>
        <p:spPr bwMode="auto">
          <a:xfrm>
            <a:off x="5889625" y="3284538"/>
            <a:ext cx="914400" cy="914400"/>
          </a:xfrm>
          <a:prstGeom prst="rect">
            <a:avLst/>
          </a:prstGeom>
          <a:solidFill>
            <a:schemeClr val="accent1"/>
          </a:solidFill>
          <a:ln w="28575">
            <a:solidFill>
              <a:schemeClr val="tx2"/>
            </a:solidFill>
            <a:miter lim="800000"/>
            <a:headEnd/>
            <a:tailEnd/>
          </a:ln>
        </p:spPr>
        <p:txBody>
          <a:bodyPr wrap="none" anchor="ctr"/>
          <a:lstStyle/>
          <a:p>
            <a:r>
              <a:rPr lang="it-IT"/>
              <a:t>proc</a:t>
            </a:r>
          </a:p>
          <a:p>
            <a:r>
              <a:rPr lang="it-IT"/>
              <a:t>b</a:t>
            </a:r>
          </a:p>
        </p:txBody>
      </p:sp>
      <p:sp>
        <p:nvSpPr>
          <p:cNvPr id="16395" name="Line 12"/>
          <p:cNvSpPr>
            <a:spLocks noChangeShapeType="1"/>
          </p:cNvSpPr>
          <p:nvPr/>
        </p:nvSpPr>
        <p:spPr bwMode="auto">
          <a:xfrm>
            <a:off x="6372225" y="2276475"/>
            <a:ext cx="0" cy="1008063"/>
          </a:xfrm>
          <a:prstGeom prst="line">
            <a:avLst/>
          </a:prstGeom>
          <a:noFill/>
          <a:ln w="28575">
            <a:solidFill>
              <a:schemeClr val="tx2"/>
            </a:solidFill>
            <a:round/>
            <a:headEnd/>
            <a:tailEnd type="triangle" w="med" len="med"/>
          </a:ln>
        </p:spPr>
        <p:txBody>
          <a:bodyPr anchor="b" anchorCtr="1"/>
          <a:lstStyle/>
          <a:p>
            <a:endParaRPr lang="it-IT"/>
          </a:p>
        </p:txBody>
      </p:sp>
      <p:sp>
        <p:nvSpPr>
          <p:cNvPr id="16396" name="Line 16"/>
          <p:cNvSpPr>
            <a:spLocks noChangeShapeType="1"/>
          </p:cNvSpPr>
          <p:nvPr/>
        </p:nvSpPr>
        <p:spPr bwMode="auto">
          <a:xfrm>
            <a:off x="5219700" y="3716338"/>
            <a:ext cx="360363" cy="0"/>
          </a:xfrm>
          <a:prstGeom prst="line">
            <a:avLst/>
          </a:prstGeom>
          <a:noFill/>
          <a:ln w="28575">
            <a:solidFill>
              <a:schemeClr val="tx2"/>
            </a:solidFill>
            <a:round/>
            <a:headEnd/>
            <a:tailEnd type="triangle" w="med" len="med"/>
          </a:ln>
        </p:spPr>
        <p:txBody>
          <a:bodyPr anchor="b" anchorCtr="1"/>
          <a:lstStyle/>
          <a:p>
            <a:endParaRPr lang="it-IT"/>
          </a:p>
        </p:txBody>
      </p:sp>
      <p:sp>
        <p:nvSpPr>
          <p:cNvPr id="16397" name="Line 17"/>
          <p:cNvSpPr>
            <a:spLocks noChangeShapeType="1"/>
          </p:cNvSpPr>
          <p:nvPr/>
        </p:nvSpPr>
        <p:spPr bwMode="auto">
          <a:xfrm flipV="1">
            <a:off x="5580063" y="1700213"/>
            <a:ext cx="0" cy="2016125"/>
          </a:xfrm>
          <a:prstGeom prst="line">
            <a:avLst/>
          </a:prstGeom>
          <a:noFill/>
          <a:ln w="28575">
            <a:solidFill>
              <a:schemeClr val="tx2"/>
            </a:solidFill>
            <a:round/>
            <a:headEnd/>
            <a:tailEnd type="triangle" w="med" len="med"/>
          </a:ln>
        </p:spPr>
        <p:txBody>
          <a:bodyPr anchor="b" anchorCtr="1"/>
          <a:lstStyle/>
          <a:p>
            <a:endParaRPr lang="it-IT"/>
          </a:p>
        </p:txBody>
      </p:sp>
      <p:sp>
        <p:nvSpPr>
          <p:cNvPr id="16398" name="Line 18"/>
          <p:cNvSpPr>
            <a:spLocks noChangeShapeType="1"/>
          </p:cNvSpPr>
          <p:nvPr/>
        </p:nvSpPr>
        <p:spPr bwMode="auto">
          <a:xfrm>
            <a:off x="5580063" y="1700213"/>
            <a:ext cx="360362" cy="0"/>
          </a:xfrm>
          <a:prstGeom prst="line">
            <a:avLst/>
          </a:prstGeom>
          <a:noFill/>
          <a:ln w="28575">
            <a:solidFill>
              <a:schemeClr val="tx2"/>
            </a:solidFill>
            <a:round/>
            <a:headEnd/>
            <a:tailEnd type="triangle" w="med" len="med"/>
          </a:ln>
        </p:spPr>
        <p:txBody>
          <a:bodyPr anchor="b" anchorCtr="1"/>
          <a:lstStyle/>
          <a:p>
            <a:endParaRPr lang="it-IT"/>
          </a:p>
        </p:txBody>
      </p:sp>
      <p:sp>
        <p:nvSpPr>
          <p:cNvPr id="16399" name="Text Box 19"/>
          <p:cNvSpPr txBox="1">
            <a:spLocks noChangeArrowheads="1"/>
          </p:cNvSpPr>
          <p:nvPr/>
        </p:nvSpPr>
        <p:spPr bwMode="auto">
          <a:xfrm>
            <a:off x="4430713" y="835025"/>
            <a:ext cx="646112" cy="304800"/>
          </a:xfrm>
          <a:prstGeom prst="rect">
            <a:avLst/>
          </a:prstGeom>
          <a:noFill/>
          <a:ln w="28575">
            <a:noFill/>
            <a:miter lim="800000"/>
            <a:headEnd/>
            <a:tailEnd/>
          </a:ln>
        </p:spPr>
        <p:txBody>
          <a:bodyPr wrap="none" anchor="b" anchorCtr="1">
            <a:spAutoFit/>
          </a:bodyPr>
          <a:lstStyle/>
          <a:p>
            <a:r>
              <a:rPr lang="it-IT"/>
              <a:t>client</a:t>
            </a:r>
          </a:p>
        </p:txBody>
      </p:sp>
      <p:sp>
        <p:nvSpPr>
          <p:cNvPr id="16400" name="Text Box 20"/>
          <p:cNvSpPr txBox="1">
            <a:spLocks noChangeArrowheads="1"/>
          </p:cNvSpPr>
          <p:nvPr/>
        </p:nvSpPr>
        <p:spPr bwMode="auto">
          <a:xfrm>
            <a:off x="5942013" y="820738"/>
            <a:ext cx="717550" cy="304800"/>
          </a:xfrm>
          <a:prstGeom prst="rect">
            <a:avLst/>
          </a:prstGeom>
          <a:noFill/>
          <a:ln w="28575">
            <a:noFill/>
            <a:miter lim="800000"/>
            <a:headEnd/>
            <a:tailEnd/>
          </a:ln>
        </p:spPr>
        <p:txBody>
          <a:bodyPr wrap="none" anchor="b" anchorCtr="1">
            <a:spAutoFit/>
          </a:bodyPr>
          <a:lstStyle/>
          <a:p>
            <a:r>
              <a:rPr lang="it-IT"/>
              <a:t>server</a:t>
            </a:r>
          </a:p>
        </p:txBody>
      </p:sp>
      <p:sp>
        <p:nvSpPr>
          <p:cNvPr id="16401" name="Text Box 25"/>
          <p:cNvSpPr txBox="1">
            <a:spLocks noChangeArrowheads="1"/>
          </p:cNvSpPr>
          <p:nvPr/>
        </p:nvSpPr>
        <p:spPr bwMode="auto">
          <a:xfrm>
            <a:off x="1403350" y="4364038"/>
            <a:ext cx="400050" cy="304800"/>
          </a:xfrm>
          <a:prstGeom prst="rect">
            <a:avLst/>
          </a:prstGeom>
          <a:noFill/>
          <a:ln w="28575">
            <a:noFill/>
            <a:miter lim="800000"/>
            <a:headEnd/>
            <a:tailEnd/>
          </a:ln>
        </p:spPr>
        <p:txBody>
          <a:bodyPr wrap="none" anchor="b" anchorCtr="1">
            <a:spAutoFit/>
          </a:bodyPr>
          <a:lstStyle/>
          <a:p>
            <a:r>
              <a:rPr lang="it-IT"/>
              <a:t>(a)</a:t>
            </a:r>
          </a:p>
        </p:txBody>
      </p:sp>
      <p:sp>
        <p:nvSpPr>
          <p:cNvPr id="16402" name="Text Box 26"/>
          <p:cNvSpPr txBox="1">
            <a:spLocks noChangeArrowheads="1"/>
          </p:cNvSpPr>
          <p:nvPr/>
        </p:nvSpPr>
        <p:spPr bwMode="auto">
          <a:xfrm>
            <a:off x="5159375" y="4291013"/>
            <a:ext cx="409575" cy="304800"/>
          </a:xfrm>
          <a:prstGeom prst="rect">
            <a:avLst/>
          </a:prstGeom>
          <a:noFill/>
          <a:ln w="28575">
            <a:noFill/>
            <a:miter lim="800000"/>
            <a:headEnd/>
            <a:tailEnd/>
          </a:ln>
        </p:spPr>
        <p:txBody>
          <a:bodyPr wrap="none" anchor="b" anchorCtr="1">
            <a:spAutoFit/>
          </a:bodyPr>
          <a:lstStyle/>
          <a:p>
            <a:r>
              <a:rPr lang="it-IT"/>
              <a:t>(b)</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17411" name="Rectangle 3"/>
          <p:cNvSpPr>
            <a:spLocks noGrp="1" noChangeArrowheads="1"/>
          </p:cNvSpPr>
          <p:nvPr>
            <p:ph type="body" idx="1"/>
          </p:nvPr>
        </p:nvSpPr>
        <p:spPr/>
        <p:txBody>
          <a:bodyPr/>
          <a:lstStyle/>
          <a:p>
            <a:pPr eaLnBrk="1" hangingPunct="1"/>
            <a:r>
              <a:rPr lang="it-IT" b="0" smtClean="0"/>
              <a:t>It is important to note that the procedural interfaces in part  b) use the same number and type of arguments as the original interface in a).</a:t>
            </a:r>
          </a:p>
          <a:p>
            <a:pPr eaLnBrk="1" hangingPunct="1"/>
            <a:r>
              <a:rPr lang="it-IT" b="0" smtClean="0"/>
              <a:t>The call from main to the client stub and the call from the server stub to procedure B use exactly the same interface as the conventional call from main to procedure B.</a:t>
            </a:r>
          </a:p>
          <a:p>
            <a:pPr eaLnBrk="1" hangingPunct="1"/>
            <a:r>
              <a:rPr lang="it-IT" b="0" smtClean="0"/>
              <a:t>Each client stub acts as an exact replacement for one of the procedures in the original program.</a:t>
            </a:r>
          </a:p>
          <a:p>
            <a:pPr eaLnBrk="1" hangingPunct="1"/>
            <a:r>
              <a:rPr lang="it-IT" b="0" smtClean="0"/>
              <a:t>Client stubs can be given the same name as the procedure they replace</a:t>
            </a:r>
          </a:p>
          <a:p>
            <a:pPr eaLnBrk="1" hangingPunct="1"/>
            <a:r>
              <a:rPr lang="it-IT" b="0" smtClean="0"/>
              <a:t>As a result , code from the original program need not be changed</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66562" name="Rectangle 2"/>
          <p:cNvSpPr>
            <a:spLocks noGrp="1" noChangeArrowheads="1"/>
          </p:cNvSpPr>
          <p:nvPr>
            <p:ph type="title"/>
          </p:nvPr>
        </p:nvSpPr>
        <p:spPr/>
        <p:txBody>
          <a:bodyPr/>
          <a:lstStyle/>
          <a:p>
            <a:pPr eaLnBrk="1" hangingPunct="1">
              <a:defRPr/>
            </a:pPr>
            <a:r>
              <a:rPr lang="it-IT" smtClean="0"/>
              <a:t>A remote procedure call occurs in the following steps:</a:t>
            </a:r>
          </a:p>
        </p:txBody>
      </p:sp>
      <p:sp>
        <p:nvSpPr>
          <p:cNvPr id="18436" name="Rectangle 3"/>
          <p:cNvSpPr>
            <a:spLocks noGrp="1" noChangeArrowheads="1"/>
          </p:cNvSpPr>
          <p:nvPr>
            <p:ph type="body" idx="1"/>
          </p:nvPr>
        </p:nvSpPr>
        <p:spPr/>
        <p:txBody>
          <a:bodyPr/>
          <a:lstStyle/>
          <a:p>
            <a:pPr marL="381000" indent="-381000" eaLnBrk="1" hangingPunct="1">
              <a:lnSpc>
                <a:spcPct val="90000"/>
              </a:lnSpc>
              <a:buFont typeface="Wingdings" pitchFamily="2" charset="2"/>
              <a:buAutoNum type="arabicPeriod"/>
            </a:pPr>
            <a:r>
              <a:rPr lang="it-IT" b="0" smtClean="0"/>
              <a:t>The client procedure calls the client stub in the normal way (</a:t>
            </a:r>
            <a:r>
              <a:rPr lang="it-IT" b="0" smtClean="0">
                <a:solidFill>
                  <a:srgbClr val="00B050"/>
                </a:solidFill>
              </a:rPr>
              <a:t>local call</a:t>
            </a:r>
            <a:r>
              <a:rPr lang="it-IT" b="0" smtClean="0"/>
              <a:t>). </a:t>
            </a:r>
          </a:p>
          <a:p>
            <a:pPr marL="381000" indent="-381000" eaLnBrk="1" hangingPunct="1">
              <a:lnSpc>
                <a:spcPct val="90000"/>
              </a:lnSpc>
              <a:buFont typeface="Wingdings" pitchFamily="2" charset="2"/>
              <a:buAutoNum type="arabicPeriod"/>
            </a:pPr>
            <a:r>
              <a:rPr lang="it-IT" b="0" smtClean="0">
                <a:solidFill>
                  <a:srgbClr val="00B050"/>
                </a:solidFill>
              </a:rPr>
              <a:t>The client stub builds a message </a:t>
            </a:r>
            <a:r>
              <a:rPr lang="it-IT" b="0" smtClean="0"/>
              <a:t>and traps to the local O.S.</a:t>
            </a:r>
          </a:p>
          <a:p>
            <a:pPr marL="381000" indent="-381000" eaLnBrk="1" hangingPunct="1">
              <a:lnSpc>
                <a:spcPct val="90000"/>
              </a:lnSpc>
              <a:buFont typeface="Wingdings" pitchFamily="2" charset="2"/>
              <a:buAutoNum type="arabicPeriod"/>
            </a:pPr>
            <a:r>
              <a:rPr lang="it-IT" b="0" smtClean="0"/>
              <a:t>The local O.S. sends the message to the remote O.S. </a:t>
            </a:r>
          </a:p>
          <a:p>
            <a:pPr marL="381000" indent="-381000" eaLnBrk="1" hangingPunct="1">
              <a:lnSpc>
                <a:spcPct val="90000"/>
              </a:lnSpc>
              <a:buFont typeface="Wingdings" pitchFamily="2" charset="2"/>
              <a:buAutoNum type="arabicPeriod"/>
            </a:pPr>
            <a:r>
              <a:rPr lang="it-IT" b="0" smtClean="0"/>
              <a:t>The remote O.S. gives the message to the server stub. </a:t>
            </a:r>
          </a:p>
          <a:p>
            <a:pPr marL="381000" indent="-381000" eaLnBrk="1" hangingPunct="1">
              <a:lnSpc>
                <a:spcPct val="90000"/>
              </a:lnSpc>
              <a:buFont typeface="Wingdings" pitchFamily="2" charset="2"/>
              <a:buAutoNum type="arabicPeriod"/>
            </a:pPr>
            <a:r>
              <a:rPr lang="it-IT" b="0" smtClean="0"/>
              <a:t>The </a:t>
            </a:r>
            <a:r>
              <a:rPr lang="it-IT" b="0" smtClean="0">
                <a:solidFill>
                  <a:srgbClr val="00B050"/>
                </a:solidFill>
              </a:rPr>
              <a:t>server stub unpacks </a:t>
            </a:r>
            <a:r>
              <a:rPr lang="it-IT" b="0" smtClean="0"/>
              <a:t>the parameters and calls the server.</a:t>
            </a:r>
          </a:p>
          <a:p>
            <a:pPr marL="381000" indent="-381000" eaLnBrk="1" hangingPunct="1">
              <a:lnSpc>
                <a:spcPct val="90000"/>
              </a:lnSpc>
              <a:buFont typeface="Wingdings" pitchFamily="2" charset="2"/>
              <a:buAutoNum type="arabicPeriod"/>
            </a:pPr>
            <a:r>
              <a:rPr lang="it-IT" b="0" smtClean="0"/>
              <a:t>The server does the work and returns the result to the stub.</a:t>
            </a:r>
          </a:p>
          <a:p>
            <a:pPr marL="381000" indent="-381000" eaLnBrk="1" hangingPunct="1">
              <a:lnSpc>
                <a:spcPct val="90000"/>
              </a:lnSpc>
              <a:buFont typeface="Wingdings" pitchFamily="2" charset="2"/>
              <a:buAutoNum type="arabicPeriod"/>
            </a:pPr>
            <a:r>
              <a:rPr lang="it-IT" b="0" smtClean="0"/>
              <a:t>The server stub packs it in a message and traps to the O.S.</a:t>
            </a:r>
          </a:p>
          <a:p>
            <a:pPr marL="381000" indent="-381000" eaLnBrk="1" hangingPunct="1">
              <a:lnSpc>
                <a:spcPct val="90000"/>
              </a:lnSpc>
              <a:buFont typeface="Wingdings" pitchFamily="2" charset="2"/>
              <a:buAutoNum type="arabicPeriod"/>
            </a:pPr>
            <a:r>
              <a:rPr lang="it-IT" b="0" smtClean="0"/>
              <a:t>The remote O.S. sends the message to the client O.S.</a:t>
            </a:r>
          </a:p>
          <a:p>
            <a:pPr marL="381000" indent="-381000" eaLnBrk="1" hangingPunct="1">
              <a:lnSpc>
                <a:spcPct val="90000"/>
              </a:lnSpc>
              <a:buFont typeface="Wingdings" pitchFamily="2" charset="2"/>
              <a:buAutoNum type="arabicPeriod"/>
            </a:pPr>
            <a:r>
              <a:rPr lang="it-IT" b="0" smtClean="0"/>
              <a:t>The client’ O.S.  gives the message to the client stub.</a:t>
            </a:r>
          </a:p>
          <a:p>
            <a:pPr marL="381000" indent="-381000" eaLnBrk="1" hangingPunct="1">
              <a:lnSpc>
                <a:spcPct val="90000"/>
              </a:lnSpc>
              <a:buFont typeface="Wingdings" pitchFamily="2" charset="2"/>
              <a:buAutoNum type="arabicPeriod"/>
            </a:pPr>
            <a:r>
              <a:rPr lang="it-IT" b="0" smtClean="0"/>
              <a:t>The stub unpacks the result and returns to the client </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68610" name="Rectangle 2"/>
          <p:cNvSpPr>
            <a:spLocks noGrp="1" noChangeArrowheads="1"/>
          </p:cNvSpPr>
          <p:nvPr>
            <p:ph type="title"/>
          </p:nvPr>
        </p:nvSpPr>
        <p:spPr/>
        <p:txBody>
          <a:bodyPr/>
          <a:lstStyle/>
          <a:p>
            <a:pPr eaLnBrk="1" hangingPunct="1">
              <a:defRPr/>
            </a:pPr>
            <a:r>
              <a:rPr lang="it-IT" dirty="0" smtClean="0"/>
              <a:t>RPC</a:t>
            </a:r>
          </a:p>
        </p:txBody>
      </p:sp>
      <p:sp>
        <p:nvSpPr>
          <p:cNvPr id="19460" name="Rectangle 3"/>
          <p:cNvSpPr>
            <a:spLocks noGrp="1" noChangeArrowheads="1"/>
          </p:cNvSpPr>
          <p:nvPr>
            <p:ph type="body" idx="1"/>
          </p:nvPr>
        </p:nvSpPr>
        <p:spPr/>
        <p:txBody>
          <a:bodyPr/>
          <a:lstStyle/>
          <a:p>
            <a:pPr eaLnBrk="1" hangingPunct="1"/>
            <a:r>
              <a:rPr lang="it-IT" sz="2000" smtClean="0"/>
              <a:t>As long the client and the server machines are identical and all the parameters and results are scalar types (integer, characters and boolean) this model works fine.</a:t>
            </a:r>
          </a:p>
          <a:p>
            <a:pPr eaLnBrk="1" hangingPunct="1"/>
            <a:r>
              <a:rPr lang="it-IT" sz="2000" smtClean="0"/>
              <a:t>However, in a large distributed system, it is common that multiple machine type are present. Each machine has its own representation for numbers, characters and others data items.</a:t>
            </a:r>
          </a:p>
          <a:p>
            <a:pPr eaLnBrk="1" hangingPunct="1"/>
            <a:r>
              <a:rPr lang="it-IT" sz="2000" smtClean="0"/>
              <a:t>Problems can occur with the representation of integers (1s complent versus 2s complement)and especially with floating points numbers.</a:t>
            </a:r>
          </a:p>
          <a:p>
            <a:pPr eaLnBrk="1" hangingPunct="1"/>
            <a:r>
              <a:rPr lang="it-IT" sz="2000" smtClean="0"/>
              <a:t>Some machines, such as the INTEL, number their bytes from rigth to left(little endian format), whereas others, such as the Sun SPARC, number them the other way(big endian format). </a:t>
            </a:r>
          </a:p>
          <a:p>
            <a:pPr eaLnBrk="1" hangingPunct="1"/>
            <a:r>
              <a:rPr lang="it-IT" sz="2000" smtClean="0"/>
              <a:t>A widely accepted method defines a standard external representation and requires each side to translate between the external and local representations.</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69634" name="Rectangle 2"/>
          <p:cNvSpPr>
            <a:spLocks noGrp="1" noChangeArrowheads="1"/>
          </p:cNvSpPr>
          <p:nvPr>
            <p:ph type="title"/>
          </p:nvPr>
        </p:nvSpPr>
        <p:spPr/>
        <p:txBody>
          <a:bodyPr/>
          <a:lstStyle/>
          <a:p>
            <a:pPr eaLnBrk="1" hangingPunct="1">
              <a:defRPr/>
            </a:pPr>
            <a:r>
              <a:rPr lang="it-IT" smtClean="0"/>
              <a:t>Stubs creation</a:t>
            </a:r>
          </a:p>
        </p:txBody>
      </p:sp>
      <p:sp>
        <p:nvSpPr>
          <p:cNvPr id="20484" name="Rectangle 3"/>
          <p:cNvSpPr>
            <a:spLocks noGrp="1" noChangeArrowheads="1"/>
          </p:cNvSpPr>
          <p:nvPr>
            <p:ph type="body" idx="1"/>
          </p:nvPr>
        </p:nvSpPr>
        <p:spPr/>
        <p:txBody>
          <a:bodyPr/>
          <a:lstStyle/>
          <a:p>
            <a:pPr eaLnBrk="1" hangingPunct="1"/>
            <a:r>
              <a:rPr lang="it-IT" smtClean="0"/>
              <a:t>The programmer specifies a set of procedures that will be remote by giving the interface details(i.e., number and type of arguments). </a:t>
            </a:r>
          </a:p>
          <a:p>
            <a:pPr eaLnBrk="1" hangingPunct="1"/>
            <a:r>
              <a:rPr lang="it-IT" smtClean="0"/>
              <a:t>To do so, the programmer uses the tool’s IDL (Interface Definition Languages).</a:t>
            </a:r>
          </a:p>
          <a:p>
            <a:pPr eaLnBrk="1" hangingPunct="1"/>
            <a:r>
              <a:rPr lang="it-IT" smtClean="0"/>
              <a:t>A IDL compiler is used to generate the client and server stubs in a high level language. (for example, C language)</a:t>
            </a:r>
          </a:p>
          <a:p>
            <a:pPr eaLnBrk="1" hangingPunct="1"/>
            <a:r>
              <a:rPr lang="it-IT" smtClean="0"/>
              <a:t>The programmer then compiles and links two separate programs.The server stubs are combined with the remote procedures to form the server program. The client stubs are combined with the main program and local procewdures to form the client program.</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70658" name="Rectangle 2"/>
          <p:cNvSpPr>
            <a:spLocks noGrp="1" noChangeArrowheads="1"/>
          </p:cNvSpPr>
          <p:nvPr>
            <p:ph type="title"/>
          </p:nvPr>
        </p:nvSpPr>
        <p:spPr/>
        <p:txBody>
          <a:bodyPr/>
          <a:lstStyle/>
          <a:p>
            <a:pPr eaLnBrk="1" hangingPunct="1">
              <a:defRPr/>
            </a:pPr>
            <a:r>
              <a:rPr lang="it-IT" smtClean="0"/>
              <a:t>IDL (DCE)</a:t>
            </a:r>
          </a:p>
        </p:txBody>
      </p:sp>
      <p:pic>
        <p:nvPicPr>
          <p:cNvPr id="21508" name="Picture 4"/>
          <p:cNvPicPr>
            <a:picLocks noChangeAspect="1" noChangeArrowheads="1"/>
          </p:cNvPicPr>
          <p:nvPr/>
        </p:nvPicPr>
        <p:blipFill>
          <a:blip r:embed="rId2" cstate="print"/>
          <a:srcRect l="21379" t="34668" r="20738" b="30664"/>
          <a:stretch>
            <a:fillRect/>
          </a:stretch>
        </p:blipFill>
        <p:spPr bwMode="auto">
          <a:xfrm>
            <a:off x="1219200" y="685800"/>
            <a:ext cx="6781800" cy="5487988"/>
          </a:xfrm>
          <a:prstGeom prst="rect">
            <a:avLst/>
          </a:prstGeom>
          <a:noFill/>
          <a:ln w="9525">
            <a:noFill/>
            <a:miter lim="800000"/>
            <a:headEnd/>
            <a:tailEnd/>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60418" name="Rectangle 2"/>
          <p:cNvSpPr>
            <a:spLocks noGrp="1" noChangeArrowheads="1"/>
          </p:cNvSpPr>
          <p:nvPr>
            <p:ph type="title"/>
          </p:nvPr>
        </p:nvSpPr>
        <p:spPr/>
        <p:txBody>
          <a:bodyPr/>
          <a:lstStyle/>
          <a:p>
            <a:pPr eaLnBrk="1" hangingPunct="1">
              <a:defRPr/>
            </a:pPr>
            <a:r>
              <a:rPr lang="it-IT" smtClean="0"/>
              <a:t>Complexity of the distributed applications</a:t>
            </a:r>
          </a:p>
        </p:txBody>
      </p:sp>
      <p:sp>
        <p:nvSpPr>
          <p:cNvPr id="4100" name="Rectangle 3"/>
          <p:cNvSpPr>
            <a:spLocks noGrp="1" noChangeArrowheads="1"/>
          </p:cNvSpPr>
          <p:nvPr>
            <p:ph type="body" idx="1"/>
          </p:nvPr>
        </p:nvSpPr>
        <p:spPr/>
        <p:txBody>
          <a:bodyPr/>
          <a:lstStyle/>
          <a:p>
            <a:pPr eaLnBrk="1" hangingPunct="1"/>
            <a:r>
              <a:rPr lang="it-IT" b="0" smtClean="0"/>
              <a:t>The programming of distributed applications is difficult. In addition to the usual tasks, programmers who build clients and servers </a:t>
            </a:r>
            <a:r>
              <a:rPr lang="it-IT" smtClean="0"/>
              <a:t>must deal with the complex issues of communication</a:t>
            </a:r>
            <a:r>
              <a:rPr lang="it-IT" b="0" smtClean="0"/>
              <a:t>.</a:t>
            </a:r>
          </a:p>
          <a:p>
            <a:pPr eaLnBrk="1" hangingPunct="1"/>
            <a:r>
              <a:rPr lang="it-IT" b="0" smtClean="0"/>
              <a:t>Although many of the needed functions are supplied by a standard API such as </a:t>
            </a:r>
            <a:r>
              <a:rPr lang="it-IT" smtClean="0"/>
              <a:t>the socket interface</a:t>
            </a:r>
            <a:r>
              <a:rPr lang="it-IT" b="0" smtClean="0"/>
              <a:t>, the socket calls require the programmer to specify many </a:t>
            </a:r>
            <a:r>
              <a:rPr lang="it-IT" smtClean="0"/>
              <a:t>low level details </a:t>
            </a:r>
            <a:r>
              <a:rPr lang="it-IT" b="0" smtClean="0"/>
              <a:t>as names ,addresses,protocols and ports. </a:t>
            </a:r>
          </a:p>
          <a:p>
            <a:pPr eaLnBrk="1" hangingPunct="1"/>
            <a:r>
              <a:rPr lang="it-IT" b="0" smtClean="0"/>
              <a:t>Moreover, </a:t>
            </a:r>
            <a:r>
              <a:rPr lang="it-IT" smtClean="0"/>
              <a:t>asinchronous communications </a:t>
            </a:r>
            <a:r>
              <a:rPr lang="it-IT" b="0" smtClean="0"/>
              <a:t>models are complex to implement.</a:t>
            </a:r>
          </a:p>
          <a:p>
            <a:pPr eaLnBrk="1" hangingPunct="1"/>
            <a:r>
              <a:rPr lang="it-IT" b="0" smtClean="0"/>
              <a:t>Distributed implementations tend to use the same standard API (e.g.,the socket interface). As a consequence most of the detailed code found in one program is replicated in others</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87042" name="Rectangle 2"/>
          <p:cNvSpPr>
            <a:spLocks noGrp="1" noChangeArrowheads="1"/>
          </p:cNvSpPr>
          <p:nvPr>
            <p:ph type="title"/>
          </p:nvPr>
        </p:nvSpPr>
        <p:spPr/>
        <p:txBody>
          <a:bodyPr/>
          <a:lstStyle/>
          <a:p>
            <a:pPr eaLnBrk="1" hangingPunct="1">
              <a:defRPr/>
            </a:pPr>
            <a:r>
              <a:rPr lang="it-IT" smtClean="0"/>
              <a:t>Binding a client to a server</a:t>
            </a:r>
          </a:p>
        </p:txBody>
      </p:sp>
      <p:sp>
        <p:nvSpPr>
          <p:cNvPr id="22532" name="Rectangle 3"/>
          <p:cNvSpPr>
            <a:spLocks noGrp="1" noChangeArrowheads="1"/>
          </p:cNvSpPr>
          <p:nvPr>
            <p:ph type="body" idx="1"/>
          </p:nvPr>
        </p:nvSpPr>
        <p:spPr/>
        <p:txBody>
          <a:bodyPr/>
          <a:lstStyle/>
          <a:p>
            <a:pPr eaLnBrk="1" hangingPunct="1"/>
            <a:r>
              <a:rPr lang="it-IT" smtClean="0"/>
              <a:t>To allow a client to call a server, it is necessary that the server be registered and prepared to accept incoming calls.</a:t>
            </a:r>
          </a:p>
          <a:p>
            <a:pPr eaLnBrk="1" hangingPunct="1">
              <a:buFont typeface="Wingdings" pitchFamily="2" charset="2"/>
              <a:buNone/>
            </a:pPr>
            <a:endParaRPr lang="it-IT" smtClean="0"/>
          </a:p>
          <a:p>
            <a:pPr eaLnBrk="1" hangingPunct="1"/>
            <a:r>
              <a:rPr lang="it-IT" smtClean="0"/>
              <a:t>Registration of a server makes it possible for a client to actually locate the server and bind to it. Server location is made in two steps:</a:t>
            </a:r>
          </a:p>
          <a:p>
            <a:pPr lvl="2" eaLnBrk="1" hangingPunct="1"/>
            <a:r>
              <a:rPr lang="it-IT" smtClean="0"/>
              <a:t>Locate the server machine</a:t>
            </a:r>
          </a:p>
          <a:p>
            <a:pPr lvl="2" eaLnBrk="1" hangingPunct="1"/>
            <a:r>
              <a:rPr lang="it-IT" smtClean="0"/>
              <a:t>Locate the server(i.e.,the correct process) on that machine.</a:t>
            </a:r>
          </a:p>
          <a:p>
            <a:pPr lvl="2" eaLnBrk="1" hangingPunct="1">
              <a:buFont typeface="Wingdings" pitchFamily="2" charset="2"/>
              <a:buNone/>
            </a:pPr>
            <a:r>
              <a:rPr lang="it-IT" sz="1800" smtClean="0"/>
              <a:t>				</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23555" name="Rectangle 3"/>
          <p:cNvSpPr>
            <a:spLocks noGrp="1" noChangeArrowheads="1"/>
          </p:cNvSpPr>
          <p:nvPr>
            <p:ph type="body" idx="1"/>
          </p:nvPr>
        </p:nvSpPr>
        <p:spPr>
          <a:xfrm>
            <a:off x="381000" y="428625"/>
            <a:ext cx="8763000" cy="5972175"/>
          </a:xfrm>
        </p:spPr>
        <p:txBody>
          <a:bodyPr/>
          <a:lstStyle/>
          <a:p>
            <a:pPr eaLnBrk="1" hangingPunct="1"/>
            <a:endParaRPr lang="it-IT" b="0" smtClean="0"/>
          </a:p>
          <a:p>
            <a:pPr eaLnBrk="1" hangingPunct="1"/>
            <a:r>
              <a:rPr lang="it-IT" b="0" smtClean="0"/>
              <a:t>To communicate with a server, the client needs to know an </a:t>
            </a:r>
            <a:r>
              <a:rPr lang="it-IT" smtClean="0"/>
              <a:t>endpoint</a:t>
            </a:r>
            <a:r>
              <a:rPr lang="it-IT" b="0" smtClean="0"/>
              <a:t> on the server machine to which to send messages</a:t>
            </a:r>
            <a:r>
              <a:rPr lang="it-IT" smtClean="0"/>
              <a:t>.</a:t>
            </a:r>
          </a:p>
          <a:p>
            <a:pPr eaLnBrk="1" hangingPunct="1"/>
            <a:r>
              <a:rPr lang="it-IT" b="0" smtClean="0"/>
              <a:t>An endpoint (port) is used by the server O.S. to distinguish incoming messages  for different messages.</a:t>
            </a:r>
          </a:p>
          <a:p>
            <a:pPr eaLnBrk="1" hangingPunct="1"/>
            <a:r>
              <a:rPr lang="it-IT" b="0" smtClean="0"/>
              <a:t>A table of (server-endpoint)-pairs is maintained on each server machine by a process called </a:t>
            </a:r>
            <a:r>
              <a:rPr lang="it-IT" b="0" smtClean="0">
                <a:solidFill>
                  <a:srgbClr val="00B050"/>
                </a:solidFill>
              </a:rPr>
              <a:t>the DCE-daemon.</a:t>
            </a:r>
          </a:p>
          <a:p>
            <a:pPr eaLnBrk="1" hangingPunct="1"/>
            <a:r>
              <a:rPr lang="it-IT" b="0" smtClean="0"/>
              <a:t>Before it becomes available for incoming requests, the server must ask the O.S. for an endpoint. It then registers  this endpoint with the DCE daemon.</a:t>
            </a:r>
          </a:p>
          <a:p>
            <a:pPr eaLnBrk="1" hangingPunct="1"/>
            <a:r>
              <a:rPr lang="it-IT" b="0" smtClean="0"/>
              <a:t>The server also registers with the directory service by providing it the network address of the server machine and a name under which the server can be looked up</a:t>
            </a:r>
          </a:p>
          <a:p>
            <a:pPr eaLnBrk="1" hangingPunct="1"/>
            <a:endParaRPr lang="it-IT" b="0" smtClean="0"/>
          </a:p>
          <a:p>
            <a:pPr eaLnBrk="1" hangingPunct="1"/>
            <a:endParaRPr lang="it-IT" smtClean="0"/>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egnaposto piè di pagina 3"/>
          <p:cNvSpPr>
            <a:spLocks noGrp="1"/>
          </p:cNvSpPr>
          <p:nvPr>
            <p:ph type="ftr" sz="quarter" idx="10"/>
          </p:nvPr>
        </p:nvSpPr>
        <p:spPr/>
        <p:txBody>
          <a:bodyPr/>
          <a:lstStyle/>
          <a:p>
            <a:pPr>
              <a:defRPr/>
            </a:pPr>
            <a:r>
              <a:rPr lang="it-IT"/>
              <a:t>RPC – RMI - Web Services</a:t>
            </a:r>
          </a:p>
        </p:txBody>
      </p:sp>
      <p:sp>
        <p:nvSpPr>
          <p:cNvPr id="89090" name="Rectangle 2"/>
          <p:cNvSpPr>
            <a:spLocks noGrp="1" noChangeArrowheads="1"/>
          </p:cNvSpPr>
          <p:nvPr>
            <p:ph type="title"/>
          </p:nvPr>
        </p:nvSpPr>
        <p:spPr/>
        <p:txBody>
          <a:bodyPr/>
          <a:lstStyle/>
          <a:p>
            <a:pPr eaLnBrk="1" hangingPunct="1">
              <a:defRPr/>
            </a:pPr>
            <a:endParaRPr lang="it-IT" smtClean="0"/>
          </a:p>
        </p:txBody>
      </p:sp>
      <p:sp>
        <p:nvSpPr>
          <p:cNvPr id="24580" name="Rectangle 3"/>
          <p:cNvSpPr>
            <a:spLocks noGrp="1" noChangeArrowheads="1"/>
          </p:cNvSpPr>
          <p:nvPr>
            <p:ph type="body" idx="1"/>
          </p:nvPr>
        </p:nvSpPr>
        <p:spPr/>
        <p:txBody>
          <a:bodyPr/>
          <a:lstStyle/>
          <a:p>
            <a:pPr eaLnBrk="1" hangingPunct="1"/>
            <a:endParaRPr lang="it-IT" smtClean="0"/>
          </a:p>
        </p:txBody>
      </p:sp>
      <p:sp>
        <p:nvSpPr>
          <p:cNvPr id="24581" name="Rectangle 4"/>
          <p:cNvSpPr>
            <a:spLocks noChangeArrowheads="1"/>
          </p:cNvSpPr>
          <p:nvPr/>
        </p:nvSpPr>
        <p:spPr bwMode="auto">
          <a:xfrm>
            <a:off x="3563938" y="1341438"/>
            <a:ext cx="1512887" cy="1079500"/>
          </a:xfrm>
          <a:prstGeom prst="rect">
            <a:avLst/>
          </a:prstGeom>
          <a:solidFill>
            <a:schemeClr val="accent1"/>
          </a:solidFill>
          <a:ln w="28575">
            <a:solidFill>
              <a:schemeClr val="tx2"/>
            </a:solidFill>
            <a:miter lim="800000"/>
            <a:headEnd/>
            <a:tailEnd/>
          </a:ln>
        </p:spPr>
        <p:txBody>
          <a:bodyPr wrap="none" anchor="ctr"/>
          <a:lstStyle/>
          <a:p>
            <a:endParaRPr lang="it-IT"/>
          </a:p>
        </p:txBody>
      </p:sp>
      <p:sp>
        <p:nvSpPr>
          <p:cNvPr id="24582" name="Rectangle 5"/>
          <p:cNvSpPr>
            <a:spLocks noChangeArrowheads="1"/>
          </p:cNvSpPr>
          <p:nvPr/>
        </p:nvSpPr>
        <p:spPr bwMode="auto">
          <a:xfrm>
            <a:off x="1042988" y="3068638"/>
            <a:ext cx="1152525" cy="936625"/>
          </a:xfrm>
          <a:prstGeom prst="rect">
            <a:avLst/>
          </a:prstGeom>
          <a:solidFill>
            <a:schemeClr val="accent1"/>
          </a:solidFill>
          <a:ln w="28575">
            <a:solidFill>
              <a:schemeClr val="tx2"/>
            </a:solidFill>
            <a:miter lim="800000"/>
            <a:headEnd/>
            <a:tailEnd/>
          </a:ln>
        </p:spPr>
        <p:txBody>
          <a:bodyPr wrap="none" anchor="ctr"/>
          <a:lstStyle/>
          <a:p>
            <a:endParaRPr lang="it-IT"/>
          </a:p>
        </p:txBody>
      </p:sp>
      <p:sp>
        <p:nvSpPr>
          <p:cNvPr id="24583" name="Rectangle 7"/>
          <p:cNvSpPr>
            <a:spLocks noChangeArrowheads="1"/>
          </p:cNvSpPr>
          <p:nvPr/>
        </p:nvSpPr>
        <p:spPr bwMode="auto">
          <a:xfrm>
            <a:off x="6372225" y="2924175"/>
            <a:ext cx="1439863" cy="2089150"/>
          </a:xfrm>
          <a:prstGeom prst="rect">
            <a:avLst/>
          </a:prstGeom>
          <a:solidFill>
            <a:schemeClr val="accent1"/>
          </a:solidFill>
          <a:ln w="28575">
            <a:solidFill>
              <a:schemeClr val="tx2"/>
            </a:solidFill>
            <a:miter lim="800000"/>
            <a:headEnd/>
            <a:tailEnd/>
          </a:ln>
        </p:spPr>
        <p:txBody>
          <a:bodyPr wrap="none" anchor="ctr"/>
          <a:lstStyle/>
          <a:p>
            <a:endParaRPr lang="it-IT"/>
          </a:p>
        </p:txBody>
      </p:sp>
      <p:sp>
        <p:nvSpPr>
          <p:cNvPr id="24584" name="Text Box 8"/>
          <p:cNvSpPr txBox="1">
            <a:spLocks noChangeArrowheads="1"/>
          </p:cNvSpPr>
          <p:nvPr/>
        </p:nvSpPr>
        <p:spPr bwMode="auto">
          <a:xfrm>
            <a:off x="1095375" y="2706688"/>
            <a:ext cx="955675" cy="304800"/>
          </a:xfrm>
          <a:prstGeom prst="rect">
            <a:avLst/>
          </a:prstGeom>
          <a:noFill/>
          <a:ln w="28575">
            <a:noFill/>
            <a:miter lim="800000"/>
            <a:headEnd/>
            <a:tailEnd/>
          </a:ln>
        </p:spPr>
        <p:txBody>
          <a:bodyPr anchor="b" anchorCtr="1">
            <a:spAutoFit/>
          </a:bodyPr>
          <a:lstStyle/>
          <a:p>
            <a:endParaRPr lang="it-IT"/>
          </a:p>
        </p:txBody>
      </p:sp>
      <p:sp>
        <p:nvSpPr>
          <p:cNvPr id="24585" name="Text Box 9"/>
          <p:cNvSpPr txBox="1">
            <a:spLocks noChangeArrowheads="1"/>
          </p:cNvSpPr>
          <p:nvPr/>
        </p:nvSpPr>
        <p:spPr bwMode="auto">
          <a:xfrm>
            <a:off x="539750" y="2763838"/>
            <a:ext cx="2146300" cy="304800"/>
          </a:xfrm>
          <a:prstGeom prst="rect">
            <a:avLst/>
          </a:prstGeom>
          <a:noFill/>
          <a:ln w="28575">
            <a:noFill/>
            <a:miter lim="800000"/>
            <a:headEnd/>
            <a:tailEnd/>
          </a:ln>
        </p:spPr>
        <p:txBody>
          <a:bodyPr anchor="b" anchorCtr="1">
            <a:spAutoFit/>
          </a:bodyPr>
          <a:lstStyle/>
          <a:p>
            <a:r>
              <a:rPr lang="it-IT"/>
              <a:t>Client machine</a:t>
            </a:r>
          </a:p>
        </p:txBody>
      </p:sp>
      <p:sp>
        <p:nvSpPr>
          <p:cNvPr id="24586" name="Text Box 10"/>
          <p:cNvSpPr txBox="1">
            <a:spLocks noChangeArrowheads="1"/>
          </p:cNvSpPr>
          <p:nvPr/>
        </p:nvSpPr>
        <p:spPr bwMode="auto">
          <a:xfrm>
            <a:off x="6316663" y="2563813"/>
            <a:ext cx="1506537" cy="304800"/>
          </a:xfrm>
          <a:prstGeom prst="rect">
            <a:avLst/>
          </a:prstGeom>
          <a:noFill/>
          <a:ln w="28575">
            <a:noFill/>
            <a:miter lim="800000"/>
            <a:headEnd/>
            <a:tailEnd/>
          </a:ln>
        </p:spPr>
        <p:txBody>
          <a:bodyPr wrap="none" anchor="b" anchorCtr="1">
            <a:spAutoFit/>
          </a:bodyPr>
          <a:lstStyle/>
          <a:p>
            <a:r>
              <a:rPr lang="it-IT"/>
              <a:t>Server machine</a:t>
            </a:r>
          </a:p>
        </p:txBody>
      </p:sp>
      <p:sp>
        <p:nvSpPr>
          <p:cNvPr id="24587" name="Text Box 11"/>
          <p:cNvSpPr txBox="1">
            <a:spLocks noChangeArrowheads="1"/>
          </p:cNvSpPr>
          <p:nvPr/>
        </p:nvSpPr>
        <p:spPr bwMode="auto">
          <a:xfrm>
            <a:off x="3416300" y="1036638"/>
            <a:ext cx="1731963" cy="304800"/>
          </a:xfrm>
          <a:prstGeom prst="rect">
            <a:avLst/>
          </a:prstGeom>
          <a:noFill/>
          <a:ln w="28575">
            <a:noFill/>
            <a:miter lim="800000"/>
            <a:headEnd/>
            <a:tailEnd/>
          </a:ln>
        </p:spPr>
        <p:txBody>
          <a:bodyPr wrap="none" anchor="b" anchorCtr="1">
            <a:spAutoFit/>
          </a:bodyPr>
          <a:lstStyle/>
          <a:p>
            <a:r>
              <a:rPr lang="it-IT"/>
              <a:t>Directory machine</a:t>
            </a:r>
          </a:p>
        </p:txBody>
      </p:sp>
      <p:sp>
        <p:nvSpPr>
          <p:cNvPr id="24588" name="Rectangle 12"/>
          <p:cNvSpPr>
            <a:spLocks noChangeArrowheads="1"/>
          </p:cNvSpPr>
          <p:nvPr/>
        </p:nvSpPr>
        <p:spPr bwMode="auto">
          <a:xfrm>
            <a:off x="3779838" y="1700213"/>
            <a:ext cx="1079500" cy="576262"/>
          </a:xfrm>
          <a:prstGeom prst="rect">
            <a:avLst/>
          </a:prstGeom>
          <a:solidFill>
            <a:schemeClr val="accent1"/>
          </a:solidFill>
          <a:ln w="28575">
            <a:solidFill>
              <a:schemeClr val="tx2"/>
            </a:solidFill>
            <a:miter lim="800000"/>
            <a:headEnd/>
            <a:tailEnd/>
          </a:ln>
        </p:spPr>
        <p:txBody>
          <a:bodyPr wrap="none" anchor="ctr"/>
          <a:lstStyle/>
          <a:p>
            <a:r>
              <a:rPr lang="it-IT"/>
              <a:t>directory </a:t>
            </a:r>
          </a:p>
          <a:p>
            <a:r>
              <a:rPr lang="it-IT"/>
              <a:t>server</a:t>
            </a:r>
          </a:p>
        </p:txBody>
      </p:sp>
      <p:sp>
        <p:nvSpPr>
          <p:cNvPr id="24589" name="Rectangle 14"/>
          <p:cNvSpPr>
            <a:spLocks noChangeArrowheads="1"/>
          </p:cNvSpPr>
          <p:nvPr/>
        </p:nvSpPr>
        <p:spPr bwMode="auto">
          <a:xfrm>
            <a:off x="1187450" y="3357563"/>
            <a:ext cx="863600" cy="431800"/>
          </a:xfrm>
          <a:prstGeom prst="rect">
            <a:avLst/>
          </a:prstGeom>
          <a:solidFill>
            <a:schemeClr val="accent1"/>
          </a:solidFill>
          <a:ln w="28575">
            <a:solidFill>
              <a:schemeClr val="tx2"/>
            </a:solidFill>
            <a:miter lim="800000"/>
            <a:headEnd/>
            <a:tailEnd/>
          </a:ln>
        </p:spPr>
        <p:txBody>
          <a:bodyPr wrap="none" anchor="ctr"/>
          <a:lstStyle/>
          <a:p>
            <a:r>
              <a:rPr lang="it-IT"/>
              <a:t>client</a:t>
            </a:r>
          </a:p>
        </p:txBody>
      </p:sp>
      <p:sp>
        <p:nvSpPr>
          <p:cNvPr id="24590" name="Rectangle 16"/>
          <p:cNvSpPr>
            <a:spLocks noChangeArrowheads="1"/>
          </p:cNvSpPr>
          <p:nvPr/>
        </p:nvSpPr>
        <p:spPr bwMode="auto">
          <a:xfrm>
            <a:off x="6588125" y="3213100"/>
            <a:ext cx="936625" cy="647700"/>
          </a:xfrm>
          <a:prstGeom prst="rect">
            <a:avLst/>
          </a:prstGeom>
          <a:solidFill>
            <a:schemeClr val="accent1"/>
          </a:solidFill>
          <a:ln w="28575">
            <a:solidFill>
              <a:schemeClr val="tx2"/>
            </a:solidFill>
            <a:miter lim="800000"/>
            <a:headEnd/>
            <a:tailEnd/>
          </a:ln>
        </p:spPr>
        <p:txBody>
          <a:bodyPr wrap="none" anchor="ctr"/>
          <a:lstStyle/>
          <a:p>
            <a:r>
              <a:rPr lang="it-IT"/>
              <a:t>server</a:t>
            </a:r>
          </a:p>
        </p:txBody>
      </p:sp>
      <p:sp>
        <p:nvSpPr>
          <p:cNvPr id="24591" name="Text Box 18"/>
          <p:cNvSpPr txBox="1">
            <a:spLocks noChangeArrowheads="1"/>
          </p:cNvSpPr>
          <p:nvPr/>
        </p:nvSpPr>
        <p:spPr bwMode="auto">
          <a:xfrm>
            <a:off x="6443663" y="4076700"/>
            <a:ext cx="1223962" cy="517525"/>
          </a:xfrm>
          <a:prstGeom prst="rect">
            <a:avLst/>
          </a:prstGeom>
          <a:noFill/>
          <a:ln w="28575">
            <a:noFill/>
            <a:miter lim="800000"/>
            <a:headEnd/>
            <a:tailEnd/>
          </a:ln>
        </p:spPr>
        <p:txBody>
          <a:bodyPr anchor="b" anchorCtr="1">
            <a:spAutoFit/>
          </a:bodyPr>
          <a:lstStyle/>
          <a:p>
            <a:pPr>
              <a:spcBef>
                <a:spcPct val="50000"/>
              </a:spcBef>
            </a:pPr>
            <a:r>
              <a:rPr lang="it-IT"/>
              <a:t>DCE daemon</a:t>
            </a:r>
          </a:p>
        </p:txBody>
      </p:sp>
      <p:sp>
        <p:nvSpPr>
          <p:cNvPr id="24592" name="Rectangle 20"/>
          <p:cNvSpPr>
            <a:spLocks noChangeArrowheads="1"/>
          </p:cNvSpPr>
          <p:nvPr/>
        </p:nvSpPr>
        <p:spPr bwMode="auto">
          <a:xfrm>
            <a:off x="7524750" y="4221163"/>
            <a:ext cx="215900" cy="360362"/>
          </a:xfrm>
          <a:prstGeom prst="rect">
            <a:avLst/>
          </a:prstGeom>
          <a:solidFill>
            <a:schemeClr val="accent1"/>
          </a:solidFill>
          <a:ln w="28575">
            <a:solidFill>
              <a:schemeClr val="tx2"/>
            </a:solidFill>
            <a:miter lim="800000"/>
            <a:headEnd/>
            <a:tailEnd/>
          </a:ln>
        </p:spPr>
        <p:txBody>
          <a:bodyPr wrap="none" anchor="ctr"/>
          <a:lstStyle/>
          <a:p>
            <a:endParaRPr lang="it-IT"/>
          </a:p>
        </p:txBody>
      </p:sp>
      <p:sp>
        <p:nvSpPr>
          <p:cNvPr id="24593" name="Rectangle 21"/>
          <p:cNvSpPr>
            <a:spLocks noChangeArrowheads="1"/>
          </p:cNvSpPr>
          <p:nvPr/>
        </p:nvSpPr>
        <p:spPr bwMode="auto">
          <a:xfrm>
            <a:off x="6588125" y="4149725"/>
            <a:ext cx="863600" cy="574675"/>
          </a:xfrm>
          <a:prstGeom prst="rect">
            <a:avLst/>
          </a:prstGeom>
          <a:solidFill>
            <a:schemeClr val="accent1"/>
          </a:solidFill>
          <a:ln w="28575">
            <a:solidFill>
              <a:schemeClr val="tx2"/>
            </a:solidFill>
            <a:miter lim="800000"/>
            <a:headEnd/>
            <a:tailEnd/>
          </a:ln>
        </p:spPr>
        <p:txBody>
          <a:bodyPr wrap="none" anchor="ctr"/>
          <a:lstStyle/>
          <a:p>
            <a:r>
              <a:rPr lang="it-IT"/>
              <a:t>DCE </a:t>
            </a:r>
          </a:p>
          <a:p>
            <a:r>
              <a:rPr lang="it-IT"/>
              <a:t>daemon</a:t>
            </a:r>
          </a:p>
        </p:txBody>
      </p:sp>
      <p:sp>
        <p:nvSpPr>
          <p:cNvPr id="24594" name="Line 23"/>
          <p:cNvSpPr>
            <a:spLocks noChangeShapeType="1"/>
          </p:cNvSpPr>
          <p:nvPr/>
        </p:nvSpPr>
        <p:spPr bwMode="auto">
          <a:xfrm flipV="1">
            <a:off x="2124075" y="1989138"/>
            <a:ext cx="1655763" cy="1511300"/>
          </a:xfrm>
          <a:prstGeom prst="line">
            <a:avLst/>
          </a:prstGeom>
          <a:noFill/>
          <a:ln w="28575">
            <a:solidFill>
              <a:schemeClr val="tx2"/>
            </a:solidFill>
            <a:round/>
            <a:headEnd/>
            <a:tailEnd type="triangle" w="med" len="med"/>
          </a:ln>
        </p:spPr>
        <p:txBody>
          <a:bodyPr anchor="b" anchorCtr="1"/>
          <a:lstStyle/>
          <a:p>
            <a:endParaRPr lang="it-IT"/>
          </a:p>
        </p:txBody>
      </p:sp>
      <p:sp>
        <p:nvSpPr>
          <p:cNvPr id="24595" name="Line 24"/>
          <p:cNvSpPr>
            <a:spLocks noChangeShapeType="1"/>
          </p:cNvSpPr>
          <p:nvPr/>
        </p:nvSpPr>
        <p:spPr bwMode="auto">
          <a:xfrm>
            <a:off x="2051050" y="3573463"/>
            <a:ext cx="4465638" cy="0"/>
          </a:xfrm>
          <a:prstGeom prst="line">
            <a:avLst/>
          </a:prstGeom>
          <a:noFill/>
          <a:ln w="28575">
            <a:solidFill>
              <a:schemeClr val="tx2"/>
            </a:solidFill>
            <a:round/>
            <a:headEnd/>
            <a:tailEnd type="triangle" w="med" len="med"/>
          </a:ln>
        </p:spPr>
        <p:txBody>
          <a:bodyPr anchor="b" anchorCtr="1"/>
          <a:lstStyle/>
          <a:p>
            <a:endParaRPr lang="it-IT"/>
          </a:p>
        </p:txBody>
      </p:sp>
      <p:sp>
        <p:nvSpPr>
          <p:cNvPr id="24596" name="Line 25"/>
          <p:cNvSpPr>
            <a:spLocks noChangeShapeType="1"/>
          </p:cNvSpPr>
          <p:nvPr/>
        </p:nvSpPr>
        <p:spPr bwMode="auto">
          <a:xfrm>
            <a:off x="2051050" y="3789363"/>
            <a:ext cx="4465638" cy="792162"/>
          </a:xfrm>
          <a:prstGeom prst="line">
            <a:avLst/>
          </a:prstGeom>
          <a:noFill/>
          <a:ln w="28575">
            <a:solidFill>
              <a:schemeClr val="tx2"/>
            </a:solidFill>
            <a:round/>
            <a:headEnd/>
            <a:tailEnd type="triangle" w="med" len="med"/>
          </a:ln>
        </p:spPr>
        <p:txBody>
          <a:bodyPr anchor="b" anchorCtr="1"/>
          <a:lstStyle/>
          <a:p>
            <a:endParaRPr lang="it-IT"/>
          </a:p>
        </p:txBody>
      </p:sp>
      <p:sp>
        <p:nvSpPr>
          <p:cNvPr id="24597" name="Text Box 27"/>
          <p:cNvSpPr txBox="1">
            <a:spLocks noChangeArrowheads="1"/>
          </p:cNvSpPr>
          <p:nvPr/>
        </p:nvSpPr>
        <p:spPr bwMode="auto">
          <a:xfrm>
            <a:off x="1370013" y="2274888"/>
            <a:ext cx="1651000" cy="304800"/>
          </a:xfrm>
          <a:prstGeom prst="rect">
            <a:avLst/>
          </a:prstGeom>
          <a:noFill/>
          <a:ln w="28575">
            <a:noFill/>
            <a:miter lim="800000"/>
            <a:headEnd/>
            <a:tailEnd/>
          </a:ln>
        </p:spPr>
        <p:txBody>
          <a:bodyPr wrap="none" anchor="b" anchorCtr="1">
            <a:spAutoFit/>
          </a:bodyPr>
          <a:lstStyle/>
          <a:p>
            <a:r>
              <a:rPr lang="it-IT"/>
              <a:t>3. Look up server</a:t>
            </a:r>
          </a:p>
        </p:txBody>
      </p:sp>
      <p:sp>
        <p:nvSpPr>
          <p:cNvPr id="24598" name="Line 28"/>
          <p:cNvSpPr>
            <a:spLocks noChangeShapeType="1"/>
          </p:cNvSpPr>
          <p:nvPr/>
        </p:nvSpPr>
        <p:spPr bwMode="auto">
          <a:xfrm flipH="1" flipV="1">
            <a:off x="4932363" y="1989138"/>
            <a:ext cx="1727200" cy="1368425"/>
          </a:xfrm>
          <a:prstGeom prst="line">
            <a:avLst/>
          </a:prstGeom>
          <a:noFill/>
          <a:ln w="28575">
            <a:solidFill>
              <a:schemeClr val="tx2"/>
            </a:solidFill>
            <a:round/>
            <a:headEnd/>
            <a:tailEnd type="triangle" w="med" len="med"/>
          </a:ln>
        </p:spPr>
        <p:txBody>
          <a:bodyPr anchor="b" anchorCtr="1"/>
          <a:lstStyle/>
          <a:p>
            <a:endParaRPr lang="it-IT"/>
          </a:p>
        </p:txBody>
      </p:sp>
      <p:sp>
        <p:nvSpPr>
          <p:cNvPr id="24599" name="Line 29"/>
          <p:cNvSpPr>
            <a:spLocks noChangeShapeType="1"/>
          </p:cNvSpPr>
          <p:nvPr/>
        </p:nvSpPr>
        <p:spPr bwMode="auto">
          <a:xfrm>
            <a:off x="7524750" y="3500438"/>
            <a:ext cx="576263" cy="0"/>
          </a:xfrm>
          <a:prstGeom prst="line">
            <a:avLst/>
          </a:prstGeom>
          <a:noFill/>
          <a:ln w="28575">
            <a:solidFill>
              <a:schemeClr val="tx2"/>
            </a:solidFill>
            <a:round/>
            <a:headEnd/>
            <a:tailEnd/>
          </a:ln>
        </p:spPr>
        <p:txBody>
          <a:bodyPr anchor="b" anchorCtr="1"/>
          <a:lstStyle/>
          <a:p>
            <a:endParaRPr lang="it-IT"/>
          </a:p>
        </p:txBody>
      </p:sp>
      <p:sp>
        <p:nvSpPr>
          <p:cNvPr id="24600" name="Line 30"/>
          <p:cNvSpPr>
            <a:spLocks noChangeShapeType="1"/>
          </p:cNvSpPr>
          <p:nvPr/>
        </p:nvSpPr>
        <p:spPr bwMode="auto">
          <a:xfrm>
            <a:off x="8101013" y="3500438"/>
            <a:ext cx="0" cy="936625"/>
          </a:xfrm>
          <a:prstGeom prst="line">
            <a:avLst/>
          </a:prstGeom>
          <a:noFill/>
          <a:ln w="28575">
            <a:solidFill>
              <a:schemeClr val="tx2"/>
            </a:solidFill>
            <a:round/>
            <a:headEnd/>
            <a:tailEnd/>
          </a:ln>
        </p:spPr>
        <p:txBody>
          <a:bodyPr anchor="b" anchorCtr="1"/>
          <a:lstStyle/>
          <a:p>
            <a:endParaRPr lang="it-IT"/>
          </a:p>
        </p:txBody>
      </p:sp>
      <p:sp>
        <p:nvSpPr>
          <p:cNvPr id="24601" name="Line 31"/>
          <p:cNvSpPr>
            <a:spLocks noChangeShapeType="1"/>
          </p:cNvSpPr>
          <p:nvPr/>
        </p:nvSpPr>
        <p:spPr bwMode="auto">
          <a:xfrm flipH="1">
            <a:off x="7740650" y="4437063"/>
            <a:ext cx="431800" cy="0"/>
          </a:xfrm>
          <a:prstGeom prst="line">
            <a:avLst/>
          </a:prstGeom>
          <a:noFill/>
          <a:ln w="28575">
            <a:solidFill>
              <a:schemeClr val="tx2"/>
            </a:solidFill>
            <a:round/>
            <a:headEnd/>
            <a:tailEnd type="triangle" w="med" len="med"/>
          </a:ln>
        </p:spPr>
        <p:txBody>
          <a:bodyPr anchor="b" anchorCtr="1"/>
          <a:lstStyle/>
          <a:p>
            <a:endParaRPr lang="it-IT"/>
          </a:p>
        </p:txBody>
      </p:sp>
      <p:sp>
        <p:nvSpPr>
          <p:cNvPr id="24602" name="Line 33"/>
          <p:cNvSpPr>
            <a:spLocks noChangeShapeType="1"/>
          </p:cNvSpPr>
          <p:nvPr/>
        </p:nvSpPr>
        <p:spPr bwMode="auto">
          <a:xfrm flipH="1" flipV="1">
            <a:off x="7740650" y="4508500"/>
            <a:ext cx="503238" cy="433388"/>
          </a:xfrm>
          <a:prstGeom prst="line">
            <a:avLst/>
          </a:prstGeom>
          <a:noFill/>
          <a:ln w="28575">
            <a:solidFill>
              <a:schemeClr val="tx2"/>
            </a:solidFill>
            <a:round/>
            <a:headEnd/>
            <a:tailEnd type="triangle" w="med" len="med"/>
          </a:ln>
        </p:spPr>
        <p:txBody>
          <a:bodyPr anchor="b" anchorCtr="1"/>
          <a:lstStyle/>
          <a:p>
            <a:endParaRPr lang="it-IT"/>
          </a:p>
        </p:txBody>
      </p:sp>
      <p:sp>
        <p:nvSpPr>
          <p:cNvPr id="24603" name="Text Box 34"/>
          <p:cNvSpPr txBox="1">
            <a:spLocks noChangeArrowheads="1"/>
          </p:cNvSpPr>
          <p:nvPr/>
        </p:nvSpPr>
        <p:spPr bwMode="auto">
          <a:xfrm>
            <a:off x="7972425" y="4649788"/>
            <a:ext cx="992188" cy="517525"/>
          </a:xfrm>
          <a:prstGeom prst="rect">
            <a:avLst/>
          </a:prstGeom>
          <a:noFill/>
          <a:ln w="28575">
            <a:noFill/>
            <a:miter lim="800000"/>
            <a:headEnd/>
            <a:tailEnd/>
          </a:ln>
        </p:spPr>
        <p:txBody>
          <a:bodyPr anchor="b" anchorCtr="1">
            <a:spAutoFit/>
          </a:bodyPr>
          <a:lstStyle/>
          <a:p>
            <a:pPr>
              <a:spcBef>
                <a:spcPct val="50000"/>
              </a:spcBef>
            </a:pPr>
            <a:r>
              <a:rPr lang="it-IT"/>
              <a:t>Endpoint table</a:t>
            </a:r>
          </a:p>
        </p:txBody>
      </p:sp>
      <p:sp>
        <p:nvSpPr>
          <p:cNvPr id="24604" name="Text Box 36"/>
          <p:cNvSpPr txBox="1">
            <a:spLocks noChangeArrowheads="1"/>
          </p:cNvSpPr>
          <p:nvPr/>
        </p:nvSpPr>
        <p:spPr bwMode="auto">
          <a:xfrm>
            <a:off x="7877175" y="2782888"/>
            <a:ext cx="1090613" cy="517525"/>
          </a:xfrm>
          <a:prstGeom prst="rect">
            <a:avLst/>
          </a:prstGeom>
          <a:noFill/>
          <a:ln w="28575">
            <a:noFill/>
            <a:miter lim="800000"/>
            <a:headEnd/>
            <a:tailEnd/>
          </a:ln>
        </p:spPr>
        <p:txBody>
          <a:bodyPr wrap="none" anchor="b" anchorCtr="1">
            <a:spAutoFit/>
          </a:bodyPr>
          <a:lstStyle/>
          <a:p>
            <a:r>
              <a:rPr lang="it-IT"/>
              <a:t>1.Register </a:t>
            </a:r>
          </a:p>
          <a:p>
            <a:r>
              <a:rPr lang="it-IT"/>
              <a:t>endpoint</a:t>
            </a:r>
          </a:p>
        </p:txBody>
      </p:sp>
      <p:sp>
        <p:nvSpPr>
          <p:cNvPr id="24605" name="Text Box 37"/>
          <p:cNvSpPr txBox="1">
            <a:spLocks noChangeArrowheads="1"/>
          </p:cNvSpPr>
          <p:nvPr/>
        </p:nvSpPr>
        <p:spPr bwMode="auto">
          <a:xfrm>
            <a:off x="5292725" y="1843088"/>
            <a:ext cx="1800225" cy="304800"/>
          </a:xfrm>
          <a:prstGeom prst="rect">
            <a:avLst/>
          </a:prstGeom>
          <a:noFill/>
          <a:ln w="28575">
            <a:noFill/>
            <a:miter lim="800000"/>
            <a:headEnd/>
            <a:tailEnd/>
          </a:ln>
        </p:spPr>
        <p:txBody>
          <a:bodyPr anchor="b" anchorCtr="1">
            <a:spAutoFit/>
          </a:bodyPr>
          <a:lstStyle/>
          <a:p>
            <a:r>
              <a:rPr lang="it-IT"/>
              <a:t>2.Register service</a:t>
            </a:r>
          </a:p>
        </p:txBody>
      </p:sp>
      <p:sp>
        <p:nvSpPr>
          <p:cNvPr id="24606" name="Text Box 38"/>
          <p:cNvSpPr txBox="1">
            <a:spLocks noChangeArrowheads="1"/>
          </p:cNvSpPr>
          <p:nvPr/>
        </p:nvSpPr>
        <p:spPr bwMode="auto">
          <a:xfrm>
            <a:off x="2624138" y="4203700"/>
            <a:ext cx="1738312" cy="304800"/>
          </a:xfrm>
          <a:prstGeom prst="rect">
            <a:avLst/>
          </a:prstGeom>
          <a:noFill/>
          <a:ln w="28575">
            <a:noFill/>
            <a:miter lim="800000"/>
            <a:headEnd/>
            <a:tailEnd/>
          </a:ln>
        </p:spPr>
        <p:txBody>
          <a:bodyPr wrap="none" anchor="b" anchorCtr="1">
            <a:spAutoFit/>
          </a:bodyPr>
          <a:lstStyle/>
          <a:p>
            <a:r>
              <a:rPr lang="it-IT"/>
              <a:t>4.Ask for endpoint</a:t>
            </a:r>
          </a:p>
        </p:txBody>
      </p:sp>
      <p:sp>
        <p:nvSpPr>
          <p:cNvPr id="24607" name="Text Box 39"/>
          <p:cNvSpPr txBox="1">
            <a:spLocks noChangeArrowheads="1"/>
          </p:cNvSpPr>
          <p:nvPr/>
        </p:nvSpPr>
        <p:spPr bwMode="auto">
          <a:xfrm>
            <a:off x="3506788" y="3141663"/>
            <a:ext cx="993775" cy="304800"/>
          </a:xfrm>
          <a:prstGeom prst="rect">
            <a:avLst/>
          </a:prstGeom>
          <a:noFill/>
          <a:ln w="28575">
            <a:noFill/>
            <a:miter lim="800000"/>
            <a:headEnd/>
            <a:tailEnd/>
          </a:ln>
        </p:spPr>
        <p:txBody>
          <a:bodyPr wrap="none" anchor="b" anchorCtr="1">
            <a:spAutoFit/>
          </a:bodyPr>
          <a:lstStyle/>
          <a:p>
            <a:r>
              <a:rPr lang="it-IT"/>
              <a:t>5.Do RPC</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90114" name="Rectangle 2"/>
          <p:cNvSpPr>
            <a:spLocks noGrp="1" noChangeArrowheads="1"/>
          </p:cNvSpPr>
          <p:nvPr>
            <p:ph type="title"/>
          </p:nvPr>
        </p:nvSpPr>
        <p:spPr/>
        <p:txBody>
          <a:bodyPr/>
          <a:lstStyle/>
          <a:p>
            <a:pPr eaLnBrk="1" hangingPunct="1">
              <a:defRPr/>
            </a:pPr>
            <a:r>
              <a:rPr lang="it-IT" smtClean="0"/>
              <a:t>Semantic options</a:t>
            </a:r>
          </a:p>
        </p:txBody>
      </p:sp>
      <p:sp>
        <p:nvSpPr>
          <p:cNvPr id="25604" name="Rectangle 3"/>
          <p:cNvSpPr>
            <a:spLocks noGrp="1" noChangeArrowheads="1"/>
          </p:cNvSpPr>
          <p:nvPr>
            <p:ph type="body" idx="1"/>
          </p:nvPr>
        </p:nvSpPr>
        <p:spPr/>
        <p:txBody>
          <a:bodyPr/>
          <a:lstStyle/>
          <a:p>
            <a:pPr eaLnBrk="1" hangingPunct="1"/>
            <a:r>
              <a:rPr lang="it-IT" b="0" smtClean="0"/>
              <a:t>DCE provides several semantic options.The default is </a:t>
            </a:r>
          </a:p>
          <a:p>
            <a:pPr eaLnBrk="1" hangingPunct="1">
              <a:buFont typeface="Wingdings" pitchFamily="2" charset="2"/>
              <a:buNone/>
            </a:pPr>
            <a:r>
              <a:rPr lang="it-IT" b="0" smtClean="0"/>
              <a:t>    </a:t>
            </a:r>
            <a:r>
              <a:rPr lang="it-IT" smtClean="0"/>
              <a:t>at-most-once operation. </a:t>
            </a:r>
            <a:r>
              <a:rPr lang="it-IT" b="0" smtClean="0"/>
              <a:t>No call is ever carried out more than once, even in face of system crashes.</a:t>
            </a:r>
          </a:p>
          <a:p>
            <a:pPr eaLnBrk="1" hangingPunct="1"/>
            <a:r>
              <a:rPr lang="it-IT" b="0" smtClean="0"/>
              <a:t>In practice, if a server crashes during an RPC and then recovery quickly, the client does not repeat the operation, for fear that it might already have been carried out once.</a:t>
            </a:r>
          </a:p>
          <a:p>
            <a:pPr eaLnBrk="1" hangingPunct="1"/>
            <a:r>
              <a:rPr lang="it-IT" b="0" smtClean="0"/>
              <a:t>Alternatively, it is possible to mark a remote procedure as </a:t>
            </a:r>
            <a:r>
              <a:rPr lang="it-IT" smtClean="0"/>
              <a:t>idempotent </a:t>
            </a:r>
            <a:r>
              <a:rPr lang="it-IT" b="0" smtClean="0"/>
              <a:t>( in the IDL file), in which case it can be repeated multiple times without harm. For example, reading a specified block from a file can be tried over and over until it succeeds.</a:t>
            </a:r>
            <a:endParaRPr lang="it-IT" smtClean="0"/>
          </a:p>
          <a:p>
            <a:pPr eaLnBrk="1" hangingPunct="1"/>
            <a:endParaRPr lang="it-IT" smtClean="0"/>
          </a:p>
          <a:p>
            <a:pPr eaLnBrk="1" hangingPunct="1"/>
            <a:endParaRPr lang="it-IT" b="0" smtClean="0"/>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71682" name="Rectangle 2"/>
          <p:cNvSpPr>
            <a:spLocks noGrp="1" noChangeArrowheads="1"/>
          </p:cNvSpPr>
          <p:nvPr>
            <p:ph type="title"/>
          </p:nvPr>
        </p:nvSpPr>
        <p:spPr/>
        <p:txBody>
          <a:bodyPr/>
          <a:lstStyle/>
          <a:p>
            <a:pPr eaLnBrk="1" hangingPunct="1">
              <a:defRPr/>
            </a:pPr>
            <a:r>
              <a:rPr lang="it-IT" smtClean="0"/>
              <a:t>RMI</a:t>
            </a:r>
          </a:p>
        </p:txBody>
      </p:sp>
      <p:sp>
        <p:nvSpPr>
          <p:cNvPr id="26628" name="Rectangle 3"/>
          <p:cNvSpPr>
            <a:spLocks noGrp="1" noChangeArrowheads="1"/>
          </p:cNvSpPr>
          <p:nvPr>
            <p:ph type="body" idx="1"/>
          </p:nvPr>
        </p:nvSpPr>
        <p:spPr/>
        <p:txBody>
          <a:bodyPr/>
          <a:lstStyle/>
          <a:p>
            <a:pPr eaLnBrk="1" hangingPunct="1"/>
            <a:r>
              <a:rPr lang="it-IT" smtClean="0">
                <a:solidFill>
                  <a:schemeClr val="tx2"/>
                </a:solidFill>
              </a:rPr>
              <a:t>RMI</a:t>
            </a:r>
            <a:r>
              <a:rPr lang="it-IT" smtClean="0"/>
              <a:t> = </a:t>
            </a:r>
            <a:r>
              <a:rPr lang="it-IT" smtClean="0">
                <a:solidFill>
                  <a:schemeClr val="tx2"/>
                </a:solidFill>
              </a:rPr>
              <a:t>R</a:t>
            </a:r>
            <a:r>
              <a:rPr lang="it-IT" smtClean="0"/>
              <a:t>emote </a:t>
            </a:r>
            <a:r>
              <a:rPr lang="it-IT" smtClean="0">
                <a:solidFill>
                  <a:schemeClr val="tx2"/>
                </a:solidFill>
              </a:rPr>
              <a:t>M</a:t>
            </a:r>
            <a:r>
              <a:rPr lang="it-IT" smtClean="0"/>
              <a:t>ethod </a:t>
            </a:r>
            <a:r>
              <a:rPr lang="it-IT" smtClean="0">
                <a:solidFill>
                  <a:schemeClr val="tx2"/>
                </a:solidFill>
              </a:rPr>
              <a:t>I</a:t>
            </a:r>
            <a:r>
              <a:rPr lang="it-IT" smtClean="0"/>
              <a:t>nvocation</a:t>
            </a:r>
          </a:p>
          <a:p>
            <a:pPr eaLnBrk="1" hangingPunct="1"/>
            <a:r>
              <a:rPr lang="it-IT" smtClean="0"/>
              <a:t>The distributed object systems  use RMI that may be considered as an object oriented extension of the RPC tool.</a:t>
            </a:r>
          </a:p>
          <a:p>
            <a:pPr eaLnBrk="1" hangingPunct="1"/>
            <a:r>
              <a:rPr lang="it-IT" smtClean="0"/>
              <a:t>A fundamental characteristic of the OO model is the separation among the method interface and its implementation. </a:t>
            </a:r>
          </a:p>
          <a:p>
            <a:pPr eaLnBrk="1" hangingPunct="1"/>
            <a:r>
              <a:rPr lang="it-IT" smtClean="0"/>
              <a:t>The execution of the methods  causes  object state modifications following the interface properties. </a:t>
            </a:r>
          </a:p>
          <a:p>
            <a:pPr eaLnBrk="1" hangingPunct="1"/>
            <a:r>
              <a:rPr lang="it-IT" smtClean="0"/>
              <a:t>In a distributed system the object interface  belong to one machine  and its implementation on the other.</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3"/>
          <p:cNvSpPr>
            <a:spLocks noGrp="1"/>
          </p:cNvSpPr>
          <p:nvPr>
            <p:ph type="ftr" sz="quarter" idx="10"/>
          </p:nvPr>
        </p:nvSpPr>
        <p:spPr/>
        <p:txBody>
          <a:bodyPr/>
          <a:lstStyle/>
          <a:p>
            <a:pPr>
              <a:defRPr/>
            </a:pPr>
            <a:r>
              <a:rPr lang="it-IT"/>
              <a:t>RPC – RMI - Web Services</a:t>
            </a:r>
          </a:p>
        </p:txBody>
      </p:sp>
      <p:sp>
        <p:nvSpPr>
          <p:cNvPr id="72706" name="Rectangle 2"/>
          <p:cNvSpPr>
            <a:spLocks noGrp="1" noChangeArrowheads="1"/>
          </p:cNvSpPr>
          <p:nvPr>
            <p:ph type="title"/>
          </p:nvPr>
        </p:nvSpPr>
        <p:spPr/>
        <p:txBody>
          <a:bodyPr/>
          <a:lstStyle/>
          <a:p>
            <a:pPr eaLnBrk="1" hangingPunct="1">
              <a:defRPr/>
            </a:pPr>
            <a:endParaRPr lang="it-IT" smtClean="0"/>
          </a:p>
        </p:txBody>
      </p:sp>
      <p:sp>
        <p:nvSpPr>
          <p:cNvPr id="27652" name="Rectangle 3"/>
          <p:cNvSpPr>
            <a:spLocks noGrp="1" noChangeArrowheads="1"/>
          </p:cNvSpPr>
          <p:nvPr>
            <p:ph type="body" idx="1"/>
          </p:nvPr>
        </p:nvSpPr>
        <p:spPr>
          <a:xfrm>
            <a:off x="381000" y="5334000"/>
            <a:ext cx="8610600" cy="1066800"/>
          </a:xfrm>
        </p:spPr>
        <p:txBody>
          <a:bodyPr/>
          <a:lstStyle/>
          <a:p>
            <a:pPr eaLnBrk="1" hangingPunct="1"/>
            <a:r>
              <a:rPr lang="it-IT" smtClean="0">
                <a:solidFill>
                  <a:schemeClr val="tx2"/>
                </a:solidFill>
              </a:rPr>
              <a:t>Proxy </a:t>
            </a:r>
            <a:r>
              <a:rPr lang="it-IT" smtClean="0"/>
              <a:t>(o </a:t>
            </a:r>
            <a:r>
              <a:rPr lang="it-IT" smtClean="0">
                <a:solidFill>
                  <a:schemeClr val="tx2"/>
                </a:solidFill>
              </a:rPr>
              <a:t>stub</a:t>
            </a:r>
            <a:r>
              <a:rPr lang="it-IT" smtClean="0"/>
              <a:t>) = client stub</a:t>
            </a:r>
          </a:p>
          <a:p>
            <a:pPr eaLnBrk="1" hangingPunct="1"/>
            <a:r>
              <a:rPr lang="it-IT" smtClean="0">
                <a:solidFill>
                  <a:schemeClr val="tx2"/>
                </a:solidFill>
              </a:rPr>
              <a:t>Skeleton</a:t>
            </a:r>
            <a:r>
              <a:rPr lang="it-IT" smtClean="0"/>
              <a:t> = server stub</a:t>
            </a:r>
          </a:p>
        </p:txBody>
      </p:sp>
      <p:pic>
        <p:nvPicPr>
          <p:cNvPr id="27653" name="Picture 4"/>
          <p:cNvPicPr>
            <a:picLocks noChangeAspect="1" noChangeArrowheads="1"/>
          </p:cNvPicPr>
          <p:nvPr/>
        </p:nvPicPr>
        <p:blipFill>
          <a:blip r:embed="rId2" cstate="print"/>
          <a:srcRect l="20309" t="40030" r="17317" b="34743"/>
          <a:stretch>
            <a:fillRect/>
          </a:stretch>
        </p:blipFill>
        <p:spPr bwMode="auto">
          <a:xfrm>
            <a:off x="533400" y="762000"/>
            <a:ext cx="8029575" cy="4597400"/>
          </a:xfrm>
          <a:prstGeom prst="rect">
            <a:avLst/>
          </a:prstGeom>
          <a:noFill/>
          <a:ln w="9525">
            <a:noFill/>
            <a:miter lim="800000"/>
            <a:headEnd/>
            <a:tailEnd/>
          </a:ln>
        </p:spPr>
      </p:pic>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73730" name="Rectangle 2"/>
          <p:cNvSpPr>
            <a:spLocks noGrp="1" noChangeArrowheads="1"/>
          </p:cNvSpPr>
          <p:nvPr>
            <p:ph type="title"/>
          </p:nvPr>
        </p:nvSpPr>
        <p:spPr/>
        <p:txBody>
          <a:bodyPr/>
          <a:lstStyle/>
          <a:p>
            <a:pPr eaLnBrk="1" hangingPunct="1">
              <a:defRPr/>
            </a:pPr>
            <a:r>
              <a:rPr lang="it-IT" smtClean="0"/>
              <a:t>RMI</a:t>
            </a:r>
          </a:p>
        </p:txBody>
      </p:sp>
      <p:sp>
        <p:nvSpPr>
          <p:cNvPr id="28676" name="Rectangle 3"/>
          <p:cNvSpPr>
            <a:spLocks noGrp="1" noChangeArrowheads="1"/>
          </p:cNvSpPr>
          <p:nvPr>
            <p:ph type="body" idx="1"/>
          </p:nvPr>
        </p:nvSpPr>
        <p:spPr/>
        <p:txBody>
          <a:bodyPr/>
          <a:lstStyle/>
          <a:p>
            <a:pPr eaLnBrk="1" hangingPunct="1"/>
            <a:r>
              <a:rPr lang="it-IT" smtClean="0"/>
              <a:t>On the client is create only a local proxy of the object that it is active on a server. </a:t>
            </a:r>
          </a:p>
          <a:p>
            <a:pPr eaLnBrk="1" hangingPunct="1"/>
            <a:r>
              <a:rPr lang="it-IT" smtClean="0"/>
              <a:t>The client calls the object methods by using the proxy. </a:t>
            </a:r>
          </a:p>
          <a:p>
            <a:pPr eaLnBrk="1" hangingPunct="1"/>
            <a:r>
              <a:rPr lang="it-IT" smtClean="0"/>
              <a:t>The widely-used object oriented technologies are:</a:t>
            </a:r>
          </a:p>
          <a:p>
            <a:pPr lvl="1" eaLnBrk="1" hangingPunct="1"/>
            <a:r>
              <a:rPr lang="it-IT" smtClean="0">
                <a:solidFill>
                  <a:schemeClr val="tx2"/>
                </a:solidFill>
              </a:rPr>
              <a:t>CORBA </a:t>
            </a:r>
            <a:r>
              <a:rPr lang="it-IT" smtClean="0"/>
              <a:t>(</a:t>
            </a:r>
            <a:r>
              <a:rPr lang="it-IT" smtClean="0">
                <a:solidFill>
                  <a:schemeClr val="tx2"/>
                </a:solidFill>
              </a:rPr>
              <a:t>C</a:t>
            </a:r>
            <a:r>
              <a:rPr lang="it-IT" smtClean="0"/>
              <a:t>ommon </a:t>
            </a:r>
            <a:r>
              <a:rPr lang="it-IT" smtClean="0">
                <a:solidFill>
                  <a:schemeClr val="tx2"/>
                </a:solidFill>
              </a:rPr>
              <a:t>O</a:t>
            </a:r>
            <a:r>
              <a:rPr lang="it-IT" smtClean="0"/>
              <a:t>bject </a:t>
            </a:r>
            <a:r>
              <a:rPr lang="it-IT" smtClean="0">
                <a:solidFill>
                  <a:schemeClr val="tx2"/>
                </a:solidFill>
              </a:rPr>
              <a:t>R</a:t>
            </a:r>
            <a:r>
              <a:rPr lang="it-IT" smtClean="0"/>
              <a:t>equest </a:t>
            </a:r>
            <a:r>
              <a:rPr lang="it-IT" smtClean="0">
                <a:solidFill>
                  <a:schemeClr val="tx2"/>
                </a:solidFill>
              </a:rPr>
              <a:t>B</a:t>
            </a:r>
            <a:r>
              <a:rPr lang="it-IT" smtClean="0"/>
              <a:t>roker </a:t>
            </a:r>
            <a:r>
              <a:rPr lang="it-IT" smtClean="0">
                <a:solidFill>
                  <a:schemeClr val="tx2"/>
                </a:solidFill>
              </a:rPr>
              <a:t>A</a:t>
            </a:r>
            <a:r>
              <a:rPr lang="it-IT" smtClean="0"/>
              <a:t>rchitecture): standard aperto, multilinguaggio</a:t>
            </a:r>
          </a:p>
          <a:p>
            <a:pPr lvl="1" eaLnBrk="1" hangingPunct="1"/>
            <a:r>
              <a:rPr lang="it-IT" smtClean="0">
                <a:solidFill>
                  <a:schemeClr val="tx2"/>
                </a:solidFill>
              </a:rPr>
              <a:t>DCOM</a:t>
            </a:r>
            <a:r>
              <a:rPr lang="it-IT" smtClean="0"/>
              <a:t> (</a:t>
            </a:r>
            <a:r>
              <a:rPr lang="it-IT" smtClean="0">
                <a:solidFill>
                  <a:schemeClr val="tx2"/>
                </a:solidFill>
              </a:rPr>
              <a:t>D</a:t>
            </a:r>
            <a:r>
              <a:rPr lang="it-IT" smtClean="0"/>
              <a:t>istributed </a:t>
            </a:r>
            <a:r>
              <a:rPr lang="it-IT" smtClean="0">
                <a:solidFill>
                  <a:schemeClr val="tx2"/>
                </a:solidFill>
              </a:rPr>
              <a:t>C</a:t>
            </a:r>
            <a:r>
              <a:rPr lang="it-IT" smtClean="0"/>
              <a:t>omponent </a:t>
            </a:r>
            <a:r>
              <a:rPr lang="it-IT" smtClean="0">
                <a:solidFill>
                  <a:schemeClr val="tx2"/>
                </a:solidFill>
              </a:rPr>
              <a:t>O</a:t>
            </a:r>
            <a:r>
              <a:rPr lang="it-IT" smtClean="0"/>
              <a:t>bject </a:t>
            </a:r>
            <a:r>
              <a:rPr lang="it-IT" smtClean="0">
                <a:solidFill>
                  <a:schemeClr val="tx2"/>
                </a:solidFill>
              </a:rPr>
              <a:t>M</a:t>
            </a:r>
            <a:r>
              <a:rPr lang="it-IT" smtClean="0"/>
              <a:t>odel)</a:t>
            </a:r>
          </a:p>
          <a:p>
            <a:pPr lvl="1" eaLnBrk="1" hangingPunct="1"/>
            <a:r>
              <a:rPr lang="it-IT" smtClean="0"/>
              <a:t> </a:t>
            </a:r>
            <a:r>
              <a:rPr lang="it-IT" smtClean="0">
                <a:solidFill>
                  <a:schemeClr val="tx2"/>
                </a:solidFill>
              </a:rPr>
              <a:t>Java RMI</a:t>
            </a:r>
            <a:r>
              <a:rPr lang="it-IT" smtClean="0"/>
              <a:t>:</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egnaposto piè di pagina 3"/>
          <p:cNvSpPr>
            <a:spLocks noGrp="1"/>
          </p:cNvSpPr>
          <p:nvPr>
            <p:ph type="ftr" sz="quarter" idx="10"/>
          </p:nvPr>
        </p:nvSpPr>
        <p:spPr/>
        <p:txBody>
          <a:bodyPr/>
          <a:lstStyle/>
          <a:p>
            <a:pPr>
              <a:defRPr/>
            </a:pPr>
            <a:r>
              <a:rPr lang="it-IT"/>
              <a:t>RPC – RMI - Web Services</a:t>
            </a:r>
          </a:p>
        </p:txBody>
      </p:sp>
      <p:sp>
        <p:nvSpPr>
          <p:cNvPr id="74754" name="Rectangle 2"/>
          <p:cNvSpPr>
            <a:spLocks noGrp="1" noChangeArrowheads="1"/>
          </p:cNvSpPr>
          <p:nvPr>
            <p:ph type="title"/>
          </p:nvPr>
        </p:nvSpPr>
        <p:spPr/>
        <p:txBody>
          <a:bodyPr/>
          <a:lstStyle/>
          <a:p>
            <a:pPr eaLnBrk="1" hangingPunct="1">
              <a:defRPr/>
            </a:pPr>
            <a:r>
              <a:rPr lang="it-IT" smtClean="0"/>
              <a:t>Java RMI and OSI </a:t>
            </a:r>
          </a:p>
        </p:txBody>
      </p:sp>
      <p:pic>
        <p:nvPicPr>
          <p:cNvPr id="29700" name="Picture 6"/>
          <p:cNvPicPr>
            <a:picLocks noChangeAspect="1" noChangeArrowheads="1"/>
          </p:cNvPicPr>
          <p:nvPr/>
        </p:nvPicPr>
        <p:blipFill>
          <a:blip r:embed="rId2" cstate="print"/>
          <a:srcRect/>
          <a:stretch>
            <a:fillRect/>
          </a:stretch>
        </p:blipFill>
        <p:spPr bwMode="auto">
          <a:xfrm>
            <a:off x="533400" y="914400"/>
            <a:ext cx="5467350" cy="2619375"/>
          </a:xfrm>
          <a:prstGeom prst="rect">
            <a:avLst/>
          </a:prstGeom>
          <a:noFill/>
          <a:ln w="28575">
            <a:noFill/>
            <a:miter lim="800000"/>
            <a:headEnd/>
            <a:tailEnd/>
          </a:ln>
        </p:spPr>
      </p:pic>
      <p:sp>
        <p:nvSpPr>
          <p:cNvPr id="29701" name="Rectangle 7"/>
          <p:cNvSpPr>
            <a:spLocks noChangeArrowheads="1"/>
          </p:cNvSpPr>
          <p:nvPr/>
        </p:nvSpPr>
        <p:spPr bwMode="auto">
          <a:xfrm>
            <a:off x="7162800" y="1295400"/>
            <a:ext cx="1644650" cy="547688"/>
          </a:xfrm>
          <a:prstGeom prst="rect">
            <a:avLst/>
          </a:prstGeom>
          <a:solidFill>
            <a:schemeClr val="accent1"/>
          </a:solidFill>
          <a:ln w="28575">
            <a:solidFill>
              <a:schemeClr val="tx2"/>
            </a:solidFill>
            <a:miter lim="800000"/>
            <a:headEnd/>
            <a:tailEnd/>
          </a:ln>
        </p:spPr>
        <p:txBody>
          <a:bodyPr/>
          <a:lstStyle/>
          <a:p>
            <a:endParaRPr lang="it-IT"/>
          </a:p>
        </p:txBody>
      </p:sp>
      <p:sp>
        <p:nvSpPr>
          <p:cNvPr id="29702" name="Rectangle 8"/>
          <p:cNvSpPr>
            <a:spLocks noChangeArrowheads="1"/>
          </p:cNvSpPr>
          <p:nvPr/>
        </p:nvSpPr>
        <p:spPr bwMode="auto">
          <a:xfrm>
            <a:off x="7162800" y="1841500"/>
            <a:ext cx="1644650" cy="547688"/>
          </a:xfrm>
          <a:prstGeom prst="rect">
            <a:avLst/>
          </a:prstGeom>
          <a:solidFill>
            <a:schemeClr val="accent1"/>
          </a:solidFill>
          <a:ln w="28575">
            <a:solidFill>
              <a:schemeClr val="tx2"/>
            </a:solidFill>
            <a:miter lim="800000"/>
            <a:headEnd/>
            <a:tailEnd/>
          </a:ln>
        </p:spPr>
        <p:txBody>
          <a:bodyPr/>
          <a:lstStyle/>
          <a:p>
            <a:endParaRPr lang="it-IT"/>
          </a:p>
        </p:txBody>
      </p:sp>
      <p:sp>
        <p:nvSpPr>
          <p:cNvPr id="29703" name="Rectangle 9"/>
          <p:cNvSpPr>
            <a:spLocks noChangeArrowheads="1"/>
          </p:cNvSpPr>
          <p:nvPr/>
        </p:nvSpPr>
        <p:spPr bwMode="auto">
          <a:xfrm>
            <a:off x="7162800" y="2387600"/>
            <a:ext cx="1644650" cy="547688"/>
          </a:xfrm>
          <a:prstGeom prst="rect">
            <a:avLst/>
          </a:prstGeom>
          <a:solidFill>
            <a:schemeClr val="accent1"/>
          </a:solidFill>
          <a:ln w="28575">
            <a:solidFill>
              <a:schemeClr val="tx2"/>
            </a:solidFill>
            <a:miter lim="800000"/>
            <a:headEnd/>
            <a:tailEnd/>
          </a:ln>
        </p:spPr>
        <p:txBody>
          <a:bodyPr/>
          <a:lstStyle/>
          <a:p>
            <a:endParaRPr lang="it-IT"/>
          </a:p>
        </p:txBody>
      </p:sp>
      <p:sp>
        <p:nvSpPr>
          <p:cNvPr id="29704" name="Rectangle 10"/>
          <p:cNvSpPr>
            <a:spLocks noChangeArrowheads="1"/>
          </p:cNvSpPr>
          <p:nvPr/>
        </p:nvSpPr>
        <p:spPr bwMode="auto">
          <a:xfrm>
            <a:off x="7162800" y="2933700"/>
            <a:ext cx="1644650" cy="549275"/>
          </a:xfrm>
          <a:prstGeom prst="rect">
            <a:avLst/>
          </a:prstGeom>
          <a:solidFill>
            <a:schemeClr val="accent1"/>
          </a:solidFill>
          <a:ln w="28575">
            <a:solidFill>
              <a:schemeClr val="tx2"/>
            </a:solidFill>
            <a:miter lim="800000"/>
            <a:headEnd/>
            <a:tailEnd/>
          </a:ln>
        </p:spPr>
        <p:txBody>
          <a:bodyPr/>
          <a:lstStyle/>
          <a:p>
            <a:endParaRPr lang="it-IT"/>
          </a:p>
        </p:txBody>
      </p:sp>
      <p:sp>
        <p:nvSpPr>
          <p:cNvPr id="29705" name="Rectangle 11"/>
          <p:cNvSpPr>
            <a:spLocks noChangeArrowheads="1"/>
          </p:cNvSpPr>
          <p:nvPr/>
        </p:nvSpPr>
        <p:spPr bwMode="auto">
          <a:xfrm>
            <a:off x="7162800" y="3481388"/>
            <a:ext cx="1644650" cy="547687"/>
          </a:xfrm>
          <a:prstGeom prst="rect">
            <a:avLst/>
          </a:prstGeom>
          <a:solidFill>
            <a:schemeClr val="accent1"/>
          </a:solidFill>
          <a:ln w="28575">
            <a:solidFill>
              <a:schemeClr val="tx2"/>
            </a:solidFill>
            <a:miter lim="800000"/>
            <a:headEnd/>
            <a:tailEnd/>
          </a:ln>
        </p:spPr>
        <p:txBody>
          <a:bodyPr/>
          <a:lstStyle/>
          <a:p>
            <a:endParaRPr lang="it-IT"/>
          </a:p>
        </p:txBody>
      </p:sp>
      <p:sp>
        <p:nvSpPr>
          <p:cNvPr id="29706" name="Rectangle 12"/>
          <p:cNvSpPr>
            <a:spLocks noChangeArrowheads="1"/>
          </p:cNvSpPr>
          <p:nvPr/>
        </p:nvSpPr>
        <p:spPr bwMode="auto">
          <a:xfrm>
            <a:off x="7162800" y="4027488"/>
            <a:ext cx="1644650" cy="547687"/>
          </a:xfrm>
          <a:prstGeom prst="rect">
            <a:avLst/>
          </a:prstGeom>
          <a:solidFill>
            <a:schemeClr val="accent1"/>
          </a:solidFill>
          <a:ln w="28575">
            <a:solidFill>
              <a:schemeClr val="tx2"/>
            </a:solidFill>
            <a:miter lim="800000"/>
            <a:headEnd/>
            <a:tailEnd/>
          </a:ln>
        </p:spPr>
        <p:txBody>
          <a:bodyPr/>
          <a:lstStyle/>
          <a:p>
            <a:endParaRPr lang="it-IT"/>
          </a:p>
        </p:txBody>
      </p:sp>
      <p:sp>
        <p:nvSpPr>
          <p:cNvPr id="29707" name="Rectangle 13"/>
          <p:cNvSpPr>
            <a:spLocks noChangeArrowheads="1"/>
          </p:cNvSpPr>
          <p:nvPr/>
        </p:nvSpPr>
        <p:spPr bwMode="auto">
          <a:xfrm>
            <a:off x="7162800" y="4573588"/>
            <a:ext cx="1644650" cy="547687"/>
          </a:xfrm>
          <a:prstGeom prst="rect">
            <a:avLst/>
          </a:prstGeom>
          <a:solidFill>
            <a:schemeClr val="accent1"/>
          </a:solidFill>
          <a:ln w="28575">
            <a:solidFill>
              <a:schemeClr val="tx2"/>
            </a:solidFill>
            <a:miter lim="800000"/>
            <a:headEnd/>
            <a:tailEnd/>
          </a:ln>
        </p:spPr>
        <p:txBody>
          <a:bodyPr/>
          <a:lstStyle/>
          <a:p>
            <a:endParaRPr lang="it-IT"/>
          </a:p>
        </p:txBody>
      </p:sp>
      <p:sp>
        <p:nvSpPr>
          <p:cNvPr id="29708" name="Rectangle 14"/>
          <p:cNvSpPr>
            <a:spLocks noChangeArrowheads="1"/>
          </p:cNvSpPr>
          <p:nvPr/>
        </p:nvSpPr>
        <p:spPr bwMode="auto">
          <a:xfrm>
            <a:off x="7669213" y="4741863"/>
            <a:ext cx="511175" cy="212725"/>
          </a:xfrm>
          <a:prstGeom prst="rect">
            <a:avLst/>
          </a:prstGeom>
          <a:solidFill>
            <a:schemeClr val="accent1"/>
          </a:solidFill>
          <a:ln w="9525">
            <a:noFill/>
            <a:miter lim="800000"/>
            <a:headEnd/>
            <a:tailEnd/>
          </a:ln>
        </p:spPr>
        <p:txBody>
          <a:bodyPr wrap="none" lIns="0" tIns="0" rIns="0" bIns="0">
            <a:spAutoFit/>
          </a:bodyPr>
          <a:lstStyle/>
          <a:p>
            <a:r>
              <a:rPr lang="it-IT"/>
              <a:t>phisic</a:t>
            </a:r>
          </a:p>
        </p:txBody>
      </p:sp>
      <p:sp>
        <p:nvSpPr>
          <p:cNvPr id="29709" name="Rectangle 15"/>
          <p:cNvSpPr>
            <a:spLocks noChangeArrowheads="1"/>
          </p:cNvSpPr>
          <p:nvPr/>
        </p:nvSpPr>
        <p:spPr bwMode="auto">
          <a:xfrm>
            <a:off x="7596188" y="3654425"/>
            <a:ext cx="863600" cy="212725"/>
          </a:xfrm>
          <a:prstGeom prst="rect">
            <a:avLst/>
          </a:prstGeom>
          <a:solidFill>
            <a:schemeClr val="accent1"/>
          </a:solidFill>
          <a:ln w="9525">
            <a:noFill/>
            <a:miter lim="800000"/>
            <a:headEnd/>
            <a:tailEnd/>
          </a:ln>
        </p:spPr>
        <p:txBody>
          <a:bodyPr lIns="0" tIns="0" rIns="0" bIns="0">
            <a:spAutoFit/>
          </a:bodyPr>
          <a:lstStyle/>
          <a:p>
            <a:r>
              <a:rPr lang="it-IT"/>
              <a:t>nertwork</a:t>
            </a:r>
          </a:p>
        </p:txBody>
      </p:sp>
      <p:sp>
        <p:nvSpPr>
          <p:cNvPr id="29710" name="Rectangle 16"/>
          <p:cNvSpPr>
            <a:spLocks noChangeArrowheads="1"/>
          </p:cNvSpPr>
          <p:nvPr/>
        </p:nvSpPr>
        <p:spPr bwMode="auto">
          <a:xfrm>
            <a:off x="7569200" y="3086100"/>
            <a:ext cx="777875" cy="212725"/>
          </a:xfrm>
          <a:prstGeom prst="rect">
            <a:avLst/>
          </a:prstGeom>
          <a:solidFill>
            <a:schemeClr val="accent1"/>
          </a:solidFill>
          <a:ln w="9525">
            <a:noFill/>
            <a:miter lim="800000"/>
            <a:headEnd/>
            <a:tailEnd/>
          </a:ln>
        </p:spPr>
        <p:txBody>
          <a:bodyPr wrap="none" lIns="0" tIns="0" rIns="0" bIns="0">
            <a:spAutoFit/>
          </a:bodyPr>
          <a:lstStyle/>
          <a:p>
            <a:r>
              <a:rPr lang="it-IT"/>
              <a:t>transport</a:t>
            </a:r>
          </a:p>
        </p:txBody>
      </p:sp>
      <p:sp>
        <p:nvSpPr>
          <p:cNvPr id="29711" name="Rectangle 17"/>
          <p:cNvSpPr>
            <a:spLocks noChangeArrowheads="1"/>
          </p:cNvSpPr>
          <p:nvPr/>
        </p:nvSpPr>
        <p:spPr bwMode="auto">
          <a:xfrm>
            <a:off x="7572375" y="2555875"/>
            <a:ext cx="757238" cy="212725"/>
          </a:xfrm>
          <a:prstGeom prst="rect">
            <a:avLst/>
          </a:prstGeom>
          <a:solidFill>
            <a:schemeClr val="accent1"/>
          </a:solidFill>
          <a:ln w="9525">
            <a:noFill/>
            <a:miter lim="800000"/>
            <a:headEnd/>
            <a:tailEnd/>
          </a:ln>
        </p:spPr>
        <p:txBody>
          <a:bodyPr wrap="none" lIns="0" tIns="0" rIns="0" bIns="0">
            <a:spAutoFit/>
          </a:bodyPr>
          <a:lstStyle/>
          <a:p>
            <a:r>
              <a:rPr lang="it-IT"/>
              <a:t>sessione</a:t>
            </a:r>
          </a:p>
        </p:txBody>
      </p:sp>
      <p:sp>
        <p:nvSpPr>
          <p:cNvPr id="29712" name="Rectangle 18"/>
          <p:cNvSpPr>
            <a:spLocks noChangeArrowheads="1"/>
          </p:cNvSpPr>
          <p:nvPr/>
        </p:nvSpPr>
        <p:spPr bwMode="auto">
          <a:xfrm>
            <a:off x="7418388" y="2008188"/>
            <a:ext cx="1062037" cy="212725"/>
          </a:xfrm>
          <a:prstGeom prst="rect">
            <a:avLst/>
          </a:prstGeom>
          <a:solidFill>
            <a:schemeClr val="accent1"/>
          </a:solidFill>
          <a:ln w="9525">
            <a:noFill/>
            <a:miter lim="800000"/>
            <a:headEnd/>
            <a:tailEnd/>
          </a:ln>
        </p:spPr>
        <p:txBody>
          <a:bodyPr wrap="none" lIns="0" tIns="0" rIns="0" bIns="0">
            <a:spAutoFit/>
          </a:bodyPr>
          <a:lstStyle/>
          <a:p>
            <a:r>
              <a:rPr lang="it-IT"/>
              <a:t>presentation</a:t>
            </a:r>
          </a:p>
        </p:txBody>
      </p:sp>
      <p:sp>
        <p:nvSpPr>
          <p:cNvPr id="29713" name="Rectangle 19"/>
          <p:cNvSpPr>
            <a:spLocks noChangeArrowheads="1"/>
          </p:cNvSpPr>
          <p:nvPr/>
        </p:nvSpPr>
        <p:spPr bwMode="auto">
          <a:xfrm>
            <a:off x="7494588" y="1468438"/>
            <a:ext cx="933450" cy="212725"/>
          </a:xfrm>
          <a:prstGeom prst="rect">
            <a:avLst/>
          </a:prstGeom>
          <a:solidFill>
            <a:schemeClr val="accent1"/>
          </a:solidFill>
          <a:ln w="9525">
            <a:noFill/>
            <a:miter lim="800000"/>
            <a:headEnd/>
            <a:tailEnd/>
          </a:ln>
        </p:spPr>
        <p:txBody>
          <a:bodyPr wrap="none" lIns="0" tIns="0" rIns="0" bIns="0">
            <a:spAutoFit/>
          </a:bodyPr>
          <a:lstStyle/>
          <a:p>
            <a:r>
              <a:rPr lang="it-IT"/>
              <a:t>application</a:t>
            </a:r>
          </a:p>
        </p:txBody>
      </p:sp>
      <p:sp>
        <p:nvSpPr>
          <p:cNvPr id="29714" name="Rectangle 20"/>
          <p:cNvSpPr>
            <a:spLocks noChangeArrowheads="1"/>
          </p:cNvSpPr>
          <p:nvPr/>
        </p:nvSpPr>
        <p:spPr bwMode="auto">
          <a:xfrm>
            <a:off x="7661275" y="4222750"/>
            <a:ext cx="668338" cy="212725"/>
          </a:xfrm>
          <a:prstGeom prst="rect">
            <a:avLst/>
          </a:prstGeom>
          <a:solidFill>
            <a:schemeClr val="accent1"/>
          </a:solidFill>
          <a:ln w="9525">
            <a:noFill/>
            <a:miter lim="800000"/>
            <a:headEnd/>
            <a:tailEnd/>
          </a:ln>
        </p:spPr>
        <p:txBody>
          <a:bodyPr wrap="none" lIns="0" tIns="0" rIns="0" bIns="0">
            <a:spAutoFit/>
          </a:bodyPr>
          <a:lstStyle/>
          <a:p>
            <a:r>
              <a:rPr lang="it-IT"/>
              <a:t>datalink</a:t>
            </a:r>
          </a:p>
        </p:txBody>
      </p:sp>
      <p:sp>
        <p:nvSpPr>
          <p:cNvPr id="29715" name="Line 21"/>
          <p:cNvSpPr>
            <a:spLocks noChangeShapeType="1"/>
          </p:cNvSpPr>
          <p:nvPr/>
        </p:nvSpPr>
        <p:spPr bwMode="auto">
          <a:xfrm flipH="1" flipV="1">
            <a:off x="5791200" y="1219200"/>
            <a:ext cx="1371600" cy="381000"/>
          </a:xfrm>
          <a:prstGeom prst="line">
            <a:avLst/>
          </a:prstGeom>
          <a:noFill/>
          <a:ln w="28575">
            <a:solidFill>
              <a:schemeClr val="tx2"/>
            </a:solidFill>
            <a:round/>
            <a:headEnd/>
            <a:tailEnd type="triangle" w="med" len="med"/>
          </a:ln>
        </p:spPr>
        <p:txBody>
          <a:bodyPr anchor="b" anchorCtr="1"/>
          <a:lstStyle/>
          <a:p>
            <a:endParaRPr lang="it-IT"/>
          </a:p>
        </p:txBody>
      </p:sp>
      <p:sp>
        <p:nvSpPr>
          <p:cNvPr id="29716" name="Line 22"/>
          <p:cNvSpPr>
            <a:spLocks noChangeShapeType="1"/>
          </p:cNvSpPr>
          <p:nvPr/>
        </p:nvSpPr>
        <p:spPr bwMode="auto">
          <a:xfrm flipH="1">
            <a:off x="6019800" y="2133600"/>
            <a:ext cx="1143000" cy="0"/>
          </a:xfrm>
          <a:prstGeom prst="line">
            <a:avLst/>
          </a:prstGeom>
          <a:noFill/>
          <a:ln w="28575">
            <a:solidFill>
              <a:schemeClr val="tx2"/>
            </a:solidFill>
            <a:round/>
            <a:headEnd/>
            <a:tailEnd type="triangle" w="med" len="med"/>
          </a:ln>
        </p:spPr>
        <p:txBody>
          <a:bodyPr anchor="b" anchorCtr="1"/>
          <a:lstStyle/>
          <a:p>
            <a:endParaRPr lang="it-IT"/>
          </a:p>
        </p:txBody>
      </p:sp>
      <p:sp>
        <p:nvSpPr>
          <p:cNvPr id="29717" name="Line 23"/>
          <p:cNvSpPr>
            <a:spLocks noChangeShapeType="1"/>
          </p:cNvSpPr>
          <p:nvPr/>
        </p:nvSpPr>
        <p:spPr bwMode="auto">
          <a:xfrm flipH="1">
            <a:off x="6019800" y="2667000"/>
            <a:ext cx="1143000" cy="0"/>
          </a:xfrm>
          <a:prstGeom prst="line">
            <a:avLst/>
          </a:prstGeom>
          <a:noFill/>
          <a:ln w="28575">
            <a:solidFill>
              <a:schemeClr val="tx2"/>
            </a:solidFill>
            <a:round/>
            <a:headEnd/>
            <a:tailEnd type="triangle" w="med" len="med"/>
          </a:ln>
        </p:spPr>
        <p:txBody>
          <a:bodyPr anchor="b" anchorCtr="1"/>
          <a:lstStyle/>
          <a:p>
            <a:endParaRPr lang="it-IT"/>
          </a:p>
        </p:txBody>
      </p:sp>
      <p:sp>
        <p:nvSpPr>
          <p:cNvPr id="29718" name="Line 24"/>
          <p:cNvSpPr>
            <a:spLocks noChangeShapeType="1"/>
          </p:cNvSpPr>
          <p:nvPr/>
        </p:nvSpPr>
        <p:spPr bwMode="auto">
          <a:xfrm flipH="1">
            <a:off x="6019800" y="3200400"/>
            <a:ext cx="1143000" cy="0"/>
          </a:xfrm>
          <a:prstGeom prst="line">
            <a:avLst/>
          </a:prstGeom>
          <a:noFill/>
          <a:ln w="28575">
            <a:solidFill>
              <a:schemeClr val="tx2"/>
            </a:solidFill>
            <a:round/>
            <a:headEnd/>
            <a:tailEnd type="triangle" w="med" len="med"/>
          </a:ln>
        </p:spPr>
        <p:txBody>
          <a:bodyPr anchor="b" anchorCtr="1"/>
          <a:lstStyle/>
          <a:p>
            <a:endParaRPr lang="it-IT"/>
          </a:p>
        </p:txBody>
      </p:sp>
      <p:sp>
        <p:nvSpPr>
          <p:cNvPr id="29719" name="Rectangle 25"/>
          <p:cNvSpPr>
            <a:spLocks noGrp="1" noChangeArrowheads="1"/>
          </p:cNvSpPr>
          <p:nvPr>
            <p:ph type="body" idx="1"/>
          </p:nvPr>
        </p:nvSpPr>
        <p:spPr>
          <a:xfrm>
            <a:off x="381000" y="3581400"/>
            <a:ext cx="6705600" cy="2743200"/>
          </a:xfrm>
          <a:noFill/>
        </p:spPr>
        <p:txBody>
          <a:bodyPr/>
          <a:lstStyle/>
          <a:p>
            <a:pPr eaLnBrk="1" hangingPunct="1">
              <a:lnSpc>
                <a:spcPct val="90000"/>
              </a:lnSpc>
            </a:pPr>
            <a:r>
              <a:rPr lang="it-IT" smtClean="0">
                <a:solidFill>
                  <a:schemeClr val="tx2"/>
                </a:solidFill>
              </a:rPr>
              <a:t>Stub</a:t>
            </a:r>
            <a:r>
              <a:rPr lang="it-IT" smtClean="0"/>
              <a:t> and </a:t>
            </a:r>
            <a:r>
              <a:rPr lang="it-IT" smtClean="0">
                <a:solidFill>
                  <a:schemeClr val="tx2"/>
                </a:solidFill>
              </a:rPr>
              <a:t>skeleton</a:t>
            </a:r>
            <a:r>
              <a:rPr lang="it-IT" smtClean="0"/>
              <a:t> implement the representation level </a:t>
            </a:r>
          </a:p>
          <a:p>
            <a:pPr eaLnBrk="1" hangingPunct="1">
              <a:lnSpc>
                <a:spcPct val="90000"/>
              </a:lnSpc>
            </a:pPr>
            <a:r>
              <a:rPr lang="it-IT" smtClean="0"/>
              <a:t>The </a:t>
            </a:r>
            <a:r>
              <a:rPr lang="it-IT" smtClean="0">
                <a:solidFill>
                  <a:schemeClr val="tx2"/>
                </a:solidFill>
              </a:rPr>
              <a:t>R</a:t>
            </a:r>
            <a:r>
              <a:rPr lang="it-IT" smtClean="0"/>
              <a:t>emote </a:t>
            </a:r>
            <a:r>
              <a:rPr lang="it-IT" smtClean="0">
                <a:solidFill>
                  <a:schemeClr val="tx2"/>
                </a:solidFill>
              </a:rPr>
              <a:t>R</a:t>
            </a:r>
            <a:r>
              <a:rPr lang="it-IT" smtClean="0"/>
              <a:t>eference </a:t>
            </a:r>
            <a:r>
              <a:rPr lang="it-IT" smtClean="0">
                <a:solidFill>
                  <a:schemeClr val="tx2"/>
                </a:solidFill>
              </a:rPr>
              <a:t>L</a:t>
            </a:r>
            <a:r>
              <a:rPr lang="it-IT" smtClean="0"/>
              <a:t>ayer (</a:t>
            </a:r>
            <a:r>
              <a:rPr lang="it-IT" smtClean="0">
                <a:solidFill>
                  <a:schemeClr val="tx2"/>
                </a:solidFill>
              </a:rPr>
              <a:t>RRL</a:t>
            </a:r>
            <a:r>
              <a:rPr lang="it-IT" smtClean="0"/>
              <a:t>) implements the session level </a:t>
            </a:r>
          </a:p>
          <a:p>
            <a:pPr eaLnBrk="1" hangingPunct="1">
              <a:lnSpc>
                <a:spcPct val="90000"/>
              </a:lnSpc>
            </a:pPr>
            <a:r>
              <a:rPr lang="it-IT" smtClean="0">
                <a:solidFill>
                  <a:schemeClr val="tx2"/>
                </a:solidFill>
              </a:rPr>
              <a:t>The application protocol</a:t>
            </a:r>
            <a:r>
              <a:rPr lang="it-IT" smtClean="0"/>
              <a:t>, based on TCP/IP, is named </a:t>
            </a:r>
            <a:r>
              <a:rPr lang="it-IT" smtClean="0">
                <a:solidFill>
                  <a:schemeClr val="tx2"/>
                </a:solidFill>
              </a:rPr>
              <a:t>IIOP </a:t>
            </a:r>
            <a:r>
              <a:rPr lang="it-IT" smtClean="0"/>
              <a:t>(</a:t>
            </a:r>
            <a:r>
              <a:rPr lang="it-IT" smtClean="0">
                <a:solidFill>
                  <a:schemeClr val="tx2"/>
                </a:solidFill>
              </a:rPr>
              <a:t>I</a:t>
            </a:r>
            <a:r>
              <a:rPr lang="it-IT" smtClean="0"/>
              <a:t>nternet </a:t>
            </a:r>
            <a:r>
              <a:rPr lang="it-IT" smtClean="0">
                <a:solidFill>
                  <a:schemeClr val="tx2"/>
                </a:solidFill>
              </a:rPr>
              <a:t>I</a:t>
            </a:r>
            <a:r>
              <a:rPr lang="it-IT" smtClean="0"/>
              <a:t>nter </a:t>
            </a:r>
            <a:r>
              <a:rPr lang="it-IT" smtClean="0">
                <a:solidFill>
                  <a:schemeClr val="tx2"/>
                </a:solidFill>
              </a:rPr>
              <a:t>O</a:t>
            </a:r>
            <a:r>
              <a:rPr lang="it-IT" smtClean="0"/>
              <a:t>rb </a:t>
            </a:r>
            <a:r>
              <a:rPr lang="it-IT" smtClean="0">
                <a:solidFill>
                  <a:schemeClr val="tx2"/>
                </a:solidFill>
              </a:rPr>
              <a:t>P</a:t>
            </a:r>
            <a:r>
              <a:rPr lang="it-IT" smtClean="0"/>
              <a:t>rotocol) and derive from CORBA</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3"/>
          <p:cNvSpPr>
            <a:spLocks noGrp="1"/>
          </p:cNvSpPr>
          <p:nvPr>
            <p:ph type="ftr" sz="quarter" idx="10"/>
          </p:nvPr>
        </p:nvSpPr>
        <p:spPr/>
        <p:txBody>
          <a:bodyPr/>
          <a:lstStyle/>
          <a:p>
            <a:pPr>
              <a:defRPr/>
            </a:pPr>
            <a:r>
              <a:rPr lang="it-IT"/>
              <a:t>RPC – RMI - Web Services</a:t>
            </a:r>
          </a:p>
        </p:txBody>
      </p:sp>
      <p:sp>
        <p:nvSpPr>
          <p:cNvPr id="75778" name="Rectangle 2"/>
          <p:cNvSpPr>
            <a:spLocks noGrp="1" noChangeArrowheads="1"/>
          </p:cNvSpPr>
          <p:nvPr>
            <p:ph type="title"/>
          </p:nvPr>
        </p:nvSpPr>
        <p:spPr/>
        <p:txBody>
          <a:bodyPr/>
          <a:lstStyle/>
          <a:p>
            <a:pPr eaLnBrk="1" hangingPunct="1">
              <a:defRPr/>
            </a:pPr>
            <a:r>
              <a:rPr lang="it-IT" smtClean="0"/>
              <a:t>RMI and IDL</a:t>
            </a:r>
          </a:p>
        </p:txBody>
      </p:sp>
      <p:sp>
        <p:nvSpPr>
          <p:cNvPr id="30724" name="Rectangle 3"/>
          <p:cNvSpPr>
            <a:spLocks noGrp="1" noChangeArrowheads="1"/>
          </p:cNvSpPr>
          <p:nvPr>
            <p:ph type="body" idx="1"/>
          </p:nvPr>
        </p:nvSpPr>
        <p:spPr>
          <a:xfrm>
            <a:off x="381000" y="685800"/>
            <a:ext cx="8610600" cy="2819400"/>
          </a:xfrm>
        </p:spPr>
        <p:txBody>
          <a:bodyPr/>
          <a:lstStyle/>
          <a:p>
            <a:pPr eaLnBrk="1" hangingPunct="1"/>
            <a:r>
              <a:rPr lang="it-IT" smtClean="0"/>
              <a:t>Interface language description and authomatic creation of stub e skeleton are utilized in RMI</a:t>
            </a:r>
          </a:p>
          <a:p>
            <a:pPr eaLnBrk="1" hangingPunct="1"/>
            <a:r>
              <a:rPr lang="it-IT" smtClean="0"/>
              <a:t>IDL have been extended  with object oriented concepts (interfaces, subtyping, polimorphirsm ecc.)</a:t>
            </a:r>
          </a:p>
          <a:p>
            <a:pPr eaLnBrk="1" hangingPunct="1"/>
            <a:r>
              <a:rPr lang="it-IT" smtClean="0"/>
              <a:t>IDL example: an object that provides date and hour</a:t>
            </a:r>
          </a:p>
        </p:txBody>
      </p:sp>
      <p:sp>
        <p:nvSpPr>
          <p:cNvPr id="30725" name="Rectangle 4"/>
          <p:cNvSpPr>
            <a:spLocks noChangeArrowheads="1"/>
          </p:cNvSpPr>
          <p:nvPr/>
        </p:nvSpPr>
        <p:spPr bwMode="auto">
          <a:xfrm>
            <a:off x="1752600" y="3505200"/>
            <a:ext cx="6019800" cy="2819400"/>
          </a:xfrm>
          <a:prstGeom prst="rect">
            <a:avLst/>
          </a:prstGeom>
          <a:noFill/>
          <a:ln w="28575">
            <a:solidFill>
              <a:schemeClr val="tx2"/>
            </a:solidFill>
            <a:miter lim="800000"/>
            <a:headEnd/>
            <a:tailEnd/>
          </a:ln>
        </p:spPr>
        <p:txBody>
          <a:bodyPr wrap="none" anchor="ctr"/>
          <a:lstStyle/>
          <a:p>
            <a:pPr algn="l"/>
            <a:r>
              <a:rPr lang="it-IT" sz="2000">
                <a:latin typeface="Courier New" pitchFamily="49" charset="0"/>
                <a:cs typeface="Courier New" pitchFamily="49" charset="0"/>
              </a:rPr>
              <a:t>module DateTimeApp</a:t>
            </a:r>
            <a:r>
              <a:rPr lang="it-IT" sz="2000"/>
              <a:t> </a:t>
            </a:r>
            <a:br>
              <a:rPr lang="it-IT" sz="2000"/>
            </a:br>
            <a:r>
              <a:rPr lang="it-IT" sz="2000">
                <a:latin typeface="Courier New" pitchFamily="49" charset="0"/>
                <a:cs typeface="Courier New" pitchFamily="49" charset="0"/>
              </a:rPr>
              <a:t>{</a:t>
            </a:r>
            <a:r>
              <a:rPr lang="it-IT" sz="2000"/>
              <a:t> </a:t>
            </a:r>
            <a:br>
              <a:rPr lang="it-IT" sz="2000"/>
            </a:br>
            <a:r>
              <a:rPr lang="it-IT" sz="2000">
                <a:latin typeface="Courier New" pitchFamily="49" charset="0"/>
                <a:cs typeface="Courier New" pitchFamily="49" charset="0"/>
              </a:rPr>
              <a:t>  interface DateTime</a:t>
            </a:r>
            <a:r>
              <a:rPr lang="it-IT" sz="2000"/>
              <a:t> </a:t>
            </a:r>
            <a:br>
              <a:rPr lang="it-IT" sz="2000"/>
            </a:br>
            <a:r>
              <a:rPr lang="it-IT" sz="2000">
                <a:latin typeface="Courier New" pitchFamily="49" charset="0"/>
                <a:cs typeface="Courier New" pitchFamily="49" charset="0"/>
              </a:rPr>
              <a:t>  {</a:t>
            </a:r>
            <a:r>
              <a:rPr lang="it-IT" sz="2000"/>
              <a:t> </a:t>
            </a:r>
            <a:br>
              <a:rPr lang="it-IT" sz="2000"/>
            </a:br>
            <a:r>
              <a:rPr lang="it-IT" sz="2000">
                <a:latin typeface="Courier New" pitchFamily="49" charset="0"/>
                <a:cs typeface="Courier New" pitchFamily="49" charset="0"/>
              </a:rPr>
              <a:t>    string getDate();</a:t>
            </a:r>
            <a:r>
              <a:rPr lang="it-IT" sz="2000"/>
              <a:t> </a:t>
            </a:r>
            <a:br>
              <a:rPr lang="it-IT" sz="2000"/>
            </a:br>
            <a:r>
              <a:rPr lang="it-IT" sz="2000">
                <a:latin typeface="Courier New" pitchFamily="49" charset="0"/>
                <a:cs typeface="Courier New" pitchFamily="49" charset="0"/>
              </a:rPr>
              <a:t>    string getTime();</a:t>
            </a:r>
            <a:r>
              <a:rPr lang="it-IT" sz="2000"/>
              <a:t> </a:t>
            </a:r>
            <a:br>
              <a:rPr lang="it-IT" sz="2000"/>
            </a:br>
            <a:r>
              <a:rPr lang="it-IT" sz="2000">
                <a:latin typeface="Courier New" pitchFamily="49" charset="0"/>
                <a:cs typeface="Courier New" pitchFamily="49" charset="0"/>
              </a:rPr>
              <a:t>    long getMSecs();</a:t>
            </a:r>
            <a:r>
              <a:rPr lang="it-IT" sz="2000"/>
              <a:t> </a:t>
            </a:r>
            <a:br>
              <a:rPr lang="it-IT" sz="2000"/>
            </a:br>
            <a:r>
              <a:rPr lang="it-IT" sz="2000">
                <a:latin typeface="Courier New" pitchFamily="49" charset="0"/>
                <a:cs typeface="Courier New" pitchFamily="49" charset="0"/>
              </a:rPr>
              <a:t>  };</a:t>
            </a:r>
            <a:r>
              <a:rPr lang="it-IT" sz="2000"/>
              <a:t> </a:t>
            </a:r>
            <a:br>
              <a:rPr lang="it-IT" sz="2000"/>
            </a:br>
            <a:r>
              <a:rPr lang="it-IT" sz="2000">
                <a:latin typeface="Courier New" pitchFamily="49" charset="0"/>
                <a:cs typeface="Courier New" pitchFamily="49" charset="0"/>
              </a:rPr>
              <a:t>};</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5123" name="Rectangle 3"/>
          <p:cNvSpPr>
            <a:spLocks noGrp="1" noChangeArrowheads="1"/>
          </p:cNvSpPr>
          <p:nvPr>
            <p:ph type="body" idx="1"/>
          </p:nvPr>
        </p:nvSpPr>
        <p:spPr/>
        <p:txBody>
          <a:bodyPr/>
          <a:lstStyle/>
          <a:p>
            <a:pPr eaLnBrk="1" hangingPunct="1"/>
            <a:r>
              <a:rPr lang="it-IT" b="0" smtClean="0"/>
              <a:t>For example, all client programs that use a </a:t>
            </a:r>
            <a:r>
              <a:rPr lang="it-IT" smtClean="0"/>
              <a:t>connection oriented transport </a:t>
            </a:r>
            <a:r>
              <a:rPr lang="it-IT" b="0" smtClean="0"/>
              <a:t>must create a socket, specify the server’s endpoint address, open a connection to the server, send requests,receive responses and close the connection when interaction is complete.</a:t>
            </a:r>
          </a:p>
          <a:p>
            <a:pPr eaLnBrk="1" hangingPunct="1"/>
            <a:r>
              <a:rPr lang="it-IT" b="0" smtClean="0"/>
              <a:t>Tools (software that generates all or part of a computer program) have been created to construct clients and servers.</a:t>
            </a:r>
          </a:p>
          <a:p>
            <a:pPr eaLnBrk="1" hangingPunct="1"/>
            <a:r>
              <a:rPr lang="it-IT" b="0" smtClean="0"/>
              <a:t>Tools cannot eliminate all programming: a programmer must supply the code that perform the computation for the particular service. </a:t>
            </a:r>
            <a:r>
              <a:rPr lang="it-IT" b="0" smtClean="0">
                <a:solidFill>
                  <a:srgbClr val="FF0000"/>
                </a:solidFill>
              </a:rPr>
              <a:t>However, a tool can handle the communication details.</a:t>
            </a:r>
          </a:p>
          <a:p>
            <a:pPr eaLnBrk="1" hangingPunct="1"/>
            <a:r>
              <a:rPr lang="it-IT" b="0" smtClean="0"/>
              <a:t>As a result the code contains fever bugs.</a:t>
            </a:r>
          </a:p>
          <a:p>
            <a:pPr eaLnBrk="1" hangingPunct="1"/>
            <a:endParaRPr lang="it-IT" smtClean="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contenuto 2"/>
          <p:cNvSpPr>
            <a:spLocks noGrp="1"/>
          </p:cNvSpPr>
          <p:nvPr>
            <p:ph idx="1"/>
          </p:nvPr>
        </p:nvSpPr>
        <p:spPr>
          <a:xfrm>
            <a:off x="381000" y="685800"/>
            <a:ext cx="8548688" cy="4743450"/>
          </a:xfrm>
        </p:spPr>
        <p:txBody>
          <a:bodyPr/>
          <a:lstStyle/>
          <a:p>
            <a:endParaRPr lang="it-IT" smtClean="0"/>
          </a:p>
          <a:p>
            <a:r>
              <a:rPr lang="it-IT" smtClean="0"/>
              <a:t>Remote Procedure Call	</a:t>
            </a:r>
            <a:r>
              <a:rPr lang="it-IT" sz="1600" smtClean="0"/>
              <a:t>Hides communications details behind a  					procedure call and helps bridge 						heterogeneous platforms</a:t>
            </a:r>
          </a:p>
          <a:p>
            <a:endParaRPr lang="it-IT" sz="1600" smtClean="0"/>
          </a:p>
          <a:p>
            <a:r>
              <a:rPr lang="it-IT" smtClean="0"/>
              <a:t>Sockets				</a:t>
            </a:r>
            <a:r>
              <a:rPr lang="it-IT" sz="1600" smtClean="0"/>
              <a:t>O.S level interface to the underlying 						communications protocols TCP,UDP</a:t>
            </a:r>
          </a:p>
          <a:p>
            <a:endParaRPr lang="it-IT" sz="1600" smtClean="0"/>
          </a:p>
          <a:p>
            <a:r>
              <a:rPr lang="it-IT" smtClean="0"/>
              <a:t>TCP,UDP</a:t>
            </a:r>
            <a:r>
              <a:rPr lang="it-IT" sz="1600" smtClean="0"/>
              <a:t>				UDP transports data packets without 					guarantees, TCP verifies correct 						delivery of data streams</a:t>
            </a:r>
          </a:p>
          <a:p>
            <a:pPr lvl="4"/>
            <a:r>
              <a:rPr lang="it-IT" sz="600" smtClean="0"/>
              <a:t>					</a:t>
            </a:r>
          </a:p>
          <a:p>
            <a:pPr lvl="4"/>
            <a:endParaRPr lang="it-IT" sz="600" smtClean="0"/>
          </a:p>
          <a:p>
            <a:r>
              <a:rPr lang="it-IT" smtClean="0"/>
              <a:t>Internet protocol (IP)		</a:t>
            </a:r>
            <a:r>
              <a:rPr lang="it-IT" sz="1600" smtClean="0"/>
              <a:t>moves a packet of data from one node</a:t>
            </a:r>
          </a:p>
          <a:p>
            <a:r>
              <a:rPr lang="it-IT" sz="1600" smtClean="0"/>
              <a:t>					to another</a:t>
            </a:r>
          </a:p>
        </p:txBody>
      </p:sp>
      <p:sp>
        <p:nvSpPr>
          <p:cNvPr id="4" name="Segnaposto piè di pagina 3"/>
          <p:cNvSpPr>
            <a:spLocks noGrp="1"/>
          </p:cNvSpPr>
          <p:nvPr>
            <p:ph type="ftr" sz="quarter" idx="10"/>
          </p:nvPr>
        </p:nvSpPr>
        <p:spPr/>
        <p:txBody>
          <a:bodyPr/>
          <a:lstStyle/>
          <a:p>
            <a:pPr>
              <a:defRPr/>
            </a:pPr>
            <a:r>
              <a:rPr lang="it-IT" smtClean="0"/>
              <a:t>RPC – RMI - Web Services</a:t>
            </a:r>
            <a:endParaRPr lang="it-IT"/>
          </a:p>
        </p:txBody>
      </p:sp>
      <p:cxnSp>
        <p:nvCxnSpPr>
          <p:cNvPr id="6148" name="Connettore 1 5"/>
          <p:cNvCxnSpPr>
            <a:cxnSpLocks noChangeShapeType="1"/>
          </p:cNvCxnSpPr>
          <p:nvPr/>
        </p:nvCxnSpPr>
        <p:spPr bwMode="auto">
          <a:xfrm rot="5400000">
            <a:off x="357187" y="1428751"/>
            <a:ext cx="714375" cy="0"/>
          </a:xfrm>
          <a:prstGeom prst="line">
            <a:avLst/>
          </a:prstGeom>
          <a:noFill/>
          <a:ln w="28575" algn="ctr">
            <a:solidFill>
              <a:schemeClr val="tx2"/>
            </a:solidFill>
            <a:round/>
            <a:headEnd/>
            <a:tailEnd/>
          </a:ln>
        </p:spPr>
      </p:cxnSp>
      <p:cxnSp>
        <p:nvCxnSpPr>
          <p:cNvPr id="6149" name="Connettore 1 7"/>
          <p:cNvCxnSpPr>
            <a:cxnSpLocks noChangeShapeType="1"/>
          </p:cNvCxnSpPr>
          <p:nvPr/>
        </p:nvCxnSpPr>
        <p:spPr bwMode="auto">
          <a:xfrm>
            <a:off x="714375" y="1071563"/>
            <a:ext cx="3643313" cy="0"/>
          </a:xfrm>
          <a:prstGeom prst="line">
            <a:avLst/>
          </a:prstGeom>
          <a:noFill/>
          <a:ln w="28575" algn="ctr">
            <a:solidFill>
              <a:schemeClr val="tx2"/>
            </a:solidFill>
            <a:round/>
            <a:headEnd/>
            <a:tailEnd/>
          </a:ln>
        </p:spPr>
      </p:cxnSp>
      <p:cxnSp>
        <p:nvCxnSpPr>
          <p:cNvPr id="6150" name="Connettore 1 9"/>
          <p:cNvCxnSpPr>
            <a:cxnSpLocks noChangeShapeType="1"/>
          </p:cNvCxnSpPr>
          <p:nvPr/>
        </p:nvCxnSpPr>
        <p:spPr bwMode="auto">
          <a:xfrm>
            <a:off x="714375" y="1785938"/>
            <a:ext cx="3714750" cy="0"/>
          </a:xfrm>
          <a:prstGeom prst="line">
            <a:avLst/>
          </a:prstGeom>
          <a:noFill/>
          <a:ln w="28575" algn="ctr">
            <a:solidFill>
              <a:schemeClr val="tx2"/>
            </a:solidFill>
            <a:round/>
            <a:headEnd/>
            <a:tailEnd/>
          </a:ln>
        </p:spPr>
      </p:cxnSp>
      <p:cxnSp>
        <p:nvCxnSpPr>
          <p:cNvPr id="6151" name="Connettore 1 11"/>
          <p:cNvCxnSpPr>
            <a:cxnSpLocks noChangeShapeType="1"/>
          </p:cNvCxnSpPr>
          <p:nvPr/>
        </p:nvCxnSpPr>
        <p:spPr bwMode="auto">
          <a:xfrm rot="5400000">
            <a:off x="4000500" y="1428751"/>
            <a:ext cx="714375" cy="0"/>
          </a:xfrm>
          <a:prstGeom prst="line">
            <a:avLst/>
          </a:prstGeom>
          <a:noFill/>
          <a:ln w="28575" algn="ctr">
            <a:solidFill>
              <a:schemeClr val="tx2"/>
            </a:solidFill>
            <a:round/>
            <a:headEnd/>
            <a:tailEnd/>
          </a:ln>
        </p:spPr>
      </p:cxnSp>
      <p:cxnSp>
        <p:nvCxnSpPr>
          <p:cNvPr id="6152" name="Connettore 1 13"/>
          <p:cNvCxnSpPr>
            <a:cxnSpLocks noChangeShapeType="1"/>
          </p:cNvCxnSpPr>
          <p:nvPr/>
        </p:nvCxnSpPr>
        <p:spPr bwMode="auto">
          <a:xfrm rot="5400000">
            <a:off x="357187" y="2714626"/>
            <a:ext cx="714375" cy="0"/>
          </a:xfrm>
          <a:prstGeom prst="line">
            <a:avLst/>
          </a:prstGeom>
          <a:noFill/>
          <a:ln w="28575" algn="ctr">
            <a:solidFill>
              <a:schemeClr val="tx2"/>
            </a:solidFill>
            <a:round/>
            <a:headEnd/>
            <a:tailEnd/>
          </a:ln>
        </p:spPr>
      </p:cxnSp>
      <p:cxnSp>
        <p:nvCxnSpPr>
          <p:cNvPr id="6153" name="Connettore 1 15"/>
          <p:cNvCxnSpPr>
            <a:cxnSpLocks noChangeShapeType="1"/>
          </p:cNvCxnSpPr>
          <p:nvPr/>
        </p:nvCxnSpPr>
        <p:spPr bwMode="auto">
          <a:xfrm>
            <a:off x="714375" y="2357438"/>
            <a:ext cx="3714750" cy="0"/>
          </a:xfrm>
          <a:prstGeom prst="line">
            <a:avLst/>
          </a:prstGeom>
          <a:noFill/>
          <a:ln w="28575" algn="ctr">
            <a:solidFill>
              <a:schemeClr val="tx2"/>
            </a:solidFill>
            <a:round/>
            <a:headEnd/>
            <a:tailEnd/>
          </a:ln>
        </p:spPr>
      </p:cxnSp>
      <p:cxnSp>
        <p:nvCxnSpPr>
          <p:cNvPr id="6154" name="Connettore 1 17"/>
          <p:cNvCxnSpPr>
            <a:cxnSpLocks noChangeShapeType="1"/>
          </p:cNvCxnSpPr>
          <p:nvPr/>
        </p:nvCxnSpPr>
        <p:spPr bwMode="auto">
          <a:xfrm>
            <a:off x="714375" y="3000375"/>
            <a:ext cx="3714750" cy="0"/>
          </a:xfrm>
          <a:prstGeom prst="line">
            <a:avLst/>
          </a:prstGeom>
          <a:noFill/>
          <a:ln w="28575" algn="ctr">
            <a:solidFill>
              <a:schemeClr val="tx2"/>
            </a:solidFill>
            <a:round/>
            <a:headEnd/>
            <a:tailEnd/>
          </a:ln>
        </p:spPr>
      </p:cxnSp>
      <p:cxnSp>
        <p:nvCxnSpPr>
          <p:cNvPr id="6155" name="Connettore 1 19"/>
          <p:cNvCxnSpPr>
            <a:cxnSpLocks noChangeShapeType="1"/>
          </p:cNvCxnSpPr>
          <p:nvPr/>
        </p:nvCxnSpPr>
        <p:spPr bwMode="auto">
          <a:xfrm rot="5400000">
            <a:off x="4036219" y="2678907"/>
            <a:ext cx="642937" cy="0"/>
          </a:xfrm>
          <a:prstGeom prst="line">
            <a:avLst/>
          </a:prstGeom>
          <a:noFill/>
          <a:ln w="28575" algn="ctr">
            <a:solidFill>
              <a:schemeClr val="tx2"/>
            </a:solidFill>
            <a:round/>
            <a:headEnd/>
            <a:tailEnd/>
          </a:ln>
        </p:spPr>
      </p:cxnSp>
      <p:cxnSp>
        <p:nvCxnSpPr>
          <p:cNvPr id="6156" name="Connettore 1 23"/>
          <p:cNvCxnSpPr>
            <a:cxnSpLocks noChangeShapeType="1"/>
          </p:cNvCxnSpPr>
          <p:nvPr/>
        </p:nvCxnSpPr>
        <p:spPr bwMode="auto">
          <a:xfrm rot="5400000">
            <a:off x="500062" y="3643313"/>
            <a:ext cx="428625" cy="0"/>
          </a:xfrm>
          <a:prstGeom prst="line">
            <a:avLst/>
          </a:prstGeom>
          <a:noFill/>
          <a:ln w="28575" algn="ctr">
            <a:solidFill>
              <a:schemeClr val="tx2"/>
            </a:solidFill>
            <a:round/>
            <a:headEnd/>
            <a:tailEnd/>
          </a:ln>
        </p:spPr>
      </p:cxnSp>
      <p:cxnSp>
        <p:nvCxnSpPr>
          <p:cNvPr id="6157" name="Connettore 1 27"/>
          <p:cNvCxnSpPr>
            <a:cxnSpLocks noChangeShapeType="1"/>
          </p:cNvCxnSpPr>
          <p:nvPr/>
        </p:nvCxnSpPr>
        <p:spPr bwMode="auto">
          <a:xfrm rot="5400000">
            <a:off x="4107657" y="3607594"/>
            <a:ext cx="500062" cy="0"/>
          </a:xfrm>
          <a:prstGeom prst="line">
            <a:avLst/>
          </a:prstGeom>
          <a:noFill/>
          <a:ln w="28575" algn="ctr">
            <a:solidFill>
              <a:schemeClr val="tx2"/>
            </a:solidFill>
            <a:round/>
            <a:headEnd/>
            <a:tailEnd/>
          </a:ln>
        </p:spPr>
      </p:cxnSp>
      <p:cxnSp>
        <p:nvCxnSpPr>
          <p:cNvPr id="6158" name="Connettore 1 28"/>
          <p:cNvCxnSpPr>
            <a:cxnSpLocks noChangeShapeType="1"/>
          </p:cNvCxnSpPr>
          <p:nvPr/>
        </p:nvCxnSpPr>
        <p:spPr bwMode="auto">
          <a:xfrm>
            <a:off x="714375" y="3357563"/>
            <a:ext cx="3571875" cy="0"/>
          </a:xfrm>
          <a:prstGeom prst="line">
            <a:avLst/>
          </a:prstGeom>
          <a:noFill/>
          <a:ln w="28575" algn="ctr">
            <a:solidFill>
              <a:schemeClr val="tx2"/>
            </a:solidFill>
            <a:round/>
            <a:headEnd/>
            <a:tailEnd/>
          </a:ln>
        </p:spPr>
      </p:cxnSp>
      <p:cxnSp>
        <p:nvCxnSpPr>
          <p:cNvPr id="6159" name="Connettore 1 34"/>
          <p:cNvCxnSpPr>
            <a:cxnSpLocks noChangeShapeType="1"/>
          </p:cNvCxnSpPr>
          <p:nvPr/>
        </p:nvCxnSpPr>
        <p:spPr bwMode="auto">
          <a:xfrm>
            <a:off x="714375" y="3929063"/>
            <a:ext cx="3571875" cy="0"/>
          </a:xfrm>
          <a:prstGeom prst="line">
            <a:avLst/>
          </a:prstGeom>
          <a:noFill/>
          <a:ln w="28575" algn="ctr">
            <a:solidFill>
              <a:schemeClr val="tx2"/>
            </a:solidFill>
            <a:round/>
            <a:headEnd/>
            <a:tailEnd/>
          </a:ln>
        </p:spPr>
      </p:cxnSp>
      <p:cxnSp>
        <p:nvCxnSpPr>
          <p:cNvPr id="6160" name="Connettore 1 37"/>
          <p:cNvCxnSpPr>
            <a:cxnSpLocks noChangeShapeType="1"/>
          </p:cNvCxnSpPr>
          <p:nvPr/>
        </p:nvCxnSpPr>
        <p:spPr bwMode="auto">
          <a:xfrm>
            <a:off x="785813" y="4429125"/>
            <a:ext cx="3571875" cy="0"/>
          </a:xfrm>
          <a:prstGeom prst="line">
            <a:avLst/>
          </a:prstGeom>
          <a:noFill/>
          <a:ln w="28575" algn="ctr">
            <a:solidFill>
              <a:schemeClr val="tx2"/>
            </a:solidFill>
            <a:round/>
            <a:headEnd/>
            <a:tailEnd/>
          </a:ln>
        </p:spPr>
      </p:cxnSp>
      <p:cxnSp>
        <p:nvCxnSpPr>
          <p:cNvPr id="6161" name="Connettore 1 45"/>
          <p:cNvCxnSpPr>
            <a:cxnSpLocks noChangeShapeType="1"/>
          </p:cNvCxnSpPr>
          <p:nvPr/>
        </p:nvCxnSpPr>
        <p:spPr bwMode="auto">
          <a:xfrm rot="5400000">
            <a:off x="428625" y="4786313"/>
            <a:ext cx="714375" cy="0"/>
          </a:xfrm>
          <a:prstGeom prst="line">
            <a:avLst/>
          </a:prstGeom>
          <a:noFill/>
          <a:ln w="28575" algn="ctr">
            <a:solidFill>
              <a:schemeClr val="tx2"/>
            </a:solidFill>
            <a:round/>
            <a:headEnd/>
            <a:tailEnd/>
          </a:ln>
        </p:spPr>
      </p:cxnSp>
      <p:cxnSp>
        <p:nvCxnSpPr>
          <p:cNvPr id="6162" name="Connettore 1 51"/>
          <p:cNvCxnSpPr>
            <a:cxnSpLocks noChangeShapeType="1"/>
          </p:cNvCxnSpPr>
          <p:nvPr/>
        </p:nvCxnSpPr>
        <p:spPr bwMode="auto">
          <a:xfrm rot="5400000">
            <a:off x="4036219" y="4750594"/>
            <a:ext cx="642938" cy="0"/>
          </a:xfrm>
          <a:prstGeom prst="line">
            <a:avLst/>
          </a:prstGeom>
          <a:noFill/>
          <a:ln w="28575" algn="ctr">
            <a:solidFill>
              <a:schemeClr val="tx2"/>
            </a:solidFill>
            <a:round/>
            <a:headEnd/>
            <a:tailEnd/>
          </a:ln>
        </p:spPr>
      </p:cxnSp>
      <p:sp>
        <p:nvSpPr>
          <p:cNvPr id="6163" name="Freccia in giù 53"/>
          <p:cNvSpPr>
            <a:spLocks noChangeArrowheads="1"/>
          </p:cNvSpPr>
          <p:nvPr/>
        </p:nvSpPr>
        <p:spPr bwMode="auto">
          <a:xfrm>
            <a:off x="2357438" y="1714500"/>
            <a:ext cx="46037" cy="714375"/>
          </a:xfrm>
          <a:prstGeom prst="downArrow">
            <a:avLst>
              <a:gd name="adj1" fmla="val 50000"/>
              <a:gd name="adj2" fmla="val 49641"/>
            </a:avLst>
          </a:prstGeom>
          <a:solidFill>
            <a:schemeClr val="accent1"/>
          </a:solidFill>
          <a:ln w="28575" algn="ctr">
            <a:solidFill>
              <a:schemeClr val="tx2"/>
            </a:solidFill>
            <a:round/>
            <a:headEnd/>
            <a:tailEnd/>
          </a:ln>
        </p:spPr>
        <p:txBody>
          <a:bodyPr anchor="b" anchorCtr="1"/>
          <a:lstStyle/>
          <a:p>
            <a:endParaRPr lang="it-IT"/>
          </a:p>
        </p:txBody>
      </p:sp>
      <p:sp>
        <p:nvSpPr>
          <p:cNvPr id="6164" name="Freccia in giù 54"/>
          <p:cNvSpPr>
            <a:spLocks noChangeArrowheads="1"/>
          </p:cNvSpPr>
          <p:nvPr/>
        </p:nvSpPr>
        <p:spPr bwMode="auto">
          <a:xfrm>
            <a:off x="2357438" y="2857500"/>
            <a:ext cx="71437" cy="714375"/>
          </a:xfrm>
          <a:prstGeom prst="downArrow">
            <a:avLst>
              <a:gd name="adj1" fmla="val 50000"/>
              <a:gd name="adj2" fmla="val 50000"/>
            </a:avLst>
          </a:prstGeom>
          <a:solidFill>
            <a:schemeClr val="accent1"/>
          </a:solidFill>
          <a:ln w="28575" algn="ctr">
            <a:solidFill>
              <a:schemeClr val="tx2"/>
            </a:solidFill>
            <a:round/>
            <a:headEnd/>
            <a:tailEnd/>
          </a:ln>
        </p:spPr>
        <p:txBody>
          <a:bodyPr anchor="b" anchorCtr="1"/>
          <a:lstStyle/>
          <a:p>
            <a:endParaRPr lang="it-IT"/>
          </a:p>
        </p:txBody>
      </p:sp>
      <p:sp>
        <p:nvSpPr>
          <p:cNvPr id="6165" name="Freccia in giù 60"/>
          <p:cNvSpPr>
            <a:spLocks noChangeArrowheads="1"/>
          </p:cNvSpPr>
          <p:nvPr/>
        </p:nvSpPr>
        <p:spPr bwMode="auto">
          <a:xfrm>
            <a:off x="2357438" y="3857625"/>
            <a:ext cx="71437" cy="714375"/>
          </a:xfrm>
          <a:prstGeom prst="downArrow">
            <a:avLst>
              <a:gd name="adj1" fmla="val 50000"/>
              <a:gd name="adj2" fmla="val 50000"/>
            </a:avLst>
          </a:prstGeom>
          <a:solidFill>
            <a:schemeClr val="accent1"/>
          </a:solidFill>
          <a:ln w="28575" algn="ctr">
            <a:solidFill>
              <a:schemeClr val="tx2"/>
            </a:solidFill>
            <a:round/>
            <a:headEnd/>
            <a:tailEnd/>
          </a:ln>
        </p:spPr>
        <p:txBody>
          <a:bodyPr anchor="b" anchorCtr="1"/>
          <a:lstStyle/>
          <a:p>
            <a:endParaRPr lang="it-IT"/>
          </a:p>
        </p:txBody>
      </p:sp>
      <p:sp>
        <p:nvSpPr>
          <p:cNvPr id="6166" name="CasellaDiTesto 62"/>
          <p:cNvSpPr txBox="1">
            <a:spLocks noChangeArrowheads="1"/>
          </p:cNvSpPr>
          <p:nvPr/>
        </p:nvSpPr>
        <p:spPr bwMode="auto">
          <a:xfrm>
            <a:off x="357188" y="5500688"/>
            <a:ext cx="8429625" cy="708025"/>
          </a:xfrm>
          <a:prstGeom prst="rect">
            <a:avLst/>
          </a:prstGeom>
          <a:noFill/>
          <a:ln w="9525">
            <a:noFill/>
            <a:miter lim="800000"/>
            <a:headEnd/>
            <a:tailEnd/>
          </a:ln>
        </p:spPr>
        <p:txBody>
          <a:bodyPr>
            <a:spAutoFit/>
          </a:bodyPr>
          <a:lstStyle/>
          <a:p>
            <a:pPr algn="l"/>
            <a:r>
              <a:rPr lang="it-IT" sz="2000">
                <a:solidFill>
                  <a:srgbClr val="002060"/>
                </a:solidFill>
              </a:rPr>
              <a:t>RPC as a programming abstraction that builds upon other communication layers and hides them from the programmer</a:t>
            </a:r>
          </a:p>
        </p:txBody>
      </p:sp>
      <p:cxnSp>
        <p:nvCxnSpPr>
          <p:cNvPr id="6167" name="Connettore 1 63"/>
          <p:cNvCxnSpPr>
            <a:cxnSpLocks noChangeShapeType="1"/>
          </p:cNvCxnSpPr>
          <p:nvPr/>
        </p:nvCxnSpPr>
        <p:spPr bwMode="auto">
          <a:xfrm>
            <a:off x="785813" y="5143500"/>
            <a:ext cx="3571875" cy="0"/>
          </a:xfrm>
          <a:prstGeom prst="line">
            <a:avLst/>
          </a:prstGeom>
          <a:noFill/>
          <a:ln w="28575" algn="ctr">
            <a:solidFill>
              <a:schemeClr val="tx2"/>
            </a:solidFill>
            <a:round/>
            <a:headEnd/>
            <a:tailEnd/>
          </a:ln>
        </p:spPr>
      </p:cxn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7171" name="Rectangle 3"/>
          <p:cNvSpPr>
            <a:spLocks noGrp="1" noChangeArrowheads="1"/>
          </p:cNvSpPr>
          <p:nvPr>
            <p:ph type="body" idx="1"/>
          </p:nvPr>
        </p:nvSpPr>
        <p:spPr>
          <a:xfrm>
            <a:off x="381000" y="500063"/>
            <a:ext cx="8610600" cy="5715000"/>
          </a:xfrm>
        </p:spPr>
        <p:txBody>
          <a:bodyPr/>
          <a:lstStyle/>
          <a:p>
            <a:pPr eaLnBrk="1" hangingPunct="1"/>
            <a:endParaRPr lang="it-IT" sz="2000" b="0" smtClean="0">
              <a:solidFill>
                <a:schemeClr val="tx2"/>
              </a:solidFill>
            </a:endParaRPr>
          </a:p>
          <a:p>
            <a:pPr eaLnBrk="1" hangingPunct="1"/>
            <a:r>
              <a:rPr lang="it-IT" sz="2000" b="0" smtClean="0">
                <a:solidFill>
                  <a:schemeClr val="tx2"/>
                </a:solidFill>
              </a:rPr>
              <a:t>RPC</a:t>
            </a:r>
            <a:r>
              <a:rPr lang="it-IT" sz="2000" b="0" smtClean="0"/>
              <a:t> = </a:t>
            </a:r>
            <a:r>
              <a:rPr lang="it-IT" sz="2000" b="0" smtClean="0">
                <a:solidFill>
                  <a:schemeClr val="tx2"/>
                </a:solidFill>
              </a:rPr>
              <a:t>R</a:t>
            </a:r>
            <a:r>
              <a:rPr lang="it-IT" sz="2000" b="0" smtClean="0"/>
              <a:t>emote </a:t>
            </a:r>
            <a:r>
              <a:rPr lang="it-IT" sz="2000" b="0" smtClean="0">
                <a:solidFill>
                  <a:schemeClr val="tx2"/>
                </a:solidFill>
              </a:rPr>
              <a:t>P</a:t>
            </a:r>
            <a:r>
              <a:rPr lang="it-IT" sz="2000" b="0" smtClean="0"/>
              <a:t>rocedure </a:t>
            </a:r>
            <a:r>
              <a:rPr lang="it-IT" sz="2000" b="0" smtClean="0">
                <a:solidFill>
                  <a:schemeClr val="tx2"/>
                </a:solidFill>
              </a:rPr>
              <a:t>C</a:t>
            </a:r>
            <a:r>
              <a:rPr lang="it-IT" sz="2000" b="0" smtClean="0"/>
              <a:t>all </a:t>
            </a:r>
          </a:p>
          <a:p>
            <a:pPr eaLnBrk="1" hangingPunct="1"/>
            <a:r>
              <a:rPr lang="it-IT" sz="2000" b="0" smtClean="0"/>
              <a:t>The basic model has been proposed by </a:t>
            </a:r>
            <a:r>
              <a:rPr lang="it-IT" sz="2000" smtClean="0"/>
              <a:t>Birrell e Nelson </a:t>
            </a:r>
            <a:r>
              <a:rPr lang="it-IT" sz="2000" b="0" smtClean="0"/>
              <a:t>in 1984.</a:t>
            </a:r>
          </a:p>
          <a:p>
            <a:pPr eaLnBrk="1" hangingPunct="1"/>
            <a:r>
              <a:rPr lang="it-IT" sz="2000" b="0" smtClean="0"/>
              <a:t>The essence of this technique is to allow programs on different machines to interact using </a:t>
            </a:r>
            <a:r>
              <a:rPr lang="it-IT" sz="2000" smtClean="0"/>
              <a:t>simple procedure call/return semantics, </a:t>
            </a:r>
            <a:r>
              <a:rPr lang="it-IT" sz="2000" b="0" smtClean="0"/>
              <a:t>just as if the two programs were in the same  computer</a:t>
            </a:r>
          </a:p>
          <a:p>
            <a:pPr eaLnBrk="1" hangingPunct="1"/>
            <a:r>
              <a:rPr lang="it-IT" sz="2000" b="0" smtClean="0"/>
              <a:t>The popularity of this approach is due to</a:t>
            </a:r>
            <a:r>
              <a:rPr lang="it-IT" sz="2000" smtClean="0"/>
              <a:t>:</a:t>
            </a:r>
          </a:p>
          <a:p>
            <a:pPr lvl="2" eaLnBrk="1" hangingPunct="1"/>
            <a:r>
              <a:rPr lang="it-IT" sz="2000" smtClean="0"/>
              <a:t>The procedure call is a widely accepted, used and understood abstraction.</a:t>
            </a:r>
          </a:p>
          <a:p>
            <a:pPr lvl="2" eaLnBrk="1" hangingPunct="1"/>
            <a:r>
              <a:rPr lang="it-IT" sz="2000" smtClean="0"/>
              <a:t>The use of RPC enables remote interfaces to be specified as a set of named operations with designed types</a:t>
            </a:r>
          </a:p>
          <a:p>
            <a:pPr lvl="2" eaLnBrk="1" hangingPunct="1"/>
            <a:r>
              <a:rPr lang="it-IT" sz="2000" smtClean="0">
                <a:solidFill>
                  <a:srgbClr val="FF0000"/>
                </a:solidFill>
              </a:rPr>
              <a:t>Because a standardized and precisely defined interface is specified</a:t>
            </a:r>
            <a:r>
              <a:rPr lang="it-IT" sz="2000" smtClean="0"/>
              <a:t>, the communication code for a an application can be generated automatically</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63490" name="Rectangle 2"/>
          <p:cNvSpPr>
            <a:spLocks noGrp="1" noChangeArrowheads="1"/>
          </p:cNvSpPr>
          <p:nvPr>
            <p:ph type="title"/>
          </p:nvPr>
        </p:nvSpPr>
        <p:spPr/>
        <p:txBody>
          <a:bodyPr/>
          <a:lstStyle/>
          <a:p>
            <a:pPr eaLnBrk="1" hangingPunct="1">
              <a:defRPr/>
            </a:pPr>
            <a:r>
              <a:rPr lang="it-IT" smtClean="0"/>
              <a:t>Local  Procedure Call</a:t>
            </a:r>
          </a:p>
        </p:txBody>
      </p:sp>
      <p:sp>
        <p:nvSpPr>
          <p:cNvPr id="8196" name="Rectangle 5"/>
          <p:cNvSpPr>
            <a:spLocks noGrp="1" noChangeArrowheads="1"/>
          </p:cNvSpPr>
          <p:nvPr>
            <p:ph type="body" idx="1"/>
          </p:nvPr>
        </p:nvSpPr>
        <p:spPr/>
        <p:txBody>
          <a:bodyPr/>
          <a:lstStyle/>
          <a:p>
            <a:pPr eaLnBrk="1" hangingPunct="1"/>
            <a:r>
              <a:rPr lang="it-IT" sz="2000" smtClean="0"/>
              <a:t>Semantic of a procedure call. </a:t>
            </a:r>
            <a:r>
              <a:rPr lang="it-IT" sz="2000" b="0" smtClean="0"/>
              <a:t>When a program calls a procedure:</a:t>
            </a:r>
          </a:p>
          <a:p>
            <a:pPr eaLnBrk="1" hangingPunct="1">
              <a:buFont typeface="Wingdings" pitchFamily="2" charset="2"/>
              <a:buNone/>
            </a:pPr>
            <a:r>
              <a:rPr lang="it-IT" sz="2000" b="0" smtClean="0"/>
              <a:t>		- the parameters of the call are made available to the procedure 	-</a:t>
            </a:r>
          </a:p>
          <a:p>
            <a:pPr eaLnBrk="1" hangingPunct="1">
              <a:buFont typeface="Wingdings" pitchFamily="2" charset="2"/>
              <a:buNone/>
            </a:pPr>
            <a:r>
              <a:rPr lang="it-IT" sz="2000" b="0" smtClean="0"/>
              <a:t>		- the control is transfered to the procedure;</a:t>
            </a:r>
          </a:p>
          <a:p>
            <a:pPr eaLnBrk="1" hangingPunct="1">
              <a:buFont typeface="Wingdings" pitchFamily="2" charset="2"/>
              <a:buNone/>
            </a:pPr>
            <a:r>
              <a:rPr lang="it-IT" sz="2000" b="0" smtClean="0"/>
              <a:t>		- when the procedure completes its execution, the results are 	made available to the program and the control of the CPU is 	returned to it.</a:t>
            </a:r>
            <a:endParaRPr lang="it-IT" sz="2000" smtClean="0"/>
          </a:p>
          <a:p>
            <a:pPr eaLnBrk="1" hangingPunct="1"/>
            <a:endParaRPr lang="it-IT" sz="2000" smtClean="0"/>
          </a:p>
          <a:p>
            <a:pPr eaLnBrk="1" hangingPunct="1"/>
            <a:r>
              <a:rPr lang="it-IT" sz="2000" b="0" smtClean="0"/>
              <a:t>When programmers build a program, they begin by dividing the program into major pieces . A procedure is associated with each of them.</a:t>
            </a:r>
          </a:p>
          <a:p>
            <a:pPr eaLnBrk="1" hangingPunct="1"/>
            <a:r>
              <a:rPr lang="it-IT" sz="2000" b="0" smtClean="0"/>
              <a:t>If the resulting tasks require a large amount of code, the programmer subdivides the task, and uses a subprocedure to perform each of the subtasks.</a:t>
            </a:r>
          </a:p>
          <a:p>
            <a:pPr eaLnBrk="1" hangingPunct="1"/>
            <a:r>
              <a:rPr lang="it-IT" sz="2000" b="0" smtClean="0"/>
              <a:t>The overall form of a program consist of a hierarchy of procedure calls.</a:t>
            </a:r>
          </a:p>
          <a:p>
            <a:pPr eaLnBrk="1" hangingPunct="1"/>
            <a:endParaRPr lang="it-IT" sz="2000" smtClean="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a:t>RPC – RMI - Web Services</a:t>
            </a:r>
          </a:p>
        </p:txBody>
      </p:sp>
      <p:sp>
        <p:nvSpPr>
          <p:cNvPr id="9219" name="Rectangle 3"/>
          <p:cNvSpPr>
            <a:spLocks noGrp="1" noChangeArrowheads="1"/>
          </p:cNvSpPr>
          <p:nvPr>
            <p:ph type="body" idx="1"/>
          </p:nvPr>
        </p:nvSpPr>
        <p:spPr/>
        <p:txBody>
          <a:bodyPr/>
          <a:lstStyle/>
          <a:p>
            <a:pPr eaLnBrk="1" hangingPunct="1">
              <a:buFont typeface="Wingdings" pitchFamily="2" charset="2"/>
              <a:buNone/>
            </a:pPr>
            <a:endParaRPr lang="it-IT" b="0" smtClean="0"/>
          </a:p>
          <a:p>
            <a:pPr eaLnBrk="1" hangingPunct="1"/>
            <a:r>
              <a:rPr lang="it-IT" b="0" smtClean="0"/>
              <a:t>Because conventional programming languages do not allow procedure calls to pass from a program on one computer across a network to a program on another, </a:t>
            </a:r>
            <a:r>
              <a:rPr lang="it-IT" b="0" smtClean="0">
                <a:solidFill>
                  <a:srgbClr val="FF0000"/>
                </a:solidFill>
              </a:rPr>
              <a:t>tools are used to help programmers build client-server software using the procedure call abstraction.</a:t>
            </a:r>
          </a:p>
          <a:p>
            <a:pPr eaLnBrk="1" hangingPunct="1"/>
            <a:r>
              <a:rPr lang="it-IT" b="0" smtClean="0"/>
              <a:t>After deciding which procedures to place in the server </a:t>
            </a:r>
            <a:r>
              <a:rPr lang="it-IT" b="0" smtClean="0">
                <a:solidFill>
                  <a:srgbClr val="FF0000"/>
                </a:solidFill>
              </a:rPr>
              <a:t>(remote procedures) </a:t>
            </a:r>
            <a:r>
              <a:rPr lang="it-IT" b="0" smtClean="0"/>
              <a:t>and which to place in the client (</a:t>
            </a:r>
            <a:r>
              <a:rPr lang="it-IT" b="0" smtClean="0">
                <a:solidFill>
                  <a:srgbClr val="FF0000"/>
                </a:solidFill>
              </a:rPr>
              <a:t>local procedures</a:t>
            </a:r>
            <a:r>
              <a:rPr lang="it-IT" b="0" smtClean="0"/>
              <a:t>), </a:t>
            </a:r>
            <a:r>
              <a:rPr lang="it-IT" b="0" smtClean="0">
                <a:solidFill>
                  <a:srgbClr val="00B050"/>
                </a:solidFill>
              </a:rPr>
              <a:t>a RPC tool can be used</a:t>
            </a:r>
            <a:r>
              <a:rPr lang="it-IT" b="0" smtClean="0"/>
              <a:t>. </a:t>
            </a:r>
          </a:p>
          <a:p>
            <a:pPr eaLnBrk="1" hangingPunct="1"/>
            <a:r>
              <a:rPr lang="it-IT" b="0" smtClean="0"/>
              <a:t>If a programmer follows the same procedure call paradigm used to build conventional programs when building client and server software, the programmer will find the task easier and will make fewer mistakes</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3"/>
          <p:cNvSpPr>
            <a:spLocks noGrp="1"/>
          </p:cNvSpPr>
          <p:nvPr>
            <p:ph type="ftr" sz="quarter" idx="10"/>
          </p:nvPr>
        </p:nvSpPr>
        <p:spPr/>
        <p:txBody>
          <a:bodyPr/>
          <a:lstStyle/>
          <a:p>
            <a:pPr>
              <a:defRPr/>
            </a:pPr>
            <a:r>
              <a:rPr lang="it-IT"/>
              <a:t>RPC – RMI - Web Services</a:t>
            </a:r>
          </a:p>
        </p:txBody>
      </p:sp>
      <p:sp>
        <p:nvSpPr>
          <p:cNvPr id="65538" name="Rectangle 2"/>
          <p:cNvSpPr>
            <a:spLocks noGrp="1" noChangeArrowheads="1"/>
          </p:cNvSpPr>
          <p:nvPr>
            <p:ph type="title"/>
          </p:nvPr>
        </p:nvSpPr>
        <p:spPr/>
        <p:txBody>
          <a:bodyPr/>
          <a:lstStyle/>
          <a:p>
            <a:pPr eaLnBrk="1" hangingPunct="1">
              <a:defRPr/>
            </a:pPr>
            <a:r>
              <a:rPr lang="it-IT" smtClean="0"/>
              <a:t>RPC model</a:t>
            </a:r>
          </a:p>
        </p:txBody>
      </p:sp>
      <p:sp>
        <p:nvSpPr>
          <p:cNvPr id="10244" name="Rectangle 3"/>
          <p:cNvSpPr>
            <a:spLocks noGrp="1" noChangeArrowheads="1"/>
          </p:cNvSpPr>
          <p:nvPr>
            <p:ph type="body" idx="1"/>
          </p:nvPr>
        </p:nvSpPr>
        <p:spPr>
          <a:xfrm>
            <a:off x="381000" y="4876800"/>
            <a:ext cx="8610600" cy="1524000"/>
          </a:xfrm>
        </p:spPr>
        <p:txBody>
          <a:bodyPr/>
          <a:lstStyle/>
          <a:p>
            <a:pPr eaLnBrk="1" hangingPunct="1"/>
            <a:r>
              <a:rPr lang="it-IT" smtClean="0"/>
              <a:t>As in conventional procedure calls, when a client calls a remote procedure, the </a:t>
            </a:r>
            <a:r>
              <a:rPr lang="it-IT" smtClean="0">
                <a:solidFill>
                  <a:srgbClr val="00B050"/>
                </a:solidFill>
              </a:rPr>
              <a:t>client will block </a:t>
            </a:r>
            <a:r>
              <a:rPr lang="it-IT" smtClean="0"/>
              <a:t>until a reply is returned</a:t>
            </a:r>
          </a:p>
        </p:txBody>
      </p:sp>
      <p:pic>
        <p:nvPicPr>
          <p:cNvPr id="10245" name="Picture 4"/>
          <p:cNvPicPr>
            <a:picLocks noChangeAspect="1" noChangeArrowheads="1"/>
          </p:cNvPicPr>
          <p:nvPr/>
        </p:nvPicPr>
        <p:blipFill>
          <a:blip r:embed="rId2" cstate="print"/>
          <a:srcRect l="32710" t="45317" r="30786" b="41087"/>
          <a:stretch>
            <a:fillRect/>
          </a:stretch>
        </p:blipFill>
        <p:spPr bwMode="auto">
          <a:xfrm>
            <a:off x="1219200" y="762000"/>
            <a:ext cx="6505575" cy="3429000"/>
          </a:xfrm>
          <a:prstGeom prst="rect">
            <a:avLst/>
          </a:prstGeom>
          <a:noFill/>
          <a:ln w="9525">
            <a:noFill/>
            <a:miter lim="800000"/>
            <a:headEnd/>
            <a:tailEnd/>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smtClean="0"/>
              <a:t>RPC – RMI - Web Services</a:t>
            </a:r>
            <a:endParaRPr lang="it-IT"/>
          </a:p>
        </p:txBody>
      </p:sp>
      <p:sp>
        <p:nvSpPr>
          <p:cNvPr id="64514" name="Rectangle 2"/>
          <p:cNvSpPr>
            <a:spLocks noGrp="1" noChangeArrowheads="1"/>
          </p:cNvSpPr>
          <p:nvPr>
            <p:ph type="title"/>
          </p:nvPr>
        </p:nvSpPr>
        <p:spPr/>
        <p:txBody>
          <a:bodyPr/>
          <a:lstStyle/>
          <a:p>
            <a:pPr eaLnBrk="1" hangingPunct="1">
              <a:defRPr/>
            </a:pPr>
            <a:r>
              <a:rPr lang="it-IT" smtClean="0"/>
              <a:t>Communications Stubs</a:t>
            </a:r>
          </a:p>
        </p:txBody>
      </p:sp>
      <p:sp>
        <p:nvSpPr>
          <p:cNvPr id="11268" name="Rectangle 3"/>
          <p:cNvSpPr>
            <a:spLocks noGrp="1" noChangeArrowheads="1"/>
          </p:cNvSpPr>
          <p:nvPr>
            <p:ph type="body" idx="1"/>
          </p:nvPr>
        </p:nvSpPr>
        <p:spPr/>
        <p:txBody>
          <a:bodyPr/>
          <a:lstStyle/>
          <a:p>
            <a:pPr eaLnBrk="1" hangingPunct="1">
              <a:lnSpc>
                <a:spcPct val="90000"/>
              </a:lnSpc>
            </a:pPr>
            <a:r>
              <a:rPr lang="it-IT" smtClean="0">
                <a:solidFill>
                  <a:srgbClr val="00B050"/>
                </a:solidFill>
              </a:rPr>
              <a:t>Extra software (RPC Tools) </a:t>
            </a:r>
            <a:r>
              <a:rPr lang="it-IT" smtClean="0"/>
              <a:t>must be added to each part of the program to implement the interaction.</a:t>
            </a:r>
          </a:p>
          <a:p>
            <a:pPr eaLnBrk="1" hangingPunct="1">
              <a:lnSpc>
                <a:spcPct val="90000"/>
              </a:lnSpc>
            </a:pPr>
            <a:r>
              <a:rPr lang="it-IT" smtClean="0"/>
              <a:t>In the client side the extra software handles the details of sending a message across the network and waiting for a response. On the server side, receiving the message, calling the specified procedure and sending a response.</a:t>
            </a:r>
          </a:p>
          <a:p>
            <a:pPr eaLnBrk="1" hangingPunct="1">
              <a:lnSpc>
                <a:spcPct val="90000"/>
              </a:lnSpc>
            </a:pPr>
            <a:r>
              <a:rPr lang="it-IT" smtClean="0"/>
              <a:t>The extra software is called as a </a:t>
            </a:r>
            <a:r>
              <a:rPr lang="it-IT" smtClean="0">
                <a:solidFill>
                  <a:schemeClr val="tx2"/>
                </a:solidFill>
              </a:rPr>
              <a:t>communication stub or proxy.</a:t>
            </a:r>
          </a:p>
          <a:p>
            <a:pPr eaLnBrk="1" hangingPunct="1">
              <a:lnSpc>
                <a:spcPct val="90000"/>
              </a:lnSpc>
            </a:pPr>
            <a:r>
              <a:rPr lang="it-IT" smtClean="0"/>
              <a:t>If a call is made to a procedure that is not local, a </a:t>
            </a:r>
            <a:r>
              <a:rPr lang="it-IT" smtClean="0">
                <a:solidFill>
                  <a:schemeClr val="tx2"/>
                </a:solidFill>
              </a:rPr>
              <a:t>communication stub intercepts </a:t>
            </a:r>
            <a:r>
              <a:rPr lang="it-IT" smtClean="0"/>
              <a:t>the procedure call,gathers values for the arguments (marshaling) and send a message across the network to the </a:t>
            </a:r>
            <a:r>
              <a:rPr lang="it-IT" smtClean="0">
                <a:solidFill>
                  <a:schemeClr val="tx2"/>
                </a:solidFill>
              </a:rPr>
              <a:t>communication stub on the server</a:t>
            </a:r>
          </a:p>
          <a:p>
            <a:pPr eaLnBrk="1" hangingPunct="1">
              <a:lnSpc>
                <a:spcPct val="90000"/>
              </a:lnSpc>
            </a:pPr>
            <a:endParaRPr lang="it-IT" smtClean="0"/>
          </a:p>
        </p:txBody>
      </p:sp>
    </p:spTree>
  </p:cSld>
  <p:clrMapOvr>
    <a:masterClrMapping/>
  </p:clrMapOvr>
  <p:transition spd="med"/>
</p:sld>
</file>

<file path=ppt/theme/theme1.xml><?xml version="1.0" encoding="utf-8"?>
<a:theme xmlns:a="http://schemas.openxmlformats.org/drawingml/2006/main" name="Pacco postale">
  <a:themeElements>
    <a:clrScheme name="">
      <a:dk1>
        <a:srgbClr val="777777"/>
      </a:dk1>
      <a:lt1>
        <a:srgbClr val="FFFFFF"/>
      </a:lt1>
      <a:dk2>
        <a:srgbClr val="E41B00"/>
      </a:dk2>
      <a:lt2>
        <a:srgbClr val="808080"/>
      </a:lt2>
      <a:accent1>
        <a:srgbClr val="DFD6C3"/>
      </a:accent1>
      <a:accent2>
        <a:srgbClr val="E41B00"/>
      </a:accent2>
      <a:accent3>
        <a:srgbClr val="FFFFFF"/>
      </a:accent3>
      <a:accent4>
        <a:srgbClr val="656565"/>
      </a:accent4>
      <a:accent5>
        <a:srgbClr val="ECE8DE"/>
      </a:accent5>
      <a:accent6>
        <a:srgbClr val="CF1700"/>
      </a:accent6>
      <a:hlink>
        <a:srgbClr val="993300"/>
      </a:hlink>
      <a:folHlink>
        <a:srgbClr val="666600"/>
      </a:folHlink>
    </a:clrScheme>
    <a:fontScheme name="Pacco postale">
      <a:majorFont>
        <a:latin typeface="Arial Rounded MT Bold"/>
        <a:ea typeface=""/>
        <a:cs typeface=""/>
      </a:majorFont>
      <a:minorFont>
        <a:latin typeface="Arial Rounded MT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chemeClr val="tx2"/>
          </a:solidFill>
          <a:prstDash val="solid"/>
          <a:round/>
          <a:headEnd type="none" w="med" len="med"/>
          <a:tailEnd type="none" w="med" len="med"/>
        </a:ln>
        <a:effectLst/>
      </a:spPr>
      <a:bodyPr vert="horz" wrap="square" lIns="91440" tIns="45720" rIns="91440" bIns="45720" numCol="1" anchor="b" anchorCtr="1"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accent1"/>
        </a:solidFill>
        <a:ln w="28575" cap="flat" cmpd="sng" algn="ctr">
          <a:solidFill>
            <a:schemeClr val="tx2"/>
          </a:solidFill>
          <a:prstDash val="solid"/>
          <a:round/>
          <a:headEnd type="none" w="med" len="med"/>
          <a:tailEnd type="none" w="med" len="med"/>
        </a:ln>
        <a:effectLst/>
      </a:spPr>
      <a:bodyPr vert="horz" wrap="square" lIns="91440" tIns="45720" rIns="91440" bIns="45720" numCol="1" anchor="b" anchorCtr="1"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2"/>
            </a:solidFill>
            <a:effectLst/>
            <a:latin typeface="Arial" charset="0"/>
          </a:defRPr>
        </a:defPPr>
      </a:lstStyle>
    </a:lnDef>
  </a:objectDefaults>
  <a:extraClrSchemeLst>
    <a:extraClrScheme>
      <a:clrScheme name="Pacco postale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Pacco postale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Pacco postale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Pacco postale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C:\Programmi\Microsoft Office\Templates\Presentation Designs\Pacco postale.pot</Template>
  <TotalTime>4333</TotalTime>
  <Words>2330</Words>
  <Application>Microsoft Office PowerPoint</Application>
  <PresentationFormat>Presentazione su schermo (4:3)</PresentationFormat>
  <Paragraphs>243</Paragraphs>
  <Slides>28</Slides>
  <Notes>4</Notes>
  <HiddenSlides>0</HiddenSlides>
  <MMClips>0</MMClips>
  <ScaleCrop>false</ScaleCrop>
  <HeadingPairs>
    <vt:vector size="4" baseType="variant">
      <vt:variant>
        <vt:lpstr>Tema</vt:lpstr>
      </vt:variant>
      <vt:variant>
        <vt:i4>1</vt:i4>
      </vt:variant>
      <vt:variant>
        <vt:lpstr>Titoli diapositive</vt:lpstr>
      </vt:variant>
      <vt:variant>
        <vt:i4>28</vt:i4>
      </vt:variant>
    </vt:vector>
  </HeadingPairs>
  <TitlesOfParts>
    <vt:vector size="29" baseType="lpstr">
      <vt:lpstr>Pacco postale</vt:lpstr>
      <vt:lpstr>Presentazione standard di PowerPoint</vt:lpstr>
      <vt:lpstr>Complexity of the distributed applications</vt:lpstr>
      <vt:lpstr>Presentazione standard di PowerPoint</vt:lpstr>
      <vt:lpstr>Presentazione standard di PowerPoint</vt:lpstr>
      <vt:lpstr>Presentazione standard di PowerPoint</vt:lpstr>
      <vt:lpstr>Local  Procedure Call</vt:lpstr>
      <vt:lpstr>Presentazione standard di PowerPoint</vt:lpstr>
      <vt:lpstr>RPC model</vt:lpstr>
      <vt:lpstr>Communications Stubs</vt:lpstr>
      <vt:lpstr> Client stub</vt:lpstr>
      <vt:lpstr> Server Stub</vt:lpstr>
      <vt:lpstr>Basic functioning of RPC</vt:lpstr>
      <vt:lpstr>Presentazione standard di PowerPoint</vt:lpstr>
      <vt:lpstr>Presentazione standard di PowerPoint</vt:lpstr>
      <vt:lpstr>Presentazione standard di PowerPoint</vt:lpstr>
      <vt:lpstr>A remote procedure call occurs in the following steps:</vt:lpstr>
      <vt:lpstr>RPC</vt:lpstr>
      <vt:lpstr>Stubs creation</vt:lpstr>
      <vt:lpstr>IDL (DCE)</vt:lpstr>
      <vt:lpstr>Binding a client to a server</vt:lpstr>
      <vt:lpstr>Presentazione standard di PowerPoint</vt:lpstr>
      <vt:lpstr>Presentazione standard di PowerPoint</vt:lpstr>
      <vt:lpstr>Semantic options</vt:lpstr>
      <vt:lpstr>RMI</vt:lpstr>
      <vt:lpstr>Presentazione standard di PowerPoint</vt:lpstr>
      <vt:lpstr>RMI</vt:lpstr>
      <vt:lpstr>Java RMI and OSI </vt:lpstr>
      <vt:lpstr>RMI and IDL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Enrico</dc:creator>
  <cp:lastModifiedBy>Maurelio Boari</cp:lastModifiedBy>
  <cp:revision>424</cp:revision>
  <cp:lastPrinted>1601-01-01T00:00:00Z</cp:lastPrinted>
  <dcterms:created xsi:type="dcterms:W3CDTF">2002-12-07T14:58:56Z</dcterms:created>
  <dcterms:modified xsi:type="dcterms:W3CDTF">2018-03-22T10:44:10Z</dcterms:modified>
</cp:coreProperties>
</file>