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333" r:id="rId2"/>
    <p:sldId id="334" r:id="rId3"/>
    <p:sldId id="335" r:id="rId4"/>
    <p:sldId id="331" r:id="rId5"/>
    <p:sldId id="272" r:id="rId6"/>
    <p:sldId id="273" r:id="rId7"/>
    <p:sldId id="275" r:id="rId8"/>
    <p:sldId id="276" r:id="rId9"/>
    <p:sldId id="336" r:id="rId10"/>
    <p:sldId id="287" r:id="rId11"/>
    <p:sldId id="288" r:id="rId12"/>
    <p:sldId id="290" r:id="rId13"/>
    <p:sldId id="291" r:id="rId14"/>
    <p:sldId id="292" r:id="rId15"/>
    <p:sldId id="294" r:id="rId16"/>
    <p:sldId id="329" r:id="rId17"/>
    <p:sldId id="330" r:id="rId18"/>
    <p:sldId id="296" r:id="rId19"/>
    <p:sldId id="297" r:id="rId20"/>
    <p:sldId id="337" r:id="rId21"/>
    <p:sldId id="338" r:id="rId22"/>
    <p:sldId id="339" r:id="rId23"/>
    <p:sldId id="340" r:id="rId24"/>
    <p:sldId id="341" r:id="rId25"/>
    <p:sldId id="342" r:id="rId26"/>
    <p:sldId id="343" r:id="rId27"/>
    <p:sldId id="299" r:id="rId28"/>
    <p:sldId id="302" r:id="rId29"/>
    <p:sldId id="303" r:id="rId30"/>
    <p:sldId id="304" r:id="rId31"/>
    <p:sldId id="305" r:id="rId32"/>
    <p:sldId id="306" r:id="rId33"/>
    <p:sldId id="310" r:id="rId34"/>
    <p:sldId id="307" r:id="rId35"/>
    <p:sldId id="308" r:id="rId36"/>
    <p:sldId id="258" r:id="rId37"/>
    <p:sldId id="313" r:id="rId38"/>
  </p:sldIdLst>
  <p:sldSz cx="9144000" cy="6858000" type="screen4x3"/>
  <p:notesSz cx="6858000" cy="9144000"/>
  <p:defaultTextStyle>
    <a:defPPr>
      <a:defRPr lang="it-IT"/>
    </a:defPPr>
    <a:lvl1pPr algn="l" rtl="0" fontAlgn="base">
      <a:spcBef>
        <a:spcPct val="0"/>
      </a:spcBef>
      <a:spcAft>
        <a:spcPct val="0"/>
      </a:spcAft>
      <a:defRPr sz="2000" kern="1200">
        <a:solidFill>
          <a:schemeClr val="tx1"/>
        </a:solidFill>
        <a:latin typeface="Times New Roman" pitchFamily="18" charset="0"/>
        <a:ea typeface="+mn-ea"/>
        <a:cs typeface="+mn-cs"/>
      </a:defRPr>
    </a:lvl1pPr>
    <a:lvl2pPr marL="457200" algn="l" rtl="0" fontAlgn="base">
      <a:spcBef>
        <a:spcPct val="0"/>
      </a:spcBef>
      <a:spcAft>
        <a:spcPct val="0"/>
      </a:spcAft>
      <a:defRPr sz="2000" kern="1200">
        <a:solidFill>
          <a:schemeClr val="tx1"/>
        </a:solidFill>
        <a:latin typeface="Times New Roman" pitchFamily="18" charset="0"/>
        <a:ea typeface="+mn-ea"/>
        <a:cs typeface="+mn-cs"/>
      </a:defRPr>
    </a:lvl2pPr>
    <a:lvl3pPr marL="914400" algn="l" rtl="0" fontAlgn="base">
      <a:spcBef>
        <a:spcPct val="0"/>
      </a:spcBef>
      <a:spcAft>
        <a:spcPct val="0"/>
      </a:spcAft>
      <a:defRPr sz="2000" kern="1200">
        <a:solidFill>
          <a:schemeClr val="tx1"/>
        </a:solidFill>
        <a:latin typeface="Times New Roman" pitchFamily="18" charset="0"/>
        <a:ea typeface="+mn-ea"/>
        <a:cs typeface="+mn-cs"/>
      </a:defRPr>
    </a:lvl3pPr>
    <a:lvl4pPr marL="1371600" algn="l" rtl="0" fontAlgn="base">
      <a:spcBef>
        <a:spcPct val="0"/>
      </a:spcBef>
      <a:spcAft>
        <a:spcPct val="0"/>
      </a:spcAft>
      <a:defRPr sz="2000" kern="1200">
        <a:solidFill>
          <a:schemeClr val="tx1"/>
        </a:solidFill>
        <a:latin typeface="Times New Roman" pitchFamily="18" charset="0"/>
        <a:ea typeface="+mn-ea"/>
        <a:cs typeface="+mn-cs"/>
      </a:defRPr>
    </a:lvl4pPr>
    <a:lvl5pPr marL="1828800" algn="l"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6600"/>
    <a:srgbClr val="009900"/>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6" autoAdjust="0"/>
    <p:restoredTop sz="89454" autoAdjust="0"/>
  </p:normalViewPr>
  <p:slideViewPr>
    <p:cSldViewPr>
      <p:cViewPr varScale="1">
        <p:scale>
          <a:sx n="88" d="100"/>
          <a:sy n="88" d="100"/>
        </p:scale>
        <p:origin x="-1138"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604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604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604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B60BB40-3073-4B82-B903-3E1EA25E4241}" type="slidenum">
              <a:rPr lang="it-IT"/>
              <a:pPr>
                <a:defRPr/>
              </a:pPr>
              <a:t>‹N›</a:t>
            </a:fld>
            <a:endParaRPr lang="it-IT"/>
          </a:p>
        </p:txBody>
      </p:sp>
    </p:spTree>
    <p:extLst>
      <p:ext uri="{BB962C8B-B14F-4D97-AF65-F5344CB8AC3E}">
        <p14:creationId xmlns:p14="http://schemas.microsoft.com/office/powerpoint/2010/main" val="30739847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655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471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55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655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06AAE7C-E824-488F-A817-9CDA4E58CE03}" type="slidenum">
              <a:rPr lang="it-IT"/>
              <a:pPr>
                <a:defRPr/>
              </a:pPr>
              <a:t>‹N›</a:t>
            </a:fld>
            <a:endParaRPr lang="it-IT"/>
          </a:p>
        </p:txBody>
      </p:sp>
    </p:spTree>
    <p:extLst>
      <p:ext uri="{BB962C8B-B14F-4D97-AF65-F5344CB8AC3E}">
        <p14:creationId xmlns:p14="http://schemas.microsoft.com/office/powerpoint/2010/main" val="16800157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egnaposto immagine diapositiva 1"/>
          <p:cNvSpPr>
            <a:spLocks noGrp="1" noRot="1" noChangeAspect="1" noTextEdit="1"/>
          </p:cNvSpPr>
          <p:nvPr>
            <p:ph type="sldImg"/>
          </p:nvPr>
        </p:nvSpPr>
        <p:spPr>
          <a:ln/>
        </p:spPr>
      </p:sp>
      <p:sp>
        <p:nvSpPr>
          <p:cNvPr id="48131" name="Segnaposto note 2"/>
          <p:cNvSpPr>
            <a:spLocks noGrp="1"/>
          </p:cNvSpPr>
          <p:nvPr>
            <p:ph type="body" idx="1"/>
          </p:nvPr>
        </p:nvSpPr>
        <p:spPr>
          <a:noFill/>
          <a:ln/>
        </p:spPr>
        <p:txBody>
          <a:bodyPr/>
          <a:lstStyle/>
          <a:p>
            <a:r>
              <a:rPr lang="it-IT"/>
              <a:t>We introduce now  additional  detalis about client- server interaction by explaining the interface between an application and protocol software. We will illustrate how an application  uses  protocol software to communicate and will explain an example set of procedures that an application uses to become a client or a server,to contact a remote destination or to transfer data.</a:t>
            </a:r>
          </a:p>
        </p:txBody>
      </p:sp>
      <p:sp>
        <p:nvSpPr>
          <p:cNvPr id="48132" name="Segnaposto numero diapositiva 3"/>
          <p:cNvSpPr>
            <a:spLocks noGrp="1"/>
          </p:cNvSpPr>
          <p:nvPr>
            <p:ph type="sldNum" sz="quarter" idx="5"/>
          </p:nvPr>
        </p:nvSpPr>
        <p:spPr>
          <a:noFill/>
        </p:spPr>
        <p:txBody>
          <a:bodyPr/>
          <a:lstStyle/>
          <a:p>
            <a:fld id="{196E938D-1917-44CF-BF47-26BA4838E3DE}" type="slidenum">
              <a:rPr lang="it-IT" smtClean="0"/>
              <a:pPr/>
              <a:t>1</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egnaposto immagine diapositiva 1"/>
          <p:cNvSpPr>
            <a:spLocks noGrp="1" noRot="1" noChangeAspect="1" noTextEdit="1"/>
          </p:cNvSpPr>
          <p:nvPr>
            <p:ph type="sldImg"/>
          </p:nvPr>
        </p:nvSpPr>
        <p:spPr>
          <a:ln/>
        </p:spPr>
      </p:sp>
      <p:sp>
        <p:nvSpPr>
          <p:cNvPr id="49155" name="Segnaposto note 2"/>
          <p:cNvSpPr>
            <a:spLocks noGrp="1"/>
          </p:cNvSpPr>
          <p:nvPr>
            <p:ph type="body" idx="1"/>
          </p:nvPr>
        </p:nvSpPr>
        <p:spPr>
          <a:noFill/>
          <a:ln/>
        </p:spPr>
        <p:txBody>
          <a:bodyPr/>
          <a:lstStyle/>
          <a:p>
            <a:r>
              <a:rPr lang="it-IT"/>
              <a:t>We said that client and server applications use transport protodols to communicate</a:t>
            </a:r>
          </a:p>
          <a:p>
            <a:endParaRPr lang="it-IT"/>
          </a:p>
          <a:p>
            <a:endParaRPr lang="it-IT"/>
          </a:p>
          <a:p>
            <a:endParaRPr lang="it-IT"/>
          </a:p>
          <a:p>
            <a:endParaRPr lang="it-IT"/>
          </a:p>
          <a:p>
            <a:endParaRPr lang="it-IT"/>
          </a:p>
          <a:p>
            <a:endParaRPr lang="it-IT"/>
          </a:p>
          <a:p>
            <a:endParaRPr lang="it-IT"/>
          </a:p>
          <a:p>
            <a:endParaRPr lang="it-IT"/>
          </a:p>
          <a:p>
            <a:r>
              <a:rPr lang="it-IT"/>
              <a:t>From an application programmer’s point of view, a socket library provides the same semantics as an implementation of sockets in the operating system. The programmer calls socket procedures, which are provided by operating system procedures or library routines.</a:t>
            </a:r>
          </a:p>
          <a:p>
            <a:r>
              <a:rPr lang="it-IT"/>
              <a:t>Despite apparent similarities, socket libraries have a completely different implementation than native socket API supplied by an OS.</a:t>
            </a:r>
          </a:p>
          <a:p>
            <a:endParaRPr lang="it-IT"/>
          </a:p>
        </p:txBody>
      </p:sp>
      <p:sp>
        <p:nvSpPr>
          <p:cNvPr id="49156" name="Segnaposto numero diapositiva 3"/>
          <p:cNvSpPr>
            <a:spLocks noGrp="1"/>
          </p:cNvSpPr>
          <p:nvPr>
            <p:ph type="sldNum" sz="quarter" idx="5"/>
          </p:nvPr>
        </p:nvSpPr>
        <p:spPr>
          <a:noFill/>
        </p:spPr>
        <p:txBody>
          <a:bodyPr/>
          <a:lstStyle/>
          <a:p>
            <a:fld id="{6B4E15C5-5CDF-4E5E-8AA4-6D790B922A35}" type="slidenum">
              <a:rPr lang="it-IT" smtClean="0"/>
              <a:pPr/>
              <a:t>4</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egnaposto immagine diapositiva 1"/>
          <p:cNvSpPr>
            <a:spLocks noGrp="1" noRot="1" noChangeAspect="1" noTextEdit="1"/>
          </p:cNvSpPr>
          <p:nvPr>
            <p:ph type="sldImg"/>
          </p:nvPr>
        </p:nvSpPr>
        <p:spPr>
          <a:ln/>
        </p:spPr>
      </p:sp>
      <p:sp>
        <p:nvSpPr>
          <p:cNvPr id="50179" name="Segnaposto note 2"/>
          <p:cNvSpPr>
            <a:spLocks noGrp="1"/>
          </p:cNvSpPr>
          <p:nvPr>
            <p:ph type="body" idx="1"/>
          </p:nvPr>
        </p:nvSpPr>
        <p:spPr>
          <a:noFill/>
          <a:ln/>
        </p:spPr>
        <p:txBody>
          <a:bodyPr/>
          <a:lstStyle/>
          <a:p>
            <a:r>
              <a:rPr lang="it-IT"/>
              <a:t>PF-Unix. Interprocesses communication in a node with Unix OS .</a:t>
            </a:r>
          </a:p>
        </p:txBody>
      </p:sp>
      <p:sp>
        <p:nvSpPr>
          <p:cNvPr id="50180" name="Segnaposto numero diapositiva 3"/>
          <p:cNvSpPr>
            <a:spLocks noGrp="1"/>
          </p:cNvSpPr>
          <p:nvPr>
            <p:ph type="sldNum" sz="quarter" idx="5"/>
          </p:nvPr>
        </p:nvSpPr>
        <p:spPr>
          <a:noFill/>
        </p:spPr>
        <p:txBody>
          <a:bodyPr/>
          <a:lstStyle/>
          <a:p>
            <a:fld id="{8A2D2F3D-2513-411B-A4AE-4E144C17BB74}" type="slidenum">
              <a:rPr lang="it-IT" smtClean="0"/>
              <a:pPr/>
              <a:t>5</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egnaposto immagine diapositiva 1"/>
          <p:cNvSpPr>
            <a:spLocks noGrp="1" noRot="1" noChangeAspect="1" noTextEdit="1"/>
          </p:cNvSpPr>
          <p:nvPr>
            <p:ph type="sldImg"/>
          </p:nvPr>
        </p:nvSpPr>
        <p:spPr>
          <a:ln/>
        </p:spPr>
      </p:sp>
      <p:sp>
        <p:nvSpPr>
          <p:cNvPr id="51203" name="Segnaposto note 2"/>
          <p:cNvSpPr>
            <a:spLocks noGrp="1"/>
          </p:cNvSpPr>
          <p:nvPr>
            <p:ph type="body" idx="1"/>
          </p:nvPr>
        </p:nvSpPr>
        <p:spPr>
          <a:noFill/>
          <a:ln/>
        </p:spPr>
        <p:txBody>
          <a:bodyPr/>
          <a:lstStyle/>
          <a:p>
            <a:r>
              <a:rPr lang="it-IT"/>
              <a:t>Connection oriented:Before two nodes can communicate, the must establish a connection through the network. One of the two nodes requests a connection to the other and the second must agree to accept the connection. After the two computers agree to communicate the undelying nertwork hardware establishs a data path called a connection and returns a connection identifier to each of the two computers</a:t>
            </a:r>
          </a:p>
        </p:txBody>
      </p:sp>
      <p:sp>
        <p:nvSpPr>
          <p:cNvPr id="51204" name="Segnaposto numero diapositiva 3"/>
          <p:cNvSpPr>
            <a:spLocks noGrp="1"/>
          </p:cNvSpPr>
          <p:nvPr>
            <p:ph type="sldNum" sz="quarter" idx="5"/>
          </p:nvPr>
        </p:nvSpPr>
        <p:spPr>
          <a:noFill/>
        </p:spPr>
        <p:txBody>
          <a:bodyPr/>
          <a:lstStyle/>
          <a:p>
            <a:fld id="{429A6359-E30A-47EA-9C65-32E2C5F12DC6}" type="slidenum">
              <a:rPr lang="it-IT" smtClean="0"/>
              <a:pPr/>
              <a:t>6</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egnaposto immagine diapositiva 1"/>
          <p:cNvSpPr>
            <a:spLocks noGrp="1" noRot="1" noChangeAspect="1" noTextEdit="1"/>
          </p:cNvSpPr>
          <p:nvPr>
            <p:ph type="sldImg"/>
          </p:nvPr>
        </p:nvSpPr>
        <p:spPr>
          <a:ln/>
        </p:spPr>
      </p:sp>
      <p:sp>
        <p:nvSpPr>
          <p:cNvPr id="52227" name="Segnaposto note 2"/>
          <p:cNvSpPr>
            <a:spLocks noGrp="1"/>
          </p:cNvSpPr>
          <p:nvPr>
            <p:ph type="body" idx="1"/>
          </p:nvPr>
        </p:nvSpPr>
        <p:spPr>
          <a:noFill/>
          <a:ln/>
        </p:spPr>
        <p:txBody>
          <a:bodyPr/>
          <a:lstStyle/>
          <a:p>
            <a:r>
              <a:rPr lang="it-IT"/>
              <a:t>The communication channel is characterized by the two end points and by the protocol used</a:t>
            </a:r>
          </a:p>
        </p:txBody>
      </p:sp>
      <p:sp>
        <p:nvSpPr>
          <p:cNvPr id="52228" name="Segnaposto numero diapositiva 3"/>
          <p:cNvSpPr>
            <a:spLocks noGrp="1"/>
          </p:cNvSpPr>
          <p:nvPr>
            <p:ph type="sldNum" sz="quarter" idx="5"/>
          </p:nvPr>
        </p:nvSpPr>
        <p:spPr>
          <a:noFill/>
        </p:spPr>
        <p:txBody>
          <a:bodyPr/>
          <a:lstStyle/>
          <a:p>
            <a:fld id="{86C14A34-4169-4B14-AAE7-9B225A9D4131}" type="slidenum">
              <a:rPr lang="it-IT" smtClean="0"/>
              <a:pPr/>
              <a:t>12</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egnaposto immagine diapositiva 1"/>
          <p:cNvSpPr>
            <a:spLocks noGrp="1" noRot="1" noChangeAspect="1" noTextEdit="1"/>
          </p:cNvSpPr>
          <p:nvPr>
            <p:ph type="sldImg"/>
          </p:nvPr>
        </p:nvSpPr>
        <p:spPr>
          <a:ln/>
        </p:spPr>
      </p:sp>
      <p:sp>
        <p:nvSpPr>
          <p:cNvPr id="53251" name="Segnaposto note 2"/>
          <p:cNvSpPr>
            <a:spLocks noGrp="1"/>
          </p:cNvSpPr>
          <p:nvPr>
            <p:ph type="body" idx="1"/>
          </p:nvPr>
        </p:nvSpPr>
        <p:spPr>
          <a:noFill/>
          <a:ln/>
        </p:spPr>
        <p:txBody>
          <a:bodyPr/>
          <a:lstStyle/>
          <a:p>
            <a:r>
              <a:rPr lang="it-IT"/>
              <a:t>Until now we fixed only the kind of protocol. Now we fixeh the end poine of the calling process, that is The iP value and the local port value</a:t>
            </a:r>
          </a:p>
        </p:txBody>
      </p:sp>
      <p:sp>
        <p:nvSpPr>
          <p:cNvPr id="53252" name="Segnaposto numero diapositiva 3"/>
          <p:cNvSpPr>
            <a:spLocks noGrp="1"/>
          </p:cNvSpPr>
          <p:nvPr>
            <p:ph type="sldNum" sz="quarter" idx="5"/>
          </p:nvPr>
        </p:nvSpPr>
        <p:spPr>
          <a:noFill/>
        </p:spPr>
        <p:txBody>
          <a:bodyPr/>
          <a:lstStyle/>
          <a:p>
            <a:fld id="{5A6DCBDD-3693-45A4-9B01-7FE19C083490}" type="slidenum">
              <a:rPr lang="it-IT" smtClean="0"/>
              <a:pPr/>
              <a:t>13</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egnaposto immagine diapositiva 1"/>
          <p:cNvSpPr>
            <a:spLocks noGrp="1" noRot="1" noChangeAspect="1" noTextEdit="1"/>
          </p:cNvSpPr>
          <p:nvPr>
            <p:ph type="sldImg"/>
          </p:nvPr>
        </p:nvSpPr>
        <p:spPr>
          <a:ln/>
        </p:spPr>
      </p:sp>
      <p:sp>
        <p:nvSpPr>
          <p:cNvPr id="54275" name="Segnaposto note 2"/>
          <p:cNvSpPr>
            <a:spLocks noGrp="1"/>
          </p:cNvSpPr>
          <p:nvPr>
            <p:ph type="body" idx="1"/>
          </p:nvPr>
        </p:nvSpPr>
        <p:spPr>
          <a:noFill/>
          <a:ln/>
        </p:spPr>
        <p:txBody>
          <a:bodyPr/>
          <a:lstStyle/>
          <a:p>
            <a:r>
              <a:rPr lang="it-IT"/>
              <a:t>We suppose that the server created a socket and assigned to it an end point using create and bind</a:t>
            </a:r>
          </a:p>
        </p:txBody>
      </p:sp>
      <p:sp>
        <p:nvSpPr>
          <p:cNvPr id="54276" name="Segnaposto numero diapositiva 3"/>
          <p:cNvSpPr>
            <a:spLocks noGrp="1"/>
          </p:cNvSpPr>
          <p:nvPr>
            <p:ph type="sldNum" sz="quarter" idx="5"/>
          </p:nvPr>
        </p:nvSpPr>
        <p:spPr>
          <a:noFill/>
        </p:spPr>
        <p:txBody>
          <a:bodyPr/>
          <a:lstStyle/>
          <a:p>
            <a:fld id="{04906C22-395F-4917-B239-6E6BB383266C}" type="slidenum">
              <a:rPr lang="it-IT" smtClean="0"/>
              <a:pPr/>
              <a:t>15</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egnaposto immagine diapositiva 1"/>
          <p:cNvSpPr>
            <a:spLocks noGrp="1" noRot="1" noChangeAspect="1" noTextEdit="1"/>
          </p:cNvSpPr>
          <p:nvPr>
            <p:ph type="sldImg"/>
          </p:nvPr>
        </p:nvSpPr>
        <p:spPr>
          <a:ln/>
        </p:spPr>
      </p:sp>
      <p:sp>
        <p:nvSpPr>
          <p:cNvPr id="55299" name="Segnaposto note 2"/>
          <p:cNvSpPr>
            <a:spLocks noGrp="1"/>
          </p:cNvSpPr>
          <p:nvPr>
            <p:ph type="body" idx="1"/>
          </p:nvPr>
        </p:nvSpPr>
        <p:spPr>
          <a:noFill/>
          <a:ln/>
        </p:spPr>
        <p:txBody>
          <a:bodyPr/>
          <a:lstStyle/>
          <a:p>
            <a:endParaRPr lang="it-IT"/>
          </a:p>
        </p:txBody>
      </p:sp>
      <p:sp>
        <p:nvSpPr>
          <p:cNvPr id="55300" name="Segnaposto numero diapositiva 3"/>
          <p:cNvSpPr>
            <a:spLocks noGrp="1"/>
          </p:cNvSpPr>
          <p:nvPr>
            <p:ph type="sldNum" sz="quarter" idx="5"/>
          </p:nvPr>
        </p:nvSpPr>
        <p:spPr>
          <a:noFill/>
        </p:spPr>
        <p:txBody>
          <a:bodyPr/>
          <a:lstStyle/>
          <a:p>
            <a:fld id="{ED9E94DB-F2CC-4C99-A744-673505C0CF92}" type="slidenum">
              <a:rPr lang="it-IT" smtClean="0"/>
              <a:pPr/>
              <a:t>17</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6B3C5299-4DA7-4AA0-94E1-51BD83F95942}"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2EF16257-0977-4961-9564-59D800455F4E}"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BEA183CE-9BA0-4395-A969-43D17FAB3278}"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393A8A58-3AAA-4A02-B069-24C241C60F99}"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27D70E07-A7C3-450F-B116-2F20E4B842B9}"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EC5AB15F-1848-47E8-99AF-6B761A06C563}"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C529F904-460E-496D-BE2B-7EF922A44133}"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1A4CEDF2-F02E-4F5B-842F-6A11416957B0}"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49E6B4B6-0478-40D5-9DE8-9ED24917DE5B}"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E8356950-DDC1-4DBC-8E7C-1117651F01E5}"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693A3019-499F-4E61-949D-2887D602926E}"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3610F52-E7D5-46FF-AFA5-6E4773A1D141}"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olo 1"/>
          <p:cNvSpPr>
            <a:spLocks noGrp="1"/>
          </p:cNvSpPr>
          <p:nvPr>
            <p:ph type="title"/>
          </p:nvPr>
        </p:nvSpPr>
        <p:spPr/>
        <p:txBody>
          <a:bodyPr/>
          <a:lstStyle/>
          <a:p>
            <a:r>
              <a:rPr lang="it-IT" sz="3600"/>
              <a:t>The Socket Interface</a:t>
            </a:r>
          </a:p>
        </p:txBody>
      </p:sp>
      <p:sp>
        <p:nvSpPr>
          <p:cNvPr id="2051" name="Segnaposto contenuto 2"/>
          <p:cNvSpPr>
            <a:spLocks noGrp="1"/>
          </p:cNvSpPr>
          <p:nvPr>
            <p:ph idx="1"/>
          </p:nvPr>
        </p:nvSpPr>
        <p:spPr/>
        <p:txBody>
          <a:bodyPr/>
          <a:lstStyle/>
          <a:p>
            <a:r>
              <a:rPr lang="it-IT" sz="2800"/>
              <a:t>Client and server use the </a:t>
            </a:r>
            <a:r>
              <a:rPr lang="it-IT" sz="2800" b="1"/>
              <a:t>transport  protocol  </a:t>
            </a:r>
            <a:r>
              <a:rPr lang="it-IT" sz="2800"/>
              <a:t>to communicate.</a:t>
            </a:r>
          </a:p>
          <a:p>
            <a:r>
              <a:rPr lang="it-IT" sz="2800"/>
              <a:t>When it interacts with protocol, an application must specify :whether it is a server or a client (that is, wether it will wait passively or actively initiate communication)</a:t>
            </a:r>
          </a:p>
          <a:p>
            <a:r>
              <a:rPr lang="it-IT" sz="2800"/>
              <a:t>In addition, the sender must specify the data to be sent, and the receiver must specify where incoming data should be placed</a:t>
            </a:r>
          </a:p>
        </p:txBody>
      </p:sp>
      <p:sp>
        <p:nvSpPr>
          <p:cNvPr id="2052" name="Segnaposto numero diapositiva 3"/>
          <p:cNvSpPr>
            <a:spLocks noGrp="1"/>
          </p:cNvSpPr>
          <p:nvPr>
            <p:ph type="sldNum" sz="quarter" idx="12"/>
          </p:nvPr>
        </p:nvSpPr>
        <p:spPr>
          <a:noFill/>
        </p:spPr>
        <p:txBody>
          <a:bodyPr/>
          <a:lstStyle/>
          <a:p>
            <a:fld id="{C6D7FF12-0E26-49FA-9517-D2837CDCFC4F}" type="slidenum">
              <a:rPr lang="it-IT" smtClean="0"/>
              <a:pPr/>
              <a:t>1</a:t>
            </a:fld>
            <a:endParaRPr lang="it-I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numero diapositiva 3"/>
          <p:cNvSpPr>
            <a:spLocks noGrp="1"/>
          </p:cNvSpPr>
          <p:nvPr>
            <p:ph type="sldNum" sz="quarter" idx="12"/>
          </p:nvPr>
        </p:nvSpPr>
        <p:spPr>
          <a:noFill/>
        </p:spPr>
        <p:txBody>
          <a:bodyPr/>
          <a:lstStyle/>
          <a:p>
            <a:fld id="{1045AF63-F0E7-42CD-8F3E-0B0D50BBE748}" type="slidenum">
              <a:rPr lang="it-IT" smtClean="0"/>
              <a:pPr/>
              <a:t>10</a:t>
            </a:fld>
            <a:endParaRPr lang="it-IT"/>
          </a:p>
        </p:txBody>
      </p:sp>
      <p:sp>
        <p:nvSpPr>
          <p:cNvPr id="12291" name="AutoShape 2"/>
          <p:cNvSpPr>
            <a:spLocks noChangeArrowheads="1"/>
          </p:cNvSpPr>
          <p:nvPr/>
        </p:nvSpPr>
        <p:spPr bwMode="auto">
          <a:xfrm>
            <a:off x="563563" y="606425"/>
            <a:ext cx="8016875" cy="5645150"/>
          </a:xfrm>
          <a:prstGeom prst="roundRect">
            <a:avLst>
              <a:gd name="adj" fmla="val 3995"/>
            </a:avLst>
          </a:prstGeom>
          <a:noFill/>
          <a:ln w="12700">
            <a:solidFill>
              <a:schemeClr val="tx1"/>
            </a:solidFill>
            <a:round/>
            <a:headEnd/>
            <a:tailEnd/>
          </a:ln>
        </p:spPr>
        <p:txBody>
          <a:bodyPr wrap="none" anchor="ctr"/>
          <a:lstStyle/>
          <a:p>
            <a:endParaRPr lang="it-IT"/>
          </a:p>
        </p:txBody>
      </p:sp>
      <p:sp>
        <p:nvSpPr>
          <p:cNvPr id="82947" name="Rectangle 3"/>
          <p:cNvSpPr>
            <a:spLocks noChangeArrowheads="1"/>
          </p:cNvSpPr>
          <p:nvPr/>
        </p:nvSpPr>
        <p:spPr bwMode="auto">
          <a:xfrm>
            <a:off x="1095375" y="1328738"/>
            <a:ext cx="2489200" cy="1946275"/>
          </a:xfrm>
          <a:prstGeom prst="rect">
            <a:avLst/>
          </a:prstGeom>
          <a:solidFill>
            <a:schemeClr val="bg1"/>
          </a:solid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82948" name="Rectangle 4" descr="Piastrelle tratteggiate"/>
          <p:cNvSpPr>
            <a:spLocks noChangeArrowheads="1"/>
          </p:cNvSpPr>
          <p:nvPr/>
        </p:nvSpPr>
        <p:spPr bwMode="auto">
          <a:xfrm>
            <a:off x="2160588" y="3227388"/>
            <a:ext cx="287337" cy="158750"/>
          </a:xfrm>
          <a:prstGeom prst="rect">
            <a:avLst/>
          </a:prstGeom>
          <a:pattFill prst="dotDmnd">
            <a:fgClr>
              <a:schemeClr val="bg2"/>
            </a:fgClr>
            <a:bgClr>
              <a:schemeClr val="bg1"/>
            </a:bgClr>
          </a:patt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12294" name="Rectangle 5"/>
          <p:cNvSpPr>
            <a:spLocks noChangeArrowheads="1"/>
          </p:cNvSpPr>
          <p:nvPr/>
        </p:nvSpPr>
        <p:spPr bwMode="auto">
          <a:xfrm>
            <a:off x="4087813" y="771525"/>
            <a:ext cx="968375" cy="420688"/>
          </a:xfrm>
          <a:prstGeom prst="rect">
            <a:avLst/>
          </a:prstGeom>
          <a:noFill/>
          <a:ln w="9525">
            <a:noFill/>
            <a:miter lim="800000"/>
            <a:headEnd/>
            <a:tailEnd/>
          </a:ln>
        </p:spPr>
        <p:txBody>
          <a:bodyPr wrap="none" lIns="92075" tIns="46038" rIns="92075" bIns="46038">
            <a:spAutoFit/>
          </a:bodyPr>
          <a:lstStyle/>
          <a:p>
            <a:pPr eaLnBrk="0" hangingPunct="0">
              <a:lnSpc>
                <a:spcPct val="90000"/>
              </a:lnSpc>
            </a:pPr>
            <a:r>
              <a:rPr lang="it-IT" sz="2400" b="1"/>
              <a:t>Socket</a:t>
            </a:r>
          </a:p>
        </p:txBody>
      </p:sp>
      <p:sp>
        <p:nvSpPr>
          <p:cNvPr id="12295" name="Oval 6"/>
          <p:cNvSpPr>
            <a:spLocks noChangeArrowheads="1"/>
          </p:cNvSpPr>
          <p:nvPr/>
        </p:nvSpPr>
        <p:spPr bwMode="auto">
          <a:xfrm>
            <a:off x="1770063" y="1820863"/>
            <a:ext cx="1058862" cy="792162"/>
          </a:xfrm>
          <a:prstGeom prst="ellipse">
            <a:avLst/>
          </a:prstGeom>
          <a:solidFill>
            <a:schemeClr val="bg1"/>
          </a:solidFill>
          <a:ln w="12700">
            <a:solidFill>
              <a:schemeClr val="tx1"/>
            </a:solidFill>
            <a:round/>
            <a:headEnd/>
            <a:tailEnd/>
          </a:ln>
        </p:spPr>
        <p:txBody>
          <a:bodyPr wrap="none" lIns="92075" tIns="46038" rIns="92075" bIns="46038" anchor="ctr"/>
          <a:lstStyle/>
          <a:p>
            <a:pPr algn="ctr" eaLnBrk="0" hangingPunct="0">
              <a:lnSpc>
                <a:spcPct val="90000"/>
              </a:lnSpc>
            </a:pPr>
            <a:r>
              <a:rPr lang="it-IT" sz="1800"/>
              <a:t>Process A</a:t>
            </a:r>
          </a:p>
        </p:txBody>
      </p:sp>
      <p:sp>
        <p:nvSpPr>
          <p:cNvPr id="82951" name="Rectangle 7" descr="20%"/>
          <p:cNvSpPr>
            <a:spLocks noChangeArrowheads="1"/>
          </p:cNvSpPr>
          <p:nvPr/>
        </p:nvSpPr>
        <p:spPr bwMode="auto">
          <a:xfrm>
            <a:off x="2200275" y="2563813"/>
            <a:ext cx="190500" cy="206375"/>
          </a:xfrm>
          <a:prstGeom prst="rect">
            <a:avLst/>
          </a:prstGeom>
          <a:pattFill prst="pct20">
            <a:fgClr>
              <a:schemeClr val="folHlink"/>
            </a:fgClr>
            <a:bgClr>
              <a:schemeClr val="bg1"/>
            </a:bgClr>
          </a:patt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12297" name="Line 8"/>
          <p:cNvSpPr>
            <a:spLocks noChangeShapeType="1"/>
          </p:cNvSpPr>
          <p:nvPr/>
        </p:nvSpPr>
        <p:spPr bwMode="auto">
          <a:xfrm flipH="1">
            <a:off x="1743075" y="2652713"/>
            <a:ext cx="517525" cy="122237"/>
          </a:xfrm>
          <a:prstGeom prst="line">
            <a:avLst/>
          </a:prstGeom>
          <a:noFill/>
          <a:ln w="12700">
            <a:solidFill>
              <a:schemeClr val="tx1"/>
            </a:solidFill>
            <a:round/>
            <a:headEnd type="stealth" w="med" len="med"/>
            <a:tailEnd type="none" w="sm" len="sm"/>
          </a:ln>
        </p:spPr>
        <p:txBody>
          <a:bodyPr wrap="none" anchor="ctr"/>
          <a:lstStyle/>
          <a:p>
            <a:endParaRPr lang="it-IT"/>
          </a:p>
        </p:txBody>
      </p:sp>
      <p:sp>
        <p:nvSpPr>
          <p:cNvPr id="12298" name="Rectangle 9"/>
          <p:cNvSpPr>
            <a:spLocks noChangeArrowheads="1"/>
          </p:cNvSpPr>
          <p:nvPr/>
        </p:nvSpPr>
        <p:spPr bwMode="auto">
          <a:xfrm>
            <a:off x="982663" y="2647950"/>
            <a:ext cx="795337" cy="396875"/>
          </a:xfrm>
          <a:prstGeom prst="rect">
            <a:avLst/>
          </a:prstGeom>
          <a:noFill/>
          <a:ln w="9525">
            <a:noFill/>
            <a:miter lim="800000"/>
            <a:headEnd/>
            <a:tailEnd/>
          </a:ln>
        </p:spPr>
        <p:txBody>
          <a:bodyPr wrap="none" lIns="92075" tIns="46038" rIns="92075" bIns="46038">
            <a:spAutoFit/>
          </a:bodyPr>
          <a:lstStyle/>
          <a:p>
            <a:pPr eaLnBrk="0" hangingPunct="0"/>
            <a:r>
              <a:rPr lang="it-IT" b="1"/>
              <a:t>socket</a:t>
            </a:r>
          </a:p>
        </p:txBody>
      </p:sp>
      <p:sp>
        <p:nvSpPr>
          <p:cNvPr id="12299" name="Line 10"/>
          <p:cNvSpPr>
            <a:spLocks noChangeShapeType="1"/>
          </p:cNvSpPr>
          <p:nvPr/>
        </p:nvSpPr>
        <p:spPr bwMode="auto">
          <a:xfrm flipH="1">
            <a:off x="1663700" y="3354388"/>
            <a:ext cx="579438" cy="604837"/>
          </a:xfrm>
          <a:prstGeom prst="line">
            <a:avLst/>
          </a:prstGeom>
          <a:noFill/>
          <a:ln w="12700">
            <a:solidFill>
              <a:schemeClr val="tx1"/>
            </a:solidFill>
            <a:round/>
            <a:headEnd type="stealth" w="med" len="med"/>
            <a:tailEnd type="none" w="sm" len="sm"/>
          </a:ln>
        </p:spPr>
        <p:txBody>
          <a:bodyPr wrap="none" anchor="ctr"/>
          <a:lstStyle/>
          <a:p>
            <a:endParaRPr lang="it-IT"/>
          </a:p>
        </p:txBody>
      </p:sp>
      <p:sp>
        <p:nvSpPr>
          <p:cNvPr id="12300" name="Line 11"/>
          <p:cNvSpPr>
            <a:spLocks noChangeShapeType="1"/>
          </p:cNvSpPr>
          <p:nvPr/>
        </p:nvSpPr>
        <p:spPr bwMode="auto">
          <a:xfrm>
            <a:off x="2305050" y="2787650"/>
            <a:ext cx="0" cy="414338"/>
          </a:xfrm>
          <a:prstGeom prst="line">
            <a:avLst/>
          </a:prstGeom>
          <a:noFill/>
          <a:ln w="25400">
            <a:solidFill>
              <a:schemeClr val="tx1"/>
            </a:solidFill>
            <a:round/>
            <a:headEnd type="none" w="sm" len="sm"/>
            <a:tailEnd type="none" w="sm" len="sm"/>
          </a:ln>
        </p:spPr>
        <p:txBody>
          <a:bodyPr wrap="none" anchor="ctr"/>
          <a:lstStyle/>
          <a:p>
            <a:endParaRPr lang="it-IT"/>
          </a:p>
        </p:txBody>
      </p:sp>
      <p:sp>
        <p:nvSpPr>
          <p:cNvPr id="12301" name="Rectangle 12"/>
          <p:cNvSpPr>
            <a:spLocks noChangeArrowheads="1"/>
          </p:cNvSpPr>
          <p:nvPr/>
        </p:nvSpPr>
        <p:spPr bwMode="auto">
          <a:xfrm>
            <a:off x="1027113" y="3813175"/>
            <a:ext cx="649287" cy="396875"/>
          </a:xfrm>
          <a:prstGeom prst="rect">
            <a:avLst/>
          </a:prstGeom>
          <a:noFill/>
          <a:ln w="9525">
            <a:noFill/>
            <a:miter lim="800000"/>
            <a:headEnd/>
            <a:tailEnd/>
          </a:ln>
        </p:spPr>
        <p:txBody>
          <a:bodyPr wrap="none" lIns="92075" tIns="46038" rIns="92075" bIns="46038">
            <a:spAutoFit/>
          </a:bodyPr>
          <a:lstStyle/>
          <a:p>
            <a:pPr eaLnBrk="0" hangingPunct="0"/>
            <a:r>
              <a:rPr lang="it-IT" b="1"/>
              <a:t>port</a:t>
            </a:r>
          </a:p>
        </p:txBody>
      </p:sp>
      <p:sp>
        <p:nvSpPr>
          <p:cNvPr id="12302" name="Rectangle 13"/>
          <p:cNvSpPr>
            <a:spLocks noChangeArrowheads="1"/>
          </p:cNvSpPr>
          <p:nvPr/>
        </p:nvSpPr>
        <p:spPr bwMode="auto">
          <a:xfrm>
            <a:off x="1168400" y="1355725"/>
            <a:ext cx="1960563" cy="396875"/>
          </a:xfrm>
          <a:prstGeom prst="rect">
            <a:avLst/>
          </a:prstGeom>
          <a:noFill/>
          <a:ln w="9525">
            <a:noFill/>
            <a:miter lim="800000"/>
            <a:headEnd/>
            <a:tailEnd/>
          </a:ln>
        </p:spPr>
        <p:txBody>
          <a:bodyPr wrap="none" lIns="92075" tIns="46038" rIns="92075" bIns="46038">
            <a:spAutoFit/>
          </a:bodyPr>
          <a:lstStyle/>
          <a:p>
            <a:pPr eaLnBrk="0" hangingPunct="0"/>
            <a:r>
              <a:rPr lang="it-IT"/>
              <a:t>node: </a:t>
            </a:r>
            <a:r>
              <a:rPr lang="it-IT" b="1"/>
              <a:t>IP</a:t>
            </a:r>
            <a:r>
              <a:rPr lang="it-IT"/>
              <a:t> </a:t>
            </a:r>
            <a:r>
              <a:rPr lang="it-IT" b="1"/>
              <a:t>address</a:t>
            </a:r>
          </a:p>
        </p:txBody>
      </p:sp>
      <p:sp>
        <p:nvSpPr>
          <p:cNvPr id="82958" name="Rectangle 14"/>
          <p:cNvSpPr>
            <a:spLocks noChangeArrowheads="1"/>
          </p:cNvSpPr>
          <p:nvPr/>
        </p:nvSpPr>
        <p:spPr bwMode="auto">
          <a:xfrm>
            <a:off x="5473700" y="1346200"/>
            <a:ext cx="2489200" cy="1946275"/>
          </a:xfrm>
          <a:prstGeom prst="rect">
            <a:avLst/>
          </a:prstGeom>
          <a:solidFill>
            <a:schemeClr val="bg1"/>
          </a:solid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82959" name="Rectangle 15" descr="Piastrelle tratteggiate"/>
          <p:cNvSpPr>
            <a:spLocks noChangeArrowheads="1"/>
          </p:cNvSpPr>
          <p:nvPr/>
        </p:nvSpPr>
        <p:spPr bwMode="auto">
          <a:xfrm>
            <a:off x="6538913" y="3244850"/>
            <a:ext cx="287337" cy="158750"/>
          </a:xfrm>
          <a:prstGeom prst="rect">
            <a:avLst/>
          </a:prstGeom>
          <a:pattFill prst="dotDmnd">
            <a:fgClr>
              <a:schemeClr val="bg2"/>
            </a:fgClr>
            <a:bgClr>
              <a:schemeClr val="bg1"/>
            </a:bgClr>
          </a:patt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12305" name="Oval 16"/>
          <p:cNvSpPr>
            <a:spLocks noChangeArrowheads="1"/>
          </p:cNvSpPr>
          <p:nvPr/>
        </p:nvSpPr>
        <p:spPr bwMode="auto">
          <a:xfrm>
            <a:off x="6148388" y="1838325"/>
            <a:ext cx="1290637" cy="792163"/>
          </a:xfrm>
          <a:prstGeom prst="ellipse">
            <a:avLst/>
          </a:prstGeom>
          <a:solidFill>
            <a:schemeClr val="bg1"/>
          </a:solidFill>
          <a:ln w="12700">
            <a:solidFill>
              <a:schemeClr val="tx1"/>
            </a:solidFill>
            <a:round/>
            <a:headEnd/>
            <a:tailEnd/>
          </a:ln>
        </p:spPr>
        <p:txBody>
          <a:bodyPr wrap="none" lIns="92075" tIns="46038" rIns="92075" bIns="46038" anchor="ctr"/>
          <a:lstStyle/>
          <a:p>
            <a:pPr algn="ctr" eaLnBrk="0" hangingPunct="0">
              <a:lnSpc>
                <a:spcPct val="90000"/>
              </a:lnSpc>
            </a:pPr>
            <a:r>
              <a:rPr lang="it-IT" sz="1800"/>
              <a:t>Process B</a:t>
            </a:r>
          </a:p>
        </p:txBody>
      </p:sp>
      <p:sp>
        <p:nvSpPr>
          <p:cNvPr id="82961" name="Rectangle 17" descr="20%"/>
          <p:cNvSpPr>
            <a:spLocks noChangeArrowheads="1"/>
          </p:cNvSpPr>
          <p:nvPr/>
        </p:nvSpPr>
        <p:spPr bwMode="auto">
          <a:xfrm>
            <a:off x="6578600" y="2581275"/>
            <a:ext cx="192088" cy="206375"/>
          </a:xfrm>
          <a:prstGeom prst="rect">
            <a:avLst/>
          </a:prstGeom>
          <a:pattFill prst="pct20">
            <a:fgClr>
              <a:schemeClr val="folHlink"/>
            </a:fgClr>
            <a:bgClr>
              <a:schemeClr val="bg1"/>
            </a:bgClr>
          </a:patt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12307" name="Line 18"/>
          <p:cNvSpPr>
            <a:spLocks noChangeShapeType="1"/>
          </p:cNvSpPr>
          <p:nvPr/>
        </p:nvSpPr>
        <p:spPr bwMode="auto">
          <a:xfrm flipH="1">
            <a:off x="5248275" y="2670175"/>
            <a:ext cx="1390650" cy="250825"/>
          </a:xfrm>
          <a:prstGeom prst="line">
            <a:avLst/>
          </a:prstGeom>
          <a:noFill/>
          <a:ln w="12700">
            <a:solidFill>
              <a:schemeClr val="tx1"/>
            </a:solidFill>
            <a:round/>
            <a:headEnd type="stealth" w="med" len="med"/>
            <a:tailEnd type="none" w="sm" len="sm"/>
          </a:ln>
        </p:spPr>
        <p:txBody>
          <a:bodyPr wrap="none" anchor="ctr"/>
          <a:lstStyle/>
          <a:p>
            <a:endParaRPr lang="it-IT"/>
          </a:p>
        </p:txBody>
      </p:sp>
      <p:sp>
        <p:nvSpPr>
          <p:cNvPr id="12308" name="Rectangle 19"/>
          <p:cNvSpPr>
            <a:spLocks noChangeArrowheads="1"/>
          </p:cNvSpPr>
          <p:nvPr/>
        </p:nvSpPr>
        <p:spPr bwMode="auto">
          <a:xfrm>
            <a:off x="4492625" y="2774950"/>
            <a:ext cx="793750" cy="396875"/>
          </a:xfrm>
          <a:prstGeom prst="rect">
            <a:avLst/>
          </a:prstGeom>
          <a:noFill/>
          <a:ln w="9525">
            <a:noFill/>
            <a:miter lim="800000"/>
            <a:headEnd/>
            <a:tailEnd/>
          </a:ln>
        </p:spPr>
        <p:txBody>
          <a:bodyPr wrap="none" lIns="92075" tIns="46038" rIns="92075" bIns="46038">
            <a:spAutoFit/>
          </a:bodyPr>
          <a:lstStyle/>
          <a:p>
            <a:pPr algn="ctr" eaLnBrk="0" hangingPunct="0"/>
            <a:r>
              <a:rPr lang="it-IT" b="1"/>
              <a:t>socket</a:t>
            </a:r>
          </a:p>
        </p:txBody>
      </p:sp>
      <p:sp>
        <p:nvSpPr>
          <p:cNvPr id="12309" name="Rectangle 20"/>
          <p:cNvSpPr>
            <a:spLocks noChangeArrowheads="1"/>
          </p:cNvSpPr>
          <p:nvPr/>
        </p:nvSpPr>
        <p:spPr bwMode="auto">
          <a:xfrm>
            <a:off x="5546725" y="1373188"/>
            <a:ext cx="1960563" cy="396875"/>
          </a:xfrm>
          <a:prstGeom prst="rect">
            <a:avLst/>
          </a:prstGeom>
          <a:noFill/>
          <a:ln w="9525">
            <a:noFill/>
            <a:miter lim="800000"/>
            <a:headEnd/>
            <a:tailEnd/>
          </a:ln>
        </p:spPr>
        <p:txBody>
          <a:bodyPr wrap="none" lIns="92075" tIns="46038" rIns="92075" bIns="46038">
            <a:spAutoFit/>
          </a:bodyPr>
          <a:lstStyle/>
          <a:p>
            <a:pPr eaLnBrk="0" hangingPunct="0"/>
            <a:r>
              <a:rPr lang="it-IT"/>
              <a:t>node: </a:t>
            </a:r>
            <a:r>
              <a:rPr lang="it-IT" b="1"/>
              <a:t>IP</a:t>
            </a:r>
            <a:r>
              <a:rPr lang="it-IT"/>
              <a:t> </a:t>
            </a:r>
            <a:r>
              <a:rPr lang="it-IT" b="1"/>
              <a:t>address</a:t>
            </a:r>
          </a:p>
        </p:txBody>
      </p:sp>
      <p:sp>
        <p:nvSpPr>
          <p:cNvPr id="12310" name="Line 21"/>
          <p:cNvSpPr>
            <a:spLocks noChangeShapeType="1"/>
          </p:cNvSpPr>
          <p:nvPr/>
        </p:nvSpPr>
        <p:spPr bwMode="auto">
          <a:xfrm>
            <a:off x="6683375" y="2805113"/>
            <a:ext cx="0" cy="414337"/>
          </a:xfrm>
          <a:prstGeom prst="line">
            <a:avLst/>
          </a:prstGeom>
          <a:noFill/>
          <a:ln w="25400">
            <a:solidFill>
              <a:schemeClr val="tx1"/>
            </a:solidFill>
            <a:round/>
            <a:headEnd type="none" w="sm" len="sm"/>
            <a:tailEnd type="none" w="sm" len="sm"/>
          </a:ln>
        </p:spPr>
        <p:txBody>
          <a:bodyPr wrap="none" anchor="ctr"/>
          <a:lstStyle/>
          <a:p>
            <a:endParaRPr lang="it-IT"/>
          </a:p>
        </p:txBody>
      </p:sp>
      <p:sp>
        <p:nvSpPr>
          <p:cNvPr id="12311" name="Arc 22"/>
          <p:cNvSpPr>
            <a:spLocks/>
          </p:cNvSpPr>
          <p:nvPr/>
        </p:nvSpPr>
        <p:spPr bwMode="auto">
          <a:xfrm>
            <a:off x="2308225" y="3409950"/>
            <a:ext cx="1282700" cy="941388"/>
          </a:xfrm>
          <a:custGeom>
            <a:avLst/>
            <a:gdLst>
              <a:gd name="T0" fmla="*/ 2147483647 w 21600"/>
              <a:gd name="T1" fmla="*/ 2147483647 h 21600"/>
              <a:gd name="T2" fmla="*/ 0 w 21600"/>
              <a:gd name="T3" fmla="*/ 0 h 21600"/>
              <a:gd name="T4" fmla="*/ 2147483647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25400" cap="rnd">
            <a:solidFill>
              <a:schemeClr val="tx1"/>
            </a:solidFill>
            <a:round/>
            <a:headEnd type="none" w="sm" len="sm"/>
            <a:tailEnd type="none" w="sm" len="sm"/>
          </a:ln>
        </p:spPr>
        <p:txBody>
          <a:bodyPr wrap="none" anchor="ctr"/>
          <a:lstStyle/>
          <a:p>
            <a:endParaRPr lang="it-IT"/>
          </a:p>
        </p:txBody>
      </p:sp>
      <p:sp>
        <p:nvSpPr>
          <p:cNvPr id="12312" name="Arc 23"/>
          <p:cNvSpPr>
            <a:spLocks/>
          </p:cNvSpPr>
          <p:nvPr/>
        </p:nvSpPr>
        <p:spPr bwMode="auto">
          <a:xfrm>
            <a:off x="5416550" y="3416300"/>
            <a:ext cx="1268413" cy="922338"/>
          </a:xfrm>
          <a:custGeom>
            <a:avLst/>
            <a:gdLst>
              <a:gd name="T0" fmla="*/ 2147483647 w 21600"/>
              <a:gd name="T1" fmla="*/ 0 h 21600"/>
              <a:gd name="T2" fmla="*/ 0 w 21600"/>
              <a:gd name="T3" fmla="*/ 2147483647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25400" cap="rnd">
            <a:solidFill>
              <a:schemeClr val="tx1"/>
            </a:solidFill>
            <a:round/>
            <a:headEnd type="none" w="sm" len="sm"/>
            <a:tailEnd type="none" w="sm" len="sm"/>
          </a:ln>
        </p:spPr>
        <p:txBody>
          <a:bodyPr wrap="none" anchor="ctr"/>
          <a:lstStyle/>
          <a:p>
            <a:endParaRPr lang="it-IT"/>
          </a:p>
        </p:txBody>
      </p:sp>
      <p:sp>
        <p:nvSpPr>
          <p:cNvPr id="12313" name="AutoShape 24"/>
          <p:cNvSpPr>
            <a:spLocks noChangeArrowheads="1"/>
          </p:cNvSpPr>
          <p:nvPr/>
        </p:nvSpPr>
        <p:spPr bwMode="auto">
          <a:xfrm>
            <a:off x="3552825" y="3759200"/>
            <a:ext cx="1927225" cy="1135063"/>
          </a:xfrm>
          <a:prstGeom prst="star16">
            <a:avLst>
              <a:gd name="adj" fmla="val 37500"/>
            </a:avLst>
          </a:prstGeom>
          <a:solidFill>
            <a:srgbClr val="DDDDDD"/>
          </a:solidFill>
          <a:ln w="12700">
            <a:solidFill>
              <a:schemeClr val="tx1"/>
            </a:solidFill>
            <a:miter lim="800000"/>
            <a:headEnd/>
            <a:tailEnd/>
          </a:ln>
        </p:spPr>
        <p:txBody>
          <a:bodyPr wrap="none" lIns="92075" tIns="46038" rIns="92075" bIns="46038" anchor="ctr"/>
          <a:lstStyle/>
          <a:p>
            <a:pPr algn="ctr" eaLnBrk="0" hangingPunct="0"/>
            <a:r>
              <a:rPr lang="it-IT"/>
              <a:t>Internet</a:t>
            </a:r>
          </a:p>
          <a:p>
            <a:pPr algn="ctr" eaLnBrk="0" hangingPunct="0"/>
            <a:r>
              <a:rPr lang="it-IT"/>
              <a:t>(TCP/IP)</a:t>
            </a:r>
          </a:p>
        </p:txBody>
      </p:sp>
      <p:sp>
        <p:nvSpPr>
          <p:cNvPr id="12314" name="Rectangle 25"/>
          <p:cNvSpPr>
            <a:spLocks noChangeArrowheads="1"/>
          </p:cNvSpPr>
          <p:nvPr/>
        </p:nvSpPr>
        <p:spPr bwMode="auto">
          <a:xfrm>
            <a:off x="6550025" y="4211638"/>
            <a:ext cx="649288" cy="396875"/>
          </a:xfrm>
          <a:prstGeom prst="rect">
            <a:avLst/>
          </a:prstGeom>
          <a:noFill/>
          <a:ln w="9525">
            <a:noFill/>
            <a:miter lim="800000"/>
            <a:headEnd/>
            <a:tailEnd/>
          </a:ln>
        </p:spPr>
        <p:txBody>
          <a:bodyPr wrap="none" lIns="92075" tIns="46038" rIns="92075" bIns="46038">
            <a:spAutoFit/>
          </a:bodyPr>
          <a:lstStyle/>
          <a:p>
            <a:pPr eaLnBrk="0" hangingPunct="0"/>
            <a:r>
              <a:rPr lang="it-IT" b="1"/>
              <a:t>port</a:t>
            </a:r>
          </a:p>
        </p:txBody>
      </p:sp>
      <p:sp>
        <p:nvSpPr>
          <p:cNvPr id="12315" name="Line 26"/>
          <p:cNvSpPr>
            <a:spLocks noChangeShapeType="1"/>
          </p:cNvSpPr>
          <p:nvPr/>
        </p:nvSpPr>
        <p:spPr bwMode="auto">
          <a:xfrm>
            <a:off x="6734175" y="3482975"/>
            <a:ext cx="101600" cy="806450"/>
          </a:xfrm>
          <a:prstGeom prst="line">
            <a:avLst/>
          </a:prstGeom>
          <a:noFill/>
          <a:ln w="12700">
            <a:solidFill>
              <a:schemeClr val="tx1"/>
            </a:solidFill>
            <a:round/>
            <a:headEnd type="stealth" w="med" len="med"/>
            <a:tailEnd type="none" w="sm" len="sm"/>
          </a:ln>
        </p:spPr>
        <p:txBody>
          <a:bodyPr wrap="none" anchor="ctr"/>
          <a:lstStyle/>
          <a:p>
            <a:endParaRPr lang="it-IT"/>
          </a:p>
        </p:txBody>
      </p:sp>
      <p:sp>
        <p:nvSpPr>
          <p:cNvPr id="12316" name="Rectangle 27"/>
          <p:cNvSpPr>
            <a:spLocks noChangeArrowheads="1"/>
          </p:cNvSpPr>
          <p:nvPr/>
        </p:nvSpPr>
        <p:spPr bwMode="auto">
          <a:xfrm>
            <a:off x="855663" y="5130800"/>
            <a:ext cx="7519987" cy="1006475"/>
          </a:xfrm>
          <a:prstGeom prst="rect">
            <a:avLst/>
          </a:prstGeom>
          <a:noFill/>
          <a:ln w="9525">
            <a:noFill/>
            <a:miter lim="800000"/>
            <a:headEnd/>
            <a:tailEnd/>
          </a:ln>
        </p:spPr>
        <p:txBody>
          <a:bodyPr lIns="92075" tIns="46038" rIns="92075" bIns="46038">
            <a:spAutoFit/>
          </a:bodyPr>
          <a:lstStyle/>
          <a:p>
            <a:pPr eaLnBrk="0" hangingPunct="0"/>
            <a:r>
              <a:rPr lang="it-IT"/>
              <a:t>The</a:t>
            </a:r>
            <a:r>
              <a:rPr lang="it-IT" b="1"/>
              <a:t> communication channel</a:t>
            </a:r>
            <a:r>
              <a:rPr lang="it-IT"/>
              <a:t> between the process A and the process B is defined by</a:t>
            </a:r>
          </a:p>
          <a:p>
            <a:pPr eaLnBrk="0" hangingPunct="0"/>
            <a:r>
              <a:rPr lang="it-IT" sz="1800" i="1"/>
              <a:t>&lt;</a:t>
            </a:r>
            <a:r>
              <a:rPr lang="it-IT" sz="1800" b="1" i="1"/>
              <a:t>protocol</a:t>
            </a:r>
            <a:r>
              <a:rPr lang="it-IT" sz="1800" i="1"/>
              <a:t>; </a:t>
            </a:r>
            <a:r>
              <a:rPr lang="it-IT" sz="1800" b="1" i="1"/>
              <a:t>IP</a:t>
            </a:r>
            <a:r>
              <a:rPr lang="it-IT" sz="1800" i="1"/>
              <a:t> </a:t>
            </a:r>
            <a:r>
              <a:rPr lang="it-IT" sz="1800" b="1" i="1"/>
              <a:t>local </a:t>
            </a:r>
            <a:r>
              <a:rPr lang="it-IT" b="1" i="1"/>
              <a:t>address</a:t>
            </a:r>
            <a:r>
              <a:rPr lang="it-IT" sz="1800" i="1"/>
              <a:t>; </a:t>
            </a:r>
            <a:r>
              <a:rPr lang="it-IT" sz="1800" b="1" i="1"/>
              <a:t>local </a:t>
            </a:r>
            <a:r>
              <a:rPr lang="it-IT" b="1" i="1"/>
              <a:t>port</a:t>
            </a:r>
            <a:r>
              <a:rPr lang="it-IT" sz="1800" i="1"/>
              <a:t>; </a:t>
            </a:r>
            <a:r>
              <a:rPr lang="it-IT" sz="1800" b="1" i="1"/>
              <a:t>IP</a:t>
            </a:r>
            <a:r>
              <a:rPr lang="it-IT" sz="1800" i="1"/>
              <a:t> </a:t>
            </a:r>
            <a:r>
              <a:rPr lang="it-IT" sz="1800" b="1" i="1"/>
              <a:t>remote </a:t>
            </a:r>
            <a:r>
              <a:rPr lang="it-IT" b="1" i="1"/>
              <a:t>address</a:t>
            </a:r>
            <a:r>
              <a:rPr lang="it-IT" sz="1800" i="1"/>
              <a:t>; </a:t>
            </a:r>
            <a:r>
              <a:rPr lang="it-IT" b="1" i="1"/>
              <a:t>remote</a:t>
            </a:r>
            <a:r>
              <a:rPr lang="it-IT"/>
              <a:t> </a:t>
            </a:r>
            <a:r>
              <a:rPr lang="it-IT" sz="1800" b="1" i="1"/>
              <a:t>port </a:t>
            </a:r>
            <a:r>
              <a:rPr lang="it-IT" sz="1800" i="1"/>
              <a:t>&gt;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3"/>
          <p:cNvSpPr>
            <a:spLocks noGrp="1"/>
          </p:cNvSpPr>
          <p:nvPr>
            <p:ph type="sldNum" sz="quarter" idx="12"/>
          </p:nvPr>
        </p:nvSpPr>
        <p:spPr>
          <a:noFill/>
        </p:spPr>
        <p:txBody>
          <a:bodyPr/>
          <a:lstStyle/>
          <a:p>
            <a:fld id="{B2B25A3F-5D00-4695-A56A-1D9A86EDE65C}" type="slidenum">
              <a:rPr lang="it-IT" smtClean="0"/>
              <a:pPr/>
              <a:t>11</a:t>
            </a:fld>
            <a:endParaRPr lang="it-IT"/>
          </a:p>
        </p:txBody>
      </p:sp>
      <p:sp>
        <p:nvSpPr>
          <p:cNvPr id="13315" name="AutoShape 2"/>
          <p:cNvSpPr>
            <a:spLocks noChangeArrowheads="1"/>
          </p:cNvSpPr>
          <p:nvPr/>
        </p:nvSpPr>
        <p:spPr bwMode="auto">
          <a:xfrm>
            <a:off x="563563" y="606425"/>
            <a:ext cx="8016875" cy="5645150"/>
          </a:xfrm>
          <a:prstGeom prst="roundRect">
            <a:avLst>
              <a:gd name="adj" fmla="val 3995"/>
            </a:avLst>
          </a:prstGeom>
          <a:noFill/>
          <a:ln w="12700">
            <a:solidFill>
              <a:schemeClr val="tx1"/>
            </a:solidFill>
            <a:round/>
            <a:headEnd/>
            <a:tailEnd/>
          </a:ln>
        </p:spPr>
        <p:txBody>
          <a:bodyPr wrap="none" anchor="ctr"/>
          <a:lstStyle/>
          <a:p>
            <a:endParaRPr lang="it-IT"/>
          </a:p>
        </p:txBody>
      </p:sp>
      <p:sp>
        <p:nvSpPr>
          <p:cNvPr id="13316" name="Rectangle 3"/>
          <p:cNvSpPr>
            <a:spLocks noChangeArrowheads="1"/>
          </p:cNvSpPr>
          <p:nvPr/>
        </p:nvSpPr>
        <p:spPr bwMode="auto">
          <a:xfrm>
            <a:off x="3048000" y="817563"/>
            <a:ext cx="2978150" cy="457200"/>
          </a:xfrm>
          <a:prstGeom prst="rect">
            <a:avLst/>
          </a:prstGeom>
          <a:noFill/>
          <a:ln w="9525">
            <a:noFill/>
            <a:miter lim="800000"/>
            <a:headEnd/>
            <a:tailEnd/>
          </a:ln>
        </p:spPr>
        <p:txBody>
          <a:bodyPr wrap="none" lIns="92075" tIns="46038" rIns="92075" bIns="46038">
            <a:spAutoFit/>
          </a:bodyPr>
          <a:lstStyle/>
          <a:p>
            <a:pPr eaLnBrk="0" hangingPunct="0"/>
            <a:r>
              <a:rPr lang="it-IT" sz="2400" b="1">
                <a:solidFill>
                  <a:schemeClr val="tx2"/>
                </a:solidFill>
              </a:rPr>
              <a:t>Socket data structure</a:t>
            </a:r>
          </a:p>
        </p:txBody>
      </p:sp>
      <p:sp>
        <p:nvSpPr>
          <p:cNvPr id="13317" name="Rectangle 4"/>
          <p:cNvSpPr>
            <a:spLocks noChangeArrowheads="1"/>
          </p:cNvSpPr>
          <p:nvPr/>
        </p:nvSpPr>
        <p:spPr bwMode="auto">
          <a:xfrm>
            <a:off x="1498600" y="1458913"/>
            <a:ext cx="6149975" cy="701675"/>
          </a:xfrm>
          <a:prstGeom prst="rect">
            <a:avLst/>
          </a:prstGeom>
          <a:noFill/>
          <a:ln w="9525">
            <a:noFill/>
            <a:miter lim="800000"/>
            <a:headEnd/>
            <a:tailEnd/>
          </a:ln>
        </p:spPr>
        <p:txBody>
          <a:bodyPr lIns="92075" tIns="46038" rIns="92075" bIns="46038">
            <a:spAutoFit/>
          </a:bodyPr>
          <a:lstStyle/>
          <a:p>
            <a:pPr eaLnBrk="0" hangingPunct="0"/>
            <a:r>
              <a:rPr lang="it-IT"/>
              <a:t>A socket is created into a communication domain(Internet or Unix domains)</a:t>
            </a:r>
          </a:p>
        </p:txBody>
      </p:sp>
      <p:sp>
        <p:nvSpPr>
          <p:cNvPr id="13318" name="Rectangle 5"/>
          <p:cNvSpPr>
            <a:spLocks noChangeArrowheads="1"/>
          </p:cNvSpPr>
          <p:nvPr/>
        </p:nvSpPr>
        <p:spPr bwMode="auto">
          <a:xfrm>
            <a:off x="847725" y="2076450"/>
            <a:ext cx="7453313" cy="701675"/>
          </a:xfrm>
          <a:prstGeom prst="rect">
            <a:avLst/>
          </a:prstGeom>
          <a:noFill/>
          <a:ln w="9525">
            <a:noFill/>
            <a:miter lim="800000"/>
            <a:headEnd/>
            <a:tailEnd/>
          </a:ln>
        </p:spPr>
        <p:txBody>
          <a:bodyPr lIns="92075" tIns="46038" rIns="92075" bIns="46038">
            <a:spAutoFit/>
          </a:bodyPr>
          <a:lstStyle/>
          <a:p>
            <a:pPr algn="ctr" eaLnBrk="0" hangingPunct="0"/>
            <a:endParaRPr lang="it-IT"/>
          </a:p>
          <a:p>
            <a:pPr algn="ctr" eaLnBrk="0" hangingPunct="0"/>
            <a:r>
              <a:rPr lang="it-IT"/>
              <a:t>.</a:t>
            </a:r>
          </a:p>
        </p:txBody>
      </p:sp>
      <p:sp>
        <p:nvSpPr>
          <p:cNvPr id="13319" name="Rectangle 6"/>
          <p:cNvSpPr>
            <a:spLocks noChangeArrowheads="1"/>
          </p:cNvSpPr>
          <p:nvPr/>
        </p:nvSpPr>
        <p:spPr bwMode="auto">
          <a:xfrm>
            <a:off x="1154113" y="4233863"/>
            <a:ext cx="1930400" cy="207962"/>
          </a:xfrm>
          <a:prstGeom prst="rect">
            <a:avLst/>
          </a:prstGeom>
          <a:noFill/>
          <a:ln w="12700">
            <a:solidFill>
              <a:schemeClr val="tx1"/>
            </a:solidFill>
            <a:miter lim="800000"/>
            <a:headEnd/>
            <a:tailEnd/>
          </a:ln>
        </p:spPr>
        <p:txBody>
          <a:bodyPr wrap="none" anchor="ctr"/>
          <a:lstStyle/>
          <a:p>
            <a:endParaRPr lang="it-IT"/>
          </a:p>
        </p:txBody>
      </p:sp>
      <p:sp>
        <p:nvSpPr>
          <p:cNvPr id="13320" name="Rectangle 7"/>
          <p:cNvSpPr>
            <a:spLocks noChangeArrowheads="1"/>
          </p:cNvSpPr>
          <p:nvPr/>
        </p:nvSpPr>
        <p:spPr bwMode="auto">
          <a:xfrm>
            <a:off x="1154113" y="4454525"/>
            <a:ext cx="1930400" cy="206375"/>
          </a:xfrm>
          <a:prstGeom prst="rect">
            <a:avLst/>
          </a:prstGeom>
          <a:noFill/>
          <a:ln w="12700">
            <a:solidFill>
              <a:schemeClr val="tx1"/>
            </a:solidFill>
            <a:miter lim="800000"/>
            <a:headEnd/>
            <a:tailEnd/>
          </a:ln>
        </p:spPr>
        <p:txBody>
          <a:bodyPr wrap="none" anchor="ctr"/>
          <a:lstStyle/>
          <a:p>
            <a:endParaRPr lang="it-IT"/>
          </a:p>
        </p:txBody>
      </p:sp>
      <p:sp>
        <p:nvSpPr>
          <p:cNvPr id="13321" name="Rectangle 8"/>
          <p:cNvSpPr>
            <a:spLocks noChangeArrowheads="1"/>
          </p:cNvSpPr>
          <p:nvPr/>
        </p:nvSpPr>
        <p:spPr bwMode="auto">
          <a:xfrm>
            <a:off x="1154113" y="4673600"/>
            <a:ext cx="1930400" cy="207963"/>
          </a:xfrm>
          <a:prstGeom prst="rect">
            <a:avLst/>
          </a:prstGeom>
          <a:noFill/>
          <a:ln w="12700">
            <a:solidFill>
              <a:schemeClr val="tx1"/>
            </a:solidFill>
            <a:miter lim="800000"/>
            <a:headEnd/>
            <a:tailEnd/>
          </a:ln>
        </p:spPr>
        <p:txBody>
          <a:bodyPr wrap="none" anchor="ctr"/>
          <a:lstStyle/>
          <a:p>
            <a:endParaRPr lang="it-IT"/>
          </a:p>
        </p:txBody>
      </p:sp>
      <p:sp>
        <p:nvSpPr>
          <p:cNvPr id="13322" name="Rectangle 9"/>
          <p:cNvSpPr>
            <a:spLocks noChangeArrowheads="1"/>
          </p:cNvSpPr>
          <p:nvPr/>
        </p:nvSpPr>
        <p:spPr bwMode="auto">
          <a:xfrm>
            <a:off x="1154113" y="4894263"/>
            <a:ext cx="1930400" cy="207962"/>
          </a:xfrm>
          <a:prstGeom prst="rect">
            <a:avLst/>
          </a:prstGeom>
          <a:noFill/>
          <a:ln w="12700">
            <a:solidFill>
              <a:schemeClr val="tx1"/>
            </a:solidFill>
            <a:miter lim="800000"/>
            <a:headEnd/>
            <a:tailEnd/>
          </a:ln>
        </p:spPr>
        <p:txBody>
          <a:bodyPr wrap="none" anchor="ctr"/>
          <a:lstStyle/>
          <a:p>
            <a:endParaRPr lang="it-IT"/>
          </a:p>
        </p:txBody>
      </p:sp>
      <p:sp>
        <p:nvSpPr>
          <p:cNvPr id="13323" name="Rectangle 10"/>
          <p:cNvSpPr>
            <a:spLocks noChangeArrowheads="1"/>
          </p:cNvSpPr>
          <p:nvPr/>
        </p:nvSpPr>
        <p:spPr bwMode="auto">
          <a:xfrm>
            <a:off x="1154113" y="5114925"/>
            <a:ext cx="1930400" cy="207963"/>
          </a:xfrm>
          <a:prstGeom prst="rect">
            <a:avLst/>
          </a:prstGeom>
          <a:noFill/>
          <a:ln w="12700">
            <a:solidFill>
              <a:schemeClr val="tx1"/>
            </a:solidFill>
            <a:miter lim="800000"/>
            <a:headEnd/>
            <a:tailEnd/>
          </a:ln>
        </p:spPr>
        <p:txBody>
          <a:bodyPr wrap="none" anchor="ctr"/>
          <a:lstStyle/>
          <a:p>
            <a:endParaRPr lang="it-IT"/>
          </a:p>
        </p:txBody>
      </p:sp>
      <p:sp>
        <p:nvSpPr>
          <p:cNvPr id="13324" name="Rectangle 11"/>
          <p:cNvSpPr>
            <a:spLocks noChangeArrowheads="1"/>
          </p:cNvSpPr>
          <p:nvPr/>
        </p:nvSpPr>
        <p:spPr bwMode="auto">
          <a:xfrm>
            <a:off x="1154113" y="5335588"/>
            <a:ext cx="1930400" cy="206375"/>
          </a:xfrm>
          <a:prstGeom prst="rect">
            <a:avLst/>
          </a:prstGeom>
          <a:noFill/>
          <a:ln w="12700">
            <a:solidFill>
              <a:schemeClr val="tx1"/>
            </a:solidFill>
            <a:miter lim="800000"/>
            <a:headEnd/>
            <a:tailEnd/>
          </a:ln>
        </p:spPr>
        <p:txBody>
          <a:bodyPr wrap="none" anchor="ctr"/>
          <a:lstStyle/>
          <a:p>
            <a:endParaRPr lang="it-IT"/>
          </a:p>
        </p:txBody>
      </p:sp>
      <p:sp>
        <p:nvSpPr>
          <p:cNvPr id="13325" name="Rectangle 12"/>
          <p:cNvSpPr>
            <a:spLocks noChangeArrowheads="1"/>
          </p:cNvSpPr>
          <p:nvPr/>
        </p:nvSpPr>
        <p:spPr bwMode="auto">
          <a:xfrm>
            <a:off x="1154113" y="5554663"/>
            <a:ext cx="1930400" cy="207962"/>
          </a:xfrm>
          <a:prstGeom prst="rect">
            <a:avLst/>
          </a:prstGeom>
          <a:noFill/>
          <a:ln w="12700">
            <a:solidFill>
              <a:schemeClr val="tx1"/>
            </a:solidFill>
            <a:miter lim="800000"/>
            <a:headEnd/>
            <a:tailEnd/>
          </a:ln>
        </p:spPr>
        <p:txBody>
          <a:bodyPr wrap="none" anchor="ctr"/>
          <a:lstStyle/>
          <a:p>
            <a:endParaRPr lang="it-IT"/>
          </a:p>
        </p:txBody>
      </p:sp>
      <p:sp>
        <p:nvSpPr>
          <p:cNvPr id="13326" name="Rectangle 13"/>
          <p:cNvSpPr>
            <a:spLocks noChangeArrowheads="1"/>
          </p:cNvSpPr>
          <p:nvPr/>
        </p:nvSpPr>
        <p:spPr bwMode="auto">
          <a:xfrm>
            <a:off x="1116013" y="4165600"/>
            <a:ext cx="2092325" cy="1855788"/>
          </a:xfrm>
          <a:prstGeom prst="rect">
            <a:avLst/>
          </a:prstGeom>
          <a:noFill/>
          <a:ln w="9525">
            <a:noFill/>
            <a:miter lim="800000"/>
            <a:headEnd/>
            <a:tailEnd/>
          </a:ln>
        </p:spPr>
        <p:txBody>
          <a:bodyPr lIns="92075" tIns="46038" rIns="92075" bIns="46038">
            <a:spAutoFit/>
          </a:bodyPr>
          <a:lstStyle/>
          <a:p>
            <a:pPr eaLnBrk="0" hangingPunct="0">
              <a:lnSpc>
                <a:spcPct val="110000"/>
              </a:lnSpc>
            </a:pPr>
            <a:r>
              <a:rPr lang="it-IT" sz="1400"/>
              <a:t>family: PF_INET</a:t>
            </a:r>
          </a:p>
          <a:p>
            <a:pPr eaLnBrk="0" hangingPunct="0">
              <a:lnSpc>
                <a:spcPct val="110000"/>
              </a:lnSpc>
            </a:pPr>
            <a:r>
              <a:rPr lang="it-IT" sz="1400"/>
              <a:t>service: SOCK_STREAM</a:t>
            </a:r>
          </a:p>
          <a:p>
            <a:pPr eaLnBrk="0" hangingPunct="0">
              <a:lnSpc>
                <a:spcPct val="110000"/>
              </a:lnSpc>
            </a:pPr>
            <a:r>
              <a:rPr lang="it-IT" sz="1400"/>
              <a:t>local IP: 137.204.57.33</a:t>
            </a:r>
          </a:p>
          <a:p>
            <a:pPr eaLnBrk="0" hangingPunct="0"/>
            <a:r>
              <a:rPr lang="it-IT" sz="1400"/>
              <a:t>remote IP: ....</a:t>
            </a:r>
          </a:p>
          <a:p>
            <a:pPr eaLnBrk="0" hangingPunct="0"/>
            <a:r>
              <a:rPr lang="it-IT" sz="1400"/>
              <a:t>local port: 12345</a:t>
            </a:r>
          </a:p>
          <a:p>
            <a:pPr eaLnBrk="0" hangingPunct="0"/>
            <a:r>
              <a:rPr lang="it-IT" sz="1400"/>
              <a:t>remote port: .....</a:t>
            </a:r>
          </a:p>
          <a:p>
            <a:pPr eaLnBrk="0" hangingPunct="0"/>
            <a:r>
              <a:rPr lang="it-IT" sz="1400"/>
              <a:t>pgid:</a:t>
            </a:r>
          </a:p>
          <a:p>
            <a:pPr eaLnBrk="0" hangingPunct="0"/>
            <a:r>
              <a:rPr lang="it-IT" sz="1400"/>
              <a:t>....................</a:t>
            </a:r>
          </a:p>
        </p:txBody>
      </p:sp>
      <p:sp>
        <p:nvSpPr>
          <p:cNvPr id="13327" name="Rectangle 14"/>
          <p:cNvSpPr>
            <a:spLocks noChangeArrowheads="1"/>
          </p:cNvSpPr>
          <p:nvPr/>
        </p:nvSpPr>
        <p:spPr bwMode="auto">
          <a:xfrm>
            <a:off x="1239838" y="3873500"/>
            <a:ext cx="1924050" cy="396875"/>
          </a:xfrm>
          <a:prstGeom prst="rect">
            <a:avLst/>
          </a:prstGeom>
          <a:noFill/>
          <a:ln w="9525">
            <a:noFill/>
            <a:miter lim="800000"/>
            <a:headEnd/>
            <a:tailEnd/>
          </a:ln>
        </p:spPr>
        <p:txBody>
          <a:bodyPr wrap="none" lIns="92075" tIns="46038" rIns="92075" bIns="46038">
            <a:spAutoFit/>
          </a:bodyPr>
          <a:lstStyle/>
          <a:p>
            <a:pPr eaLnBrk="0" hangingPunct="0"/>
            <a:r>
              <a:rPr lang="it-IT" sz="1600"/>
              <a:t>socket data structure</a:t>
            </a:r>
            <a:r>
              <a:rPr lang="it-IT"/>
              <a:t> </a:t>
            </a:r>
          </a:p>
        </p:txBody>
      </p:sp>
      <p:sp>
        <p:nvSpPr>
          <p:cNvPr id="13328" name="Rectangle 15"/>
          <p:cNvSpPr>
            <a:spLocks noChangeArrowheads="1"/>
          </p:cNvSpPr>
          <p:nvPr/>
        </p:nvSpPr>
        <p:spPr bwMode="auto">
          <a:xfrm>
            <a:off x="1154113" y="5772150"/>
            <a:ext cx="1931987" cy="217488"/>
          </a:xfrm>
          <a:prstGeom prst="rect">
            <a:avLst/>
          </a:prstGeom>
          <a:noFill/>
          <a:ln w="12700">
            <a:solidFill>
              <a:schemeClr val="tx1"/>
            </a:solidFill>
            <a:miter lim="800000"/>
            <a:headEnd/>
            <a:tailEnd/>
          </a:ln>
        </p:spPr>
        <p:txBody>
          <a:bodyPr wrap="none" anchor="ctr"/>
          <a:lstStyle/>
          <a:p>
            <a:endParaRPr lang="it-IT"/>
          </a:p>
        </p:txBody>
      </p:sp>
      <p:sp>
        <p:nvSpPr>
          <p:cNvPr id="13329" name="Line 16"/>
          <p:cNvSpPr>
            <a:spLocks noChangeShapeType="1"/>
          </p:cNvSpPr>
          <p:nvPr/>
        </p:nvSpPr>
        <p:spPr bwMode="auto">
          <a:xfrm flipV="1">
            <a:off x="2733675" y="4064000"/>
            <a:ext cx="1331913" cy="268288"/>
          </a:xfrm>
          <a:prstGeom prst="line">
            <a:avLst/>
          </a:prstGeom>
          <a:noFill/>
          <a:ln w="12700">
            <a:solidFill>
              <a:schemeClr val="tx1"/>
            </a:solidFill>
            <a:round/>
            <a:headEnd type="none" w="sm" len="sm"/>
            <a:tailEnd type="stealth" w="med" len="med"/>
          </a:ln>
        </p:spPr>
        <p:txBody>
          <a:bodyPr wrap="none" anchor="ctr"/>
          <a:lstStyle/>
          <a:p>
            <a:endParaRPr lang="it-IT"/>
          </a:p>
        </p:txBody>
      </p:sp>
      <p:sp>
        <p:nvSpPr>
          <p:cNvPr id="13330" name="Rectangle 17"/>
          <p:cNvSpPr>
            <a:spLocks noChangeArrowheads="1"/>
          </p:cNvSpPr>
          <p:nvPr/>
        </p:nvSpPr>
        <p:spPr bwMode="auto">
          <a:xfrm>
            <a:off x="4097338" y="3851275"/>
            <a:ext cx="3446462" cy="628650"/>
          </a:xfrm>
          <a:prstGeom prst="rect">
            <a:avLst/>
          </a:prstGeom>
          <a:noFill/>
          <a:ln w="9525">
            <a:noFill/>
            <a:miter lim="800000"/>
            <a:headEnd/>
            <a:tailEnd/>
          </a:ln>
        </p:spPr>
        <p:txBody>
          <a:bodyPr wrap="none" lIns="92075" tIns="46038" rIns="92075" bIns="46038">
            <a:spAutoFit/>
          </a:bodyPr>
          <a:lstStyle/>
          <a:p>
            <a:pPr eaLnBrk="0" hangingPunct="0">
              <a:lnSpc>
                <a:spcPct val="110000"/>
              </a:lnSpc>
            </a:pPr>
            <a:r>
              <a:rPr lang="it-IT" sz="1600"/>
              <a:t>Domain - Protocol Family: Internet </a:t>
            </a:r>
          </a:p>
          <a:p>
            <a:pPr eaLnBrk="0" hangingPunct="0">
              <a:lnSpc>
                <a:spcPct val="110000"/>
              </a:lnSpc>
            </a:pPr>
            <a:r>
              <a:rPr lang="it-IT" sz="1600"/>
              <a:t>(or AF_INET, Address Family Internet)</a:t>
            </a:r>
          </a:p>
        </p:txBody>
      </p:sp>
      <p:sp>
        <p:nvSpPr>
          <p:cNvPr id="13331" name="Line 18"/>
          <p:cNvSpPr>
            <a:spLocks noChangeShapeType="1"/>
          </p:cNvSpPr>
          <p:nvPr/>
        </p:nvSpPr>
        <p:spPr bwMode="auto">
          <a:xfrm>
            <a:off x="3032125" y="4557713"/>
            <a:ext cx="1358900" cy="263525"/>
          </a:xfrm>
          <a:prstGeom prst="line">
            <a:avLst/>
          </a:prstGeom>
          <a:noFill/>
          <a:ln w="12700">
            <a:solidFill>
              <a:schemeClr val="tx1"/>
            </a:solidFill>
            <a:round/>
            <a:headEnd type="none" w="sm" len="sm"/>
            <a:tailEnd type="stealth" w="med" len="med"/>
          </a:ln>
        </p:spPr>
        <p:txBody>
          <a:bodyPr wrap="none" anchor="ctr"/>
          <a:lstStyle/>
          <a:p>
            <a:endParaRPr lang="it-IT"/>
          </a:p>
        </p:txBody>
      </p:sp>
      <p:sp>
        <p:nvSpPr>
          <p:cNvPr id="13332" name="Rectangle 19"/>
          <p:cNvSpPr>
            <a:spLocks noChangeArrowheads="1"/>
          </p:cNvSpPr>
          <p:nvPr/>
        </p:nvSpPr>
        <p:spPr bwMode="auto">
          <a:xfrm>
            <a:off x="4430713" y="4651375"/>
            <a:ext cx="3478212" cy="360363"/>
          </a:xfrm>
          <a:prstGeom prst="rect">
            <a:avLst/>
          </a:prstGeom>
          <a:noFill/>
          <a:ln w="9525">
            <a:noFill/>
            <a:miter lim="800000"/>
            <a:headEnd/>
            <a:tailEnd/>
          </a:ln>
        </p:spPr>
        <p:txBody>
          <a:bodyPr wrap="none" lIns="92075" tIns="46038" rIns="92075" bIns="46038">
            <a:spAutoFit/>
          </a:bodyPr>
          <a:lstStyle/>
          <a:p>
            <a:pPr eaLnBrk="0" hangingPunct="0">
              <a:lnSpc>
                <a:spcPct val="110000"/>
              </a:lnSpc>
            </a:pPr>
            <a:r>
              <a:rPr lang="it-IT" sz="1600"/>
              <a:t>socket type: STREAM or DATAGRAM</a:t>
            </a:r>
          </a:p>
        </p:txBody>
      </p:sp>
      <p:sp>
        <p:nvSpPr>
          <p:cNvPr id="13333" name="Arc 20"/>
          <p:cNvSpPr>
            <a:spLocks/>
          </p:cNvSpPr>
          <p:nvPr/>
        </p:nvSpPr>
        <p:spPr bwMode="auto">
          <a:xfrm>
            <a:off x="3027363" y="4749800"/>
            <a:ext cx="192087" cy="522288"/>
          </a:xfrm>
          <a:custGeom>
            <a:avLst/>
            <a:gdLst>
              <a:gd name="T0" fmla="*/ 891289903 w 21600"/>
              <a:gd name="T1" fmla="*/ 0 h 43000"/>
              <a:gd name="T2" fmla="*/ 1145525919 w 21600"/>
              <a:gd name="T3" fmla="*/ 2147483647 h 43000"/>
              <a:gd name="T4" fmla="*/ 0 w 21600"/>
              <a:gd name="T5" fmla="*/ 2147483647 h 43000"/>
              <a:gd name="T6" fmla="*/ 0 60000 65536"/>
              <a:gd name="T7" fmla="*/ 0 60000 65536"/>
              <a:gd name="T8" fmla="*/ 0 60000 65536"/>
              <a:gd name="T9" fmla="*/ 0 w 21600"/>
              <a:gd name="T10" fmla="*/ 0 h 43000"/>
              <a:gd name="T11" fmla="*/ 21600 w 21600"/>
              <a:gd name="T12" fmla="*/ 43000 h 43000"/>
            </a:gdLst>
            <a:ahLst/>
            <a:cxnLst>
              <a:cxn ang="T6">
                <a:pos x="T0" y="T1"/>
              </a:cxn>
              <a:cxn ang="T7">
                <a:pos x="T2" y="T3"/>
              </a:cxn>
              <a:cxn ang="T8">
                <a:pos x="T4" y="T5"/>
              </a:cxn>
            </a:cxnLst>
            <a:rect l="T9" t="T10" r="T11" b="T12"/>
            <a:pathLst>
              <a:path w="21600" h="43000" fill="none" extrusionOk="0">
                <a:moveTo>
                  <a:pt x="1801" y="0"/>
                </a:moveTo>
                <a:cubicBezTo>
                  <a:pt x="12993" y="937"/>
                  <a:pt x="21600" y="10294"/>
                  <a:pt x="21600" y="21525"/>
                </a:cubicBezTo>
                <a:cubicBezTo>
                  <a:pt x="21600" y="32557"/>
                  <a:pt x="13285" y="41817"/>
                  <a:pt x="2316" y="43000"/>
                </a:cubicBezTo>
              </a:path>
              <a:path w="21600" h="43000" stroke="0" extrusionOk="0">
                <a:moveTo>
                  <a:pt x="1801" y="0"/>
                </a:moveTo>
                <a:cubicBezTo>
                  <a:pt x="12993" y="937"/>
                  <a:pt x="21600" y="10294"/>
                  <a:pt x="21600" y="21525"/>
                </a:cubicBezTo>
                <a:cubicBezTo>
                  <a:pt x="21600" y="32557"/>
                  <a:pt x="13285" y="41817"/>
                  <a:pt x="2316" y="43000"/>
                </a:cubicBezTo>
                <a:lnTo>
                  <a:pt x="0" y="21525"/>
                </a:lnTo>
                <a:close/>
              </a:path>
            </a:pathLst>
          </a:custGeom>
          <a:noFill/>
          <a:ln w="12700" cap="rnd">
            <a:solidFill>
              <a:schemeClr val="tx1"/>
            </a:solidFill>
            <a:round/>
            <a:headEnd type="none" w="sm" len="sm"/>
            <a:tailEnd type="none" w="sm" len="sm"/>
          </a:ln>
        </p:spPr>
        <p:txBody>
          <a:bodyPr wrap="none" anchor="ctr"/>
          <a:lstStyle/>
          <a:p>
            <a:endParaRPr lang="it-IT"/>
          </a:p>
        </p:txBody>
      </p:sp>
      <p:sp>
        <p:nvSpPr>
          <p:cNvPr id="13334" name="Line 21"/>
          <p:cNvSpPr>
            <a:spLocks noChangeShapeType="1"/>
          </p:cNvSpPr>
          <p:nvPr/>
        </p:nvSpPr>
        <p:spPr bwMode="auto">
          <a:xfrm>
            <a:off x="3227388" y="5040313"/>
            <a:ext cx="657225" cy="122237"/>
          </a:xfrm>
          <a:prstGeom prst="line">
            <a:avLst/>
          </a:prstGeom>
          <a:noFill/>
          <a:ln w="12700">
            <a:solidFill>
              <a:schemeClr val="tx1"/>
            </a:solidFill>
            <a:round/>
            <a:headEnd type="none" w="sm" len="sm"/>
            <a:tailEnd type="stealth" w="med" len="med"/>
          </a:ln>
        </p:spPr>
        <p:txBody>
          <a:bodyPr wrap="none" anchor="ctr"/>
          <a:lstStyle/>
          <a:p>
            <a:endParaRPr lang="it-IT"/>
          </a:p>
        </p:txBody>
      </p:sp>
      <p:sp>
        <p:nvSpPr>
          <p:cNvPr id="13335" name="Rectangle 22"/>
          <p:cNvSpPr>
            <a:spLocks noChangeArrowheads="1"/>
          </p:cNvSpPr>
          <p:nvPr/>
        </p:nvSpPr>
        <p:spPr bwMode="auto">
          <a:xfrm>
            <a:off x="3852863" y="5059363"/>
            <a:ext cx="4086225" cy="531812"/>
          </a:xfrm>
          <a:prstGeom prst="rect">
            <a:avLst/>
          </a:prstGeom>
          <a:noFill/>
          <a:ln w="9525">
            <a:noFill/>
            <a:miter lim="800000"/>
            <a:headEnd/>
            <a:tailEnd/>
          </a:ln>
        </p:spPr>
        <p:txBody>
          <a:bodyPr wrap="none" lIns="92075" tIns="46038" rIns="92075" bIns="46038">
            <a:spAutoFit/>
          </a:bodyPr>
          <a:lstStyle/>
          <a:p>
            <a:pPr eaLnBrk="0" hangingPunct="0">
              <a:lnSpc>
                <a:spcPct val="110000"/>
              </a:lnSpc>
            </a:pPr>
            <a:r>
              <a:rPr lang="it-IT" sz="1600"/>
              <a:t>socket local address (the address format </a:t>
            </a:r>
          </a:p>
          <a:p>
            <a:pPr eaLnBrk="0" hangingPunct="0">
              <a:lnSpc>
                <a:spcPct val="70000"/>
              </a:lnSpc>
            </a:pPr>
            <a:r>
              <a:rPr lang="it-IT" sz="1600"/>
              <a:t>results from the socket communication domain)</a:t>
            </a:r>
          </a:p>
        </p:txBody>
      </p:sp>
      <p:sp>
        <p:nvSpPr>
          <p:cNvPr id="13336" name="Line 23"/>
          <p:cNvSpPr>
            <a:spLocks noChangeShapeType="1"/>
          </p:cNvSpPr>
          <p:nvPr/>
        </p:nvSpPr>
        <p:spPr bwMode="auto">
          <a:xfrm>
            <a:off x="2982913" y="5668963"/>
            <a:ext cx="1008062" cy="158750"/>
          </a:xfrm>
          <a:prstGeom prst="line">
            <a:avLst/>
          </a:prstGeom>
          <a:noFill/>
          <a:ln w="12700">
            <a:solidFill>
              <a:schemeClr val="tx1"/>
            </a:solidFill>
            <a:round/>
            <a:headEnd type="none" w="sm" len="sm"/>
            <a:tailEnd type="stealth" w="med" len="med"/>
          </a:ln>
        </p:spPr>
        <p:txBody>
          <a:bodyPr wrap="none" anchor="ctr"/>
          <a:lstStyle/>
          <a:p>
            <a:endParaRPr lang="it-IT"/>
          </a:p>
        </p:txBody>
      </p:sp>
      <p:sp>
        <p:nvSpPr>
          <p:cNvPr id="13337" name="Rectangle 24"/>
          <p:cNvSpPr>
            <a:spLocks noChangeArrowheads="1"/>
          </p:cNvSpPr>
          <p:nvPr/>
        </p:nvSpPr>
        <p:spPr bwMode="auto">
          <a:xfrm>
            <a:off x="4005263" y="5651500"/>
            <a:ext cx="3467100" cy="360363"/>
          </a:xfrm>
          <a:prstGeom prst="rect">
            <a:avLst/>
          </a:prstGeom>
          <a:noFill/>
          <a:ln w="9525">
            <a:noFill/>
            <a:miter lim="800000"/>
            <a:headEnd/>
            <a:tailEnd/>
          </a:ln>
        </p:spPr>
        <p:txBody>
          <a:bodyPr wrap="none" lIns="92075" tIns="46038" rIns="92075" bIns="46038">
            <a:spAutoFit/>
          </a:bodyPr>
          <a:lstStyle/>
          <a:p>
            <a:pPr eaLnBrk="0" hangingPunct="0">
              <a:lnSpc>
                <a:spcPct val="110000"/>
              </a:lnSpc>
            </a:pPr>
            <a:r>
              <a:rPr lang="it-IT" sz="1600"/>
              <a:t>Set of processes associated to the socket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numero diapositiva 3"/>
          <p:cNvSpPr>
            <a:spLocks noGrp="1"/>
          </p:cNvSpPr>
          <p:nvPr>
            <p:ph type="sldNum" sz="quarter" idx="12"/>
          </p:nvPr>
        </p:nvSpPr>
        <p:spPr>
          <a:noFill/>
        </p:spPr>
        <p:txBody>
          <a:bodyPr/>
          <a:lstStyle/>
          <a:p>
            <a:fld id="{4CF5A296-810C-48A2-A841-0184CE498768}" type="slidenum">
              <a:rPr lang="it-IT" smtClean="0"/>
              <a:pPr/>
              <a:t>12</a:t>
            </a:fld>
            <a:endParaRPr lang="it-IT"/>
          </a:p>
        </p:txBody>
      </p:sp>
      <p:sp>
        <p:nvSpPr>
          <p:cNvPr id="15364" name="Rectangle 4"/>
          <p:cNvSpPr>
            <a:spLocks noChangeArrowheads="1"/>
          </p:cNvSpPr>
          <p:nvPr/>
        </p:nvSpPr>
        <p:spPr bwMode="auto">
          <a:xfrm>
            <a:off x="1892300" y="1895475"/>
            <a:ext cx="4119718" cy="770084"/>
          </a:xfrm>
          <a:prstGeom prst="rect">
            <a:avLst/>
          </a:prstGeom>
          <a:noFill/>
          <a:ln w="9525">
            <a:noFill/>
            <a:miter lim="800000"/>
            <a:headEnd/>
            <a:tailEnd/>
          </a:ln>
        </p:spPr>
        <p:txBody>
          <a:bodyPr wrap="none" lIns="92075" tIns="46038" rIns="92075" bIns="46038">
            <a:spAutoFit/>
          </a:bodyPr>
          <a:lstStyle/>
          <a:p>
            <a:pPr eaLnBrk="0" hangingPunct="0"/>
            <a:r>
              <a:rPr lang="it-IT" dirty="0" err="1">
                <a:latin typeface="+mj-lt"/>
              </a:rPr>
              <a:t>sd</a:t>
            </a:r>
            <a:r>
              <a:rPr lang="it-IT" dirty="0">
                <a:latin typeface="+mj-lt"/>
              </a:rPr>
              <a:t>  =  </a:t>
            </a:r>
            <a:r>
              <a:rPr lang="it-IT" b="1" dirty="0" err="1">
                <a:latin typeface="+mj-lt"/>
              </a:rPr>
              <a:t>socket</a:t>
            </a:r>
            <a:r>
              <a:rPr lang="it-IT" dirty="0">
                <a:latin typeface="+mj-lt"/>
              </a:rPr>
              <a:t> (domain, </a:t>
            </a:r>
            <a:r>
              <a:rPr lang="it-IT" dirty="0" err="1">
                <a:latin typeface="+mj-lt"/>
              </a:rPr>
              <a:t>type</a:t>
            </a:r>
            <a:r>
              <a:rPr lang="it-IT" dirty="0">
                <a:latin typeface="+mj-lt"/>
              </a:rPr>
              <a:t>, </a:t>
            </a:r>
            <a:r>
              <a:rPr lang="it-IT" dirty="0" err="1">
                <a:latin typeface="+mj-lt"/>
              </a:rPr>
              <a:t>protocol</a:t>
            </a:r>
            <a:r>
              <a:rPr lang="it-IT" dirty="0">
                <a:latin typeface="+mj-lt"/>
              </a:rPr>
              <a:t>);</a:t>
            </a:r>
          </a:p>
          <a:p>
            <a:pPr eaLnBrk="0" hangingPunct="0"/>
            <a:endParaRPr lang="it-IT" sz="2400" dirty="0">
              <a:latin typeface="Arial" charset="0"/>
            </a:endParaRPr>
          </a:p>
        </p:txBody>
      </p:sp>
      <p:sp>
        <p:nvSpPr>
          <p:cNvPr id="86021" name="Rectangle 5"/>
          <p:cNvSpPr>
            <a:spLocks noChangeArrowheads="1"/>
          </p:cNvSpPr>
          <p:nvPr/>
        </p:nvSpPr>
        <p:spPr bwMode="auto">
          <a:xfrm>
            <a:off x="685800" y="2781300"/>
            <a:ext cx="7780338" cy="3139963"/>
          </a:xfrm>
          <a:prstGeom prst="rect">
            <a:avLst/>
          </a:prstGeom>
          <a:noFill/>
          <a:ln w="9525">
            <a:noFill/>
            <a:miter lim="800000"/>
            <a:headEnd/>
            <a:tailEnd/>
          </a:ln>
        </p:spPr>
        <p:txBody>
          <a:bodyPr lIns="92075" tIns="46038" rIns="92075" bIns="46038">
            <a:spAutoFit/>
          </a:bodyPr>
          <a:lstStyle/>
          <a:p>
            <a:pPr marL="95250" indent="-95250" eaLnBrk="0" hangingPunct="0">
              <a:lnSpc>
                <a:spcPct val="90000"/>
              </a:lnSpc>
              <a:buFontTx/>
              <a:buChar char=" "/>
            </a:pPr>
            <a:r>
              <a:rPr lang="it-IT" dirty="0"/>
              <a:t>The </a:t>
            </a:r>
            <a:r>
              <a:rPr lang="it-IT" i="1" dirty="0" err="1"/>
              <a:t>socket</a:t>
            </a:r>
            <a:r>
              <a:rPr lang="it-IT" i="1" dirty="0"/>
              <a:t> procedure </a:t>
            </a:r>
            <a:r>
              <a:rPr lang="it-IT" dirty="0" err="1"/>
              <a:t>creates</a:t>
            </a:r>
            <a:r>
              <a:rPr lang="it-IT" dirty="0"/>
              <a:t> a </a:t>
            </a:r>
            <a:r>
              <a:rPr lang="it-IT" dirty="0" err="1"/>
              <a:t>socket</a:t>
            </a:r>
            <a:r>
              <a:rPr lang="it-IT" dirty="0"/>
              <a:t> and </a:t>
            </a:r>
            <a:r>
              <a:rPr lang="it-IT" dirty="0" err="1"/>
              <a:t>returns</a:t>
            </a:r>
            <a:r>
              <a:rPr lang="it-IT" dirty="0"/>
              <a:t> an </a:t>
            </a:r>
            <a:r>
              <a:rPr lang="it-IT" dirty="0" err="1"/>
              <a:t>integer</a:t>
            </a:r>
            <a:r>
              <a:rPr lang="it-IT" dirty="0"/>
              <a:t> </a:t>
            </a:r>
            <a:r>
              <a:rPr lang="it-IT" dirty="0" err="1"/>
              <a:t>descriptor</a:t>
            </a:r>
            <a:r>
              <a:rPr lang="it-IT" dirty="0"/>
              <a:t> </a:t>
            </a:r>
          </a:p>
          <a:p>
            <a:pPr marL="95250" indent="-95250" eaLnBrk="0" hangingPunct="0">
              <a:lnSpc>
                <a:spcPct val="90000"/>
              </a:lnSpc>
              <a:buFontTx/>
              <a:buChar char=" "/>
            </a:pPr>
            <a:endParaRPr lang="it-IT" dirty="0"/>
          </a:p>
          <a:p>
            <a:pPr marL="95250" indent="-95250" eaLnBrk="0" hangingPunct="0">
              <a:lnSpc>
                <a:spcPct val="90000"/>
              </a:lnSpc>
              <a:buFontTx/>
              <a:buChar char=" "/>
            </a:pPr>
            <a:r>
              <a:rPr lang="it-IT" b="1" dirty="0"/>
              <a:t>domain</a:t>
            </a:r>
            <a:r>
              <a:rPr lang="it-IT" dirty="0"/>
              <a:t> </a:t>
            </a:r>
            <a:r>
              <a:rPr lang="it-IT" dirty="0" err="1"/>
              <a:t>specifies</a:t>
            </a:r>
            <a:r>
              <a:rPr lang="it-IT" dirty="0"/>
              <a:t> the  </a:t>
            </a:r>
            <a:r>
              <a:rPr lang="it-IT" dirty="0" err="1"/>
              <a:t>communication</a:t>
            </a:r>
            <a:r>
              <a:rPr lang="it-IT" dirty="0"/>
              <a:t> domain (</a:t>
            </a:r>
            <a:r>
              <a:rPr lang="it-IT" dirty="0" err="1"/>
              <a:t>es.AF_INET</a:t>
            </a:r>
            <a:r>
              <a:rPr lang="it-IT" dirty="0"/>
              <a:t>)</a:t>
            </a:r>
          </a:p>
          <a:p>
            <a:pPr marL="95250" indent="-95250" eaLnBrk="0" hangingPunct="0">
              <a:lnSpc>
                <a:spcPct val="90000"/>
              </a:lnSpc>
              <a:buFontTx/>
              <a:buChar char=" "/>
            </a:pPr>
            <a:endParaRPr lang="it-IT" dirty="0"/>
          </a:p>
          <a:p>
            <a:pPr marL="95250" indent="-95250" eaLnBrk="0" hangingPunct="0">
              <a:lnSpc>
                <a:spcPct val="90000"/>
              </a:lnSpc>
              <a:buFontTx/>
              <a:buChar char=" "/>
            </a:pPr>
            <a:r>
              <a:rPr lang="it-IT" b="1" dirty="0" err="1"/>
              <a:t>type</a:t>
            </a:r>
            <a:r>
              <a:rPr lang="it-IT" dirty="0"/>
              <a:t> </a:t>
            </a:r>
            <a:r>
              <a:rPr lang="it-IT" dirty="0" err="1"/>
              <a:t>specifies</a:t>
            </a:r>
            <a:r>
              <a:rPr lang="it-IT" dirty="0"/>
              <a:t> the </a:t>
            </a:r>
            <a:r>
              <a:rPr lang="it-IT" dirty="0" err="1"/>
              <a:t>type</a:t>
            </a:r>
            <a:r>
              <a:rPr lang="it-IT" dirty="0"/>
              <a:t> of </a:t>
            </a:r>
            <a:r>
              <a:rPr lang="it-IT" dirty="0" err="1"/>
              <a:t>communication</a:t>
            </a:r>
            <a:r>
              <a:rPr lang="it-IT" dirty="0"/>
              <a:t> the </a:t>
            </a:r>
            <a:r>
              <a:rPr lang="it-IT" dirty="0" err="1"/>
              <a:t>socket</a:t>
            </a:r>
            <a:r>
              <a:rPr lang="it-IT" dirty="0"/>
              <a:t> </a:t>
            </a:r>
            <a:r>
              <a:rPr lang="it-IT" dirty="0" err="1"/>
              <a:t>will</a:t>
            </a:r>
            <a:r>
              <a:rPr lang="it-IT" dirty="0"/>
              <a:t> use  (es. SOCK_STREAM or SOCK_DGRAM)</a:t>
            </a:r>
          </a:p>
          <a:p>
            <a:pPr marL="95250" indent="-95250" eaLnBrk="0" hangingPunct="0">
              <a:lnSpc>
                <a:spcPct val="90000"/>
              </a:lnSpc>
              <a:buFontTx/>
              <a:buChar char=" "/>
            </a:pPr>
            <a:endParaRPr lang="it-IT" dirty="0"/>
          </a:p>
          <a:p>
            <a:pPr marL="95250" indent="-95250" eaLnBrk="0" hangingPunct="0">
              <a:lnSpc>
                <a:spcPct val="90000"/>
              </a:lnSpc>
              <a:buFontTx/>
              <a:buChar char=" "/>
            </a:pPr>
            <a:r>
              <a:rPr lang="it-IT" b="1" dirty="0" err="1"/>
              <a:t>protocol</a:t>
            </a:r>
            <a:r>
              <a:rPr lang="it-IT" dirty="0"/>
              <a:t> </a:t>
            </a:r>
            <a:r>
              <a:rPr lang="it-IT" dirty="0" err="1"/>
              <a:t>specifies</a:t>
            </a:r>
            <a:r>
              <a:rPr lang="it-IT" dirty="0"/>
              <a:t> a </a:t>
            </a:r>
            <a:r>
              <a:rPr lang="it-IT" dirty="0" err="1"/>
              <a:t>particular</a:t>
            </a:r>
            <a:r>
              <a:rPr lang="it-IT" dirty="0"/>
              <a:t> </a:t>
            </a:r>
            <a:r>
              <a:rPr lang="it-IT" dirty="0" err="1"/>
              <a:t>transport</a:t>
            </a:r>
            <a:r>
              <a:rPr lang="it-IT" dirty="0"/>
              <a:t> </a:t>
            </a:r>
            <a:r>
              <a:rPr lang="it-IT" dirty="0" err="1"/>
              <a:t>protocol</a:t>
            </a:r>
            <a:r>
              <a:rPr lang="it-IT" dirty="0"/>
              <a:t> </a:t>
            </a:r>
            <a:r>
              <a:rPr lang="it-IT" dirty="0" err="1"/>
              <a:t>used</a:t>
            </a:r>
            <a:r>
              <a:rPr lang="it-IT" dirty="0"/>
              <a:t> with the </a:t>
            </a:r>
            <a:r>
              <a:rPr lang="it-IT" dirty="0" err="1"/>
              <a:t>socket</a:t>
            </a:r>
            <a:endParaRPr lang="it-IT" dirty="0"/>
          </a:p>
          <a:p>
            <a:pPr marL="95250" indent="-95250" eaLnBrk="0" hangingPunct="0">
              <a:lnSpc>
                <a:spcPct val="90000"/>
              </a:lnSpc>
              <a:buFontTx/>
              <a:buChar char=" "/>
            </a:pPr>
            <a:endParaRPr lang="it-IT" dirty="0"/>
          </a:p>
          <a:p>
            <a:pPr marL="95250" indent="-95250" eaLnBrk="0" hangingPunct="0">
              <a:lnSpc>
                <a:spcPct val="90000"/>
              </a:lnSpc>
              <a:buFontTx/>
              <a:buChar char=" "/>
            </a:pPr>
            <a:endParaRPr lang="it-IT" dirty="0"/>
          </a:p>
          <a:p>
            <a:pPr marL="95250" indent="-95250" eaLnBrk="0" hangingPunct="0">
              <a:lnSpc>
                <a:spcPct val="90000"/>
              </a:lnSpc>
              <a:buFontTx/>
              <a:buChar char=" "/>
            </a:pPr>
            <a:endParaRPr lang="it-IT" dirty="0"/>
          </a:p>
        </p:txBody>
      </p:sp>
      <p:sp>
        <p:nvSpPr>
          <p:cNvPr id="15366" name="Rectangle 6"/>
          <p:cNvSpPr>
            <a:spLocks noChangeArrowheads="1"/>
          </p:cNvSpPr>
          <p:nvPr/>
        </p:nvSpPr>
        <p:spPr bwMode="auto">
          <a:xfrm>
            <a:off x="855663" y="5130800"/>
            <a:ext cx="7788275" cy="985838"/>
          </a:xfrm>
          <a:prstGeom prst="rect">
            <a:avLst/>
          </a:prstGeom>
          <a:noFill/>
          <a:ln w="9525">
            <a:noFill/>
            <a:miter lim="800000"/>
            <a:headEnd/>
            <a:tailEnd/>
          </a:ln>
        </p:spPr>
        <p:txBody>
          <a:bodyPr lIns="92075" tIns="46038" rIns="92075" bIns="46038">
            <a:spAutoFit/>
          </a:bodyPr>
          <a:lstStyle/>
          <a:p>
            <a:pPr eaLnBrk="0" hangingPunct="0"/>
            <a:r>
              <a:rPr lang="it-IT"/>
              <a:t>In the communication channel the </a:t>
            </a:r>
            <a:r>
              <a:rPr lang="it-IT" b="1"/>
              <a:t>procedure specifies the used protocol</a:t>
            </a:r>
          </a:p>
          <a:p>
            <a:pPr eaLnBrk="0" hangingPunct="0"/>
            <a:r>
              <a:rPr lang="it-IT"/>
              <a:t> </a:t>
            </a:r>
            <a:r>
              <a:rPr lang="it-IT" sz="1800" i="1"/>
              <a:t>&lt;</a:t>
            </a:r>
            <a:r>
              <a:rPr lang="it-IT" b="1" i="1"/>
              <a:t>protocol</a:t>
            </a:r>
            <a:r>
              <a:rPr lang="it-IT" i="1"/>
              <a:t>; IP local address; local port; IP remote address; remote</a:t>
            </a:r>
            <a:r>
              <a:rPr lang="it-IT"/>
              <a:t> </a:t>
            </a:r>
            <a:r>
              <a:rPr lang="it-IT" i="1"/>
              <a:t>port &gt;</a:t>
            </a:r>
          </a:p>
          <a:p>
            <a:pPr eaLnBrk="0" hangingPunct="0"/>
            <a:endParaRPr lang="it-IT" sz="1800" i="1"/>
          </a:p>
        </p:txBody>
      </p:sp>
      <p:sp>
        <p:nvSpPr>
          <p:cNvPr id="15367" name="AutoShape 7"/>
          <p:cNvSpPr>
            <a:spLocks noChangeArrowheads="1"/>
          </p:cNvSpPr>
          <p:nvPr/>
        </p:nvSpPr>
        <p:spPr bwMode="auto">
          <a:xfrm>
            <a:off x="1444625" y="5919788"/>
            <a:ext cx="244475" cy="260350"/>
          </a:xfrm>
          <a:prstGeom prst="upArrow">
            <a:avLst>
              <a:gd name="adj1" fmla="val 36528"/>
              <a:gd name="adj2" fmla="val 23848"/>
            </a:avLst>
          </a:prstGeom>
          <a:solidFill>
            <a:srgbClr val="DDDDDD"/>
          </a:solidFill>
          <a:ln w="12700">
            <a:solidFill>
              <a:schemeClr val="tx1"/>
            </a:solidFill>
            <a:miter lim="800000"/>
            <a:headEnd type="none" w="sm" len="sm"/>
            <a:tailEnd type="none" w="sm" len="sm"/>
          </a:ln>
        </p:spPr>
        <p:txBody>
          <a:bodyPr wrap="none" anchor="ctr"/>
          <a:lstStyle/>
          <a:p>
            <a:endParaRPr lang="it-IT"/>
          </a:p>
        </p:txBody>
      </p:sp>
      <p:sp>
        <p:nvSpPr>
          <p:cNvPr id="3" name="CasellaDiTesto 2">
            <a:extLst>
              <a:ext uri="{FF2B5EF4-FFF2-40B4-BE49-F238E27FC236}">
                <a16:creationId xmlns:a16="http://schemas.microsoft.com/office/drawing/2014/main" xmlns="" id="{FC3E63AF-F74F-4492-AB00-4A70D957D075}"/>
              </a:ext>
            </a:extLst>
          </p:cNvPr>
          <p:cNvSpPr txBox="1"/>
          <p:nvPr/>
        </p:nvSpPr>
        <p:spPr>
          <a:xfrm>
            <a:off x="685800" y="620688"/>
            <a:ext cx="7958138" cy="523220"/>
          </a:xfrm>
          <a:prstGeom prst="rect">
            <a:avLst/>
          </a:prstGeom>
          <a:noFill/>
        </p:spPr>
        <p:txBody>
          <a:bodyPr wrap="square" rtlCol="0">
            <a:spAutoFit/>
          </a:bodyPr>
          <a:lstStyle/>
          <a:p>
            <a:pPr algn="ctr"/>
            <a:r>
              <a:rPr lang="it-IT" sz="2800" b="1" dirty="0" err="1"/>
              <a:t>Procedures</a:t>
            </a:r>
            <a:r>
              <a:rPr lang="it-IT" sz="2800" b="1" dirty="0"/>
              <a:t> </a:t>
            </a:r>
            <a:r>
              <a:rPr lang="it-IT" sz="2800" b="1" dirty="0" err="1"/>
              <a:t>that</a:t>
            </a:r>
            <a:r>
              <a:rPr lang="it-IT" sz="2800" b="1" dirty="0"/>
              <a:t> </a:t>
            </a:r>
            <a:r>
              <a:rPr lang="it-IT" sz="2800" b="1" dirty="0" err="1"/>
              <a:t>implement</a:t>
            </a:r>
            <a:r>
              <a:rPr lang="it-IT" sz="2800" b="1" dirty="0"/>
              <a:t> the </a:t>
            </a:r>
            <a:r>
              <a:rPr lang="it-IT" sz="2800" b="1" dirty="0" err="1"/>
              <a:t>socket</a:t>
            </a:r>
            <a:r>
              <a:rPr lang="it-IT" sz="2800" b="1" dirty="0"/>
              <a:t> API</a:t>
            </a:r>
          </a:p>
        </p:txBody>
      </p:sp>
      <p:sp>
        <p:nvSpPr>
          <p:cNvPr id="4" name="CasellaDiTesto 3">
            <a:extLst>
              <a:ext uri="{FF2B5EF4-FFF2-40B4-BE49-F238E27FC236}">
                <a16:creationId xmlns:a16="http://schemas.microsoft.com/office/drawing/2014/main" xmlns="" id="{F1CCD16C-8E92-4901-830F-CC3DA4F5E374}"/>
              </a:ext>
            </a:extLst>
          </p:cNvPr>
          <p:cNvSpPr txBox="1"/>
          <p:nvPr/>
        </p:nvSpPr>
        <p:spPr>
          <a:xfrm>
            <a:off x="827584" y="1340768"/>
            <a:ext cx="3078150" cy="461665"/>
          </a:xfrm>
          <a:prstGeom prst="rect">
            <a:avLst/>
          </a:prstGeom>
          <a:noFill/>
        </p:spPr>
        <p:txBody>
          <a:bodyPr wrap="none" rtlCol="0">
            <a:spAutoFit/>
          </a:bodyPr>
          <a:lstStyle/>
          <a:p>
            <a:r>
              <a:rPr lang="it-IT" sz="2400" b="1" dirty="0"/>
              <a:t>The </a:t>
            </a:r>
            <a:r>
              <a:rPr lang="it-IT" sz="2400" b="1" dirty="0" err="1"/>
              <a:t>Socket</a:t>
            </a:r>
            <a:r>
              <a:rPr lang="it-IT" sz="2400" b="1" dirty="0"/>
              <a:t> Procedure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6021">
                                            <p:txEl>
                                              <p:pRg st="0" end="0"/>
                                            </p:txEl>
                                          </p:spTgt>
                                        </p:tgtEl>
                                        <p:attrNameLst>
                                          <p:attrName>style.visibility</p:attrName>
                                        </p:attrNameLst>
                                      </p:cBhvr>
                                      <p:to>
                                        <p:strVal val="visible"/>
                                      </p:to>
                                    </p:set>
                                    <p:animEffect transition="in" filter="box(out)">
                                      <p:cBhvr>
                                        <p:cTn id="7" dur="500"/>
                                        <p:tgtEl>
                                          <p:spTgt spid="860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86021">
                                            <p:txEl>
                                              <p:pRg st="2" end="2"/>
                                            </p:txEl>
                                          </p:spTgt>
                                        </p:tgtEl>
                                        <p:attrNameLst>
                                          <p:attrName>style.visibility</p:attrName>
                                        </p:attrNameLst>
                                      </p:cBhvr>
                                      <p:to>
                                        <p:strVal val="visible"/>
                                      </p:to>
                                    </p:set>
                                    <p:animEffect transition="in" filter="box(out)">
                                      <p:cBhvr>
                                        <p:cTn id="12" dur="500"/>
                                        <p:tgtEl>
                                          <p:spTgt spid="8602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86021">
                                            <p:txEl>
                                              <p:pRg st="4" end="4"/>
                                            </p:txEl>
                                          </p:spTgt>
                                        </p:tgtEl>
                                        <p:attrNameLst>
                                          <p:attrName>style.visibility</p:attrName>
                                        </p:attrNameLst>
                                      </p:cBhvr>
                                      <p:to>
                                        <p:strVal val="visible"/>
                                      </p:to>
                                    </p:set>
                                    <p:animEffect transition="in" filter="box(out)">
                                      <p:cBhvr>
                                        <p:cTn id="17" dur="500"/>
                                        <p:tgtEl>
                                          <p:spTgt spid="8602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86021">
                                            <p:txEl>
                                              <p:pRg st="6" end="6"/>
                                            </p:txEl>
                                          </p:spTgt>
                                        </p:tgtEl>
                                        <p:attrNameLst>
                                          <p:attrName>style.visibility</p:attrName>
                                        </p:attrNameLst>
                                      </p:cBhvr>
                                      <p:to>
                                        <p:strVal val="visible"/>
                                      </p:to>
                                    </p:set>
                                    <p:animEffect transition="in" filter="box(out)">
                                      <p:cBhvr>
                                        <p:cTn id="22" dur="500"/>
                                        <p:tgtEl>
                                          <p:spTgt spid="8602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3"/>
          <p:cNvSpPr>
            <a:spLocks noGrp="1"/>
          </p:cNvSpPr>
          <p:nvPr>
            <p:ph type="sldNum" sz="quarter" idx="12"/>
          </p:nvPr>
        </p:nvSpPr>
        <p:spPr>
          <a:noFill/>
        </p:spPr>
        <p:txBody>
          <a:bodyPr/>
          <a:lstStyle/>
          <a:p>
            <a:fld id="{270026BB-986C-418F-B382-D72ECC9F03A1}" type="slidenum">
              <a:rPr lang="it-IT" smtClean="0"/>
              <a:pPr/>
              <a:t>13</a:t>
            </a:fld>
            <a:endParaRPr lang="it-IT"/>
          </a:p>
        </p:txBody>
      </p:sp>
      <p:sp>
        <p:nvSpPr>
          <p:cNvPr id="16387" name="AutoShape 2"/>
          <p:cNvSpPr>
            <a:spLocks noChangeArrowheads="1"/>
          </p:cNvSpPr>
          <p:nvPr/>
        </p:nvSpPr>
        <p:spPr bwMode="auto">
          <a:xfrm>
            <a:off x="563563" y="606425"/>
            <a:ext cx="8016875" cy="5645150"/>
          </a:xfrm>
          <a:prstGeom prst="roundRect">
            <a:avLst>
              <a:gd name="adj" fmla="val 3995"/>
            </a:avLst>
          </a:prstGeom>
          <a:noFill/>
          <a:ln w="12700">
            <a:solidFill>
              <a:schemeClr val="tx1"/>
            </a:solidFill>
            <a:round/>
            <a:headEnd/>
            <a:tailEnd/>
          </a:ln>
        </p:spPr>
        <p:txBody>
          <a:bodyPr wrap="none" anchor="ctr"/>
          <a:lstStyle/>
          <a:p>
            <a:endParaRPr lang="it-IT"/>
          </a:p>
        </p:txBody>
      </p:sp>
      <p:sp>
        <p:nvSpPr>
          <p:cNvPr id="16388" name="Rectangle 3"/>
          <p:cNvSpPr>
            <a:spLocks noChangeArrowheads="1"/>
          </p:cNvSpPr>
          <p:nvPr/>
        </p:nvSpPr>
        <p:spPr bwMode="auto">
          <a:xfrm>
            <a:off x="684213" y="533400"/>
            <a:ext cx="7704137" cy="1023938"/>
          </a:xfrm>
          <a:prstGeom prst="rect">
            <a:avLst/>
          </a:prstGeom>
          <a:noFill/>
          <a:ln w="9525">
            <a:noFill/>
            <a:miter lim="800000"/>
            <a:headEnd/>
            <a:tailEnd/>
          </a:ln>
        </p:spPr>
        <p:txBody>
          <a:bodyPr lIns="92075" tIns="46038" rIns="92075" bIns="46038">
            <a:spAutoFit/>
          </a:bodyPr>
          <a:lstStyle/>
          <a:p>
            <a:pPr algn="ctr" eaLnBrk="0" hangingPunct="0">
              <a:lnSpc>
                <a:spcPct val="90000"/>
              </a:lnSpc>
            </a:pPr>
            <a:r>
              <a:rPr lang="it-IT" sz="2400" b="1"/>
              <a:t>bind procedure</a:t>
            </a:r>
          </a:p>
          <a:p>
            <a:pPr eaLnBrk="0" hangingPunct="0">
              <a:lnSpc>
                <a:spcPct val="90000"/>
              </a:lnSpc>
            </a:pPr>
            <a:endParaRPr lang="it-IT" sz="2400" b="1"/>
          </a:p>
          <a:p>
            <a:pPr eaLnBrk="0" hangingPunct="0">
              <a:lnSpc>
                <a:spcPct val="90000"/>
              </a:lnSpc>
            </a:pPr>
            <a:r>
              <a:rPr lang="it-IT"/>
              <a:t>When created, a socket has neither a local address nor a remote address</a:t>
            </a:r>
          </a:p>
        </p:txBody>
      </p:sp>
      <p:sp>
        <p:nvSpPr>
          <p:cNvPr id="16389" name="Rectangle 4"/>
          <p:cNvSpPr>
            <a:spLocks noChangeArrowheads="1"/>
          </p:cNvSpPr>
          <p:nvPr/>
        </p:nvSpPr>
        <p:spPr bwMode="auto">
          <a:xfrm>
            <a:off x="1835150" y="1892300"/>
            <a:ext cx="5588000" cy="462307"/>
          </a:xfrm>
          <a:prstGeom prst="rect">
            <a:avLst/>
          </a:prstGeom>
          <a:noFill/>
          <a:ln w="9525">
            <a:noFill/>
            <a:miter lim="800000"/>
            <a:headEnd/>
            <a:tailEnd/>
          </a:ln>
        </p:spPr>
        <p:txBody>
          <a:bodyPr lIns="92075" tIns="46038" rIns="92075" bIns="46038">
            <a:spAutoFit/>
          </a:bodyPr>
          <a:lstStyle/>
          <a:p>
            <a:pPr eaLnBrk="0" hangingPunct="0"/>
            <a:r>
              <a:rPr lang="it-IT" sz="2400" b="1" dirty="0" err="1">
                <a:latin typeface="Arial" charset="0"/>
              </a:rPr>
              <a:t>bind</a:t>
            </a:r>
            <a:r>
              <a:rPr lang="it-IT" sz="2400" dirty="0">
                <a:latin typeface="Arial" charset="0"/>
              </a:rPr>
              <a:t> (</a:t>
            </a:r>
            <a:r>
              <a:rPr lang="it-IT" sz="2400" dirty="0" err="1">
                <a:latin typeface="Arial" charset="0"/>
              </a:rPr>
              <a:t>sd</a:t>
            </a:r>
            <a:r>
              <a:rPr lang="it-IT" sz="2400" dirty="0">
                <a:latin typeface="Arial" charset="0"/>
              </a:rPr>
              <a:t>,  </a:t>
            </a:r>
            <a:r>
              <a:rPr lang="it-IT" sz="2400" dirty="0" err="1">
                <a:latin typeface="Arial" charset="0"/>
              </a:rPr>
              <a:t>localaddr</a:t>
            </a:r>
            <a:r>
              <a:rPr lang="it-IT" sz="2400" dirty="0">
                <a:latin typeface="Arial" charset="0"/>
              </a:rPr>
              <a:t>, </a:t>
            </a:r>
            <a:r>
              <a:rPr lang="it-IT" sz="2400" dirty="0" err="1">
                <a:latin typeface="Arial" charset="0"/>
              </a:rPr>
              <a:t>addrlen</a:t>
            </a:r>
            <a:r>
              <a:rPr lang="it-IT" sz="2400" dirty="0">
                <a:latin typeface="Arial" charset="0"/>
              </a:rPr>
              <a:t>);</a:t>
            </a:r>
          </a:p>
        </p:txBody>
      </p:sp>
      <p:sp>
        <p:nvSpPr>
          <p:cNvPr id="87045" name="Rectangle 5"/>
          <p:cNvSpPr>
            <a:spLocks noChangeArrowheads="1"/>
          </p:cNvSpPr>
          <p:nvPr/>
        </p:nvSpPr>
        <p:spPr bwMode="auto">
          <a:xfrm>
            <a:off x="684213" y="2636838"/>
            <a:ext cx="7631112" cy="3113087"/>
          </a:xfrm>
          <a:prstGeom prst="rect">
            <a:avLst/>
          </a:prstGeom>
          <a:noFill/>
          <a:ln w="9525">
            <a:noFill/>
            <a:miter lim="800000"/>
            <a:headEnd/>
            <a:tailEnd/>
          </a:ln>
        </p:spPr>
        <p:txBody>
          <a:bodyPr lIns="92075" tIns="46038" rIns="92075" bIns="46038">
            <a:spAutoFit/>
          </a:bodyPr>
          <a:lstStyle/>
          <a:p>
            <a:pPr marL="95250" indent="-95250" eaLnBrk="0" hangingPunct="0">
              <a:lnSpc>
                <a:spcPct val="90000"/>
              </a:lnSpc>
              <a:buFontTx/>
              <a:buChar char=" "/>
            </a:pPr>
            <a:r>
              <a:rPr lang="it-IT"/>
              <a:t>A process uses the the </a:t>
            </a:r>
            <a:r>
              <a:rPr lang="it-IT" b="1"/>
              <a:t>bind</a:t>
            </a:r>
            <a:r>
              <a:rPr lang="it-IT"/>
              <a:t> procedure to supply the local address at wich the process will wait for contacts.</a:t>
            </a:r>
          </a:p>
          <a:p>
            <a:pPr marL="95250" indent="-95250" eaLnBrk="0" hangingPunct="0">
              <a:lnSpc>
                <a:spcPct val="90000"/>
              </a:lnSpc>
              <a:buFontTx/>
              <a:buChar char=" "/>
            </a:pPr>
            <a:endParaRPr lang="it-IT"/>
          </a:p>
          <a:p>
            <a:pPr marL="95250" indent="-95250" eaLnBrk="0" hangingPunct="0">
              <a:lnSpc>
                <a:spcPct val="90000"/>
              </a:lnSpc>
              <a:buFontTx/>
              <a:buChar char=" "/>
            </a:pPr>
            <a:r>
              <a:rPr lang="it-IT" b="1"/>
              <a:t>sd </a:t>
            </a:r>
            <a:r>
              <a:rPr lang="it-IT"/>
              <a:t>is the descriptor</a:t>
            </a:r>
            <a:r>
              <a:rPr lang="it-IT" b="1"/>
              <a:t> </a:t>
            </a:r>
            <a:r>
              <a:rPr lang="it-IT"/>
              <a:t>of the socket that has been created, but not previously bound.</a:t>
            </a:r>
          </a:p>
          <a:p>
            <a:pPr marL="95250" indent="-95250" eaLnBrk="0" hangingPunct="0">
              <a:lnSpc>
                <a:spcPct val="90000"/>
              </a:lnSpc>
              <a:buFontTx/>
              <a:buChar char=" "/>
            </a:pPr>
            <a:r>
              <a:rPr lang="it-IT" b="1"/>
              <a:t>localaddr</a:t>
            </a:r>
            <a:r>
              <a:rPr lang="it-IT"/>
              <a:t> is a structure that specifies the local address to be assigned to the socket.</a:t>
            </a:r>
          </a:p>
          <a:p>
            <a:pPr marL="95250" indent="-95250" eaLnBrk="0" hangingPunct="0">
              <a:lnSpc>
                <a:spcPct val="90000"/>
              </a:lnSpc>
              <a:buFontTx/>
              <a:buChar char=" "/>
            </a:pPr>
            <a:r>
              <a:rPr lang="it-IT" b="1"/>
              <a:t>addrlen</a:t>
            </a:r>
            <a:r>
              <a:rPr lang="it-IT"/>
              <a:t> is an integer tha specifies the length of the address.</a:t>
            </a:r>
          </a:p>
          <a:p>
            <a:pPr marL="95250" indent="-95250" eaLnBrk="0" hangingPunct="0">
              <a:lnSpc>
                <a:spcPct val="90000"/>
              </a:lnSpc>
              <a:buFontTx/>
              <a:buChar char=" "/>
            </a:pPr>
            <a:endParaRPr lang="it-IT"/>
          </a:p>
          <a:p>
            <a:pPr marL="95250" indent="-95250" eaLnBrk="0" hangingPunct="0">
              <a:lnSpc>
                <a:spcPct val="90000"/>
              </a:lnSpc>
              <a:buFontTx/>
              <a:buChar char=" "/>
            </a:pPr>
            <a:endParaRPr lang="it-IT"/>
          </a:p>
          <a:p>
            <a:pPr marL="95250" indent="-95250" eaLnBrk="0" hangingPunct="0">
              <a:lnSpc>
                <a:spcPct val="90000"/>
              </a:lnSpc>
              <a:buFontTx/>
              <a:buChar char=" "/>
            </a:pPr>
            <a:endParaRPr lang="it-IT"/>
          </a:p>
        </p:txBody>
      </p:sp>
      <p:sp>
        <p:nvSpPr>
          <p:cNvPr id="16391" name="Rectangle 6"/>
          <p:cNvSpPr>
            <a:spLocks noChangeArrowheads="1"/>
          </p:cNvSpPr>
          <p:nvPr/>
        </p:nvSpPr>
        <p:spPr bwMode="auto">
          <a:xfrm>
            <a:off x="989013" y="5175250"/>
            <a:ext cx="7519987" cy="708025"/>
          </a:xfrm>
          <a:prstGeom prst="rect">
            <a:avLst/>
          </a:prstGeom>
          <a:noFill/>
          <a:ln w="9525">
            <a:noFill/>
            <a:miter lim="800000"/>
            <a:headEnd/>
            <a:tailEnd/>
          </a:ln>
        </p:spPr>
        <p:txBody>
          <a:bodyPr lIns="92075" tIns="46038" rIns="92075" bIns="46038">
            <a:spAutoFit/>
          </a:bodyPr>
          <a:lstStyle/>
          <a:p>
            <a:pPr eaLnBrk="0" hangingPunct="0"/>
            <a:r>
              <a:rPr lang="it-IT"/>
              <a:t>In the communication channel the </a:t>
            </a:r>
            <a:r>
              <a:rPr lang="it-IT" b="1"/>
              <a:t>procedure specifies </a:t>
            </a:r>
            <a:r>
              <a:rPr lang="it-IT"/>
              <a:t>:</a:t>
            </a:r>
          </a:p>
          <a:p>
            <a:pPr eaLnBrk="0" hangingPunct="0"/>
            <a:r>
              <a:rPr lang="it-IT"/>
              <a:t> </a:t>
            </a:r>
            <a:r>
              <a:rPr lang="it-IT" sz="1800" i="1"/>
              <a:t>&lt;protocol;</a:t>
            </a:r>
            <a:r>
              <a:rPr lang="it-IT" sz="1800" b="1" i="1"/>
              <a:t> IP local address</a:t>
            </a:r>
            <a:r>
              <a:rPr lang="it-IT" sz="1800" i="1"/>
              <a:t>;</a:t>
            </a:r>
            <a:r>
              <a:rPr lang="it-IT" sz="1800" b="1" i="1"/>
              <a:t> local </a:t>
            </a:r>
            <a:r>
              <a:rPr lang="it-IT" b="1" i="1"/>
              <a:t>port</a:t>
            </a:r>
            <a:r>
              <a:rPr lang="it-IT"/>
              <a:t> ; </a:t>
            </a:r>
            <a:r>
              <a:rPr lang="it-IT" sz="1800" i="1"/>
              <a:t>IP remote address; remote port&gt;</a:t>
            </a:r>
          </a:p>
        </p:txBody>
      </p:sp>
      <p:sp>
        <p:nvSpPr>
          <p:cNvPr id="16392" name="AutoShape 7"/>
          <p:cNvSpPr>
            <a:spLocks noChangeArrowheads="1"/>
          </p:cNvSpPr>
          <p:nvPr/>
        </p:nvSpPr>
        <p:spPr bwMode="auto">
          <a:xfrm>
            <a:off x="2671763" y="5864225"/>
            <a:ext cx="244475" cy="517525"/>
          </a:xfrm>
          <a:prstGeom prst="upArrow">
            <a:avLst>
              <a:gd name="adj1" fmla="val 36528"/>
              <a:gd name="adj2" fmla="val 47404"/>
            </a:avLst>
          </a:prstGeom>
          <a:solidFill>
            <a:srgbClr val="DDDDDD"/>
          </a:solidFill>
          <a:ln w="12700">
            <a:solidFill>
              <a:schemeClr val="tx1"/>
            </a:solidFill>
            <a:miter lim="800000"/>
            <a:headEnd type="none" w="sm" len="sm"/>
            <a:tailEnd type="none" w="sm" len="sm"/>
          </a:ln>
        </p:spPr>
        <p:txBody>
          <a:bodyPr wrap="none" anchor="ctr"/>
          <a:lstStyle/>
          <a:p>
            <a:endParaRPr lang="it-IT"/>
          </a:p>
        </p:txBody>
      </p:sp>
      <p:sp>
        <p:nvSpPr>
          <p:cNvPr id="16393" name="AutoShape 8"/>
          <p:cNvSpPr>
            <a:spLocks noChangeArrowheads="1"/>
          </p:cNvSpPr>
          <p:nvPr/>
        </p:nvSpPr>
        <p:spPr bwMode="auto">
          <a:xfrm>
            <a:off x="3990975" y="5864225"/>
            <a:ext cx="246063" cy="517525"/>
          </a:xfrm>
          <a:prstGeom prst="upArrow">
            <a:avLst>
              <a:gd name="adj1" fmla="val 36528"/>
              <a:gd name="adj2" fmla="val 47099"/>
            </a:avLst>
          </a:prstGeom>
          <a:solidFill>
            <a:srgbClr val="DDDDDD"/>
          </a:solidFill>
          <a:ln w="12700">
            <a:solidFill>
              <a:schemeClr val="tx1"/>
            </a:solidFill>
            <a:miter lim="800000"/>
            <a:headEnd type="none" w="sm" len="sm"/>
            <a:tailEnd type="none" w="sm" len="sm"/>
          </a:ln>
        </p:spPr>
        <p:txBody>
          <a:bodyPr wrap="none" anchor="ctr"/>
          <a:lstStyle/>
          <a:p>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7045">
                                            <p:txEl>
                                              <p:pRg st="0" end="0"/>
                                            </p:txEl>
                                          </p:spTgt>
                                        </p:tgtEl>
                                        <p:attrNameLst>
                                          <p:attrName>style.visibility</p:attrName>
                                        </p:attrNameLst>
                                      </p:cBhvr>
                                      <p:to>
                                        <p:strVal val="visible"/>
                                      </p:to>
                                    </p:set>
                                    <p:animEffect transition="in" filter="box(out)">
                                      <p:cBhvr>
                                        <p:cTn id="7" dur="500"/>
                                        <p:tgtEl>
                                          <p:spTgt spid="870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87045">
                                            <p:txEl>
                                              <p:pRg st="2" end="2"/>
                                            </p:txEl>
                                          </p:spTgt>
                                        </p:tgtEl>
                                        <p:attrNameLst>
                                          <p:attrName>style.visibility</p:attrName>
                                        </p:attrNameLst>
                                      </p:cBhvr>
                                      <p:to>
                                        <p:strVal val="visible"/>
                                      </p:to>
                                    </p:set>
                                    <p:animEffect transition="in" filter="box(out)">
                                      <p:cBhvr>
                                        <p:cTn id="12" dur="500"/>
                                        <p:tgtEl>
                                          <p:spTgt spid="8704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87045">
                                            <p:txEl>
                                              <p:pRg st="3" end="3"/>
                                            </p:txEl>
                                          </p:spTgt>
                                        </p:tgtEl>
                                        <p:attrNameLst>
                                          <p:attrName>style.visibility</p:attrName>
                                        </p:attrNameLst>
                                      </p:cBhvr>
                                      <p:to>
                                        <p:strVal val="visible"/>
                                      </p:to>
                                    </p:set>
                                    <p:animEffect transition="in" filter="box(out)">
                                      <p:cBhvr>
                                        <p:cTn id="17" dur="500"/>
                                        <p:tgtEl>
                                          <p:spTgt spid="8704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87045">
                                            <p:txEl>
                                              <p:pRg st="4" end="4"/>
                                            </p:txEl>
                                          </p:spTgt>
                                        </p:tgtEl>
                                        <p:attrNameLst>
                                          <p:attrName>style.visibility</p:attrName>
                                        </p:attrNameLst>
                                      </p:cBhvr>
                                      <p:to>
                                        <p:strVal val="visible"/>
                                      </p:to>
                                    </p:set>
                                    <p:animEffect transition="in" filter="box(out)">
                                      <p:cBhvr>
                                        <p:cTn id="22" dur="500"/>
                                        <p:tgtEl>
                                          <p:spTgt spid="8704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numero diapositiva 3"/>
          <p:cNvSpPr>
            <a:spLocks noGrp="1"/>
          </p:cNvSpPr>
          <p:nvPr>
            <p:ph type="sldNum" sz="quarter" idx="12"/>
          </p:nvPr>
        </p:nvSpPr>
        <p:spPr>
          <a:noFill/>
        </p:spPr>
        <p:txBody>
          <a:bodyPr/>
          <a:lstStyle/>
          <a:p>
            <a:fld id="{F1555EC8-403A-49CA-AF07-FEE8E39A031F}" type="slidenum">
              <a:rPr lang="it-IT" smtClean="0"/>
              <a:pPr/>
              <a:t>14</a:t>
            </a:fld>
            <a:endParaRPr lang="it-IT"/>
          </a:p>
        </p:txBody>
      </p:sp>
      <p:sp>
        <p:nvSpPr>
          <p:cNvPr id="17411" name="Rectangle 3"/>
          <p:cNvSpPr>
            <a:spLocks noChangeArrowheads="1"/>
          </p:cNvSpPr>
          <p:nvPr/>
        </p:nvSpPr>
        <p:spPr bwMode="auto">
          <a:xfrm>
            <a:off x="2136775" y="942975"/>
            <a:ext cx="4864100" cy="695325"/>
          </a:xfrm>
          <a:prstGeom prst="rect">
            <a:avLst/>
          </a:prstGeom>
          <a:noFill/>
          <a:ln w="9525">
            <a:noFill/>
            <a:miter lim="800000"/>
            <a:headEnd/>
            <a:tailEnd/>
          </a:ln>
        </p:spPr>
        <p:txBody>
          <a:bodyPr wrap="none" lIns="92075" tIns="46038" rIns="92075" bIns="46038">
            <a:spAutoFit/>
          </a:bodyPr>
          <a:lstStyle/>
          <a:p>
            <a:pPr algn="ctr" eaLnBrk="0" hangingPunct="0">
              <a:lnSpc>
                <a:spcPct val="90000"/>
              </a:lnSpc>
            </a:pPr>
            <a:r>
              <a:rPr lang="it-IT" sz="2400" b="1"/>
              <a:t>connection-oriented communication</a:t>
            </a:r>
          </a:p>
          <a:p>
            <a:pPr algn="ctr" eaLnBrk="0" hangingPunct="0">
              <a:lnSpc>
                <a:spcPct val="90000"/>
              </a:lnSpc>
            </a:pPr>
            <a:r>
              <a:rPr lang="it-IT"/>
              <a:t>(socket STREAM or TCP)</a:t>
            </a:r>
            <a:endParaRPr lang="it-IT" sz="2400" b="1"/>
          </a:p>
        </p:txBody>
      </p:sp>
      <p:sp>
        <p:nvSpPr>
          <p:cNvPr id="88068" name="Rectangle 4"/>
          <p:cNvSpPr>
            <a:spLocks noChangeArrowheads="1"/>
          </p:cNvSpPr>
          <p:nvPr/>
        </p:nvSpPr>
        <p:spPr bwMode="auto">
          <a:xfrm>
            <a:off x="714375" y="2233613"/>
            <a:ext cx="7721600" cy="2838450"/>
          </a:xfrm>
          <a:prstGeom prst="rect">
            <a:avLst/>
          </a:prstGeom>
          <a:noFill/>
          <a:ln w="9525">
            <a:noFill/>
            <a:miter lim="800000"/>
            <a:headEnd/>
            <a:tailEnd/>
          </a:ln>
        </p:spPr>
        <p:txBody>
          <a:bodyPr lIns="92075" tIns="46038" rIns="92075" bIns="46038">
            <a:spAutoFit/>
          </a:bodyPr>
          <a:lstStyle/>
          <a:p>
            <a:pPr eaLnBrk="0" hangingPunct="0">
              <a:lnSpc>
                <a:spcPct val="90000"/>
              </a:lnSpc>
              <a:tabLst>
                <a:tab pos="381000" algn="l"/>
              </a:tabLst>
            </a:pPr>
            <a:r>
              <a:rPr lang="it-IT" dirty="0"/>
              <a:t>client and server: </a:t>
            </a:r>
            <a:r>
              <a:rPr lang="it-IT" b="1" dirty="0" err="1"/>
              <a:t>asimmetric</a:t>
            </a:r>
            <a:r>
              <a:rPr lang="it-IT" b="1" dirty="0"/>
              <a:t> </a:t>
            </a:r>
            <a:r>
              <a:rPr lang="it-IT" b="1" dirty="0" err="1"/>
              <a:t>communication</a:t>
            </a:r>
            <a:r>
              <a:rPr lang="it-IT" dirty="0"/>
              <a:t> </a:t>
            </a:r>
          </a:p>
          <a:p>
            <a:pPr eaLnBrk="0" hangingPunct="0">
              <a:lnSpc>
                <a:spcPct val="90000"/>
              </a:lnSpc>
              <a:tabLst>
                <a:tab pos="381000" algn="l"/>
              </a:tabLst>
            </a:pPr>
            <a:endParaRPr lang="it-IT" dirty="0"/>
          </a:p>
          <a:p>
            <a:pPr eaLnBrk="0" hangingPunct="0">
              <a:lnSpc>
                <a:spcPct val="90000"/>
              </a:lnSpc>
              <a:buFontTx/>
              <a:buChar char=" "/>
              <a:tabLst>
                <a:tab pos="381000" algn="l"/>
              </a:tabLst>
            </a:pPr>
            <a:r>
              <a:rPr lang="it-IT" dirty="0"/>
              <a:t>1)	 server and client must create </a:t>
            </a:r>
            <a:r>
              <a:rPr lang="it-IT" b="1" dirty="0" err="1"/>
              <a:t>each</a:t>
            </a:r>
            <a:r>
              <a:rPr lang="it-IT" b="1" dirty="0"/>
              <a:t> </a:t>
            </a:r>
            <a:r>
              <a:rPr lang="it-IT" b="1" dirty="0" err="1"/>
              <a:t>one</a:t>
            </a:r>
            <a:r>
              <a:rPr lang="it-IT" b="1" dirty="0"/>
              <a:t> a </a:t>
            </a:r>
            <a:r>
              <a:rPr lang="it-IT" b="1" dirty="0" err="1"/>
              <a:t>socket</a:t>
            </a:r>
            <a:r>
              <a:rPr lang="it-IT" dirty="0"/>
              <a:t> and </a:t>
            </a:r>
            <a:r>
              <a:rPr lang="it-IT" dirty="0" err="1"/>
              <a:t>specify</a:t>
            </a:r>
            <a:r>
              <a:rPr lang="it-IT" dirty="0"/>
              <a:t> </a:t>
            </a:r>
            <a:r>
              <a:rPr lang="it-IT" dirty="0" err="1"/>
              <a:t>their</a:t>
            </a:r>
            <a:r>
              <a:rPr lang="it-IT" dirty="0"/>
              <a:t> </a:t>
            </a:r>
            <a:r>
              <a:rPr lang="it-IT" dirty="0" err="1"/>
              <a:t>address</a:t>
            </a:r>
            <a:r>
              <a:rPr lang="it-IT" dirty="0"/>
              <a:t> (</a:t>
            </a:r>
            <a:r>
              <a:rPr lang="it-IT" dirty="0" err="1"/>
              <a:t>socket</a:t>
            </a:r>
            <a:r>
              <a:rPr lang="it-IT" dirty="0"/>
              <a:t> and </a:t>
            </a:r>
            <a:r>
              <a:rPr lang="it-IT" dirty="0" err="1"/>
              <a:t>bind</a:t>
            </a:r>
            <a:r>
              <a:rPr lang="it-IT" dirty="0"/>
              <a:t> </a:t>
            </a:r>
            <a:r>
              <a:rPr lang="it-IT" dirty="0" err="1"/>
              <a:t>procedures</a:t>
            </a:r>
            <a:r>
              <a:rPr lang="it-IT" dirty="0"/>
              <a:t>)</a:t>
            </a:r>
          </a:p>
          <a:p>
            <a:pPr eaLnBrk="0" hangingPunct="0">
              <a:lnSpc>
                <a:spcPct val="90000"/>
              </a:lnSpc>
              <a:tabLst>
                <a:tab pos="381000" algn="l"/>
              </a:tabLst>
            </a:pPr>
            <a:endParaRPr lang="it-IT" dirty="0"/>
          </a:p>
          <a:p>
            <a:pPr eaLnBrk="0" hangingPunct="0">
              <a:lnSpc>
                <a:spcPct val="90000"/>
              </a:lnSpc>
              <a:buFontTx/>
              <a:buChar char=" "/>
              <a:tabLst>
                <a:tab pos="381000" algn="l"/>
              </a:tabLst>
            </a:pPr>
            <a:r>
              <a:rPr lang="it-IT" dirty="0"/>
              <a:t>2) 	a </a:t>
            </a:r>
            <a:r>
              <a:rPr lang="it-IT" dirty="0" err="1"/>
              <a:t>virtual</a:t>
            </a:r>
            <a:r>
              <a:rPr lang="it-IT" dirty="0"/>
              <a:t> </a:t>
            </a:r>
            <a:r>
              <a:rPr lang="it-IT" dirty="0" err="1"/>
              <a:t>channel</a:t>
            </a:r>
            <a:r>
              <a:rPr lang="it-IT" dirty="0"/>
              <a:t> must be </a:t>
            </a:r>
            <a:r>
              <a:rPr lang="it-IT" dirty="0" err="1"/>
              <a:t>created</a:t>
            </a:r>
            <a:r>
              <a:rPr lang="it-IT" dirty="0"/>
              <a:t> </a:t>
            </a:r>
            <a:r>
              <a:rPr lang="it-IT" dirty="0" err="1"/>
              <a:t>betweeen</a:t>
            </a:r>
            <a:r>
              <a:rPr lang="it-IT" dirty="0"/>
              <a:t> the </a:t>
            </a:r>
            <a:r>
              <a:rPr lang="it-IT" dirty="0" err="1"/>
              <a:t>two</a:t>
            </a:r>
            <a:r>
              <a:rPr lang="it-IT" dirty="0"/>
              <a:t> </a:t>
            </a:r>
            <a:r>
              <a:rPr lang="it-IT" dirty="0" err="1"/>
              <a:t>sockets</a:t>
            </a:r>
            <a:endParaRPr lang="it-IT" dirty="0"/>
          </a:p>
          <a:p>
            <a:pPr eaLnBrk="0" hangingPunct="0">
              <a:lnSpc>
                <a:spcPct val="90000"/>
              </a:lnSpc>
              <a:tabLst>
                <a:tab pos="381000" algn="l"/>
              </a:tabLst>
            </a:pPr>
            <a:endParaRPr lang="it-IT" dirty="0"/>
          </a:p>
          <a:p>
            <a:pPr eaLnBrk="0" hangingPunct="0">
              <a:lnSpc>
                <a:spcPct val="90000"/>
              </a:lnSpc>
              <a:buFontTx/>
              <a:buChar char=" "/>
              <a:tabLst>
                <a:tab pos="381000" algn="l"/>
              </a:tabLst>
            </a:pPr>
            <a:r>
              <a:rPr lang="it-IT" dirty="0"/>
              <a:t>3) 	</a:t>
            </a:r>
            <a:r>
              <a:rPr lang="it-IT" b="1" dirty="0" err="1"/>
              <a:t>communication</a:t>
            </a:r>
            <a:endParaRPr lang="it-IT" b="1" dirty="0"/>
          </a:p>
          <a:p>
            <a:pPr eaLnBrk="0" hangingPunct="0">
              <a:lnSpc>
                <a:spcPct val="90000"/>
              </a:lnSpc>
              <a:buFontTx/>
              <a:buChar char=" "/>
              <a:tabLst>
                <a:tab pos="381000" algn="l"/>
              </a:tabLst>
            </a:pPr>
            <a:endParaRPr lang="it-IT" b="1" dirty="0"/>
          </a:p>
          <a:p>
            <a:pPr eaLnBrk="0" hangingPunct="0">
              <a:lnSpc>
                <a:spcPct val="90000"/>
              </a:lnSpc>
              <a:buFontTx/>
              <a:buChar char=" "/>
              <a:tabLst>
                <a:tab pos="381000" algn="l"/>
              </a:tabLst>
            </a:pPr>
            <a:r>
              <a:rPr lang="it-IT" dirty="0"/>
              <a:t>4)</a:t>
            </a:r>
            <a:r>
              <a:rPr lang="it-IT" b="1" dirty="0"/>
              <a:t> </a:t>
            </a:r>
            <a:r>
              <a:rPr lang="it-IT" dirty="0" err="1"/>
              <a:t>socket</a:t>
            </a:r>
            <a:r>
              <a:rPr lang="it-IT" dirty="0"/>
              <a:t> </a:t>
            </a:r>
            <a:r>
              <a:rPr lang="it-IT" dirty="0" err="1"/>
              <a:t>shutdown</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8068">
                                            <p:txEl>
                                              <p:pRg st="0" end="0"/>
                                            </p:txEl>
                                          </p:spTgt>
                                        </p:tgtEl>
                                        <p:attrNameLst>
                                          <p:attrName>style.visibility</p:attrName>
                                        </p:attrNameLst>
                                      </p:cBhvr>
                                      <p:to>
                                        <p:strVal val="visible"/>
                                      </p:to>
                                    </p:set>
                                    <p:animEffect transition="in" filter="box(out)">
                                      <p:cBhvr>
                                        <p:cTn id="7" dur="500"/>
                                        <p:tgtEl>
                                          <p:spTgt spid="8806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88068">
                                            <p:txEl>
                                              <p:pRg st="2" end="2"/>
                                            </p:txEl>
                                          </p:spTgt>
                                        </p:tgtEl>
                                        <p:attrNameLst>
                                          <p:attrName>style.visibility</p:attrName>
                                        </p:attrNameLst>
                                      </p:cBhvr>
                                      <p:to>
                                        <p:strVal val="visible"/>
                                      </p:to>
                                    </p:set>
                                    <p:animEffect transition="in" filter="box(out)">
                                      <p:cBhvr>
                                        <p:cTn id="12" dur="500"/>
                                        <p:tgtEl>
                                          <p:spTgt spid="8806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88068">
                                            <p:txEl>
                                              <p:pRg st="4" end="4"/>
                                            </p:txEl>
                                          </p:spTgt>
                                        </p:tgtEl>
                                        <p:attrNameLst>
                                          <p:attrName>style.visibility</p:attrName>
                                        </p:attrNameLst>
                                      </p:cBhvr>
                                      <p:to>
                                        <p:strVal val="visible"/>
                                      </p:to>
                                    </p:set>
                                    <p:animEffect transition="in" filter="box(out)">
                                      <p:cBhvr>
                                        <p:cTn id="17" dur="500"/>
                                        <p:tgtEl>
                                          <p:spTgt spid="8806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88068">
                                            <p:txEl>
                                              <p:pRg st="6" end="6"/>
                                            </p:txEl>
                                          </p:spTgt>
                                        </p:tgtEl>
                                        <p:attrNameLst>
                                          <p:attrName>style.visibility</p:attrName>
                                        </p:attrNameLst>
                                      </p:cBhvr>
                                      <p:to>
                                        <p:strVal val="visible"/>
                                      </p:to>
                                    </p:set>
                                    <p:animEffect transition="in" filter="box(out)">
                                      <p:cBhvr>
                                        <p:cTn id="22" dur="500"/>
                                        <p:tgtEl>
                                          <p:spTgt spid="88068">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88068">
                                            <p:txEl>
                                              <p:pRg st="8" end="8"/>
                                            </p:txEl>
                                          </p:spTgt>
                                        </p:tgtEl>
                                        <p:attrNameLst>
                                          <p:attrName>style.visibility</p:attrName>
                                        </p:attrNameLst>
                                      </p:cBhvr>
                                      <p:to>
                                        <p:strVal val="visible"/>
                                      </p:to>
                                    </p:set>
                                    <p:animEffect transition="in" filter="box(out)">
                                      <p:cBhvr>
                                        <p:cTn id="27" dur="500"/>
                                        <p:tgtEl>
                                          <p:spTgt spid="8806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8"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numero diapositiva 3"/>
          <p:cNvSpPr>
            <a:spLocks noGrp="1"/>
          </p:cNvSpPr>
          <p:nvPr>
            <p:ph type="sldNum" sz="quarter" idx="12"/>
          </p:nvPr>
        </p:nvSpPr>
        <p:spPr>
          <a:noFill/>
        </p:spPr>
        <p:txBody>
          <a:bodyPr/>
          <a:lstStyle/>
          <a:p>
            <a:fld id="{88D89306-B8A8-4AB3-A2D4-74998C6C7B10}" type="slidenum">
              <a:rPr lang="it-IT" smtClean="0"/>
              <a:pPr/>
              <a:t>15</a:t>
            </a:fld>
            <a:endParaRPr lang="it-IT"/>
          </a:p>
        </p:txBody>
      </p:sp>
      <p:sp>
        <p:nvSpPr>
          <p:cNvPr id="18435" name="Rectangle 3"/>
          <p:cNvSpPr>
            <a:spLocks noChangeArrowheads="1"/>
          </p:cNvSpPr>
          <p:nvPr/>
        </p:nvSpPr>
        <p:spPr bwMode="auto">
          <a:xfrm>
            <a:off x="2841625" y="1885950"/>
            <a:ext cx="3366306" cy="462307"/>
          </a:xfrm>
          <a:prstGeom prst="rect">
            <a:avLst/>
          </a:prstGeom>
          <a:noFill/>
          <a:ln w="9525">
            <a:noFill/>
            <a:miter lim="800000"/>
            <a:headEnd/>
            <a:tailEnd/>
          </a:ln>
        </p:spPr>
        <p:txBody>
          <a:bodyPr wrap="none" lIns="92075" tIns="46038" rIns="92075" bIns="46038">
            <a:spAutoFit/>
          </a:bodyPr>
          <a:lstStyle/>
          <a:p>
            <a:pPr eaLnBrk="0" hangingPunct="0"/>
            <a:r>
              <a:rPr lang="it-IT" sz="2400" b="1" dirty="0" err="1">
                <a:latin typeface="Arial" charset="0"/>
              </a:rPr>
              <a:t>listen</a:t>
            </a:r>
            <a:r>
              <a:rPr lang="it-IT" sz="2400" dirty="0">
                <a:latin typeface="Arial" charset="0"/>
              </a:rPr>
              <a:t> (</a:t>
            </a:r>
            <a:r>
              <a:rPr lang="it-IT" sz="2400" dirty="0" err="1">
                <a:latin typeface="Arial" charset="0"/>
              </a:rPr>
              <a:t>sd</a:t>
            </a:r>
            <a:r>
              <a:rPr lang="it-IT" sz="2400" dirty="0">
                <a:latin typeface="Arial" charset="0"/>
              </a:rPr>
              <a:t> ,  </a:t>
            </a:r>
            <a:r>
              <a:rPr lang="it-IT" sz="2400" dirty="0" err="1">
                <a:latin typeface="Arial" charset="0"/>
              </a:rPr>
              <a:t>queuesize</a:t>
            </a:r>
            <a:r>
              <a:rPr lang="it-IT" sz="2400" dirty="0">
                <a:latin typeface="Arial" charset="0"/>
              </a:rPr>
              <a:t>)</a:t>
            </a:r>
          </a:p>
        </p:txBody>
      </p:sp>
      <p:sp>
        <p:nvSpPr>
          <p:cNvPr id="90116" name="Rectangle 4"/>
          <p:cNvSpPr>
            <a:spLocks noChangeArrowheads="1"/>
          </p:cNvSpPr>
          <p:nvPr/>
        </p:nvSpPr>
        <p:spPr bwMode="auto">
          <a:xfrm>
            <a:off x="179388" y="2492375"/>
            <a:ext cx="8785225" cy="3662363"/>
          </a:xfrm>
          <a:prstGeom prst="rect">
            <a:avLst/>
          </a:prstGeom>
          <a:noFill/>
          <a:ln w="9525">
            <a:noFill/>
            <a:miter lim="800000"/>
            <a:headEnd/>
            <a:tailEnd/>
          </a:ln>
        </p:spPr>
        <p:txBody>
          <a:bodyPr lIns="92075" tIns="46038" rIns="92075" bIns="46038">
            <a:spAutoFit/>
          </a:bodyPr>
          <a:lstStyle/>
          <a:p>
            <a:pPr marL="190500" indent="-190500" algn="just" eaLnBrk="0" hangingPunct="0">
              <a:lnSpc>
                <a:spcPct val="90000"/>
              </a:lnSpc>
              <a:buFontTx/>
              <a:buChar char=" "/>
            </a:pPr>
            <a:endParaRPr lang="it-IT" dirty="0"/>
          </a:p>
          <a:p>
            <a:pPr marL="190500" indent="-190500" algn="just" eaLnBrk="0" hangingPunct="0">
              <a:lnSpc>
                <a:spcPct val="90000"/>
              </a:lnSpc>
              <a:buFontTx/>
              <a:buChar char=" "/>
            </a:pPr>
            <a:r>
              <a:rPr lang="it-IT" b="1" dirty="0" err="1"/>
              <a:t>sd</a:t>
            </a:r>
            <a:r>
              <a:rPr lang="it-IT" dirty="0"/>
              <a:t> </a:t>
            </a:r>
            <a:r>
              <a:rPr lang="it-IT" dirty="0" err="1"/>
              <a:t>is</a:t>
            </a:r>
            <a:r>
              <a:rPr lang="it-IT" dirty="0"/>
              <a:t> the </a:t>
            </a:r>
            <a:r>
              <a:rPr lang="it-IT" dirty="0" err="1"/>
              <a:t>descriptor</a:t>
            </a:r>
            <a:r>
              <a:rPr lang="it-IT" dirty="0"/>
              <a:t> of a </a:t>
            </a:r>
            <a:r>
              <a:rPr lang="it-IT" dirty="0" err="1"/>
              <a:t>socket</a:t>
            </a:r>
            <a:r>
              <a:rPr lang="it-IT" dirty="0"/>
              <a:t> </a:t>
            </a:r>
            <a:r>
              <a:rPr lang="it-IT" dirty="0" err="1"/>
              <a:t>that</a:t>
            </a:r>
            <a:r>
              <a:rPr lang="it-IT" dirty="0"/>
              <a:t> </a:t>
            </a:r>
            <a:r>
              <a:rPr lang="it-IT" dirty="0" err="1"/>
              <a:t>has</a:t>
            </a:r>
            <a:r>
              <a:rPr lang="it-IT" dirty="0"/>
              <a:t> </a:t>
            </a:r>
            <a:r>
              <a:rPr lang="it-IT" dirty="0" err="1"/>
              <a:t>been</a:t>
            </a:r>
            <a:r>
              <a:rPr lang="it-IT" dirty="0"/>
              <a:t> </a:t>
            </a:r>
            <a:r>
              <a:rPr lang="it-IT" dirty="0" err="1"/>
              <a:t>created</a:t>
            </a:r>
            <a:r>
              <a:rPr lang="it-IT" dirty="0"/>
              <a:t> and </a:t>
            </a:r>
            <a:r>
              <a:rPr lang="it-IT" dirty="0" err="1"/>
              <a:t>bound</a:t>
            </a:r>
            <a:r>
              <a:rPr lang="it-IT" dirty="0"/>
              <a:t> to a </a:t>
            </a:r>
            <a:r>
              <a:rPr lang="it-IT" dirty="0" err="1"/>
              <a:t>local</a:t>
            </a:r>
            <a:r>
              <a:rPr lang="it-IT" dirty="0"/>
              <a:t> </a:t>
            </a:r>
            <a:r>
              <a:rPr lang="it-IT" dirty="0" err="1"/>
              <a:t>address</a:t>
            </a:r>
            <a:r>
              <a:rPr lang="it-IT" dirty="0"/>
              <a:t>.</a:t>
            </a:r>
          </a:p>
          <a:p>
            <a:pPr marL="190500" indent="-190500" algn="just" eaLnBrk="0" hangingPunct="0">
              <a:lnSpc>
                <a:spcPct val="90000"/>
              </a:lnSpc>
              <a:buFontTx/>
              <a:buChar char=" "/>
            </a:pPr>
            <a:endParaRPr lang="it-IT" dirty="0"/>
          </a:p>
          <a:p>
            <a:pPr marL="190500" indent="-190500" algn="just" eaLnBrk="0" hangingPunct="0">
              <a:lnSpc>
                <a:spcPct val="90000"/>
              </a:lnSpc>
              <a:buFontTx/>
              <a:buChar char=" "/>
            </a:pPr>
            <a:r>
              <a:rPr lang="it-IT" b="1" dirty="0" err="1"/>
              <a:t>queuesize</a:t>
            </a:r>
            <a:r>
              <a:rPr lang="it-IT" dirty="0"/>
              <a:t> </a:t>
            </a:r>
            <a:r>
              <a:rPr lang="it-IT" dirty="0" err="1"/>
              <a:t>specifies</a:t>
            </a:r>
            <a:r>
              <a:rPr lang="it-IT" dirty="0"/>
              <a:t> a </a:t>
            </a:r>
            <a:r>
              <a:rPr lang="it-IT" dirty="0" err="1"/>
              <a:t>length</a:t>
            </a:r>
            <a:r>
              <a:rPr lang="it-IT" dirty="0"/>
              <a:t> for the </a:t>
            </a:r>
            <a:r>
              <a:rPr lang="it-IT" dirty="0" err="1"/>
              <a:t>socket’s</a:t>
            </a:r>
            <a:r>
              <a:rPr lang="it-IT" dirty="0"/>
              <a:t> </a:t>
            </a:r>
            <a:r>
              <a:rPr lang="it-IT" dirty="0" err="1"/>
              <a:t>request</a:t>
            </a:r>
            <a:r>
              <a:rPr lang="it-IT" dirty="0"/>
              <a:t> </a:t>
            </a:r>
            <a:r>
              <a:rPr lang="it-IT" dirty="0" err="1"/>
              <a:t>queue</a:t>
            </a:r>
            <a:r>
              <a:rPr lang="it-IT" dirty="0"/>
              <a:t>.</a:t>
            </a:r>
            <a:endParaRPr lang="it-IT" b="1" dirty="0"/>
          </a:p>
          <a:p>
            <a:pPr marL="190500" indent="-190500" algn="just" eaLnBrk="0" hangingPunct="0">
              <a:lnSpc>
                <a:spcPct val="90000"/>
              </a:lnSpc>
              <a:buFontTx/>
              <a:buChar char=" "/>
            </a:pPr>
            <a:endParaRPr lang="it-IT" b="1" dirty="0"/>
          </a:p>
          <a:p>
            <a:pPr marL="190500" indent="-190500" eaLnBrk="0" hangingPunct="0">
              <a:lnSpc>
                <a:spcPct val="90000"/>
              </a:lnSpc>
              <a:buFontTx/>
              <a:buChar char=" "/>
            </a:pPr>
            <a:r>
              <a:rPr lang="it-IT" dirty="0"/>
              <a:t>The </a:t>
            </a:r>
            <a:r>
              <a:rPr lang="it-IT" dirty="0" err="1"/>
              <a:t>O.S.builds</a:t>
            </a:r>
            <a:r>
              <a:rPr lang="it-IT" dirty="0"/>
              <a:t> a separate </a:t>
            </a:r>
            <a:r>
              <a:rPr lang="it-IT" b="1" dirty="0" err="1"/>
              <a:t>request</a:t>
            </a:r>
            <a:r>
              <a:rPr lang="it-IT" b="1" dirty="0"/>
              <a:t> </a:t>
            </a:r>
            <a:r>
              <a:rPr lang="it-IT" b="1" dirty="0" err="1"/>
              <a:t>queue</a:t>
            </a:r>
            <a:r>
              <a:rPr lang="it-IT" b="1" dirty="0"/>
              <a:t> </a:t>
            </a:r>
            <a:r>
              <a:rPr lang="it-IT" dirty="0"/>
              <a:t>for </a:t>
            </a:r>
            <a:r>
              <a:rPr lang="it-IT" dirty="0" err="1"/>
              <a:t>each</a:t>
            </a:r>
            <a:r>
              <a:rPr lang="it-IT" dirty="0"/>
              <a:t> </a:t>
            </a:r>
            <a:r>
              <a:rPr lang="it-IT" dirty="0" err="1"/>
              <a:t>socket</a:t>
            </a:r>
            <a:r>
              <a:rPr lang="it-IT" dirty="0"/>
              <a:t>. </a:t>
            </a:r>
            <a:r>
              <a:rPr lang="it-IT" dirty="0" err="1"/>
              <a:t>Initially</a:t>
            </a:r>
            <a:r>
              <a:rPr lang="it-IT" dirty="0"/>
              <a:t> the </a:t>
            </a:r>
            <a:r>
              <a:rPr lang="it-IT" dirty="0" err="1"/>
              <a:t>queue</a:t>
            </a:r>
            <a:r>
              <a:rPr lang="it-IT" dirty="0"/>
              <a:t> </a:t>
            </a:r>
            <a:r>
              <a:rPr lang="it-IT" dirty="0" err="1"/>
              <a:t>is</a:t>
            </a:r>
            <a:r>
              <a:rPr lang="it-IT" dirty="0"/>
              <a:t> </a:t>
            </a:r>
            <a:r>
              <a:rPr lang="it-IT" dirty="0" err="1"/>
              <a:t>empty</a:t>
            </a:r>
            <a:r>
              <a:rPr lang="it-IT" dirty="0"/>
              <a:t>.</a:t>
            </a:r>
          </a:p>
          <a:p>
            <a:pPr marL="190500" indent="-190500" eaLnBrk="0" hangingPunct="0">
              <a:lnSpc>
                <a:spcPct val="90000"/>
              </a:lnSpc>
              <a:buFontTx/>
              <a:buChar char=" "/>
            </a:pPr>
            <a:endParaRPr lang="it-IT" dirty="0"/>
          </a:p>
          <a:p>
            <a:pPr marL="190500" indent="-190500" eaLnBrk="0" hangingPunct="0">
              <a:lnSpc>
                <a:spcPct val="90000"/>
              </a:lnSpc>
              <a:buFontTx/>
              <a:buChar char=" "/>
            </a:pPr>
            <a:r>
              <a:rPr lang="it-IT" dirty="0" err="1"/>
              <a:t>As</a:t>
            </a:r>
            <a:r>
              <a:rPr lang="it-IT" dirty="0"/>
              <a:t> </a:t>
            </a:r>
            <a:r>
              <a:rPr lang="it-IT" dirty="0" err="1"/>
              <a:t>requests</a:t>
            </a:r>
            <a:r>
              <a:rPr lang="it-IT" dirty="0"/>
              <a:t> </a:t>
            </a:r>
            <a:r>
              <a:rPr lang="it-IT" dirty="0" err="1"/>
              <a:t>arrive</a:t>
            </a:r>
            <a:r>
              <a:rPr lang="it-IT" dirty="0"/>
              <a:t> from clients, </a:t>
            </a:r>
            <a:r>
              <a:rPr lang="it-IT" b="1" dirty="0" err="1"/>
              <a:t>each</a:t>
            </a:r>
            <a:r>
              <a:rPr lang="it-IT" b="1" dirty="0"/>
              <a:t> </a:t>
            </a:r>
            <a:r>
              <a:rPr lang="it-IT" b="1" dirty="0" err="1"/>
              <a:t>is</a:t>
            </a:r>
            <a:r>
              <a:rPr lang="it-IT" b="1" dirty="0"/>
              <a:t> </a:t>
            </a:r>
            <a:r>
              <a:rPr lang="it-IT" b="1" dirty="0" err="1"/>
              <a:t>placed</a:t>
            </a:r>
            <a:r>
              <a:rPr lang="it-IT" b="1" dirty="0"/>
              <a:t> in the </a:t>
            </a:r>
            <a:r>
              <a:rPr lang="it-IT" b="1" dirty="0" err="1"/>
              <a:t>queue</a:t>
            </a:r>
            <a:r>
              <a:rPr lang="it-IT" dirty="0"/>
              <a:t>; </a:t>
            </a:r>
            <a:r>
              <a:rPr lang="it-IT" dirty="0" err="1"/>
              <a:t>when</a:t>
            </a:r>
            <a:r>
              <a:rPr lang="it-IT" dirty="0"/>
              <a:t> the server </a:t>
            </a:r>
            <a:r>
              <a:rPr lang="it-IT" dirty="0" err="1"/>
              <a:t>asks</a:t>
            </a:r>
            <a:r>
              <a:rPr lang="it-IT" dirty="0"/>
              <a:t> to </a:t>
            </a:r>
            <a:r>
              <a:rPr lang="it-IT" dirty="0" err="1"/>
              <a:t>retrieve</a:t>
            </a:r>
            <a:r>
              <a:rPr lang="it-IT" dirty="0"/>
              <a:t> an </a:t>
            </a:r>
            <a:r>
              <a:rPr lang="it-IT" dirty="0" err="1"/>
              <a:t>incoming</a:t>
            </a:r>
            <a:r>
              <a:rPr lang="it-IT" dirty="0"/>
              <a:t> </a:t>
            </a:r>
            <a:r>
              <a:rPr lang="it-IT" dirty="0" err="1"/>
              <a:t>request</a:t>
            </a:r>
            <a:r>
              <a:rPr lang="it-IT" dirty="0"/>
              <a:t> from the </a:t>
            </a:r>
            <a:r>
              <a:rPr lang="it-IT" dirty="0" err="1"/>
              <a:t>socket</a:t>
            </a:r>
            <a:r>
              <a:rPr lang="it-IT" dirty="0"/>
              <a:t>, the system </a:t>
            </a:r>
            <a:r>
              <a:rPr lang="it-IT" dirty="0" err="1"/>
              <a:t>returns</a:t>
            </a:r>
            <a:r>
              <a:rPr lang="it-IT" dirty="0"/>
              <a:t> the </a:t>
            </a:r>
            <a:r>
              <a:rPr lang="it-IT" dirty="0" err="1"/>
              <a:t>next</a:t>
            </a:r>
            <a:r>
              <a:rPr lang="it-IT" dirty="0"/>
              <a:t> </a:t>
            </a:r>
            <a:r>
              <a:rPr lang="it-IT" dirty="0" err="1"/>
              <a:t>request</a:t>
            </a:r>
            <a:r>
              <a:rPr lang="it-IT" dirty="0"/>
              <a:t> from the </a:t>
            </a:r>
            <a:r>
              <a:rPr lang="it-IT" dirty="0" err="1"/>
              <a:t>queue</a:t>
            </a:r>
            <a:r>
              <a:rPr lang="it-IT" dirty="0"/>
              <a:t>.</a:t>
            </a:r>
          </a:p>
          <a:p>
            <a:pPr marL="190500" indent="-190500" eaLnBrk="0" hangingPunct="0">
              <a:lnSpc>
                <a:spcPct val="90000"/>
              </a:lnSpc>
              <a:buFontTx/>
              <a:buChar char=" "/>
            </a:pPr>
            <a:endParaRPr lang="it-IT" dirty="0"/>
          </a:p>
          <a:p>
            <a:pPr marL="190500" indent="-190500" eaLnBrk="0" hangingPunct="0">
              <a:lnSpc>
                <a:spcPct val="90000"/>
              </a:lnSpc>
              <a:buFontTx/>
              <a:buChar char=" "/>
            </a:pPr>
            <a:r>
              <a:rPr lang="it-IT" dirty="0" err="1"/>
              <a:t>If</a:t>
            </a:r>
            <a:r>
              <a:rPr lang="it-IT" dirty="0"/>
              <a:t> the </a:t>
            </a:r>
            <a:r>
              <a:rPr lang="it-IT" dirty="0" err="1"/>
              <a:t>queue</a:t>
            </a:r>
            <a:r>
              <a:rPr lang="it-IT" dirty="0"/>
              <a:t> </a:t>
            </a:r>
            <a:r>
              <a:rPr lang="it-IT" dirty="0" err="1"/>
              <a:t>is</a:t>
            </a:r>
            <a:r>
              <a:rPr lang="it-IT" dirty="0"/>
              <a:t> full </a:t>
            </a:r>
            <a:r>
              <a:rPr lang="it-IT" dirty="0" err="1"/>
              <a:t>when</a:t>
            </a:r>
            <a:r>
              <a:rPr lang="it-IT" dirty="0"/>
              <a:t> a </a:t>
            </a:r>
            <a:r>
              <a:rPr lang="it-IT" dirty="0" err="1"/>
              <a:t>request</a:t>
            </a:r>
            <a:r>
              <a:rPr lang="it-IT" dirty="0"/>
              <a:t> </a:t>
            </a:r>
            <a:r>
              <a:rPr lang="it-IT" dirty="0" err="1"/>
              <a:t>arrives</a:t>
            </a:r>
            <a:r>
              <a:rPr lang="it-IT" dirty="0"/>
              <a:t>, the system </a:t>
            </a:r>
            <a:r>
              <a:rPr lang="it-IT" dirty="0" err="1"/>
              <a:t>rejects</a:t>
            </a:r>
            <a:r>
              <a:rPr lang="it-IT" dirty="0"/>
              <a:t> the </a:t>
            </a:r>
            <a:r>
              <a:rPr lang="it-IT" dirty="0" err="1"/>
              <a:t>request</a:t>
            </a:r>
            <a:r>
              <a:rPr lang="it-IT" dirty="0"/>
              <a:t>.</a:t>
            </a:r>
          </a:p>
        </p:txBody>
      </p:sp>
      <p:sp>
        <p:nvSpPr>
          <p:cNvPr id="18437" name="Rectangle 5"/>
          <p:cNvSpPr>
            <a:spLocks noChangeArrowheads="1"/>
          </p:cNvSpPr>
          <p:nvPr/>
        </p:nvSpPr>
        <p:spPr bwMode="auto">
          <a:xfrm>
            <a:off x="611188" y="476250"/>
            <a:ext cx="7681912" cy="1588769"/>
          </a:xfrm>
          <a:prstGeom prst="rect">
            <a:avLst/>
          </a:prstGeom>
          <a:noFill/>
          <a:ln w="9525">
            <a:noFill/>
            <a:miter lim="800000"/>
            <a:headEnd/>
            <a:tailEnd/>
          </a:ln>
        </p:spPr>
        <p:txBody>
          <a:bodyPr lIns="92075" tIns="46038" rIns="92075" bIns="46038">
            <a:spAutoFit/>
          </a:bodyPr>
          <a:lstStyle/>
          <a:p>
            <a:pPr algn="ctr" eaLnBrk="0" hangingPunct="0">
              <a:lnSpc>
                <a:spcPct val="90000"/>
              </a:lnSpc>
            </a:pPr>
            <a:r>
              <a:rPr lang="it-IT" sz="2400" b="1" dirty="0"/>
              <a:t>The </a:t>
            </a:r>
            <a:r>
              <a:rPr lang="it-IT" sz="2400" b="1" dirty="0" err="1"/>
              <a:t>Listen</a:t>
            </a:r>
            <a:r>
              <a:rPr lang="it-IT" sz="2400" b="1" dirty="0"/>
              <a:t> Procedure</a:t>
            </a:r>
          </a:p>
          <a:p>
            <a:pPr algn="ctr" eaLnBrk="0" hangingPunct="0">
              <a:lnSpc>
                <a:spcPct val="90000"/>
              </a:lnSpc>
            </a:pPr>
            <a:r>
              <a:rPr lang="it-IT" sz="2400" dirty="0"/>
              <a:t>(</a:t>
            </a:r>
            <a:r>
              <a:rPr lang="it-IT" sz="2400" b="1" dirty="0"/>
              <a:t>Server</a:t>
            </a:r>
            <a:r>
              <a:rPr lang="it-IT" sz="2400" dirty="0"/>
              <a:t>)</a:t>
            </a:r>
          </a:p>
          <a:p>
            <a:pPr eaLnBrk="0" hangingPunct="0">
              <a:lnSpc>
                <a:spcPct val="90000"/>
              </a:lnSpc>
            </a:pPr>
            <a:r>
              <a:rPr lang="it-IT" dirty="0" err="1"/>
              <a:t>After</a:t>
            </a:r>
            <a:r>
              <a:rPr lang="it-IT" dirty="0"/>
              <a:t> </a:t>
            </a:r>
            <a:r>
              <a:rPr lang="it-IT" dirty="0" err="1"/>
              <a:t>creation</a:t>
            </a:r>
            <a:r>
              <a:rPr lang="it-IT" dirty="0"/>
              <a:t>, the </a:t>
            </a:r>
            <a:r>
              <a:rPr lang="it-IT" dirty="0" err="1"/>
              <a:t>socket</a:t>
            </a:r>
            <a:r>
              <a:rPr lang="it-IT" dirty="0"/>
              <a:t> </a:t>
            </a:r>
            <a:r>
              <a:rPr lang="it-IT" dirty="0" err="1"/>
              <a:t>is</a:t>
            </a:r>
            <a:r>
              <a:rPr lang="it-IT" dirty="0"/>
              <a:t> </a:t>
            </a:r>
            <a:r>
              <a:rPr lang="it-IT" dirty="0" err="1"/>
              <a:t>placed</a:t>
            </a:r>
            <a:r>
              <a:rPr lang="it-IT" dirty="0"/>
              <a:t> </a:t>
            </a:r>
            <a:r>
              <a:rPr lang="it-IT" b="1" dirty="0"/>
              <a:t>in passive mode </a:t>
            </a:r>
            <a:r>
              <a:rPr lang="it-IT" dirty="0"/>
              <a:t>so </a:t>
            </a:r>
            <a:r>
              <a:rPr lang="it-IT" dirty="0" err="1"/>
              <a:t>it</a:t>
            </a:r>
            <a:r>
              <a:rPr lang="it-IT" dirty="0"/>
              <a:t> can be </a:t>
            </a:r>
            <a:r>
              <a:rPr lang="it-IT" dirty="0" err="1"/>
              <a:t>used</a:t>
            </a:r>
            <a:r>
              <a:rPr lang="it-IT" dirty="0"/>
              <a:t> to </a:t>
            </a:r>
            <a:r>
              <a:rPr lang="it-IT" dirty="0" err="1"/>
              <a:t>wait</a:t>
            </a:r>
            <a:r>
              <a:rPr lang="it-IT" dirty="0"/>
              <a:t> for </a:t>
            </a:r>
            <a:r>
              <a:rPr lang="it-IT" dirty="0" err="1"/>
              <a:t>contacts</a:t>
            </a:r>
            <a:r>
              <a:rPr lang="it-IT" dirty="0"/>
              <a:t> from clients. To do so, a server </a:t>
            </a:r>
            <a:r>
              <a:rPr lang="it-IT" dirty="0" err="1"/>
              <a:t>calls</a:t>
            </a:r>
            <a:r>
              <a:rPr lang="it-IT" dirty="0"/>
              <a:t> the</a:t>
            </a:r>
            <a:r>
              <a:rPr lang="it-IT" i="1" dirty="0"/>
              <a:t> </a:t>
            </a:r>
            <a:r>
              <a:rPr lang="it-IT" i="1" dirty="0" err="1"/>
              <a:t>listen</a:t>
            </a:r>
            <a:r>
              <a:rPr lang="it-IT" i="1" dirty="0"/>
              <a:t> </a:t>
            </a:r>
            <a:r>
              <a:rPr lang="it-IT" dirty="0"/>
              <a:t>procedure</a:t>
            </a:r>
          </a:p>
          <a:p>
            <a:pPr eaLnBrk="0" hangingPunct="0">
              <a:lnSpc>
                <a:spcPct val="90000"/>
              </a:lnSpc>
            </a:pP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90116">
                                            <p:txEl>
                                              <p:pRg st="1" end="1"/>
                                            </p:txEl>
                                          </p:spTgt>
                                        </p:tgtEl>
                                        <p:attrNameLst>
                                          <p:attrName>style.visibility</p:attrName>
                                        </p:attrNameLst>
                                      </p:cBhvr>
                                      <p:to>
                                        <p:strVal val="visible"/>
                                      </p:to>
                                    </p:set>
                                    <p:animEffect transition="in" filter="box(out)">
                                      <p:cBhvr>
                                        <p:cTn id="7" dur="500"/>
                                        <p:tgtEl>
                                          <p:spTgt spid="9011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90116">
                                            <p:txEl>
                                              <p:pRg st="3" end="3"/>
                                            </p:txEl>
                                          </p:spTgt>
                                        </p:tgtEl>
                                        <p:attrNameLst>
                                          <p:attrName>style.visibility</p:attrName>
                                        </p:attrNameLst>
                                      </p:cBhvr>
                                      <p:to>
                                        <p:strVal val="visible"/>
                                      </p:to>
                                    </p:set>
                                    <p:animEffect transition="in" filter="box(out)">
                                      <p:cBhvr>
                                        <p:cTn id="12" dur="500"/>
                                        <p:tgtEl>
                                          <p:spTgt spid="90116">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90116">
                                            <p:txEl>
                                              <p:pRg st="5" end="5"/>
                                            </p:txEl>
                                          </p:spTgt>
                                        </p:tgtEl>
                                        <p:attrNameLst>
                                          <p:attrName>style.visibility</p:attrName>
                                        </p:attrNameLst>
                                      </p:cBhvr>
                                      <p:to>
                                        <p:strVal val="visible"/>
                                      </p:to>
                                    </p:set>
                                    <p:animEffect transition="in" filter="box(out)">
                                      <p:cBhvr>
                                        <p:cTn id="17" dur="500"/>
                                        <p:tgtEl>
                                          <p:spTgt spid="90116">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90116">
                                            <p:txEl>
                                              <p:pRg st="7" end="7"/>
                                            </p:txEl>
                                          </p:spTgt>
                                        </p:tgtEl>
                                        <p:attrNameLst>
                                          <p:attrName>style.visibility</p:attrName>
                                        </p:attrNameLst>
                                      </p:cBhvr>
                                      <p:to>
                                        <p:strVal val="visible"/>
                                      </p:to>
                                    </p:set>
                                    <p:animEffect transition="in" filter="box(out)">
                                      <p:cBhvr>
                                        <p:cTn id="22" dur="500"/>
                                        <p:tgtEl>
                                          <p:spTgt spid="90116">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90116">
                                            <p:txEl>
                                              <p:pRg st="9" end="9"/>
                                            </p:txEl>
                                          </p:spTgt>
                                        </p:tgtEl>
                                        <p:attrNameLst>
                                          <p:attrName>style.visibility</p:attrName>
                                        </p:attrNameLst>
                                      </p:cBhvr>
                                      <p:to>
                                        <p:strVal val="visible"/>
                                      </p:to>
                                    </p:set>
                                    <p:animEffect transition="in" filter="box(out)">
                                      <p:cBhvr>
                                        <p:cTn id="27" dur="500"/>
                                        <p:tgtEl>
                                          <p:spTgt spid="9011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numero diapositiva 3"/>
          <p:cNvSpPr>
            <a:spLocks noGrp="1"/>
          </p:cNvSpPr>
          <p:nvPr>
            <p:ph type="sldNum" sz="quarter" idx="12"/>
          </p:nvPr>
        </p:nvSpPr>
        <p:spPr>
          <a:noFill/>
        </p:spPr>
        <p:txBody>
          <a:bodyPr/>
          <a:lstStyle/>
          <a:p>
            <a:fld id="{75E0C074-7999-485A-8BF3-88204CE31734}" type="slidenum">
              <a:rPr lang="it-IT" smtClean="0"/>
              <a:pPr/>
              <a:t>16</a:t>
            </a:fld>
            <a:endParaRPr lang="it-IT"/>
          </a:p>
        </p:txBody>
      </p:sp>
      <p:sp>
        <p:nvSpPr>
          <p:cNvPr id="19459" name="Rectangle 3"/>
          <p:cNvSpPr>
            <a:spLocks noChangeArrowheads="1"/>
          </p:cNvSpPr>
          <p:nvPr/>
        </p:nvSpPr>
        <p:spPr bwMode="auto">
          <a:xfrm>
            <a:off x="1403350" y="1935163"/>
            <a:ext cx="6613525" cy="400752"/>
          </a:xfrm>
          <a:prstGeom prst="rect">
            <a:avLst/>
          </a:prstGeom>
          <a:noFill/>
          <a:ln w="9525">
            <a:noFill/>
            <a:miter lim="800000"/>
            <a:headEnd/>
            <a:tailEnd/>
          </a:ln>
        </p:spPr>
        <p:txBody>
          <a:bodyPr lIns="92075" tIns="46038" rIns="92075" bIns="46038">
            <a:spAutoFit/>
          </a:bodyPr>
          <a:lstStyle/>
          <a:p>
            <a:pPr eaLnBrk="0" hangingPunct="0"/>
            <a:r>
              <a:rPr lang="it-IT" b="1" dirty="0">
                <a:latin typeface="Arial" charset="0"/>
              </a:rPr>
              <a:t>	</a:t>
            </a:r>
            <a:r>
              <a:rPr lang="it-IT" b="1" dirty="0" err="1">
                <a:latin typeface="Arial" charset="0"/>
              </a:rPr>
              <a:t>connect</a:t>
            </a:r>
            <a:r>
              <a:rPr lang="it-IT" dirty="0">
                <a:latin typeface="Arial" charset="0"/>
              </a:rPr>
              <a:t> (</a:t>
            </a:r>
            <a:r>
              <a:rPr lang="it-IT" dirty="0" err="1">
                <a:latin typeface="Arial" charset="0"/>
              </a:rPr>
              <a:t>sd</a:t>
            </a:r>
            <a:r>
              <a:rPr lang="it-IT" dirty="0">
                <a:latin typeface="Arial" charset="0"/>
              </a:rPr>
              <a:t>,  </a:t>
            </a:r>
            <a:r>
              <a:rPr lang="it-IT" dirty="0" err="1">
                <a:latin typeface="Arial" charset="0"/>
              </a:rPr>
              <a:t>saddress</a:t>
            </a:r>
            <a:r>
              <a:rPr lang="it-IT" dirty="0">
                <a:latin typeface="Arial" charset="0"/>
              </a:rPr>
              <a:t>,  </a:t>
            </a:r>
            <a:r>
              <a:rPr lang="it-IT" dirty="0" err="1">
                <a:latin typeface="Arial" charset="0"/>
              </a:rPr>
              <a:t>saddresslen</a:t>
            </a:r>
            <a:r>
              <a:rPr lang="it-IT" dirty="0">
                <a:latin typeface="Arial" charset="0"/>
              </a:rPr>
              <a:t>) ;</a:t>
            </a:r>
          </a:p>
        </p:txBody>
      </p:sp>
      <p:sp>
        <p:nvSpPr>
          <p:cNvPr id="126980" name="Rectangle 4"/>
          <p:cNvSpPr>
            <a:spLocks noChangeArrowheads="1"/>
          </p:cNvSpPr>
          <p:nvPr/>
        </p:nvSpPr>
        <p:spPr bwMode="auto">
          <a:xfrm>
            <a:off x="884238" y="2781300"/>
            <a:ext cx="7318375" cy="2289175"/>
          </a:xfrm>
          <a:prstGeom prst="rect">
            <a:avLst/>
          </a:prstGeom>
          <a:noFill/>
          <a:ln w="9525">
            <a:noFill/>
            <a:miter lim="800000"/>
            <a:headEnd/>
            <a:tailEnd/>
          </a:ln>
        </p:spPr>
        <p:txBody>
          <a:bodyPr lIns="92075" tIns="46038" rIns="92075" bIns="46038">
            <a:spAutoFit/>
          </a:bodyPr>
          <a:lstStyle/>
          <a:p>
            <a:pPr marL="190500" indent="-190500" algn="just" eaLnBrk="0" hangingPunct="0">
              <a:lnSpc>
                <a:spcPct val="90000"/>
              </a:lnSpc>
              <a:buFontTx/>
              <a:buChar char=" "/>
            </a:pPr>
            <a:r>
              <a:rPr lang="it-IT" dirty="0"/>
              <a:t>- </a:t>
            </a:r>
            <a:r>
              <a:rPr lang="it-IT" b="1" dirty="0" err="1"/>
              <a:t>sd</a:t>
            </a:r>
            <a:r>
              <a:rPr lang="it-IT" dirty="0"/>
              <a:t> </a:t>
            </a:r>
            <a:r>
              <a:rPr lang="it-IT" dirty="0" err="1"/>
              <a:t>is</a:t>
            </a:r>
            <a:r>
              <a:rPr lang="it-IT" dirty="0"/>
              <a:t> the </a:t>
            </a:r>
            <a:r>
              <a:rPr lang="it-IT" dirty="0" err="1"/>
              <a:t>descriptor</a:t>
            </a:r>
            <a:r>
              <a:rPr lang="it-IT" dirty="0"/>
              <a:t> of a </a:t>
            </a:r>
            <a:r>
              <a:rPr lang="it-IT" dirty="0" err="1"/>
              <a:t>socket</a:t>
            </a:r>
            <a:r>
              <a:rPr lang="it-IT" dirty="0"/>
              <a:t> on the client computer to use for the connection.</a:t>
            </a:r>
          </a:p>
          <a:p>
            <a:pPr marL="190500" indent="-190500" algn="just" eaLnBrk="0" hangingPunct="0">
              <a:lnSpc>
                <a:spcPct val="90000"/>
              </a:lnSpc>
              <a:buFontTx/>
              <a:buChar char=" "/>
            </a:pPr>
            <a:r>
              <a:rPr lang="it-IT" dirty="0"/>
              <a:t>- </a:t>
            </a:r>
            <a:r>
              <a:rPr lang="it-IT" b="1" dirty="0" err="1"/>
              <a:t>saddress</a:t>
            </a:r>
            <a:r>
              <a:rPr lang="it-IT" b="1" dirty="0"/>
              <a:t> </a:t>
            </a:r>
            <a:r>
              <a:rPr lang="it-IT" dirty="0" err="1"/>
              <a:t>is</a:t>
            </a:r>
            <a:r>
              <a:rPr lang="it-IT" b="1" dirty="0"/>
              <a:t> </a:t>
            </a:r>
            <a:r>
              <a:rPr lang="it-IT" dirty="0"/>
              <a:t>a </a:t>
            </a:r>
            <a:r>
              <a:rPr lang="it-IT" dirty="0" err="1"/>
              <a:t>sockaddress</a:t>
            </a:r>
            <a:r>
              <a:rPr lang="it-IT" dirty="0"/>
              <a:t> </a:t>
            </a:r>
            <a:r>
              <a:rPr lang="it-IT" dirty="0" err="1"/>
              <a:t>structure</a:t>
            </a:r>
            <a:r>
              <a:rPr lang="it-IT" dirty="0"/>
              <a:t> </a:t>
            </a:r>
            <a:r>
              <a:rPr lang="it-IT" dirty="0" err="1"/>
              <a:t>that</a:t>
            </a:r>
            <a:r>
              <a:rPr lang="it-IT" dirty="0"/>
              <a:t> </a:t>
            </a:r>
            <a:r>
              <a:rPr lang="it-IT" dirty="0" err="1"/>
              <a:t>specifies</a:t>
            </a:r>
            <a:r>
              <a:rPr lang="it-IT" dirty="0"/>
              <a:t> the s</a:t>
            </a:r>
            <a:r>
              <a:rPr lang="it-IT" b="1" dirty="0"/>
              <a:t>erver</a:t>
            </a:r>
            <a:r>
              <a:rPr lang="it-IT" dirty="0"/>
              <a:t> </a:t>
            </a:r>
            <a:r>
              <a:rPr lang="it-IT" b="1" dirty="0" err="1"/>
              <a:t>address</a:t>
            </a:r>
            <a:r>
              <a:rPr lang="it-IT" b="1" dirty="0"/>
              <a:t> and port </a:t>
            </a:r>
            <a:r>
              <a:rPr lang="it-IT" b="1" dirty="0" err="1"/>
              <a:t>number</a:t>
            </a:r>
            <a:endParaRPr lang="it-IT" b="1" dirty="0"/>
          </a:p>
          <a:p>
            <a:pPr marL="190500" indent="-190500" algn="just" eaLnBrk="0" hangingPunct="0">
              <a:lnSpc>
                <a:spcPct val="90000"/>
              </a:lnSpc>
              <a:buFontTx/>
              <a:buChar char=" "/>
            </a:pPr>
            <a:r>
              <a:rPr lang="it-IT" dirty="0"/>
              <a:t>- </a:t>
            </a:r>
            <a:r>
              <a:rPr lang="it-IT" b="1" dirty="0" err="1"/>
              <a:t>saddresslen</a:t>
            </a:r>
            <a:r>
              <a:rPr lang="it-IT" b="1" dirty="0"/>
              <a:t> </a:t>
            </a:r>
            <a:r>
              <a:rPr lang="it-IT" dirty="0" err="1"/>
              <a:t>specifies</a:t>
            </a:r>
            <a:r>
              <a:rPr lang="it-IT" dirty="0"/>
              <a:t> the </a:t>
            </a:r>
            <a:r>
              <a:rPr lang="it-IT" dirty="0" err="1"/>
              <a:t>length</a:t>
            </a:r>
            <a:r>
              <a:rPr lang="it-IT" dirty="0"/>
              <a:t> of the </a:t>
            </a:r>
            <a:r>
              <a:rPr lang="it-IT" dirty="0" err="1"/>
              <a:t>server’s</a:t>
            </a:r>
            <a:r>
              <a:rPr lang="it-IT" dirty="0"/>
              <a:t> </a:t>
            </a:r>
            <a:r>
              <a:rPr lang="it-IT" dirty="0" err="1"/>
              <a:t>address</a:t>
            </a:r>
            <a:r>
              <a:rPr lang="it-IT" dirty="0"/>
              <a:t> </a:t>
            </a:r>
            <a:r>
              <a:rPr lang="it-IT" dirty="0" err="1"/>
              <a:t>measured</a:t>
            </a:r>
            <a:r>
              <a:rPr lang="it-IT" dirty="0"/>
              <a:t> in </a:t>
            </a:r>
            <a:r>
              <a:rPr lang="it-IT" dirty="0" err="1"/>
              <a:t>bytes</a:t>
            </a:r>
            <a:endParaRPr lang="it-IT" dirty="0"/>
          </a:p>
          <a:p>
            <a:pPr marL="190500" indent="-190500" algn="just" eaLnBrk="0" hangingPunct="0">
              <a:lnSpc>
                <a:spcPct val="90000"/>
              </a:lnSpc>
              <a:buFontTx/>
              <a:buChar char=" "/>
            </a:pPr>
            <a:r>
              <a:rPr lang="it-IT" dirty="0"/>
              <a:t> - the client </a:t>
            </a:r>
            <a:r>
              <a:rPr lang="it-IT" dirty="0" err="1"/>
              <a:t>process</a:t>
            </a:r>
            <a:r>
              <a:rPr lang="it-IT" dirty="0"/>
              <a:t> </a:t>
            </a:r>
            <a:r>
              <a:rPr lang="it-IT" b="1" dirty="0" err="1"/>
              <a:t>may</a:t>
            </a:r>
            <a:r>
              <a:rPr lang="it-IT" b="1" dirty="0"/>
              <a:t> be </a:t>
            </a:r>
            <a:r>
              <a:rPr lang="it-IT" b="1" dirty="0" err="1"/>
              <a:t>suspended</a:t>
            </a:r>
            <a:r>
              <a:rPr lang="it-IT" b="1" dirty="0"/>
              <a:t> </a:t>
            </a:r>
            <a:r>
              <a:rPr lang="it-IT" dirty="0" err="1"/>
              <a:t>as</a:t>
            </a:r>
            <a:r>
              <a:rPr lang="it-IT" dirty="0"/>
              <a:t> a </a:t>
            </a:r>
            <a:r>
              <a:rPr lang="it-IT" dirty="0" err="1"/>
              <a:t>consequence</a:t>
            </a:r>
            <a:r>
              <a:rPr lang="it-IT" dirty="0"/>
              <a:t> of a call of </a:t>
            </a:r>
            <a:r>
              <a:rPr lang="it-IT" b="1" dirty="0" err="1"/>
              <a:t>connect</a:t>
            </a:r>
            <a:endParaRPr lang="it-IT" dirty="0"/>
          </a:p>
        </p:txBody>
      </p:sp>
      <p:sp>
        <p:nvSpPr>
          <p:cNvPr id="19461" name="Rectangle 5"/>
          <p:cNvSpPr>
            <a:spLocks noChangeArrowheads="1"/>
          </p:cNvSpPr>
          <p:nvPr/>
        </p:nvSpPr>
        <p:spPr bwMode="auto">
          <a:xfrm>
            <a:off x="571500" y="428625"/>
            <a:ext cx="8208963" cy="1366838"/>
          </a:xfrm>
          <a:prstGeom prst="rect">
            <a:avLst/>
          </a:prstGeom>
          <a:noFill/>
          <a:ln w="9525">
            <a:noFill/>
            <a:miter lim="800000"/>
            <a:headEnd/>
            <a:tailEnd/>
          </a:ln>
        </p:spPr>
        <p:txBody>
          <a:bodyPr lIns="92075" tIns="46038" rIns="92075" bIns="46038">
            <a:spAutoFit/>
          </a:bodyPr>
          <a:lstStyle/>
          <a:p>
            <a:pPr algn="ctr" eaLnBrk="0" hangingPunct="0">
              <a:lnSpc>
                <a:spcPct val="90000"/>
              </a:lnSpc>
            </a:pPr>
            <a:r>
              <a:rPr lang="it-IT" sz="2400" b="1" dirty="0"/>
              <a:t>The Connect procedure</a:t>
            </a:r>
          </a:p>
          <a:p>
            <a:pPr algn="ctr" eaLnBrk="0" hangingPunct="0">
              <a:lnSpc>
                <a:spcPct val="90000"/>
              </a:lnSpc>
            </a:pPr>
            <a:r>
              <a:rPr lang="it-IT" sz="2400" dirty="0"/>
              <a:t>(</a:t>
            </a:r>
            <a:r>
              <a:rPr lang="it-IT" sz="2400" b="1" dirty="0"/>
              <a:t>Client</a:t>
            </a:r>
            <a:r>
              <a:rPr lang="it-IT" sz="2400" dirty="0"/>
              <a:t>)</a:t>
            </a:r>
          </a:p>
          <a:p>
            <a:pPr algn="ctr" eaLnBrk="0" hangingPunct="0">
              <a:lnSpc>
                <a:spcPct val="90000"/>
              </a:lnSpc>
            </a:pPr>
            <a:endParaRPr lang="it-IT" sz="2400" dirty="0"/>
          </a:p>
          <a:p>
            <a:pPr algn="ctr" eaLnBrk="0" hangingPunct="0">
              <a:lnSpc>
                <a:spcPct val="90000"/>
              </a:lnSpc>
            </a:pPr>
            <a:r>
              <a:rPr lang="it-IT" dirty="0"/>
              <a:t>Clients use </a:t>
            </a:r>
            <a:r>
              <a:rPr lang="it-IT" b="1" dirty="0"/>
              <a:t>procedure </a:t>
            </a:r>
            <a:r>
              <a:rPr lang="it-IT" b="1" dirty="0" err="1"/>
              <a:t>connect</a:t>
            </a:r>
            <a:r>
              <a:rPr lang="it-IT" b="1" dirty="0"/>
              <a:t> </a:t>
            </a:r>
            <a:r>
              <a:rPr lang="it-IT" dirty="0"/>
              <a:t>to </a:t>
            </a:r>
            <a:r>
              <a:rPr lang="it-IT" dirty="0" err="1"/>
              <a:t>establish</a:t>
            </a:r>
            <a:r>
              <a:rPr lang="it-IT" dirty="0"/>
              <a:t> connection with a </a:t>
            </a:r>
            <a:r>
              <a:rPr lang="it-IT" dirty="0" err="1"/>
              <a:t>specific</a:t>
            </a:r>
            <a:r>
              <a:rPr lang="it-IT" dirty="0"/>
              <a:t> server</a:t>
            </a:r>
          </a:p>
        </p:txBody>
      </p:sp>
      <p:sp>
        <p:nvSpPr>
          <p:cNvPr id="19462" name="Rectangle 6"/>
          <p:cNvSpPr>
            <a:spLocks noChangeArrowheads="1"/>
          </p:cNvSpPr>
          <p:nvPr/>
        </p:nvSpPr>
        <p:spPr bwMode="auto">
          <a:xfrm>
            <a:off x="814388" y="5300663"/>
            <a:ext cx="7519987" cy="1281112"/>
          </a:xfrm>
          <a:prstGeom prst="rect">
            <a:avLst/>
          </a:prstGeom>
          <a:noFill/>
          <a:ln w="9525">
            <a:noFill/>
            <a:miter lim="800000"/>
            <a:headEnd/>
            <a:tailEnd/>
          </a:ln>
        </p:spPr>
        <p:txBody>
          <a:bodyPr lIns="92075" tIns="46038" rIns="92075" bIns="46038">
            <a:spAutoFit/>
          </a:bodyPr>
          <a:lstStyle/>
          <a:p>
            <a:pPr eaLnBrk="0" hangingPunct="0"/>
            <a:r>
              <a:rPr lang="it-IT"/>
              <a:t>In the communication channel </a:t>
            </a:r>
            <a:r>
              <a:rPr lang="it-IT" b="1"/>
              <a:t>the procedure specifies </a:t>
            </a:r>
            <a:r>
              <a:rPr lang="it-IT"/>
              <a:t>:</a:t>
            </a:r>
          </a:p>
          <a:p>
            <a:pPr eaLnBrk="0" hangingPunct="0"/>
            <a:r>
              <a:rPr lang="it-IT"/>
              <a:t> </a:t>
            </a:r>
            <a:r>
              <a:rPr lang="it-IT" sz="1800" i="1"/>
              <a:t>&lt;</a:t>
            </a:r>
            <a:r>
              <a:rPr lang="it-IT" i="1"/>
              <a:t>protocol;</a:t>
            </a:r>
            <a:r>
              <a:rPr lang="it-IT" b="1" i="1"/>
              <a:t> </a:t>
            </a:r>
            <a:r>
              <a:rPr lang="it-IT" i="1"/>
              <a:t>IP local address; local port</a:t>
            </a:r>
            <a:r>
              <a:rPr lang="it-IT"/>
              <a:t> ; </a:t>
            </a:r>
            <a:r>
              <a:rPr lang="it-IT" b="1" i="1"/>
              <a:t>IP remote address; remote port&gt;</a:t>
            </a:r>
          </a:p>
          <a:p>
            <a:pPr eaLnBrk="0" hangingPunct="0"/>
            <a:endParaRPr lang="it-IT" sz="1800" i="1"/>
          </a:p>
        </p:txBody>
      </p:sp>
      <p:sp>
        <p:nvSpPr>
          <p:cNvPr id="19463" name="AutoShape 7"/>
          <p:cNvSpPr>
            <a:spLocks noChangeArrowheads="1"/>
          </p:cNvSpPr>
          <p:nvPr/>
        </p:nvSpPr>
        <p:spPr bwMode="auto">
          <a:xfrm>
            <a:off x="5405438" y="5976938"/>
            <a:ext cx="244475" cy="404812"/>
          </a:xfrm>
          <a:prstGeom prst="upArrow">
            <a:avLst>
              <a:gd name="adj1" fmla="val 36528"/>
              <a:gd name="adj2" fmla="val 37080"/>
            </a:avLst>
          </a:prstGeom>
          <a:solidFill>
            <a:srgbClr val="DDDDDD"/>
          </a:solidFill>
          <a:ln w="12700">
            <a:solidFill>
              <a:schemeClr val="tx1"/>
            </a:solidFill>
            <a:miter lim="800000"/>
            <a:headEnd type="none" w="sm" len="sm"/>
            <a:tailEnd type="none" w="sm" len="sm"/>
          </a:ln>
        </p:spPr>
        <p:txBody>
          <a:bodyPr wrap="none" anchor="ctr"/>
          <a:lstStyle/>
          <a:p>
            <a:endParaRPr lang="it-IT"/>
          </a:p>
        </p:txBody>
      </p:sp>
      <p:sp>
        <p:nvSpPr>
          <p:cNvPr id="19464" name="AutoShape 8"/>
          <p:cNvSpPr>
            <a:spLocks noChangeArrowheads="1"/>
          </p:cNvSpPr>
          <p:nvPr/>
        </p:nvSpPr>
        <p:spPr bwMode="auto">
          <a:xfrm>
            <a:off x="7278688" y="5954713"/>
            <a:ext cx="246062" cy="427037"/>
          </a:xfrm>
          <a:prstGeom prst="upArrow">
            <a:avLst>
              <a:gd name="adj1" fmla="val 36528"/>
              <a:gd name="adj2" fmla="val 38864"/>
            </a:avLst>
          </a:prstGeom>
          <a:solidFill>
            <a:srgbClr val="DDDDDD"/>
          </a:solidFill>
          <a:ln w="12700">
            <a:solidFill>
              <a:schemeClr val="tx1"/>
            </a:solidFill>
            <a:miter lim="800000"/>
            <a:headEnd type="none" w="sm" len="sm"/>
            <a:tailEnd type="none" w="sm" len="sm"/>
          </a:ln>
        </p:spPr>
        <p:txBody>
          <a:bodyPr wrap="none" anchor="ctr"/>
          <a:lstStyle/>
          <a:p>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26980">
                                            <p:txEl>
                                              <p:pRg st="0" end="0"/>
                                            </p:txEl>
                                          </p:spTgt>
                                        </p:tgtEl>
                                        <p:attrNameLst>
                                          <p:attrName>style.visibility</p:attrName>
                                        </p:attrNameLst>
                                      </p:cBhvr>
                                      <p:to>
                                        <p:strVal val="visible"/>
                                      </p:to>
                                    </p:set>
                                    <p:animEffect transition="in" filter="box(out)">
                                      <p:cBhvr>
                                        <p:cTn id="7" dur="500"/>
                                        <p:tgtEl>
                                          <p:spTgt spid="12698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26980">
                                            <p:txEl>
                                              <p:pRg st="1" end="1"/>
                                            </p:txEl>
                                          </p:spTgt>
                                        </p:tgtEl>
                                        <p:attrNameLst>
                                          <p:attrName>style.visibility</p:attrName>
                                        </p:attrNameLst>
                                      </p:cBhvr>
                                      <p:to>
                                        <p:strVal val="visible"/>
                                      </p:to>
                                    </p:set>
                                    <p:animEffect transition="in" filter="box(out)">
                                      <p:cBhvr>
                                        <p:cTn id="12" dur="500"/>
                                        <p:tgtEl>
                                          <p:spTgt spid="12698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26980">
                                            <p:txEl>
                                              <p:pRg st="2" end="2"/>
                                            </p:txEl>
                                          </p:spTgt>
                                        </p:tgtEl>
                                        <p:attrNameLst>
                                          <p:attrName>style.visibility</p:attrName>
                                        </p:attrNameLst>
                                      </p:cBhvr>
                                      <p:to>
                                        <p:strVal val="visible"/>
                                      </p:to>
                                    </p:set>
                                    <p:animEffect transition="in" filter="box(out)">
                                      <p:cBhvr>
                                        <p:cTn id="17" dur="500"/>
                                        <p:tgtEl>
                                          <p:spTgt spid="12698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26980">
                                            <p:txEl>
                                              <p:pRg st="3" end="3"/>
                                            </p:txEl>
                                          </p:spTgt>
                                        </p:tgtEl>
                                        <p:attrNameLst>
                                          <p:attrName>style.visibility</p:attrName>
                                        </p:attrNameLst>
                                      </p:cBhvr>
                                      <p:to>
                                        <p:strVal val="visible"/>
                                      </p:to>
                                    </p:set>
                                    <p:animEffect transition="in" filter="box(out)">
                                      <p:cBhvr>
                                        <p:cTn id="22" dur="500"/>
                                        <p:tgtEl>
                                          <p:spTgt spid="12698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0"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3"/>
          <p:cNvSpPr>
            <a:spLocks noGrp="1"/>
          </p:cNvSpPr>
          <p:nvPr>
            <p:ph type="sldNum" sz="quarter" idx="12"/>
          </p:nvPr>
        </p:nvSpPr>
        <p:spPr>
          <a:noFill/>
        </p:spPr>
        <p:txBody>
          <a:bodyPr/>
          <a:lstStyle/>
          <a:p>
            <a:fld id="{9ED3BE9C-2725-434F-85CF-235EABDB0558}" type="slidenum">
              <a:rPr lang="it-IT" smtClean="0"/>
              <a:pPr/>
              <a:t>17</a:t>
            </a:fld>
            <a:endParaRPr lang="it-IT"/>
          </a:p>
        </p:txBody>
      </p:sp>
      <p:sp>
        <p:nvSpPr>
          <p:cNvPr id="20483" name="Rectangle 3"/>
          <p:cNvSpPr>
            <a:spLocks noChangeArrowheads="1"/>
          </p:cNvSpPr>
          <p:nvPr/>
        </p:nvSpPr>
        <p:spPr bwMode="auto">
          <a:xfrm>
            <a:off x="395288" y="1700213"/>
            <a:ext cx="8497887" cy="4709624"/>
          </a:xfrm>
          <a:prstGeom prst="rect">
            <a:avLst/>
          </a:prstGeom>
          <a:noFill/>
          <a:ln w="9525">
            <a:noFill/>
            <a:miter lim="800000"/>
            <a:headEnd/>
            <a:tailEnd/>
          </a:ln>
        </p:spPr>
        <p:txBody>
          <a:bodyPr lIns="92075" tIns="46038" rIns="92075" bIns="46038">
            <a:spAutoFit/>
          </a:bodyPr>
          <a:lstStyle/>
          <a:p>
            <a:pPr eaLnBrk="0" hangingPunct="0"/>
            <a:r>
              <a:rPr lang="it-IT" sz="1800" b="1" dirty="0"/>
              <a:t>		</a:t>
            </a:r>
          </a:p>
          <a:p>
            <a:pPr eaLnBrk="0" hangingPunct="0"/>
            <a:r>
              <a:rPr lang="it-IT" sz="1800" b="1" dirty="0"/>
              <a:t>	</a:t>
            </a:r>
            <a:r>
              <a:rPr lang="it-IT" sz="2400" b="1" dirty="0" err="1"/>
              <a:t>newsock</a:t>
            </a:r>
            <a:r>
              <a:rPr lang="it-IT" sz="1800" b="1" dirty="0"/>
              <a:t>=</a:t>
            </a:r>
            <a:r>
              <a:rPr lang="it-IT" sz="2400" b="1" dirty="0" err="1"/>
              <a:t>accept</a:t>
            </a:r>
            <a:r>
              <a:rPr lang="it-IT" sz="2400" b="1" dirty="0"/>
              <a:t> (</a:t>
            </a:r>
            <a:r>
              <a:rPr lang="it-IT" sz="2400" b="1" dirty="0" err="1"/>
              <a:t>sd</a:t>
            </a:r>
            <a:r>
              <a:rPr lang="it-IT" sz="2400" b="1" dirty="0"/>
              <a:t> ,  </a:t>
            </a:r>
            <a:r>
              <a:rPr lang="it-IT" sz="2400" b="1" dirty="0" err="1"/>
              <a:t>caddress</a:t>
            </a:r>
            <a:r>
              <a:rPr lang="it-IT" sz="2400" b="1" dirty="0"/>
              <a:t>, </a:t>
            </a:r>
            <a:r>
              <a:rPr lang="it-IT" sz="2400" b="1" dirty="0" err="1"/>
              <a:t>caddreslen</a:t>
            </a:r>
            <a:r>
              <a:rPr lang="it-IT" sz="2400" b="1" dirty="0"/>
              <a:t>)	</a:t>
            </a:r>
          </a:p>
          <a:p>
            <a:pPr eaLnBrk="0" hangingPunct="0"/>
            <a:endParaRPr lang="it-IT" sz="1800" b="1" dirty="0"/>
          </a:p>
          <a:p>
            <a:pPr eaLnBrk="0" hangingPunct="0"/>
            <a:r>
              <a:rPr lang="it-IT" sz="2400" b="1" dirty="0" err="1"/>
              <a:t>sd</a:t>
            </a:r>
            <a:r>
              <a:rPr lang="it-IT" sz="2400" dirty="0"/>
              <a:t>  </a:t>
            </a:r>
            <a:r>
              <a:rPr lang="it-IT" sz="2400" dirty="0" err="1"/>
              <a:t>is</a:t>
            </a:r>
            <a:r>
              <a:rPr lang="it-IT" sz="2400" dirty="0"/>
              <a:t> the </a:t>
            </a:r>
            <a:r>
              <a:rPr lang="it-IT" sz="2400" dirty="0" err="1"/>
              <a:t>descriptor</a:t>
            </a:r>
            <a:r>
              <a:rPr lang="it-IT" sz="2400" dirty="0"/>
              <a:t> of a </a:t>
            </a:r>
            <a:r>
              <a:rPr lang="it-IT" sz="2400" dirty="0" err="1"/>
              <a:t>socket</a:t>
            </a:r>
            <a:r>
              <a:rPr lang="it-IT" sz="2400" dirty="0"/>
              <a:t>  the server </a:t>
            </a:r>
            <a:r>
              <a:rPr lang="it-IT" sz="2400" dirty="0" err="1"/>
              <a:t>has</a:t>
            </a:r>
            <a:r>
              <a:rPr lang="it-IT" sz="2400" dirty="0"/>
              <a:t> </a:t>
            </a:r>
            <a:r>
              <a:rPr lang="it-IT" sz="2400" dirty="0" err="1"/>
              <a:t>created</a:t>
            </a:r>
            <a:r>
              <a:rPr lang="it-IT" sz="2400" dirty="0"/>
              <a:t> and </a:t>
            </a:r>
            <a:r>
              <a:rPr lang="it-IT" sz="2400" dirty="0" err="1"/>
              <a:t>bound</a:t>
            </a:r>
            <a:r>
              <a:rPr lang="it-IT" sz="2400" dirty="0"/>
              <a:t> to a </a:t>
            </a:r>
            <a:r>
              <a:rPr lang="it-IT" sz="2400" dirty="0" err="1"/>
              <a:t>specific</a:t>
            </a:r>
            <a:r>
              <a:rPr lang="it-IT" sz="2400" dirty="0"/>
              <a:t> port.</a:t>
            </a:r>
          </a:p>
          <a:p>
            <a:pPr eaLnBrk="0" hangingPunct="0"/>
            <a:r>
              <a:rPr lang="it-IT" sz="2400" b="1" dirty="0" err="1"/>
              <a:t>caddress</a:t>
            </a:r>
            <a:r>
              <a:rPr lang="it-IT" sz="2400" b="1" dirty="0"/>
              <a:t> </a:t>
            </a:r>
            <a:r>
              <a:rPr lang="it-IT" sz="2400" dirty="0" err="1"/>
              <a:t>is</a:t>
            </a:r>
            <a:r>
              <a:rPr lang="it-IT" sz="2400" b="1" dirty="0"/>
              <a:t> </a:t>
            </a:r>
            <a:r>
              <a:rPr lang="it-IT" sz="2400" dirty="0"/>
              <a:t>the </a:t>
            </a:r>
            <a:r>
              <a:rPr lang="it-IT" sz="2400" dirty="0" err="1"/>
              <a:t>address</a:t>
            </a:r>
            <a:r>
              <a:rPr lang="it-IT" sz="2400" dirty="0"/>
              <a:t> of a </a:t>
            </a:r>
            <a:r>
              <a:rPr lang="it-IT" sz="2400" dirty="0" err="1"/>
              <a:t>structure</a:t>
            </a:r>
            <a:r>
              <a:rPr lang="it-IT" sz="2400" dirty="0"/>
              <a:t> of </a:t>
            </a:r>
            <a:r>
              <a:rPr lang="it-IT" sz="2400" dirty="0" err="1"/>
              <a:t>type</a:t>
            </a:r>
            <a:r>
              <a:rPr lang="it-IT" sz="2400" dirty="0"/>
              <a:t> </a:t>
            </a:r>
            <a:r>
              <a:rPr lang="it-IT" sz="2400" dirty="0" err="1"/>
              <a:t>sockaddress</a:t>
            </a:r>
            <a:r>
              <a:rPr lang="it-IT" sz="2400" b="1" dirty="0"/>
              <a:t>.</a:t>
            </a:r>
          </a:p>
          <a:p>
            <a:pPr eaLnBrk="0" hangingPunct="0"/>
            <a:r>
              <a:rPr lang="it-IT" sz="2400" b="1" dirty="0" err="1"/>
              <a:t>caddresslen</a:t>
            </a:r>
            <a:r>
              <a:rPr lang="it-IT" sz="2400" dirty="0"/>
              <a:t> </a:t>
            </a:r>
            <a:r>
              <a:rPr lang="it-IT" sz="2400" dirty="0" err="1"/>
              <a:t>is</a:t>
            </a:r>
            <a:r>
              <a:rPr lang="it-IT" sz="2400" dirty="0"/>
              <a:t> a pointer to an </a:t>
            </a:r>
            <a:r>
              <a:rPr lang="it-IT" sz="2400" dirty="0" err="1"/>
              <a:t>integer</a:t>
            </a:r>
            <a:r>
              <a:rPr lang="it-IT" sz="2400" dirty="0"/>
              <a:t>.</a:t>
            </a:r>
          </a:p>
          <a:p>
            <a:pPr eaLnBrk="0" hangingPunct="0"/>
            <a:endParaRPr lang="it-IT" sz="2400" dirty="0"/>
          </a:p>
          <a:p>
            <a:pPr eaLnBrk="0" hangingPunct="0">
              <a:buFontTx/>
              <a:buChar char="-"/>
            </a:pPr>
            <a:r>
              <a:rPr lang="it-IT" sz="2400" dirty="0" err="1"/>
              <a:t>If</a:t>
            </a:r>
            <a:r>
              <a:rPr lang="it-IT" sz="2400" dirty="0"/>
              <a:t> a </a:t>
            </a:r>
            <a:r>
              <a:rPr lang="it-IT" sz="2400" dirty="0" err="1"/>
              <a:t>request</a:t>
            </a:r>
            <a:r>
              <a:rPr lang="it-IT" sz="2400" dirty="0"/>
              <a:t> </a:t>
            </a:r>
            <a:r>
              <a:rPr lang="it-IT" sz="2400" dirty="0" err="1"/>
              <a:t>is</a:t>
            </a:r>
            <a:r>
              <a:rPr lang="it-IT" sz="2400" dirty="0"/>
              <a:t> </a:t>
            </a:r>
            <a:r>
              <a:rPr lang="it-IT" sz="2400" dirty="0" err="1"/>
              <a:t>present</a:t>
            </a:r>
            <a:r>
              <a:rPr lang="it-IT" sz="2400" dirty="0"/>
              <a:t> in the </a:t>
            </a:r>
            <a:r>
              <a:rPr lang="it-IT" sz="2400" dirty="0" err="1"/>
              <a:t>queue</a:t>
            </a:r>
            <a:r>
              <a:rPr lang="it-IT" sz="2400" dirty="0"/>
              <a:t>, </a:t>
            </a:r>
            <a:r>
              <a:rPr lang="it-IT" sz="2400" i="1" dirty="0" err="1"/>
              <a:t>accept</a:t>
            </a:r>
            <a:r>
              <a:rPr lang="it-IT" sz="2400" dirty="0"/>
              <a:t> </a:t>
            </a:r>
            <a:r>
              <a:rPr lang="it-IT" sz="2400" dirty="0" err="1"/>
              <a:t>estracts</a:t>
            </a:r>
            <a:r>
              <a:rPr lang="it-IT" sz="2400" dirty="0"/>
              <a:t> from </a:t>
            </a:r>
            <a:r>
              <a:rPr lang="it-IT" sz="2400" dirty="0" err="1"/>
              <a:t>it</a:t>
            </a:r>
            <a:r>
              <a:rPr lang="it-IT" sz="2400" dirty="0"/>
              <a:t> the first </a:t>
            </a:r>
            <a:r>
              <a:rPr lang="it-IT" sz="2400" dirty="0" err="1"/>
              <a:t>request</a:t>
            </a:r>
            <a:r>
              <a:rPr lang="it-IT" sz="2400" dirty="0"/>
              <a:t> and </a:t>
            </a:r>
            <a:r>
              <a:rPr lang="it-IT" sz="2400" dirty="0" err="1"/>
              <a:t>creates</a:t>
            </a:r>
            <a:r>
              <a:rPr lang="it-IT" sz="2400" dirty="0"/>
              <a:t> a </a:t>
            </a:r>
            <a:r>
              <a:rPr lang="it-IT" sz="2400" i="1" dirty="0"/>
              <a:t>new </a:t>
            </a:r>
            <a:r>
              <a:rPr lang="it-IT" sz="2400" i="1" dirty="0" err="1"/>
              <a:t>socket</a:t>
            </a:r>
            <a:r>
              <a:rPr lang="it-IT" sz="2400" i="1" dirty="0"/>
              <a:t>  </a:t>
            </a:r>
            <a:r>
              <a:rPr lang="it-IT" sz="2400" dirty="0"/>
              <a:t>for the connection and </a:t>
            </a:r>
            <a:r>
              <a:rPr lang="it-IT" sz="2400" dirty="0" err="1"/>
              <a:t>returns</a:t>
            </a:r>
            <a:r>
              <a:rPr lang="it-IT" sz="2400" dirty="0"/>
              <a:t> the </a:t>
            </a:r>
            <a:r>
              <a:rPr lang="it-IT" sz="2400" dirty="0" err="1"/>
              <a:t>descriptor</a:t>
            </a:r>
            <a:r>
              <a:rPr lang="it-IT" sz="2400" dirty="0"/>
              <a:t> of the new </a:t>
            </a:r>
            <a:r>
              <a:rPr lang="it-IT" sz="2400" dirty="0" err="1"/>
              <a:t>socket</a:t>
            </a:r>
            <a:r>
              <a:rPr lang="it-IT" sz="2400" dirty="0"/>
              <a:t> to the </a:t>
            </a:r>
            <a:r>
              <a:rPr lang="it-IT" sz="2400" dirty="0" err="1"/>
              <a:t>caller</a:t>
            </a:r>
            <a:r>
              <a:rPr lang="it-IT" sz="2400" dirty="0"/>
              <a:t>.</a:t>
            </a:r>
          </a:p>
          <a:p>
            <a:pPr eaLnBrk="0" hangingPunct="0">
              <a:buFontTx/>
              <a:buChar char="-"/>
            </a:pPr>
            <a:endParaRPr lang="it-IT" sz="2400" dirty="0"/>
          </a:p>
          <a:p>
            <a:pPr eaLnBrk="0" hangingPunct="0"/>
            <a:r>
              <a:rPr lang="it-IT" sz="2400" dirty="0"/>
              <a:t>- </a:t>
            </a:r>
            <a:r>
              <a:rPr lang="it-IT" sz="2400" dirty="0" err="1"/>
              <a:t>If</a:t>
            </a:r>
            <a:r>
              <a:rPr lang="it-IT" sz="2400" dirty="0"/>
              <a:t> the </a:t>
            </a:r>
            <a:r>
              <a:rPr lang="it-IT" sz="2400" dirty="0" err="1"/>
              <a:t>queue</a:t>
            </a:r>
            <a:r>
              <a:rPr lang="it-IT" sz="2400" dirty="0"/>
              <a:t> </a:t>
            </a:r>
            <a:r>
              <a:rPr lang="it-IT" sz="2400" dirty="0" err="1"/>
              <a:t>is</a:t>
            </a:r>
            <a:r>
              <a:rPr lang="it-IT" sz="2400" dirty="0"/>
              <a:t> </a:t>
            </a:r>
            <a:r>
              <a:rPr lang="it-IT" sz="2400" dirty="0" err="1"/>
              <a:t>empty</a:t>
            </a:r>
            <a:r>
              <a:rPr lang="it-IT" sz="2400" dirty="0"/>
              <a:t> the server </a:t>
            </a:r>
            <a:r>
              <a:rPr lang="it-IT" sz="2400" dirty="0" err="1"/>
              <a:t>process</a:t>
            </a:r>
            <a:r>
              <a:rPr lang="it-IT" sz="2400" dirty="0"/>
              <a:t> </a:t>
            </a:r>
            <a:r>
              <a:rPr lang="it-IT" sz="2400" dirty="0" err="1"/>
              <a:t>is</a:t>
            </a:r>
            <a:r>
              <a:rPr lang="it-IT" sz="2400" dirty="0"/>
              <a:t> </a:t>
            </a:r>
            <a:r>
              <a:rPr lang="it-IT" sz="2400" dirty="0" err="1"/>
              <a:t>suspended</a:t>
            </a:r>
            <a:r>
              <a:rPr lang="it-IT" sz="2400" dirty="0"/>
              <a:t>. </a:t>
            </a:r>
          </a:p>
        </p:txBody>
      </p:sp>
      <p:sp>
        <p:nvSpPr>
          <p:cNvPr id="20484" name="Rectangle 5"/>
          <p:cNvSpPr>
            <a:spLocks noChangeArrowheads="1"/>
          </p:cNvSpPr>
          <p:nvPr/>
        </p:nvSpPr>
        <p:spPr bwMode="auto">
          <a:xfrm>
            <a:off x="468313" y="404813"/>
            <a:ext cx="8135937" cy="1422570"/>
          </a:xfrm>
          <a:prstGeom prst="rect">
            <a:avLst/>
          </a:prstGeom>
          <a:noFill/>
          <a:ln w="9525">
            <a:noFill/>
            <a:miter lim="800000"/>
            <a:headEnd/>
            <a:tailEnd/>
          </a:ln>
        </p:spPr>
        <p:txBody>
          <a:bodyPr lIns="92075" tIns="46038" rIns="92075" bIns="46038">
            <a:spAutoFit/>
          </a:bodyPr>
          <a:lstStyle/>
          <a:p>
            <a:pPr algn="ctr" eaLnBrk="0" hangingPunct="0">
              <a:lnSpc>
                <a:spcPct val="90000"/>
              </a:lnSpc>
            </a:pPr>
            <a:r>
              <a:rPr lang="it-IT" sz="2400" b="1" dirty="0"/>
              <a:t>The </a:t>
            </a:r>
            <a:r>
              <a:rPr lang="it-IT" sz="2400" b="1" dirty="0" err="1"/>
              <a:t>Accept</a:t>
            </a:r>
            <a:r>
              <a:rPr lang="it-IT" sz="2400" b="1" dirty="0"/>
              <a:t> procedure</a:t>
            </a:r>
          </a:p>
          <a:p>
            <a:pPr algn="ctr" eaLnBrk="0" hangingPunct="0">
              <a:lnSpc>
                <a:spcPct val="90000"/>
              </a:lnSpc>
            </a:pPr>
            <a:r>
              <a:rPr lang="it-IT" sz="2400" dirty="0"/>
              <a:t>(</a:t>
            </a:r>
            <a:r>
              <a:rPr lang="it-IT" sz="2400" b="1" dirty="0"/>
              <a:t>Server</a:t>
            </a:r>
            <a:r>
              <a:rPr lang="it-IT" sz="2400" dirty="0"/>
              <a:t>)</a:t>
            </a:r>
          </a:p>
          <a:p>
            <a:pPr algn="ctr" eaLnBrk="0" hangingPunct="0">
              <a:lnSpc>
                <a:spcPct val="90000"/>
              </a:lnSpc>
            </a:pPr>
            <a:r>
              <a:rPr lang="it-IT" sz="2400" dirty="0"/>
              <a:t>A server </a:t>
            </a:r>
            <a:r>
              <a:rPr lang="it-IT" sz="2400" dirty="0" err="1"/>
              <a:t>that</a:t>
            </a:r>
            <a:r>
              <a:rPr lang="it-IT" sz="2400" dirty="0"/>
              <a:t> use a connection-</a:t>
            </a:r>
            <a:r>
              <a:rPr lang="it-IT" sz="2400" dirty="0" err="1"/>
              <a:t>oriented</a:t>
            </a:r>
            <a:r>
              <a:rPr lang="it-IT" sz="2400" dirty="0"/>
              <a:t> </a:t>
            </a:r>
            <a:r>
              <a:rPr lang="it-IT" sz="2400" dirty="0" err="1"/>
              <a:t>transport</a:t>
            </a:r>
            <a:r>
              <a:rPr lang="it-IT" sz="2400" dirty="0"/>
              <a:t> </a:t>
            </a:r>
            <a:r>
              <a:rPr lang="it-IT" sz="2400" dirty="0" err="1"/>
              <a:t>protocol</a:t>
            </a:r>
            <a:r>
              <a:rPr lang="it-IT" sz="2400" dirty="0"/>
              <a:t> must</a:t>
            </a:r>
          </a:p>
          <a:p>
            <a:pPr eaLnBrk="0" hangingPunct="0">
              <a:lnSpc>
                <a:spcPct val="90000"/>
              </a:lnSpc>
            </a:pPr>
            <a:r>
              <a:rPr lang="it-IT" sz="2400" dirty="0"/>
              <a:t>call procedure </a:t>
            </a:r>
            <a:r>
              <a:rPr lang="it-IT" sz="2400" b="1" dirty="0" err="1"/>
              <a:t>accept</a:t>
            </a:r>
            <a:r>
              <a:rPr lang="it-IT" sz="2400" dirty="0"/>
              <a:t> to </a:t>
            </a:r>
            <a:r>
              <a:rPr lang="it-IT" sz="2400" dirty="0" err="1"/>
              <a:t>accept</a:t>
            </a:r>
            <a:r>
              <a:rPr lang="it-IT" sz="2400" dirty="0"/>
              <a:t> </a:t>
            </a:r>
            <a:r>
              <a:rPr lang="it-IT" sz="2400" b="1" dirty="0"/>
              <a:t>a connection </a:t>
            </a:r>
            <a:r>
              <a:rPr lang="it-IT" sz="2400" b="1" dirty="0" err="1"/>
              <a:t>request</a:t>
            </a:r>
            <a:endParaRPr lang="it-IT" sz="24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numero diapositiva 3"/>
          <p:cNvSpPr>
            <a:spLocks noGrp="1"/>
          </p:cNvSpPr>
          <p:nvPr>
            <p:ph type="sldNum" sz="quarter" idx="12"/>
          </p:nvPr>
        </p:nvSpPr>
        <p:spPr>
          <a:noFill/>
        </p:spPr>
        <p:txBody>
          <a:bodyPr/>
          <a:lstStyle/>
          <a:p>
            <a:fld id="{3F00F012-52E4-4B28-AB29-1746B0AC493C}" type="slidenum">
              <a:rPr lang="it-IT" smtClean="0"/>
              <a:pPr/>
              <a:t>18</a:t>
            </a:fld>
            <a:endParaRPr lang="it-IT"/>
          </a:p>
        </p:txBody>
      </p:sp>
      <p:sp>
        <p:nvSpPr>
          <p:cNvPr id="21507" name="AutoShape 2"/>
          <p:cNvSpPr>
            <a:spLocks noChangeArrowheads="1"/>
          </p:cNvSpPr>
          <p:nvPr/>
        </p:nvSpPr>
        <p:spPr bwMode="auto">
          <a:xfrm>
            <a:off x="563563" y="606425"/>
            <a:ext cx="8016875" cy="5645150"/>
          </a:xfrm>
          <a:prstGeom prst="roundRect">
            <a:avLst>
              <a:gd name="adj" fmla="val 3995"/>
            </a:avLst>
          </a:prstGeom>
          <a:noFill/>
          <a:ln w="12700">
            <a:solidFill>
              <a:schemeClr val="tx1"/>
            </a:solidFill>
            <a:round/>
            <a:headEnd/>
            <a:tailEnd/>
          </a:ln>
        </p:spPr>
        <p:txBody>
          <a:bodyPr wrap="none" anchor="ctr"/>
          <a:lstStyle/>
          <a:p>
            <a:endParaRPr lang="it-IT"/>
          </a:p>
        </p:txBody>
      </p:sp>
      <p:sp>
        <p:nvSpPr>
          <p:cNvPr id="92163" name="Rectangle 3"/>
          <p:cNvSpPr>
            <a:spLocks noChangeArrowheads="1"/>
          </p:cNvSpPr>
          <p:nvPr/>
        </p:nvSpPr>
        <p:spPr bwMode="auto">
          <a:xfrm>
            <a:off x="1117600" y="1897063"/>
            <a:ext cx="2490788" cy="1946275"/>
          </a:xfrm>
          <a:prstGeom prst="rect">
            <a:avLst/>
          </a:prstGeom>
          <a:solidFill>
            <a:schemeClr val="bg1"/>
          </a:solid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92164" name="Rectangle 4" descr="Piastrelle tratteggiate"/>
          <p:cNvSpPr>
            <a:spLocks noChangeArrowheads="1"/>
          </p:cNvSpPr>
          <p:nvPr/>
        </p:nvSpPr>
        <p:spPr bwMode="auto">
          <a:xfrm>
            <a:off x="2182813" y="3795713"/>
            <a:ext cx="287337" cy="158750"/>
          </a:xfrm>
          <a:prstGeom prst="rect">
            <a:avLst/>
          </a:prstGeom>
          <a:pattFill prst="dotDmnd">
            <a:fgClr>
              <a:schemeClr val="bg2"/>
            </a:fgClr>
            <a:bgClr>
              <a:schemeClr val="bg1"/>
            </a:bgClr>
          </a:patt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21510" name="Rectangle 5"/>
          <p:cNvSpPr>
            <a:spLocks noChangeArrowheads="1"/>
          </p:cNvSpPr>
          <p:nvPr/>
        </p:nvSpPr>
        <p:spPr bwMode="auto">
          <a:xfrm>
            <a:off x="2330450" y="942975"/>
            <a:ext cx="4838700" cy="420688"/>
          </a:xfrm>
          <a:prstGeom prst="rect">
            <a:avLst/>
          </a:prstGeom>
          <a:noFill/>
          <a:ln w="9525">
            <a:noFill/>
            <a:miter lim="800000"/>
            <a:headEnd/>
            <a:tailEnd/>
          </a:ln>
        </p:spPr>
        <p:txBody>
          <a:bodyPr wrap="none" lIns="92075" tIns="46038" rIns="92075" bIns="46038">
            <a:spAutoFit/>
          </a:bodyPr>
          <a:lstStyle/>
          <a:p>
            <a:pPr eaLnBrk="0" hangingPunct="0">
              <a:lnSpc>
                <a:spcPct val="90000"/>
              </a:lnSpc>
            </a:pPr>
            <a:r>
              <a:rPr lang="it-IT" sz="2400" b="1"/>
              <a:t>connection oriented communication</a:t>
            </a:r>
          </a:p>
        </p:txBody>
      </p:sp>
      <p:sp>
        <p:nvSpPr>
          <p:cNvPr id="21511" name="Oval 6"/>
          <p:cNvSpPr>
            <a:spLocks noChangeArrowheads="1"/>
          </p:cNvSpPr>
          <p:nvPr/>
        </p:nvSpPr>
        <p:spPr bwMode="auto">
          <a:xfrm>
            <a:off x="1793875" y="2389188"/>
            <a:ext cx="1057275" cy="792162"/>
          </a:xfrm>
          <a:prstGeom prst="ellipse">
            <a:avLst/>
          </a:prstGeom>
          <a:solidFill>
            <a:schemeClr val="bg1"/>
          </a:solidFill>
          <a:ln w="12700">
            <a:solidFill>
              <a:schemeClr val="tx1"/>
            </a:solidFill>
            <a:round/>
            <a:headEnd/>
            <a:tailEnd/>
          </a:ln>
        </p:spPr>
        <p:txBody>
          <a:bodyPr wrap="none" lIns="92075" tIns="46038" rIns="92075" bIns="46038" anchor="ctr"/>
          <a:lstStyle/>
          <a:p>
            <a:pPr algn="ctr" eaLnBrk="0" hangingPunct="0">
              <a:lnSpc>
                <a:spcPct val="90000"/>
              </a:lnSpc>
            </a:pPr>
            <a:r>
              <a:rPr lang="it-IT"/>
              <a:t>Client</a:t>
            </a:r>
          </a:p>
          <a:p>
            <a:pPr algn="ctr" eaLnBrk="0" hangingPunct="0">
              <a:lnSpc>
                <a:spcPct val="90000"/>
              </a:lnSpc>
            </a:pPr>
            <a:r>
              <a:rPr lang="it-IT"/>
              <a:t>process</a:t>
            </a:r>
          </a:p>
          <a:p>
            <a:pPr algn="ctr" eaLnBrk="0" hangingPunct="0">
              <a:lnSpc>
                <a:spcPct val="70000"/>
              </a:lnSpc>
            </a:pPr>
            <a:endParaRPr lang="it-IT"/>
          </a:p>
        </p:txBody>
      </p:sp>
      <p:sp>
        <p:nvSpPr>
          <p:cNvPr id="92167" name="Rectangle 7" descr="20%"/>
          <p:cNvSpPr>
            <a:spLocks noChangeArrowheads="1"/>
          </p:cNvSpPr>
          <p:nvPr/>
        </p:nvSpPr>
        <p:spPr bwMode="auto">
          <a:xfrm>
            <a:off x="2222500" y="3132138"/>
            <a:ext cx="192088" cy="206375"/>
          </a:xfrm>
          <a:prstGeom prst="rect">
            <a:avLst/>
          </a:prstGeom>
          <a:pattFill prst="pct20">
            <a:fgClr>
              <a:schemeClr val="folHlink"/>
            </a:fgClr>
            <a:bgClr>
              <a:schemeClr val="bg1"/>
            </a:bgClr>
          </a:patt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21513" name="Line 8"/>
          <p:cNvSpPr>
            <a:spLocks noChangeShapeType="1"/>
          </p:cNvSpPr>
          <p:nvPr/>
        </p:nvSpPr>
        <p:spPr bwMode="auto">
          <a:xfrm flipH="1">
            <a:off x="1765300" y="3221038"/>
            <a:ext cx="519113" cy="122237"/>
          </a:xfrm>
          <a:prstGeom prst="line">
            <a:avLst/>
          </a:prstGeom>
          <a:noFill/>
          <a:ln w="12700">
            <a:solidFill>
              <a:schemeClr val="tx1"/>
            </a:solidFill>
            <a:round/>
            <a:headEnd type="stealth" w="med" len="med"/>
            <a:tailEnd type="none" w="sm" len="sm"/>
          </a:ln>
        </p:spPr>
        <p:txBody>
          <a:bodyPr wrap="none" anchor="ctr"/>
          <a:lstStyle/>
          <a:p>
            <a:endParaRPr lang="it-IT"/>
          </a:p>
        </p:txBody>
      </p:sp>
      <p:sp>
        <p:nvSpPr>
          <p:cNvPr id="21514" name="Rectangle 9"/>
          <p:cNvSpPr>
            <a:spLocks noChangeArrowheads="1"/>
          </p:cNvSpPr>
          <p:nvPr/>
        </p:nvSpPr>
        <p:spPr bwMode="auto">
          <a:xfrm>
            <a:off x="1127125" y="3178175"/>
            <a:ext cx="709613" cy="531813"/>
          </a:xfrm>
          <a:prstGeom prst="rect">
            <a:avLst/>
          </a:prstGeom>
          <a:noFill/>
          <a:ln w="9525">
            <a:noFill/>
            <a:miter lim="800000"/>
            <a:headEnd/>
            <a:tailEnd/>
          </a:ln>
        </p:spPr>
        <p:txBody>
          <a:bodyPr wrap="none" lIns="92075" tIns="46038" rIns="92075" bIns="46038">
            <a:spAutoFit/>
          </a:bodyPr>
          <a:lstStyle/>
          <a:p>
            <a:pPr eaLnBrk="0" hangingPunct="0"/>
            <a:r>
              <a:rPr lang="it-IT" sz="1800"/>
              <a:t>socket</a:t>
            </a:r>
          </a:p>
          <a:p>
            <a:pPr eaLnBrk="0" hangingPunct="0">
              <a:lnSpc>
                <a:spcPct val="60000"/>
              </a:lnSpc>
            </a:pPr>
            <a:r>
              <a:rPr lang="it-IT" sz="1800"/>
              <a:t>client</a:t>
            </a:r>
          </a:p>
        </p:txBody>
      </p:sp>
      <p:sp>
        <p:nvSpPr>
          <p:cNvPr id="21515" name="Line 10"/>
          <p:cNvSpPr>
            <a:spLocks noChangeShapeType="1"/>
          </p:cNvSpPr>
          <p:nvPr/>
        </p:nvSpPr>
        <p:spPr bwMode="auto">
          <a:xfrm flipH="1">
            <a:off x="1685925" y="3922713"/>
            <a:ext cx="581025" cy="604837"/>
          </a:xfrm>
          <a:prstGeom prst="line">
            <a:avLst/>
          </a:prstGeom>
          <a:noFill/>
          <a:ln w="12700">
            <a:solidFill>
              <a:schemeClr val="tx1"/>
            </a:solidFill>
            <a:round/>
            <a:headEnd type="stealth" w="med" len="med"/>
            <a:tailEnd type="none" w="sm" len="sm"/>
          </a:ln>
        </p:spPr>
        <p:txBody>
          <a:bodyPr wrap="none" anchor="ctr"/>
          <a:lstStyle/>
          <a:p>
            <a:endParaRPr lang="it-IT"/>
          </a:p>
        </p:txBody>
      </p:sp>
      <p:sp>
        <p:nvSpPr>
          <p:cNvPr id="21516" name="Line 11"/>
          <p:cNvSpPr>
            <a:spLocks noChangeShapeType="1"/>
          </p:cNvSpPr>
          <p:nvPr/>
        </p:nvSpPr>
        <p:spPr bwMode="auto">
          <a:xfrm>
            <a:off x="2328863" y="3355975"/>
            <a:ext cx="0" cy="414338"/>
          </a:xfrm>
          <a:prstGeom prst="line">
            <a:avLst/>
          </a:prstGeom>
          <a:noFill/>
          <a:ln w="25400">
            <a:solidFill>
              <a:schemeClr val="tx1"/>
            </a:solidFill>
            <a:round/>
            <a:headEnd type="none" w="sm" len="sm"/>
            <a:tailEnd type="none" w="sm" len="sm"/>
          </a:ln>
        </p:spPr>
        <p:txBody>
          <a:bodyPr wrap="none" anchor="ctr"/>
          <a:lstStyle/>
          <a:p>
            <a:endParaRPr lang="it-IT"/>
          </a:p>
        </p:txBody>
      </p:sp>
      <p:sp>
        <p:nvSpPr>
          <p:cNvPr id="21517" name="Rectangle 12"/>
          <p:cNvSpPr>
            <a:spLocks noChangeArrowheads="1"/>
          </p:cNvSpPr>
          <p:nvPr/>
        </p:nvSpPr>
        <p:spPr bwMode="auto">
          <a:xfrm>
            <a:off x="1108075" y="4368800"/>
            <a:ext cx="692150" cy="641350"/>
          </a:xfrm>
          <a:prstGeom prst="rect">
            <a:avLst/>
          </a:prstGeom>
          <a:noFill/>
          <a:ln w="9525">
            <a:noFill/>
            <a:miter lim="800000"/>
            <a:headEnd/>
            <a:tailEnd/>
          </a:ln>
        </p:spPr>
        <p:txBody>
          <a:bodyPr wrap="none" lIns="92075" tIns="46038" rIns="92075" bIns="46038">
            <a:spAutoFit/>
          </a:bodyPr>
          <a:lstStyle/>
          <a:p>
            <a:pPr eaLnBrk="0" hangingPunct="0"/>
            <a:r>
              <a:rPr lang="it-IT" sz="1800"/>
              <a:t>client</a:t>
            </a:r>
          </a:p>
          <a:p>
            <a:pPr eaLnBrk="0" hangingPunct="0"/>
            <a:r>
              <a:rPr lang="it-IT" sz="1800"/>
              <a:t>port</a:t>
            </a:r>
          </a:p>
        </p:txBody>
      </p:sp>
      <p:sp>
        <p:nvSpPr>
          <p:cNvPr id="21518" name="Rectangle 13"/>
          <p:cNvSpPr>
            <a:spLocks noChangeArrowheads="1"/>
          </p:cNvSpPr>
          <p:nvPr/>
        </p:nvSpPr>
        <p:spPr bwMode="auto">
          <a:xfrm>
            <a:off x="1190625" y="1924050"/>
            <a:ext cx="1860550" cy="396875"/>
          </a:xfrm>
          <a:prstGeom prst="rect">
            <a:avLst/>
          </a:prstGeom>
          <a:noFill/>
          <a:ln w="9525">
            <a:noFill/>
            <a:miter lim="800000"/>
            <a:headEnd/>
            <a:tailEnd/>
          </a:ln>
        </p:spPr>
        <p:txBody>
          <a:bodyPr wrap="none" lIns="92075" tIns="46038" rIns="92075" bIns="46038">
            <a:spAutoFit/>
          </a:bodyPr>
          <a:lstStyle/>
          <a:p>
            <a:pPr eaLnBrk="0" hangingPunct="0"/>
            <a:r>
              <a:rPr lang="it-IT"/>
              <a:t>node: IP address</a:t>
            </a:r>
          </a:p>
        </p:txBody>
      </p:sp>
      <p:sp>
        <p:nvSpPr>
          <p:cNvPr id="92174" name="Rectangle 14"/>
          <p:cNvSpPr>
            <a:spLocks noChangeArrowheads="1"/>
          </p:cNvSpPr>
          <p:nvPr/>
        </p:nvSpPr>
        <p:spPr bwMode="auto">
          <a:xfrm>
            <a:off x="5495925" y="1914525"/>
            <a:ext cx="2490788" cy="1946275"/>
          </a:xfrm>
          <a:prstGeom prst="rect">
            <a:avLst/>
          </a:prstGeom>
          <a:solidFill>
            <a:schemeClr val="bg1"/>
          </a:solid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92175" name="Rectangle 15" descr="Piastrelle tratteggiate"/>
          <p:cNvSpPr>
            <a:spLocks noChangeArrowheads="1"/>
          </p:cNvSpPr>
          <p:nvPr/>
        </p:nvSpPr>
        <p:spPr bwMode="auto">
          <a:xfrm>
            <a:off x="6562725" y="3813175"/>
            <a:ext cx="285750" cy="158750"/>
          </a:xfrm>
          <a:prstGeom prst="rect">
            <a:avLst/>
          </a:prstGeom>
          <a:pattFill prst="dotDmnd">
            <a:fgClr>
              <a:schemeClr val="bg2"/>
            </a:fgClr>
            <a:bgClr>
              <a:schemeClr val="bg1"/>
            </a:bgClr>
          </a:patt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21521" name="Oval 16"/>
          <p:cNvSpPr>
            <a:spLocks noChangeArrowheads="1"/>
          </p:cNvSpPr>
          <p:nvPr/>
        </p:nvSpPr>
        <p:spPr bwMode="auto">
          <a:xfrm>
            <a:off x="6172200" y="2406650"/>
            <a:ext cx="1290638" cy="792163"/>
          </a:xfrm>
          <a:prstGeom prst="ellipse">
            <a:avLst/>
          </a:prstGeom>
          <a:solidFill>
            <a:schemeClr val="bg1"/>
          </a:solidFill>
          <a:ln w="12700">
            <a:solidFill>
              <a:schemeClr val="tx1"/>
            </a:solidFill>
            <a:round/>
            <a:headEnd/>
            <a:tailEnd/>
          </a:ln>
        </p:spPr>
        <p:txBody>
          <a:bodyPr wrap="none" lIns="92075" tIns="46038" rIns="92075" bIns="46038" anchor="ctr"/>
          <a:lstStyle/>
          <a:p>
            <a:pPr algn="ctr" eaLnBrk="0" hangingPunct="0">
              <a:lnSpc>
                <a:spcPct val="90000"/>
              </a:lnSpc>
            </a:pPr>
            <a:r>
              <a:rPr lang="it-IT"/>
              <a:t>Server</a:t>
            </a:r>
          </a:p>
          <a:p>
            <a:pPr algn="ctr" eaLnBrk="0" hangingPunct="0">
              <a:lnSpc>
                <a:spcPct val="90000"/>
              </a:lnSpc>
            </a:pPr>
            <a:r>
              <a:rPr lang="it-IT"/>
              <a:t>process</a:t>
            </a:r>
          </a:p>
        </p:txBody>
      </p:sp>
      <p:sp>
        <p:nvSpPr>
          <p:cNvPr id="92177" name="Rectangle 17" descr="20%"/>
          <p:cNvSpPr>
            <a:spLocks noChangeArrowheads="1"/>
          </p:cNvSpPr>
          <p:nvPr/>
        </p:nvSpPr>
        <p:spPr bwMode="auto">
          <a:xfrm>
            <a:off x="6600825" y="3149600"/>
            <a:ext cx="192088" cy="206375"/>
          </a:xfrm>
          <a:prstGeom prst="rect">
            <a:avLst/>
          </a:prstGeom>
          <a:pattFill prst="pct20">
            <a:fgClr>
              <a:schemeClr val="folHlink"/>
            </a:fgClr>
            <a:bgClr>
              <a:schemeClr val="bg1"/>
            </a:bgClr>
          </a:patt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21523" name="Line 18"/>
          <p:cNvSpPr>
            <a:spLocks noChangeShapeType="1"/>
          </p:cNvSpPr>
          <p:nvPr/>
        </p:nvSpPr>
        <p:spPr bwMode="auto">
          <a:xfrm flipH="1">
            <a:off x="5270500" y="3238500"/>
            <a:ext cx="1392238" cy="250825"/>
          </a:xfrm>
          <a:prstGeom prst="line">
            <a:avLst/>
          </a:prstGeom>
          <a:noFill/>
          <a:ln w="12700">
            <a:solidFill>
              <a:schemeClr val="tx1"/>
            </a:solidFill>
            <a:round/>
            <a:headEnd type="stealth" w="med" len="med"/>
            <a:tailEnd type="none" w="sm" len="sm"/>
          </a:ln>
        </p:spPr>
        <p:txBody>
          <a:bodyPr wrap="none" anchor="ctr"/>
          <a:lstStyle/>
          <a:p>
            <a:endParaRPr lang="it-IT"/>
          </a:p>
        </p:txBody>
      </p:sp>
      <p:sp>
        <p:nvSpPr>
          <p:cNvPr id="21524" name="Rectangle 19"/>
          <p:cNvSpPr>
            <a:spLocks noChangeArrowheads="1"/>
          </p:cNvSpPr>
          <p:nvPr/>
        </p:nvSpPr>
        <p:spPr bwMode="auto">
          <a:xfrm>
            <a:off x="4316413" y="3024188"/>
            <a:ext cx="1422400" cy="996950"/>
          </a:xfrm>
          <a:prstGeom prst="rect">
            <a:avLst/>
          </a:prstGeom>
          <a:noFill/>
          <a:ln w="9525">
            <a:noFill/>
            <a:miter lim="800000"/>
            <a:headEnd/>
            <a:tailEnd/>
          </a:ln>
        </p:spPr>
        <p:txBody>
          <a:bodyPr wrap="none" lIns="92075" tIns="46038" rIns="92075" bIns="46038">
            <a:spAutoFit/>
          </a:bodyPr>
          <a:lstStyle/>
          <a:p>
            <a:pPr algn="ctr" eaLnBrk="0" hangingPunct="0"/>
            <a:r>
              <a:rPr lang="it-IT" sz="1800"/>
              <a:t>Server socket</a:t>
            </a:r>
          </a:p>
          <a:p>
            <a:pPr algn="ctr" eaLnBrk="0" hangingPunct="0">
              <a:lnSpc>
                <a:spcPct val="70000"/>
              </a:lnSpc>
            </a:pPr>
            <a:r>
              <a:rPr lang="it-IT" sz="1800"/>
              <a:t>(</a:t>
            </a:r>
            <a:r>
              <a:rPr lang="it-IT" sz="1800" b="1"/>
              <a:t>sd</a:t>
            </a:r>
            <a:r>
              <a:rPr lang="it-IT" sz="1800"/>
              <a:t>)</a:t>
            </a:r>
          </a:p>
          <a:p>
            <a:pPr algn="ctr" eaLnBrk="0" hangingPunct="0">
              <a:lnSpc>
                <a:spcPct val="80000"/>
              </a:lnSpc>
            </a:pPr>
            <a:r>
              <a:rPr lang="it-IT" sz="1800"/>
              <a:t>listen() +</a:t>
            </a:r>
          </a:p>
          <a:p>
            <a:pPr algn="ctr" eaLnBrk="0" hangingPunct="0">
              <a:lnSpc>
                <a:spcPct val="80000"/>
              </a:lnSpc>
            </a:pPr>
            <a:r>
              <a:rPr lang="it-IT" sz="1800"/>
              <a:t>accept()</a:t>
            </a:r>
          </a:p>
        </p:txBody>
      </p:sp>
      <p:sp>
        <p:nvSpPr>
          <p:cNvPr id="21525" name="Rectangle 20"/>
          <p:cNvSpPr>
            <a:spLocks noChangeArrowheads="1"/>
          </p:cNvSpPr>
          <p:nvPr/>
        </p:nvSpPr>
        <p:spPr bwMode="auto">
          <a:xfrm>
            <a:off x="5570538" y="1941513"/>
            <a:ext cx="1860550" cy="396875"/>
          </a:xfrm>
          <a:prstGeom prst="rect">
            <a:avLst/>
          </a:prstGeom>
          <a:noFill/>
          <a:ln w="9525">
            <a:noFill/>
            <a:miter lim="800000"/>
            <a:headEnd/>
            <a:tailEnd/>
          </a:ln>
        </p:spPr>
        <p:txBody>
          <a:bodyPr wrap="none" lIns="92075" tIns="46038" rIns="92075" bIns="46038">
            <a:spAutoFit/>
          </a:bodyPr>
          <a:lstStyle/>
          <a:p>
            <a:pPr eaLnBrk="0" hangingPunct="0"/>
            <a:r>
              <a:rPr lang="it-IT"/>
              <a:t>node: IP address</a:t>
            </a:r>
          </a:p>
        </p:txBody>
      </p:sp>
      <p:sp>
        <p:nvSpPr>
          <p:cNvPr id="21526" name="Line 21"/>
          <p:cNvSpPr>
            <a:spLocks noChangeShapeType="1"/>
          </p:cNvSpPr>
          <p:nvPr/>
        </p:nvSpPr>
        <p:spPr bwMode="auto">
          <a:xfrm>
            <a:off x="6707188" y="3373438"/>
            <a:ext cx="0" cy="414337"/>
          </a:xfrm>
          <a:prstGeom prst="line">
            <a:avLst/>
          </a:prstGeom>
          <a:noFill/>
          <a:ln w="25400">
            <a:solidFill>
              <a:schemeClr val="tx1"/>
            </a:solidFill>
            <a:round/>
            <a:headEnd type="none" w="sm" len="sm"/>
            <a:tailEnd type="none" w="sm" len="sm"/>
          </a:ln>
        </p:spPr>
        <p:txBody>
          <a:bodyPr wrap="none" anchor="ctr"/>
          <a:lstStyle/>
          <a:p>
            <a:endParaRPr lang="it-IT"/>
          </a:p>
        </p:txBody>
      </p:sp>
      <p:sp>
        <p:nvSpPr>
          <p:cNvPr id="92182" name="Rectangle 22" descr="20%"/>
          <p:cNvSpPr>
            <a:spLocks noChangeArrowheads="1"/>
          </p:cNvSpPr>
          <p:nvPr/>
        </p:nvSpPr>
        <p:spPr bwMode="auto">
          <a:xfrm>
            <a:off x="7000875" y="3154363"/>
            <a:ext cx="192088" cy="206375"/>
          </a:xfrm>
          <a:prstGeom prst="rect">
            <a:avLst/>
          </a:prstGeom>
          <a:pattFill prst="pct20">
            <a:fgClr>
              <a:schemeClr val="folHlink"/>
            </a:fgClr>
            <a:bgClr>
              <a:schemeClr val="bg1"/>
            </a:bgClr>
          </a:patt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21528" name="Line 23"/>
          <p:cNvSpPr>
            <a:spLocks noChangeShapeType="1"/>
          </p:cNvSpPr>
          <p:nvPr/>
        </p:nvSpPr>
        <p:spPr bwMode="auto">
          <a:xfrm>
            <a:off x="7107238" y="3246438"/>
            <a:ext cx="823912" cy="854075"/>
          </a:xfrm>
          <a:prstGeom prst="line">
            <a:avLst/>
          </a:prstGeom>
          <a:noFill/>
          <a:ln w="12700">
            <a:solidFill>
              <a:schemeClr val="tx1"/>
            </a:solidFill>
            <a:round/>
            <a:headEnd type="stealth" w="med" len="med"/>
            <a:tailEnd type="none" w="sm" len="sm"/>
          </a:ln>
        </p:spPr>
        <p:txBody>
          <a:bodyPr wrap="none" anchor="ctr"/>
          <a:lstStyle/>
          <a:p>
            <a:endParaRPr lang="it-IT"/>
          </a:p>
        </p:txBody>
      </p:sp>
      <p:sp>
        <p:nvSpPr>
          <p:cNvPr id="21529" name="Rectangle 24"/>
          <p:cNvSpPr>
            <a:spLocks noChangeArrowheads="1"/>
          </p:cNvSpPr>
          <p:nvPr/>
        </p:nvSpPr>
        <p:spPr bwMode="auto">
          <a:xfrm>
            <a:off x="7326313" y="4021138"/>
            <a:ext cx="1206500" cy="942975"/>
          </a:xfrm>
          <a:prstGeom prst="rect">
            <a:avLst/>
          </a:prstGeom>
          <a:noFill/>
          <a:ln w="9525">
            <a:noFill/>
            <a:miter lim="800000"/>
            <a:headEnd/>
            <a:tailEnd/>
          </a:ln>
        </p:spPr>
        <p:txBody>
          <a:bodyPr wrap="none" lIns="92075" tIns="46038" rIns="92075" bIns="46038">
            <a:spAutoFit/>
          </a:bodyPr>
          <a:lstStyle/>
          <a:p>
            <a:pPr algn="ctr" eaLnBrk="0" hangingPunct="0"/>
            <a:r>
              <a:rPr lang="it-IT" sz="1800"/>
              <a:t>new socket</a:t>
            </a:r>
          </a:p>
          <a:p>
            <a:pPr algn="ctr" eaLnBrk="0" hangingPunct="0">
              <a:lnSpc>
                <a:spcPct val="60000"/>
              </a:lnSpc>
            </a:pPr>
            <a:endParaRPr lang="it-IT" sz="1800"/>
          </a:p>
          <a:p>
            <a:pPr algn="ctr" eaLnBrk="0" hangingPunct="0">
              <a:lnSpc>
                <a:spcPct val="70000"/>
              </a:lnSpc>
            </a:pPr>
            <a:endParaRPr lang="it-IT" sz="1800"/>
          </a:p>
          <a:p>
            <a:pPr algn="ctr" eaLnBrk="0" hangingPunct="0">
              <a:lnSpc>
                <a:spcPct val="80000"/>
              </a:lnSpc>
            </a:pPr>
            <a:endParaRPr lang="it-IT" sz="1800"/>
          </a:p>
        </p:txBody>
      </p:sp>
      <p:sp>
        <p:nvSpPr>
          <p:cNvPr id="21530" name="Line 25"/>
          <p:cNvSpPr>
            <a:spLocks noChangeShapeType="1"/>
          </p:cNvSpPr>
          <p:nvPr/>
        </p:nvSpPr>
        <p:spPr bwMode="auto">
          <a:xfrm flipH="1">
            <a:off x="6724650" y="3375025"/>
            <a:ext cx="379413" cy="431800"/>
          </a:xfrm>
          <a:prstGeom prst="line">
            <a:avLst/>
          </a:prstGeom>
          <a:noFill/>
          <a:ln w="25400">
            <a:solidFill>
              <a:schemeClr val="tx1"/>
            </a:solidFill>
            <a:round/>
            <a:headEnd type="none" w="sm" len="sm"/>
            <a:tailEnd type="none" w="sm" len="sm"/>
          </a:ln>
        </p:spPr>
        <p:txBody>
          <a:bodyPr wrap="none" anchor="ctr"/>
          <a:lstStyle/>
          <a:p>
            <a:endParaRPr lang="it-IT"/>
          </a:p>
        </p:txBody>
      </p:sp>
      <p:sp>
        <p:nvSpPr>
          <p:cNvPr id="21531" name="Arc 26"/>
          <p:cNvSpPr>
            <a:spLocks/>
          </p:cNvSpPr>
          <p:nvPr/>
        </p:nvSpPr>
        <p:spPr bwMode="auto">
          <a:xfrm>
            <a:off x="2332038" y="3978275"/>
            <a:ext cx="1282700" cy="941388"/>
          </a:xfrm>
          <a:custGeom>
            <a:avLst/>
            <a:gdLst>
              <a:gd name="T0" fmla="*/ 2147483647 w 21600"/>
              <a:gd name="T1" fmla="*/ 2147483647 h 21600"/>
              <a:gd name="T2" fmla="*/ 0 w 21600"/>
              <a:gd name="T3" fmla="*/ 0 h 21600"/>
              <a:gd name="T4" fmla="*/ 2147483647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25400" cap="rnd">
            <a:solidFill>
              <a:schemeClr val="tx1"/>
            </a:solidFill>
            <a:round/>
            <a:headEnd type="none" w="sm" len="sm"/>
            <a:tailEnd type="none" w="sm" len="sm"/>
          </a:ln>
        </p:spPr>
        <p:txBody>
          <a:bodyPr wrap="none" anchor="ctr"/>
          <a:lstStyle/>
          <a:p>
            <a:endParaRPr lang="it-IT"/>
          </a:p>
        </p:txBody>
      </p:sp>
      <p:sp>
        <p:nvSpPr>
          <p:cNvPr id="21532" name="Arc 27"/>
          <p:cNvSpPr>
            <a:spLocks/>
          </p:cNvSpPr>
          <p:nvPr/>
        </p:nvSpPr>
        <p:spPr bwMode="auto">
          <a:xfrm>
            <a:off x="5438775" y="3984625"/>
            <a:ext cx="1270000" cy="922338"/>
          </a:xfrm>
          <a:custGeom>
            <a:avLst/>
            <a:gdLst>
              <a:gd name="T0" fmla="*/ 2147483647 w 21600"/>
              <a:gd name="T1" fmla="*/ 0 h 21600"/>
              <a:gd name="T2" fmla="*/ 0 w 21600"/>
              <a:gd name="T3" fmla="*/ 2147483647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25400" cap="rnd">
            <a:solidFill>
              <a:schemeClr val="tx1"/>
            </a:solidFill>
            <a:round/>
            <a:headEnd type="none" w="sm" len="sm"/>
            <a:tailEnd type="none" w="sm" len="sm"/>
          </a:ln>
        </p:spPr>
        <p:txBody>
          <a:bodyPr wrap="none" anchor="ctr"/>
          <a:lstStyle/>
          <a:p>
            <a:endParaRPr lang="it-IT"/>
          </a:p>
        </p:txBody>
      </p:sp>
      <p:sp>
        <p:nvSpPr>
          <p:cNvPr id="21533" name="AutoShape 28"/>
          <p:cNvSpPr>
            <a:spLocks noChangeArrowheads="1"/>
          </p:cNvSpPr>
          <p:nvPr/>
        </p:nvSpPr>
        <p:spPr bwMode="auto">
          <a:xfrm>
            <a:off x="3576638" y="4327525"/>
            <a:ext cx="1927225" cy="1135063"/>
          </a:xfrm>
          <a:prstGeom prst="star16">
            <a:avLst>
              <a:gd name="adj" fmla="val 37500"/>
            </a:avLst>
          </a:prstGeom>
          <a:solidFill>
            <a:srgbClr val="DDDDDD"/>
          </a:solidFill>
          <a:ln w="12700">
            <a:solidFill>
              <a:schemeClr val="tx1"/>
            </a:solidFill>
            <a:miter lim="800000"/>
            <a:headEnd/>
            <a:tailEnd/>
          </a:ln>
        </p:spPr>
        <p:txBody>
          <a:bodyPr wrap="none" lIns="92075" tIns="46038" rIns="92075" bIns="46038" anchor="ctr"/>
          <a:lstStyle/>
          <a:p>
            <a:pPr algn="ctr" eaLnBrk="0" hangingPunct="0"/>
            <a:r>
              <a:rPr lang="it-IT"/>
              <a:t>network (TCP/IP)</a:t>
            </a:r>
          </a:p>
        </p:txBody>
      </p:sp>
      <p:sp>
        <p:nvSpPr>
          <p:cNvPr id="21534" name="Rectangle 29"/>
          <p:cNvSpPr>
            <a:spLocks noChangeArrowheads="1"/>
          </p:cNvSpPr>
          <p:nvPr/>
        </p:nvSpPr>
        <p:spPr bwMode="auto">
          <a:xfrm>
            <a:off x="6511925" y="4837113"/>
            <a:ext cx="742950" cy="641350"/>
          </a:xfrm>
          <a:prstGeom prst="rect">
            <a:avLst/>
          </a:prstGeom>
          <a:noFill/>
          <a:ln w="9525">
            <a:noFill/>
            <a:miter lim="800000"/>
            <a:headEnd/>
            <a:tailEnd/>
          </a:ln>
        </p:spPr>
        <p:txBody>
          <a:bodyPr wrap="none" lIns="92075" tIns="46038" rIns="92075" bIns="46038">
            <a:spAutoFit/>
          </a:bodyPr>
          <a:lstStyle/>
          <a:p>
            <a:pPr eaLnBrk="0" hangingPunct="0"/>
            <a:r>
              <a:rPr lang="it-IT" sz="1800"/>
              <a:t>server</a:t>
            </a:r>
          </a:p>
          <a:p>
            <a:pPr eaLnBrk="0" hangingPunct="0"/>
            <a:r>
              <a:rPr lang="it-IT" sz="1800"/>
              <a:t>port</a:t>
            </a:r>
          </a:p>
        </p:txBody>
      </p:sp>
      <p:sp>
        <p:nvSpPr>
          <p:cNvPr id="21535" name="Line 30"/>
          <p:cNvSpPr>
            <a:spLocks noChangeShapeType="1"/>
          </p:cNvSpPr>
          <p:nvPr/>
        </p:nvSpPr>
        <p:spPr bwMode="auto">
          <a:xfrm>
            <a:off x="6757988" y="4051300"/>
            <a:ext cx="101600" cy="806450"/>
          </a:xfrm>
          <a:prstGeom prst="line">
            <a:avLst/>
          </a:prstGeom>
          <a:noFill/>
          <a:ln w="12700">
            <a:solidFill>
              <a:schemeClr val="tx1"/>
            </a:solidFill>
            <a:round/>
            <a:headEnd type="stealth" w="med" len="med"/>
            <a:tailEnd type="none" w="sm" len="sm"/>
          </a:ln>
        </p:spPr>
        <p:txBody>
          <a:bodyPr wrap="none" anchor="ctr"/>
          <a:lstStyle/>
          <a:p>
            <a:endParaRPr lang="it-I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numero diapositiva 3"/>
          <p:cNvSpPr>
            <a:spLocks noGrp="1"/>
          </p:cNvSpPr>
          <p:nvPr>
            <p:ph type="sldNum" sz="quarter" idx="12"/>
          </p:nvPr>
        </p:nvSpPr>
        <p:spPr>
          <a:noFill/>
        </p:spPr>
        <p:txBody>
          <a:bodyPr/>
          <a:lstStyle/>
          <a:p>
            <a:fld id="{EF6BD5D0-FCBC-449B-8BA2-BA26C41835E8}" type="slidenum">
              <a:rPr lang="it-IT" smtClean="0"/>
              <a:pPr/>
              <a:t>19</a:t>
            </a:fld>
            <a:endParaRPr lang="it-IT"/>
          </a:p>
        </p:txBody>
      </p:sp>
      <p:sp>
        <p:nvSpPr>
          <p:cNvPr id="22531" name="Text Box 4"/>
          <p:cNvSpPr txBox="1">
            <a:spLocks noChangeArrowheads="1"/>
          </p:cNvSpPr>
          <p:nvPr/>
        </p:nvSpPr>
        <p:spPr bwMode="auto">
          <a:xfrm>
            <a:off x="539750" y="1554163"/>
            <a:ext cx="7993063" cy="396875"/>
          </a:xfrm>
          <a:prstGeom prst="rect">
            <a:avLst/>
          </a:prstGeom>
          <a:noFill/>
          <a:ln w="9525">
            <a:noFill/>
            <a:miter lim="800000"/>
            <a:headEnd/>
            <a:tailEnd/>
          </a:ln>
        </p:spPr>
        <p:txBody>
          <a:bodyPr>
            <a:spAutoFit/>
          </a:bodyPr>
          <a:lstStyle/>
          <a:p>
            <a:endParaRPr lang="it-IT"/>
          </a:p>
        </p:txBody>
      </p:sp>
      <p:sp>
        <p:nvSpPr>
          <p:cNvPr id="22532" name="Text Box 5"/>
          <p:cNvSpPr txBox="1">
            <a:spLocks noChangeArrowheads="1"/>
          </p:cNvSpPr>
          <p:nvPr/>
        </p:nvSpPr>
        <p:spPr bwMode="auto">
          <a:xfrm>
            <a:off x="592138" y="690563"/>
            <a:ext cx="7724775" cy="396875"/>
          </a:xfrm>
          <a:prstGeom prst="rect">
            <a:avLst/>
          </a:prstGeom>
          <a:noFill/>
          <a:ln w="9525">
            <a:noFill/>
            <a:miter lim="800000"/>
            <a:headEnd/>
            <a:tailEnd/>
          </a:ln>
        </p:spPr>
        <p:txBody>
          <a:bodyPr>
            <a:spAutoFit/>
          </a:bodyPr>
          <a:lstStyle/>
          <a:p>
            <a:r>
              <a:rPr lang="it-IT" b="1"/>
              <a:t>virtual channel creation</a:t>
            </a:r>
          </a:p>
        </p:txBody>
      </p:sp>
      <p:grpSp>
        <p:nvGrpSpPr>
          <p:cNvPr id="22533" name="Group 6"/>
          <p:cNvGrpSpPr>
            <a:grpSpLocks noChangeAspect="1"/>
          </p:cNvGrpSpPr>
          <p:nvPr/>
        </p:nvGrpSpPr>
        <p:grpSpPr bwMode="auto">
          <a:xfrm>
            <a:off x="1258888" y="1484313"/>
            <a:ext cx="6091237" cy="3500437"/>
            <a:chOff x="1366" y="1165"/>
            <a:chExt cx="9367" cy="5385"/>
          </a:xfrm>
        </p:grpSpPr>
        <p:sp>
          <p:nvSpPr>
            <p:cNvPr id="22534" name="AutoShape 7"/>
            <p:cNvSpPr>
              <a:spLocks noChangeAspect="1" noChangeArrowheads="1"/>
            </p:cNvSpPr>
            <p:nvPr/>
          </p:nvSpPr>
          <p:spPr bwMode="auto">
            <a:xfrm>
              <a:off x="1366" y="1165"/>
              <a:ext cx="9367" cy="5385"/>
            </a:xfrm>
            <a:prstGeom prst="rect">
              <a:avLst/>
            </a:prstGeom>
            <a:noFill/>
            <a:ln w="9525">
              <a:noFill/>
              <a:miter lim="800000"/>
              <a:headEnd/>
              <a:tailEnd/>
            </a:ln>
          </p:spPr>
          <p:txBody>
            <a:bodyPr/>
            <a:lstStyle/>
            <a:p>
              <a:endParaRPr lang="it-IT"/>
            </a:p>
          </p:txBody>
        </p:sp>
        <p:sp>
          <p:nvSpPr>
            <p:cNvPr id="22535" name="Rectangle 8"/>
            <p:cNvSpPr>
              <a:spLocks noChangeArrowheads="1"/>
            </p:cNvSpPr>
            <p:nvPr/>
          </p:nvSpPr>
          <p:spPr bwMode="auto">
            <a:xfrm>
              <a:off x="1980" y="2913"/>
              <a:ext cx="1809" cy="449"/>
            </a:xfrm>
            <a:prstGeom prst="rect">
              <a:avLst/>
            </a:prstGeom>
            <a:solidFill>
              <a:srgbClr val="FFFFFF"/>
            </a:solidFill>
            <a:ln w="9525">
              <a:solidFill>
                <a:srgbClr val="000000"/>
              </a:solidFill>
              <a:miter lim="800000"/>
              <a:headEnd/>
              <a:tailEnd/>
            </a:ln>
          </p:spPr>
          <p:txBody>
            <a:bodyPr lIns="85184" tIns="42593" rIns="85184" bIns="42593"/>
            <a:lstStyle/>
            <a:p>
              <a:r>
                <a:rPr lang="en-US" sz="1200">
                  <a:latin typeface="Courier New" pitchFamily="49" charset="0"/>
                </a:rPr>
                <a:t>csd=socket(…)</a:t>
              </a:r>
              <a:endParaRPr lang="it-IT" sz="1200"/>
            </a:p>
          </p:txBody>
        </p:sp>
        <p:sp>
          <p:nvSpPr>
            <p:cNvPr id="22536" name="Rectangle 9"/>
            <p:cNvSpPr>
              <a:spLocks noChangeArrowheads="1"/>
            </p:cNvSpPr>
            <p:nvPr/>
          </p:nvSpPr>
          <p:spPr bwMode="auto">
            <a:xfrm>
              <a:off x="1831" y="3526"/>
              <a:ext cx="1986" cy="448"/>
            </a:xfrm>
            <a:prstGeom prst="rect">
              <a:avLst/>
            </a:prstGeom>
            <a:solidFill>
              <a:srgbClr val="FFFFFF"/>
            </a:solidFill>
            <a:ln w="9525">
              <a:solidFill>
                <a:srgbClr val="000000"/>
              </a:solidFill>
              <a:miter lim="800000"/>
              <a:headEnd/>
              <a:tailEnd/>
            </a:ln>
          </p:spPr>
          <p:txBody>
            <a:bodyPr lIns="85184" tIns="42593" rIns="85184" bIns="42593"/>
            <a:lstStyle/>
            <a:p>
              <a:r>
                <a:rPr lang="en-US" sz="1200">
                  <a:latin typeface="Courier New" pitchFamily="49" charset="0"/>
                </a:rPr>
                <a:t>connect(csd.</a:t>
              </a:r>
              <a:endParaRPr lang="it-IT" sz="1200"/>
            </a:p>
          </p:txBody>
        </p:sp>
        <p:sp>
          <p:nvSpPr>
            <p:cNvPr id="22537" name="Rectangle 10"/>
            <p:cNvSpPr>
              <a:spLocks noChangeArrowheads="1"/>
            </p:cNvSpPr>
            <p:nvPr/>
          </p:nvSpPr>
          <p:spPr bwMode="auto">
            <a:xfrm>
              <a:off x="7854" y="2111"/>
              <a:ext cx="1878" cy="448"/>
            </a:xfrm>
            <a:prstGeom prst="rect">
              <a:avLst/>
            </a:prstGeom>
            <a:solidFill>
              <a:srgbClr val="FFFFFF"/>
            </a:solidFill>
            <a:ln w="9525">
              <a:solidFill>
                <a:srgbClr val="000000"/>
              </a:solidFill>
              <a:miter lim="800000"/>
              <a:headEnd/>
              <a:tailEnd/>
            </a:ln>
          </p:spPr>
          <p:txBody>
            <a:bodyPr lIns="85184" tIns="42593" rIns="85184" bIns="42593"/>
            <a:lstStyle/>
            <a:p>
              <a:pPr algn="ctr"/>
              <a:r>
                <a:rPr lang="en-US" sz="1200">
                  <a:latin typeface="Courier New" pitchFamily="49" charset="0"/>
                </a:rPr>
                <a:t>asc=socket(..)</a:t>
              </a:r>
              <a:endParaRPr lang="it-IT" sz="1200"/>
            </a:p>
          </p:txBody>
        </p:sp>
        <p:sp>
          <p:nvSpPr>
            <p:cNvPr id="22538" name="Rectangle 11"/>
            <p:cNvSpPr>
              <a:spLocks noChangeArrowheads="1"/>
            </p:cNvSpPr>
            <p:nvPr/>
          </p:nvSpPr>
          <p:spPr bwMode="auto">
            <a:xfrm>
              <a:off x="7880" y="2831"/>
              <a:ext cx="1811" cy="448"/>
            </a:xfrm>
            <a:prstGeom prst="rect">
              <a:avLst/>
            </a:prstGeom>
            <a:solidFill>
              <a:srgbClr val="FFFFFF"/>
            </a:solidFill>
            <a:ln w="9525">
              <a:solidFill>
                <a:srgbClr val="000000"/>
              </a:solidFill>
              <a:miter lim="800000"/>
              <a:headEnd/>
              <a:tailEnd/>
            </a:ln>
          </p:spPr>
          <p:txBody>
            <a:bodyPr lIns="85184" tIns="42593" rIns="85184" bIns="42593"/>
            <a:lstStyle/>
            <a:p>
              <a:pPr algn="ctr"/>
              <a:r>
                <a:rPr lang="en-US" sz="1200">
                  <a:latin typeface="Courier New" pitchFamily="49" charset="0"/>
                </a:rPr>
                <a:t>bind(asc.)</a:t>
              </a:r>
              <a:endParaRPr lang="it-IT" sz="1200"/>
            </a:p>
          </p:txBody>
        </p:sp>
        <p:sp>
          <p:nvSpPr>
            <p:cNvPr id="22539" name="Rectangle 12"/>
            <p:cNvSpPr>
              <a:spLocks noChangeArrowheads="1"/>
            </p:cNvSpPr>
            <p:nvPr/>
          </p:nvSpPr>
          <p:spPr bwMode="auto">
            <a:xfrm>
              <a:off x="7922" y="3457"/>
              <a:ext cx="1810" cy="449"/>
            </a:xfrm>
            <a:prstGeom prst="rect">
              <a:avLst/>
            </a:prstGeom>
            <a:solidFill>
              <a:srgbClr val="FFFFFF"/>
            </a:solidFill>
            <a:ln w="9525">
              <a:solidFill>
                <a:srgbClr val="000000"/>
              </a:solidFill>
              <a:miter lim="800000"/>
              <a:headEnd/>
              <a:tailEnd/>
            </a:ln>
          </p:spPr>
          <p:txBody>
            <a:bodyPr lIns="85184" tIns="42593" rIns="85184" bIns="42593"/>
            <a:lstStyle/>
            <a:p>
              <a:pPr algn="ctr"/>
              <a:r>
                <a:rPr lang="en-US" sz="1200">
                  <a:latin typeface="Courier New" pitchFamily="49" charset="0"/>
                </a:rPr>
                <a:t>Listen(asc)</a:t>
              </a:r>
              <a:endParaRPr lang="it-IT" sz="1200"/>
            </a:p>
          </p:txBody>
        </p:sp>
        <p:sp>
          <p:nvSpPr>
            <p:cNvPr id="22540" name="Rectangle 13"/>
            <p:cNvSpPr>
              <a:spLocks noChangeArrowheads="1"/>
            </p:cNvSpPr>
            <p:nvPr/>
          </p:nvSpPr>
          <p:spPr bwMode="auto">
            <a:xfrm>
              <a:off x="7704" y="4110"/>
              <a:ext cx="2300" cy="448"/>
            </a:xfrm>
            <a:prstGeom prst="rect">
              <a:avLst/>
            </a:prstGeom>
            <a:solidFill>
              <a:srgbClr val="FFFFFF"/>
            </a:solidFill>
            <a:ln w="9525">
              <a:solidFill>
                <a:srgbClr val="000000"/>
              </a:solidFill>
              <a:miter lim="800000"/>
              <a:headEnd/>
              <a:tailEnd/>
            </a:ln>
          </p:spPr>
          <p:txBody>
            <a:bodyPr lIns="85184" tIns="42593" rIns="85184" bIns="42593"/>
            <a:lstStyle/>
            <a:p>
              <a:pPr algn="ctr"/>
              <a:r>
                <a:rPr lang="en-US" sz="1200">
                  <a:latin typeface="Courier New" pitchFamily="49" charset="0"/>
                </a:rPr>
                <a:t>ssd=accept(asc.</a:t>
              </a:r>
              <a:endParaRPr lang="it-IT" sz="1200"/>
            </a:p>
          </p:txBody>
        </p:sp>
        <p:sp>
          <p:nvSpPr>
            <p:cNvPr id="22541" name="Oval 14"/>
            <p:cNvSpPr>
              <a:spLocks noChangeArrowheads="1"/>
            </p:cNvSpPr>
            <p:nvPr/>
          </p:nvSpPr>
          <p:spPr bwMode="auto">
            <a:xfrm>
              <a:off x="1388" y="1666"/>
              <a:ext cx="3457" cy="4880"/>
            </a:xfrm>
            <a:prstGeom prst="ellipse">
              <a:avLst/>
            </a:prstGeom>
            <a:noFill/>
            <a:ln w="9525">
              <a:solidFill>
                <a:srgbClr val="000000"/>
              </a:solidFill>
              <a:round/>
              <a:headEnd/>
              <a:tailEnd/>
            </a:ln>
          </p:spPr>
          <p:txBody>
            <a:bodyPr/>
            <a:lstStyle/>
            <a:p>
              <a:endParaRPr lang="it-IT"/>
            </a:p>
          </p:txBody>
        </p:sp>
        <p:sp>
          <p:nvSpPr>
            <p:cNvPr id="22542" name="Oval 15"/>
            <p:cNvSpPr>
              <a:spLocks noChangeArrowheads="1"/>
            </p:cNvSpPr>
            <p:nvPr/>
          </p:nvSpPr>
          <p:spPr bwMode="auto">
            <a:xfrm>
              <a:off x="6573" y="1417"/>
              <a:ext cx="4153" cy="5125"/>
            </a:xfrm>
            <a:prstGeom prst="ellipse">
              <a:avLst/>
            </a:prstGeom>
            <a:noFill/>
            <a:ln w="9525">
              <a:solidFill>
                <a:srgbClr val="000000"/>
              </a:solidFill>
              <a:round/>
              <a:headEnd/>
              <a:tailEnd/>
            </a:ln>
          </p:spPr>
          <p:txBody>
            <a:bodyPr/>
            <a:lstStyle/>
            <a:p>
              <a:endParaRPr lang="it-IT"/>
            </a:p>
          </p:txBody>
        </p:sp>
        <p:sp>
          <p:nvSpPr>
            <p:cNvPr id="22543" name="AutoShape 16"/>
            <p:cNvSpPr>
              <a:spLocks noChangeArrowheads="1"/>
            </p:cNvSpPr>
            <p:nvPr/>
          </p:nvSpPr>
          <p:spPr bwMode="auto">
            <a:xfrm>
              <a:off x="4542" y="3217"/>
              <a:ext cx="504" cy="598"/>
            </a:xfrm>
            <a:prstGeom prst="cube">
              <a:avLst>
                <a:gd name="adj" fmla="val 25000"/>
              </a:avLst>
            </a:prstGeom>
            <a:solidFill>
              <a:srgbClr val="FFFFFF"/>
            </a:solidFill>
            <a:ln w="9525">
              <a:solidFill>
                <a:srgbClr val="000000"/>
              </a:solidFill>
              <a:miter lim="800000"/>
              <a:headEnd/>
              <a:tailEnd/>
            </a:ln>
          </p:spPr>
          <p:txBody>
            <a:bodyPr/>
            <a:lstStyle/>
            <a:p>
              <a:endParaRPr lang="it-IT"/>
            </a:p>
          </p:txBody>
        </p:sp>
        <p:sp>
          <p:nvSpPr>
            <p:cNvPr id="22544" name="Text Box 17"/>
            <p:cNvSpPr txBox="1">
              <a:spLocks noChangeArrowheads="1"/>
            </p:cNvSpPr>
            <p:nvPr/>
          </p:nvSpPr>
          <p:spPr bwMode="auto">
            <a:xfrm>
              <a:off x="4610" y="2876"/>
              <a:ext cx="721" cy="340"/>
            </a:xfrm>
            <a:prstGeom prst="rect">
              <a:avLst/>
            </a:prstGeom>
            <a:noFill/>
            <a:ln w="9525">
              <a:noFill/>
              <a:miter lim="800000"/>
              <a:headEnd/>
              <a:tailEnd/>
            </a:ln>
          </p:spPr>
          <p:txBody>
            <a:bodyPr lIns="85184" tIns="42593" rIns="85184" bIns="42593"/>
            <a:lstStyle/>
            <a:p>
              <a:r>
                <a:rPr lang="en-US" sz="1200" i="1"/>
                <a:t>csd</a:t>
              </a:r>
              <a:endParaRPr lang="it-IT" sz="1200"/>
            </a:p>
          </p:txBody>
        </p:sp>
        <p:sp>
          <p:nvSpPr>
            <p:cNvPr id="22545" name="AutoShape 18"/>
            <p:cNvSpPr>
              <a:spLocks noChangeArrowheads="1"/>
            </p:cNvSpPr>
            <p:nvPr/>
          </p:nvSpPr>
          <p:spPr bwMode="auto">
            <a:xfrm flipH="1">
              <a:off x="6737" y="2200"/>
              <a:ext cx="504" cy="543"/>
            </a:xfrm>
            <a:prstGeom prst="cube">
              <a:avLst>
                <a:gd name="adj" fmla="val 25000"/>
              </a:avLst>
            </a:prstGeom>
            <a:solidFill>
              <a:srgbClr val="FFFFFF"/>
            </a:solidFill>
            <a:ln w="9525">
              <a:solidFill>
                <a:srgbClr val="000000"/>
              </a:solidFill>
              <a:miter lim="800000"/>
              <a:headEnd/>
              <a:tailEnd/>
            </a:ln>
          </p:spPr>
          <p:txBody>
            <a:bodyPr/>
            <a:lstStyle/>
            <a:p>
              <a:endParaRPr lang="it-IT"/>
            </a:p>
          </p:txBody>
        </p:sp>
        <p:sp>
          <p:nvSpPr>
            <p:cNvPr id="22546" name="Text Box 19"/>
            <p:cNvSpPr txBox="1">
              <a:spLocks noChangeArrowheads="1"/>
            </p:cNvSpPr>
            <p:nvPr/>
          </p:nvSpPr>
          <p:spPr bwMode="auto">
            <a:xfrm>
              <a:off x="6506" y="1790"/>
              <a:ext cx="721" cy="341"/>
            </a:xfrm>
            <a:prstGeom prst="rect">
              <a:avLst/>
            </a:prstGeom>
            <a:noFill/>
            <a:ln w="9525">
              <a:noFill/>
              <a:miter lim="800000"/>
              <a:headEnd/>
              <a:tailEnd/>
            </a:ln>
          </p:spPr>
          <p:txBody>
            <a:bodyPr lIns="85184" tIns="42593" rIns="85184" bIns="42593"/>
            <a:lstStyle/>
            <a:p>
              <a:r>
                <a:rPr lang="en-US" sz="1200" i="1"/>
                <a:t>asc</a:t>
              </a:r>
              <a:endParaRPr lang="it-IT" sz="1200"/>
            </a:p>
          </p:txBody>
        </p:sp>
        <p:sp>
          <p:nvSpPr>
            <p:cNvPr id="22547" name="AutoShape 20"/>
            <p:cNvSpPr>
              <a:spLocks noChangeArrowheads="1"/>
            </p:cNvSpPr>
            <p:nvPr/>
          </p:nvSpPr>
          <p:spPr bwMode="auto">
            <a:xfrm flipH="1">
              <a:off x="6210" y="4074"/>
              <a:ext cx="505" cy="543"/>
            </a:xfrm>
            <a:prstGeom prst="cube">
              <a:avLst>
                <a:gd name="adj" fmla="val 25000"/>
              </a:avLst>
            </a:prstGeom>
            <a:solidFill>
              <a:srgbClr val="FFFFFF"/>
            </a:solidFill>
            <a:ln w="9525">
              <a:solidFill>
                <a:srgbClr val="000000"/>
              </a:solidFill>
              <a:miter lim="800000"/>
              <a:headEnd/>
              <a:tailEnd/>
            </a:ln>
          </p:spPr>
          <p:txBody>
            <a:bodyPr/>
            <a:lstStyle/>
            <a:p>
              <a:endParaRPr lang="it-IT"/>
            </a:p>
          </p:txBody>
        </p:sp>
        <p:sp>
          <p:nvSpPr>
            <p:cNvPr id="22548" name="Text Box 21"/>
            <p:cNvSpPr txBox="1">
              <a:spLocks noChangeArrowheads="1"/>
            </p:cNvSpPr>
            <p:nvPr/>
          </p:nvSpPr>
          <p:spPr bwMode="auto">
            <a:xfrm>
              <a:off x="6103" y="3760"/>
              <a:ext cx="720" cy="340"/>
            </a:xfrm>
            <a:prstGeom prst="rect">
              <a:avLst/>
            </a:prstGeom>
            <a:noFill/>
            <a:ln w="9525">
              <a:noFill/>
              <a:miter lim="800000"/>
              <a:headEnd/>
              <a:tailEnd/>
            </a:ln>
          </p:spPr>
          <p:txBody>
            <a:bodyPr lIns="85184" tIns="42593" rIns="85184" bIns="42593"/>
            <a:lstStyle/>
            <a:p>
              <a:r>
                <a:rPr lang="en-US" sz="1200" i="1"/>
                <a:t>ssd</a:t>
              </a:r>
              <a:endParaRPr lang="it-IT" sz="1200"/>
            </a:p>
          </p:txBody>
        </p:sp>
        <p:sp>
          <p:nvSpPr>
            <p:cNvPr id="22549" name="Rectangle 22"/>
            <p:cNvSpPr>
              <a:spLocks noChangeArrowheads="1"/>
            </p:cNvSpPr>
            <p:nvPr/>
          </p:nvSpPr>
          <p:spPr bwMode="auto">
            <a:xfrm>
              <a:off x="2061" y="4577"/>
              <a:ext cx="2082" cy="1048"/>
            </a:xfrm>
            <a:prstGeom prst="rect">
              <a:avLst/>
            </a:prstGeom>
            <a:gradFill rotWithShape="1">
              <a:gsLst>
                <a:gs pos="0">
                  <a:srgbClr val="DDDDDD"/>
                </a:gs>
                <a:gs pos="100000">
                  <a:srgbClr val="BFBFBF"/>
                </a:gs>
              </a:gsLst>
              <a:path path="shape">
                <a:fillToRect l="50000" t="50000" r="50000" b="50000"/>
              </a:path>
            </a:gradFill>
            <a:ln w="9525">
              <a:solidFill>
                <a:srgbClr val="000000"/>
              </a:solidFill>
              <a:prstDash val="dashDot"/>
              <a:miter lim="800000"/>
              <a:headEnd/>
              <a:tailEnd/>
            </a:ln>
          </p:spPr>
          <p:txBody>
            <a:bodyPr lIns="85184" tIns="42593" rIns="85184" bIns="42593"/>
            <a:lstStyle/>
            <a:p>
              <a:pPr algn="ctr"/>
              <a:r>
                <a:rPr lang="en-US" sz="1200" b="1" i="1"/>
                <a:t>communication</a:t>
              </a:r>
            </a:p>
            <a:p>
              <a:pPr algn="ctr"/>
              <a:r>
                <a:rPr lang="en-US" sz="1200" b="1"/>
                <a:t>ì&gt;</a:t>
              </a:r>
              <a:endParaRPr lang="it-IT" sz="1200"/>
            </a:p>
          </p:txBody>
        </p:sp>
        <p:sp>
          <p:nvSpPr>
            <p:cNvPr id="22550" name="Line 23"/>
            <p:cNvSpPr>
              <a:spLocks noChangeShapeType="1"/>
            </p:cNvSpPr>
            <p:nvPr/>
          </p:nvSpPr>
          <p:spPr bwMode="auto">
            <a:xfrm>
              <a:off x="2859" y="3361"/>
              <a:ext cx="0" cy="163"/>
            </a:xfrm>
            <a:prstGeom prst="line">
              <a:avLst/>
            </a:prstGeom>
            <a:noFill/>
            <a:ln w="9525">
              <a:solidFill>
                <a:srgbClr val="000000"/>
              </a:solidFill>
              <a:round/>
              <a:headEnd/>
              <a:tailEnd type="triangle" w="med" len="med"/>
            </a:ln>
          </p:spPr>
          <p:txBody>
            <a:bodyPr/>
            <a:lstStyle/>
            <a:p>
              <a:endParaRPr lang="it-IT"/>
            </a:p>
          </p:txBody>
        </p:sp>
        <p:sp>
          <p:nvSpPr>
            <p:cNvPr id="22551" name="Line 24"/>
            <p:cNvSpPr>
              <a:spLocks noChangeShapeType="1"/>
            </p:cNvSpPr>
            <p:nvPr/>
          </p:nvSpPr>
          <p:spPr bwMode="auto">
            <a:xfrm>
              <a:off x="2841" y="2435"/>
              <a:ext cx="0" cy="445"/>
            </a:xfrm>
            <a:prstGeom prst="line">
              <a:avLst/>
            </a:prstGeom>
            <a:noFill/>
            <a:ln w="9525">
              <a:solidFill>
                <a:srgbClr val="000000"/>
              </a:solidFill>
              <a:prstDash val="dash"/>
              <a:round/>
              <a:headEnd/>
              <a:tailEnd type="triangle" w="med" len="med"/>
            </a:ln>
          </p:spPr>
          <p:txBody>
            <a:bodyPr/>
            <a:lstStyle/>
            <a:p>
              <a:endParaRPr lang="it-IT"/>
            </a:p>
          </p:txBody>
        </p:sp>
        <p:sp>
          <p:nvSpPr>
            <p:cNvPr id="22552" name="Line 25"/>
            <p:cNvSpPr>
              <a:spLocks noChangeShapeType="1"/>
            </p:cNvSpPr>
            <p:nvPr/>
          </p:nvSpPr>
          <p:spPr bwMode="auto">
            <a:xfrm>
              <a:off x="2886" y="3969"/>
              <a:ext cx="0" cy="599"/>
            </a:xfrm>
            <a:prstGeom prst="line">
              <a:avLst/>
            </a:prstGeom>
            <a:noFill/>
            <a:ln w="9525">
              <a:solidFill>
                <a:srgbClr val="000000"/>
              </a:solidFill>
              <a:round/>
              <a:headEnd/>
              <a:tailEnd type="triangle" w="med" len="med"/>
            </a:ln>
          </p:spPr>
          <p:txBody>
            <a:bodyPr/>
            <a:lstStyle/>
            <a:p>
              <a:endParaRPr lang="it-IT"/>
            </a:p>
          </p:txBody>
        </p:sp>
        <p:sp>
          <p:nvSpPr>
            <p:cNvPr id="22553" name="Line 26"/>
            <p:cNvSpPr>
              <a:spLocks noChangeShapeType="1"/>
            </p:cNvSpPr>
            <p:nvPr/>
          </p:nvSpPr>
          <p:spPr bwMode="auto">
            <a:xfrm>
              <a:off x="8683" y="1655"/>
              <a:ext cx="2" cy="444"/>
            </a:xfrm>
            <a:prstGeom prst="line">
              <a:avLst/>
            </a:prstGeom>
            <a:noFill/>
            <a:ln w="9525">
              <a:solidFill>
                <a:srgbClr val="000000"/>
              </a:solidFill>
              <a:prstDash val="dash"/>
              <a:round/>
              <a:headEnd/>
              <a:tailEnd type="triangle" w="med" len="med"/>
            </a:ln>
          </p:spPr>
          <p:txBody>
            <a:bodyPr/>
            <a:lstStyle/>
            <a:p>
              <a:endParaRPr lang="it-IT"/>
            </a:p>
          </p:txBody>
        </p:sp>
        <p:sp>
          <p:nvSpPr>
            <p:cNvPr id="22554" name="Line 27"/>
            <p:cNvSpPr>
              <a:spLocks noChangeShapeType="1"/>
            </p:cNvSpPr>
            <p:nvPr/>
          </p:nvSpPr>
          <p:spPr bwMode="auto">
            <a:xfrm>
              <a:off x="8675" y="2553"/>
              <a:ext cx="1" cy="272"/>
            </a:xfrm>
            <a:prstGeom prst="line">
              <a:avLst/>
            </a:prstGeom>
            <a:noFill/>
            <a:ln w="9525">
              <a:solidFill>
                <a:srgbClr val="000000"/>
              </a:solidFill>
              <a:round/>
              <a:headEnd/>
              <a:tailEnd type="triangle" w="med" len="med"/>
            </a:ln>
          </p:spPr>
          <p:txBody>
            <a:bodyPr/>
            <a:lstStyle/>
            <a:p>
              <a:endParaRPr lang="it-IT"/>
            </a:p>
          </p:txBody>
        </p:sp>
        <p:sp>
          <p:nvSpPr>
            <p:cNvPr id="22555" name="Line 28"/>
            <p:cNvSpPr>
              <a:spLocks noChangeShapeType="1"/>
            </p:cNvSpPr>
            <p:nvPr/>
          </p:nvSpPr>
          <p:spPr bwMode="auto">
            <a:xfrm>
              <a:off x="8702" y="3279"/>
              <a:ext cx="1" cy="163"/>
            </a:xfrm>
            <a:prstGeom prst="line">
              <a:avLst/>
            </a:prstGeom>
            <a:noFill/>
            <a:ln w="9525">
              <a:solidFill>
                <a:srgbClr val="000000"/>
              </a:solidFill>
              <a:round/>
              <a:headEnd/>
              <a:tailEnd type="triangle" w="med" len="med"/>
            </a:ln>
          </p:spPr>
          <p:txBody>
            <a:bodyPr/>
            <a:lstStyle/>
            <a:p>
              <a:endParaRPr lang="it-IT"/>
            </a:p>
          </p:txBody>
        </p:sp>
        <p:sp>
          <p:nvSpPr>
            <p:cNvPr id="22556" name="Line 29"/>
            <p:cNvSpPr>
              <a:spLocks noChangeShapeType="1"/>
            </p:cNvSpPr>
            <p:nvPr/>
          </p:nvSpPr>
          <p:spPr bwMode="auto">
            <a:xfrm>
              <a:off x="8702" y="3906"/>
              <a:ext cx="1" cy="199"/>
            </a:xfrm>
            <a:prstGeom prst="line">
              <a:avLst/>
            </a:prstGeom>
            <a:noFill/>
            <a:ln w="9525">
              <a:solidFill>
                <a:srgbClr val="000000"/>
              </a:solidFill>
              <a:round/>
              <a:headEnd/>
              <a:tailEnd type="triangle" w="med" len="med"/>
            </a:ln>
          </p:spPr>
          <p:txBody>
            <a:bodyPr/>
            <a:lstStyle/>
            <a:p>
              <a:endParaRPr lang="it-IT"/>
            </a:p>
          </p:txBody>
        </p:sp>
        <p:sp>
          <p:nvSpPr>
            <p:cNvPr id="22557" name="Rectangle 30"/>
            <p:cNvSpPr>
              <a:spLocks noChangeArrowheads="1"/>
            </p:cNvSpPr>
            <p:nvPr/>
          </p:nvSpPr>
          <p:spPr bwMode="auto">
            <a:xfrm>
              <a:off x="7821" y="4813"/>
              <a:ext cx="2084" cy="893"/>
            </a:xfrm>
            <a:prstGeom prst="rect">
              <a:avLst/>
            </a:prstGeom>
            <a:gradFill rotWithShape="1">
              <a:gsLst>
                <a:gs pos="0">
                  <a:srgbClr val="DDDDDD"/>
                </a:gs>
                <a:gs pos="100000">
                  <a:srgbClr val="BFBFBF"/>
                </a:gs>
              </a:gsLst>
              <a:path path="shape">
                <a:fillToRect l="50000" t="50000" r="50000" b="50000"/>
              </a:path>
            </a:gradFill>
            <a:ln w="9525">
              <a:solidFill>
                <a:srgbClr val="000000"/>
              </a:solidFill>
              <a:prstDash val="dashDot"/>
              <a:miter lim="800000"/>
              <a:headEnd/>
              <a:tailEnd/>
            </a:ln>
          </p:spPr>
          <p:txBody>
            <a:bodyPr lIns="85184" tIns="42593" rIns="85184" bIns="42593"/>
            <a:lstStyle/>
            <a:p>
              <a:pPr algn="ctr"/>
              <a:r>
                <a:rPr lang="en-US" sz="1200" b="1" i="1"/>
                <a:t>comunication</a:t>
              </a:r>
            </a:p>
          </p:txBody>
        </p:sp>
        <p:sp>
          <p:nvSpPr>
            <p:cNvPr id="22558" name="Line 31"/>
            <p:cNvSpPr>
              <a:spLocks noChangeShapeType="1"/>
            </p:cNvSpPr>
            <p:nvPr/>
          </p:nvSpPr>
          <p:spPr bwMode="auto">
            <a:xfrm>
              <a:off x="8756" y="4549"/>
              <a:ext cx="1" cy="227"/>
            </a:xfrm>
            <a:prstGeom prst="line">
              <a:avLst/>
            </a:prstGeom>
            <a:noFill/>
            <a:ln w="9525">
              <a:solidFill>
                <a:srgbClr val="000000"/>
              </a:solidFill>
              <a:round/>
              <a:headEnd/>
              <a:tailEnd type="triangle" w="med" len="med"/>
            </a:ln>
          </p:spPr>
          <p:txBody>
            <a:bodyPr/>
            <a:lstStyle/>
            <a:p>
              <a:endParaRPr lang="it-IT"/>
            </a:p>
          </p:txBody>
        </p:sp>
        <p:sp>
          <p:nvSpPr>
            <p:cNvPr id="22559" name="Rectangle 32"/>
            <p:cNvSpPr>
              <a:spLocks noChangeArrowheads="1"/>
            </p:cNvSpPr>
            <p:nvPr/>
          </p:nvSpPr>
          <p:spPr bwMode="auto">
            <a:xfrm rot="1904017">
              <a:off x="4867" y="3993"/>
              <a:ext cx="1520" cy="72"/>
            </a:xfrm>
            <a:prstGeom prst="rect">
              <a:avLst/>
            </a:prstGeom>
            <a:gradFill rotWithShape="1">
              <a:gsLst>
                <a:gs pos="0">
                  <a:srgbClr val="B9B9B9"/>
                </a:gs>
                <a:gs pos="50000">
                  <a:srgbClr val="FFFFFF"/>
                </a:gs>
                <a:gs pos="100000">
                  <a:srgbClr val="B9B9B9"/>
                </a:gs>
              </a:gsLst>
              <a:lin ang="5400000" scaled="1"/>
            </a:gradFill>
            <a:ln w="9525">
              <a:solidFill>
                <a:srgbClr val="000000"/>
              </a:solidFill>
              <a:miter lim="800000"/>
              <a:headEnd/>
              <a:tailEnd/>
            </a:ln>
          </p:spPr>
          <p:txBody>
            <a:bodyPr/>
            <a:lstStyle/>
            <a:p>
              <a:endParaRPr lang="it-IT"/>
            </a:p>
          </p:txBody>
        </p:sp>
        <p:sp>
          <p:nvSpPr>
            <p:cNvPr id="22560" name="Freeform 33"/>
            <p:cNvSpPr>
              <a:spLocks/>
            </p:cNvSpPr>
            <p:nvPr/>
          </p:nvSpPr>
          <p:spPr bwMode="auto">
            <a:xfrm>
              <a:off x="4138" y="3486"/>
              <a:ext cx="826" cy="1608"/>
            </a:xfrm>
            <a:custGeom>
              <a:avLst/>
              <a:gdLst>
                <a:gd name="T0" fmla="*/ 0 w 910"/>
                <a:gd name="T1" fmla="*/ 1090 h 1772"/>
                <a:gd name="T2" fmla="*/ 333 w 910"/>
                <a:gd name="T3" fmla="*/ 167 h 1772"/>
                <a:gd name="T4" fmla="*/ 561 w 910"/>
                <a:gd name="T5" fmla="*/ 87 h 1772"/>
                <a:gd name="T6" fmla="*/ 0 60000 65536"/>
                <a:gd name="T7" fmla="*/ 0 60000 65536"/>
                <a:gd name="T8" fmla="*/ 0 60000 65536"/>
                <a:gd name="T9" fmla="*/ 0 w 910"/>
                <a:gd name="T10" fmla="*/ 0 h 1772"/>
                <a:gd name="T11" fmla="*/ 910 w 910"/>
                <a:gd name="T12" fmla="*/ 1772 h 1772"/>
              </a:gdLst>
              <a:ahLst/>
              <a:cxnLst>
                <a:cxn ang="T6">
                  <a:pos x="T0" y="T1"/>
                </a:cxn>
                <a:cxn ang="T7">
                  <a:pos x="T2" y="T3"/>
                </a:cxn>
                <a:cxn ang="T8">
                  <a:pos x="T4" y="T5"/>
                </a:cxn>
              </a:cxnLst>
              <a:rect l="T9" t="T10" r="T11" b="T12"/>
              <a:pathLst>
                <a:path w="910" h="1772">
                  <a:moveTo>
                    <a:pt x="0" y="1772"/>
                  </a:moveTo>
                  <a:cubicBezTo>
                    <a:pt x="194" y="1158"/>
                    <a:pt x="388" y="544"/>
                    <a:pt x="540" y="272"/>
                  </a:cubicBezTo>
                  <a:cubicBezTo>
                    <a:pt x="692" y="0"/>
                    <a:pt x="852" y="162"/>
                    <a:pt x="910" y="142"/>
                  </a:cubicBezTo>
                </a:path>
              </a:pathLst>
            </a:custGeom>
            <a:noFill/>
            <a:ln w="28575">
              <a:solidFill>
                <a:srgbClr val="000000"/>
              </a:solidFill>
              <a:round/>
              <a:headEnd type="triangle" w="med" len="med"/>
              <a:tailEnd type="triangle" w="med" len="med"/>
            </a:ln>
          </p:spPr>
          <p:txBody>
            <a:bodyPr/>
            <a:lstStyle/>
            <a:p>
              <a:endParaRPr lang="it-IT"/>
            </a:p>
          </p:txBody>
        </p:sp>
        <p:sp>
          <p:nvSpPr>
            <p:cNvPr id="22561" name="Text Box 34"/>
            <p:cNvSpPr txBox="1">
              <a:spLocks noChangeArrowheads="1"/>
            </p:cNvSpPr>
            <p:nvPr/>
          </p:nvSpPr>
          <p:spPr bwMode="auto">
            <a:xfrm>
              <a:off x="5027" y="2353"/>
              <a:ext cx="1144" cy="482"/>
            </a:xfrm>
            <a:prstGeom prst="rect">
              <a:avLst/>
            </a:prstGeom>
            <a:noFill/>
            <a:ln w="9525">
              <a:noFill/>
              <a:miter lim="800000"/>
              <a:headEnd/>
              <a:tailEnd/>
            </a:ln>
          </p:spPr>
          <p:txBody>
            <a:bodyPr lIns="85184" tIns="42593" rIns="85184" bIns="42593"/>
            <a:lstStyle/>
            <a:p>
              <a:r>
                <a:rPr lang="en-US" sz="1200" i="1"/>
                <a:t>Connection request</a:t>
              </a:r>
              <a:endParaRPr lang="it-IT" sz="1200"/>
            </a:p>
          </p:txBody>
        </p:sp>
        <p:sp>
          <p:nvSpPr>
            <p:cNvPr id="22562" name="Text Box 35"/>
            <p:cNvSpPr txBox="1">
              <a:spLocks noChangeArrowheads="1"/>
            </p:cNvSpPr>
            <p:nvPr/>
          </p:nvSpPr>
          <p:spPr bwMode="auto">
            <a:xfrm>
              <a:off x="4956" y="4085"/>
              <a:ext cx="1143" cy="482"/>
            </a:xfrm>
            <a:prstGeom prst="rect">
              <a:avLst/>
            </a:prstGeom>
            <a:noFill/>
            <a:ln w="9525">
              <a:noFill/>
              <a:miter lim="800000"/>
              <a:headEnd/>
              <a:tailEnd/>
            </a:ln>
          </p:spPr>
          <p:txBody>
            <a:bodyPr lIns="85184" tIns="42593" rIns="85184" bIns="42593"/>
            <a:lstStyle/>
            <a:p>
              <a:pPr algn="ctr"/>
              <a:r>
                <a:rPr lang="en-US" sz="1200" i="1"/>
                <a:t>virtual channel</a:t>
              </a:r>
              <a:endParaRPr lang="it-IT" sz="1200"/>
            </a:p>
          </p:txBody>
        </p:sp>
        <p:sp>
          <p:nvSpPr>
            <p:cNvPr id="22563" name="Freeform 36"/>
            <p:cNvSpPr>
              <a:spLocks/>
            </p:cNvSpPr>
            <p:nvPr/>
          </p:nvSpPr>
          <p:spPr bwMode="auto">
            <a:xfrm>
              <a:off x="3812" y="2474"/>
              <a:ext cx="4119" cy="1268"/>
            </a:xfrm>
            <a:custGeom>
              <a:avLst/>
              <a:gdLst>
                <a:gd name="T0" fmla="*/ 0 w 4840"/>
                <a:gd name="T1" fmla="*/ 858 h 1398"/>
                <a:gd name="T2" fmla="*/ 446 w 4840"/>
                <a:gd name="T3" fmla="*/ 668 h 1398"/>
                <a:gd name="T4" fmla="*/ 1567 w 4840"/>
                <a:gd name="T5" fmla="*/ 5 h 1398"/>
                <a:gd name="T6" fmla="*/ 1821 w 4840"/>
                <a:gd name="T7" fmla="*/ 637 h 1398"/>
                <a:gd name="T8" fmla="*/ 2161 w 4840"/>
                <a:gd name="T9" fmla="*/ 773 h 1398"/>
                <a:gd name="T10" fmla="*/ 0 60000 65536"/>
                <a:gd name="T11" fmla="*/ 0 60000 65536"/>
                <a:gd name="T12" fmla="*/ 0 60000 65536"/>
                <a:gd name="T13" fmla="*/ 0 60000 65536"/>
                <a:gd name="T14" fmla="*/ 0 60000 65536"/>
                <a:gd name="T15" fmla="*/ 0 w 4840"/>
                <a:gd name="T16" fmla="*/ 0 h 1398"/>
                <a:gd name="T17" fmla="*/ 4840 w 4840"/>
                <a:gd name="T18" fmla="*/ 1398 h 1398"/>
              </a:gdLst>
              <a:ahLst/>
              <a:cxnLst>
                <a:cxn ang="T10">
                  <a:pos x="T0" y="T1"/>
                </a:cxn>
                <a:cxn ang="T11">
                  <a:pos x="T2" y="T3"/>
                </a:cxn>
                <a:cxn ang="T12">
                  <a:pos x="T4" y="T5"/>
                </a:cxn>
                <a:cxn ang="T13">
                  <a:pos x="T6" y="T7"/>
                </a:cxn>
                <a:cxn ang="T14">
                  <a:pos x="T8" y="T9"/>
                </a:cxn>
              </a:cxnLst>
              <a:rect l="T15" t="T16" r="T17" b="T18"/>
              <a:pathLst>
                <a:path w="4840" h="1398">
                  <a:moveTo>
                    <a:pt x="0" y="1398"/>
                  </a:moveTo>
                  <a:cubicBezTo>
                    <a:pt x="207" y="1359"/>
                    <a:pt x="415" y="1320"/>
                    <a:pt x="1000" y="1088"/>
                  </a:cubicBezTo>
                  <a:cubicBezTo>
                    <a:pt x="1585" y="856"/>
                    <a:pt x="2997" y="16"/>
                    <a:pt x="3510" y="8"/>
                  </a:cubicBezTo>
                  <a:cubicBezTo>
                    <a:pt x="4023" y="0"/>
                    <a:pt x="3858" y="830"/>
                    <a:pt x="4080" y="1038"/>
                  </a:cubicBezTo>
                  <a:cubicBezTo>
                    <a:pt x="4302" y="1246"/>
                    <a:pt x="4723" y="1221"/>
                    <a:pt x="4840" y="1258"/>
                  </a:cubicBezTo>
                </a:path>
              </a:pathLst>
            </a:custGeom>
            <a:noFill/>
            <a:ln w="9525">
              <a:solidFill>
                <a:srgbClr val="000000"/>
              </a:solidFill>
              <a:round/>
              <a:headEnd/>
              <a:tailEnd type="triangle" w="med" len="med"/>
            </a:ln>
          </p:spPr>
          <p:txBody>
            <a:bodyPr/>
            <a:lstStyle/>
            <a:p>
              <a:endParaRPr lang="it-IT"/>
            </a:p>
          </p:txBody>
        </p:sp>
        <p:sp>
          <p:nvSpPr>
            <p:cNvPr id="22564" name="AutoShape 37"/>
            <p:cNvSpPr>
              <a:spLocks noChangeArrowheads="1"/>
            </p:cNvSpPr>
            <p:nvPr/>
          </p:nvSpPr>
          <p:spPr bwMode="auto">
            <a:xfrm rot="1486089">
              <a:off x="3768" y="3050"/>
              <a:ext cx="780" cy="485"/>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3378 w 21600"/>
                <a:gd name="T13" fmla="*/ 5389 h 21600"/>
                <a:gd name="T14" fmla="*/ 18886 w 21600"/>
                <a:gd name="T15" fmla="*/ 16211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DDDDDD"/>
            </a:solidFill>
            <a:ln w="9525">
              <a:solidFill>
                <a:srgbClr val="000000"/>
              </a:solidFill>
              <a:miter lim="800000"/>
              <a:headEnd/>
              <a:tailEnd/>
            </a:ln>
          </p:spPr>
          <p:txBody>
            <a:bodyPr lIns="85184" tIns="42593" rIns="85184" bIns="42593"/>
            <a:lstStyle/>
            <a:p>
              <a:r>
                <a:rPr lang="en-US" sz="700" i="1"/>
                <a:t>crea</a:t>
              </a:r>
              <a:endParaRPr lang="it-IT"/>
            </a:p>
          </p:txBody>
        </p:sp>
        <p:sp>
          <p:nvSpPr>
            <p:cNvPr id="22565" name="AutoShape 38"/>
            <p:cNvSpPr>
              <a:spLocks noChangeArrowheads="1"/>
            </p:cNvSpPr>
            <p:nvPr/>
          </p:nvSpPr>
          <p:spPr bwMode="auto">
            <a:xfrm rot="20571035" flipH="1">
              <a:off x="7290" y="2228"/>
              <a:ext cx="645" cy="407"/>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3382 w 21600"/>
                <a:gd name="T13" fmla="*/ 5413 h 21600"/>
                <a:gd name="T14" fmla="*/ 18887 w 21600"/>
                <a:gd name="T15" fmla="*/ 16187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DDDDDD"/>
            </a:solidFill>
            <a:ln w="9525">
              <a:solidFill>
                <a:srgbClr val="000000"/>
              </a:solidFill>
              <a:miter lim="800000"/>
              <a:headEnd/>
              <a:tailEnd/>
            </a:ln>
          </p:spPr>
          <p:txBody>
            <a:bodyPr lIns="85184" tIns="42593" rIns="85184" bIns="42593"/>
            <a:lstStyle/>
            <a:p>
              <a:r>
                <a:rPr lang="en-US" sz="700" i="1"/>
                <a:t>crea</a:t>
              </a:r>
              <a:endParaRPr lang="it-IT"/>
            </a:p>
          </p:txBody>
        </p:sp>
        <p:sp>
          <p:nvSpPr>
            <p:cNvPr id="22566" name="AutoShape 39"/>
            <p:cNvSpPr>
              <a:spLocks noChangeArrowheads="1"/>
            </p:cNvSpPr>
            <p:nvPr/>
          </p:nvSpPr>
          <p:spPr bwMode="auto">
            <a:xfrm rot="21212934" flipH="1">
              <a:off x="6763" y="4162"/>
              <a:ext cx="950" cy="408"/>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3365 w 21600"/>
                <a:gd name="T13" fmla="*/ 5400 h 21600"/>
                <a:gd name="T14" fmla="*/ 18894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DDDDDD"/>
            </a:solidFill>
            <a:ln w="9525">
              <a:solidFill>
                <a:srgbClr val="000000"/>
              </a:solidFill>
              <a:miter lim="800000"/>
              <a:headEnd/>
              <a:tailEnd/>
            </a:ln>
          </p:spPr>
          <p:txBody>
            <a:bodyPr lIns="85184" tIns="42593" rIns="85184" bIns="42593"/>
            <a:lstStyle/>
            <a:p>
              <a:r>
                <a:rPr lang="en-US" sz="700" i="1"/>
                <a:t>  crea</a:t>
              </a:r>
              <a:endParaRPr lang="it-IT"/>
            </a:p>
          </p:txBody>
        </p:sp>
        <p:sp>
          <p:nvSpPr>
            <p:cNvPr id="22567" name="Line 40"/>
            <p:cNvSpPr>
              <a:spLocks noChangeShapeType="1"/>
            </p:cNvSpPr>
            <p:nvPr/>
          </p:nvSpPr>
          <p:spPr bwMode="auto">
            <a:xfrm>
              <a:off x="8793" y="5693"/>
              <a:ext cx="1" cy="443"/>
            </a:xfrm>
            <a:prstGeom prst="line">
              <a:avLst/>
            </a:prstGeom>
            <a:noFill/>
            <a:ln w="9525">
              <a:solidFill>
                <a:srgbClr val="000000"/>
              </a:solidFill>
              <a:prstDash val="dash"/>
              <a:round/>
              <a:headEnd/>
              <a:tailEnd type="triangle" w="med" len="med"/>
            </a:ln>
          </p:spPr>
          <p:txBody>
            <a:bodyPr/>
            <a:lstStyle/>
            <a:p>
              <a:endParaRPr lang="it-IT"/>
            </a:p>
          </p:txBody>
        </p:sp>
        <p:sp>
          <p:nvSpPr>
            <p:cNvPr id="22568" name="Line 41"/>
            <p:cNvSpPr>
              <a:spLocks noChangeShapeType="1"/>
            </p:cNvSpPr>
            <p:nvPr/>
          </p:nvSpPr>
          <p:spPr bwMode="auto">
            <a:xfrm>
              <a:off x="2877" y="5648"/>
              <a:ext cx="1" cy="443"/>
            </a:xfrm>
            <a:prstGeom prst="line">
              <a:avLst/>
            </a:prstGeom>
            <a:noFill/>
            <a:ln w="9525">
              <a:solidFill>
                <a:srgbClr val="000000"/>
              </a:solidFill>
              <a:prstDash val="dash"/>
              <a:round/>
              <a:headEnd/>
              <a:tailEnd type="triangle" w="med" len="med"/>
            </a:ln>
          </p:spPr>
          <p:txBody>
            <a:bodyPr/>
            <a:lstStyle/>
            <a:p>
              <a:endParaRPr lang="it-IT"/>
            </a:p>
          </p:txBody>
        </p:sp>
        <p:sp>
          <p:nvSpPr>
            <p:cNvPr id="22569" name="Text Box 42"/>
            <p:cNvSpPr txBox="1">
              <a:spLocks noChangeArrowheads="1"/>
            </p:cNvSpPr>
            <p:nvPr/>
          </p:nvSpPr>
          <p:spPr bwMode="auto">
            <a:xfrm>
              <a:off x="2247" y="1288"/>
              <a:ext cx="1805" cy="381"/>
            </a:xfrm>
            <a:prstGeom prst="rect">
              <a:avLst/>
            </a:prstGeom>
            <a:noFill/>
            <a:ln w="9525">
              <a:noFill/>
              <a:miter lim="800000"/>
              <a:headEnd/>
              <a:tailEnd/>
            </a:ln>
          </p:spPr>
          <p:txBody>
            <a:bodyPr lIns="85184" tIns="42593" rIns="85184" bIns="42593"/>
            <a:lstStyle/>
            <a:p>
              <a:r>
                <a:rPr lang="en-US" sz="1200" i="1"/>
                <a:t>client process</a:t>
              </a:r>
              <a:endParaRPr lang="it-IT" sz="1200"/>
            </a:p>
          </p:txBody>
        </p:sp>
        <p:sp>
          <p:nvSpPr>
            <p:cNvPr id="22570" name="Freeform 43"/>
            <p:cNvSpPr>
              <a:spLocks/>
            </p:cNvSpPr>
            <p:nvPr/>
          </p:nvSpPr>
          <p:spPr bwMode="auto">
            <a:xfrm>
              <a:off x="6257" y="4425"/>
              <a:ext cx="1565" cy="1057"/>
            </a:xfrm>
            <a:custGeom>
              <a:avLst/>
              <a:gdLst>
                <a:gd name="T0" fmla="*/ 0 w 1725"/>
                <a:gd name="T1" fmla="*/ 0 h 1165"/>
                <a:gd name="T2" fmla="*/ 184 w 1725"/>
                <a:gd name="T3" fmla="*/ 74 h 1165"/>
                <a:gd name="T4" fmla="*/ 626 w 1725"/>
                <a:gd name="T5" fmla="*/ 221 h 1165"/>
                <a:gd name="T6" fmla="*/ 922 w 1725"/>
                <a:gd name="T7" fmla="*/ 636 h 1165"/>
                <a:gd name="T8" fmla="*/ 1061 w 1725"/>
                <a:gd name="T9" fmla="*/ 700 h 1165"/>
                <a:gd name="T10" fmla="*/ 0 60000 65536"/>
                <a:gd name="T11" fmla="*/ 0 60000 65536"/>
                <a:gd name="T12" fmla="*/ 0 60000 65536"/>
                <a:gd name="T13" fmla="*/ 0 60000 65536"/>
                <a:gd name="T14" fmla="*/ 0 60000 65536"/>
                <a:gd name="T15" fmla="*/ 0 w 1725"/>
                <a:gd name="T16" fmla="*/ 0 h 1165"/>
                <a:gd name="T17" fmla="*/ 1725 w 1725"/>
                <a:gd name="T18" fmla="*/ 1165 h 1165"/>
              </a:gdLst>
              <a:ahLst/>
              <a:cxnLst>
                <a:cxn ang="T10">
                  <a:pos x="T0" y="T1"/>
                </a:cxn>
                <a:cxn ang="T11">
                  <a:pos x="T2" y="T3"/>
                </a:cxn>
                <a:cxn ang="T12">
                  <a:pos x="T4" y="T5"/>
                </a:cxn>
                <a:cxn ang="T13">
                  <a:pos x="T6" y="T7"/>
                </a:cxn>
                <a:cxn ang="T14">
                  <a:pos x="T8" y="T9"/>
                </a:cxn>
              </a:cxnLst>
              <a:rect l="T15" t="T16" r="T17" b="T18"/>
              <a:pathLst>
                <a:path w="1725" h="1165">
                  <a:moveTo>
                    <a:pt x="0" y="0"/>
                  </a:moveTo>
                  <a:cubicBezTo>
                    <a:pt x="65" y="30"/>
                    <a:pt x="130" y="60"/>
                    <a:pt x="300" y="120"/>
                  </a:cubicBezTo>
                  <a:cubicBezTo>
                    <a:pt x="470" y="180"/>
                    <a:pt x="820" y="208"/>
                    <a:pt x="1020" y="360"/>
                  </a:cubicBezTo>
                  <a:cubicBezTo>
                    <a:pt x="1220" y="512"/>
                    <a:pt x="1383" y="905"/>
                    <a:pt x="1500" y="1035"/>
                  </a:cubicBezTo>
                  <a:cubicBezTo>
                    <a:pt x="1617" y="1165"/>
                    <a:pt x="1687" y="1127"/>
                    <a:pt x="1725" y="1140"/>
                  </a:cubicBezTo>
                </a:path>
              </a:pathLst>
            </a:custGeom>
            <a:noFill/>
            <a:ln w="28575">
              <a:solidFill>
                <a:srgbClr val="000000"/>
              </a:solidFill>
              <a:round/>
              <a:headEnd type="triangle" w="med" len="med"/>
              <a:tailEnd type="triangle" w="med" len="med"/>
            </a:ln>
          </p:spPr>
          <p:txBody>
            <a:bodyPr/>
            <a:lstStyle/>
            <a:p>
              <a:endParaRPr lang="it-IT"/>
            </a:p>
          </p:txBody>
        </p:sp>
        <p:sp>
          <p:nvSpPr>
            <p:cNvPr id="22571" name="Text Box 44"/>
            <p:cNvSpPr txBox="1">
              <a:spLocks noChangeArrowheads="1"/>
            </p:cNvSpPr>
            <p:nvPr/>
          </p:nvSpPr>
          <p:spPr bwMode="auto">
            <a:xfrm>
              <a:off x="4243" y="4263"/>
              <a:ext cx="1083" cy="718"/>
            </a:xfrm>
            <a:prstGeom prst="rect">
              <a:avLst/>
            </a:prstGeom>
            <a:noFill/>
            <a:ln w="9525">
              <a:noFill/>
              <a:miter lim="800000"/>
              <a:headEnd/>
              <a:tailEnd/>
            </a:ln>
          </p:spPr>
          <p:txBody>
            <a:bodyPr/>
            <a:lstStyle/>
            <a:p>
              <a:r>
                <a:rPr lang="en-US" sz="1200">
                  <a:sym typeface="Wingdings" pitchFamily="2" charset="2"/>
                </a:rPr>
                <a:t></a:t>
              </a:r>
              <a:endParaRPr lang="it-IT"/>
            </a:p>
          </p:txBody>
        </p:sp>
        <p:sp>
          <p:nvSpPr>
            <p:cNvPr id="22572" name="Text Box 45"/>
            <p:cNvSpPr txBox="1">
              <a:spLocks noChangeArrowheads="1"/>
            </p:cNvSpPr>
            <p:nvPr/>
          </p:nvSpPr>
          <p:spPr bwMode="auto">
            <a:xfrm>
              <a:off x="6806" y="4717"/>
              <a:ext cx="1084" cy="718"/>
            </a:xfrm>
            <a:prstGeom prst="rect">
              <a:avLst/>
            </a:prstGeom>
            <a:noFill/>
            <a:ln w="9525">
              <a:noFill/>
              <a:miter lim="800000"/>
              <a:headEnd/>
              <a:tailEnd/>
            </a:ln>
          </p:spPr>
          <p:txBody>
            <a:bodyPr/>
            <a:lstStyle/>
            <a:p>
              <a:r>
                <a:rPr lang="en-US" sz="1200">
                  <a:sym typeface="Wingdings" pitchFamily="2" charset="2"/>
                </a:rPr>
                <a:t></a:t>
              </a:r>
              <a:endParaRPr lang="it-IT"/>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egnaposto contenuto 2"/>
          <p:cNvSpPr>
            <a:spLocks noGrp="1"/>
          </p:cNvSpPr>
          <p:nvPr>
            <p:ph idx="1"/>
          </p:nvPr>
        </p:nvSpPr>
        <p:spPr>
          <a:xfrm>
            <a:off x="685800" y="836712"/>
            <a:ext cx="7772400" cy="4114800"/>
          </a:xfrm>
        </p:spPr>
        <p:txBody>
          <a:bodyPr/>
          <a:lstStyle/>
          <a:p>
            <a:r>
              <a:rPr lang="it-IT" sz="2800" dirty="0"/>
              <a:t>The </a:t>
            </a:r>
            <a:r>
              <a:rPr lang="it-IT" sz="2800" dirty="0" err="1"/>
              <a:t>interface</a:t>
            </a:r>
            <a:r>
              <a:rPr lang="it-IT" sz="2800" dirty="0"/>
              <a:t> </a:t>
            </a:r>
            <a:r>
              <a:rPr lang="it-IT" sz="2800" dirty="0" err="1"/>
              <a:t>used</a:t>
            </a:r>
            <a:r>
              <a:rPr lang="it-IT" sz="2800" dirty="0"/>
              <a:t> by  an </a:t>
            </a:r>
            <a:r>
              <a:rPr lang="it-IT" sz="2800" dirty="0" err="1"/>
              <a:t>application</a:t>
            </a:r>
            <a:r>
              <a:rPr lang="it-IT" sz="2800" dirty="0"/>
              <a:t> </a:t>
            </a:r>
            <a:r>
              <a:rPr lang="it-IT" sz="2800" dirty="0" err="1"/>
              <a:t>is</a:t>
            </a:r>
            <a:r>
              <a:rPr lang="it-IT" sz="2800" dirty="0"/>
              <a:t> </a:t>
            </a:r>
            <a:r>
              <a:rPr lang="it-IT" sz="2800" dirty="0" err="1"/>
              <a:t>known</a:t>
            </a:r>
            <a:r>
              <a:rPr lang="it-IT" sz="2800" dirty="0"/>
              <a:t> </a:t>
            </a:r>
            <a:r>
              <a:rPr lang="it-IT" sz="2800" dirty="0" err="1"/>
              <a:t>as</a:t>
            </a:r>
            <a:r>
              <a:rPr lang="it-IT" sz="2800" dirty="0"/>
              <a:t> an </a:t>
            </a:r>
            <a:r>
              <a:rPr lang="it-IT" sz="2800" i="1" dirty="0"/>
              <a:t>Application Program Interface </a:t>
            </a:r>
            <a:r>
              <a:rPr lang="it-IT" sz="2800" dirty="0"/>
              <a:t>(API).</a:t>
            </a:r>
          </a:p>
          <a:p>
            <a:r>
              <a:rPr lang="it-IT" sz="2800" dirty="0"/>
              <a:t>An API </a:t>
            </a:r>
            <a:r>
              <a:rPr lang="it-IT" sz="2800" dirty="0" err="1"/>
              <a:t>defines</a:t>
            </a:r>
            <a:r>
              <a:rPr lang="it-IT" sz="2800" dirty="0"/>
              <a:t> </a:t>
            </a:r>
            <a:r>
              <a:rPr lang="it-IT" sz="2800" b="1" dirty="0"/>
              <a:t>a set of </a:t>
            </a:r>
            <a:r>
              <a:rPr lang="it-IT" sz="2800" b="1" dirty="0" err="1"/>
              <a:t>operations</a:t>
            </a:r>
            <a:r>
              <a:rPr lang="it-IT" sz="2800" b="1" dirty="0"/>
              <a:t> </a:t>
            </a:r>
            <a:r>
              <a:rPr lang="it-IT" sz="2800" dirty="0" err="1"/>
              <a:t>that</a:t>
            </a:r>
            <a:r>
              <a:rPr lang="it-IT" sz="2800" dirty="0"/>
              <a:t> an </a:t>
            </a:r>
            <a:r>
              <a:rPr lang="it-IT" sz="2800" dirty="0" err="1"/>
              <a:t>application</a:t>
            </a:r>
            <a:r>
              <a:rPr lang="it-IT" sz="2800" dirty="0"/>
              <a:t> can </a:t>
            </a:r>
            <a:r>
              <a:rPr lang="it-IT" sz="2800" dirty="0" err="1"/>
              <a:t>perform</a:t>
            </a:r>
            <a:r>
              <a:rPr lang="it-IT" sz="2800" dirty="0"/>
              <a:t> </a:t>
            </a:r>
            <a:r>
              <a:rPr lang="it-IT" sz="2800" b="1" dirty="0" err="1"/>
              <a:t>when</a:t>
            </a:r>
            <a:r>
              <a:rPr lang="it-IT" sz="2800" b="1" dirty="0"/>
              <a:t> </a:t>
            </a:r>
            <a:r>
              <a:rPr lang="it-IT" sz="2800" b="1" dirty="0" err="1"/>
              <a:t>interacting</a:t>
            </a:r>
            <a:r>
              <a:rPr lang="it-IT" sz="2800" b="1" dirty="0"/>
              <a:t> with </a:t>
            </a:r>
            <a:r>
              <a:rPr lang="it-IT" sz="2800" b="1" dirty="0" err="1"/>
              <a:t>protocol</a:t>
            </a:r>
            <a:r>
              <a:rPr lang="it-IT" sz="2800" b="1" dirty="0"/>
              <a:t> software</a:t>
            </a:r>
            <a:r>
              <a:rPr lang="it-IT" sz="2800" dirty="0"/>
              <a:t> and </a:t>
            </a:r>
            <a:r>
              <a:rPr lang="it-IT" sz="2800" dirty="0" err="1"/>
              <a:t>details</a:t>
            </a:r>
            <a:r>
              <a:rPr lang="it-IT" sz="2800" dirty="0"/>
              <a:t> </a:t>
            </a:r>
            <a:r>
              <a:rPr lang="it-IT" sz="2800" dirty="0" err="1"/>
              <a:t>such</a:t>
            </a:r>
            <a:r>
              <a:rPr lang="it-IT" sz="2800" dirty="0"/>
              <a:t> </a:t>
            </a:r>
            <a:r>
              <a:rPr lang="it-IT" sz="2800" dirty="0" err="1"/>
              <a:t>as</a:t>
            </a:r>
            <a:r>
              <a:rPr lang="it-IT" sz="2800" dirty="0"/>
              <a:t> </a:t>
            </a:r>
            <a:r>
              <a:rPr lang="it-IT" sz="2800" dirty="0" err="1"/>
              <a:t>arguments</a:t>
            </a:r>
            <a:r>
              <a:rPr lang="it-IT" sz="2800" dirty="0"/>
              <a:t> </a:t>
            </a:r>
            <a:r>
              <a:rPr lang="it-IT" sz="2800" dirty="0" err="1"/>
              <a:t>required</a:t>
            </a:r>
            <a:r>
              <a:rPr lang="it-IT" sz="2800" dirty="0"/>
              <a:t>.</a:t>
            </a:r>
          </a:p>
          <a:p>
            <a:r>
              <a:rPr lang="it-IT" sz="2800" dirty="0" err="1"/>
              <a:t>Usually</a:t>
            </a:r>
            <a:r>
              <a:rPr lang="it-IT" sz="2800" dirty="0"/>
              <a:t> an API </a:t>
            </a:r>
            <a:r>
              <a:rPr lang="it-IT" sz="2800" dirty="0" err="1"/>
              <a:t>contains</a:t>
            </a:r>
            <a:r>
              <a:rPr lang="it-IT" sz="2800" dirty="0"/>
              <a:t> a separate  procedure for </a:t>
            </a:r>
            <a:r>
              <a:rPr lang="it-IT" sz="2800" dirty="0" err="1"/>
              <a:t>each</a:t>
            </a:r>
            <a:r>
              <a:rPr lang="it-IT" sz="2800" dirty="0"/>
              <a:t> </a:t>
            </a:r>
            <a:r>
              <a:rPr lang="it-IT" sz="2800" dirty="0" err="1"/>
              <a:t>logical</a:t>
            </a:r>
            <a:r>
              <a:rPr lang="it-IT" sz="2800" dirty="0"/>
              <a:t> </a:t>
            </a:r>
            <a:r>
              <a:rPr lang="it-IT" sz="2800" dirty="0" err="1"/>
              <a:t>function</a:t>
            </a:r>
            <a:r>
              <a:rPr lang="it-IT" sz="2800" dirty="0"/>
              <a:t> (for </a:t>
            </a:r>
            <a:r>
              <a:rPr lang="it-IT" sz="2800" dirty="0" err="1"/>
              <a:t>example</a:t>
            </a:r>
            <a:r>
              <a:rPr lang="it-IT" sz="2800" dirty="0"/>
              <a:t>, an API </a:t>
            </a:r>
            <a:r>
              <a:rPr lang="it-IT" sz="2800" dirty="0" err="1"/>
              <a:t>might</a:t>
            </a:r>
            <a:r>
              <a:rPr lang="it-IT" sz="2800" dirty="0"/>
              <a:t> </a:t>
            </a:r>
            <a:r>
              <a:rPr lang="it-IT" sz="2800" dirty="0" err="1"/>
              <a:t>contain</a:t>
            </a:r>
            <a:r>
              <a:rPr lang="it-IT" sz="2800" dirty="0"/>
              <a:t> a procedure </a:t>
            </a:r>
            <a:r>
              <a:rPr lang="it-IT" sz="2800" dirty="0" err="1"/>
              <a:t>that</a:t>
            </a:r>
            <a:r>
              <a:rPr lang="it-IT" sz="2800" dirty="0"/>
              <a:t> </a:t>
            </a:r>
            <a:r>
              <a:rPr lang="it-IT" sz="2800" dirty="0" err="1"/>
              <a:t>is</a:t>
            </a:r>
            <a:r>
              <a:rPr lang="it-IT" sz="2800" dirty="0"/>
              <a:t> </a:t>
            </a:r>
            <a:r>
              <a:rPr lang="it-IT" sz="2800" dirty="0" err="1"/>
              <a:t>used</a:t>
            </a:r>
            <a:r>
              <a:rPr lang="it-IT" sz="2800" dirty="0"/>
              <a:t> to </a:t>
            </a:r>
            <a:r>
              <a:rPr lang="it-IT" sz="2800" dirty="0" err="1"/>
              <a:t>establish</a:t>
            </a:r>
            <a:r>
              <a:rPr lang="it-IT" sz="2800" dirty="0"/>
              <a:t> </a:t>
            </a:r>
            <a:r>
              <a:rPr lang="it-IT" sz="2800" dirty="0" err="1"/>
              <a:t>communication</a:t>
            </a:r>
            <a:r>
              <a:rPr lang="it-IT" sz="2800" dirty="0"/>
              <a:t> and </a:t>
            </a:r>
            <a:r>
              <a:rPr lang="it-IT" sz="2800" dirty="0" err="1"/>
              <a:t>another</a:t>
            </a:r>
            <a:r>
              <a:rPr lang="it-IT" sz="2800" dirty="0"/>
              <a:t> procedure </a:t>
            </a:r>
            <a:r>
              <a:rPr lang="it-IT" sz="2800" dirty="0" err="1"/>
              <a:t>that</a:t>
            </a:r>
            <a:r>
              <a:rPr lang="it-IT" sz="2800" dirty="0"/>
              <a:t> </a:t>
            </a:r>
            <a:r>
              <a:rPr lang="it-IT" sz="2800" dirty="0" err="1"/>
              <a:t>is</a:t>
            </a:r>
            <a:r>
              <a:rPr lang="it-IT" sz="2800" dirty="0"/>
              <a:t> </a:t>
            </a:r>
            <a:r>
              <a:rPr lang="it-IT" sz="2800" dirty="0" err="1"/>
              <a:t>used</a:t>
            </a:r>
            <a:r>
              <a:rPr lang="it-IT" sz="2800" dirty="0"/>
              <a:t> to </a:t>
            </a:r>
            <a:r>
              <a:rPr lang="it-IT" sz="2800" dirty="0" err="1"/>
              <a:t>send</a:t>
            </a:r>
            <a:r>
              <a:rPr lang="it-IT" sz="2800" dirty="0"/>
              <a:t> data) </a:t>
            </a:r>
          </a:p>
        </p:txBody>
      </p:sp>
      <p:sp>
        <p:nvSpPr>
          <p:cNvPr id="3075" name="Segnaposto numero diapositiva 3"/>
          <p:cNvSpPr>
            <a:spLocks noGrp="1"/>
          </p:cNvSpPr>
          <p:nvPr>
            <p:ph type="sldNum" sz="quarter" idx="12"/>
          </p:nvPr>
        </p:nvSpPr>
        <p:spPr>
          <a:noFill/>
        </p:spPr>
        <p:txBody>
          <a:bodyPr/>
          <a:lstStyle/>
          <a:p>
            <a:fld id="{44073688-0FA3-4860-93C5-BD7A187506E4}" type="slidenum">
              <a:rPr lang="it-IT" smtClean="0"/>
              <a:pPr/>
              <a:t>2</a:t>
            </a:fld>
            <a:endParaRPr lang="it-IT"/>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egnaposto numero diapositiva 3"/>
          <p:cNvSpPr>
            <a:spLocks noGrp="1"/>
          </p:cNvSpPr>
          <p:nvPr>
            <p:ph type="sldNum" sz="quarter" idx="12"/>
          </p:nvPr>
        </p:nvSpPr>
        <p:spPr>
          <a:noFill/>
        </p:spPr>
        <p:txBody>
          <a:bodyPr/>
          <a:lstStyle/>
          <a:p>
            <a:fld id="{5345FBE9-ED83-4D5D-81BB-969DC3A09B49}" type="slidenum">
              <a:rPr lang="it-IT" smtClean="0"/>
              <a:pPr/>
              <a:t>20</a:t>
            </a:fld>
            <a:endParaRPr lang="it-IT" smtClean="0"/>
          </a:p>
        </p:txBody>
      </p:sp>
      <p:sp>
        <p:nvSpPr>
          <p:cNvPr id="25603" name="Text Box 4"/>
          <p:cNvSpPr txBox="1">
            <a:spLocks noChangeArrowheads="1"/>
          </p:cNvSpPr>
          <p:nvPr/>
        </p:nvSpPr>
        <p:spPr bwMode="auto">
          <a:xfrm>
            <a:off x="592138" y="835025"/>
            <a:ext cx="8012112" cy="5355312"/>
          </a:xfrm>
          <a:prstGeom prst="rect">
            <a:avLst/>
          </a:prstGeom>
          <a:noFill/>
          <a:ln w="9525">
            <a:noFill/>
            <a:miter lim="800000"/>
            <a:headEnd/>
            <a:tailEnd/>
          </a:ln>
        </p:spPr>
        <p:txBody>
          <a:bodyPr>
            <a:spAutoFit/>
          </a:bodyPr>
          <a:lstStyle/>
          <a:p>
            <a:pPr algn="ctr"/>
            <a:r>
              <a:rPr lang="it-IT" sz="2400" b="1" dirty="0" smtClean="0"/>
              <a:t>The Close Procedure</a:t>
            </a:r>
            <a:endParaRPr lang="it-IT" sz="2400" b="1" dirty="0"/>
          </a:p>
          <a:p>
            <a:endParaRPr lang="it-IT" sz="1800" b="1" dirty="0"/>
          </a:p>
          <a:p>
            <a:r>
              <a:rPr lang="it-IT" dirty="0"/>
              <a:t>The </a:t>
            </a:r>
            <a:r>
              <a:rPr lang="it-IT" i="1" dirty="0" err="1"/>
              <a:t>close</a:t>
            </a:r>
            <a:r>
              <a:rPr lang="it-IT" dirty="0"/>
              <a:t> procedure </a:t>
            </a:r>
            <a:r>
              <a:rPr lang="it-IT" dirty="0" err="1"/>
              <a:t>tells</a:t>
            </a:r>
            <a:r>
              <a:rPr lang="it-IT" dirty="0"/>
              <a:t> the </a:t>
            </a:r>
            <a:r>
              <a:rPr lang="it-IT" dirty="0" err="1"/>
              <a:t>system</a:t>
            </a:r>
            <a:r>
              <a:rPr lang="it-IT" dirty="0"/>
              <a:t> to terminate the use of a </a:t>
            </a:r>
            <a:r>
              <a:rPr lang="it-IT" dirty="0" err="1"/>
              <a:t>socket</a:t>
            </a:r>
            <a:r>
              <a:rPr lang="it-IT" dirty="0"/>
              <a:t>. </a:t>
            </a:r>
            <a:r>
              <a:rPr lang="it-IT" dirty="0" err="1"/>
              <a:t>It</a:t>
            </a:r>
            <a:r>
              <a:rPr lang="it-IT" dirty="0"/>
              <a:t> </a:t>
            </a:r>
            <a:r>
              <a:rPr lang="it-IT" dirty="0" err="1"/>
              <a:t>has</a:t>
            </a:r>
            <a:r>
              <a:rPr lang="it-IT" dirty="0"/>
              <a:t> the </a:t>
            </a:r>
            <a:r>
              <a:rPr lang="it-IT" dirty="0" err="1"/>
              <a:t>form</a:t>
            </a:r>
            <a:r>
              <a:rPr lang="it-IT" dirty="0"/>
              <a:t>:</a:t>
            </a:r>
          </a:p>
          <a:p>
            <a:endParaRPr lang="it-IT" dirty="0"/>
          </a:p>
          <a:p>
            <a:r>
              <a:rPr lang="it-IT" b="1" dirty="0"/>
              <a:t>			</a:t>
            </a:r>
            <a:r>
              <a:rPr lang="it-IT" b="1" dirty="0" err="1"/>
              <a:t>close</a:t>
            </a:r>
            <a:r>
              <a:rPr lang="it-IT" b="1" dirty="0"/>
              <a:t>(</a:t>
            </a:r>
            <a:r>
              <a:rPr lang="it-IT" b="1" dirty="0" err="1"/>
              <a:t>socket</a:t>
            </a:r>
            <a:r>
              <a:rPr lang="it-IT" b="1" dirty="0" smtClean="0"/>
              <a:t>)</a:t>
            </a:r>
          </a:p>
          <a:p>
            <a:endParaRPr lang="it-IT" b="1" dirty="0" smtClean="0"/>
          </a:p>
          <a:p>
            <a:r>
              <a:rPr lang="it-IT" dirty="0" err="1" smtClean="0"/>
              <a:t>where</a:t>
            </a:r>
            <a:r>
              <a:rPr lang="it-IT" dirty="0" smtClean="0"/>
              <a:t> </a:t>
            </a:r>
            <a:r>
              <a:rPr lang="it-IT" dirty="0" err="1" smtClean="0"/>
              <a:t>socket</a:t>
            </a:r>
            <a:r>
              <a:rPr lang="it-IT" dirty="0" smtClean="0"/>
              <a:t> </a:t>
            </a:r>
            <a:r>
              <a:rPr lang="it-IT" dirty="0" err="1" smtClean="0"/>
              <a:t>is</a:t>
            </a:r>
            <a:r>
              <a:rPr lang="it-IT" dirty="0" smtClean="0"/>
              <a:t> the </a:t>
            </a:r>
            <a:r>
              <a:rPr lang="it-IT" dirty="0" err="1" smtClean="0"/>
              <a:t>descriptor</a:t>
            </a:r>
            <a:r>
              <a:rPr lang="it-IT" dirty="0" smtClean="0"/>
              <a:t> for a </a:t>
            </a:r>
            <a:r>
              <a:rPr lang="it-IT" dirty="0" err="1" smtClean="0"/>
              <a:t>socket</a:t>
            </a:r>
            <a:r>
              <a:rPr lang="it-IT" dirty="0" smtClean="0"/>
              <a:t> </a:t>
            </a:r>
            <a:r>
              <a:rPr lang="it-IT" dirty="0" err="1" smtClean="0"/>
              <a:t>being</a:t>
            </a:r>
            <a:r>
              <a:rPr lang="it-IT" dirty="0" smtClean="0"/>
              <a:t> </a:t>
            </a:r>
            <a:r>
              <a:rPr lang="it-IT" dirty="0" err="1" smtClean="0"/>
              <a:t>closed</a:t>
            </a:r>
            <a:endParaRPr lang="it-IT" dirty="0" smtClean="0"/>
          </a:p>
          <a:p>
            <a:endParaRPr lang="it-IT" dirty="0"/>
          </a:p>
          <a:p>
            <a:r>
              <a:rPr lang="it-IT" dirty="0" err="1"/>
              <a:t>If</a:t>
            </a:r>
            <a:r>
              <a:rPr lang="it-IT" dirty="0"/>
              <a:t> the </a:t>
            </a:r>
            <a:r>
              <a:rPr lang="it-IT" dirty="0" err="1"/>
              <a:t>socket</a:t>
            </a:r>
            <a:r>
              <a:rPr lang="it-IT" dirty="0"/>
              <a:t> </a:t>
            </a:r>
            <a:r>
              <a:rPr lang="it-IT" dirty="0" err="1"/>
              <a:t>is</a:t>
            </a:r>
            <a:r>
              <a:rPr lang="it-IT" dirty="0"/>
              <a:t> </a:t>
            </a:r>
            <a:r>
              <a:rPr lang="it-IT" dirty="0" err="1"/>
              <a:t>using</a:t>
            </a:r>
            <a:r>
              <a:rPr lang="it-IT" dirty="0"/>
              <a:t> a connection </a:t>
            </a:r>
            <a:r>
              <a:rPr lang="it-IT" dirty="0" err="1"/>
              <a:t>oriented</a:t>
            </a:r>
            <a:r>
              <a:rPr lang="it-IT" dirty="0"/>
              <a:t> </a:t>
            </a:r>
            <a:r>
              <a:rPr lang="it-IT" dirty="0" err="1"/>
              <a:t>transport</a:t>
            </a:r>
            <a:r>
              <a:rPr lang="it-IT" dirty="0"/>
              <a:t> </a:t>
            </a:r>
            <a:r>
              <a:rPr lang="it-IT" dirty="0" err="1"/>
              <a:t>protocol</a:t>
            </a:r>
            <a:r>
              <a:rPr lang="it-IT" dirty="0"/>
              <a:t>, </a:t>
            </a:r>
            <a:r>
              <a:rPr lang="it-IT" i="1" dirty="0" err="1"/>
              <a:t>close</a:t>
            </a:r>
            <a:r>
              <a:rPr lang="it-IT" dirty="0"/>
              <a:t> </a:t>
            </a:r>
            <a:r>
              <a:rPr lang="it-IT" b="1" dirty="0" err="1"/>
              <a:t>terminates</a:t>
            </a:r>
            <a:r>
              <a:rPr lang="it-IT" b="1" dirty="0"/>
              <a:t> the connection </a:t>
            </a:r>
            <a:r>
              <a:rPr lang="it-IT" b="1" dirty="0" err="1"/>
              <a:t>before</a:t>
            </a:r>
            <a:r>
              <a:rPr lang="it-IT" b="1" dirty="0"/>
              <a:t> </a:t>
            </a:r>
            <a:r>
              <a:rPr lang="it-IT" b="1" dirty="0" err="1"/>
              <a:t>closing</a:t>
            </a:r>
            <a:r>
              <a:rPr lang="it-IT" b="1" dirty="0"/>
              <a:t> the </a:t>
            </a:r>
            <a:r>
              <a:rPr lang="it-IT" b="1" dirty="0" err="1"/>
              <a:t>socket</a:t>
            </a:r>
            <a:r>
              <a:rPr lang="it-IT" b="1" dirty="0"/>
              <a:t>.</a:t>
            </a:r>
          </a:p>
          <a:p>
            <a:endParaRPr lang="it-IT" b="1" dirty="0"/>
          </a:p>
          <a:p>
            <a:r>
              <a:rPr lang="it-IT" dirty="0"/>
              <a:t>. </a:t>
            </a:r>
            <a:r>
              <a:rPr lang="it-IT" dirty="0" err="1"/>
              <a:t>Closing</a:t>
            </a:r>
            <a:r>
              <a:rPr lang="it-IT" dirty="0"/>
              <a:t> the </a:t>
            </a:r>
            <a:r>
              <a:rPr lang="it-IT" dirty="0" err="1"/>
              <a:t>socket</a:t>
            </a:r>
            <a:r>
              <a:rPr lang="it-IT" dirty="0"/>
              <a:t> </a:t>
            </a:r>
            <a:r>
              <a:rPr lang="it-IT" dirty="0" err="1"/>
              <a:t>immediately</a:t>
            </a:r>
            <a:r>
              <a:rPr lang="it-IT" dirty="0"/>
              <a:t> </a:t>
            </a:r>
            <a:r>
              <a:rPr lang="it-IT" dirty="0" err="1"/>
              <a:t>terminates</a:t>
            </a:r>
            <a:r>
              <a:rPr lang="it-IT" dirty="0"/>
              <a:t> </a:t>
            </a:r>
            <a:r>
              <a:rPr lang="it-IT" dirty="0" err="1"/>
              <a:t>its</a:t>
            </a:r>
            <a:r>
              <a:rPr lang="it-IT" dirty="0"/>
              <a:t> use .  The </a:t>
            </a:r>
            <a:r>
              <a:rPr lang="it-IT" dirty="0" err="1"/>
              <a:t>descriptor</a:t>
            </a:r>
            <a:r>
              <a:rPr lang="it-IT" dirty="0"/>
              <a:t> </a:t>
            </a:r>
            <a:r>
              <a:rPr lang="it-IT" dirty="0" err="1"/>
              <a:t>is</a:t>
            </a:r>
            <a:r>
              <a:rPr lang="it-IT" dirty="0"/>
              <a:t> </a:t>
            </a:r>
            <a:r>
              <a:rPr lang="it-IT" dirty="0" err="1"/>
              <a:t>released</a:t>
            </a:r>
            <a:r>
              <a:rPr lang="it-IT" dirty="0"/>
              <a:t>, </a:t>
            </a:r>
            <a:r>
              <a:rPr lang="it-IT" dirty="0" err="1"/>
              <a:t>preventing</a:t>
            </a:r>
            <a:r>
              <a:rPr lang="it-IT" dirty="0"/>
              <a:t> the </a:t>
            </a:r>
            <a:r>
              <a:rPr lang="it-IT" dirty="0" err="1"/>
              <a:t>process</a:t>
            </a:r>
            <a:r>
              <a:rPr lang="it-IT" dirty="0"/>
              <a:t> from </a:t>
            </a:r>
            <a:r>
              <a:rPr lang="it-IT" dirty="0" err="1"/>
              <a:t>sending</a:t>
            </a:r>
            <a:r>
              <a:rPr lang="it-IT" dirty="0"/>
              <a:t> </a:t>
            </a:r>
            <a:r>
              <a:rPr lang="it-IT" dirty="0" smtClean="0"/>
              <a:t> more data and </a:t>
            </a:r>
            <a:r>
              <a:rPr lang="it-IT" dirty="0" err="1" smtClean="0"/>
              <a:t>transport</a:t>
            </a:r>
            <a:r>
              <a:rPr lang="it-IT" dirty="0" smtClean="0"/>
              <a:t> </a:t>
            </a:r>
            <a:r>
              <a:rPr lang="it-IT" dirty="0" err="1" smtClean="0"/>
              <a:t>protocol</a:t>
            </a:r>
            <a:r>
              <a:rPr lang="it-IT" dirty="0" smtClean="0"/>
              <a:t> </a:t>
            </a:r>
            <a:r>
              <a:rPr lang="it-IT" dirty="0" err="1" smtClean="0"/>
              <a:t>stops</a:t>
            </a:r>
            <a:r>
              <a:rPr lang="it-IT" dirty="0" smtClean="0"/>
              <a:t> </a:t>
            </a:r>
            <a:r>
              <a:rPr lang="it-IT" dirty="0" err="1" smtClean="0"/>
              <a:t>accepting</a:t>
            </a:r>
            <a:r>
              <a:rPr lang="it-IT" dirty="0" smtClean="0"/>
              <a:t> </a:t>
            </a:r>
            <a:r>
              <a:rPr lang="it-IT" dirty="0" err="1" smtClean="0"/>
              <a:t>incoming</a:t>
            </a:r>
            <a:r>
              <a:rPr lang="it-IT" dirty="0" smtClean="0"/>
              <a:t> </a:t>
            </a:r>
            <a:r>
              <a:rPr lang="it-IT" dirty="0" err="1" smtClean="0"/>
              <a:t>messages</a:t>
            </a:r>
            <a:r>
              <a:rPr lang="it-IT" dirty="0" smtClean="0"/>
              <a:t> </a:t>
            </a:r>
            <a:r>
              <a:rPr lang="it-IT" dirty="0" err="1" smtClean="0"/>
              <a:t>directed</a:t>
            </a:r>
            <a:r>
              <a:rPr lang="it-IT" dirty="0" smtClean="0"/>
              <a:t> to the </a:t>
            </a:r>
            <a:r>
              <a:rPr lang="it-IT" dirty="0" err="1" smtClean="0"/>
              <a:t>socket</a:t>
            </a:r>
            <a:r>
              <a:rPr lang="it-IT" dirty="0" smtClean="0"/>
              <a:t>, </a:t>
            </a:r>
            <a:r>
              <a:rPr lang="it-IT" dirty="0" err="1" smtClean="0"/>
              <a:t>preventing</a:t>
            </a:r>
            <a:r>
              <a:rPr lang="it-IT" dirty="0" smtClean="0"/>
              <a:t> the </a:t>
            </a:r>
            <a:r>
              <a:rPr lang="it-IT" dirty="0" err="1" smtClean="0"/>
              <a:t>application</a:t>
            </a:r>
            <a:r>
              <a:rPr lang="it-IT" dirty="0" smtClean="0"/>
              <a:t> to </a:t>
            </a:r>
            <a:r>
              <a:rPr lang="it-IT" dirty="0" err="1" smtClean="0"/>
              <a:t>receiving</a:t>
            </a:r>
            <a:r>
              <a:rPr lang="it-IT" dirty="0" smtClean="0"/>
              <a:t> more data.</a:t>
            </a:r>
            <a:endParaRPr lang="it-IT" dirty="0"/>
          </a:p>
          <a:p>
            <a:endParaRPr lang="it-IT" dirty="0"/>
          </a:p>
        </p:txBody>
      </p:sp>
    </p:spTree>
    <p:extLst>
      <p:ext uri="{BB962C8B-B14F-4D97-AF65-F5344CB8AC3E}">
        <p14:creationId xmlns:p14="http://schemas.microsoft.com/office/powerpoint/2010/main" val="30562359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egnaposto numero diapositiva 3"/>
          <p:cNvSpPr>
            <a:spLocks noGrp="1"/>
          </p:cNvSpPr>
          <p:nvPr>
            <p:ph type="sldNum" sz="quarter" idx="12"/>
          </p:nvPr>
        </p:nvSpPr>
        <p:spPr>
          <a:noFill/>
        </p:spPr>
        <p:txBody>
          <a:bodyPr/>
          <a:lstStyle/>
          <a:p>
            <a:fld id="{68147212-B20D-4C18-8B6D-2D2BA711D586}" type="slidenum">
              <a:rPr lang="it-IT" smtClean="0"/>
              <a:pPr/>
              <a:t>21</a:t>
            </a:fld>
            <a:endParaRPr lang="it-IT" smtClean="0"/>
          </a:p>
        </p:txBody>
      </p:sp>
      <p:sp>
        <p:nvSpPr>
          <p:cNvPr id="26627" name="Text Box 2"/>
          <p:cNvSpPr txBox="1">
            <a:spLocks noChangeArrowheads="1"/>
          </p:cNvSpPr>
          <p:nvPr/>
        </p:nvSpPr>
        <p:spPr bwMode="auto">
          <a:xfrm>
            <a:off x="592138" y="835025"/>
            <a:ext cx="8012112" cy="3749675"/>
          </a:xfrm>
          <a:prstGeom prst="rect">
            <a:avLst/>
          </a:prstGeom>
          <a:noFill/>
          <a:ln w="9525">
            <a:noFill/>
            <a:miter lim="800000"/>
            <a:headEnd/>
            <a:tailEnd/>
          </a:ln>
        </p:spPr>
        <p:txBody>
          <a:bodyPr>
            <a:spAutoFit/>
          </a:bodyPr>
          <a:lstStyle/>
          <a:p>
            <a:pPr>
              <a:buFontTx/>
              <a:buChar char="•"/>
            </a:pPr>
            <a:r>
              <a:rPr lang="it-IT" dirty="0"/>
              <a:t> At the end of a </a:t>
            </a:r>
            <a:r>
              <a:rPr lang="it-IT" dirty="0" err="1"/>
              <a:t>communication</a:t>
            </a:r>
            <a:r>
              <a:rPr lang="it-IT" dirty="0"/>
              <a:t> session, the connection can be </a:t>
            </a:r>
            <a:r>
              <a:rPr lang="it-IT" dirty="0" err="1"/>
              <a:t>closed</a:t>
            </a:r>
            <a:r>
              <a:rPr lang="it-IT" dirty="0"/>
              <a:t> </a:t>
            </a:r>
            <a:r>
              <a:rPr lang="it-IT" dirty="0" err="1"/>
              <a:t>using</a:t>
            </a:r>
            <a:r>
              <a:rPr lang="it-IT" dirty="0"/>
              <a:t> the procedure:</a:t>
            </a:r>
          </a:p>
          <a:p>
            <a:pPr>
              <a:buFontTx/>
              <a:buChar char="•"/>
            </a:pPr>
            <a:endParaRPr lang="it-IT" dirty="0"/>
          </a:p>
          <a:p>
            <a:r>
              <a:rPr lang="it-IT" dirty="0"/>
              <a:t>		</a:t>
            </a:r>
            <a:r>
              <a:rPr lang="it-IT" i="1" dirty="0"/>
              <a:t> </a:t>
            </a:r>
            <a:r>
              <a:rPr lang="it-IT" b="1" dirty="0" err="1"/>
              <a:t>shutdown</a:t>
            </a:r>
            <a:r>
              <a:rPr lang="it-IT" b="1" dirty="0"/>
              <a:t> (</a:t>
            </a:r>
            <a:r>
              <a:rPr lang="it-IT" b="1" dirty="0" err="1"/>
              <a:t>socket</a:t>
            </a:r>
            <a:r>
              <a:rPr lang="it-IT" b="1" dirty="0"/>
              <a:t>, mode)</a:t>
            </a:r>
          </a:p>
          <a:p>
            <a:pPr>
              <a:buFontTx/>
              <a:buChar char="•"/>
            </a:pPr>
            <a:endParaRPr lang="it-IT" i="1" dirty="0"/>
          </a:p>
          <a:p>
            <a:r>
              <a:rPr lang="it-IT" b="1" dirty="0" err="1"/>
              <a:t>sd</a:t>
            </a:r>
            <a:r>
              <a:rPr lang="it-IT" dirty="0"/>
              <a:t> </a:t>
            </a:r>
            <a:r>
              <a:rPr lang="it-IT" dirty="0" err="1"/>
              <a:t>is</a:t>
            </a:r>
            <a:r>
              <a:rPr lang="it-IT" dirty="0"/>
              <a:t> the </a:t>
            </a:r>
            <a:r>
              <a:rPr lang="it-IT" dirty="0" err="1"/>
              <a:t>socket</a:t>
            </a:r>
            <a:r>
              <a:rPr lang="it-IT" dirty="0"/>
              <a:t> </a:t>
            </a:r>
            <a:r>
              <a:rPr lang="it-IT" dirty="0" err="1" smtClean="0"/>
              <a:t>descriptor</a:t>
            </a:r>
            <a:r>
              <a:rPr lang="it-IT" dirty="0" smtClean="0"/>
              <a:t> </a:t>
            </a:r>
            <a:r>
              <a:rPr lang="it-IT" dirty="0" err="1"/>
              <a:t>associated</a:t>
            </a:r>
            <a:r>
              <a:rPr lang="it-IT" dirty="0"/>
              <a:t> to the </a:t>
            </a:r>
            <a:r>
              <a:rPr lang="it-IT" dirty="0" err="1"/>
              <a:t>channel</a:t>
            </a:r>
            <a:r>
              <a:rPr lang="it-IT" dirty="0"/>
              <a:t> terminal.</a:t>
            </a:r>
          </a:p>
          <a:p>
            <a:r>
              <a:rPr lang="it-IT" b="1" dirty="0"/>
              <a:t>mode </a:t>
            </a:r>
            <a:r>
              <a:rPr lang="it-IT" dirty="0" err="1"/>
              <a:t>defines</a:t>
            </a:r>
            <a:r>
              <a:rPr lang="it-IT" dirty="0"/>
              <a:t> the </a:t>
            </a:r>
            <a:r>
              <a:rPr lang="it-IT" dirty="0" err="1"/>
              <a:t>closure</a:t>
            </a:r>
            <a:r>
              <a:rPr lang="it-IT" dirty="0"/>
              <a:t> </a:t>
            </a:r>
            <a:r>
              <a:rPr lang="it-IT" dirty="0" err="1"/>
              <a:t>modalities</a:t>
            </a:r>
            <a:r>
              <a:rPr lang="it-IT" dirty="0"/>
              <a:t>.</a:t>
            </a:r>
          </a:p>
          <a:p>
            <a:endParaRPr lang="it-IT" dirty="0"/>
          </a:p>
          <a:p>
            <a:pPr>
              <a:buFontTx/>
              <a:buChar char="•"/>
            </a:pPr>
            <a:r>
              <a:rPr lang="it-IT" dirty="0"/>
              <a:t> </a:t>
            </a:r>
            <a:r>
              <a:rPr lang="it-IT" dirty="0" err="1"/>
              <a:t>It</a:t>
            </a:r>
            <a:r>
              <a:rPr lang="it-IT" dirty="0"/>
              <a:t> </a:t>
            </a:r>
            <a:r>
              <a:rPr lang="it-IT" dirty="0" err="1"/>
              <a:t>is</a:t>
            </a:r>
            <a:r>
              <a:rPr lang="it-IT" dirty="0"/>
              <a:t> </a:t>
            </a:r>
            <a:r>
              <a:rPr lang="it-IT" dirty="0" err="1"/>
              <a:t>possible</a:t>
            </a:r>
            <a:r>
              <a:rPr lang="it-IT" dirty="0"/>
              <a:t> to </a:t>
            </a:r>
            <a:r>
              <a:rPr lang="it-IT" dirty="0" err="1"/>
              <a:t>close</a:t>
            </a:r>
            <a:r>
              <a:rPr lang="it-IT" dirty="0"/>
              <a:t> the </a:t>
            </a:r>
            <a:r>
              <a:rPr lang="it-IT" dirty="0" err="1"/>
              <a:t>channel</a:t>
            </a:r>
            <a:r>
              <a:rPr lang="it-IT" b="1" dirty="0"/>
              <a:t> </a:t>
            </a:r>
            <a:r>
              <a:rPr lang="it-IT" b="1" dirty="0" err="1"/>
              <a:t>only</a:t>
            </a:r>
            <a:r>
              <a:rPr lang="it-IT" b="1" dirty="0"/>
              <a:t> in a </a:t>
            </a:r>
            <a:r>
              <a:rPr lang="it-IT" b="1" dirty="0" err="1"/>
              <a:t>direction</a:t>
            </a:r>
            <a:r>
              <a:rPr lang="it-IT" b="1" dirty="0"/>
              <a:t> </a:t>
            </a:r>
            <a:r>
              <a:rPr lang="it-IT" dirty="0"/>
              <a:t>(</a:t>
            </a:r>
            <a:r>
              <a:rPr lang="it-IT" dirty="0" err="1"/>
              <a:t>value</a:t>
            </a:r>
            <a:r>
              <a:rPr lang="it-IT" dirty="0"/>
              <a:t> 0 for the reception, </a:t>
            </a:r>
            <a:r>
              <a:rPr lang="it-IT" dirty="0" err="1"/>
              <a:t>value</a:t>
            </a:r>
            <a:r>
              <a:rPr lang="it-IT" dirty="0"/>
              <a:t> 1 for the </a:t>
            </a:r>
            <a:r>
              <a:rPr lang="it-IT" dirty="0" err="1"/>
              <a:t>trasmission</a:t>
            </a:r>
            <a:r>
              <a:rPr lang="it-IT" dirty="0"/>
              <a:t>) or in </a:t>
            </a:r>
            <a:r>
              <a:rPr lang="it-IT" dirty="0" err="1"/>
              <a:t>both</a:t>
            </a:r>
            <a:r>
              <a:rPr lang="it-IT" dirty="0"/>
              <a:t> </a:t>
            </a:r>
            <a:r>
              <a:rPr lang="it-IT" dirty="0" err="1"/>
              <a:t>directions</a:t>
            </a:r>
            <a:r>
              <a:rPr lang="it-IT" dirty="0"/>
              <a:t> (</a:t>
            </a:r>
            <a:r>
              <a:rPr lang="it-IT" dirty="0" err="1"/>
              <a:t>value</a:t>
            </a:r>
            <a:r>
              <a:rPr lang="it-IT" dirty="0"/>
              <a:t> 2).</a:t>
            </a:r>
          </a:p>
          <a:p>
            <a:pPr>
              <a:buFontTx/>
              <a:buChar char="•"/>
            </a:pPr>
            <a:endParaRPr lang="it-IT" dirty="0"/>
          </a:p>
          <a:p>
            <a:pPr>
              <a:buFontTx/>
              <a:buChar char="•"/>
            </a:pPr>
            <a:r>
              <a:rPr lang="it-IT" dirty="0"/>
              <a:t> </a:t>
            </a:r>
            <a:r>
              <a:rPr lang="it-IT" dirty="0" err="1"/>
              <a:t>If</a:t>
            </a:r>
            <a:r>
              <a:rPr lang="it-IT" dirty="0"/>
              <a:t> </a:t>
            </a:r>
            <a:r>
              <a:rPr lang="it-IT" dirty="0" err="1"/>
              <a:t>both</a:t>
            </a:r>
            <a:r>
              <a:rPr lang="it-IT" dirty="0"/>
              <a:t> </a:t>
            </a:r>
            <a:r>
              <a:rPr lang="it-IT" dirty="0" err="1"/>
              <a:t>directions</a:t>
            </a:r>
            <a:r>
              <a:rPr lang="it-IT" dirty="0"/>
              <a:t> are </a:t>
            </a:r>
            <a:r>
              <a:rPr lang="it-IT" dirty="0" err="1"/>
              <a:t>closed</a:t>
            </a:r>
            <a:r>
              <a:rPr lang="it-IT" dirty="0"/>
              <a:t> the </a:t>
            </a:r>
            <a:r>
              <a:rPr lang="it-IT" dirty="0" err="1"/>
              <a:t>sd</a:t>
            </a:r>
            <a:r>
              <a:rPr lang="it-IT" dirty="0"/>
              <a:t> </a:t>
            </a:r>
            <a:r>
              <a:rPr lang="it-IT" dirty="0" err="1"/>
              <a:t>socket</a:t>
            </a:r>
            <a:r>
              <a:rPr lang="it-IT" dirty="0"/>
              <a:t> </a:t>
            </a:r>
            <a:r>
              <a:rPr lang="it-IT" dirty="0" err="1"/>
              <a:t>is</a:t>
            </a:r>
            <a:r>
              <a:rPr lang="it-IT" dirty="0"/>
              <a:t> </a:t>
            </a:r>
            <a:r>
              <a:rPr lang="it-IT" dirty="0" err="1"/>
              <a:t>deleted</a:t>
            </a:r>
            <a:r>
              <a:rPr lang="it-IT" dirty="0"/>
              <a:t>.</a:t>
            </a:r>
          </a:p>
        </p:txBody>
      </p:sp>
    </p:spTree>
    <p:extLst>
      <p:ext uri="{BB962C8B-B14F-4D97-AF65-F5344CB8AC3E}">
        <p14:creationId xmlns:p14="http://schemas.microsoft.com/office/powerpoint/2010/main" val="11148546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49E6B4B6-0478-40D5-9DE8-9ED24917DE5B}" type="slidenum">
              <a:rPr lang="it-IT" smtClean="0"/>
              <a:pPr>
                <a:defRPr/>
              </a:pPr>
              <a:t>22</a:t>
            </a:fld>
            <a:endParaRPr lang="it-IT"/>
          </a:p>
        </p:txBody>
      </p:sp>
      <p:sp>
        <p:nvSpPr>
          <p:cNvPr id="3" name="CasellaDiTesto 2"/>
          <p:cNvSpPr txBox="1"/>
          <p:nvPr/>
        </p:nvSpPr>
        <p:spPr>
          <a:xfrm>
            <a:off x="395536" y="692696"/>
            <a:ext cx="8280920" cy="461665"/>
          </a:xfrm>
          <a:prstGeom prst="rect">
            <a:avLst/>
          </a:prstGeom>
          <a:noFill/>
        </p:spPr>
        <p:txBody>
          <a:bodyPr wrap="square" rtlCol="0">
            <a:spAutoFit/>
          </a:bodyPr>
          <a:lstStyle/>
          <a:p>
            <a:pPr algn="ctr"/>
            <a:r>
              <a:rPr lang="it-IT" sz="2400" b="1" dirty="0" smtClean="0"/>
              <a:t>	The </a:t>
            </a:r>
            <a:r>
              <a:rPr lang="it-IT" sz="2400" b="1" dirty="0" err="1" smtClean="0"/>
              <a:t>Send</a:t>
            </a:r>
            <a:r>
              <a:rPr lang="it-IT" sz="2400" b="1" dirty="0" smtClean="0"/>
              <a:t>, </a:t>
            </a:r>
            <a:r>
              <a:rPr lang="it-IT" sz="2400" b="1" dirty="0" err="1" smtClean="0"/>
              <a:t>Sendto</a:t>
            </a:r>
            <a:r>
              <a:rPr lang="it-IT" sz="2400" b="1" dirty="0" smtClean="0"/>
              <a:t> </a:t>
            </a:r>
            <a:r>
              <a:rPr lang="it-IT" sz="2400" b="1" dirty="0" err="1" smtClean="0"/>
              <a:t>Procedures</a:t>
            </a:r>
            <a:endParaRPr lang="it-IT" sz="2400" b="1" dirty="0"/>
          </a:p>
        </p:txBody>
      </p:sp>
      <p:sp>
        <p:nvSpPr>
          <p:cNvPr id="4" name="CasellaDiTesto 3"/>
          <p:cNvSpPr txBox="1"/>
          <p:nvPr/>
        </p:nvSpPr>
        <p:spPr>
          <a:xfrm>
            <a:off x="611560" y="1700808"/>
            <a:ext cx="8064896" cy="4708981"/>
          </a:xfrm>
          <a:prstGeom prst="rect">
            <a:avLst/>
          </a:prstGeom>
          <a:noFill/>
        </p:spPr>
        <p:txBody>
          <a:bodyPr wrap="square" rtlCol="0">
            <a:spAutoFit/>
          </a:bodyPr>
          <a:lstStyle/>
          <a:p>
            <a:r>
              <a:rPr lang="it-IT" dirty="0" err="1" smtClean="0"/>
              <a:t>Both</a:t>
            </a:r>
            <a:r>
              <a:rPr lang="it-IT" dirty="0" smtClean="0"/>
              <a:t> clients and </a:t>
            </a:r>
            <a:r>
              <a:rPr lang="it-IT" dirty="0" err="1" smtClean="0"/>
              <a:t>servers</a:t>
            </a:r>
            <a:r>
              <a:rPr lang="it-IT" dirty="0" smtClean="0"/>
              <a:t>  </a:t>
            </a:r>
            <a:r>
              <a:rPr lang="it-IT" dirty="0" err="1" smtClean="0"/>
              <a:t>need</a:t>
            </a:r>
            <a:r>
              <a:rPr lang="it-IT" dirty="0" smtClean="0"/>
              <a:t> to </a:t>
            </a:r>
            <a:r>
              <a:rPr lang="it-IT" dirty="0" err="1" smtClean="0"/>
              <a:t>send</a:t>
            </a:r>
            <a:r>
              <a:rPr lang="it-IT" dirty="0" smtClean="0"/>
              <a:t> information. </a:t>
            </a:r>
            <a:r>
              <a:rPr lang="it-IT" dirty="0" err="1" smtClean="0"/>
              <a:t>If</a:t>
            </a:r>
            <a:r>
              <a:rPr lang="it-IT" dirty="0" smtClean="0"/>
              <a:t> the </a:t>
            </a:r>
            <a:r>
              <a:rPr lang="it-IT" dirty="0" err="1" smtClean="0"/>
              <a:t>socket</a:t>
            </a:r>
            <a:r>
              <a:rPr lang="it-IT" dirty="0" smtClean="0"/>
              <a:t> </a:t>
            </a:r>
            <a:r>
              <a:rPr lang="it-IT" dirty="0" err="1" smtClean="0"/>
              <a:t>is</a:t>
            </a:r>
            <a:r>
              <a:rPr lang="it-IT" dirty="0" smtClean="0"/>
              <a:t> </a:t>
            </a:r>
            <a:r>
              <a:rPr lang="it-IT" dirty="0" err="1" smtClean="0"/>
              <a:t>connected</a:t>
            </a:r>
            <a:r>
              <a:rPr lang="it-IT" dirty="0" smtClean="0"/>
              <a:t>, procedure </a:t>
            </a:r>
            <a:r>
              <a:rPr lang="it-IT" i="1" dirty="0" err="1" smtClean="0"/>
              <a:t>send</a:t>
            </a:r>
            <a:r>
              <a:rPr lang="it-IT" i="1" dirty="0" smtClean="0"/>
              <a:t> </a:t>
            </a:r>
            <a:r>
              <a:rPr lang="it-IT" dirty="0" smtClean="0"/>
              <a:t>can be </a:t>
            </a:r>
            <a:r>
              <a:rPr lang="it-IT" dirty="0" err="1" smtClean="0"/>
              <a:t>used</a:t>
            </a:r>
            <a:r>
              <a:rPr lang="it-IT" dirty="0" smtClean="0"/>
              <a:t> to transfer data.</a:t>
            </a:r>
          </a:p>
          <a:p>
            <a:endParaRPr lang="it-IT" b="1" dirty="0"/>
          </a:p>
          <a:p>
            <a:r>
              <a:rPr lang="it-IT" b="1" dirty="0" smtClean="0"/>
              <a:t>		</a:t>
            </a:r>
            <a:r>
              <a:rPr lang="it-IT" b="1" dirty="0" err="1" smtClean="0"/>
              <a:t>Send</a:t>
            </a:r>
            <a:r>
              <a:rPr lang="it-IT" b="1" dirty="0" smtClean="0"/>
              <a:t>( </a:t>
            </a:r>
            <a:r>
              <a:rPr lang="it-IT" b="1" dirty="0" err="1" smtClean="0"/>
              <a:t>socket</a:t>
            </a:r>
            <a:r>
              <a:rPr lang="it-IT" b="1" dirty="0" smtClean="0"/>
              <a:t>, data, </a:t>
            </a:r>
            <a:r>
              <a:rPr lang="it-IT" b="1" dirty="0" err="1" smtClean="0"/>
              <a:t>length</a:t>
            </a:r>
            <a:r>
              <a:rPr lang="it-IT" b="1" dirty="0" smtClean="0"/>
              <a:t>)</a:t>
            </a:r>
          </a:p>
          <a:p>
            <a:endParaRPr lang="it-IT" b="1" dirty="0"/>
          </a:p>
          <a:p>
            <a:r>
              <a:rPr lang="it-IT" b="1" dirty="0" err="1" smtClean="0"/>
              <a:t>Socket</a:t>
            </a:r>
            <a:r>
              <a:rPr lang="it-IT" b="1" dirty="0" smtClean="0"/>
              <a:t> </a:t>
            </a:r>
            <a:r>
              <a:rPr lang="it-IT" dirty="0" err="1" smtClean="0"/>
              <a:t>is</a:t>
            </a:r>
            <a:r>
              <a:rPr lang="it-IT" dirty="0" smtClean="0"/>
              <a:t> the </a:t>
            </a:r>
            <a:r>
              <a:rPr lang="it-IT" dirty="0" err="1" smtClean="0"/>
              <a:t>descriptor</a:t>
            </a:r>
            <a:r>
              <a:rPr lang="it-IT" dirty="0" smtClean="0"/>
              <a:t> of a </a:t>
            </a:r>
            <a:r>
              <a:rPr lang="it-IT" dirty="0" err="1" smtClean="0"/>
              <a:t>socket</a:t>
            </a:r>
            <a:r>
              <a:rPr lang="it-IT" dirty="0" smtClean="0"/>
              <a:t> to use. </a:t>
            </a:r>
            <a:r>
              <a:rPr lang="it-IT" b="1" dirty="0" smtClean="0"/>
              <a:t>Data</a:t>
            </a:r>
            <a:r>
              <a:rPr lang="it-IT" dirty="0" smtClean="0"/>
              <a:t> </a:t>
            </a:r>
            <a:r>
              <a:rPr lang="it-IT" dirty="0" err="1" smtClean="0"/>
              <a:t>is</a:t>
            </a:r>
            <a:r>
              <a:rPr lang="it-IT" dirty="0" smtClean="0"/>
              <a:t> the </a:t>
            </a:r>
            <a:r>
              <a:rPr lang="it-IT" dirty="0" err="1" smtClean="0"/>
              <a:t>address</a:t>
            </a:r>
            <a:r>
              <a:rPr lang="it-IT" dirty="0" smtClean="0"/>
              <a:t> in </a:t>
            </a:r>
            <a:r>
              <a:rPr lang="it-IT" dirty="0" err="1" smtClean="0"/>
              <a:t>memory</a:t>
            </a:r>
            <a:r>
              <a:rPr lang="it-IT" dirty="0" smtClean="0"/>
              <a:t> of the data to </a:t>
            </a:r>
            <a:r>
              <a:rPr lang="it-IT" dirty="0" err="1" smtClean="0"/>
              <a:t>send</a:t>
            </a:r>
            <a:r>
              <a:rPr lang="it-IT" dirty="0" smtClean="0"/>
              <a:t>. </a:t>
            </a:r>
            <a:r>
              <a:rPr lang="it-IT" b="1" dirty="0" err="1" smtClean="0"/>
              <a:t>Length</a:t>
            </a:r>
            <a:r>
              <a:rPr lang="it-IT" dirty="0" smtClean="0"/>
              <a:t> </a:t>
            </a:r>
            <a:r>
              <a:rPr lang="it-IT" dirty="0" err="1" smtClean="0"/>
              <a:t>is</a:t>
            </a:r>
            <a:r>
              <a:rPr lang="it-IT" dirty="0" smtClean="0"/>
              <a:t> the </a:t>
            </a:r>
            <a:r>
              <a:rPr lang="it-IT" dirty="0" err="1" smtClean="0"/>
              <a:t>number</a:t>
            </a:r>
            <a:r>
              <a:rPr lang="it-IT" dirty="0" smtClean="0"/>
              <a:t> of </a:t>
            </a:r>
            <a:r>
              <a:rPr lang="it-IT" dirty="0" err="1" smtClean="0"/>
              <a:t>octects</a:t>
            </a:r>
            <a:r>
              <a:rPr lang="it-IT" dirty="0" smtClean="0"/>
              <a:t> of data. </a:t>
            </a:r>
          </a:p>
          <a:p>
            <a:endParaRPr lang="it-IT" dirty="0"/>
          </a:p>
          <a:p>
            <a:r>
              <a:rPr lang="it-IT" b="1" dirty="0" err="1" smtClean="0"/>
              <a:t>Sendto</a:t>
            </a:r>
            <a:r>
              <a:rPr lang="it-IT" b="1" dirty="0" smtClean="0"/>
              <a:t> </a:t>
            </a:r>
            <a:r>
              <a:rPr lang="it-IT" dirty="0" smtClean="0"/>
              <a:t>and</a:t>
            </a:r>
            <a:r>
              <a:rPr lang="it-IT" b="1" dirty="0" smtClean="0"/>
              <a:t> </a:t>
            </a:r>
            <a:r>
              <a:rPr lang="it-IT" b="1" dirty="0" err="1" smtClean="0"/>
              <a:t>Sendmgs</a:t>
            </a:r>
            <a:r>
              <a:rPr lang="it-IT" b="1" dirty="0" smtClean="0"/>
              <a:t> </a:t>
            </a:r>
            <a:r>
              <a:rPr lang="it-IT" dirty="0" err="1" smtClean="0"/>
              <a:t>allow</a:t>
            </a:r>
            <a:r>
              <a:rPr lang="it-IT" dirty="0" smtClean="0"/>
              <a:t> a client or a server to </a:t>
            </a:r>
            <a:r>
              <a:rPr lang="it-IT" dirty="0" err="1" smtClean="0"/>
              <a:t>send</a:t>
            </a:r>
            <a:r>
              <a:rPr lang="it-IT" dirty="0" smtClean="0"/>
              <a:t> a </a:t>
            </a:r>
            <a:r>
              <a:rPr lang="it-IT" dirty="0" err="1" smtClean="0"/>
              <a:t>message</a:t>
            </a:r>
            <a:r>
              <a:rPr lang="it-IT" dirty="0" smtClean="0"/>
              <a:t> </a:t>
            </a:r>
            <a:r>
              <a:rPr lang="it-IT" dirty="0" err="1" smtClean="0"/>
              <a:t>using</a:t>
            </a:r>
            <a:r>
              <a:rPr lang="it-IT" dirty="0" smtClean="0"/>
              <a:t> an </a:t>
            </a:r>
            <a:r>
              <a:rPr lang="it-IT" dirty="0" err="1" smtClean="0"/>
              <a:t>an</a:t>
            </a:r>
            <a:r>
              <a:rPr lang="it-IT" dirty="0" smtClean="0"/>
              <a:t> </a:t>
            </a:r>
            <a:r>
              <a:rPr lang="it-IT" dirty="0" err="1" smtClean="0"/>
              <a:t>connected</a:t>
            </a:r>
            <a:r>
              <a:rPr lang="it-IT" dirty="0" smtClean="0"/>
              <a:t> </a:t>
            </a:r>
            <a:r>
              <a:rPr lang="it-IT" dirty="0" err="1" smtClean="0"/>
              <a:t>socket</a:t>
            </a:r>
            <a:endParaRPr lang="it-IT" dirty="0" smtClean="0"/>
          </a:p>
          <a:p>
            <a:endParaRPr lang="it-IT" dirty="0"/>
          </a:p>
          <a:p>
            <a:r>
              <a:rPr lang="it-IT" dirty="0" smtClean="0"/>
              <a:t>	</a:t>
            </a:r>
            <a:r>
              <a:rPr lang="it-IT" b="1" dirty="0" err="1" smtClean="0"/>
              <a:t>Sendto</a:t>
            </a:r>
            <a:r>
              <a:rPr lang="it-IT" b="1" dirty="0" smtClean="0"/>
              <a:t>(</a:t>
            </a:r>
            <a:r>
              <a:rPr lang="it-IT" b="1" dirty="0" err="1" smtClean="0"/>
              <a:t>socket</a:t>
            </a:r>
            <a:r>
              <a:rPr lang="it-IT" b="1" dirty="0" smtClean="0"/>
              <a:t>, data, </a:t>
            </a:r>
            <a:r>
              <a:rPr lang="it-IT" b="1" dirty="0" err="1" smtClean="0"/>
              <a:t>length</a:t>
            </a:r>
            <a:r>
              <a:rPr lang="it-IT" b="1" dirty="0" smtClean="0"/>
              <a:t> , </a:t>
            </a:r>
            <a:r>
              <a:rPr lang="it-IT" b="1" dirty="0" err="1" smtClean="0"/>
              <a:t>destaddress</a:t>
            </a:r>
            <a:r>
              <a:rPr lang="it-IT" b="1" dirty="0" smtClean="0"/>
              <a:t>, </a:t>
            </a:r>
            <a:r>
              <a:rPr lang="it-IT" b="1" dirty="0" err="1" smtClean="0"/>
              <a:t>addresslength</a:t>
            </a:r>
            <a:r>
              <a:rPr lang="it-IT" dirty="0" smtClean="0"/>
              <a:t>)</a:t>
            </a:r>
          </a:p>
          <a:p>
            <a:endParaRPr lang="it-IT" dirty="0" smtClean="0"/>
          </a:p>
          <a:p>
            <a:r>
              <a:rPr lang="it-IT" dirty="0" err="1" smtClean="0"/>
              <a:t>Destaddress</a:t>
            </a:r>
            <a:r>
              <a:rPr lang="it-IT" dirty="0" smtClean="0"/>
              <a:t>  and </a:t>
            </a:r>
            <a:r>
              <a:rPr lang="it-IT" dirty="0" err="1" smtClean="0"/>
              <a:t>addresslength</a:t>
            </a:r>
            <a:r>
              <a:rPr lang="it-IT" dirty="0" smtClean="0"/>
              <a:t> </a:t>
            </a:r>
            <a:r>
              <a:rPr lang="it-IT" dirty="0" err="1" smtClean="0"/>
              <a:t>specify</a:t>
            </a:r>
            <a:r>
              <a:rPr lang="it-IT" dirty="0" smtClean="0"/>
              <a:t> the </a:t>
            </a:r>
            <a:r>
              <a:rPr lang="it-IT" dirty="0" err="1" smtClean="0"/>
              <a:t>address</a:t>
            </a:r>
            <a:r>
              <a:rPr lang="it-IT" dirty="0" smtClean="0"/>
              <a:t> of a </a:t>
            </a:r>
            <a:r>
              <a:rPr lang="it-IT" dirty="0" err="1" smtClean="0"/>
              <a:t>destination</a:t>
            </a:r>
            <a:r>
              <a:rPr lang="it-IT" dirty="0" smtClean="0"/>
              <a:t> </a:t>
            </a:r>
            <a:r>
              <a:rPr lang="it-IT" dirty="0" err="1" smtClean="0"/>
              <a:t>address</a:t>
            </a:r>
            <a:r>
              <a:rPr lang="it-IT" dirty="0" smtClean="0"/>
              <a:t> and the </a:t>
            </a:r>
            <a:r>
              <a:rPr lang="it-IT" dirty="0" err="1" smtClean="0"/>
              <a:t>length</a:t>
            </a:r>
            <a:r>
              <a:rPr lang="it-IT" dirty="0" smtClean="0"/>
              <a:t> of </a:t>
            </a:r>
            <a:r>
              <a:rPr lang="it-IT" dirty="0" err="1" smtClean="0"/>
              <a:t>that</a:t>
            </a:r>
            <a:r>
              <a:rPr lang="it-IT" dirty="0" smtClean="0"/>
              <a:t> </a:t>
            </a:r>
            <a:r>
              <a:rPr lang="it-IT" dirty="0" err="1" smtClean="0"/>
              <a:t>address</a:t>
            </a:r>
            <a:r>
              <a:rPr lang="it-IT" dirty="0"/>
              <a:t>.</a:t>
            </a:r>
          </a:p>
        </p:txBody>
      </p:sp>
    </p:spTree>
    <p:extLst>
      <p:ext uri="{BB962C8B-B14F-4D97-AF65-F5344CB8AC3E}">
        <p14:creationId xmlns:p14="http://schemas.microsoft.com/office/powerpoint/2010/main" val="40574611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49E6B4B6-0478-40D5-9DE8-9ED24917DE5B}" type="slidenum">
              <a:rPr lang="it-IT" smtClean="0"/>
              <a:pPr>
                <a:defRPr/>
              </a:pPr>
              <a:t>23</a:t>
            </a:fld>
            <a:endParaRPr lang="it-IT"/>
          </a:p>
        </p:txBody>
      </p:sp>
      <p:sp>
        <p:nvSpPr>
          <p:cNvPr id="3" name="CasellaDiTesto 2"/>
          <p:cNvSpPr txBox="1"/>
          <p:nvPr/>
        </p:nvSpPr>
        <p:spPr>
          <a:xfrm>
            <a:off x="755576" y="404664"/>
            <a:ext cx="6405856" cy="461665"/>
          </a:xfrm>
          <a:prstGeom prst="rect">
            <a:avLst/>
          </a:prstGeom>
          <a:noFill/>
        </p:spPr>
        <p:txBody>
          <a:bodyPr wrap="none" rtlCol="0">
            <a:spAutoFit/>
          </a:bodyPr>
          <a:lstStyle/>
          <a:p>
            <a:r>
              <a:rPr lang="it-IT" dirty="0" smtClean="0"/>
              <a:t>		</a:t>
            </a:r>
            <a:r>
              <a:rPr lang="it-IT" sz="2400" b="1" dirty="0" smtClean="0"/>
              <a:t>The </a:t>
            </a:r>
            <a:r>
              <a:rPr lang="it-IT" sz="2400" b="1" dirty="0" err="1" smtClean="0"/>
              <a:t>Recv</a:t>
            </a:r>
            <a:r>
              <a:rPr lang="it-IT" sz="2400" b="1" dirty="0" smtClean="0"/>
              <a:t>, </a:t>
            </a:r>
            <a:r>
              <a:rPr lang="it-IT" sz="2400" b="1" dirty="0" err="1" smtClean="0"/>
              <a:t>Recvfrom</a:t>
            </a:r>
            <a:r>
              <a:rPr lang="it-IT" sz="2400" b="1" dirty="0" smtClean="0"/>
              <a:t> </a:t>
            </a:r>
            <a:r>
              <a:rPr lang="it-IT" sz="2400" b="1" dirty="0" err="1" smtClean="0"/>
              <a:t>Procedures</a:t>
            </a:r>
            <a:endParaRPr lang="it-IT" sz="2400" b="1" dirty="0"/>
          </a:p>
        </p:txBody>
      </p:sp>
      <p:sp>
        <p:nvSpPr>
          <p:cNvPr id="4" name="CasellaDiTesto 3"/>
          <p:cNvSpPr txBox="1"/>
          <p:nvPr/>
        </p:nvSpPr>
        <p:spPr>
          <a:xfrm>
            <a:off x="467544" y="1196752"/>
            <a:ext cx="8280920" cy="5016758"/>
          </a:xfrm>
          <a:prstGeom prst="rect">
            <a:avLst/>
          </a:prstGeom>
          <a:noFill/>
        </p:spPr>
        <p:txBody>
          <a:bodyPr wrap="square" rtlCol="0">
            <a:spAutoFit/>
          </a:bodyPr>
          <a:lstStyle/>
          <a:p>
            <a:r>
              <a:rPr lang="it-IT" dirty="0" smtClean="0"/>
              <a:t>A client and a server </a:t>
            </a:r>
            <a:r>
              <a:rPr lang="it-IT" dirty="0" err="1" smtClean="0"/>
              <a:t>each</a:t>
            </a:r>
            <a:r>
              <a:rPr lang="it-IT" dirty="0" smtClean="0"/>
              <a:t> </a:t>
            </a:r>
            <a:r>
              <a:rPr lang="it-IT" dirty="0" err="1" smtClean="0"/>
              <a:t>need</a:t>
            </a:r>
            <a:r>
              <a:rPr lang="it-IT" dirty="0" smtClean="0"/>
              <a:t> to </a:t>
            </a:r>
            <a:r>
              <a:rPr lang="it-IT" dirty="0" err="1" smtClean="0"/>
              <a:t>receive</a:t>
            </a:r>
            <a:r>
              <a:rPr lang="it-IT" dirty="0" smtClean="0"/>
              <a:t> data </a:t>
            </a:r>
            <a:r>
              <a:rPr lang="it-IT" dirty="0" err="1" smtClean="0"/>
              <a:t>sent</a:t>
            </a:r>
            <a:r>
              <a:rPr lang="it-IT" dirty="0" smtClean="0"/>
              <a:t> by the </a:t>
            </a:r>
            <a:r>
              <a:rPr lang="it-IT" dirty="0" err="1" smtClean="0"/>
              <a:t>other</a:t>
            </a:r>
            <a:r>
              <a:rPr lang="it-IT" dirty="0" smtClean="0"/>
              <a:t>. In the case of a </a:t>
            </a:r>
            <a:r>
              <a:rPr lang="it-IT" dirty="0" err="1" smtClean="0"/>
              <a:t>connected</a:t>
            </a:r>
            <a:r>
              <a:rPr lang="it-IT" dirty="0" smtClean="0"/>
              <a:t> </a:t>
            </a:r>
            <a:r>
              <a:rPr lang="it-IT" dirty="0" err="1" smtClean="0"/>
              <a:t>socket</a:t>
            </a:r>
            <a:r>
              <a:rPr lang="it-IT" dirty="0" smtClean="0"/>
              <a:t>:</a:t>
            </a:r>
          </a:p>
          <a:p>
            <a:endParaRPr lang="it-IT" dirty="0"/>
          </a:p>
          <a:p>
            <a:r>
              <a:rPr lang="it-IT" dirty="0" smtClean="0"/>
              <a:t>			</a:t>
            </a:r>
            <a:r>
              <a:rPr lang="it-IT" b="1" dirty="0" err="1" smtClean="0"/>
              <a:t>recv</a:t>
            </a:r>
            <a:r>
              <a:rPr lang="it-IT" b="1" dirty="0" smtClean="0"/>
              <a:t>( </a:t>
            </a:r>
            <a:r>
              <a:rPr lang="it-IT" b="1" dirty="0" err="1" smtClean="0"/>
              <a:t>socket</a:t>
            </a:r>
            <a:r>
              <a:rPr lang="it-IT" b="1" dirty="0" smtClean="0"/>
              <a:t> buffer, </a:t>
            </a:r>
            <a:r>
              <a:rPr lang="it-IT" b="1" dirty="0" err="1" smtClean="0"/>
              <a:t>length</a:t>
            </a:r>
            <a:r>
              <a:rPr lang="it-IT" b="1" dirty="0" smtClean="0"/>
              <a:t>)</a:t>
            </a:r>
          </a:p>
          <a:p>
            <a:endParaRPr lang="it-IT" b="1" dirty="0" smtClean="0"/>
          </a:p>
          <a:p>
            <a:r>
              <a:rPr lang="it-IT" b="1" dirty="0" err="1" smtClean="0"/>
              <a:t>socket</a:t>
            </a:r>
            <a:r>
              <a:rPr lang="it-IT" dirty="0" smtClean="0"/>
              <a:t> </a:t>
            </a:r>
            <a:r>
              <a:rPr lang="it-IT" dirty="0" err="1" smtClean="0"/>
              <a:t>is</a:t>
            </a:r>
            <a:r>
              <a:rPr lang="it-IT" dirty="0" smtClean="0"/>
              <a:t> the </a:t>
            </a:r>
            <a:r>
              <a:rPr lang="it-IT" dirty="0" err="1" smtClean="0"/>
              <a:t>descriptor</a:t>
            </a:r>
            <a:r>
              <a:rPr lang="it-IT" dirty="0" smtClean="0"/>
              <a:t> of a </a:t>
            </a:r>
            <a:r>
              <a:rPr lang="it-IT" dirty="0" err="1" smtClean="0"/>
              <a:t>socket</a:t>
            </a:r>
            <a:r>
              <a:rPr lang="it-IT" dirty="0" smtClean="0"/>
              <a:t> from  </a:t>
            </a:r>
            <a:r>
              <a:rPr lang="it-IT" dirty="0" err="1" smtClean="0"/>
              <a:t>which</a:t>
            </a:r>
            <a:r>
              <a:rPr lang="it-IT" dirty="0" smtClean="0"/>
              <a:t> data </a:t>
            </a:r>
            <a:r>
              <a:rPr lang="it-IT" dirty="0" err="1" smtClean="0"/>
              <a:t>is</a:t>
            </a:r>
            <a:r>
              <a:rPr lang="it-IT" dirty="0" smtClean="0"/>
              <a:t> to be </a:t>
            </a:r>
            <a:r>
              <a:rPr lang="it-IT" dirty="0" err="1" smtClean="0"/>
              <a:t>received</a:t>
            </a:r>
            <a:r>
              <a:rPr lang="it-IT" dirty="0" smtClean="0"/>
              <a:t> , </a:t>
            </a:r>
            <a:r>
              <a:rPr lang="it-IT" b="1" dirty="0" smtClean="0"/>
              <a:t>buffer</a:t>
            </a:r>
            <a:r>
              <a:rPr lang="it-IT" dirty="0" smtClean="0"/>
              <a:t> </a:t>
            </a:r>
            <a:r>
              <a:rPr lang="it-IT" dirty="0" err="1" smtClean="0"/>
              <a:t>is</a:t>
            </a:r>
            <a:r>
              <a:rPr lang="it-IT" dirty="0" smtClean="0"/>
              <a:t> the </a:t>
            </a:r>
            <a:r>
              <a:rPr lang="it-IT" dirty="0" err="1" smtClean="0"/>
              <a:t>addreess</a:t>
            </a:r>
            <a:r>
              <a:rPr lang="it-IT" dirty="0" smtClean="0"/>
              <a:t> in </a:t>
            </a:r>
            <a:r>
              <a:rPr lang="it-IT" dirty="0" err="1" smtClean="0"/>
              <a:t>memory</a:t>
            </a:r>
            <a:r>
              <a:rPr lang="it-IT" dirty="0" smtClean="0"/>
              <a:t> in </a:t>
            </a:r>
            <a:r>
              <a:rPr lang="it-IT" dirty="0" err="1" smtClean="0"/>
              <a:t>which</a:t>
            </a:r>
            <a:r>
              <a:rPr lang="it-IT" dirty="0" smtClean="0"/>
              <a:t> the </a:t>
            </a:r>
            <a:r>
              <a:rPr lang="it-IT" dirty="0" err="1" smtClean="0"/>
              <a:t>incoming</a:t>
            </a:r>
            <a:r>
              <a:rPr lang="it-IT" dirty="0" smtClean="0"/>
              <a:t> </a:t>
            </a:r>
            <a:r>
              <a:rPr lang="it-IT" dirty="0" err="1" smtClean="0"/>
              <a:t>message</a:t>
            </a:r>
            <a:r>
              <a:rPr lang="it-IT" dirty="0" smtClean="0"/>
              <a:t> </a:t>
            </a:r>
            <a:r>
              <a:rPr lang="it-IT" dirty="0" err="1" smtClean="0"/>
              <a:t>should</a:t>
            </a:r>
            <a:r>
              <a:rPr lang="it-IT" dirty="0" smtClean="0"/>
              <a:t> be </a:t>
            </a:r>
            <a:r>
              <a:rPr lang="it-IT" dirty="0" err="1" smtClean="0"/>
              <a:t>placed</a:t>
            </a:r>
            <a:r>
              <a:rPr lang="it-IT" dirty="0" smtClean="0"/>
              <a:t>, </a:t>
            </a:r>
            <a:r>
              <a:rPr lang="it-IT" b="1" dirty="0" err="1" smtClean="0"/>
              <a:t>length</a:t>
            </a:r>
            <a:r>
              <a:rPr lang="it-IT" dirty="0" smtClean="0"/>
              <a:t> </a:t>
            </a:r>
            <a:r>
              <a:rPr lang="it-IT" dirty="0" err="1" smtClean="0"/>
              <a:t>is</a:t>
            </a:r>
            <a:r>
              <a:rPr lang="it-IT" dirty="0" smtClean="0"/>
              <a:t> the </a:t>
            </a:r>
            <a:r>
              <a:rPr lang="it-IT" dirty="0" err="1" smtClean="0"/>
              <a:t>size</a:t>
            </a:r>
            <a:r>
              <a:rPr lang="it-IT" dirty="0" smtClean="0"/>
              <a:t> of the buffer.</a:t>
            </a:r>
          </a:p>
          <a:p>
            <a:endParaRPr lang="it-IT" dirty="0"/>
          </a:p>
          <a:p>
            <a:r>
              <a:rPr lang="it-IT" dirty="0" smtClean="0"/>
              <a:t>In the case of a </a:t>
            </a:r>
            <a:r>
              <a:rPr lang="it-IT" dirty="0" err="1" smtClean="0"/>
              <a:t>not</a:t>
            </a:r>
            <a:r>
              <a:rPr lang="it-IT" dirty="0" smtClean="0"/>
              <a:t> </a:t>
            </a:r>
            <a:r>
              <a:rPr lang="it-IT" dirty="0" err="1" smtClean="0"/>
              <a:t>connected</a:t>
            </a:r>
            <a:r>
              <a:rPr lang="it-IT" dirty="0" smtClean="0"/>
              <a:t> </a:t>
            </a:r>
            <a:r>
              <a:rPr lang="it-IT" dirty="0" err="1" smtClean="0"/>
              <a:t>socket</a:t>
            </a:r>
            <a:r>
              <a:rPr lang="it-IT" dirty="0" smtClean="0"/>
              <a:t>, </a:t>
            </a:r>
            <a:r>
              <a:rPr lang="it-IT" dirty="0" err="1" smtClean="0"/>
              <a:t>it</a:t>
            </a:r>
            <a:r>
              <a:rPr lang="it-IT" dirty="0" smtClean="0"/>
              <a:t> can be </a:t>
            </a:r>
            <a:r>
              <a:rPr lang="it-IT" dirty="0" err="1" smtClean="0"/>
              <a:t>used</a:t>
            </a:r>
            <a:r>
              <a:rPr lang="it-IT" dirty="0" smtClean="0"/>
              <a:t> to </a:t>
            </a:r>
            <a:r>
              <a:rPr lang="it-IT" dirty="0" err="1" smtClean="0"/>
              <a:t>receive</a:t>
            </a:r>
            <a:r>
              <a:rPr lang="it-IT" dirty="0" smtClean="0"/>
              <a:t> </a:t>
            </a:r>
            <a:r>
              <a:rPr lang="it-IT" dirty="0" err="1" smtClean="0"/>
              <a:t>messages</a:t>
            </a:r>
            <a:r>
              <a:rPr lang="it-IT" dirty="0" smtClean="0"/>
              <a:t> from an </a:t>
            </a:r>
            <a:r>
              <a:rPr lang="it-IT" dirty="0" err="1" smtClean="0"/>
              <a:t>arbitrary</a:t>
            </a:r>
            <a:r>
              <a:rPr lang="it-IT" dirty="0" smtClean="0"/>
              <a:t> set of clients.</a:t>
            </a:r>
          </a:p>
          <a:p>
            <a:endParaRPr lang="it-IT" dirty="0"/>
          </a:p>
          <a:p>
            <a:pPr algn="ctr"/>
            <a:r>
              <a:rPr lang="it-IT" dirty="0" smtClean="0"/>
              <a:t>	</a:t>
            </a:r>
            <a:r>
              <a:rPr lang="it-IT" b="1" dirty="0" err="1" smtClean="0"/>
              <a:t>recvfrom</a:t>
            </a:r>
            <a:r>
              <a:rPr lang="it-IT" b="1" dirty="0" smtClean="0"/>
              <a:t>(</a:t>
            </a:r>
            <a:r>
              <a:rPr lang="it-IT" b="1" dirty="0" err="1" smtClean="0"/>
              <a:t>socket</a:t>
            </a:r>
            <a:r>
              <a:rPr lang="it-IT" b="1" dirty="0" smtClean="0"/>
              <a:t>, buffer, </a:t>
            </a:r>
            <a:r>
              <a:rPr lang="it-IT" b="1" dirty="0" err="1" smtClean="0"/>
              <a:t>length</a:t>
            </a:r>
            <a:r>
              <a:rPr lang="it-IT" b="1" dirty="0" smtClean="0"/>
              <a:t>,  </a:t>
            </a:r>
            <a:r>
              <a:rPr lang="it-IT" b="1" dirty="0" err="1" smtClean="0"/>
              <a:t>sndraddr</a:t>
            </a:r>
            <a:r>
              <a:rPr lang="it-IT" b="1" dirty="0" smtClean="0"/>
              <a:t>,  </a:t>
            </a:r>
            <a:r>
              <a:rPr lang="it-IT" b="1" dirty="0" err="1" smtClean="0"/>
              <a:t>saddrlen</a:t>
            </a:r>
            <a:r>
              <a:rPr lang="it-IT" b="1" dirty="0" smtClean="0"/>
              <a:t>.</a:t>
            </a:r>
          </a:p>
          <a:p>
            <a:pPr algn="ctr"/>
            <a:endParaRPr lang="it-IT" b="1" dirty="0" smtClean="0"/>
          </a:p>
          <a:p>
            <a:r>
              <a:rPr lang="it-IT" dirty="0" smtClean="0"/>
              <a:t>The first </a:t>
            </a:r>
            <a:r>
              <a:rPr lang="it-IT" dirty="0" err="1" smtClean="0"/>
              <a:t>three</a:t>
            </a:r>
            <a:r>
              <a:rPr lang="it-IT" dirty="0" smtClean="0"/>
              <a:t> </a:t>
            </a:r>
            <a:r>
              <a:rPr lang="it-IT" dirty="0" err="1" smtClean="0"/>
              <a:t>arguments</a:t>
            </a:r>
            <a:r>
              <a:rPr lang="it-IT" dirty="0" smtClean="0"/>
              <a:t> </a:t>
            </a:r>
            <a:r>
              <a:rPr lang="it-IT" dirty="0" err="1" smtClean="0"/>
              <a:t>correspond</a:t>
            </a:r>
            <a:r>
              <a:rPr lang="it-IT" dirty="0" smtClean="0"/>
              <a:t> to the </a:t>
            </a:r>
            <a:r>
              <a:rPr lang="it-IT" dirty="0" err="1" smtClean="0"/>
              <a:t>arguments</a:t>
            </a:r>
            <a:r>
              <a:rPr lang="it-IT" dirty="0" smtClean="0"/>
              <a:t> of </a:t>
            </a:r>
            <a:r>
              <a:rPr lang="it-IT" dirty="0" err="1" smtClean="0"/>
              <a:t>recv</a:t>
            </a:r>
            <a:r>
              <a:rPr lang="it-IT" dirty="0" smtClean="0"/>
              <a:t>, the </a:t>
            </a:r>
            <a:r>
              <a:rPr lang="it-IT" dirty="0" err="1" smtClean="0"/>
              <a:t>two</a:t>
            </a:r>
            <a:r>
              <a:rPr lang="it-IT" dirty="0" smtClean="0"/>
              <a:t> </a:t>
            </a:r>
            <a:r>
              <a:rPr lang="it-IT" dirty="0" err="1" smtClean="0"/>
              <a:t>additional</a:t>
            </a:r>
            <a:r>
              <a:rPr lang="it-IT" dirty="0" smtClean="0"/>
              <a:t> are </a:t>
            </a:r>
            <a:r>
              <a:rPr lang="it-IT" dirty="0" err="1" smtClean="0"/>
              <a:t>used</a:t>
            </a:r>
            <a:r>
              <a:rPr lang="it-IT" dirty="0" smtClean="0"/>
              <a:t> to record the </a:t>
            </a:r>
            <a:r>
              <a:rPr lang="it-IT" dirty="0" err="1" smtClean="0"/>
              <a:t>sender’s</a:t>
            </a:r>
            <a:r>
              <a:rPr lang="it-IT" dirty="0" smtClean="0"/>
              <a:t> IP </a:t>
            </a:r>
            <a:r>
              <a:rPr lang="it-IT" dirty="0" err="1" smtClean="0"/>
              <a:t>address</a:t>
            </a:r>
            <a:endParaRPr lang="it-IT" dirty="0"/>
          </a:p>
        </p:txBody>
      </p:sp>
    </p:spTree>
    <p:extLst>
      <p:ext uri="{BB962C8B-B14F-4D97-AF65-F5344CB8AC3E}">
        <p14:creationId xmlns:p14="http://schemas.microsoft.com/office/powerpoint/2010/main" val="17683939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numero diapositiva 3"/>
          <p:cNvSpPr>
            <a:spLocks noGrp="1"/>
          </p:cNvSpPr>
          <p:nvPr>
            <p:ph type="sldNum" sz="quarter" idx="12"/>
          </p:nvPr>
        </p:nvSpPr>
        <p:spPr>
          <a:noFill/>
        </p:spPr>
        <p:txBody>
          <a:bodyPr/>
          <a:lstStyle/>
          <a:p>
            <a:fld id="{1F00FD19-A899-4026-B136-79A3D2FB8486}" type="slidenum">
              <a:rPr lang="it-IT" smtClean="0"/>
              <a:pPr/>
              <a:t>24</a:t>
            </a:fld>
            <a:endParaRPr lang="it-IT" smtClean="0"/>
          </a:p>
        </p:txBody>
      </p:sp>
      <p:sp>
        <p:nvSpPr>
          <p:cNvPr id="23555" name="Text Box 4"/>
          <p:cNvSpPr txBox="1">
            <a:spLocks noChangeArrowheads="1"/>
          </p:cNvSpPr>
          <p:nvPr/>
        </p:nvSpPr>
        <p:spPr bwMode="auto">
          <a:xfrm>
            <a:off x="395536" y="620688"/>
            <a:ext cx="8624887" cy="5940088"/>
          </a:xfrm>
          <a:prstGeom prst="rect">
            <a:avLst/>
          </a:prstGeom>
          <a:noFill/>
          <a:ln w="9525">
            <a:noFill/>
            <a:miter lim="800000"/>
            <a:headEnd/>
            <a:tailEnd/>
          </a:ln>
        </p:spPr>
        <p:txBody>
          <a:bodyPr wrap="square">
            <a:spAutoFit/>
          </a:bodyPr>
          <a:lstStyle/>
          <a:p>
            <a:endParaRPr lang="it-IT" dirty="0"/>
          </a:p>
          <a:p>
            <a:pPr algn="ctr"/>
            <a:r>
              <a:rPr lang="it-IT" b="1" dirty="0"/>
              <a:t>Read and </a:t>
            </a:r>
            <a:r>
              <a:rPr lang="it-IT" b="1" dirty="0" err="1"/>
              <a:t>write</a:t>
            </a:r>
            <a:r>
              <a:rPr lang="it-IT" b="1" dirty="0"/>
              <a:t> with </a:t>
            </a:r>
            <a:r>
              <a:rPr lang="it-IT" b="1" dirty="0" err="1"/>
              <a:t>sockets</a:t>
            </a:r>
            <a:endParaRPr lang="it-IT" b="1" dirty="0"/>
          </a:p>
          <a:p>
            <a:endParaRPr lang="it-IT" dirty="0"/>
          </a:p>
          <a:p>
            <a:r>
              <a:rPr lang="it-IT" dirty="0" err="1"/>
              <a:t>Socket</a:t>
            </a:r>
            <a:r>
              <a:rPr lang="it-IT" dirty="0"/>
              <a:t> API </a:t>
            </a:r>
            <a:r>
              <a:rPr lang="it-IT" dirty="0" err="1"/>
              <a:t>was</a:t>
            </a:r>
            <a:r>
              <a:rPr lang="it-IT" dirty="0"/>
              <a:t> </a:t>
            </a:r>
            <a:r>
              <a:rPr lang="it-IT" dirty="0" err="1"/>
              <a:t>originally</a:t>
            </a:r>
            <a:r>
              <a:rPr lang="it-IT" dirty="0"/>
              <a:t> </a:t>
            </a:r>
            <a:r>
              <a:rPr lang="it-IT" dirty="0" err="1"/>
              <a:t>designed</a:t>
            </a:r>
            <a:r>
              <a:rPr lang="it-IT" dirty="0"/>
              <a:t> to be part of UNIX, </a:t>
            </a:r>
            <a:r>
              <a:rPr lang="it-IT" dirty="0" err="1"/>
              <a:t>which</a:t>
            </a:r>
            <a:r>
              <a:rPr lang="it-IT" dirty="0"/>
              <a:t> </a:t>
            </a:r>
            <a:r>
              <a:rPr lang="it-IT" dirty="0" err="1"/>
              <a:t>uses</a:t>
            </a:r>
            <a:r>
              <a:rPr lang="it-IT" dirty="0"/>
              <a:t> </a:t>
            </a:r>
            <a:r>
              <a:rPr lang="it-IT" dirty="0" err="1"/>
              <a:t>read</a:t>
            </a:r>
            <a:r>
              <a:rPr lang="it-IT" dirty="0"/>
              <a:t> and </a:t>
            </a:r>
            <a:r>
              <a:rPr lang="it-IT" dirty="0" err="1"/>
              <a:t>write</a:t>
            </a:r>
            <a:r>
              <a:rPr lang="it-IT" dirty="0"/>
              <a:t> </a:t>
            </a:r>
            <a:r>
              <a:rPr lang="it-IT" dirty="0" err="1"/>
              <a:t>fot</a:t>
            </a:r>
            <a:r>
              <a:rPr lang="it-IT" dirty="0"/>
              <a:t> I/O. </a:t>
            </a:r>
            <a:r>
              <a:rPr lang="it-IT" dirty="0" err="1"/>
              <a:t>Consequently</a:t>
            </a:r>
            <a:r>
              <a:rPr lang="it-IT" dirty="0"/>
              <a:t>, </a:t>
            </a:r>
            <a:r>
              <a:rPr lang="it-IT" dirty="0" err="1"/>
              <a:t>sockets</a:t>
            </a:r>
            <a:r>
              <a:rPr lang="it-IT" dirty="0"/>
              <a:t> </a:t>
            </a:r>
            <a:r>
              <a:rPr lang="it-IT" dirty="0" err="1"/>
              <a:t>also</a:t>
            </a:r>
            <a:r>
              <a:rPr lang="it-IT" dirty="0"/>
              <a:t> </a:t>
            </a:r>
            <a:r>
              <a:rPr lang="it-IT" dirty="0" err="1"/>
              <a:t>allow</a:t>
            </a:r>
            <a:r>
              <a:rPr lang="it-IT" dirty="0"/>
              <a:t> </a:t>
            </a:r>
            <a:r>
              <a:rPr lang="it-IT" dirty="0" err="1"/>
              <a:t>applications</a:t>
            </a:r>
            <a:r>
              <a:rPr lang="it-IT" dirty="0"/>
              <a:t> to use </a:t>
            </a:r>
            <a:r>
              <a:rPr lang="it-IT" b="1" dirty="0" err="1"/>
              <a:t>read</a:t>
            </a:r>
            <a:r>
              <a:rPr lang="it-IT" dirty="0"/>
              <a:t> and </a:t>
            </a:r>
            <a:r>
              <a:rPr lang="it-IT" b="1" dirty="0" err="1"/>
              <a:t>write</a:t>
            </a:r>
            <a:r>
              <a:rPr lang="it-IT" dirty="0"/>
              <a:t> to transfer data.</a:t>
            </a:r>
          </a:p>
          <a:p>
            <a:endParaRPr lang="it-IT" dirty="0"/>
          </a:p>
          <a:p>
            <a:r>
              <a:rPr lang="it-IT" dirty="0"/>
              <a:t>Read and </a:t>
            </a:r>
            <a:r>
              <a:rPr lang="it-IT" dirty="0" err="1"/>
              <a:t>write</a:t>
            </a:r>
            <a:r>
              <a:rPr lang="it-IT" dirty="0"/>
              <a:t> do </a:t>
            </a:r>
            <a:r>
              <a:rPr lang="it-IT" dirty="0" err="1"/>
              <a:t>not</a:t>
            </a:r>
            <a:r>
              <a:rPr lang="it-IT" dirty="0"/>
              <a:t> </a:t>
            </a:r>
            <a:r>
              <a:rPr lang="it-IT" dirty="0" err="1"/>
              <a:t>have</a:t>
            </a:r>
            <a:r>
              <a:rPr lang="it-IT" dirty="0"/>
              <a:t> </a:t>
            </a:r>
            <a:r>
              <a:rPr lang="it-IT" dirty="0" err="1"/>
              <a:t>arguments</a:t>
            </a:r>
            <a:r>
              <a:rPr lang="it-IT" dirty="0"/>
              <a:t> </a:t>
            </a:r>
            <a:r>
              <a:rPr lang="it-IT" dirty="0" err="1"/>
              <a:t>that</a:t>
            </a:r>
            <a:r>
              <a:rPr lang="it-IT" dirty="0"/>
              <a:t> </a:t>
            </a:r>
            <a:r>
              <a:rPr lang="it-IT" dirty="0" err="1"/>
              <a:t>permit</a:t>
            </a:r>
            <a:r>
              <a:rPr lang="it-IT" dirty="0"/>
              <a:t> the </a:t>
            </a:r>
            <a:r>
              <a:rPr lang="it-IT" dirty="0" err="1"/>
              <a:t>caller</a:t>
            </a:r>
            <a:r>
              <a:rPr lang="it-IT" dirty="0"/>
              <a:t> </a:t>
            </a:r>
            <a:r>
              <a:rPr lang="it-IT" b="1" dirty="0"/>
              <a:t>to </a:t>
            </a:r>
            <a:r>
              <a:rPr lang="it-IT" b="1" dirty="0" err="1"/>
              <a:t>specify</a:t>
            </a:r>
            <a:r>
              <a:rPr lang="it-IT" dirty="0"/>
              <a:t> a </a:t>
            </a:r>
            <a:r>
              <a:rPr lang="it-IT" b="1" dirty="0" err="1"/>
              <a:t>destination</a:t>
            </a:r>
            <a:r>
              <a:rPr lang="it-IT" dirty="0"/>
              <a:t>. (</a:t>
            </a:r>
            <a:r>
              <a:rPr lang="it-IT" dirty="0" err="1"/>
              <a:t>one</a:t>
            </a:r>
            <a:r>
              <a:rPr lang="it-IT" dirty="0"/>
              <a:t> to </a:t>
            </a:r>
            <a:r>
              <a:rPr lang="it-IT" dirty="0" err="1"/>
              <a:t>one</a:t>
            </a:r>
            <a:r>
              <a:rPr lang="it-IT" dirty="0"/>
              <a:t> </a:t>
            </a:r>
            <a:r>
              <a:rPr lang="it-IT" dirty="0" err="1"/>
              <a:t>communication</a:t>
            </a:r>
            <a:r>
              <a:rPr lang="it-IT" dirty="0"/>
              <a:t> schema). </a:t>
            </a:r>
            <a:r>
              <a:rPr lang="it-IT" dirty="0" err="1"/>
              <a:t>It</a:t>
            </a:r>
            <a:r>
              <a:rPr lang="it-IT" dirty="0"/>
              <a:t> </a:t>
            </a:r>
            <a:r>
              <a:rPr lang="it-IT" dirty="0" err="1"/>
              <a:t>is</a:t>
            </a:r>
            <a:r>
              <a:rPr lang="it-IT" dirty="0"/>
              <a:t> </a:t>
            </a:r>
            <a:r>
              <a:rPr lang="it-IT" dirty="0" err="1"/>
              <a:t>sufficient</a:t>
            </a:r>
            <a:r>
              <a:rPr lang="it-IT" dirty="0"/>
              <a:t> to </a:t>
            </a:r>
            <a:r>
              <a:rPr lang="it-IT" dirty="0" err="1"/>
              <a:t>specify</a:t>
            </a:r>
            <a:r>
              <a:rPr lang="it-IT" dirty="0"/>
              <a:t> </a:t>
            </a:r>
            <a:r>
              <a:rPr lang="it-IT" dirty="0" err="1"/>
              <a:t>only</a:t>
            </a:r>
            <a:r>
              <a:rPr lang="it-IT" dirty="0"/>
              <a:t> the </a:t>
            </a:r>
            <a:r>
              <a:rPr lang="it-IT" dirty="0" err="1"/>
              <a:t>socket</a:t>
            </a:r>
            <a:r>
              <a:rPr lang="it-IT" dirty="0"/>
              <a:t> </a:t>
            </a:r>
            <a:r>
              <a:rPr lang="it-IT" dirty="0" err="1"/>
              <a:t>descriptor</a:t>
            </a:r>
            <a:r>
              <a:rPr lang="it-IT" dirty="0"/>
              <a:t> </a:t>
            </a:r>
            <a:r>
              <a:rPr lang="it-IT" dirty="0" err="1"/>
              <a:t>associated</a:t>
            </a:r>
            <a:r>
              <a:rPr lang="it-IT" dirty="0"/>
              <a:t> to the </a:t>
            </a:r>
            <a:r>
              <a:rPr lang="it-IT" b="1" dirty="0" err="1"/>
              <a:t>local</a:t>
            </a:r>
            <a:r>
              <a:rPr lang="it-IT" b="1" dirty="0"/>
              <a:t> </a:t>
            </a:r>
            <a:r>
              <a:rPr lang="it-IT" b="1" dirty="0" err="1"/>
              <a:t>socket</a:t>
            </a:r>
            <a:r>
              <a:rPr lang="it-IT" b="1" dirty="0"/>
              <a:t>.</a:t>
            </a:r>
          </a:p>
          <a:p>
            <a:endParaRPr lang="it-IT" dirty="0"/>
          </a:p>
          <a:p>
            <a:r>
              <a:rPr lang="it-IT" dirty="0"/>
              <a:t>Read and </a:t>
            </a:r>
            <a:r>
              <a:rPr lang="it-IT" dirty="0" err="1"/>
              <a:t>write</a:t>
            </a:r>
            <a:r>
              <a:rPr lang="it-IT" dirty="0"/>
              <a:t> </a:t>
            </a:r>
            <a:r>
              <a:rPr lang="it-IT" dirty="0" err="1"/>
              <a:t>have</a:t>
            </a:r>
            <a:r>
              <a:rPr lang="it-IT" dirty="0"/>
              <a:t> </a:t>
            </a:r>
            <a:r>
              <a:rPr lang="it-IT" b="1" dirty="0" err="1"/>
              <a:t>three</a:t>
            </a:r>
            <a:r>
              <a:rPr lang="it-IT" b="1" dirty="0"/>
              <a:t> </a:t>
            </a:r>
            <a:r>
              <a:rPr lang="it-IT" b="1" dirty="0" err="1"/>
              <a:t>arguments</a:t>
            </a:r>
            <a:r>
              <a:rPr lang="it-IT" dirty="0"/>
              <a:t>: a </a:t>
            </a:r>
            <a:r>
              <a:rPr lang="it-IT" dirty="0" err="1"/>
              <a:t>socket</a:t>
            </a:r>
            <a:r>
              <a:rPr lang="it-IT" dirty="0"/>
              <a:t> </a:t>
            </a:r>
            <a:r>
              <a:rPr lang="it-IT" dirty="0" err="1"/>
              <a:t>descriptor</a:t>
            </a:r>
            <a:r>
              <a:rPr lang="it-IT" dirty="0"/>
              <a:t>, the location of a buffer in </a:t>
            </a:r>
            <a:r>
              <a:rPr lang="it-IT" dirty="0" err="1"/>
              <a:t>memory</a:t>
            </a:r>
            <a:r>
              <a:rPr lang="it-IT" dirty="0"/>
              <a:t> </a:t>
            </a:r>
            <a:r>
              <a:rPr lang="it-IT" dirty="0" err="1"/>
              <a:t>used</a:t>
            </a:r>
            <a:r>
              <a:rPr lang="it-IT" dirty="0"/>
              <a:t> to </a:t>
            </a:r>
            <a:r>
              <a:rPr lang="it-IT" dirty="0" err="1"/>
              <a:t>store</a:t>
            </a:r>
            <a:r>
              <a:rPr lang="it-IT" dirty="0"/>
              <a:t> data and the </a:t>
            </a:r>
            <a:r>
              <a:rPr lang="it-IT" dirty="0" err="1"/>
              <a:t>length</a:t>
            </a:r>
            <a:r>
              <a:rPr lang="it-IT" dirty="0"/>
              <a:t> of the </a:t>
            </a:r>
            <a:r>
              <a:rPr lang="it-IT" dirty="0" err="1"/>
              <a:t>memory</a:t>
            </a:r>
            <a:r>
              <a:rPr lang="it-IT" dirty="0"/>
              <a:t> buffer.</a:t>
            </a:r>
          </a:p>
          <a:p>
            <a:r>
              <a:rPr lang="it-IT" dirty="0"/>
              <a:t>A </a:t>
            </a:r>
            <a:r>
              <a:rPr lang="it-IT" b="1" dirty="0"/>
              <a:t>server</a:t>
            </a:r>
            <a:r>
              <a:rPr lang="it-IT" dirty="0"/>
              <a:t> can </a:t>
            </a:r>
            <a:r>
              <a:rPr lang="it-IT" dirty="0" err="1"/>
              <a:t>send</a:t>
            </a:r>
            <a:r>
              <a:rPr lang="it-IT" dirty="0"/>
              <a:t> a </a:t>
            </a:r>
            <a:r>
              <a:rPr lang="it-IT" dirty="0" err="1"/>
              <a:t>message</a:t>
            </a:r>
            <a:r>
              <a:rPr lang="it-IT" dirty="0"/>
              <a:t> to a client in the </a:t>
            </a:r>
            <a:r>
              <a:rPr lang="it-IT" dirty="0" err="1"/>
              <a:t>following</a:t>
            </a:r>
            <a:r>
              <a:rPr lang="it-IT" dirty="0"/>
              <a:t> </a:t>
            </a:r>
            <a:r>
              <a:rPr lang="it-IT" dirty="0" smtClean="0"/>
              <a:t>way (</a:t>
            </a:r>
            <a:r>
              <a:rPr lang="it-IT" dirty="0" err="1" smtClean="0">
                <a:sym typeface="Wingdings" panose="05000000000000000000" pitchFamily="2" charset="2"/>
              </a:rPr>
              <a:t>connected</a:t>
            </a:r>
            <a:r>
              <a:rPr lang="it-IT" dirty="0" smtClean="0">
                <a:sym typeface="Wingdings" panose="05000000000000000000" pitchFamily="2" charset="2"/>
              </a:rPr>
              <a:t> </a:t>
            </a:r>
            <a:r>
              <a:rPr lang="it-IT" dirty="0" err="1" smtClean="0">
                <a:sym typeface="Wingdings" panose="05000000000000000000" pitchFamily="2" charset="2"/>
              </a:rPr>
              <a:t>socket</a:t>
            </a:r>
            <a:r>
              <a:rPr lang="it-IT" dirty="0" smtClean="0">
                <a:sym typeface="Wingdings" panose="05000000000000000000" pitchFamily="2" charset="2"/>
              </a:rPr>
              <a:t>)</a:t>
            </a:r>
            <a:endParaRPr lang="it-IT" dirty="0"/>
          </a:p>
          <a:p>
            <a:endParaRPr lang="it-IT" dirty="0"/>
          </a:p>
          <a:p>
            <a:r>
              <a:rPr lang="it-IT" i="1" dirty="0" err="1"/>
              <a:t>int</a:t>
            </a:r>
            <a:r>
              <a:rPr lang="it-IT" i="1" dirty="0"/>
              <a:t> </a:t>
            </a:r>
            <a:r>
              <a:rPr lang="it-IT" i="1" dirty="0" err="1"/>
              <a:t>asc</a:t>
            </a:r>
            <a:r>
              <a:rPr lang="it-IT" i="1" dirty="0"/>
              <a:t>, </a:t>
            </a:r>
            <a:r>
              <a:rPr lang="it-IT" i="1" dirty="0" err="1"/>
              <a:t>sd</a:t>
            </a:r>
            <a:r>
              <a:rPr lang="it-IT" i="1" dirty="0"/>
              <a:t>;</a:t>
            </a:r>
          </a:p>
          <a:p>
            <a:r>
              <a:rPr lang="it-IT" i="1" dirty="0" err="1"/>
              <a:t>char</a:t>
            </a:r>
            <a:r>
              <a:rPr lang="it-IT" i="1" dirty="0"/>
              <a:t> msg[6] = “Ciao!”;</a:t>
            </a:r>
          </a:p>
          <a:p>
            <a:r>
              <a:rPr lang="it-IT" i="1" dirty="0"/>
              <a:t>&lt;creazione </a:t>
            </a:r>
            <a:r>
              <a:rPr lang="it-IT" i="1" dirty="0" err="1"/>
              <a:t>socket</a:t>
            </a:r>
            <a:r>
              <a:rPr lang="it-IT" i="1" dirty="0"/>
              <a:t> ed apertura del canale&gt;</a:t>
            </a:r>
          </a:p>
          <a:p>
            <a:r>
              <a:rPr lang="it-IT" i="1" dirty="0" err="1"/>
              <a:t>write</a:t>
            </a:r>
            <a:r>
              <a:rPr lang="it-IT" i="1" dirty="0"/>
              <a:t> (sd,msg,6)</a:t>
            </a:r>
          </a:p>
        </p:txBody>
      </p:sp>
    </p:spTree>
    <p:extLst>
      <p:ext uri="{BB962C8B-B14F-4D97-AF65-F5344CB8AC3E}">
        <p14:creationId xmlns:p14="http://schemas.microsoft.com/office/powerpoint/2010/main" val="35053561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egnaposto numero diapositiva 3"/>
          <p:cNvSpPr>
            <a:spLocks noGrp="1"/>
          </p:cNvSpPr>
          <p:nvPr>
            <p:ph type="sldNum" sz="quarter" idx="12"/>
          </p:nvPr>
        </p:nvSpPr>
        <p:spPr>
          <a:noFill/>
        </p:spPr>
        <p:txBody>
          <a:bodyPr/>
          <a:lstStyle/>
          <a:p>
            <a:fld id="{CE974412-BD33-4DBF-ACB3-379FEA19C160}" type="slidenum">
              <a:rPr lang="it-IT" smtClean="0"/>
              <a:pPr/>
              <a:t>25</a:t>
            </a:fld>
            <a:endParaRPr lang="it-IT" smtClean="0"/>
          </a:p>
        </p:txBody>
      </p:sp>
      <p:sp>
        <p:nvSpPr>
          <p:cNvPr id="27651" name="Text Box 4"/>
          <p:cNvSpPr txBox="1">
            <a:spLocks noChangeArrowheads="1"/>
          </p:cNvSpPr>
          <p:nvPr/>
        </p:nvSpPr>
        <p:spPr bwMode="auto">
          <a:xfrm>
            <a:off x="303213" y="333375"/>
            <a:ext cx="8229600" cy="6188075"/>
          </a:xfrm>
          <a:prstGeom prst="rect">
            <a:avLst/>
          </a:prstGeom>
          <a:noFill/>
          <a:ln w="9525">
            <a:noFill/>
            <a:miter lim="800000"/>
            <a:headEnd/>
            <a:tailEnd/>
          </a:ln>
        </p:spPr>
        <p:txBody>
          <a:bodyPr>
            <a:spAutoFit/>
          </a:bodyPr>
          <a:lstStyle/>
          <a:p>
            <a:r>
              <a:rPr lang="en-GB" b="1"/>
              <a:t>Client process</a:t>
            </a:r>
          </a:p>
          <a:p>
            <a:r>
              <a:rPr lang="en-GB"/>
              <a:t># include &lt;sys/types.h&gt;</a:t>
            </a:r>
          </a:p>
          <a:p>
            <a:r>
              <a:rPr lang="en-GB"/>
              <a:t>#include &lt;netinet/in.h&gt;</a:t>
            </a:r>
          </a:p>
          <a:p>
            <a:r>
              <a:rPr lang="en-GB"/>
              <a:t>#include &lt;sys/socket.h&gt;</a:t>
            </a:r>
            <a:endParaRPr lang="en-GB" b="1"/>
          </a:p>
          <a:p>
            <a:r>
              <a:rPr lang="en-GB"/>
              <a:t>struct sockaddr_in *D, *server;</a:t>
            </a:r>
            <a:endParaRPr lang="en-GB" b="1"/>
          </a:p>
          <a:p>
            <a:r>
              <a:rPr lang="en-GB"/>
              <a:t>char msg[2000];</a:t>
            </a:r>
            <a:endParaRPr lang="en-GB" b="1"/>
          </a:p>
          <a:p>
            <a:r>
              <a:rPr lang="en-GB"/>
              <a:t>int sd, l;</a:t>
            </a:r>
            <a:endParaRPr lang="en-GB" b="1"/>
          </a:p>
          <a:p>
            <a:r>
              <a:rPr lang="en-GB"/>
              <a:t>int main()</a:t>
            </a:r>
          </a:p>
          <a:p>
            <a:r>
              <a:rPr lang="en-GB"/>
              <a:t>{</a:t>
            </a:r>
          </a:p>
          <a:p>
            <a:r>
              <a:rPr lang="en-GB"/>
              <a:t>	sd=socket(AF_INET,SOCK_STREAM,0);</a:t>
            </a:r>
            <a:endParaRPr lang="it-IT"/>
          </a:p>
          <a:p>
            <a:r>
              <a:rPr lang="it-IT"/>
              <a:t>	&lt;</a:t>
            </a:r>
            <a:r>
              <a:rPr lang="it-IT" i="1"/>
              <a:t>server address initialization</a:t>
            </a:r>
            <a:r>
              <a:rPr lang="it-IT"/>
              <a:t>&gt;</a:t>
            </a:r>
          </a:p>
          <a:p>
            <a:r>
              <a:rPr lang="it-IT"/>
              <a:t>	/* establish connection*/</a:t>
            </a:r>
          </a:p>
          <a:p>
            <a:r>
              <a:rPr lang="it-IT"/>
              <a:t>	connect(sd,&amp;server,l);</a:t>
            </a:r>
          </a:p>
          <a:p>
            <a:endParaRPr lang="it-IT"/>
          </a:p>
          <a:p>
            <a:r>
              <a:rPr lang="it-IT"/>
              <a:t>&lt;</a:t>
            </a:r>
            <a:r>
              <a:rPr lang="it-IT" i="1"/>
              <a:t>msg message creation</a:t>
            </a:r>
            <a:r>
              <a:rPr lang="it-IT"/>
              <a:t>&gt;;</a:t>
            </a:r>
          </a:p>
          <a:p>
            <a:endParaRPr lang="it-IT"/>
          </a:p>
          <a:p>
            <a:r>
              <a:rPr lang="it-IT"/>
              <a:t>	write(sd, msg,2000); /* message sending*/</a:t>
            </a:r>
          </a:p>
          <a:p>
            <a:r>
              <a:rPr lang="it-IT"/>
              <a:t>	read(sd,ris, 2000);  /* answer receiving */</a:t>
            </a:r>
          </a:p>
          <a:p>
            <a:r>
              <a:rPr lang="it-IT"/>
              <a:t>	shutdown (sd,2);    /* connection closing*/</a:t>
            </a:r>
          </a:p>
          <a:p>
            <a:r>
              <a:rPr lang="en-US"/>
              <a:t>}</a:t>
            </a:r>
            <a:endParaRPr lang="it-IT"/>
          </a:p>
        </p:txBody>
      </p:sp>
    </p:spTree>
    <p:extLst>
      <p:ext uri="{BB962C8B-B14F-4D97-AF65-F5344CB8AC3E}">
        <p14:creationId xmlns:p14="http://schemas.microsoft.com/office/powerpoint/2010/main" val="10570467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numero diapositiva 3"/>
          <p:cNvSpPr>
            <a:spLocks noGrp="1"/>
          </p:cNvSpPr>
          <p:nvPr>
            <p:ph type="sldNum" sz="quarter" idx="12"/>
          </p:nvPr>
        </p:nvSpPr>
        <p:spPr>
          <a:noFill/>
        </p:spPr>
        <p:txBody>
          <a:bodyPr/>
          <a:lstStyle/>
          <a:p>
            <a:fld id="{838D97A7-40B3-44D0-ACCF-081EF59170A4}" type="slidenum">
              <a:rPr lang="it-IT" smtClean="0"/>
              <a:pPr/>
              <a:t>26</a:t>
            </a:fld>
            <a:endParaRPr lang="it-IT" smtClean="0"/>
          </a:p>
        </p:txBody>
      </p:sp>
      <p:sp>
        <p:nvSpPr>
          <p:cNvPr id="28675" name="Text Box 4"/>
          <p:cNvSpPr txBox="1">
            <a:spLocks noChangeArrowheads="1"/>
          </p:cNvSpPr>
          <p:nvPr/>
        </p:nvSpPr>
        <p:spPr bwMode="auto">
          <a:xfrm>
            <a:off x="519113" y="404813"/>
            <a:ext cx="7869237" cy="6492875"/>
          </a:xfrm>
          <a:prstGeom prst="rect">
            <a:avLst/>
          </a:prstGeom>
          <a:noFill/>
          <a:ln w="9525">
            <a:noFill/>
            <a:miter lim="800000"/>
            <a:headEnd/>
            <a:tailEnd/>
          </a:ln>
        </p:spPr>
        <p:txBody>
          <a:bodyPr>
            <a:spAutoFit/>
          </a:bodyPr>
          <a:lstStyle/>
          <a:p>
            <a:r>
              <a:rPr lang="it-IT" b="1"/>
              <a:t>Server process</a:t>
            </a:r>
          </a:p>
          <a:p>
            <a:r>
              <a:rPr lang="en-GB"/>
              <a:t>#include &lt;sys/types.h&gt;</a:t>
            </a:r>
          </a:p>
          <a:p>
            <a:r>
              <a:rPr lang="en-GB"/>
              <a:t>#include &lt;netinet/in.h&gt;</a:t>
            </a:r>
          </a:p>
          <a:p>
            <a:r>
              <a:rPr lang="en-GB"/>
              <a:t>#include &lt;sys/socket.h&gt;</a:t>
            </a:r>
            <a:endParaRPr lang="en-GB" b="1"/>
          </a:p>
          <a:p>
            <a:r>
              <a:rPr lang="en-GB"/>
              <a:t>struct sockaddr_in *M, *my;</a:t>
            </a:r>
            <a:endParaRPr lang="en-GB" b="1"/>
          </a:p>
          <a:p>
            <a:r>
              <a:rPr lang="en-GB"/>
              <a:t>char msg[BUFFERSIZE], ris[2000];</a:t>
            </a:r>
            <a:endParaRPr lang="en-GB" b="1"/>
          </a:p>
          <a:p>
            <a:r>
              <a:rPr lang="en-GB"/>
              <a:t>int asc, l,sd, addrlen ;</a:t>
            </a:r>
            <a:endParaRPr lang="en-GB" b="1"/>
          </a:p>
          <a:p>
            <a:r>
              <a:rPr lang="en-GB"/>
              <a:t>int main()</a:t>
            </a:r>
          </a:p>
          <a:p>
            <a:r>
              <a:rPr lang="en-GB"/>
              <a:t>{</a:t>
            </a:r>
          </a:p>
          <a:p>
            <a:r>
              <a:rPr lang="en-GB"/>
              <a:t>	asc=socket(AF_INET,SOCK_STREAM,0);</a:t>
            </a:r>
            <a:endParaRPr lang="it-IT"/>
          </a:p>
          <a:p>
            <a:r>
              <a:rPr lang="it-IT"/>
              <a:t>	&lt;a</a:t>
            </a:r>
            <a:r>
              <a:rPr lang="it-IT" i="1"/>
              <a:t>ddress initialitation</a:t>
            </a:r>
            <a:r>
              <a:rPr lang="it-IT"/>
              <a:t>&gt;</a:t>
            </a:r>
            <a:endParaRPr lang="en-GB"/>
          </a:p>
          <a:p>
            <a:r>
              <a:rPr lang="en-GB"/>
              <a:t>	l=sizeof(struct sockaddr_in);</a:t>
            </a:r>
            <a:endParaRPr lang="it-IT"/>
          </a:p>
          <a:p>
            <a:pPr lvl="2"/>
            <a:r>
              <a:rPr lang="it-IT"/>
              <a:t>bind (asc,&amp;my,l); /* address  assigning*/</a:t>
            </a:r>
          </a:p>
          <a:p>
            <a:pPr lvl="2"/>
            <a:r>
              <a:rPr lang="it-IT"/>
              <a:t>listen(asc, 100);  /*request queue creating */</a:t>
            </a:r>
            <a:endParaRPr lang="en-GB"/>
          </a:p>
          <a:p>
            <a:pPr lvl="2"/>
            <a:r>
              <a:rPr lang="en-GB"/>
              <a:t>sd=accept(asc, M, &amp;addrlen); /* channel opening*/</a:t>
            </a:r>
            <a:endParaRPr lang="it-IT"/>
          </a:p>
          <a:p>
            <a:pPr lvl="2"/>
            <a:r>
              <a:rPr lang="it-IT"/>
              <a:t>read</a:t>
            </a:r>
            <a:r>
              <a:rPr lang="it-IT" b="1"/>
              <a:t> </a:t>
            </a:r>
            <a:r>
              <a:rPr lang="it-IT"/>
              <a:t>(sd, msg, 2000); /* message receiving*.</a:t>
            </a:r>
          </a:p>
          <a:p>
            <a:pPr lvl="2"/>
            <a:r>
              <a:rPr lang="it-IT"/>
              <a:t>&lt;</a:t>
            </a:r>
            <a:r>
              <a:rPr lang="it-IT" i="1"/>
              <a:t> creation of  ris answer</a:t>
            </a:r>
            <a:r>
              <a:rPr lang="it-IT"/>
              <a:t>&gt;</a:t>
            </a:r>
          </a:p>
          <a:p>
            <a:pPr lvl="2"/>
            <a:r>
              <a:rPr lang="it-IT"/>
              <a:t>write</a:t>
            </a:r>
            <a:r>
              <a:rPr lang="it-IT" b="1"/>
              <a:t> </a:t>
            </a:r>
            <a:r>
              <a:rPr lang="it-IT"/>
              <a:t>(sd, ris, 2000); /* answer sending*/ </a:t>
            </a:r>
            <a:r>
              <a:rPr lang="en-US"/>
              <a:t>}</a:t>
            </a:r>
            <a:endParaRPr lang="it-IT"/>
          </a:p>
          <a:p>
            <a:pPr lvl="2"/>
            <a:endParaRPr lang="it-IT"/>
          </a:p>
          <a:p>
            <a:pPr lvl="2"/>
            <a:r>
              <a:rPr lang="it-IT"/>
              <a:t>								</a:t>
            </a:r>
          </a:p>
        </p:txBody>
      </p:sp>
    </p:spTree>
    <p:extLst>
      <p:ext uri="{BB962C8B-B14F-4D97-AF65-F5344CB8AC3E}">
        <p14:creationId xmlns:p14="http://schemas.microsoft.com/office/powerpoint/2010/main" val="4898498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numero diapositiva 3"/>
          <p:cNvSpPr>
            <a:spLocks noGrp="1"/>
          </p:cNvSpPr>
          <p:nvPr>
            <p:ph type="sldNum" sz="quarter" idx="12"/>
          </p:nvPr>
        </p:nvSpPr>
        <p:spPr>
          <a:noFill/>
        </p:spPr>
        <p:txBody>
          <a:bodyPr/>
          <a:lstStyle/>
          <a:p>
            <a:fld id="{C0FAF874-BFE6-41BA-BC51-8B661C071A68}" type="slidenum">
              <a:rPr lang="it-IT" smtClean="0"/>
              <a:pPr/>
              <a:t>27</a:t>
            </a:fld>
            <a:endParaRPr lang="it-IT"/>
          </a:p>
        </p:txBody>
      </p:sp>
      <p:sp>
        <p:nvSpPr>
          <p:cNvPr id="24579" name="Text Box 4"/>
          <p:cNvSpPr txBox="1">
            <a:spLocks noChangeArrowheads="1"/>
          </p:cNvSpPr>
          <p:nvPr/>
        </p:nvSpPr>
        <p:spPr bwMode="auto">
          <a:xfrm>
            <a:off x="663575" y="762000"/>
            <a:ext cx="7508875" cy="4968875"/>
          </a:xfrm>
          <a:prstGeom prst="rect">
            <a:avLst/>
          </a:prstGeom>
          <a:noFill/>
          <a:ln w="9525">
            <a:noFill/>
            <a:miter lim="800000"/>
            <a:headEnd/>
            <a:tailEnd/>
          </a:ln>
        </p:spPr>
        <p:txBody>
          <a:bodyPr>
            <a:spAutoFit/>
          </a:bodyPr>
          <a:lstStyle/>
          <a:p>
            <a:r>
              <a:rPr lang="it-IT" dirty="0"/>
              <a:t>Client </a:t>
            </a:r>
            <a:r>
              <a:rPr lang="it-IT" dirty="0" err="1"/>
              <a:t>process</a:t>
            </a:r>
            <a:endParaRPr lang="it-IT" dirty="0"/>
          </a:p>
          <a:p>
            <a:endParaRPr lang="it-IT" dirty="0"/>
          </a:p>
          <a:p>
            <a:r>
              <a:rPr lang="it-IT" i="1" dirty="0" err="1"/>
              <a:t>int</a:t>
            </a:r>
            <a:r>
              <a:rPr lang="it-IT" i="1" dirty="0"/>
              <a:t> </a:t>
            </a:r>
            <a:r>
              <a:rPr lang="it-IT" i="1" dirty="0" err="1"/>
              <a:t>csd</a:t>
            </a:r>
            <a:r>
              <a:rPr lang="it-IT" i="1" dirty="0"/>
              <a:t>;</a:t>
            </a:r>
          </a:p>
          <a:p>
            <a:r>
              <a:rPr lang="it-IT" i="1" dirty="0" err="1"/>
              <a:t>char</a:t>
            </a:r>
            <a:r>
              <a:rPr lang="it-IT" i="1" dirty="0"/>
              <a:t> msg[6];</a:t>
            </a:r>
          </a:p>
          <a:p>
            <a:r>
              <a:rPr lang="it-IT" i="1" dirty="0"/>
              <a:t>&lt; </a:t>
            </a:r>
            <a:r>
              <a:rPr lang="it-IT" i="1" dirty="0" err="1"/>
              <a:t>socket</a:t>
            </a:r>
            <a:r>
              <a:rPr lang="it-IT" i="1" dirty="0"/>
              <a:t> </a:t>
            </a:r>
            <a:r>
              <a:rPr lang="it-IT" i="1" dirty="0" err="1"/>
              <a:t>creation</a:t>
            </a:r>
            <a:r>
              <a:rPr lang="it-IT" i="1" dirty="0"/>
              <a:t> and </a:t>
            </a:r>
            <a:r>
              <a:rPr lang="it-IT" i="1" dirty="0" err="1"/>
              <a:t>channel</a:t>
            </a:r>
            <a:r>
              <a:rPr lang="it-IT" i="1" dirty="0"/>
              <a:t> </a:t>
            </a:r>
            <a:r>
              <a:rPr lang="it-IT" i="1" dirty="0" err="1"/>
              <a:t>definition</a:t>
            </a:r>
            <a:r>
              <a:rPr lang="it-IT" i="1" dirty="0"/>
              <a:t>&gt;;</a:t>
            </a:r>
          </a:p>
          <a:p>
            <a:r>
              <a:rPr lang="it-IT" i="1" dirty="0" err="1"/>
              <a:t>read</a:t>
            </a:r>
            <a:r>
              <a:rPr lang="it-IT" i="1" dirty="0"/>
              <a:t> (ssd,msg,6);</a:t>
            </a:r>
          </a:p>
          <a:p>
            <a:endParaRPr lang="it-IT" i="1" dirty="0"/>
          </a:p>
          <a:p>
            <a:endParaRPr lang="it-IT" i="1" dirty="0"/>
          </a:p>
          <a:p>
            <a:r>
              <a:rPr lang="it-IT" dirty="0"/>
              <a:t>The </a:t>
            </a:r>
            <a:r>
              <a:rPr lang="it-IT" dirty="0" err="1"/>
              <a:t>sockets</a:t>
            </a:r>
            <a:r>
              <a:rPr lang="it-IT" dirty="0"/>
              <a:t> are </a:t>
            </a:r>
            <a:r>
              <a:rPr lang="it-IT" dirty="0" err="1"/>
              <a:t>blocking</a:t>
            </a:r>
            <a:r>
              <a:rPr lang="it-IT" dirty="0"/>
              <a:t>: </a:t>
            </a:r>
            <a:r>
              <a:rPr lang="it-IT" dirty="0" err="1"/>
              <a:t>if</a:t>
            </a:r>
            <a:r>
              <a:rPr lang="it-IT" dirty="0"/>
              <a:t> the </a:t>
            </a:r>
            <a:r>
              <a:rPr lang="it-IT" dirty="0" err="1"/>
              <a:t>read</a:t>
            </a:r>
            <a:r>
              <a:rPr lang="it-IT" dirty="0"/>
              <a:t> </a:t>
            </a:r>
            <a:r>
              <a:rPr lang="it-IT" dirty="0" err="1"/>
              <a:t>is</a:t>
            </a:r>
            <a:r>
              <a:rPr lang="it-IT" dirty="0"/>
              <a:t> </a:t>
            </a:r>
            <a:r>
              <a:rPr lang="it-IT" dirty="0" err="1"/>
              <a:t>executed</a:t>
            </a:r>
            <a:r>
              <a:rPr lang="it-IT" dirty="0"/>
              <a:t> </a:t>
            </a:r>
            <a:r>
              <a:rPr lang="it-IT" dirty="0" err="1"/>
              <a:t>when</a:t>
            </a:r>
            <a:r>
              <a:rPr lang="it-IT" dirty="0"/>
              <a:t> no </a:t>
            </a:r>
            <a:r>
              <a:rPr lang="it-IT" dirty="0" err="1"/>
              <a:t>messages</a:t>
            </a:r>
            <a:r>
              <a:rPr lang="it-IT" dirty="0"/>
              <a:t> are </a:t>
            </a:r>
            <a:r>
              <a:rPr lang="it-IT" dirty="0" err="1"/>
              <a:t>present</a:t>
            </a:r>
            <a:r>
              <a:rPr lang="it-IT" dirty="0"/>
              <a:t> in the </a:t>
            </a:r>
            <a:r>
              <a:rPr lang="it-IT" dirty="0" err="1"/>
              <a:t>channel,the</a:t>
            </a:r>
            <a:r>
              <a:rPr lang="it-IT" dirty="0"/>
              <a:t> </a:t>
            </a:r>
            <a:r>
              <a:rPr lang="it-IT" dirty="0" err="1"/>
              <a:t>process</a:t>
            </a:r>
            <a:r>
              <a:rPr lang="it-IT" dirty="0"/>
              <a:t> </a:t>
            </a:r>
            <a:r>
              <a:rPr lang="it-IT" dirty="0" err="1"/>
              <a:t>is</a:t>
            </a:r>
            <a:r>
              <a:rPr lang="it-IT" dirty="0"/>
              <a:t> </a:t>
            </a:r>
            <a:r>
              <a:rPr lang="it-IT" dirty="0" err="1"/>
              <a:t>suspended</a:t>
            </a:r>
            <a:r>
              <a:rPr lang="it-IT" dirty="0"/>
              <a:t>.</a:t>
            </a:r>
          </a:p>
          <a:p>
            <a:endParaRPr lang="it-IT" dirty="0"/>
          </a:p>
          <a:p>
            <a:r>
              <a:rPr lang="it-IT" dirty="0"/>
              <a:t>In TCP </a:t>
            </a:r>
            <a:r>
              <a:rPr lang="it-IT" dirty="0" err="1"/>
              <a:t>protocol</a:t>
            </a:r>
            <a:r>
              <a:rPr lang="it-IT" dirty="0"/>
              <a:t> </a:t>
            </a:r>
            <a:r>
              <a:rPr lang="it-IT" dirty="0" err="1"/>
              <a:t>messages</a:t>
            </a:r>
            <a:r>
              <a:rPr lang="it-IT" dirty="0"/>
              <a:t> are </a:t>
            </a:r>
            <a:r>
              <a:rPr lang="it-IT" dirty="0" err="1"/>
              <a:t>not</a:t>
            </a:r>
            <a:r>
              <a:rPr lang="it-IT" dirty="0"/>
              <a:t> </a:t>
            </a:r>
            <a:r>
              <a:rPr lang="it-IT" dirty="0" err="1"/>
              <a:t>separated</a:t>
            </a:r>
            <a:r>
              <a:rPr lang="it-IT" dirty="0"/>
              <a:t>. The </a:t>
            </a:r>
            <a:r>
              <a:rPr lang="it-IT" dirty="0" err="1"/>
              <a:t>channel</a:t>
            </a:r>
            <a:r>
              <a:rPr lang="it-IT" dirty="0"/>
              <a:t> </a:t>
            </a:r>
            <a:r>
              <a:rPr lang="it-IT" dirty="0" err="1"/>
              <a:t>contents</a:t>
            </a:r>
            <a:r>
              <a:rPr lang="it-IT" dirty="0"/>
              <a:t> </a:t>
            </a:r>
            <a:r>
              <a:rPr lang="it-IT" dirty="0" err="1"/>
              <a:t>is</a:t>
            </a:r>
            <a:r>
              <a:rPr lang="it-IT" dirty="0"/>
              <a:t> </a:t>
            </a:r>
            <a:r>
              <a:rPr lang="it-IT" dirty="0" err="1"/>
              <a:t>considered</a:t>
            </a:r>
            <a:r>
              <a:rPr lang="it-IT" dirty="0"/>
              <a:t> </a:t>
            </a:r>
            <a:r>
              <a:rPr lang="it-IT" dirty="0" err="1"/>
              <a:t>as</a:t>
            </a:r>
            <a:r>
              <a:rPr lang="it-IT" dirty="0"/>
              <a:t> a non </a:t>
            </a:r>
            <a:r>
              <a:rPr lang="it-IT" dirty="0" err="1"/>
              <a:t>structured</a:t>
            </a:r>
            <a:r>
              <a:rPr lang="it-IT" dirty="0"/>
              <a:t> </a:t>
            </a:r>
            <a:r>
              <a:rPr lang="it-IT" dirty="0" err="1"/>
              <a:t>sequence</a:t>
            </a:r>
            <a:r>
              <a:rPr lang="it-IT" dirty="0"/>
              <a:t> of </a:t>
            </a:r>
            <a:r>
              <a:rPr lang="it-IT" dirty="0" err="1"/>
              <a:t>bytes</a:t>
            </a:r>
            <a:r>
              <a:rPr lang="it-IT" dirty="0"/>
              <a:t>.</a:t>
            </a:r>
          </a:p>
          <a:p>
            <a:endParaRPr lang="it-IT" dirty="0"/>
          </a:p>
          <a:p>
            <a:r>
              <a:rPr lang="it-IT" dirty="0"/>
              <a:t>Agreement </a:t>
            </a:r>
            <a:r>
              <a:rPr lang="it-IT" dirty="0" err="1"/>
              <a:t>between</a:t>
            </a:r>
            <a:r>
              <a:rPr lang="it-IT" dirty="0"/>
              <a:t> the </a:t>
            </a:r>
            <a:r>
              <a:rPr lang="it-IT" dirty="0" err="1"/>
              <a:t>two</a:t>
            </a:r>
            <a:r>
              <a:rPr lang="it-IT" dirty="0"/>
              <a:t> </a:t>
            </a:r>
            <a:r>
              <a:rPr lang="it-IT" dirty="0" err="1"/>
              <a:t>processes</a:t>
            </a:r>
            <a:r>
              <a:rPr lang="it-IT" dirty="0"/>
              <a:t> on the </a:t>
            </a:r>
            <a:r>
              <a:rPr lang="it-IT" dirty="0" err="1"/>
              <a:t>characteristics</a:t>
            </a:r>
            <a:r>
              <a:rPr lang="it-IT" dirty="0"/>
              <a:t> of the </a:t>
            </a:r>
            <a:r>
              <a:rPr lang="it-IT" dirty="0" err="1"/>
              <a:t>messages</a:t>
            </a:r>
            <a:r>
              <a:rPr lang="it-IT" dirty="0"/>
              <a:t> (for </a:t>
            </a:r>
            <a:r>
              <a:rPr lang="it-IT" dirty="0" err="1"/>
              <a:t>ins</a:t>
            </a:r>
            <a:r>
              <a:rPr lang="it-IT" dirty="0"/>
              <a:t>., </a:t>
            </a:r>
            <a:r>
              <a:rPr lang="it-IT" dirty="0" err="1"/>
              <a:t>prefixed</a:t>
            </a:r>
            <a:r>
              <a:rPr lang="it-IT" dirty="0"/>
              <a:t> </a:t>
            </a:r>
            <a:r>
              <a:rPr lang="it-IT" dirty="0" err="1"/>
              <a:t>constant</a:t>
            </a:r>
            <a:r>
              <a:rPr lang="it-IT" dirty="0"/>
              <a:t> </a:t>
            </a:r>
            <a:r>
              <a:rPr lang="it-IT" dirty="0" err="1"/>
              <a:t>lenght</a:t>
            </a:r>
            <a:r>
              <a:rPr lang="it-IT" dirty="0"/>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egnaposto numero diapositiva 3"/>
          <p:cNvSpPr>
            <a:spLocks noGrp="1"/>
          </p:cNvSpPr>
          <p:nvPr>
            <p:ph type="sldNum" sz="quarter" idx="12"/>
          </p:nvPr>
        </p:nvSpPr>
        <p:spPr>
          <a:noFill/>
        </p:spPr>
        <p:txBody>
          <a:bodyPr/>
          <a:lstStyle/>
          <a:p>
            <a:fld id="{CE974412-BD33-4DBF-ACB3-379FEA19C160}" type="slidenum">
              <a:rPr lang="it-IT" smtClean="0"/>
              <a:pPr/>
              <a:t>28</a:t>
            </a:fld>
            <a:endParaRPr lang="it-IT"/>
          </a:p>
        </p:txBody>
      </p:sp>
      <p:sp>
        <p:nvSpPr>
          <p:cNvPr id="27651" name="Text Box 4"/>
          <p:cNvSpPr txBox="1">
            <a:spLocks noChangeArrowheads="1"/>
          </p:cNvSpPr>
          <p:nvPr/>
        </p:nvSpPr>
        <p:spPr bwMode="auto">
          <a:xfrm>
            <a:off x="303213" y="333375"/>
            <a:ext cx="8229600" cy="6188075"/>
          </a:xfrm>
          <a:prstGeom prst="rect">
            <a:avLst/>
          </a:prstGeom>
          <a:noFill/>
          <a:ln w="9525">
            <a:noFill/>
            <a:miter lim="800000"/>
            <a:headEnd/>
            <a:tailEnd/>
          </a:ln>
        </p:spPr>
        <p:txBody>
          <a:bodyPr>
            <a:spAutoFit/>
          </a:bodyPr>
          <a:lstStyle/>
          <a:p>
            <a:r>
              <a:rPr lang="en-GB" b="1"/>
              <a:t>Client process</a:t>
            </a:r>
          </a:p>
          <a:p>
            <a:r>
              <a:rPr lang="en-GB"/>
              <a:t># include &lt;sys/types.h&gt;</a:t>
            </a:r>
          </a:p>
          <a:p>
            <a:r>
              <a:rPr lang="en-GB"/>
              <a:t>#include &lt;netinet/in.h&gt;</a:t>
            </a:r>
          </a:p>
          <a:p>
            <a:r>
              <a:rPr lang="en-GB"/>
              <a:t>#include &lt;sys/socket.h&gt;</a:t>
            </a:r>
            <a:endParaRPr lang="en-GB" b="1"/>
          </a:p>
          <a:p>
            <a:r>
              <a:rPr lang="en-GB"/>
              <a:t>struct sockaddr_in *D, *server;</a:t>
            </a:r>
            <a:endParaRPr lang="en-GB" b="1"/>
          </a:p>
          <a:p>
            <a:r>
              <a:rPr lang="en-GB"/>
              <a:t>char msg[2000];</a:t>
            </a:r>
            <a:endParaRPr lang="en-GB" b="1"/>
          </a:p>
          <a:p>
            <a:r>
              <a:rPr lang="en-GB"/>
              <a:t>int sd, l;</a:t>
            </a:r>
            <a:endParaRPr lang="en-GB" b="1"/>
          </a:p>
          <a:p>
            <a:r>
              <a:rPr lang="en-GB"/>
              <a:t>int main()</a:t>
            </a:r>
          </a:p>
          <a:p>
            <a:r>
              <a:rPr lang="en-GB"/>
              <a:t>{</a:t>
            </a:r>
          </a:p>
          <a:p>
            <a:r>
              <a:rPr lang="en-GB"/>
              <a:t>	sd=socket(AF_INET,SOCK_STREAM,0);</a:t>
            </a:r>
            <a:endParaRPr lang="it-IT"/>
          </a:p>
          <a:p>
            <a:r>
              <a:rPr lang="it-IT"/>
              <a:t>	&lt;</a:t>
            </a:r>
            <a:r>
              <a:rPr lang="it-IT" i="1"/>
              <a:t>server address initialization</a:t>
            </a:r>
            <a:r>
              <a:rPr lang="it-IT"/>
              <a:t>&gt;</a:t>
            </a:r>
          </a:p>
          <a:p>
            <a:r>
              <a:rPr lang="it-IT"/>
              <a:t>	/* establish connection*/</a:t>
            </a:r>
          </a:p>
          <a:p>
            <a:r>
              <a:rPr lang="it-IT"/>
              <a:t>	connect(sd,&amp;server,l);</a:t>
            </a:r>
          </a:p>
          <a:p>
            <a:endParaRPr lang="it-IT"/>
          </a:p>
          <a:p>
            <a:r>
              <a:rPr lang="it-IT"/>
              <a:t>&lt;</a:t>
            </a:r>
            <a:r>
              <a:rPr lang="it-IT" i="1"/>
              <a:t>msg message creation</a:t>
            </a:r>
            <a:r>
              <a:rPr lang="it-IT"/>
              <a:t>&gt;;</a:t>
            </a:r>
          </a:p>
          <a:p>
            <a:endParaRPr lang="it-IT"/>
          </a:p>
          <a:p>
            <a:r>
              <a:rPr lang="it-IT"/>
              <a:t>	write(sd, msg,2000); /* message sending*/</a:t>
            </a:r>
          </a:p>
          <a:p>
            <a:r>
              <a:rPr lang="it-IT"/>
              <a:t>	read(sd,ris, 2000);  /* answer receiving */</a:t>
            </a:r>
          </a:p>
          <a:p>
            <a:r>
              <a:rPr lang="it-IT"/>
              <a:t>	shutdown (sd,2);    /* connection closing*/</a:t>
            </a:r>
          </a:p>
          <a:p>
            <a:r>
              <a:rPr lang="en-US"/>
              <a:t>}</a:t>
            </a:r>
            <a:endParaRPr lang="it-IT"/>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numero diapositiva 3"/>
          <p:cNvSpPr>
            <a:spLocks noGrp="1"/>
          </p:cNvSpPr>
          <p:nvPr>
            <p:ph type="sldNum" sz="quarter" idx="12"/>
          </p:nvPr>
        </p:nvSpPr>
        <p:spPr>
          <a:noFill/>
        </p:spPr>
        <p:txBody>
          <a:bodyPr/>
          <a:lstStyle/>
          <a:p>
            <a:fld id="{838D97A7-40B3-44D0-ACCF-081EF59170A4}" type="slidenum">
              <a:rPr lang="it-IT" smtClean="0"/>
              <a:pPr/>
              <a:t>29</a:t>
            </a:fld>
            <a:endParaRPr lang="it-IT"/>
          </a:p>
        </p:txBody>
      </p:sp>
      <p:sp>
        <p:nvSpPr>
          <p:cNvPr id="28675" name="Text Box 4"/>
          <p:cNvSpPr txBox="1">
            <a:spLocks noChangeArrowheads="1"/>
          </p:cNvSpPr>
          <p:nvPr/>
        </p:nvSpPr>
        <p:spPr bwMode="auto">
          <a:xfrm>
            <a:off x="519113" y="404813"/>
            <a:ext cx="7869237" cy="6492875"/>
          </a:xfrm>
          <a:prstGeom prst="rect">
            <a:avLst/>
          </a:prstGeom>
          <a:noFill/>
          <a:ln w="9525">
            <a:noFill/>
            <a:miter lim="800000"/>
            <a:headEnd/>
            <a:tailEnd/>
          </a:ln>
        </p:spPr>
        <p:txBody>
          <a:bodyPr>
            <a:spAutoFit/>
          </a:bodyPr>
          <a:lstStyle/>
          <a:p>
            <a:r>
              <a:rPr lang="it-IT" b="1"/>
              <a:t>Server process</a:t>
            </a:r>
          </a:p>
          <a:p>
            <a:r>
              <a:rPr lang="en-GB"/>
              <a:t>#include &lt;sys/types.h&gt;</a:t>
            </a:r>
          </a:p>
          <a:p>
            <a:r>
              <a:rPr lang="en-GB"/>
              <a:t>#include &lt;netinet/in.h&gt;</a:t>
            </a:r>
          </a:p>
          <a:p>
            <a:r>
              <a:rPr lang="en-GB"/>
              <a:t>#include &lt;sys/socket.h&gt;</a:t>
            </a:r>
            <a:endParaRPr lang="en-GB" b="1"/>
          </a:p>
          <a:p>
            <a:r>
              <a:rPr lang="en-GB"/>
              <a:t>struct sockaddr_in *M, *my;</a:t>
            </a:r>
            <a:endParaRPr lang="en-GB" b="1"/>
          </a:p>
          <a:p>
            <a:r>
              <a:rPr lang="en-GB"/>
              <a:t>char msg[BUFFERSIZE], ris[2000];</a:t>
            </a:r>
            <a:endParaRPr lang="en-GB" b="1"/>
          </a:p>
          <a:p>
            <a:r>
              <a:rPr lang="en-GB"/>
              <a:t>int asc, l,sd, addrlen ;</a:t>
            </a:r>
            <a:endParaRPr lang="en-GB" b="1"/>
          </a:p>
          <a:p>
            <a:r>
              <a:rPr lang="en-GB"/>
              <a:t>int main()</a:t>
            </a:r>
          </a:p>
          <a:p>
            <a:r>
              <a:rPr lang="en-GB"/>
              <a:t>{</a:t>
            </a:r>
          </a:p>
          <a:p>
            <a:r>
              <a:rPr lang="en-GB"/>
              <a:t>	asc=socket(AF_INET,SOCK_STREAM,0);</a:t>
            </a:r>
            <a:endParaRPr lang="it-IT"/>
          </a:p>
          <a:p>
            <a:r>
              <a:rPr lang="it-IT"/>
              <a:t>	&lt;a</a:t>
            </a:r>
            <a:r>
              <a:rPr lang="it-IT" i="1"/>
              <a:t>ddress initialitation</a:t>
            </a:r>
            <a:r>
              <a:rPr lang="it-IT"/>
              <a:t>&gt;</a:t>
            </a:r>
            <a:endParaRPr lang="en-GB"/>
          </a:p>
          <a:p>
            <a:r>
              <a:rPr lang="en-GB"/>
              <a:t>	l=sizeof(struct sockaddr_in);</a:t>
            </a:r>
            <a:endParaRPr lang="it-IT"/>
          </a:p>
          <a:p>
            <a:pPr lvl="2"/>
            <a:r>
              <a:rPr lang="it-IT"/>
              <a:t>bind (asc,&amp;my,l); /* address  assigning*/</a:t>
            </a:r>
          </a:p>
          <a:p>
            <a:pPr lvl="2"/>
            <a:r>
              <a:rPr lang="it-IT"/>
              <a:t>listen(asc, 100);  /*request queue creating */</a:t>
            </a:r>
            <a:endParaRPr lang="en-GB"/>
          </a:p>
          <a:p>
            <a:pPr lvl="2"/>
            <a:r>
              <a:rPr lang="en-GB"/>
              <a:t>sd=accept(asc, M, &amp;addrlen); /* channel opening*/</a:t>
            </a:r>
            <a:endParaRPr lang="it-IT"/>
          </a:p>
          <a:p>
            <a:pPr lvl="2"/>
            <a:r>
              <a:rPr lang="it-IT"/>
              <a:t>read</a:t>
            </a:r>
            <a:r>
              <a:rPr lang="it-IT" b="1"/>
              <a:t> </a:t>
            </a:r>
            <a:r>
              <a:rPr lang="it-IT"/>
              <a:t>(sd, msg, 2000); /* message receiving*.</a:t>
            </a:r>
          </a:p>
          <a:p>
            <a:pPr lvl="2"/>
            <a:r>
              <a:rPr lang="it-IT"/>
              <a:t>&lt;</a:t>
            </a:r>
            <a:r>
              <a:rPr lang="it-IT" i="1"/>
              <a:t> creation of  ris answer</a:t>
            </a:r>
            <a:r>
              <a:rPr lang="it-IT"/>
              <a:t>&gt;</a:t>
            </a:r>
          </a:p>
          <a:p>
            <a:pPr lvl="2"/>
            <a:r>
              <a:rPr lang="it-IT"/>
              <a:t>write</a:t>
            </a:r>
            <a:r>
              <a:rPr lang="it-IT" b="1"/>
              <a:t> </a:t>
            </a:r>
            <a:r>
              <a:rPr lang="it-IT"/>
              <a:t>(sd, ris, 2000); /* answer sending*/ </a:t>
            </a:r>
            <a:r>
              <a:rPr lang="en-US"/>
              <a:t>}</a:t>
            </a:r>
            <a:endParaRPr lang="it-IT"/>
          </a:p>
          <a:p>
            <a:pPr lvl="2"/>
            <a:endParaRPr lang="it-IT"/>
          </a:p>
          <a:p>
            <a:pPr lvl="2"/>
            <a:r>
              <a:rPr lang="it-IT"/>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contenuto 2"/>
          <p:cNvSpPr>
            <a:spLocks noGrp="1"/>
          </p:cNvSpPr>
          <p:nvPr>
            <p:ph idx="1"/>
          </p:nvPr>
        </p:nvSpPr>
        <p:spPr>
          <a:xfrm>
            <a:off x="685800" y="571500"/>
            <a:ext cx="7772400" cy="5572125"/>
          </a:xfrm>
        </p:spPr>
        <p:txBody>
          <a:bodyPr/>
          <a:lstStyle/>
          <a:p>
            <a:r>
              <a:rPr lang="it-IT" sz="2800" dirty="0"/>
              <a:t>The </a:t>
            </a:r>
            <a:r>
              <a:rPr lang="it-IT" sz="2800" dirty="0" err="1"/>
              <a:t>protocols</a:t>
            </a:r>
            <a:r>
              <a:rPr lang="it-IT" sz="2800" dirty="0"/>
              <a:t> </a:t>
            </a:r>
            <a:r>
              <a:rPr lang="it-IT" sz="2800" dirty="0" err="1"/>
              <a:t>specify</a:t>
            </a:r>
            <a:r>
              <a:rPr lang="it-IT" sz="2800" dirty="0"/>
              <a:t> the general </a:t>
            </a:r>
            <a:r>
              <a:rPr lang="it-IT" sz="2800" dirty="0" err="1"/>
              <a:t>operations</a:t>
            </a:r>
            <a:r>
              <a:rPr lang="it-IT" sz="2800" dirty="0"/>
              <a:t> </a:t>
            </a:r>
            <a:r>
              <a:rPr lang="it-IT" sz="2800" dirty="0" err="1"/>
              <a:t>that</a:t>
            </a:r>
            <a:r>
              <a:rPr lang="it-IT" sz="2800" dirty="0"/>
              <a:t> </a:t>
            </a:r>
            <a:r>
              <a:rPr lang="it-IT" sz="2800" dirty="0" err="1"/>
              <a:t>should</a:t>
            </a:r>
            <a:r>
              <a:rPr lang="it-IT" sz="2800" dirty="0"/>
              <a:t> be </a:t>
            </a:r>
            <a:r>
              <a:rPr lang="it-IT" sz="2800" dirty="0" err="1"/>
              <a:t>provided</a:t>
            </a:r>
            <a:r>
              <a:rPr lang="it-IT" sz="2800" dirty="0"/>
              <a:t>, and </a:t>
            </a:r>
            <a:r>
              <a:rPr lang="it-IT" sz="2800" b="1" dirty="0" err="1"/>
              <a:t>allow</a:t>
            </a:r>
            <a:r>
              <a:rPr lang="it-IT" sz="2800" b="1" dirty="0"/>
              <a:t> </a:t>
            </a:r>
            <a:r>
              <a:rPr lang="it-IT" sz="2800" b="1" dirty="0" err="1"/>
              <a:t>each</a:t>
            </a:r>
            <a:r>
              <a:rPr lang="it-IT" sz="2800" b="1" dirty="0"/>
              <a:t> O.S. to </a:t>
            </a:r>
            <a:r>
              <a:rPr lang="it-IT" sz="2800" b="1" dirty="0" err="1"/>
              <a:t>define</a:t>
            </a:r>
            <a:r>
              <a:rPr lang="it-IT" sz="2800" b="1" dirty="0"/>
              <a:t> the </a:t>
            </a:r>
            <a:r>
              <a:rPr lang="it-IT" sz="2800" b="1" dirty="0" err="1"/>
              <a:t>specific</a:t>
            </a:r>
            <a:r>
              <a:rPr lang="it-IT" sz="2800" b="1" dirty="0"/>
              <a:t> API </a:t>
            </a:r>
            <a:r>
              <a:rPr lang="it-IT" sz="2800" dirty="0"/>
              <a:t>an </a:t>
            </a:r>
            <a:r>
              <a:rPr lang="it-IT" sz="2800" dirty="0" err="1"/>
              <a:t>application</a:t>
            </a:r>
            <a:r>
              <a:rPr lang="it-IT" sz="2800" dirty="0"/>
              <a:t> </a:t>
            </a:r>
            <a:r>
              <a:rPr lang="it-IT" sz="2800" dirty="0" err="1"/>
              <a:t>uses</a:t>
            </a:r>
            <a:r>
              <a:rPr lang="it-IT" sz="2800" dirty="0"/>
              <a:t> to </a:t>
            </a:r>
            <a:r>
              <a:rPr lang="it-IT" sz="2800" dirty="0" err="1"/>
              <a:t>perform</a:t>
            </a:r>
            <a:r>
              <a:rPr lang="it-IT" sz="2800" dirty="0"/>
              <a:t> the </a:t>
            </a:r>
            <a:r>
              <a:rPr lang="it-IT" sz="2800" dirty="0" err="1"/>
              <a:t>operation</a:t>
            </a:r>
            <a:r>
              <a:rPr lang="it-IT" sz="2800" dirty="0"/>
              <a:t>.</a:t>
            </a:r>
          </a:p>
          <a:p>
            <a:endParaRPr lang="it-IT" sz="2800" dirty="0"/>
          </a:p>
          <a:p>
            <a:r>
              <a:rPr lang="it-IT" sz="2800" b="1" dirty="0"/>
              <a:t>The </a:t>
            </a:r>
            <a:r>
              <a:rPr lang="it-IT" sz="2800" b="1" dirty="0" err="1"/>
              <a:t>socket</a:t>
            </a:r>
            <a:r>
              <a:rPr lang="it-IT" sz="2800" b="1" dirty="0"/>
              <a:t> API </a:t>
            </a:r>
            <a:r>
              <a:rPr lang="it-IT" sz="2800" b="1" dirty="0" err="1"/>
              <a:t>is</a:t>
            </a:r>
            <a:r>
              <a:rPr lang="it-IT" sz="2800" b="1" dirty="0"/>
              <a:t> a de facto standard. </a:t>
            </a:r>
            <a:r>
              <a:rPr lang="it-IT" sz="2800" dirty="0" err="1"/>
              <a:t>Is</a:t>
            </a:r>
            <a:r>
              <a:rPr lang="it-IT" sz="2800" dirty="0"/>
              <a:t> </a:t>
            </a:r>
            <a:r>
              <a:rPr lang="it-IT" sz="2800" dirty="0" err="1"/>
              <a:t>is</a:t>
            </a:r>
            <a:r>
              <a:rPr lang="it-IT" sz="2800" dirty="0"/>
              <a:t> </a:t>
            </a:r>
            <a:r>
              <a:rPr lang="it-IT" sz="2800" dirty="0" err="1"/>
              <a:t>available</a:t>
            </a:r>
            <a:r>
              <a:rPr lang="it-IT" sz="2800" dirty="0"/>
              <a:t> for </a:t>
            </a:r>
            <a:r>
              <a:rPr lang="it-IT" sz="2800" dirty="0" err="1"/>
              <a:t>many</a:t>
            </a:r>
            <a:r>
              <a:rPr lang="it-IT" sz="2800" dirty="0"/>
              <a:t> O.S. (e.g. </a:t>
            </a:r>
            <a:r>
              <a:rPr lang="it-IT" sz="2800" dirty="0" err="1"/>
              <a:t>Microsoft’s</a:t>
            </a:r>
            <a:r>
              <a:rPr lang="it-IT" sz="2800" dirty="0"/>
              <a:t>  </a:t>
            </a:r>
            <a:r>
              <a:rPr lang="it-IT" sz="2800" dirty="0" err="1"/>
              <a:t>windows</a:t>
            </a:r>
            <a:r>
              <a:rPr lang="it-IT" sz="2800" dirty="0"/>
              <a:t> system, </a:t>
            </a:r>
            <a:r>
              <a:rPr lang="it-IT" sz="2800" dirty="0" err="1"/>
              <a:t>various</a:t>
            </a:r>
            <a:r>
              <a:rPr lang="it-IT" sz="2800" dirty="0"/>
              <a:t> Unix systems).</a:t>
            </a:r>
          </a:p>
          <a:p>
            <a:endParaRPr lang="it-IT" sz="2800" dirty="0"/>
          </a:p>
          <a:p>
            <a:r>
              <a:rPr lang="it-IT" sz="2800" b="1" dirty="0"/>
              <a:t>The </a:t>
            </a:r>
            <a:r>
              <a:rPr lang="it-IT" sz="2800" b="1" dirty="0" err="1"/>
              <a:t>socket</a:t>
            </a:r>
            <a:r>
              <a:rPr lang="it-IT" sz="2800" b="1" dirty="0"/>
              <a:t> API </a:t>
            </a:r>
            <a:r>
              <a:rPr lang="it-IT" sz="2800" dirty="0" err="1"/>
              <a:t>originated</a:t>
            </a:r>
            <a:r>
              <a:rPr lang="it-IT" sz="2800" dirty="0"/>
              <a:t> </a:t>
            </a:r>
            <a:r>
              <a:rPr lang="it-IT" sz="2800" dirty="0" err="1"/>
              <a:t>as</a:t>
            </a:r>
            <a:r>
              <a:rPr lang="it-IT" sz="2800" dirty="0"/>
              <a:t> part of  the BSD Unix O.S.</a:t>
            </a:r>
          </a:p>
        </p:txBody>
      </p:sp>
      <p:sp>
        <p:nvSpPr>
          <p:cNvPr id="4099" name="Segnaposto numero diapositiva 3"/>
          <p:cNvSpPr>
            <a:spLocks noGrp="1"/>
          </p:cNvSpPr>
          <p:nvPr>
            <p:ph type="sldNum" sz="quarter" idx="12"/>
          </p:nvPr>
        </p:nvSpPr>
        <p:spPr>
          <a:noFill/>
        </p:spPr>
        <p:txBody>
          <a:bodyPr/>
          <a:lstStyle/>
          <a:p>
            <a:fld id="{9C4FDC72-950A-4299-8FA8-53FE52BE0E36}" type="slidenum">
              <a:rPr lang="it-IT" smtClean="0"/>
              <a:pPr/>
              <a:t>3</a:t>
            </a:fld>
            <a:endParaRPr lang="it-IT"/>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numero diapositiva 3"/>
          <p:cNvSpPr>
            <a:spLocks noGrp="1"/>
          </p:cNvSpPr>
          <p:nvPr>
            <p:ph type="sldNum" sz="quarter" idx="12"/>
          </p:nvPr>
        </p:nvSpPr>
        <p:spPr>
          <a:noFill/>
        </p:spPr>
        <p:txBody>
          <a:bodyPr/>
          <a:lstStyle/>
          <a:p>
            <a:fld id="{991F96D9-3BE7-4FE3-972F-D2E49260F8D2}" type="slidenum">
              <a:rPr lang="it-IT" smtClean="0"/>
              <a:pPr/>
              <a:t>30</a:t>
            </a:fld>
            <a:endParaRPr lang="it-IT"/>
          </a:p>
        </p:txBody>
      </p:sp>
      <p:sp>
        <p:nvSpPr>
          <p:cNvPr id="29699" name="Text Box 4"/>
          <p:cNvSpPr txBox="1">
            <a:spLocks noChangeArrowheads="1"/>
          </p:cNvSpPr>
          <p:nvPr/>
        </p:nvSpPr>
        <p:spPr bwMode="auto">
          <a:xfrm>
            <a:off x="519113" y="474663"/>
            <a:ext cx="7797800" cy="4724400"/>
          </a:xfrm>
          <a:prstGeom prst="rect">
            <a:avLst/>
          </a:prstGeom>
          <a:noFill/>
          <a:ln w="9525">
            <a:noFill/>
            <a:miter lim="800000"/>
            <a:headEnd/>
            <a:tailEnd/>
          </a:ln>
        </p:spPr>
        <p:txBody>
          <a:bodyPr>
            <a:spAutoFit/>
          </a:bodyPr>
          <a:lstStyle/>
          <a:p>
            <a:r>
              <a:rPr lang="it-IT" b="1"/>
              <a:t>			</a:t>
            </a:r>
            <a:r>
              <a:rPr lang="it-IT" sz="2400" b="1"/>
              <a:t>Socket datagram</a:t>
            </a:r>
            <a:endParaRPr lang="it-IT" sz="2400"/>
          </a:p>
          <a:p>
            <a:r>
              <a:rPr lang="it-IT"/>
              <a:t>As the communication is </a:t>
            </a:r>
            <a:r>
              <a:rPr lang="it-IT" b="1"/>
              <a:t>connection-less,</a:t>
            </a:r>
            <a:r>
              <a:rPr lang="it-IT"/>
              <a:t> the procedures called by a process are </a:t>
            </a:r>
            <a:r>
              <a:rPr lang="it-IT" b="1"/>
              <a:t>create and bind.</a:t>
            </a:r>
          </a:p>
          <a:p>
            <a:endParaRPr lang="it-IT"/>
          </a:p>
          <a:p>
            <a:r>
              <a:rPr lang="it-IT"/>
              <a:t>Procedures </a:t>
            </a:r>
            <a:r>
              <a:rPr lang="it-IT" b="1"/>
              <a:t>sendto</a:t>
            </a:r>
            <a:r>
              <a:rPr lang="it-IT"/>
              <a:t> e </a:t>
            </a:r>
            <a:r>
              <a:rPr lang="it-IT" b="1"/>
              <a:t>recvfrom</a:t>
            </a:r>
            <a:r>
              <a:rPr lang="it-IT"/>
              <a:t> are used by processes to send and receive messages</a:t>
            </a:r>
            <a:r>
              <a:rPr lang="it-IT" b="1"/>
              <a:t>.</a:t>
            </a:r>
          </a:p>
          <a:p>
            <a:endParaRPr lang="en-GB" b="1"/>
          </a:p>
          <a:p>
            <a:r>
              <a:rPr lang="en-GB" b="1"/>
              <a:t>	 sendto(sd</a:t>
            </a:r>
            <a:r>
              <a:rPr lang="en-GB"/>
              <a:t>,  data,  length, flags,destaddress, addresslen</a:t>
            </a:r>
            <a:r>
              <a:rPr lang="en-GB" b="1"/>
              <a:t>)</a:t>
            </a:r>
            <a:endParaRPr lang="it-IT"/>
          </a:p>
          <a:p>
            <a:endParaRPr lang="it-IT"/>
          </a:p>
          <a:p>
            <a:r>
              <a:rPr lang="it-IT" b="1"/>
              <a:t>sd </a:t>
            </a:r>
            <a:r>
              <a:rPr lang="it-IT"/>
              <a:t>is the descriptor of a socket to use </a:t>
            </a:r>
          </a:p>
          <a:p>
            <a:r>
              <a:rPr lang="it-IT" b="1"/>
              <a:t>data</a:t>
            </a:r>
            <a:r>
              <a:rPr lang="it-IT"/>
              <a:t> is the address in memory of the data to be send;</a:t>
            </a:r>
          </a:p>
          <a:p>
            <a:r>
              <a:rPr lang="it-IT" b="1"/>
              <a:t>length </a:t>
            </a:r>
            <a:r>
              <a:rPr lang="it-IT"/>
              <a:t>is</a:t>
            </a:r>
            <a:r>
              <a:rPr lang="it-IT" b="1"/>
              <a:t> </a:t>
            </a:r>
            <a:r>
              <a:rPr lang="it-IT"/>
              <a:t> an integer that specifies the number of bytes of data</a:t>
            </a:r>
          </a:p>
          <a:p>
            <a:r>
              <a:rPr lang="it-IT" b="1"/>
              <a:t>flags</a:t>
            </a:r>
            <a:r>
              <a:rPr lang="it-IT"/>
              <a:t> contains bits that request special options about the message transport;</a:t>
            </a:r>
          </a:p>
          <a:p>
            <a:r>
              <a:rPr lang="it-IT" b="1"/>
              <a:t>destaddress </a:t>
            </a:r>
            <a:r>
              <a:rPr lang="it-IT"/>
              <a:t>specifies the address of a destination;</a:t>
            </a:r>
          </a:p>
          <a:p>
            <a:r>
              <a:rPr lang="it-IT" b="1"/>
              <a:t>addresslength</a:t>
            </a:r>
            <a:r>
              <a:rPr lang="it-IT"/>
              <a:t> is the length of the address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numero diapositiva 3"/>
          <p:cNvSpPr>
            <a:spLocks noGrp="1"/>
          </p:cNvSpPr>
          <p:nvPr>
            <p:ph type="sldNum" sz="quarter" idx="12"/>
          </p:nvPr>
        </p:nvSpPr>
        <p:spPr>
          <a:noFill/>
        </p:spPr>
        <p:txBody>
          <a:bodyPr/>
          <a:lstStyle/>
          <a:p>
            <a:fld id="{E278B1DE-83ED-4325-A432-9273E2E34704}" type="slidenum">
              <a:rPr lang="it-IT" smtClean="0"/>
              <a:pPr/>
              <a:t>31</a:t>
            </a:fld>
            <a:endParaRPr lang="it-IT"/>
          </a:p>
        </p:txBody>
      </p:sp>
      <p:sp>
        <p:nvSpPr>
          <p:cNvPr id="30723" name="Text Box 4"/>
          <p:cNvSpPr txBox="1">
            <a:spLocks noChangeArrowheads="1"/>
          </p:cNvSpPr>
          <p:nvPr/>
        </p:nvSpPr>
        <p:spPr bwMode="auto">
          <a:xfrm>
            <a:off x="376238" y="690563"/>
            <a:ext cx="8156575" cy="3140075"/>
          </a:xfrm>
          <a:prstGeom prst="rect">
            <a:avLst/>
          </a:prstGeom>
          <a:noFill/>
          <a:ln w="9525">
            <a:noFill/>
            <a:miter lim="800000"/>
            <a:headEnd/>
            <a:tailEnd/>
          </a:ln>
        </p:spPr>
        <p:txBody>
          <a:bodyPr>
            <a:spAutoFit/>
          </a:bodyPr>
          <a:lstStyle/>
          <a:p>
            <a:endParaRPr lang="it-IT"/>
          </a:p>
          <a:p>
            <a:endParaRPr lang="en-GB" b="1"/>
          </a:p>
          <a:p>
            <a:r>
              <a:rPr lang="en-GB" b="1"/>
              <a:t>	</a:t>
            </a:r>
            <a:r>
              <a:rPr lang="en-GB"/>
              <a:t> recvfrom(sd, </a:t>
            </a:r>
            <a:r>
              <a:rPr lang="en-GB" b="1"/>
              <a:t>buffer,length,flags</a:t>
            </a:r>
            <a:r>
              <a:rPr lang="en-GB"/>
              <a:t>,sndraddr,saddrln)</a:t>
            </a:r>
          </a:p>
          <a:p>
            <a:r>
              <a:rPr lang="en-GB"/>
              <a:t>	</a:t>
            </a:r>
            <a:endParaRPr lang="it-IT"/>
          </a:p>
          <a:p>
            <a:r>
              <a:rPr lang="it-IT" b="1"/>
              <a:t>sd </a:t>
            </a:r>
            <a:r>
              <a:rPr lang="it-IT"/>
              <a:t>is the descriptor</a:t>
            </a:r>
            <a:r>
              <a:rPr lang="it-IT" b="1"/>
              <a:t> of a socket from wich data is to be received </a:t>
            </a:r>
          </a:p>
          <a:p>
            <a:r>
              <a:rPr lang="it-IT" b="1"/>
              <a:t>buffer </a:t>
            </a:r>
            <a:r>
              <a:rPr lang="it-IT"/>
              <a:t>is the address in memory in which the incoming message should be placed;</a:t>
            </a:r>
          </a:p>
          <a:p>
            <a:r>
              <a:rPr lang="en-GB" b="1"/>
              <a:t>length</a:t>
            </a:r>
            <a:r>
              <a:rPr lang="it-IT"/>
              <a:t> specifies the size of the buffer;</a:t>
            </a:r>
          </a:p>
          <a:p>
            <a:r>
              <a:rPr lang="it-IT" b="1"/>
              <a:t>flags </a:t>
            </a:r>
            <a:r>
              <a:rPr lang="it-IT"/>
              <a:t>allow the caller to control details about the message transport.</a:t>
            </a:r>
          </a:p>
          <a:p>
            <a:r>
              <a:rPr lang="it-IT" b="1"/>
              <a:t>sndraddr</a:t>
            </a:r>
            <a:r>
              <a:rPr lang="it-IT"/>
              <a:t> and </a:t>
            </a:r>
            <a:r>
              <a:rPr lang="en-GB" b="1"/>
              <a:t>saddrln </a:t>
            </a:r>
            <a:r>
              <a:rPr lang="en-GB"/>
              <a:t>are used to record the sender’s address</a:t>
            </a:r>
            <a:endParaRPr lang="it-IT"/>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numero diapositiva 3"/>
          <p:cNvSpPr>
            <a:spLocks noGrp="1"/>
          </p:cNvSpPr>
          <p:nvPr>
            <p:ph type="sldNum" sz="quarter" idx="12"/>
          </p:nvPr>
        </p:nvSpPr>
        <p:spPr>
          <a:noFill/>
        </p:spPr>
        <p:txBody>
          <a:bodyPr/>
          <a:lstStyle/>
          <a:p>
            <a:fld id="{0CF2F5F5-0436-4A63-87C9-FDDF820ADD80}" type="slidenum">
              <a:rPr lang="it-IT" smtClean="0"/>
              <a:pPr/>
              <a:t>32</a:t>
            </a:fld>
            <a:endParaRPr lang="it-IT"/>
          </a:p>
        </p:txBody>
      </p:sp>
      <p:sp>
        <p:nvSpPr>
          <p:cNvPr id="31747" name="Text Box 4"/>
          <p:cNvSpPr txBox="1">
            <a:spLocks noChangeArrowheads="1"/>
          </p:cNvSpPr>
          <p:nvPr/>
        </p:nvSpPr>
        <p:spPr bwMode="auto">
          <a:xfrm>
            <a:off x="735013" y="977900"/>
            <a:ext cx="7292975" cy="4664075"/>
          </a:xfrm>
          <a:prstGeom prst="rect">
            <a:avLst/>
          </a:prstGeom>
          <a:noFill/>
          <a:ln w="9525">
            <a:noFill/>
            <a:miter lim="800000"/>
            <a:headEnd/>
            <a:tailEnd/>
          </a:ln>
        </p:spPr>
        <p:txBody>
          <a:bodyPr>
            <a:spAutoFit/>
          </a:bodyPr>
          <a:lstStyle/>
          <a:p>
            <a:pPr>
              <a:buFontTx/>
              <a:buChar char="•"/>
            </a:pPr>
            <a:r>
              <a:rPr lang="it-IT"/>
              <a:t> The  </a:t>
            </a:r>
            <a:r>
              <a:rPr lang="it-IT" b="1"/>
              <a:t>recvfrom </a:t>
            </a:r>
            <a:r>
              <a:rPr lang="it-IT"/>
              <a:t> can block the process, if the message is not available; </a:t>
            </a:r>
          </a:p>
          <a:p>
            <a:pPr>
              <a:buFontTx/>
              <a:buChar char="•"/>
            </a:pPr>
            <a:endParaRPr lang="it-IT"/>
          </a:p>
          <a:p>
            <a:pPr>
              <a:buFontTx/>
              <a:buChar char="•"/>
            </a:pPr>
            <a:r>
              <a:rPr lang="it-IT"/>
              <a:t> Differently from the case of connection oriented communication  the communication  procedures  require specific parameters to identify the addresses of the partnes in the communication. </a:t>
            </a:r>
          </a:p>
          <a:p>
            <a:pPr>
              <a:buFontTx/>
              <a:buChar char="•"/>
            </a:pPr>
            <a:endParaRPr lang="it-IT"/>
          </a:p>
          <a:p>
            <a:pPr>
              <a:buFontTx/>
              <a:buChar char="•"/>
            </a:pPr>
            <a:r>
              <a:rPr lang="it-IT"/>
              <a:t> to send a message it is necessary to specify the address of the receiver; to receive a message it is necessary that the </a:t>
            </a:r>
            <a:r>
              <a:rPr lang="it-IT" b="1"/>
              <a:t>recvfrom</a:t>
            </a:r>
            <a:r>
              <a:rPr lang="it-IT"/>
              <a:t> provides the address of the sending process.</a:t>
            </a:r>
          </a:p>
          <a:p>
            <a:pPr>
              <a:buFontTx/>
              <a:buChar char="•"/>
            </a:pPr>
            <a:endParaRPr lang="it-IT"/>
          </a:p>
          <a:p>
            <a:pPr>
              <a:buFontTx/>
              <a:buChar char="•"/>
            </a:pPr>
            <a:r>
              <a:rPr lang="it-IT"/>
              <a:t> to close a datagram socket it is possible to utilize  the system call </a:t>
            </a:r>
            <a:r>
              <a:rPr lang="it-IT" b="1"/>
              <a:t>shutdown</a:t>
            </a:r>
            <a:r>
              <a:rPr lang="it-IT"/>
              <a:t>, or the system call </a:t>
            </a:r>
            <a:r>
              <a:rPr lang="it-IT" b="1"/>
              <a:t>close</a:t>
            </a:r>
          </a:p>
          <a:p>
            <a:endParaRPr lang="it-IT" b="1"/>
          </a:p>
          <a:p>
            <a:endParaRPr lang="it-IT"/>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numero diapositiva 3"/>
          <p:cNvSpPr>
            <a:spLocks noGrp="1"/>
          </p:cNvSpPr>
          <p:nvPr>
            <p:ph type="sldNum" sz="quarter" idx="12"/>
          </p:nvPr>
        </p:nvSpPr>
        <p:spPr>
          <a:noFill/>
        </p:spPr>
        <p:txBody>
          <a:bodyPr/>
          <a:lstStyle/>
          <a:p>
            <a:fld id="{42F61A82-80C9-4B23-81AB-3B65BFCB4C45}" type="slidenum">
              <a:rPr lang="it-IT" smtClean="0"/>
              <a:pPr/>
              <a:t>33</a:t>
            </a:fld>
            <a:endParaRPr lang="it-IT"/>
          </a:p>
        </p:txBody>
      </p:sp>
      <p:sp>
        <p:nvSpPr>
          <p:cNvPr id="32771" name="AutoShape 2"/>
          <p:cNvSpPr>
            <a:spLocks noChangeArrowheads="1"/>
          </p:cNvSpPr>
          <p:nvPr/>
        </p:nvSpPr>
        <p:spPr bwMode="auto">
          <a:xfrm>
            <a:off x="563563" y="606425"/>
            <a:ext cx="8016875" cy="5645150"/>
          </a:xfrm>
          <a:prstGeom prst="roundRect">
            <a:avLst>
              <a:gd name="adj" fmla="val 3995"/>
            </a:avLst>
          </a:prstGeom>
          <a:noFill/>
          <a:ln w="12700">
            <a:solidFill>
              <a:schemeClr val="tx1"/>
            </a:solidFill>
            <a:round/>
            <a:headEnd/>
            <a:tailEnd/>
          </a:ln>
        </p:spPr>
        <p:txBody>
          <a:bodyPr wrap="none" anchor="ctr"/>
          <a:lstStyle/>
          <a:p>
            <a:endParaRPr lang="it-IT"/>
          </a:p>
        </p:txBody>
      </p:sp>
      <p:sp>
        <p:nvSpPr>
          <p:cNvPr id="32772" name="Rectangle 3"/>
          <p:cNvSpPr>
            <a:spLocks noChangeArrowheads="1"/>
          </p:cNvSpPr>
          <p:nvPr/>
        </p:nvSpPr>
        <p:spPr bwMode="auto">
          <a:xfrm>
            <a:off x="2406650" y="709613"/>
            <a:ext cx="4324350" cy="749300"/>
          </a:xfrm>
          <a:prstGeom prst="rect">
            <a:avLst/>
          </a:prstGeom>
          <a:noFill/>
          <a:ln w="9525">
            <a:noFill/>
            <a:miter lim="800000"/>
            <a:headEnd/>
            <a:tailEnd/>
          </a:ln>
        </p:spPr>
        <p:txBody>
          <a:bodyPr wrap="none" lIns="92075" tIns="46038" rIns="92075" bIns="46038">
            <a:spAutoFit/>
          </a:bodyPr>
          <a:lstStyle/>
          <a:p>
            <a:pPr algn="ctr" eaLnBrk="0" hangingPunct="0">
              <a:lnSpc>
                <a:spcPct val="90000"/>
              </a:lnSpc>
            </a:pPr>
            <a:r>
              <a:rPr lang="it-IT" sz="2400" b="1"/>
              <a:t>Connection-less communication</a:t>
            </a:r>
            <a:endParaRPr lang="it-IT" sz="2800" b="1"/>
          </a:p>
          <a:p>
            <a:pPr algn="ctr" eaLnBrk="0" hangingPunct="0">
              <a:lnSpc>
                <a:spcPct val="90000"/>
              </a:lnSpc>
            </a:pPr>
            <a:r>
              <a:rPr lang="it-IT" sz="2400"/>
              <a:t>(socket DATAGRAM)</a:t>
            </a:r>
            <a:endParaRPr lang="it-IT" sz="2800" b="1"/>
          </a:p>
        </p:txBody>
      </p:sp>
      <p:sp>
        <p:nvSpPr>
          <p:cNvPr id="106500" name="Rectangle 4"/>
          <p:cNvSpPr>
            <a:spLocks noChangeArrowheads="1"/>
          </p:cNvSpPr>
          <p:nvPr/>
        </p:nvSpPr>
        <p:spPr bwMode="auto">
          <a:xfrm>
            <a:off x="5408613" y="1682750"/>
            <a:ext cx="1936750" cy="3546475"/>
          </a:xfrm>
          <a:prstGeom prst="rect">
            <a:avLst/>
          </a:prstGeom>
          <a:solidFill>
            <a:srgbClr val="DDDDDD"/>
          </a:solid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32774" name="Rectangle 5"/>
          <p:cNvSpPr>
            <a:spLocks noChangeArrowheads="1"/>
          </p:cNvSpPr>
          <p:nvPr/>
        </p:nvSpPr>
        <p:spPr bwMode="auto">
          <a:xfrm>
            <a:off x="5637213" y="2165350"/>
            <a:ext cx="1238250" cy="279400"/>
          </a:xfrm>
          <a:prstGeom prst="rect">
            <a:avLst/>
          </a:prstGeom>
          <a:solidFill>
            <a:schemeClr val="bg1"/>
          </a:solidFill>
          <a:ln w="12700">
            <a:solidFill>
              <a:schemeClr val="tx1"/>
            </a:solidFill>
            <a:miter lim="800000"/>
            <a:headEnd/>
            <a:tailEnd/>
          </a:ln>
        </p:spPr>
        <p:txBody>
          <a:bodyPr wrap="none" anchor="ctr"/>
          <a:lstStyle/>
          <a:p>
            <a:endParaRPr lang="it-IT"/>
          </a:p>
        </p:txBody>
      </p:sp>
      <p:sp>
        <p:nvSpPr>
          <p:cNvPr id="32775" name="Rectangle 6"/>
          <p:cNvSpPr>
            <a:spLocks noChangeArrowheads="1"/>
          </p:cNvSpPr>
          <p:nvPr/>
        </p:nvSpPr>
        <p:spPr bwMode="auto">
          <a:xfrm>
            <a:off x="5637213" y="2598738"/>
            <a:ext cx="1238250" cy="280987"/>
          </a:xfrm>
          <a:prstGeom prst="rect">
            <a:avLst/>
          </a:prstGeom>
          <a:solidFill>
            <a:schemeClr val="bg1"/>
          </a:solidFill>
          <a:ln w="12700">
            <a:solidFill>
              <a:schemeClr val="tx1"/>
            </a:solidFill>
            <a:miter lim="800000"/>
            <a:headEnd/>
            <a:tailEnd/>
          </a:ln>
        </p:spPr>
        <p:txBody>
          <a:bodyPr wrap="none" anchor="ctr"/>
          <a:lstStyle/>
          <a:p>
            <a:endParaRPr lang="it-IT"/>
          </a:p>
        </p:txBody>
      </p:sp>
      <p:sp>
        <p:nvSpPr>
          <p:cNvPr id="32776" name="Rectangle 7"/>
          <p:cNvSpPr>
            <a:spLocks noChangeArrowheads="1"/>
          </p:cNvSpPr>
          <p:nvPr/>
        </p:nvSpPr>
        <p:spPr bwMode="auto">
          <a:xfrm>
            <a:off x="5637213" y="3019425"/>
            <a:ext cx="1397000" cy="279400"/>
          </a:xfrm>
          <a:prstGeom prst="rect">
            <a:avLst/>
          </a:prstGeom>
          <a:solidFill>
            <a:schemeClr val="bg1"/>
          </a:solidFill>
          <a:ln w="12700">
            <a:solidFill>
              <a:schemeClr val="tx1"/>
            </a:solidFill>
            <a:miter lim="800000"/>
            <a:headEnd/>
            <a:tailEnd/>
          </a:ln>
        </p:spPr>
        <p:txBody>
          <a:bodyPr wrap="none" anchor="ctr"/>
          <a:lstStyle/>
          <a:p>
            <a:endParaRPr lang="it-IT"/>
          </a:p>
        </p:txBody>
      </p:sp>
      <p:sp>
        <p:nvSpPr>
          <p:cNvPr id="32777" name="Rectangle 8"/>
          <p:cNvSpPr>
            <a:spLocks noChangeArrowheads="1"/>
          </p:cNvSpPr>
          <p:nvPr/>
        </p:nvSpPr>
        <p:spPr bwMode="auto">
          <a:xfrm>
            <a:off x="5664200" y="4373563"/>
            <a:ext cx="1238250" cy="279400"/>
          </a:xfrm>
          <a:prstGeom prst="rect">
            <a:avLst/>
          </a:prstGeom>
          <a:solidFill>
            <a:schemeClr val="bg1"/>
          </a:solidFill>
          <a:ln w="12700">
            <a:solidFill>
              <a:schemeClr val="tx1"/>
            </a:solidFill>
            <a:miter lim="800000"/>
            <a:headEnd/>
            <a:tailEnd/>
          </a:ln>
        </p:spPr>
        <p:txBody>
          <a:bodyPr wrap="none" anchor="ctr"/>
          <a:lstStyle/>
          <a:p>
            <a:endParaRPr lang="it-IT"/>
          </a:p>
        </p:txBody>
      </p:sp>
      <p:sp>
        <p:nvSpPr>
          <p:cNvPr id="32778" name="Line 9"/>
          <p:cNvSpPr>
            <a:spLocks noChangeShapeType="1"/>
          </p:cNvSpPr>
          <p:nvPr/>
        </p:nvSpPr>
        <p:spPr bwMode="auto">
          <a:xfrm>
            <a:off x="7199313" y="2257425"/>
            <a:ext cx="0" cy="2590800"/>
          </a:xfrm>
          <a:prstGeom prst="line">
            <a:avLst/>
          </a:prstGeom>
          <a:noFill/>
          <a:ln w="12700">
            <a:solidFill>
              <a:schemeClr val="tx1"/>
            </a:solidFill>
            <a:round/>
            <a:headEnd type="none" w="sm" len="sm"/>
            <a:tailEnd type="stealth" w="med" len="lg"/>
          </a:ln>
        </p:spPr>
        <p:txBody>
          <a:bodyPr wrap="none" anchor="ctr"/>
          <a:lstStyle/>
          <a:p>
            <a:endParaRPr lang="it-IT"/>
          </a:p>
        </p:txBody>
      </p:sp>
      <p:sp>
        <p:nvSpPr>
          <p:cNvPr id="32779" name="Rectangle 10"/>
          <p:cNvSpPr>
            <a:spLocks noChangeArrowheads="1"/>
          </p:cNvSpPr>
          <p:nvPr/>
        </p:nvSpPr>
        <p:spPr bwMode="auto">
          <a:xfrm>
            <a:off x="5676900" y="4765675"/>
            <a:ext cx="1241425" cy="277813"/>
          </a:xfrm>
          <a:prstGeom prst="rect">
            <a:avLst/>
          </a:prstGeom>
          <a:solidFill>
            <a:schemeClr val="bg1"/>
          </a:solidFill>
          <a:ln w="12700">
            <a:solidFill>
              <a:schemeClr val="tx1"/>
            </a:solidFill>
            <a:miter lim="800000"/>
            <a:headEnd/>
            <a:tailEnd/>
          </a:ln>
        </p:spPr>
        <p:txBody>
          <a:bodyPr wrap="none" anchor="ctr"/>
          <a:lstStyle/>
          <a:p>
            <a:endParaRPr lang="it-IT"/>
          </a:p>
        </p:txBody>
      </p:sp>
      <p:sp>
        <p:nvSpPr>
          <p:cNvPr id="32780" name="Rectangle 11"/>
          <p:cNvSpPr>
            <a:spLocks noChangeArrowheads="1"/>
          </p:cNvSpPr>
          <p:nvPr/>
        </p:nvSpPr>
        <p:spPr bwMode="auto">
          <a:xfrm>
            <a:off x="5508625" y="2200275"/>
            <a:ext cx="2062163" cy="2892425"/>
          </a:xfrm>
          <a:prstGeom prst="rect">
            <a:avLst/>
          </a:prstGeom>
          <a:noFill/>
          <a:ln w="9525">
            <a:noFill/>
            <a:miter lim="800000"/>
            <a:headEnd/>
            <a:tailEnd/>
          </a:ln>
        </p:spPr>
        <p:txBody>
          <a:bodyPr lIns="92075" tIns="46038" rIns="92075" bIns="46038">
            <a:spAutoFit/>
          </a:bodyPr>
          <a:lstStyle/>
          <a:p>
            <a:pPr eaLnBrk="0" hangingPunct="0">
              <a:lnSpc>
                <a:spcPct val="75000"/>
              </a:lnSpc>
            </a:pPr>
            <a:r>
              <a:rPr lang="it-IT" sz="1800" b="1">
                <a:latin typeface="Courier New" pitchFamily="49" charset="0"/>
              </a:rPr>
              <a:t>socket()</a:t>
            </a:r>
          </a:p>
          <a:p>
            <a:pPr eaLnBrk="0" hangingPunct="0">
              <a:lnSpc>
                <a:spcPct val="75000"/>
              </a:lnSpc>
            </a:pPr>
            <a:endParaRPr lang="it-IT" sz="1800" b="1">
              <a:latin typeface="Courier New" pitchFamily="49" charset="0"/>
            </a:endParaRPr>
          </a:p>
          <a:p>
            <a:pPr eaLnBrk="0" hangingPunct="0">
              <a:lnSpc>
                <a:spcPct val="75000"/>
              </a:lnSpc>
            </a:pPr>
            <a:r>
              <a:rPr lang="it-IT" sz="1800" b="1">
                <a:latin typeface="Courier New" pitchFamily="49" charset="0"/>
              </a:rPr>
              <a:t>bind()</a:t>
            </a:r>
          </a:p>
          <a:p>
            <a:pPr eaLnBrk="0" hangingPunct="0">
              <a:lnSpc>
                <a:spcPct val="75000"/>
              </a:lnSpc>
            </a:pPr>
            <a:endParaRPr lang="it-IT" sz="1800" b="1">
              <a:latin typeface="Courier New" pitchFamily="49" charset="0"/>
            </a:endParaRPr>
          </a:p>
          <a:p>
            <a:pPr eaLnBrk="0" hangingPunct="0">
              <a:lnSpc>
                <a:spcPct val="75000"/>
              </a:lnSpc>
            </a:pPr>
            <a:r>
              <a:rPr lang="it-IT" sz="1800" b="1">
                <a:latin typeface="Courier New" pitchFamily="49" charset="0"/>
              </a:rPr>
              <a:t>recvfrom()</a:t>
            </a:r>
          </a:p>
          <a:p>
            <a:pPr eaLnBrk="0" hangingPunct="0">
              <a:lnSpc>
                <a:spcPct val="75000"/>
              </a:lnSpc>
            </a:pPr>
            <a:endParaRPr lang="it-IT" sz="1600">
              <a:latin typeface="Courier New" pitchFamily="49" charset="0"/>
            </a:endParaRPr>
          </a:p>
          <a:p>
            <a:pPr eaLnBrk="0" hangingPunct="0">
              <a:lnSpc>
                <a:spcPct val="75000"/>
              </a:lnSpc>
            </a:pPr>
            <a:r>
              <a:rPr lang="it-IT" sz="1600" b="1">
                <a:latin typeface="Courier New" pitchFamily="49" charset="0"/>
              </a:rPr>
              <a:t>&lt;request wait&gt;</a:t>
            </a:r>
            <a:endParaRPr lang="it-IT" sz="1800" b="1">
              <a:latin typeface="Courier New" pitchFamily="49" charset="0"/>
            </a:endParaRPr>
          </a:p>
          <a:p>
            <a:pPr eaLnBrk="0" hangingPunct="0">
              <a:lnSpc>
                <a:spcPct val="75000"/>
              </a:lnSpc>
            </a:pPr>
            <a:endParaRPr lang="it-IT" sz="1600" b="1">
              <a:latin typeface="Courier New" pitchFamily="49" charset="0"/>
            </a:endParaRPr>
          </a:p>
          <a:p>
            <a:pPr eaLnBrk="0" hangingPunct="0">
              <a:lnSpc>
                <a:spcPct val="75000"/>
              </a:lnSpc>
            </a:pPr>
            <a:endParaRPr lang="it-IT" sz="1800" b="1">
              <a:latin typeface="Courier New" pitchFamily="49" charset="0"/>
            </a:endParaRPr>
          </a:p>
          <a:p>
            <a:pPr eaLnBrk="0" hangingPunct="0">
              <a:lnSpc>
                <a:spcPct val="75000"/>
              </a:lnSpc>
            </a:pPr>
            <a:r>
              <a:rPr lang="it-IT" sz="1600" b="1">
                <a:latin typeface="Courier New" pitchFamily="49" charset="0"/>
              </a:rPr>
              <a:t>&lt;processing&gt;</a:t>
            </a:r>
            <a:endParaRPr lang="it-IT" sz="1800" b="1">
              <a:latin typeface="Courier New" pitchFamily="49" charset="0"/>
            </a:endParaRPr>
          </a:p>
          <a:p>
            <a:pPr eaLnBrk="0" hangingPunct="0">
              <a:lnSpc>
                <a:spcPct val="75000"/>
              </a:lnSpc>
            </a:pPr>
            <a:endParaRPr lang="it-IT" sz="1800" b="1">
              <a:latin typeface="Courier New" pitchFamily="49" charset="0"/>
            </a:endParaRPr>
          </a:p>
          <a:p>
            <a:pPr eaLnBrk="0" hangingPunct="0">
              <a:lnSpc>
                <a:spcPct val="75000"/>
              </a:lnSpc>
            </a:pPr>
            <a:r>
              <a:rPr lang="it-IT" sz="1800" b="1">
                <a:latin typeface="Courier New" pitchFamily="49" charset="0"/>
              </a:rPr>
              <a:t>sendto()</a:t>
            </a:r>
          </a:p>
          <a:p>
            <a:pPr eaLnBrk="0" hangingPunct="0">
              <a:lnSpc>
                <a:spcPct val="75000"/>
              </a:lnSpc>
            </a:pPr>
            <a:endParaRPr lang="it-IT" sz="1800" b="1">
              <a:latin typeface="Courier New" pitchFamily="49" charset="0"/>
            </a:endParaRPr>
          </a:p>
          <a:p>
            <a:pPr eaLnBrk="0" hangingPunct="0">
              <a:lnSpc>
                <a:spcPct val="75000"/>
              </a:lnSpc>
            </a:pPr>
            <a:r>
              <a:rPr lang="it-IT" sz="1800" b="1">
                <a:latin typeface="Courier New" pitchFamily="49" charset="0"/>
              </a:rPr>
              <a:t>close()</a:t>
            </a:r>
          </a:p>
        </p:txBody>
      </p:sp>
      <p:sp>
        <p:nvSpPr>
          <p:cNvPr id="106508" name="Rectangle 12"/>
          <p:cNvSpPr>
            <a:spLocks noChangeArrowheads="1"/>
          </p:cNvSpPr>
          <p:nvPr/>
        </p:nvSpPr>
        <p:spPr bwMode="auto">
          <a:xfrm>
            <a:off x="1636713" y="2243138"/>
            <a:ext cx="2063750" cy="3305175"/>
          </a:xfrm>
          <a:prstGeom prst="rect">
            <a:avLst/>
          </a:prstGeom>
          <a:solidFill>
            <a:srgbClr val="DDDDDD"/>
          </a:solidFill>
          <a:ln w="12700">
            <a:solidFill>
              <a:schemeClr val="tx1"/>
            </a:solidFill>
            <a:miter lim="800000"/>
            <a:headEnd/>
            <a:tailEnd/>
          </a:ln>
          <a:effectLst>
            <a:outerShdw dist="107763" dir="2700000" algn="ctr" rotWithShape="0">
              <a:schemeClr val="bg2"/>
            </a:outerShdw>
          </a:effectLst>
        </p:spPr>
        <p:txBody>
          <a:bodyPr wrap="none" anchor="ctr"/>
          <a:lstStyle/>
          <a:p>
            <a:pPr>
              <a:defRPr/>
            </a:pPr>
            <a:endParaRPr lang="it-IT"/>
          </a:p>
        </p:txBody>
      </p:sp>
      <p:sp>
        <p:nvSpPr>
          <p:cNvPr id="32782" name="Rectangle 13"/>
          <p:cNvSpPr>
            <a:spLocks noChangeArrowheads="1"/>
          </p:cNvSpPr>
          <p:nvPr/>
        </p:nvSpPr>
        <p:spPr bwMode="auto">
          <a:xfrm>
            <a:off x="1933575" y="2706688"/>
            <a:ext cx="1238250" cy="277812"/>
          </a:xfrm>
          <a:prstGeom prst="rect">
            <a:avLst/>
          </a:prstGeom>
          <a:solidFill>
            <a:schemeClr val="bg1"/>
          </a:solidFill>
          <a:ln w="12700">
            <a:solidFill>
              <a:schemeClr val="tx1"/>
            </a:solidFill>
            <a:miter lim="800000"/>
            <a:headEnd/>
            <a:tailEnd/>
          </a:ln>
        </p:spPr>
        <p:txBody>
          <a:bodyPr wrap="none" anchor="ctr"/>
          <a:lstStyle/>
          <a:p>
            <a:endParaRPr lang="it-IT"/>
          </a:p>
        </p:txBody>
      </p:sp>
      <p:sp>
        <p:nvSpPr>
          <p:cNvPr id="32783" name="Rectangle 14"/>
          <p:cNvSpPr>
            <a:spLocks noChangeArrowheads="1"/>
          </p:cNvSpPr>
          <p:nvPr/>
        </p:nvSpPr>
        <p:spPr bwMode="auto">
          <a:xfrm>
            <a:off x="1916113" y="4394200"/>
            <a:ext cx="1581150" cy="493713"/>
          </a:xfrm>
          <a:prstGeom prst="rect">
            <a:avLst/>
          </a:prstGeom>
          <a:solidFill>
            <a:schemeClr val="bg1"/>
          </a:solidFill>
          <a:ln w="12700">
            <a:solidFill>
              <a:schemeClr val="tx1"/>
            </a:solidFill>
            <a:miter lim="800000"/>
            <a:headEnd/>
            <a:tailEnd/>
          </a:ln>
        </p:spPr>
        <p:txBody>
          <a:bodyPr wrap="none" anchor="ctr"/>
          <a:lstStyle/>
          <a:p>
            <a:endParaRPr lang="it-IT"/>
          </a:p>
        </p:txBody>
      </p:sp>
      <p:sp>
        <p:nvSpPr>
          <p:cNvPr id="32784" name="Line 15"/>
          <p:cNvSpPr>
            <a:spLocks noChangeShapeType="1"/>
          </p:cNvSpPr>
          <p:nvPr/>
        </p:nvSpPr>
        <p:spPr bwMode="auto">
          <a:xfrm>
            <a:off x="1776413" y="2413000"/>
            <a:ext cx="0" cy="2867025"/>
          </a:xfrm>
          <a:prstGeom prst="line">
            <a:avLst/>
          </a:prstGeom>
          <a:noFill/>
          <a:ln w="12700">
            <a:solidFill>
              <a:schemeClr val="tx1"/>
            </a:solidFill>
            <a:round/>
            <a:headEnd type="none" w="sm" len="sm"/>
            <a:tailEnd type="stealth" w="med" len="lg"/>
          </a:ln>
        </p:spPr>
        <p:txBody>
          <a:bodyPr wrap="none" anchor="ctr"/>
          <a:lstStyle/>
          <a:p>
            <a:endParaRPr lang="it-IT"/>
          </a:p>
        </p:txBody>
      </p:sp>
      <p:sp>
        <p:nvSpPr>
          <p:cNvPr id="32785" name="Rectangle 16"/>
          <p:cNvSpPr>
            <a:spLocks noChangeArrowheads="1"/>
          </p:cNvSpPr>
          <p:nvPr/>
        </p:nvSpPr>
        <p:spPr bwMode="auto">
          <a:xfrm>
            <a:off x="1930400" y="5122863"/>
            <a:ext cx="1239838" cy="280987"/>
          </a:xfrm>
          <a:prstGeom prst="rect">
            <a:avLst/>
          </a:prstGeom>
          <a:solidFill>
            <a:schemeClr val="bg1"/>
          </a:solidFill>
          <a:ln w="12700">
            <a:solidFill>
              <a:schemeClr val="tx1"/>
            </a:solidFill>
            <a:miter lim="800000"/>
            <a:headEnd/>
            <a:tailEnd/>
          </a:ln>
        </p:spPr>
        <p:txBody>
          <a:bodyPr wrap="none" anchor="ctr"/>
          <a:lstStyle/>
          <a:p>
            <a:endParaRPr lang="it-IT"/>
          </a:p>
        </p:txBody>
      </p:sp>
      <p:sp>
        <p:nvSpPr>
          <p:cNvPr id="32786" name="Rectangle 17"/>
          <p:cNvSpPr>
            <a:spLocks noChangeArrowheads="1"/>
          </p:cNvSpPr>
          <p:nvPr/>
        </p:nvSpPr>
        <p:spPr bwMode="auto">
          <a:xfrm>
            <a:off x="1790700" y="2279650"/>
            <a:ext cx="1582738" cy="339725"/>
          </a:xfrm>
          <a:prstGeom prst="rect">
            <a:avLst/>
          </a:prstGeom>
          <a:noFill/>
          <a:ln w="9525">
            <a:noFill/>
            <a:miter lim="800000"/>
            <a:headEnd/>
            <a:tailEnd/>
          </a:ln>
        </p:spPr>
        <p:txBody>
          <a:bodyPr lIns="92075" tIns="46038" rIns="92075" bIns="46038">
            <a:spAutoFit/>
          </a:bodyPr>
          <a:lstStyle/>
          <a:p>
            <a:pPr eaLnBrk="0" hangingPunct="0">
              <a:lnSpc>
                <a:spcPct val="90000"/>
              </a:lnSpc>
            </a:pPr>
            <a:r>
              <a:rPr lang="it-IT" sz="1800" b="1"/>
              <a:t>Client Process</a:t>
            </a:r>
          </a:p>
        </p:txBody>
      </p:sp>
      <p:sp>
        <p:nvSpPr>
          <p:cNvPr id="32787" name="Rectangle 18"/>
          <p:cNvSpPr>
            <a:spLocks noChangeArrowheads="1"/>
          </p:cNvSpPr>
          <p:nvPr/>
        </p:nvSpPr>
        <p:spPr bwMode="auto">
          <a:xfrm>
            <a:off x="5538788" y="1722438"/>
            <a:ext cx="1685925" cy="339725"/>
          </a:xfrm>
          <a:prstGeom prst="rect">
            <a:avLst/>
          </a:prstGeom>
          <a:noFill/>
          <a:ln w="9525">
            <a:noFill/>
            <a:miter lim="800000"/>
            <a:headEnd/>
            <a:tailEnd/>
          </a:ln>
        </p:spPr>
        <p:txBody>
          <a:bodyPr lIns="92075" tIns="46038" rIns="92075" bIns="46038">
            <a:spAutoFit/>
          </a:bodyPr>
          <a:lstStyle/>
          <a:p>
            <a:pPr eaLnBrk="0" hangingPunct="0">
              <a:lnSpc>
                <a:spcPct val="90000"/>
              </a:lnSpc>
            </a:pPr>
            <a:r>
              <a:rPr lang="it-IT" sz="1800" b="1"/>
              <a:t>Server Process</a:t>
            </a:r>
          </a:p>
        </p:txBody>
      </p:sp>
      <p:sp>
        <p:nvSpPr>
          <p:cNvPr id="32788" name="Line 19"/>
          <p:cNvSpPr>
            <a:spLocks noChangeShapeType="1"/>
          </p:cNvSpPr>
          <p:nvPr/>
        </p:nvSpPr>
        <p:spPr bwMode="auto">
          <a:xfrm>
            <a:off x="3221038" y="3594100"/>
            <a:ext cx="2486025" cy="1588"/>
          </a:xfrm>
          <a:prstGeom prst="line">
            <a:avLst/>
          </a:prstGeom>
          <a:noFill/>
          <a:ln w="12700">
            <a:solidFill>
              <a:schemeClr val="tx1"/>
            </a:solidFill>
            <a:round/>
            <a:headEnd type="none" w="sm" len="sm"/>
            <a:tailEnd type="stealth" w="med" len="lg"/>
          </a:ln>
        </p:spPr>
        <p:txBody>
          <a:bodyPr wrap="none" anchor="ctr"/>
          <a:lstStyle/>
          <a:p>
            <a:endParaRPr lang="it-IT"/>
          </a:p>
        </p:txBody>
      </p:sp>
      <p:sp>
        <p:nvSpPr>
          <p:cNvPr id="32789" name="Line 20"/>
          <p:cNvSpPr>
            <a:spLocks noChangeShapeType="1"/>
          </p:cNvSpPr>
          <p:nvPr/>
        </p:nvSpPr>
        <p:spPr bwMode="auto">
          <a:xfrm flipH="1" flipV="1">
            <a:off x="3568700" y="4498975"/>
            <a:ext cx="1995488" cy="1588"/>
          </a:xfrm>
          <a:prstGeom prst="line">
            <a:avLst/>
          </a:prstGeom>
          <a:noFill/>
          <a:ln w="12700">
            <a:solidFill>
              <a:schemeClr val="tx1"/>
            </a:solidFill>
            <a:round/>
            <a:headEnd type="none" w="sm" len="sm"/>
            <a:tailEnd type="stealth" w="med" len="lg"/>
          </a:ln>
        </p:spPr>
        <p:txBody>
          <a:bodyPr wrap="none" anchor="ctr"/>
          <a:lstStyle/>
          <a:p>
            <a:endParaRPr lang="it-IT"/>
          </a:p>
        </p:txBody>
      </p:sp>
      <p:sp>
        <p:nvSpPr>
          <p:cNvPr id="32790" name="Line 21"/>
          <p:cNvSpPr>
            <a:spLocks noChangeShapeType="1"/>
          </p:cNvSpPr>
          <p:nvPr/>
        </p:nvSpPr>
        <p:spPr bwMode="auto">
          <a:xfrm>
            <a:off x="2486025" y="2992438"/>
            <a:ext cx="0" cy="361950"/>
          </a:xfrm>
          <a:prstGeom prst="line">
            <a:avLst/>
          </a:prstGeom>
          <a:noFill/>
          <a:ln w="25400">
            <a:solidFill>
              <a:schemeClr val="tx1"/>
            </a:solidFill>
            <a:round/>
            <a:headEnd type="none" w="sm" len="sm"/>
            <a:tailEnd type="stealth" w="med" len="med"/>
          </a:ln>
        </p:spPr>
        <p:txBody>
          <a:bodyPr wrap="none" anchor="ctr"/>
          <a:lstStyle/>
          <a:p>
            <a:endParaRPr lang="it-IT"/>
          </a:p>
        </p:txBody>
      </p:sp>
      <p:sp>
        <p:nvSpPr>
          <p:cNvPr id="32791" name="Line 22"/>
          <p:cNvSpPr>
            <a:spLocks noChangeShapeType="1"/>
          </p:cNvSpPr>
          <p:nvPr/>
        </p:nvSpPr>
        <p:spPr bwMode="auto">
          <a:xfrm>
            <a:off x="6224588" y="3311525"/>
            <a:ext cx="0" cy="171450"/>
          </a:xfrm>
          <a:prstGeom prst="line">
            <a:avLst/>
          </a:prstGeom>
          <a:noFill/>
          <a:ln w="25400">
            <a:solidFill>
              <a:schemeClr val="tx1"/>
            </a:solidFill>
            <a:round/>
            <a:headEnd type="none" w="sm" len="sm"/>
            <a:tailEnd type="stealth" w="med" len="med"/>
          </a:ln>
        </p:spPr>
        <p:txBody>
          <a:bodyPr wrap="none" anchor="ctr"/>
          <a:lstStyle/>
          <a:p>
            <a:endParaRPr lang="it-IT"/>
          </a:p>
        </p:txBody>
      </p:sp>
      <p:sp>
        <p:nvSpPr>
          <p:cNvPr id="32792" name="Line 23"/>
          <p:cNvSpPr>
            <a:spLocks noChangeShapeType="1"/>
          </p:cNvSpPr>
          <p:nvPr/>
        </p:nvSpPr>
        <p:spPr bwMode="auto">
          <a:xfrm>
            <a:off x="6223000" y="2882900"/>
            <a:ext cx="0" cy="169863"/>
          </a:xfrm>
          <a:prstGeom prst="line">
            <a:avLst/>
          </a:prstGeom>
          <a:noFill/>
          <a:ln w="25400">
            <a:solidFill>
              <a:schemeClr val="tx1"/>
            </a:solidFill>
            <a:round/>
            <a:headEnd type="none" w="sm" len="sm"/>
            <a:tailEnd type="stealth" w="med" len="med"/>
          </a:ln>
        </p:spPr>
        <p:txBody>
          <a:bodyPr wrap="none" anchor="ctr"/>
          <a:lstStyle/>
          <a:p>
            <a:endParaRPr lang="it-IT"/>
          </a:p>
        </p:txBody>
      </p:sp>
      <p:sp>
        <p:nvSpPr>
          <p:cNvPr id="32793" name="Line 24"/>
          <p:cNvSpPr>
            <a:spLocks noChangeShapeType="1"/>
          </p:cNvSpPr>
          <p:nvPr/>
        </p:nvSpPr>
        <p:spPr bwMode="auto">
          <a:xfrm>
            <a:off x="6223000" y="2454275"/>
            <a:ext cx="0" cy="171450"/>
          </a:xfrm>
          <a:prstGeom prst="line">
            <a:avLst/>
          </a:prstGeom>
          <a:noFill/>
          <a:ln w="25400">
            <a:solidFill>
              <a:schemeClr val="tx1"/>
            </a:solidFill>
            <a:round/>
            <a:headEnd type="none" w="sm" len="sm"/>
            <a:tailEnd type="stealth" w="med" len="med"/>
          </a:ln>
        </p:spPr>
        <p:txBody>
          <a:bodyPr wrap="none" anchor="ctr"/>
          <a:lstStyle/>
          <a:p>
            <a:endParaRPr lang="it-IT"/>
          </a:p>
        </p:txBody>
      </p:sp>
      <p:sp>
        <p:nvSpPr>
          <p:cNvPr id="32794" name="Line 25"/>
          <p:cNvSpPr>
            <a:spLocks noChangeShapeType="1"/>
          </p:cNvSpPr>
          <p:nvPr/>
        </p:nvSpPr>
        <p:spPr bwMode="auto">
          <a:xfrm>
            <a:off x="2484438" y="4905375"/>
            <a:ext cx="0" cy="169863"/>
          </a:xfrm>
          <a:prstGeom prst="line">
            <a:avLst/>
          </a:prstGeom>
          <a:noFill/>
          <a:ln w="25400">
            <a:solidFill>
              <a:schemeClr val="tx1"/>
            </a:solidFill>
            <a:round/>
            <a:headEnd type="none" w="sm" len="sm"/>
            <a:tailEnd type="stealth" w="med" len="med"/>
          </a:ln>
        </p:spPr>
        <p:txBody>
          <a:bodyPr wrap="none" anchor="ctr"/>
          <a:lstStyle/>
          <a:p>
            <a:endParaRPr lang="it-IT"/>
          </a:p>
        </p:txBody>
      </p:sp>
      <p:sp>
        <p:nvSpPr>
          <p:cNvPr id="32795" name="Line 26"/>
          <p:cNvSpPr>
            <a:spLocks noChangeShapeType="1"/>
          </p:cNvSpPr>
          <p:nvPr/>
        </p:nvSpPr>
        <p:spPr bwMode="auto">
          <a:xfrm>
            <a:off x="2474913" y="3792538"/>
            <a:ext cx="1587" cy="560387"/>
          </a:xfrm>
          <a:prstGeom prst="line">
            <a:avLst/>
          </a:prstGeom>
          <a:noFill/>
          <a:ln w="25400">
            <a:solidFill>
              <a:schemeClr val="tx1"/>
            </a:solidFill>
            <a:round/>
            <a:headEnd type="none" w="sm" len="sm"/>
            <a:tailEnd type="stealth" w="med" len="med"/>
          </a:ln>
        </p:spPr>
        <p:txBody>
          <a:bodyPr wrap="none" anchor="ctr"/>
          <a:lstStyle/>
          <a:p>
            <a:endParaRPr lang="it-IT"/>
          </a:p>
        </p:txBody>
      </p:sp>
      <p:sp>
        <p:nvSpPr>
          <p:cNvPr id="32796" name="Line 27"/>
          <p:cNvSpPr>
            <a:spLocks noChangeShapeType="1"/>
          </p:cNvSpPr>
          <p:nvPr/>
        </p:nvSpPr>
        <p:spPr bwMode="auto">
          <a:xfrm>
            <a:off x="6232525" y="3759200"/>
            <a:ext cx="11113" cy="590550"/>
          </a:xfrm>
          <a:prstGeom prst="line">
            <a:avLst/>
          </a:prstGeom>
          <a:noFill/>
          <a:ln w="25400">
            <a:solidFill>
              <a:schemeClr val="tx1"/>
            </a:solidFill>
            <a:prstDash val="dash"/>
            <a:round/>
            <a:headEnd type="none" w="sm" len="sm"/>
            <a:tailEnd type="stealth" w="med" len="med"/>
          </a:ln>
        </p:spPr>
        <p:txBody>
          <a:bodyPr wrap="none" anchor="ctr"/>
          <a:lstStyle/>
          <a:p>
            <a:endParaRPr lang="it-IT"/>
          </a:p>
        </p:txBody>
      </p:sp>
      <p:sp>
        <p:nvSpPr>
          <p:cNvPr id="32797" name="Rectangle 28"/>
          <p:cNvSpPr>
            <a:spLocks noChangeArrowheads="1"/>
          </p:cNvSpPr>
          <p:nvPr/>
        </p:nvSpPr>
        <p:spPr bwMode="auto">
          <a:xfrm>
            <a:off x="4364038" y="3021013"/>
            <a:ext cx="274637" cy="366712"/>
          </a:xfrm>
          <a:prstGeom prst="rect">
            <a:avLst/>
          </a:prstGeom>
          <a:noFill/>
          <a:ln w="9525">
            <a:noFill/>
            <a:miter lim="800000"/>
            <a:headEnd/>
            <a:tailEnd/>
          </a:ln>
        </p:spPr>
        <p:txBody>
          <a:bodyPr wrap="none" lIns="92075" tIns="46038" rIns="92075" bIns="46038">
            <a:spAutoFit/>
          </a:bodyPr>
          <a:lstStyle/>
          <a:p>
            <a:pPr eaLnBrk="0" hangingPunct="0"/>
            <a:r>
              <a:rPr lang="it-IT" sz="1800"/>
              <a:t>1</a:t>
            </a:r>
          </a:p>
        </p:txBody>
      </p:sp>
      <p:sp>
        <p:nvSpPr>
          <p:cNvPr id="32798" name="Rectangle 29"/>
          <p:cNvSpPr>
            <a:spLocks noChangeArrowheads="1"/>
          </p:cNvSpPr>
          <p:nvPr/>
        </p:nvSpPr>
        <p:spPr bwMode="auto">
          <a:xfrm>
            <a:off x="4692650" y="4032250"/>
            <a:ext cx="274638" cy="366713"/>
          </a:xfrm>
          <a:prstGeom prst="rect">
            <a:avLst/>
          </a:prstGeom>
          <a:noFill/>
          <a:ln w="9525">
            <a:noFill/>
            <a:miter lim="800000"/>
            <a:headEnd/>
            <a:tailEnd/>
          </a:ln>
        </p:spPr>
        <p:txBody>
          <a:bodyPr wrap="none" lIns="92075" tIns="46038" rIns="92075" bIns="46038">
            <a:spAutoFit/>
          </a:bodyPr>
          <a:lstStyle/>
          <a:p>
            <a:pPr eaLnBrk="0" hangingPunct="0"/>
            <a:r>
              <a:rPr lang="it-IT" sz="1800"/>
              <a:t>2</a:t>
            </a:r>
          </a:p>
        </p:txBody>
      </p:sp>
      <p:sp>
        <p:nvSpPr>
          <p:cNvPr id="32799" name="Line 30"/>
          <p:cNvSpPr>
            <a:spLocks noChangeShapeType="1"/>
          </p:cNvSpPr>
          <p:nvPr/>
        </p:nvSpPr>
        <p:spPr bwMode="auto">
          <a:xfrm>
            <a:off x="6238875" y="4649788"/>
            <a:ext cx="0" cy="169862"/>
          </a:xfrm>
          <a:prstGeom prst="line">
            <a:avLst/>
          </a:prstGeom>
          <a:noFill/>
          <a:ln w="25400">
            <a:solidFill>
              <a:schemeClr val="tx1"/>
            </a:solidFill>
            <a:round/>
            <a:headEnd type="none" w="sm" len="sm"/>
            <a:tailEnd type="stealth" w="med" len="med"/>
          </a:ln>
        </p:spPr>
        <p:txBody>
          <a:bodyPr wrap="none" anchor="ctr"/>
          <a:lstStyle/>
          <a:p>
            <a:endParaRPr lang="it-IT"/>
          </a:p>
        </p:txBody>
      </p:sp>
      <p:sp>
        <p:nvSpPr>
          <p:cNvPr id="32800" name="Rectangle 31"/>
          <p:cNvSpPr>
            <a:spLocks noChangeArrowheads="1"/>
          </p:cNvSpPr>
          <p:nvPr/>
        </p:nvSpPr>
        <p:spPr bwMode="auto">
          <a:xfrm>
            <a:off x="1949450" y="3443288"/>
            <a:ext cx="1238250" cy="279400"/>
          </a:xfrm>
          <a:prstGeom prst="rect">
            <a:avLst/>
          </a:prstGeom>
          <a:solidFill>
            <a:schemeClr val="bg1"/>
          </a:solidFill>
          <a:ln w="12700">
            <a:solidFill>
              <a:schemeClr val="tx1"/>
            </a:solidFill>
            <a:miter lim="800000"/>
            <a:headEnd/>
            <a:tailEnd/>
          </a:ln>
        </p:spPr>
        <p:txBody>
          <a:bodyPr wrap="none" anchor="ctr"/>
          <a:lstStyle/>
          <a:p>
            <a:endParaRPr lang="it-IT"/>
          </a:p>
        </p:txBody>
      </p:sp>
      <p:sp>
        <p:nvSpPr>
          <p:cNvPr id="32801" name="Rectangle 32"/>
          <p:cNvSpPr>
            <a:spLocks noChangeArrowheads="1"/>
          </p:cNvSpPr>
          <p:nvPr/>
        </p:nvSpPr>
        <p:spPr bwMode="auto">
          <a:xfrm>
            <a:off x="1971675" y="1963738"/>
            <a:ext cx="1773238" cy="3463925"/>
          </a:xfrm>
          <a:prstGeom prst="rect">
            <a:avLst/>
          </a:prstGeom>
          <a:noFill/>
          <a:ln w="9525">
            <a:noFill/>
            <a:miter lim="800000"/>
            <a:headEnd/>
            <a:tailEnd/>
          </a:ln>
        </p:spPr>
        <p:txBody>
          <a:bodyPr wrap="none" lIns="92075" tIns="46038" rIns="92075" bIns="46038">
            <a:spAutoFit/>
          </a:bodyPr>
          <a:lstStyle/>
          <a:p>
            <a:pPr eaLnBrk="0" hangingPunct="0">
              <a:lnSpc>
                <a:spcPct val="90000"/>
              </a:lnSpc>
            </a:pPr>
            <a:endParaRPr lang="it-IT" sz="1800" b="1">
              <a:latin typeface="Courier New" pitchFamily="49" charset="0"/>
            </a:endParaRPr>
          </a:p>
          <a:p>
            <a:pPr eaLnBrk="0" hangingPunct="0">
              <a:lnSpc>
                <a:spcPct val="90000"/>
              </a:lnSpc>
            </a:pPr>
            <a:endParaRPr lang="it-IT" sz="1800" b="1">
              <a:latin typeface="Courier New" pitchFamily="49" charset="0"/>
            </a:endParaRPr>
          </a:p>
          <a:p>
            <a:pPr eaLnBrk="0" hangingPunct="0">
              <a:lnSpc>
                <a:spcPct val="90000"/>
              </a:lnSpc>
            </a:pPr>
            <a:endParaRPr lang="it-IT" sz="1800" b="1">
              <a:latin typeface="Courier New" pitchFamily="49" charset="0"/>
            </a:endParaRPr>
          </a:p>
          <a:p>
            <a:pPr eaLnBrk="0" hangingPunct="0">
              <a:lnSpc>
                <a:spcPct val="90000"/>
              </a:lnSpc>
            </a:pPr>
            <a:r>
              <a:rPr lang="it-IT" sz="1800" b="1">
                <a:latin typeface="Courier New" pitchFamily="49" charset="0"/>
              </a:rPr>
              <a:t>socket()</a:t>
            </a:r>
          </a:p>
          <a:p>
            <a:pPr eaLnBrk="0" hangingPunct="0">
              <a:lnSpc>
                <a:spcPct val="90000"/>
              </a:lnSpc>
            </a:pPr>
            <a:endParaRPr lang="it-IT" sz="1800" b="1">
              <a:latin typeface="Courier New" pitchFamily="49" charset="0"/>
            </a:endParaRPr>
          </a:p>
          <a:p>
            <a:pPr eaLnBrk="0" hangingPunct="0">
              <a:lnSpc>
                <a:spcPct val="75000"/>
              </a:lnSpc>
            </a:pPr>
            <a:endParaRPr lang="it-IT" sz="1800" b="1">
              <a:latin typeface="Courier New" pitchFamily="49" charset="0"/>
            </a:endParaRPr>
          </a:p>
          <a:p>
            <a:pPr eaLnBrk="0" hangingPunct="0">
              <a:lnSpc>
                <a:spcPct val="90000"/>
              </a:lnSpc>
            </a:pPr>
            <a:r>
              <a:rPr lang="it-IT" sz="1800" b="1">
                <a:latin typeface="Courier New" pitchFamily="49" charset="0"/>
              </a:rPr>
              <a:t>sendto()</a:t>
            </a:r>
          </a:p>
          <a:p>
            <a:pPr eaLnBrk="0" hangingPunct="0">
              <a:lnSpc>
                <a:spcPct val="90000"/>
              </a:lnSpc>
            </a:pPr>
            <a:endParaRPr lang="it-IT" sz="1600" b="1">
              <a:latin typeface="Courier New" pitchFamily="49" charset="0"/>
            </a:endParaRPr>
          </a:p>
          <a:p>
            <a:pPr eaLnBrk="0" hangingPunct="0">
              <a:lnSpc>
                <a:spcPct val="90000"/>
              </a:lnSpc>
            </a:pPr>
            <a:endParaRPr lang="it-IT" sz="1800" b="1">
              <a:latin typeface="Courier New" pitchFamily="49" charset="0"/>
            </a:endParaRPr>
          </a:p>
          <a:p>
            <a:pPr eaLnBrk="0" hangingPunct="0">
              <a:lnSpc>
                <a:spcPct val="90000"/>
              </a:lnSpc>
            </a:pPr>
            <a:endParaRPr lang="it-IT" sz="1800" b="1">
              <a:latin typeface="Courier New" pitchFamily="49" charset="0"/>
            </a:endParaRPr>
          </a:p>
          <a:p>
            <a:pPr eaLnBrk="0" hangingPunct="0">
              <a:lnSpc>
                <a:spcPct val="90000"/>
              </a:lnSpc>
            </a:pPr>
            <a:r>
              <a:rPr lang="it-IT" sz="1800" b="1">
                <a:latin typeface="Courier New" pitchFamily="49" charset="0"/>
              </a:rPr>
              <a:t>recvfrom()</a:t>
            </a:r>
          </a:p>
          <a:p>
            <a:pPr eaLnBrk="0" hangingPunct="0">
              <a:lnSpc>
                <a:spcPct val="90000"/>
              </a:lnSpc>
            </a:pPr>
            <a:r>
              <a:rPr lang="it-IT" sz="1600" b="1">
                <a:latin typeface="Courier New" pitchFamily="49" charset="0"/>
              </a:rPr>
              <a:t>&lt;answer wait&gt;</a:t>
            </a:r>
          </a:p>
          <a:p>
            <a:pPr eaLnBrk="0" hangingPunct="0">
              <a:lnSpc>
                <a:spcPct val="90000"/>
              </a:lnSpc>
            </a:pPr>
            <a:endParaRPr lang="it-IT" sz="1800" b="1">
              <a:latin typeface="Courier New" pitchFamily="49" charset="0"/>
            </a:endParaRPr>
          </a:p>
          <a:p>
            <a:pPr eaLnBrk="0" hangingPunct="0">
              <a:lnSpc>
                <a:spcPct val="90000"/>
              </a:lnSpc>
            </a:pPr>
            <a:r>
              <a:rPr lang="it-IT" sz="1800" b="1">
                <a:latin typeface="Courier New" pitchFamily="49" charset="0"/>
              </a:rPr>
              <a:t>close()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egnaposto numero diapositiva 3"/>
          <p:cNvSpPr>
            <a:spLocks noGrp="1"/>
          </p:cNvSpPr>
          <p:nvPr>
            <p:ph type="sldNum" sz="quarter" idx="12"/>
          </p:nvPr>
        </p:nvSpPr>
        <p:spPr>
          <a:noFill/>
        </p:spPr>
        <p:txBody>
          <a:bodyPr/>
          <a:lstStyle/>
          <a:p>
            <a:fld id="{6440F492-AB1B-4C47-B3DA-CF4BB700839E}" type="slidenum">
              <a:rPr lang="it-IT" smtClean="0"/>
              <a:pPr/>
              <a:t>34</a:t>
            </a:fld>
            <a:endParaRPr lang="it-IT"/>
          </a:p>
        </p:txBody>
      </p:sp>
      <p:sp>
        <p:nvSpPr>
          <p:cNvPr id="33795" name="Text Box 4"/>
          <p:cNvSpPr txBox="1">
            <a:spLocks noChangeArrowheads="1"/>
          </p:cNvSpPr>
          <p:nvPr/>
        </p:nvSpPr>
        <p:spPr bwMode="auto">
          <a:xfrm>
            <a:off x="519113" y="404813"/>
            <a:ext cx="7869237" cy="6188075"/>
          </a:xfrm>
          <a:prstGeom prst="rect">
            <a:avLst/>
          </a:prstGeom>
          <a:noFill/>
          <a:ln w="9525">
            <a:noFill/>
            <a:miter lim="800000"/>
            <a:headEnd/>
            <a:tailEnd/>
          </a:ln>
        </p:spPr>
        <p:txBody>
          <a:bodyPr>
            <a:spAutoFit/>
          </a:bodyPr>
          <a:lstStyle/>
          <a:p>
            <a:r>
              <a:rPr lang="en-GB" b="1"/>
              <a:t>Client</a:t>
            </a:r>
          </a:p>
          <a:p>
            <a:r>
              <a:rPr lang="en-GB"/>
              <a:t>include &lt;sys/types.h&gt;</a:t>
            </a:r>
          </a:p>
          <a:p>
            <a:r>
              <a:rPr lang="en-GB"/>
              <a:t>#include &lt;netinet/in.h&gt;</a:t>
            </a:r>
          </a:p>
          <a:p>
            <a:r>
              <a:rPr lang="en-GB"/>
              <a:t>#include &lt;sys/socket.h&gt;</a:t>
            </a:r>
            <a:endParaRPr lang="en-GB" b="1"/>
          </a:p>
          <a:p>
            <a:r>
              <a:rPr lang="en-GB" b="1"/>
              <a:t>struct</a:t>
            </a:r>
            <a:r>
              <a:rPr lang="en-GB"/>
              <a:t> sockaddr_in *D, *my;</a:t>
            </a:r>
            <a:endParaRPr lang="en-GB" b="1"/>
          </a:p>
          <a:p>
            <a:r>
              <a:rPr lang="en-GB" b="1"/>
              <a:t>char</a:t>
            </a:r>
            <a:r>
              <a:rPr lang="en-GB"/>
              <a:t> msg[2000], ris[BUFFERSIZE];</a:t>
            </a:r>
            <a:endParaRPr lang="en-GB" b="1"/>
          </a:p>
          <a:p>
            <a:r>
              <a:rPr lang="en-GB" b="1"/>
              <a:t>int</a:t>
            </a:r>
            <a:r>
              <a:rPr lang="en-GB"/>
              <a:t> sd, l, addrlen;</a:t>
            </a:r>
            <a:endParaRPr lang="en-GB" b="1"/>
          </a:p>
          <a:p>
            <a:r>
              <a:rPr lang="en-GB" b="1"/>
              <a:t>main</a:t>
            </a:r>
            <a:r>
              <a:rPr lang="en-GB"/>
              <a:t>()</a:t>
            </a:r>
          </a:p>
          <a:p>
            <a:r>
              <a:rPr lang="en-GB"/>
              <a:t>{</a:t>
            </a:r>
          </a:p>
          <a:p>
            <a:pPr lvl="1"/>
            <a:r>
              <a:rPr lang="en-GB"/>
              <a:t>sd=socket(AF_INET,SOCK_DGRAM,0);</a:t>
            </a:r>
            <a:endParaRPr lang="it-IT"/>
          </a:p>
          <a:p>
            <a:pPr lvl="1"/>
            <a:r>
              <a:rPr lang="it-IT"/>
              <a:t>&lt;</a:t>
            </a:r>
            <a:r>
              <a:rPr lang="it-IT" i="1"/>
              <a:t>my address initialization</a:t>
            </a:r>
            <a:r>
              <a:rPr lang="it-IT"/>
              <a:t>&gt;</a:t>
            </a:r>
          </a:p>
          <a:p>
            <a:pPr lvl="1"/>
            <a:r>
              <a:rPr lang="it-IT"/>
              <a:t>l=sizeof(</a:t>
            </a:r>
            <a:r>
              <a:rPr lang="it-IT" b="1"/>
              <a:t>struct</a:t>
            </a:r>
            <a:r>
              <a:rPr lang="it-IT"/>
              <a:t> sockaddr_in);</a:t>
            </a:r>
            <a:endParaRPr lang="en-GB"/>
          </a:p>
          <a:p>
            <a:pPr lvl="1"/>
            <a:r>
              <a:rPr lang="en-GB"/>
              <a:t>bind (sd,&amp;my,l);</a:t>
            </a:r>
          </a:p>
          <a:p>
            <a:pPr lvl="1"/>
            <a:r>
              <a:rPr lang="en-GB"/>
              <a:t>/* message sending to the server : */</a:t>
            </a:r>
          </a:p>
          <a:p>
            <a:pPr lvl="1"/>
            <a:r>
              <a:rPr lang="en-GB"/>
              <a:t>sendto</a:t>
            </a:r>
            <a:r>
              <a:rPr lang="en-GB" b="1"/>
              <a:t> </a:t>
            </a:r>
            <a:r>
              <a:rPr lang="en-GB"/>
              <a:t>(sd, msg, 2000, 0, D,l); </a:t>
            </a:r>
          </a:p>
          <a:p>
            <a:pPr lvl="1"/>
            <a:r>
              <a:rPr lang="en-GB"/>
              <a:t>/* answer receiving</a:t>
            </a:r>
          </a:p>
          <a:p>
            <a:pPr lvl="1"/>
            <a:r>
              <a:rPr lang="en-GB"/>
              <a:t>recvfrom</a:t>
            </a:r>
            <a:r>
              <a:rPr lang="en-GB" b="1"/>
              <a:t> </a:t>
            </a:r>
            <a:r>
              <a:rPr lang="en-GB"/>
              <a:t>(sd, ris, BUFFERSIZE,0, D, &amp;addrlen);</a:t>
            </a:r>
          </a:p>
          <a:p>
            <a:pPr lvl="1"/>
            <a:r>
              <a:rPr lang="en-GB"/>
              <a:t>...</a:t>
            </a:r>
          </a:p>
          <a:p>
            <a:pPr lvl="1"/>
            <a:r>
              <a:rPr lang="en-GB"/>
              <a:t>close(sd);</a:t>
            </a:r>
          </a:p>
          <a:p>
            <a:r>
              <a:rPr lang="en-GB"/>
              <a:t>} </a:t>
            </a:r>
            <a:endParaRPr lang="it-IT"/>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numero diapositiva 3"/>
          <p:cNvSpPr>
            <a:spLocks noGrp="1"/>
          </p:cNvSpPr>
          <p:nvPr>
            <p:ph type="sldNum" sz="quarter" idx="12"/>
          </p:nvPr>
        </p:nvSpPr>
        <p:spPr>
          <a:noFill/>
        </p:spPr>
        <p:txBody>
          <a:bodyPr/>
          <a:lstStyle/>
          <a:p>
            <a:fld id="{2707975D-85A2-41A7-9CEB-BB01D1CEB915}" type="slidenum">
              <a:rPr lang="it-IT" smtClean="0"/>
              <a:pPr/>
              <a:t>35</a:t>
            </a:fld>
            <a:endParaRPr lang="it-IT"/>
          </a:p>
        </p:txBody>
      </p:sp>
      <p:sp>
        <p:nvSpPr>
          <p:cNvPr id="34819" name="Text Box 4"/>
          <p:cNvSpPr txBox="1">
            <a:spLocks noChangeArrowheads="1"/>
          </p:cNvSpPr>
          <p:nvPr/>
        </p:nvSpPr>
        <p:spPr bwMode="auto">
          <a:xfrm>
            <a:off x="592138" y="476250"/>
            <a:ext cx="7724775" cy="6492875"/>
          </a:xfrm>
          <a:prstGeom prst="rect">
            <a:avLst/>
          </a:prstGeom>
          <a:noFill/>
          <a:ln w="9525">
            <a:noFill/>
            <a:miter lim="800000"/>
            <a:headEnd/>
            <a:tailEnd/>
          </a:ln>
        </p:spPr>
        <p:txBody>
          <a:bodyPr>
            <a:spAutoFit/>
          </a:bodyPr>
          <a:lstStyle/>
          <a:p>
            <a:r>
              <a:rPr lang="en-GB" b="1"/>
              <a:t>server</a:t>
            </a:r>
          </a:p>
          <a:p>
            <a:r>
              <a:rPr lang="en-GB"/>
              <a:t>#include &lt;sys/types.h&gt;</a:t>
            </a:r>
          </a:p>
          <a:p>
            <a:r>
              <a:rPr lang="en-GB"/>
              <a:t>#include &lt;netinet/in.h&gt;</a:t>
            </a:r>
          </a:p>
          <a:p>
            <a:r>
              <a:rPr lang="en-GB"/>
              <a:t>#include &lt;sys/socket.h&gt;</a:t>
            </a:r>
            <a:endParaRPr lang="en-GB" b="1"/>
          </a:p>
          <a:p>
            <a:r>
              <a:rPr lang="en-GB" b="1"/>
              <a:t>struct</a:t>
            </a:r>
            <a:r>
              <a:rPr lang="en-GB"/>
              <a:t> sockaddr_in *M, *my;</a:t>
            </a:r>
            <a:endParaRPr lang="en-GB" b="1"/>
          </a:p>
          <a:p>
            <a:r>
              <a:rPr lang="en-GB" b="1"/>
              <a:t>char</a:t>
            </a:r>
            <a:r>
              <a:rPr lang="en-GB"/>
              <a:t> msg[BUFFERSIZE], ris[2000];</a:t>
            </a:r>
            <a:endParaRPr lang="en-GB" b="1"/>
          </a:p>
          <a:p>
            <a:r>
              <a:rPr lang="en-GB" b="1"/>
              <a:t>int</a:t>
            </a:r>
            <a:r>
              <a:rPr lang="en-GB"/>
              <a:t> sd, l, addrlen;</a:t>
            </a:r>
            <a:endParaRPr lang="en-GB" b="1"/>
          </a:p>
          <a:p>
            <a:r>
              <a:rPr lang="en-GB" b="1"/>
              <a:t>main</a:t>
            </a:r>
            <a:r>
              <a:rPr lang="en-GB"/>
              <a:t>() {</a:t>
            </a:r>
          </a:p>
          <a:p>
            <a:pPr lvl="2"/>
            <a:r>
              <a:rPr lang="en-GB"/>
              <a:t>sd=socket(AF_INET,SOCK_DGRAM,0);</a:t>
            </a:r>
            <a:endParaRPr lang="it-IT"/>
          </a:p>
          <a:p>
            <a:pPr lvl="2"/>
            <a:r>
              <a:rPr lang="it-IT"/>
              <a:t>&lt; </a:t>
            </a:r>
            <a:r>
              <a:rPr lang="it-IT" i="1"/>
              <a:t>my address initialization</a:t>
            </a:r>
            <a:r>
              <a:rPr lang="it-IT"/>
              <a:t> &gt;</a:t>
            </a:r>
          </a:p>
          <a:p>
            <a:pPr lvl="2"/>
            <a:r>
              <a:rPr lang="it-IT"/>
              <a:t>l=sizeof(struct sockaddr_in);</a:t>
            </a:r>
            <a:endParaRPr lang="en-GB"/>
          </a:p>
          <a:p>
            <a:pPr lvl="2"/>
            <a:r>
              <a:rPr lang="en-GB"/>
              <a:t>bind (sd,&amp;mio,l);</a:t>
            </a:r>
          </a:p>
          <a:p>
            <a:pPr lvl="2"/>
            <a:r>
              <a:rPr lang="en-GB"/>
              <a:t>addrlen =l;</a:t>
            </a:r>
          </a:p>
          <a:p>
            <a:pPr lvl="2"/>
            <a:r>
              <a:rPr lang="en-GB"/>
              <a:t>/* message receiving:*/</a:t>
            </a:r>
          </a:p>
          <a:p>
            <a:pPr lvl="2"/>
            <a:r>
              <a:rPr lang="en-GB"/>
              <a:t>recvfrom</a:t>
            </a:r>
            <a:r>
              <a:rPr lang="en-GB" b="1"/>
              <a:t> </a:t>
            </a:r>
            <a:r>
              <a:rPr lang="en-GB"/>
              <a:t>(sd, msg, BUFFERSIZE,0, M, &amp;addrlen);</a:t>
            </a:r>
            <a:endParaRPr lang="it-IT"/>
          </a:p>
          <a:p>
            <a:pPr lvl="2"/>
            <a:r>
              <a:rPr lang="it-IT"/>
              <a:t>&lt;</a:t>
            </a:r>
            <a:r>
              <a:rPr lang="it-IT" i="1"/>
              <a:t> answer ris evaluation</a:t>
            </a:r>
            <a:r>
              <a:rPr lang="it-IT"/>
              <a:t>&gt;</a:t>
            </a:r>
            <a:endParaRPr lang="en-GB"/>
          </a:p>
          <a:p>
            <a:pPr lvl="2"/>
            <a:r>
              <a:rPr lang="en-GB"/>
              <a:t>/*answer sending:/</a:t>
            </a:r>
          </a:p>
          <a:p>
            <a:pPr lvl="2"/>
            <a:r>
              <a:rPr lang="en-GB"/>
              <a:t>sendto</a:t>
            </a:r>
            <a:r>
              <a:rPr lang="en-GB" b="1"/>
              <a:t> </a:t>
            </a:r>
            <a:r>
              <a:rPr lang="en-GB"/>
              <a:t>(sd, ris, 2000, 0, M, addrlen);</a:t>
            </a:r>
          </a:p>
          <a:p>
            <a:pPr lvl="2"/>
            <a:r>
              <a:rPr lang="en-GB"/>
              <a:t> ...</a:t>
            </a:r>
          </a:p>
          <a:p>
            <a:pPr lvl="2"/>
            <a:r>
              <a:rPr lang="en-GB"/>
              <a:t>close(sd); }</a:t>
            </a:r>
            <a:r>
              <a:rPr lang="it-IT"/>
              <a:t> </a:t>
            </a:r>
            <a:endParaRPr lang="en-GB"/>
          </a:p>
          <a:p>
            <a:pPr lvl="2"/>
            <a:endParaRPr lang="it-IT"/>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egnaposto numero diapositiva 3"/>
          <p:cNvSpPr>
            <a:spLocks noGrp="1"/>
          </p:cNvSpPr>
          <p:nvPr>
            <p:ph type="sldNum" sz="quarter" idx="12"/>
          </p:nvPr>
        </p:nvSpPr>
        <p:spPr>
          <a:noFill/>
        </p:spPr>
        <p:txBody>
          <a:bodyPr/>
          <a:lstStyle/>
          <a:p>
            <a:fld id="{995DDCD0-FAB2-4926-9370-BFE57EC6AFBD}" type="slidenum">
              <a:rPr lang="it-IT" smtClean="0"/>
              <a:pPr/>
              <a:t>36</a:t>
            </a:fld>
            <a:endParaRPr lang="it-IT"/>
          </a:p>
        </p:txBody>
      </p:sp>
      <p:sp>
        <p:nvSpPr>
          <p:cNvPr id="45059" name="Rectangle 3"/>
          <p:cNvSpPr>
            <a:spLocks noChangeArrowheads="1"/>
          </p:cNvSpPr>
          <p:nvPr/>
        </p:nvSpPr>
        <p:spPr bwMode="auto">
          <a:xfrm>
            <a:off x="1905000" y="2895600"/>
            <a:ext cx="1295400" cy="1295400"/>
          </a:xfrm>
          <a:prstGeom prst="rect">
            <a:avLst/>
          </a:prstGeom>
          <a:noFill/>
          <a:ln w="9525">
            <a:solidFill>
              <a:schemeClr val="tx1"/>
            </a:solidFill>
            <a:miter lim="800000"/>
            <a:headEnd/>
            <a:tailEnd/>
          </a:ln>
        </p:spPr>
        <p:txBody>
          <a:bodyPr wrap="none" anchor="ctr"/>
          <a:lstStyle/>
          <a:p>
            <a:endParaRPr lang="it-IT"/>
          </a:p>
        </p:txBody>
      </p:sp>
      <p:sp>
        <p:nvSpPr>
          <p:cNvPr id="45060" name="Rectangle 4"/>
          <p:cNvSpPr>
            <a:spLocks noChangeArrowheads="1"/>
          </p:cNvSpPr>
          <p:nvPr/>
        </p:nvSpPr>
        <p:spPr bwMode="auto">
          <a:xfrm>
            <a:off x="1905000" y="2133600"/>
            <a:ext cx="1295400" cy="533400"/>
          </a:xfrm>
          <a:prstGeom prst="rect">
            <a:avLst/>
          </a:prstGeom>
          <a:noFill/>
          <a:ln w="9525">
            <a:solidFill>
              <a:schemeClr val="tx1"/>
            </a:solidFill>
            <a:miter lim="800000"/>
            <a:headEnd/>
            <a:tailEnd/>
          </a:ln>
        </p:spPr>
        <p:txBody>
          <a:bodyPr wrap="none" anchor="ctr"/>
          <a:lstStyle/>
          <a:p>
            <a:endParaRPr lang="it-IT"/>
          </a:p>
        </p:txBody>
      </p:sp>
      <p:sp>
        <p:nvSpPr>
          <p:cNvPr id="45061" name="Rectangle 5"/>
          <p:cNvSpPr>
            <a:spLocks noChangeArrowheads="1"/>
          </p:cNvSpPr>
          <p:nvPr/>
        </p:nvSpPr>
        <p:spPr bwMode="auto">
          <a:xfrm>
            <a:off x="1981200" y="2590800"/>
            <a:ext cx="1143000" cy="381000"/>
          </a:xfrm>
          <a:prstGeom prst="rect">
            <a:avLst/>
          </a:prstGeom>
          <a:solidFill>
            <a:srgbClr val="C0C0C0"/>
          </a:solidFill>
          <a:ln w="9525">
            <a:solidFill>
              <a:schemeClr val="tx1"/>
            </a:solidFill>
            <a:miter lim="800000"/>
            <a:headEnd/>
            <a:tailEnd/>
          </a:ln>
        </p:spPr>
        <p:txBody>
          <a:bodyPr wrap="none" anchor="ctr"/>
          <a:lstStyle/>
          <a:p>
            <a:endParaRPr lang="it-IT"/>
          </a:p>
        </p:txBody>
      </p:sp>
      <p:sp>
        <p:nvSpPr>
          <p:cNvPr id="45062" name="Text Box 6"/>
          <p:cNvSpPr txBox="1">
            <a:spLocks noChangeArrowheads="1"/>
          </p:cNvSpPr>
          <p:nvPr/>
        </p:nvSpPr>
        <p:spPr bwMode="auto">
          <a:xfrm>
            <a:off x="1981200" y="3200400"/>
            <a:ext cx="1143000" cy="825500"/>
          </a:xfrm>
          <a:prstGeom prst="rect">
            <a:avLst/>
          </a:prstGeom>
          <a:noFill/>
          <a:ln w="9525">
            <a:noFill/>
            <a:miter lim="800000"/>
            <a:headEnd/>
            <a:tailEnd/>
          </a:ln>
        </p:spPr>
        <p:txBody>
          <a:bodyPr>
            <a:spAutoFit/>
          </a:bodyPr>
          <a:lstStyle/>
          <a:p>
            <a:pPr algn="ctr">
              <a:spcBef>
                <a:spcPct val="50000"/>
              </a:spcBef>
            </a:pPr>
            <a:r>
              <a:rPr lang="it-IT" sz="1600"/>
              <a:t>TCP buffer, variables</a:t>
            </a:r>
          </a:p>
        </p:txBody>
      </p:sp>
      <p:sp>
        <p:nvSpPr>
          <p:cNvPr id="45063" name="Text Box 7"/>
          <p:cNvSpPr txBox="1">
            <a:spLocks noChangeArrowheads="1"/>
          </p:cNvSpPr>
          <p:nvPr/>
        </p:nvSpPr>
        <p:spPr bwMode="auto">
          <a:xfrm>
            <a:off x="1981200" y="2133600"/>
            <a:ext cx="1143000" cy="336550"/>
          </a:xfrm>
          <a:prstGeom prst="rect">
            <a:avLst/>
          </a:prstGeom>
          <a:noFill/>
          <a:ln w="9525">
            <a:noFill/>
            <a:miter lim="800000"/>
            <a:headEnd/>
            <a:tailEnd/>
          </a:ln>
        </p:spPr>
        <p:txBody>
          <a:bodyPr>
            <a:spAutoFit/>
          </a:bodyPr>
          <a:lstStyle/>
          <a:p>
            <a:pPr algn="ctr">
              <a:spcBef>
                <a:spcPct val="50000"/>
              </a:spcBef>
            </a:pPr>
            <a:r>
              <a:rPr lang="it-IT" sz="1600"/>
              <a:t>Process</a:t>
            </a:r>
          </a:p>
        </p:txBody>
      </p:sp>
      <p:sp>
        <p:nvSpPr>
          <p:cNvPr id="45064" name="Text Box 8"/>
          <p:cNvSpPr txBox="1">
            <a:spLocks noChangeArrowheads="1"/>
          </p:cNvSpPr>
          <p:nvPr/>
        </p:nvSpPr>
        <p:spPr bwMode="auto">
          <a:xfrm>
            <a:off x="1981200" y="2590800"/>
            <a:ext cx="1143000" cy="336550"/>
          </a:xfrm>
          <a:prstGeom prst="rect">
            <a:avLst/>
          </a:prstGeom>
          <a:noFill/>
          <a:ln w="9525">
            <a:noFill/>
            <a:miter lim="800000"/>
            <a:headEnd/>
            <a:tailEnd/>
          </a:ln>
        </p:spPr>
        <p:txBody>
          <a:bodyPr>
            <a:spAutoFit/>
          </a:bodyPr>
          <a:lstStyle/>
          <a:p>
            <a:pPr algn="ctr">
              <a:spcBef>
                <a:spcPct val="50000"/>
              </a:spcBef>
            </a:pPr>
            <a:r>
              <a:rPr lang="it-IT" sz="1600"/>
              <a:t>Socket</a:t>
            </a:r>
          </a:p>
        </p:txBody>
      </p:sp>
      <p:sp>
        <p:nvSpPr>
          <p:cNvPr id="45065" name="Line 10"/>
          <p:cNvSpPr>
            <a:spLocks noChangeShapeType="1"/>
          </p:cNvSpPr>
          <p:nvPr/>
        </p:nvSpPr>
        <p:spPr bwMode="auto">
          <a:xfrm>
            <a:off x="1676400" y="2895600"/>
            <a:ext cx="0" cy="1295400"/>
          </a:xfrm>
          <a:prstGeom prst="line">
            <a:avLst/>
          </a:prstGeom>
          <a:noFill/>
          <a:ln w="9525">
            <a:solidFill>
              <a:schemeClr val="tx1"/>
            </a:solidFill>
            <a:round/>
            <a:headEnd type="triangle" w="med" len="med"/>
            <a:tailEnd type="triangle" w="med" len="med"/>
          </a:ln>
        </p:spPr>
        <p:txBody>
          <a:bodyPr/>
          <a:lstStyle/>
          <a:p>
            <a:endParaRPr lang="it-IT"/>
          </a:p>
        </p:txBody>
      </p:sp>
      <p:sp>
        <p:nvSpPr>
          <p:cNvPr id="45066" name="Line 11"/>
          <p:cNvSpPr>
            <a:spLocks noChangeShapeType="1"/>
          </p:cNvSpPr>
          <p:nvPr/>
        </p:nvSpPr>
        <p:spPr bwMode="auto">
          <a:xfrm>
            <a:off x="1676400" y="2133600"/>
            <a:ext cx="0" cy="533400"/>
          </a:xfrm>
          <a:prstGeom prst="line">
            <a:avLst/>
          </a:prstGeom>
          <a:noFill/>
          <a:ln w="9525">
            <a:solidFill>
              <a:schemeClr val="tx1"/>
            </a:solidFill>
            <a:round/>
            <a:headEnd type="triangle" w="med" len="med"/>
            <a:tailEnd type="triangle" w="med" len="med"/>
          </a:ln>
        </p:spPr>
        <p:txBody>
          <a:bodyPr/>
          <a:lstStyle/>
          <a:p>
            <a:endParaRPr lang="it-IT"/>
          </a:p>
        </p:txBody>
      </p:sp>
      <p:sp>
        <p:nvSpPr>
          <p:cNvPr id="45067" name="Text Box 12"/>
          <p:cNvSpPr txBox="1">
            <a:spLocks noChangeArrowheads="1"/>
          </p:cNvSpPr>
          <p:nvPr/>
        </p:nvSpPr>
        <p:spPr bwMode="auto">
          <a:xfrm>
            <a:off x="228600" y="3198813"/>
            <a:ext cx="1295400" cy="825500"/>
          </a:xfrm>
          <a:prstGeom prst="rect">
            <a:avLst/>
          </a:prstGeom>
          <a:noFill/>
          <a:ln w="9525">
            <a:noFill/>
            <a:miter lim="800000"/>
            <a:headEnd/>
            <a:tailEnd/>
          </a:ln>
        </p:spPr>
        <p:txBody>
          <a:bodyPr>
            <a:spAutoFit/>
          </a:bodyPr>
          <a:lstStyle/>
          <a:p>
            <a:pPr>
              <a:spcBef>
                <a:spcPct val="50000"/>
              </a:spcBef>
            </a:pPr>
            <a:r>
              <a:rPr lang="it-IT" sz="1600"/>
              <a:t>Controlled by operating system</a:t>
            </a:r>
          </a:p>
        </p:txBody>
      </p:sp>
      <p:sp>
        <p:nvSpPr>
          <p:cNvPr id="45068" name="Text Box 13"/>
          <p:cNvSpPr txBox="1">
            <a:spLocks noChangeArrowheads="1"/>
          </p:cNvSpPr>
          <p:nvPr/>
        </p:nvSpPr>
        <p:spPr bwMode="auto">
          <a:xfrm>
            <a:off x="179388" y="1773238"/>
            <a:ext cx="1420812" cy="1192212"/>
          </a:xfrm>
          <a:prstGeom prst="rect">
            <a:avLst/>
          </a:prstGeom>
          <a:noFill/>
          <a:ln w="9525">
            <a:noFill/>
            <a:miter lim="800000"/>
            <a:headEnd/>
            <a:tailEnd/>
          </a:ln>
        </p:spPr>
        <p:txBody>
          <a:bodyPr>
            <a:spAutoFit/>
          </a:bodyPr>
          <a:lstStyle/>
          <a:p>
            <a:pPr>
              <a:spcBef>
                <a:spcPct val="50000"/>
              </a:spcBef>
            </a:pPr>
            <a:r>
              <a:rPr lang="it-IT" sz="1600"/>
              <a:t>Controlled by the application manager</a:t>
            </a:r>
          </a:p>
          <a:p>
            <a:pPr algn="r">
              <a:spcBef>
                <a:spcPct val="50000"/>
              </a:spcBef>
            </a:pPr>
            <a:r>
              <a:rPr lang="it-IT" sz="1600"/>
              <a:t> </a:t>
            </a:r>
          </a:p>
        </p:txBody>
      </p:sp>
      <p:sp>
        <p:nvSpPr>
          <p:cNvPr id="45069" name="Rectangle 14"/>
          <p:cNvSpPr>
            <a:spLocks noChangeArrowheads="1"/>
          </p:cNvSpPr>
          <p:nvPr/>
        </p:nvSpPr>
        <p:spPr bwMode="auto">
          <a:xfrm>
            <a:off x="5867400" y="2895600"/>
            <a:ext cx="1295400" cy="1295400"/>
          </a:xfrm>
          <a:prstGeom prst="rect">
            <a:avLst/>
          </a:prstGeom>
          <a:noFill/>
          <a:ln w="9525">
            <a:solidFill>
              <a:schemeClr val="tx1"/>
            </a:solidFill>
            <a:miter lim="800000"/>
            <a:headEnd/>
            <a:tailEnd/>
          </a:ln>
        </p:spPr>
        <p:txBody>
          <a:bodyPr wrap="none" anchor="ctr"/>
          <a:lstStyle/>
          <a:p>
            <a:endParaRPr lang="it-IT"/>
          </a:p>
        </p:txBody>
      </p:sp>
      <p:sp>
        <p:nvSpPr>
          <p:cNvPr id="45070" name="Rectangle 15"/>
          <p:cNvSpPr>
            <a:spLocks noChangeArrowheads="1"/>
          </p:cNvSpPr>
          <p:nvPr/>
        </p:nvSpPr>
        <p:spPr bwMode="auto">
          <a:xfrm>
            <a:off x="5867400" y="2133600"/>
            <a:ext cx="1295400" cy="533400"/>
          </a:xfrm>
          <a:prstGeom prst="rect">
            <a:avLst/>
          </a:prstGeom>
          <a:noFill/>
          <a:ln w="9525">
            <a:solidFill>
              <a:schemeClr val="tx1"/>
            </a:solidFill>
            <a:miter lim="800000"/>
            <a:headEnd/>
            <a:tailEnd/>
          </a:ln>
        </p:spPr>
        <p:txBody>
          <a:bodyPr wrap="none" anchor="ctr"/>
          <a:lstStyle/>
          <a:p>
            <a:endParaRPr lang="it-IT"/>
          </a:p>
        </p:txBody>
      </p:sp>
      <p:sp>
        <p:nvSpPr>
          <p:cNvPr id="45071" name="Rectangle 16"/>
          <p:cNvSpPr>
            <a:spLocks noChangeArrowheads="1"/>
          </p:cNvSpPr>
          <p:nvPr/>
        </p:nvSpPr>
        <p:spPr bwMode="auto">
          <a:xfrm>
            <a:off x="5943600" y="2590800"/>
            <a:ext cx="1143000" cy="381000"/>
          </a:xfrm>
          <a:prstGeom prst="rect">
            <a:avLst/>
          </a:prstGeom>
          <a:solidFill>
            <a:srgbClr val="C0C0C0"/>
          </a:solidFill>
          <a:ln w="9525">
            <a:solidFill>
              <a:schemeClr val="tx1"/>
            </a:solidFill>
            <a:miter lim="800000"/>
            <a:headEnd/>
            <a:tailEnd/>
          </a:ln>
        </p:spPr>
        <p:txBody>
          <a:bodyPr wrap="none" anchor="ctr"/>
          <a:lstStyle/>
          <a:p>
            <a:endParaRPr lang="it-IT"/>
          </a:p>
        </p:txBody>
      </p:sp>
      <p:sp>
        <p:nvSpPr>
          <p:cNvPr id="45072" name="Text Box 17"/>
          <p:cNvSpPr txBox="1">
            <a:spLocks noChangeArrowheads="1"/>
          </p:cNvSpPr>
          <p:nvPr/>
        </p:nvSpPr>
        <p:spPr bwMode="auto">
          <a:xfrm>
            <a:off x="5943600" y="3200400"/>
            <a:ext cx="1143000" cy="915988"/>
          </a:xfrm>
          <a:prstGeom prst="rect">
            <a:avLst/>
          </a:prstGeom>
          <a:noFill/>
          <a:ln w="9525">
            <a:noFill/>
            <a:miter lim="800000"/>
            <a:headEnd/>
            <a:tailEnd/>
          </a:ln>
        </p:spPr>
        <p:txBody>
          <a:bodyPr>
            <a:spAutoFit/>
          </a:bodyPr>
          <a:lstStyle/>
          <a:p>
            <a:pPr algn="ctr">
              <a:spcBef>
                <a:spcPct val="50000"/>
              </a:spcBef>
            </a:pPr>
            <a:r>
              <a:rPr lang="it-IT" sz="1800"/>
              <a:t>TCP buffer, variables</a:t>
            </a:r>
          </a:p>
        </p:txBody>
      </p:sp>
      <p:sp>
        <p:nvSpPr>
          <p:cNvPr id="45073" name="Text Box 18"/>
          <p:cNvSpPr txBox="1">
            <a:spLocks noChangeArrowheads="1"/>
          </p:cNvSpPr>
          <p:nvPr/>
        </p:nvSpPr>
        <p:spPr bwMode="auto">
          <a:xfrm>
            <a:off x="5943600" y="2133600"/>
            <a:ext cx="1143000" cy="366713"/>
          </a:xfrm>
          <a:prstGeom prst="rect">
            <a:avLst/>
          </a:prstGeom>
          <a:noFill/>
          <a:ln w="9525">
            <a:noFill/>
            <a:miter lim="800000"/>
            <a:headEnd/>
            <a:tailEnd/>
          </a:ln>
        </p:spPr>
        <p:txBody>
          <a:bodyPr>
            <a:spAutoFit/>
          </a:bodyPr>
          <a:lstStyle/>
          <a:p>
            <a:pPr algn="ctr">
              <a:spcBef>
                <a:spcPct val="50000"/>
              </a:spcBef>
            </a:pPr>
            <a:r>
              <a:rPr lang="it-IT" sz="1800"/>
              <a:t>Process</a:t>
            </a:r>
          </a:p>
        </p:txBody>
      </p:sp>
      <p:sp>
        <p:nvSpPr>
          <p:cNvPr id="45074" name="Text Box 19"/>
          <p:cNvSpPr txBox="1">
            <a:spLocks noChangeArrowheads="1"/>
          </p:cNvSpPr>
          <p:nvPr/>
        </p:nvSpPr>
        <p:spPr bwMode="auto">
          <a:xfrm>
            <a:off x="5943600" y="2590800"/>
            <a:ext cx="1143000" cy="366713"/>
          </a:xfrm>
          <a:prstGeom prst="rect">
            <a:avLst/>
          </a:prstGeom>
          <a:noFill/>
          <a:ln w="9525">
            <a:noFill/>
            <a:miter lim="800000"/>
            <a:headEnd/>
            <a:tailEnd/>
          </a:ln>
        </p:spPr>
        <p:txBody>
          <a:bodyPr>
            <a:spAutoFit/>
          </a:bodyPr>
          <a:lstStyle/>
          <a:p>
            <a:pPr algn="ctr">
              <a:spcBef>
                <a:spcPct val="50000"/>
              </a:spcBef>
            </a:pPr>
            <a:r>
              <a:rPr lang="it-IT" sz="1800"/>
              <a:t>Socket</a:t>
            </a:r>
          </a:p>
        </p:txBody>
      </p:sp>
      <p:sp>
        <p:nvSpPr>
          <p:cNvPr id="45075" name="Line 20"/>
          <p:cNvSpPr>
            <a:spLocks noChangeShapeType="1"/>
          </p:cNvSpPr>
          <p:nvPr/>
        </p:nvSpPr>
        <p:spPr bwMode="auto">
          <a:xfrm>
            <a:off x="7391400" y="2895600"/>
            <a:ext cx="0" cy="1295400"/>
          </a:xfrm>
          <a:prstGeom prst="line">
            <a:avLst/>
          </a:prstGeom>
          <a:noFill/>
          <a:ln w="9525">
            <a:solidFill>
              <a:schemeClr val="tx1"/>
            </a:solidFill>
            <a:round/>
            <a:headEnd type="triangle" w="med" len="med"/>
            <a:tailEnd type="triangle" w="med" len="med"/>
          </a:ln>
        </p:spPr>
        <p:txBody>
          <a:bodyPr/>
          <a:lstStyle/>
          <a:p>
            <a:endParaRPr lang="it-IT"/>
          </a:p>
        </p:txBody>
      </p:sp>
      <p:sp>
        <p:nvSpPr>
          <p:cNvPr id="45076" name="Line 21"/>
          <p:cNvSpPr>
            <a:spLocks noChangeShapeType="1"/>
          </p:cNvSpPr>
          <p:nvPr/>
        </p:nvSpPr>
        <p:spPr bwMode="auto">
          <a:xfrm>
            <a:off x="7391400" y="2133600"/>
            <a:ext cx="0" cy="533400"/>
          </a:xfrm>
          <a:prstGeom prst="line">
            <a:avLst/>
          </a:prstGeom>
          <a:noFill/>
          <a:ln w="9525">
            <a:solidFill>
              <a:schemeClr val="tx1"/>
            </a:solidFill>
            <a:round/>
            <a:headEnd type="triangle" w="med" len="med"/>
            <a:tailEnd type="triangle" w="med" len="med"/>
          </a:ln>
        </p:spPr>
        <p:txBody>
          <a:bodyPr/>
          <a:lstStyle/>
          <a:p>
            <a:endParaRPr lang="it-IT"/>
          </a:p>
        </p:txBody>
      </p:sp>
      <p:sp>
        <p:nvSpPr>
          <p:cNvPr id="45077" name="Text Box 23"/>
          <p:cNvSpPr txBox="1">
            <a:spLocks noChangeArrowheads="1"/>
          </p:cNvSpPr>
          <p:nvPr/>
        </p:nvSpPr>
        <p:spPr bwMode="auto">
          <a:xfrm>
            <a:off x="7467600" y="1981200"/>
            <a:ext cx="1600200" cy="730250"/>
          </a:xfrm>
          <a:prstGeom prst="rect">
            <a:avLst/>
          </a:prstGeom>
          <a:noFill/>
          <a:ln w="9525">
            <a:noFill/>
            <a:miter lim="800000"/>
            <a:headEnd/>
            <a:tailEnd/>
          </a:ln>
        </p:spPr>
        <p:txBody>
          <a:bodyPr>
            <a:spAutoFit/>
          </a:bodyPr>
          <a:lstStyle/>
          <a:p>
            <a:pPr>
              <a:spcBef>
                <a:spcPct val="50000"/>
              </a:spcBef>
            </a:pPr>
            <a:r>
              <a:rPr lang="it-IT" sz="1400"/>
              <a:t>Controlled by the application manager</a:t>
            </a:r>
          </a:p>
        </p:txBody>
      </p:sp>
      <p:sp>
        <p:nvSpPr>
          <p:cNvPr id="45078" name="Oval 24"/>
          <p:cNvSpPr>
            <a:spLocks noChangeArrowheads="1"/>
          </p:cNvSpPr>
          <p:nvPr/>
        </p:nvSpPr>
        <p:spPr bwMode="auto">
          <a:xfrm>
            <a:off x="3505200" y="2971800"/>
            <a:ext cx="2057400" cy="1143000"/>
          </a:xfrm>
          <a:prstGeom prst="ellipse">
            <a:avLst/>
          </a:prstGeom>
          <a:solidFill>
            <a:srgbClr val="C0C0C0"/>
          </a:solidFill>
          <a:ln w="9525">
            <a:solidFill>
              <a:schemeClr val="tx1"/>
            </a:solidFill>
            <a:round/>
            <a:headEnd/>
            <a:tailEnd/>
          </a:ln>
        </p:spPr>
        <p:txBody>
          <a:bodyPr wrap="none" anchor="ctr"/>
          <a:lstStyle/>
          <a:p>
            <a:endParaRPr lang="it-IT"/>
          </a:p>
        </p:txBody>
      </p:sp>
      <p:sp>
        <p:nvSpPr>
          <p:cNvPr id="45079" name="Text Box 25"/>
          <p:cNvSpPr txBox="1">
            <a:spLocks noChangeArrowheads="1"/>
          </p:cNvSpPr>
          <p:nvPr/>
        </p:nvSpPr>
        <p:spPr bwMode="auto">
          <a:xfrm>
            <a:off x="3657600" y="3397250"/>
            <a:ext cx="1676400" cy="336550"/>
          </a:xfrm>
          <a:prstGeom prst="rect">
            <a:avLst/>
          </a:prstGeom>
          <a:noFill/>
          <a:ln w="9525">
            <a:noFill/>
            <a:miter lim="800000"/>
            <a:headEnd/>
            <a:tailEnd/>
          </a:ln>
        </p:spPr>
        <p:txBody>
          <a:bodyPr>
            <a:spAutoFit/>
          </a:bodyPr>
          <a:lstStyle/>
          <a:p>
            <a:pPr algn="ctr">
              <a:spcBef>
                <a:spcPct val="50000"/>
              </a:spcBef>
            </a:pPr>
            <a:r>
              <a:rPr lang="it-IT" sz="1600"/>
              <a:t>Internet</a:t>
            </a:r>
          </a:p>
        </p:txBody>
      </p:sp>
      <p:sp>
        <p:nvSpPr>
          <p:cNvPr id="45080" name="Line 26"/>
          <p:cNvSpPr>
            <a:spLocks noChangeShapeType="1"/>
          </p:cNvSpPr>
          <p:nvPr/>
        </p:nvSpPr>
        <p:spPr bwMode="auto">
          <a:xfrm>
            <a:off x="3200400" y="3200400"/>
            <a:ext cx="2667000" cy="0"/>
          </a:xfrm>
          <a:prstGeom prst="line">
            <a:avLst/>
          </a:prstGeom>
          <a:noFill/>
          <a:ln w="9525">
            <a:solidFill>
              <a:schemeClr val="tx1"/>
            </a:solidFill>
            <a:round/>
            <a:headEnd type="triangle" w="med" len="med"/>
            <a:tailEnd type="triangle" w="med" len="med"/>
          </a:ln>
        </p:spPr>
        <p:txBody>
          <a:bodyPr/>
          <a:lstStyle/>
          <a:p>
            <a:endParaRPr lang="it-IT"/>
          </a:p>
        </p:txBody>
      </p:sp>
      <p:sp>
        <p:nvSpPr>
          <p:cNvPr id="45081" name="Text Box 27"/>
          <p:cNvSpPr txBox="1">
            <a:spLocks noChangeArrowheads="1"/>
          </p:cNvSpPr>
          <p:nvPr/>
        </p:nvSpPr>
        <p:spPr bwMode="auto">
          <a:xfrm>
            <a:off x="1752600" y="4267200"/>
            <a:ext cx="1600200" cy="336550"/>
          </a:xfrm>
          <a:prstGeom prst="rect">
            <a:avLst/>
          </a:prstGeom>
          <a:noFill/>
          <a:ln w="9525">
            <a:noFill/>
            <a:miter lim="800000"/>
            <a:headEnd/>
            <a:tailEnd/>
          </a:ln>
        </p:spPr>
        <p:txBody>
          <a:bodyPr>
            <a:spAutoFit/>
          </a:bodyPr>
          <a:lstStyle/>
          <a:p>
            <a:pPr algn="ctr">
              <a:spcBef>
                <a:spcPct val="50000"/>
              </a:spcBef>
            </a:pPr>
            <a:r>
              <a:rPr lang="it-IT" sz="1600"/>
              <a:t>Host or server</a:t>
            </a:r>
          </a:p>
        </p:txBody>
      </p:sp>
      <p:sp>
        <p:nvSpPr>
          <p:cNvPr id="45082" name="Text Box 28"/>
          <p:cNvSpPr txBox="1">
            <a:spLocks noChangeArrowheads="1"/>
          </p:cNvSpPr>
          <p:nvPr/>
        </p:nvSpPr>
        <p:spPr bwMode="auto">
          <a:xfrm>
            <a:off x="5715000" y="4267200"/>
            <a:ext cx="1600200" cy="336550"/>
          </a:xfrm>
          <a:prstGeom prst="rect">
            <a:avLst/>
          </a:prstGeom>
          <a:noFill/>
          <a:ln w="9525">
            <a:noFill/>
            <a:miter lim="800000"/>
            <a:headEnd/>
            <a:tailEnd/>
          </a:ln>
        </p:spPr>
        <p:txBody>
          <a:bodyPr>
            <a:spAutoFit/>
          </a:bodyPr>
          <a:lstStyle/>
          <a:p>
            <a:pPr algn="ctr">
              <a:spcBef>
                <a:spcPct val="50000"/>
              </a:spcBef>
            </a:pPr>
            <a:r>
              <a:rPr lang="it-IT" sz="1600"/>
              <a:t>Host or server</a:t>
            </a:r>
          </a:p>
        </p:txBody>
      </p:sp>
      <p:sp>
        <p:nvSpPr>
          <p:cNvPr id="45083" name="Text Box 29"/>
          <p:cNvSpPr txBox="1">
            <a:spLocks noChangeArrowheads="1"/>
          </p:cNvSpPr>
          <p:nvPr/>
        </p:nvSpPr>
        <p:spPr bwMode="auto">
          <a:xfrm>
            <a:off x="7575550" y="2994025"/>
            <a:ext cx="1244600" cy="730250"/>
          </a:xfrm>
          <a:prstGeom prst="rect">
            <a:avLst/>
          </a:prstGeom>
          <a:noFill/>
          <a:ln w="9525">
            <a:noFill/>
            <a:miter lim="800000"/>
            <a:headEnd/>
            <a:tailEnd/>
          </a:ln>
        </p:spPr>
        <p:txBody>
          <a:bodyPr>
            <a:spAutoFit/>
          </a:bodyPr>
          <a:lstStyle/>
          <a:p>
            <a:r>
              <a:rPr lang="it-IT" sz="1400"/>
              <a:t>Controlled by operating system</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egnaposto numero diapositiva 3"/>
          <p:cNvSpPr>
            <a:spLocks noGrp="1"/>
          </p:cNvSpPr>
          <p:nvPr>
            <p:ph type="sldNum" sz="quarter" idx="12"/>
          </p:nvPr>
        </p:nvSpPr>
        <p:spPr>
          <a:noFill/>
        </p:spPr>
        <p:txBody>
          <a:bodyPr/>
          <a:lstStyle/>
          <a:p>
            <a:fld id="{DB476262-8BBC-46F7-8BE3-FBA8E7C03A9C}" type="slidenum">
              <a:rPr lang="it-IT" smtClean="0"/>
              <a:pPr/>
              <a:t>37</a:t>
            </a:fld>
            <a:endParaRPr lang="it-IT"/>
          </a:p>
        </p:txBody>
      </p:sp>
      <p:sp>
        <p:nvSpPr>
          <p:cNvPr id="35843" name="AutoShape 2"/>
          <p:cNvSpPr>
            <a:spLocks noChangeArrowheads="1"/>
          </p:cNvSpPr>
          <p:nvPr/>
        </p:nvSpPr>
        <p:spPr bwMode="auto">
          <a:xfrm>
            <a:off x="563563" y="606425"/>
            <a:ext cx="8016875" cy="5645150"/>
          </a:xfrm>
          <a:prstGeom prst="roundRect">
            <a:avLst>
              <a:gd name="adj" fmla="val 3995"/>
            </a:avLst>
          </a:prstGeom>
          <a:noFill/>
          <a:ln w="12700">
            <a:solidFill>
              <a:schemeClr val="tx1"/>
            </a:solidFill>
            <a:round/>
            <a:headEnd/>
            <a:tailEnd/>
          </a:ln>
        </p:spPr>
        <p:txBody>
          <a:bodyPr wrap="none" anchor="ctr"/>
          <a:lstStyle/>
          <a:p>
            <a:endParaRPr lang="it-IT"/>
          </a:p>
        </p:txBody>
      </p:sp>
      <p:sp>
        <p:nvSpPr>
          <p:cNvPr id="35844" name="Rectangle 3"/>
          <p:cNvSpPr>
            <a:spLocks noChangeArrowheads="1"/>
          </p:cNvSpPr>
          <p:nvPr/>
        </p:nvSpPr>
        <p:spPr bwMode="auto">
          <a:xfrm>
            <a:off x="2606675" y="827088"/>
            <a:ext cx="2460625" cy="420687"/>
          </a:xfrm>
          <a:prstGeom prst="rect">
            <a:avLst/>
          </a:prstGeom>
          <a:noFill/>
          <a:ln w="9525">
            <a:noFill/>
            <a:miter lim="800000"/>
            <a:headEnd/>
            <a:tailEnd/>
          </a:ln>
        </p:spPr>
        <p:txBody>
          <a:bodyPr wrap="none" lIns="92075" tIns="46038" rIns="92075" bIns="46038">
            <a:spAutoFit/>
          </a:bodyPr>
          <a:lstStyle/>
          <a:p>
            <a:pPr eaLnBrk="0" hangingPunct="0">
              <a:lnSpc>
                <a:spcPct val="90000"/>
              </a:lnSpc>
            </a:pPr>
            <a:r>
              <a:rPr lang="it-IT" sz="2400" b="1"/>
              <a:t>Socket properties</a:t>
            </a:r>
          </a:p>
        </p:txBody>
      </p:sp>
      <p:sp>
        <p:nvSpPr>
          <p:cNvPr id="35845" name="Rectangle 4"/>
          <p:cNvSpPr>
            <a:spLocks noChangeArrowheads="1"/>
          </p:cNvSpPr>
          <p:nvPr/>
        </p:nvSpPr>
        <p:spPr bwMode="auto">
          <a:xfrm>
            <a:off x="939800" y="1238250"/>
            <a:ext cx="7270750" cy="3937000"/>
          </a:xfrm>
          <a:prstGeom prst="rect">
            <a:avLst/>
          </a:prstGeom>
          <a:noFill/>
          <a:ln w="9525">
            <a:noFill/>
            <a:miter lim="800000"/>
            <a:headEnd/>
            <a:tailEnd/>
          </a:ln>
        </p:spPr>
        <p:txBody>
          <a:bodyPr lIns="92075" tIns="46038" rIns="92075" bIns="46038">
            <a:spAutoFit/>
          </a:bodyPr>
          <a:lstStyle/>
          <a:p>
            <a:pPr eaLnBrk="0" hangingPunct="0">
              <a:lnSpc>
                <a:spcPct val="90000"/>
              </a:lnSpc>
            </a:pPr>
            <a:endParaRPr lang="it-IT"/>
          </a:p>
          <a:p>
            <a:pPr eaLnBrk="0" hangingPunct="0">
              <a:lnSpc>
                <a:spcPct val="90000"/>
              </a:lnSpc>
            </a:pPr>
            <a:endParaRPr lang="it-IT"/>
          </a:p>
          <a:p>
            <a:pPr eaLnBrk="0" hangingPunct="0">
              <a:lnSpc>
                <a:spcPct val="90000"/>
              </a:lnSpc>
              <a:buFontTx/>
              <a:buChar char="•"/>
            </a:pPr>
            <a:r>
              <a:rPr lang="it-IT"/>
              <a:t> STREAM sockets require a connection</a:t>
            </a:r>
          </a:p>
          <a:p>
            <a:pPr eaLnBrk="0" hangingPunct="0">
              <a:lnSpc>
                <a:spcPct val="90000"/>
              </a:lnSpc>
            </a:pPr>
            <a:r>
              <a:rPr lang="it-IT"/>
              <a:t>  DATAGRAM sockets are connectionless </a:t>
            </a:r>
          </a:p>
          <a:p>
            <a:pPr eaLnBrk="0" hangingPunct="0">
              <a:lnSpc>
                <a:spcPct val="90000"/>
              </a:lnSpc>
            </a:pPr>
            <a:endParaRPr lang="it-IT"/>
          </a:p>
          <a:p>
            <a:pPr eaLnBrk="0" hangingPunct="0">
              <a:lnSpc>
                <a:spcPct val="90000"/>
              </a:lnSpc>
            </a:pPr>
            <a:endParaRPr lang="it-IT"/>
          </a:p>
          <a:p>
            <a:pPr algn="just" eaLnBrk="0" hangingPunct="0">
              <a:lnSpc>
                <a:spcPct val="90000"/>
              </a:lnSpc>
              <a:buFontTx/>
              <a:buChar char="•"/>
            </a:pPr>
            <a:r>
              <a:rPr lang="it-IT" b="1"/>
              <a:t> Reliability problems</a:t>
            </a:r>
            <a:r>
              <a:rPr lang="it-IT"/>
              <a:t> : STREAM sockets are based on TCP and the are reliable. DATAGRAM sockets are based on UDP and then they are not reliable. </a:t>
            </a:r>
          </a:p>
          <a:p>
            <a:pPr algn="just" eaLnBrk="0" hangingPunct="0">
              <a:lnSpc>
                <a:spcPct val="90000"/>
              </a:lnSpc>
            </a:pPr>
            <a:endParaRPr lang="it-IT"/>
          </a:p>
          <a:p>
            <a:pPr algn="just" eaLnBrk="0" hangingPunct="0">
              <a:lnSpc>
                <a:spcPct val="90000"/>
              </a:lnSpc>
              <a:buFontTx/>
              <a:buChar char="•"/>
            </a:pPr>
            <a:r>
              <a:rPr lang="it-IT" b="1"/>
              <a:t> Performance</a:t>
            </a:r>
            <a:r>
              <a:rPr lang="it-IT"/>
              <a:t>: STREAM sockets are more expensive with reference to the DATAGRAM sockets.</a:t>
            </a:r>
          </a:p>
          <a:p>
            <a:pPr algn="just" eaLnBrk="0" hangingPunct="0">
              <a:lnSpc>
                <a:spcPct val="90000"/>
              </a:lnSpc>
            </a:pPr>
            <a:endParaRPr lang="it-IT"/>
          </a:p>
          <a:p>
            <a:pPr eaLnBrk="0" hangingPunct="0">
              <a:lnSpc>
                <a:spcPct val="90000"/>
              </a:lnSpc>
            </a:pPr>
            <a:r>
              <a:rPr lang="it-IT"/>
              <a:t> </a:t>
            </a:r>
          </a:p>
        </p:txBody>
      </p:sp>
      <p:sp>
        <p:nvSpPr>
          <p:cNvPr id="35846" name="Line 5"/>
          <p:cNvSpPr>
            <a:spLocks noChangeShapeType="1"/>
          </p:cNvSpPr>
          <p:nvPr/>
        </p:nvSpPr>
        <p:spPr bwMode="auto">
          <a:xfrm>
            <a:off x="4819650" y="2794000"/>
            <a:ext cx="923925" cy="0"/>
          </a:xfrm>
          <a:prstGeom prst="line">
            <a:avLst/>
          </a:prstGeom>
          <a:noFill/>
          <a:ln w="25400">
            <a:solidFill>
              <a:schemeClr val="tx1"/>
            </a:solidFill>
            <a:round/>
            <a:headEnd type="stealth" w="med" len="lg"/>
            <a:tailEnd type="stealth" w="med" len="lg"/>
          </a:ln>
        </p:spPr>
        <p:txBody>
          <a:bodyPr wrap="none" anchor="ctr"/>
          <a:lstStyle/>
          <a:p>
            <a:endParaRPr lang="it-I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egnaposto numero diapositiva 5"/>
          <p:cNvSpPr>
            <a:spLocks noGrp="1"/>
          </p:cNvSpPr>
          <p:nvPr>
            <p:ph type="sldNum" sz="quarter" idx="12"/>
          </p:nvPr>
        </p:nvSpPr>
        <p:spPr>
          <a:noFill/>
        </p:spPr>
        <p:txBody>
          <a:bodyPr/>
          <a:lstStyle/>
          <a:p>
            <a:fld id="{B4538AA1-B1BE-47B8-AC65-AE8E442CA2FB}" type="slidenum">
              <a:rPr lang="it-IT" smtClean="0"/>
              <a:pPr/>
              <a:t>4</a:t>
            </a:fld>
            <a:endParaRPr lang="it-IT"/>
          </a:p>
        </p:txBody>
      </p:sp>
      <p:sp>
        <p:nvSpPr>
          <p:cNvPr id="5123" name="Rectangle 2"/>
          <p:cNvSpPr>
            <a:spLocks noGrp="1" noChangeArrowheads="1"/>
          </p:cNvSpPr>
          <p:nvPr>
            <p:ph type="title"/>
          </p:nvPr>
        </p:nvSpPr>
        <p:spPr>
          <a:xfrm>
            <a:off x="685800" y="333375"/>
            <a:ext cx="7772400" cy="1143000"/>
          </a:xfrm>
        </p:spPr>
        <p:txBody>
          <a:bodyPr/>
          <a:lstStyle/>
          <a:p>
            <a:pPr eaLnBrk="1" hangingPunct="1"/>
            <a:r>
              <a:rPr lang="it-IT" sz="3200"/>
              <a:t>Socket and Socket Library</a:t>
            </a:r>
          </a:p>
        </p:txBody>
      </p:sp>
      <p:sp>
        <p:nvSpPr>
          <p:cNvPr id="5124" name="Rectangle 3"/>
          <p:cNvSpPr>
            <a:spLocks noGrp="1" noChangeArrowheads="1"/>
          </p:cNvSpPr>
          <p:nvPr>
            <p:ph type="body" idx="1"/>
          </p:nvPr>
        </p:nvSpPr>
        <p:spPr>
          <a:xfrm>
            <a:off x="685800" y="1484313"/>
            <a:ext cx="7772400" cy="4114800"/>
          </a:xfrm>
        </p:spPr>
        <p:txBody>
          <a:bodyPr/>
          <a:lstStyle/>
          <a:p>
            <a:pPr eaLnBrk="1" hangingPunct="1">
              <a:lnSpc>
                <a:spcPct val="90000"/>
              </a:lnSpc>
              <a:defRPr/>
            </a:pPr>
            <a:r>
              <a:rPr lang="it-IT" sz="2000" dirty="0"/>
              <a:t>In BSD UNIX and in the </a:t>
            </a:r>
            <a:r>
              <a:rPr lang="it-IT" sz="2000" dirty="0" err="1"/>
              <a:t>systems</a:t>
            </a:r>
            <a:r>
              <a:rPr lang="it-IT" sz="2000" dirty="0"/>
              <a:t> </a:t>
            </a:r>
            <a:r>
              <a:rPr lang="it-IT" sz="2000" dirty="0" err="1"/>
              <a:t>derived</a:t>
            </a:r>
            <a:r>
              <a:rPr lang="it-IT" sz="2000" dirty="0"/>
              <a:t> </a:t>
            </a:r>
            <a:r>
              <a:rPr lang="it-IT" sz="2000" dirty="0" err="1"/>
              <a:t>from</a:t>
            </a:r>
            <a:r>
              <a:rPr lang="it-IT" sz="2000" dirty="0"/>
              <a:t> </a:t>
            </a:r>
            <a:r>
              <a:rPr lang="it-IT" sz="2000" dirty="0" err="1"/>
              <a:t>it</a:t>
            </a:r>
            <a:r>
              <a:rPr lang="it-IT" sz="2000" dirty="0"/>
              <a:t>, </a:t>
            </a:r>
            <a:r>
              <a:rPr lang="it-IT" sz="2000" dirty="0" err="1"/>
              <a:t>socket</a:t>
            </a:r>
            <a:r>
              <a:rPr lang="it-IT" sz="2000" dirty="0"/>
              <a:t> </a:t>
            </a:r>
            <a:r>
              <a:rPr lang="it-IT" sz="2000" dirty="0" err="1"/>
              <a:t>functions</a:t>
            </a:r>
            <a:r>
              <a:rPr lang="it-IT" sz="2000" dirty="0"/>
              <a:t> are </a:t>
            </a:r>
            <a:r>
              <a:rPr lang="it-IT" sz="2000" b="1" dirty="0"/>
              <a:t>part </a:t>
            </a:r>
            <a:r>
              <a:rPr lang="it-IT" sz="2000" b="1" dirty="0" err="1"/>
              <a:t>of</a:t>
            </a:r>
            <a:r>
              <a:rPr lang="it-IT" sz="2000" b="1" dirty="0"/>
              <a:t> the </a:t>
            </a:r>
            <a:r>
              <a:rPr lang="it-IT" sz="2000" b="1" dirty="0" err="1"/>
              <a:t>O.S.</a:t>
            </a:r>
            <a:r>
              <a:rPr lang="it-IT" sz="2000" b="1" dirty="0"/>
              <a:t> </a:t>
            </a:r>
            <a:r>
              <a:rPr lang="it-IT" sz="2000" b="1" dirty="0" err="1"/>
              <a:t>itself</a:t>
            </a:r>
            <a:r>
              <a:rPr lang="it-IT" sz="2000" dirty="0"/>
              <a:t>.</a:t>
            </a:r>
          </a:p>
          <a:p>
            <a:pPr eaLnBrk="1" hangingPunct="1">
              <a:lnSpc>
                <a:spcPct val="90000"/>
              </a:lnSpc>
              <a:defRPr/>
            </a:pPr>
            <a:endParaRPr lang="it-IT" sz="2000" dirty="0"/>
          </a:p>
          <a:p>
            <a:pPr eaLnBrk="1" hangingPunct="1">
              <a:lnSpc>
                <a:spcPct val="90000"/>
              </a:lnSpc>
              <a:defRPr/>
            </a:pPr>
            <a:r>
              <a:rPr lang="it-IT" sz="2000" dirty="0"/>
              <a:t>In </a:t>
            </a:r>
            <a:r>
              <a:rPr lang="it-IT" sz="2000" dirty="0" err="1"/>
              <a:t>different</a:t>
            </a:r>
            <a:r>
              <a:rPr lang="it-IT" sz="2000" dirty="0"/>
              <a:t> </a:t>
            </a:r>
            <a:r>
              <a:rPr lang="it-IT" sz="2000" dirty="0" err="1"/>
              <a:t>O.S.</a:t>
            </a:r>
            <a:r>
              <a:rPr lang="it-IT" sz="2000" dirty="0"/>
              <a:t>, </a:t>
            </a:r>
            <a:r>
              <a:rPr lang="it-IT" sz="2000" dirty="0" err="1"/>
              <a:t>instead</a:t>
            </a:r>
            <a:r>
              <a:rPr lang="it-IT" sz="2000" dirty="0"/>
              <a:t> </a:t>
            </a:r>
            <a:r>
              <a:rPr lang="it-IT" sz="2000" dirty="0" err="1"/>
              <a:t>to</a:t>
            </a:r>
            <a:r>
              <a:rPr lang="it-IT" sz="2000" dirty="0"/>
              <a:t> </a:t>
            </a:r>
            <a:r>
              <a:rPr lang="it-IT" sz="2000" dirty="0" err="1"/>
              <a:t>modifying</a:t>
            </a:r>
            <a:r>
              <a:rPr lang="it-IT" sz="2000" dirty="0"/>
              <a:t> </a:t>
            </a:r>
            <a:r>
              <a:rPr lang="it-IT" sz="2000" dirty="0" err="1"/>
              <a:t>their</a:t>
            </a:r>
            <a:r>
              <a:rPr lang="it-IT" sz="2000" dirty="0"/>
              <a:t> </a:t>
            </a:r>
            <a:r>
              <a:rPr lang="it-IT" sz="2000" dirty="0" err="1"/>
              <a:t>basic</a:t>
            </a:r>
            <a:r>
              <a:rPr lang="it-IT" sz="2000" dirty="0"/>
              <a:t> </a:t>
            </a:r>
            <a:r>
              <a:rPr lang="it-IT" sz="2000" dirty="0" err="1"/>
              <a:t>O.S.</a:t>
            </a:r>
            <a:r>
              <a:rPr lang="it-IT" sz="2000" dirty="0"/>
              <a:t> </a:t>
            </a:r>
            <a:r>
              <a:rPr lang="it-IT" sz="2000" dirty="0" err="1"/>
              <a:t>vendors</a:t>
            </a:r>
            <a:r>
              <a:rPr lang="it-IT" sz="2000" dirty="0"/>
              <a:t> </a:t>
            </a:r>
            <a:r>
              <a:rPr lang="it-IT" sz="2000" dirty="0" err="1"/>
              <a:t>created</a:t>
            </a:r>
            <a:r>
              <a:rPr lang="it-IT" sz="2000" dirty="0"/>
              <a:t> a </a:t>
            </a:r>
            <a:r>
              <a:rPr lang="it-IT" sz="2000" b="1" dirty="0" err="1"/>
              <a:t>socket</a:t>
            </a:r>
            <a:r>
              <a:rPr lang="it-IT" sz="2000" b="1" dirty="0"/>
              <a:t> </a:t>
            </a:r>
            <a:r>
              <a:rPr lang="it-IT" sz="2000" b="1" dirty="0" err="1"/>
              <a:t>library</a:t>
            </a:r>
            <a:r>
              <a:rPr lang="it-IT" sz="2000" dirty="0"/>
              <a:t> </a:t>
            </a:r>
            <a:r>
              <a:rPr lang="it-IT" sz="2000" dirty="0" err="1"/>
              <a:t>that</a:t>
            </a:r>
            <a:r>
              <a:rPr lang="it-IT" sz="2000" dirty="0"/>
              <a:t> </a:t>
            </a:r>
            <a:r>
              <a:rPr lang="it-IT" sz="2000" dirty="0" err="1"/>
              <a:t>provides</a:t>
            </a:r>
            <a:r>
              <a:rPr lang="it-IT" sz="2000" dirty="0"/>
              <a:t> the </a:t>
            </a:r>
            <a:r>
              <a:rPr lang="it-IT" sz="2000" dirty="0" err="1"/>
              <a:t>socket</a:t>
            </a:r>
            <a:r>
              <a:rPr lang="it-IT" sz="2000" dirty="0"/>
              <a:t> API. </a:t>
            </a:r>
            <a:r>
              <a:rPr lang="it-IT" sz="2000" dirty="0" err="1"/>
              <a:t>That</a:t>
            </a:r>
            <a:r>
              <a:rPr lang="it-IT" sz="2000" dirty="0"/>
              <a:t> </a:t>
            </a:r>
            <a:r>
              <a:rPr lang="it-IT" sz="2000" dirty="0" err="1"/>
              <a:t>is</a:t>
            </a:r>
            <a:r>
              <a:rPr lang="it-IT" sz="2000" dirty="0"/>
              <a:t>, the </a:t>
            </a:r>
            <a:r>
              <a:rPr lang="it-IT" sz="2000" dirty="0" err="1"/>
              <a:t>vendor</a:t>
            </a:r>
            <a:r>
              <a:rPr lang="it-IT" sz="2000" dirty="0"/>
              <a:t> </a:t>
            </a:r>
            <a:r>
              <a:rPr lang="it-IT" sz="2000" dirty="0" err="1"/>
              <a:t>created</a:t>
            </a:r>
            <a:r>
              <a:rPr lang="it-IT" sz="2000" dirty="0"/>
              <a:t> a </a:t>
            </a:r>
            <a:r>
              <a:rPr lang="it-IT" sz="2000" dirty="0" err="1"/>
              <a:t>library</a:t>
            </a:r>
            <a:r>
              <a:rPr lang="it-IT" sz="2000" dirty="0"/>
              <a:t> of </a:t>
            </a:r>
            <a:r>
              <a:rPr lang="it-IT" sz="2000" dirty="0" err="1"/>
              <a:t>procedures</a:t>
            </a:r>
            <a:r>
              <a:rPr lang="it-IT" sz="2000" dirty="0"/>
              <a:t> with the </a:t>
            </a:r>
            <a:r>
              <a:rPr lang="it-IT" sz="2000" dirty="0" err="1"/>
              <a:t>same</a:t>
            </a:r>
            <a:r>
              <a:rPr lang="it-IT" sz="2000" dirty="0"/>
              <a:t> </a:t>
            </a:r>
            <a:r>
              <a:rPr lang="it-IT" sz="2000" dirty="0" err="1"/>
              <a:t>name</a:t>
            </a:r>
            <a:r>
              <a:rPr lang="it-IT" sz="2000" dirty="0"/>
              <a:t> and </a:t>
            </a:r>
            <a:r>
              <a:rPr lang="it-IT" sz="2000" dirty="0" err="1"/>
              <a:t>arguments</a:t>
            </a:r>
            <a:r>
              <a:rPr lang="it-IT" sz="2000" dirty="0"/>
              <a:t> of  the </a:t>
            </a:r>
            <a:r>
              <a:rPr lang="it-IT" sz="2000" dirty="0" err="1"/>
              <a:t>socket</a:t>
            </a:r>
            <a:r>
              <a:rPr lang="it-IT" sz="2000" dirty="0"/>
              <a:t> </a:t>
            </a:r>
            <a:r>
              <a:rPr lang="it-IT" sz="2000" dirty="0" err="1"/>
              <a:t>functions</a:t>
            </a:r>
            <a:r>
              <a:rPr lang="it-IT" sz="2000" dirty="0"/>
              <a:t>.</a:t>
            </a:r>
          </a:p>
          <a:p>
            <a:pPr eaLnBrk="1" hangingPunct="1">
              <a:lnSpc>
                <a:spcPct val="90000"/>
              </a:lnSpc>
              <a:defRPr/>
            </a:pPr>
            <a:endParaRPr lang="it-IT" sz="2000" dirty="0"/>
          </a:p>
          <a:p>
            <a:pPr marL="365125" indent="-365125" eaLnBrk="1" hangingPunct="1">
              <a:lnSpc>
                <a:spcPct val="90000"/>
              </a:lnSpc>
              <a:defRPr/>
            </a:pPr>
            <a:r>
              <a:rPr lang="it-IT" sz="2000" dirty="0"/>
              <a:t> A </a:t>
            </a:r>
            <a:r>
              <a:rPr lang="it-IT" sz="2000" b="1" dirty="0" err="1"/>
              <a:t>socket</a:t>
            </a:r>
            <a:r>
              <a:rPr lang="it-IT" sz="2000" b="1" dirty="0"/>
              <a:t> </a:t>
            </a:r>
            <a:r>
              <a:rPr lang="it-IT" sz="2000" b="1" dirty="0" err="1"/>
              <a:t>library</a:t>
            </a:r>
            <a:r>
              <a:rPr lang="it-IT" sz="2000" b="1" dirty="0"/>
              <a:t> </a:t>
            </a:r>
            <a:r>
              <a:rPr lang="it-IT" sz="2000" dirty="0"/>
              <a:t>can </a:t>
            </a:r>
            <a:r>
              <a:rPr lang="it-IT" sz="2000" dirty="0" err="1"/>
              <a:t>provide</a:t>
            </a:r>
            <a:r>
              <a:rPr lang="it-IT" sz="2000" dirty="0"/>
              <a:t> </a:t>
            </a:r>
            <a:r>
              <a:rPr lang="it-IT" sz="2000" dirty="0" err="1"/>
              <a:t>applications</a:t>
            </a:r>
            <a:r>
              <a:rPr lang="it-IT" sz="2000" dirty="0"/>
              <a:t> </a:t>
            </a:r>
            <a:r>
              <a:rPr lang="it-IT" sz="2000" dirty="0" err="1"/>
              <a:t>with</a:t>
            </a:r>
            <a:r>
              <a:rPr lang="it-IT" sz="2000" dirty="0"/>
              <a:t> a </a:t>
            </a:r>
            <a:r>
              <a:rPr lang="it-IT" sz="2000" dirty="0" err="1"/>
              <a:t>socket</a:t>
            </a:r>
            <a:r>
              <a:rPr lang="it-IT" sz="2000" dirty="0"/>
              <a:t> API on a computer system </a:t>
            </a:r>
            <a:r>
              <a:rPr lang="it-IT" sz="2000" dirty="0" err="1"/>
              <a:t>that</a:t>
            </a:r>
            <a:r>
              <a:rPr lang="it-IT" sz="2000" dirty="0"/>
              <a:t> </a:t>
            </a:r>
            <a:r>
              <a:rPr lang="it-IT" sz="2000" dirty="0" err="1"/>
              <a:t>does</a:t>
            </a:r>
            <a:r>
              <a:rPr lang="it-IT" sz="2000" dirty="0"/>
              <a:t> </a:t>
            </a:r>
            <a:r>
              <a:rPr lang="it-IT" sz="2000" b="1" dirty="0" err="1"/>
              <a:t>not</a:t>
            </a:r>
            <a:r>
              <a:rPr lang="it-IT" sz="2000" b="1" dirty="0"/>
              <a:t> </a:t>
            </a:r>
            <a:r>
              <a:rPr lang="it-IT" sz="2000" b="1" dirty="0" err="1"/>
              <a:t>provide</a:t>
            </a:r>
            <a:r>
              <a:rPr lang="it-IT" sz="2000" b="1" dirty="0"/>
              <a:t> native </a:t>
            </a:r>
            <a:r>
              <a:rPr lang="it-IT" sz="2000" b="1" dirty="0" err="1"/>
              <a:t>sockets</a:t>
            </a:r>
            <a:r>
              <a:rPr lang="it-IT" sz="2000" dirty="0"/>
              <a:t>. </a:t>
            </a:r>
            <a:r>
              <a:rPr lang="it-IT" sz="2000" dirty="0" err="1"/>
              <a:t>When</a:t>
            </a:r>
            <a:r>
              <a:rPr lang="it-IT" sz="2000" dirty="0"/>
              <a:t> </a:t>
            </a:r>
            <a:r>
              <a:rPr lang="it-IT" sz="2000" dirty="0" err="1"/>
              <a:t>an</a:t>
            </a:r>
            <a:r>
              <a:rPr lang="it-IT" sz="2000" dirty="0"/>
              <a:t> </a:t>
            </a:r>
            <a:r>
              <a:rPr lang="it-IT" sz="2000" dirty="0" err="1"/>
              <a:t>application</a:t>
            </a:r>
            <a:r>
              <a:rPr lang="it-IT" sz="2000" dirty="0"/>
              <a:t> </a:t>
            </a:r>
            <a:r>
              <a:rPr lang="it-IT" sz="2000" dirty="0" err="1"/>
              <a:t>calls</a:t>
            </a:r>
            <a:r>
              <a:rPr lang="it-IT" sz="2000" dirty="0"/>
              <a:t> </a:t>
            </a:r>
            <a:r>
              <a:rPr lang="it-IT" sz="2000" dirty="0" err="1"/>
              <a:t>one</a:t>
            </a:r>
            <a:r>
              <a:rPr lang="it-IT" sz="2000" dirty="0"/>
              <a:t> </a:t>
            </a:r>
            <a:r>
              <a:rPr lang="it-IT" sz="2000" dirty="0" err="1"/>
              <a:t>of</a:t>
            </a:r>
            <a:r>
              <a:rPr lang="it-IT" sz="2000" dirty="0"/>
              <a:t> the </a:t>
            </a:r>
            <a:r>
              <a:rPr lang="it-IT" sz="2000" dirty="0" err="1"/>
              <a:t>socket</a:t>
            </a:r>
            <a:r>
              <a:rPr lang="it-IT" sz="2000" dirty="0"/>
              <a:t> </a:t>
            </a:r>
            <a:r>
              <a:rPr lang="it-IT" sz="2000" dirty="0" err="1"/>
              <a:t>procedures</a:t>
            </a:r>
            <a:r>
              <a:rPr lang="it-IT" sz="2000" dirty="0"/>
              <a:t> the </a:t>
            </a:r>
            <a:r>
              <a:rPr lang="it-IT" sz="2000" dirty="0" err="1"/>
              <a:t>control</a:t>
            </a:r>
            <a:r>
              <a:rPr lang="it-IT" sz="2000" dirty="0"/>
              <a:t> </a:t>
            </a:r>
            <a:r>
              <a:rPr lang="it-IT" sz="2000" dirty="0" err="1"/>
              <a:t>passes</a:t>
            </a:r>
            <a:r>
              <a:rPr lang="it-IT" sz="2000" dirty="0"/>
              <a:t> </a:t>
            </a:r>
            <a:r>
              <a:rPr lang="it-IT" sz="2000" dirty="0" err="1"/>
              <a:t>to</a:t>
            </a:r>
            <a:r>
              <a:rPr lang="it-IT" sz="2000" dirty="0"/>
              <a:t> a </a:t>
            </a:r>
            <a:r>
              <a:rPr lang="it-IT" sz="2000" dirty="0" err="1"/>
              <a:t>library</a:t>
            </a:r>
            <a:r>
              <a:rPr lang="it-IT" sz="2000" dirty="0"/>
              <a:t> routine </a:t>
            </a:r>
            <a:r>
              <a:rPr lang="it-IT" sz="2000" dirty="0" err="1"/>
              <a:t>that</a:t>
            </a:r>
            <a:r>
              <a:rPr lang="it-IT" sz="2000" dirty="0"/>
              <a:t> </a:t>
            </a:r>
            <a:r>
              <a:rPr lang="it-IT" sz="2000" dirty="0" err="1"/>
              <a:t>makes</a:t>
            </a:r>
            <a:r>
              <a:rPr lang="it-IT" sz="2000" dirty="0"/>
              <a:t> </a:t>
            </a:r>
            <a:r>
              <a:rPr lang="it-IT" sz="2000" dirty="0" err="1"/>
              <a:t>one</a:t>
            </a:r>
            <a:r>
              <a:rPr lang="it-IT" sz="2000" dirty="0"/>
              <a:t> or more </a:t>
            </a:r>
            <a:r>
              <a:rPr lang="it-IT" sz="2000" dirty="0" err="1"/>
              <a:t>calls</a:t>
            </a:r>
            <a:r>
              <a:rPr lang="it-IT" sz="2000" dirty="0"/>
              <a:t> </a:t>
            </a:r>
            <a:r>
              <a:rPr lang="it-IT" sz="2000" dirty="0" err="1"/>
              <a:t>to</a:t>
            </a:r>
            <a:r>
              <a:rPr lang="it-IT" sz="2000" dirty="0"/>
              <a:t> the </a:t>
            </a:r>
            <a:r>
              <a:rPr lang="it-IT" sz="2000" dirty="0" err="1"/>
              <a:t>underlyng</a:t>
            </a:r>
            <a:r>
              <a:rPr lang="it-IT" sz="2000" dirty="0"/>
              <a:t> </a:t>
            </a:r>
            <a:r>
              <a:rPr lang="it-IT" sz="2000" dirty="0" err="1"/>
              <a:t>operating</a:t>
            </a:r>
            <a:r>
              <a:rPr lang="it-IT" sz="2000" dirty="0"/>
              <a:t> system </a:t>
            </a:r>
            <a:r>
              <a:rPr lang="it-IT" sz="2000" dirty="0" err="1"/>
              <a:t>to</a:t>
            </a:r>
            <a:r>
              <a:rPr lang="it-IT" sz="2000" dirty="0"/>
              <a:t> </a:t>
            </a:r>
            <a:r>
              <a:rPr lang="it-IT" sz="2000" dirty="0" err="1"/>
              <a:t>implement</a:t>
            </a:r>
            <a:r>
              <a:rPr lang="it-IT" sz="2000" dirty="0"/>
              <a:t> the </a:t>
            </a:r>
            <a:r>
              <a:rPr lang="it-IT" sz="2000" dirty="0" err="1"/>
              <a:t>socket</a:t>
            </a:r>
            <a:r>
              <a:rPr lang="it-IT" sz="2000" dirty="0"/>
              <a:t> </a:t>
            </a:r>
            <a:r>
              <a:rPr lang="it-IT" sz="2000" dirty="0" err="1"/>
              <a:t>function</a:t>
            </a:r>
            <a:r>
              <a:rPr lang="it-IT" sz="20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numero diapositiva 3"/>
          <p:cNvSpPr>
            <a:spLocks noGrp="1"/>
          </p:cNvSpPr>
          <p:nvPr>
            <p:ph type="sldNum" sz="quarter" idx="12"/>
          </p:nvPr>
        </p:nvSpPr>
        <p:spPr>
          <a:noFill/>
        </p:spPr>
        <p:txBody>
          <a:bodyPr/>
          <a:lstStyle/>
          <a:p>
            <a:fld id="{FA081263-4568-4E9F-9CE9-D0834B8B8FEC}" type="slidenum">
              <a:rPr lang="it-IT" smtClean="0"/>
              <a:pPr/>
              <a:t>5</a:t>
            </a:fld>
            <a:endParaRPr lang="it-IT"/>
          </a:p>
        </p:txBody>
      </p:sp>
      <p:sp>
        <p:nvSpPr>
          <p:cNvPr id="6147" name="Text Box 4"/>
          <p:cNvSpPr txBox="1">
            <a:spLocks noChangeArrowheads="1"/>
          </p:cNvSpPr>
          <p:nvPr/>
        </p:nvSpPr>
        <p:spPr bwMode="auto">
          <a:xfrm>
            <a:off x="158750" y="908050"/>
            <a:ext cx="8516938" cy="3565525"/>
          </a:xfrm>
          <a:prstGeom prst="rect">
            <a:avLst/>
          </a:prstGeom>
          <a:noFill/>
          <a:ln w="9525">
            <a:noFill/>
            <a:miter lim="800000"/>
            <a:headEnd/>
            <a:tailEnd/>
          </a:ln>
        </p:spPr>
        <p:txBody>
          <a:bodyPr>
            <a:spAutoFit/>
          </a:bodyPr>
          <a:lstStyle/>
          <a:p>
            <a:pPr algn="ctr"/>
            <a:r>
              <a:rPr lang="it-IT" sz="2400" b="1"/>
              <a:t>Socket properties</a:t>
            </a:r>
          </a:p>
          <a:p>
            <a:endParaRPr lang="it-IT" sz="2400" b="1"/>
          </a:p>
          <a:p>
            <a:pPr>
              <a:buFontTx/>
              <a:buChar char="•"/>
            </a:pPr>
            <a:r>
              <a:rPr lang="it-IT" b="1"/>
              <a:t> Communication domain</a:t>
            </a:r>
            <a:r>
              <a:rPr lang="it-IT"/>
              <a:t>.</a:t>
            </a:r>
          </a:p>
          <a:p>
            <a:r>
              <a:rPr lang="it-IT"/>
              <a:t>PF-INET :internet domain </a:t>
            </a:r>
          </a:p>
          <a:p>
            <a:r>
              <a:rPr lang="it-IT"/>
              <a:t>PF-UNIX :Unix O.S. domain</a:t>
            </a:r>
          </a:p>
          <a:p>
            <a:endParaRPr lang="it-IT"/>
          </a:p>
          <a:p>
            <a:pPr>
              <a:buFontTx/>
              <a:buChar char="•"/>
            </a:pPr>
            <a:r>
              <a:rPr lang="it-IT" b="1"/>
              <a:t> Semantic characteristics of the communication.</a:t>
            </a:r>
          </a:p>
          <a:p>
            <a:r>
              <a:rPr lang="it-IT"/>
              <a:t>reliability, one to one communication, one to many communication .</a:t>
            </a:r>
          </a:p>
          <a:p>
            <a:pPr>
              <a:buFontTx/>
              <a:buChar char="•"/>
            </a:pPr>
            <a:endParaRPr lang="it-IT"/>
          </a:p>
          <a:p>
            <a:pPr>
              <a:buFontTx/>
              <a:buChar char="•"/>
            </a:pPr>
            <a:r>
              <a:rPr lang="it-IT" b="1"/>
              <a:t> Local and remote addresses representation</a:t>
            </a:r>
          </a:p>
          <a:p>
            <a:r>
              <a:rPr lang="it-IT"/>
              <a:t>A generic format is used to represent the addresses to be assigned to the sockets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egnaposto numero diapositiva 3"/>
          <p:cNvSpPr>
            <a:spLocks noGrp="1"/>
          </p:cNvSpPr>
          <p:nvPr>
            <p:ph type="sldNum" sz="quarter" idx="12"/>
          </p:nvPr>
        </p:nvSpPr>
        <p:spPr>
          <a:noFill/>
        </p:spPr>
        <p:txBody>
          <a:bodyPr/>
          <a:lstStyle/>
          <a:p>
            <a:fld id="{036DC82A-5C5D-42D5-A7E8-AF43515D63D5}" type="slidenum">
              <a:rPr lang="it-IT" smtClean="0"/>
              <a:pPr/>
              <a:t>6</a:t>
            </a:fld>
            <a:endParaRPr lang="it-IT"/>
          </a:p>
        </p:txBody>
      </p:sp>
      <p:sp>
        <p:nvSpPr>
          <p:cNvPr id="7171" name="Text Box 4"/>
          <p:cNvSpPr txBox="1">
            <a:spLocks noChangeArrowheads="1"/>
          </p:cNvSpPr>
          <p:nvPr/>
        </p:nvSpPr>
        <p:spPr bwMode="auto">
          <a:xfrm>
            <a:off x="303213" y="401638"/>
            <a:ext cx="8156575" cy="5638800"/>
          </a:xfrm>
          <a:prstGeom prst="rect">
            <a:avLst/>
          </a:prstGeom>
          <a:noFill/>
          <a:ln w="9525">
            <a:noFill/>
            <a:miter lim="800000"/>
            <a:headEnd/>
            <a:tailEnd/>
          </a:ln>
        </p:spPr>
        <p:txBody>
          <a:bodyPr>
            <a:spAutoFit/>
          </a:bodyPr>
          <a:lstStyle/>
          <a:p>
            <a:pPr algn="ctr"/>
            <a:r>
              <a:rPr lang="it-IT" sz="2400" b="1"/>
              <a:t>Socket type</a:t>
            </a:r>
          </a:p>
          <a:p>
            <a:endParaRPr lang="it-IT" b="1"/>
          </a:p>
          <a:p>
            <a:r>
              <a:rPr lang="it-IT" b="1"/>
              <a:t>Type:</a:t>
            </a:r>
            <a:r>
              <a:rPr lang="it-IT"/>
              <a:t> indicates the communication properties.</a:t>
            </a:r>
          </a:p>
          <a:p>
            <a:endParaRPr lang="it-IT"/>
          </a:p>
          <a:p>
            <a:r>
              <a:rPr lang="it-IT"/>
              <a:t>	</a:t>
            </a:r>
            <a:r>
              <a:rPr lang="it-IT" b="1"/>
              <a:t>connection-oriented</a:t>
            </a:r>
            <a:r>
              <a:rPr lang="it-IT"/>
              <a:t> (virtual channel utilization)</a:t>
            </a:r>
          </a:p>
          <a:p>
            <a:r>
              <a:rPr lang="it-IT"/>
              <a:t>	</a:t>
            </a:r>
            <a:r>
              <a:rPr lang="it-IT" b="1"/>
              <a:t>connection-less </a:t>
            </a:r>
            <a:r>
              <a:rPr lang="it-IT"/>
              <a:t>(no virtual channel)</a:t>
            </a:r>
          </a:p>
          <a:p>
            <a:endParaRPr lang="it-IT"/>
          </a:p>
          <a:p>
            <a:r>
              <a:rPr lang="it-IT" b="1"/>
              <a:t>Socket stream</a:t>
            </a:r>
          </a:p>
          <a:p>
            <a:r>
              <a:rPr lang="it-IT"/>
              <a:t>		- </a:t>
            </a:r>
            <a:r>
              <a:rPr lang="it-IT" i="1"/>
              <a:t>Connection oriented</a:t>
            </a:r>
            <a:r>
              <a:rPr lang="it-IT"/>
              <a:t> </a:t>
            </a:r>
          </a:p>
          <a:p>
            <a:r>
              <a:rPr lang="it-IT"/>
              <a:t>		- </a:t>
            </a:r>
            <a:r>
              <a:rPr lang="it-IT" i="1"/>
              <a:t>one-to-one simmetric communication</a:t>
            </a:r>
            <a:r>
              <a:rPr lang="it-IT"/>
              <a:t> </a:t>
            </a:r>
            <a:endParaRPr lang="it-IT" i="1"/>
          </a:p>
          <a:p>
            <a:r>
              <a:rPr lang="it-IT"/>
              <a:t>		- </a:t>
            </a:r>
            <a:r>
              <a:rPr lang="it-IT" i="1"/>
              <a:t>connection creation before the beginning of 			  communication </a:t>
            </a:r>
            <a:r>
              <a:rPr lang="it-IT"/>
              <a:t>			</a:t>
            </a:r>
          </a:p>
          <a:p>
            <a:r>
              <a:rPr lang="it-IT"/>
              <a:t>		-  </a:t>
            </a:r>
            <a:r>
              <a:rPr lang="it-IT" i="1"/>
              <a:t>connection termination at the end of communication</a:t>
            </a:r>
            <a:r>
              <a:rPr lang="it-IT"/>
              <a:t> 		</a:t>
            </a:r>
          </a:p>
          <a:p>
            <a:endParaRPr lang="it-IT"/>
          </a:p>
          <a:p>
            <a:r>
              <a:rPr lang="it-IT" b="1"/>
              <a:t>Socket datagram</a:t>
            </a:r>
          </a:p>
          <a:p>
            <a:r>
              <a:rPr lang="it-IT"/>
              <a:t>		- </a:t>
            </a:r>
            <a:r>
              <a:rPr lang="it-IT" i="1"/>
              <a:t>Connectionless</a:t>
            </a:r>
            <a:endParaRPr lang="it-IT"/>
          </a:p>
          <a:p>
            <a:r>
              <a:rPr lang="it-IT"/>
              <a:t>		- </a:t>
            </a:r>
            <a:r>
              <a:rPr lang="it-IT" i="1"/>
              <a:t>one-to- many asimmetric communication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egnaposto numero diapositiva 3"/>
          <p:cNvSpPr>
            <a:spLocks noGrp="1"/>
          </p:cNvSpPr>
          <p:nvPr>
            <p:ph type="sldNum" sz="quarter" idx="12"/>
          </p:nvPr>
        </p:nvSpPr>
        <p:spPr>
          <a:noFill/>
        </p:spPr>
        <p:txBody>
          <a:bodyPr/>
          <a:lstStyle/>
          <a:p>
            <a:fld id="{85D71E69-D918-44F4-9947-A3C7C32303A0}" type="slidenum">
              <a:rPr lang="it-IT" smtClean="0"/>
              <a:pPr/>
              <a:t>7</a:t>
            </a:fld>
            <a:endParaRPr lang="it-IT"/>
          </a:p>
        </p:txBody>
      </p:sp>
      <p:sp>
        <p:nvSpPr>
          <p:cNvPr id="8195" name="Text Box 5"/>
          <p:cNvSpPr txBox="1">
            <a:spLocks noChangeArrowheads="1"/>
          </p:cNvSpPr>
          <p:nvPr/>
        </p:nvSpPr>
        <p:spPr bwMode="auto">
          <a:xfrm>
            <a:off x="339725" y="404813"/>
            <a:ext cx="4448175" cy="396875"/>
          </a:xfrm>
          <a:prstGeom prst="rect">
            <a:avLst/>
          </a:prstGeom>
          <a:noFill/>
          <a:ln w="9525">
            <a:noFill/>
            <a:miter lim="800000"/>
            <a:headEnd/>
            <a:tailEnd/>
          </a:ln>
        </p:spPr>
        <p:txBody>
          <a:bodyPr>
            <a:spAutoFit/>
          </a:bodyPr>
          <a:lstStyle/>
          <a:p>
            <a:pPr algn="ctr">
              <a:spcBef>
                <a:spcPct val="50000"/>
              </a:spcBef>
            </a:pPr>
            <a:endParaRPr lang="it-IT"/>
          </a:p>
        </p:txBody>
      </p:sp>
      <p:grpSp>
        <p:nvGrpSpPr>
          <p:cNvPr id="8196" name="Group 7"/>
          <p:cNvGrpSpPr>
            <a:grpSpLocks noChangeAspect="1"/>
          </p:cNvGrpSpPr>
          <p:nvPr/>
        </p:nvGrpSpPr>
        <p:grpSpPr bwMode="auto">
          <a:xfrm>
            <a:off x="1908175" y="1484313"/>
            <a:ext cx="5040313" cy="3024187"/>
            <a:chOff x="2745" y="825"/>
            <a:chExt cx="7200" cy="4320"/>
          </a:xfrm>
        </p:grpSpPr>
        <p:sp>
          <p:nvSpPr>
            <p:cNvPr id="8197" name="AutoShape 8"/>
            <p:cNvSpPr>
              <a:spLocks noChangeAspect="1" noChangeArrowheads="1"/>
            </p:cNvSpPr>
            <p:nvPr/>
          </p:nvSpPr>
          <p:spPr bwMode="auto">
            <a:xfrm>
              <a:off x="2745" y="825"/>
              <a:ext cx="7200" cy="4320"/>
            </a:xfrm>
            <a:prstGeom prst="rect">
              <a:avLst/>
            </a:prstGeom>
            <a:noFill/>
            <a:ln w="9525">
              <a:noFill/>
              <a:miter lim="800000"/>
              <a:headEnd/>
              <a:tailEnd/>
            </a:ln>
          </p:spPr>
          <p:txBody>
            <a:bodyPr/>
            <a:lstStyle/>
            <a:p>
              <a:endParaRPr lang="it-IT"/>
            </a:p>
          </p:txBody>
        </p:sp>
        <p:sp>
          <p:nvSpPr>
            <p:cNvPr id="8198" name="Oval 9"/>
            <p:cNvSpPr>
              <a:spLocks noChangeArrowheads="1"/>
            </p:cNvSpPr>
            <p:nvPr/>
          </p:nvSpPr>
          <p:spPr bwMode="auto">
            <a:xfrm>
              <a:off x="4369" y="2012"/>
              <a:ext cx="3960" cy="1551"/>
            </a:xfrm>
            <a:prstGeom prst="ellipse">
              <a:avLst/>
            </a:prstGeom>
            <a:gradFill rotWithShape="1">
              <a:gsLst>
                <a:gs pos="0">
                  <a:srgbClr val="DDDDDD"/>
                </a:gs>
                <a:gs pos="100000">
                  <a:srgbClr val="BFBFBF"/>
                </a:gs>
              </a:gsLst>
              <a:path path="shape">
                <a:fillToRect l="50000" t="50000" r="50000" b="50000"/>
              </a:path>
            </a:gradFill>
            <a:ln w="12700">
              <a:solidFill>
                <a:srgbClr val="000000"/>
              </a:solidFill>
              <a:prstDash val="sysDot"/>
              <a:round/>
              <a:headEnd/>
              <a:tailEnd/>
            </a:ln>
          </p:spPr>
          <p:txBody>
            <a:bodyPr/>
            <a:lstStyle/>
            <a:p>
              <a:endParaRPr lang="it-IT"/>
            </a:p>
          </p:txBody>
        </p:sp>
        <p:sp>
          <p:nvSpPr>
            <p:cNvPr id="8199" name="Text Box 10"/>
            <p:cNvSpPr txBox="1">
              <a:spLocks noChangeArrowheads="1"/>
            </p:cNvSpPr>
            <p:nvPr/>
          </p:nvSpPr>
          <p:spPr bwMode="auto">
            <a:xfrm>
              <a:off x="6329" y="2923"/>
              <a:ext cx="1374" cy="394"/>
            </a:xfrm>
            <a:prstGeom prst="rect">
              <a:avLst/>
            </a:prstGeom>
            <a:noFill/>
            <a:ln w="9525">
              <a:noFill/>
              <a:miter lim="800000"/>
              <a:headEnd/>
              <a:tailEnd/>
            </a:ln>
          </p:spPr>
          <p:txBody>
            <a:bodyPr/>
            <a:lstStyle/>
            <a:p>
              <a:r>
                <a:rPr lang="en-US" sz="1200"/>
                <a:t>message</a:t>
              </a:r>
              <a:r>
                <a:rPr lang="en-US" sz="900"/>
                <a:t> 2</a:t>
              </a:r>
              <a:endParaRPr lang="it-IT"/>
            </a:p>
          </p:txBody>
        </p:sp>
        <p:sp>
          <p:nvSpPr>
            <p:cNvPr id="8200" name="Oval 11"/>
            <p:cNvSpPr>
              <a:spLocks noChangeArrowheads="1"/>
            </p:cNvSpPr>
            <p:nvPr/>
          </p:nvSpPr>
          <p:spPr bwMode="auto">
            <a:xfrm>
              <a:off x="2745" y="2420"/>
              <a:ext cx="1094" cy="885"/>
            </a:xfrm>
            <a:prstGeom prst="ellipse">
              <a:avLst/>
            </a:prstGeom>
            <a:solidFill>
              <a:srgbClr val="FFFFFF"/>
            </a:solidFill>
            <a:ln w="9525">
              <a:solidFill>
                <a:srgbClr val="000000"/>
              </a:solidFill>
              <a:round/>
              <a:headEnd/>
              <a:tailEnd/>
            </a:ln>
          </p:spPr>
          <p:txBody>
            <a:bodyPr/>
            <a:lstStyle/>
            <a:p>
              <a:pPr algn="ctr"/>
              <a:r>
                <a:rPr lang="en-US" sz="1400" b="1"/>
                <a:t>procA</a:t>
              </a:r>
              <a:endParaRPr lang="it-IT"/>
            </a:p>
          </p:txBody>
        </p:sp>
        <p:sp>
          <p:nvSpPr>
            <p:cNvPr id="8201" name="AutoShape 12"/>
            <p:cNvSpPr>
              <a:spLocks noChangeArrowheads="1"/>
            </p:cNvSpPr>
            <p:nvPr/>
          </p:nvSpPr>
          <p:spPr bwMode="auto">
            <a:xfrm>
              <a:off x="3676" y="2651"/>
              <a:ext cx="340" cy="390"/>
            </a:xfrm>
            <a:prstGeom prst="cube">
              <a:avLst>
                <a:gd name="adj" fmla="val 25000"/>
              </a:avLst>
            </a:prstGeom>
            <a:solidFill>
              <a:srgbClr val="FFFFFF"/>
            </a:solidFill>
            <a:ln w="9525">
              <a:solidFill>
                <a:srgbClr val="000000"/>
              </a:solidFill>
              <a:miter lim="800000"/>
              <a:headEnd/>
              <a:tailEnd/>
            </a:ln>
          </p:spPr>
          <p:txBody>
            <a:bodyPr/>
            <a:lstStyle/>
            <a:p>
              <a:endParaRPr lang="it-IT"/>
            </a:p>
          </p:txBody>
        </p:sp>
        <p:sp>
          <p:nvSpPr>
            <p:cNvPr id="8202" name="Oval 13"/>
            <p:cNvSpPr>
              <a:spLocks noChangeArrowheads="1"/>
            </p:cNvSpPr>
            <p:nvPr/>
          </p:nvSpPr>
          <p:spPr bwMode="auto">
            <a:xfrm>
              <a:off x="8764" y="2352"/>
              <a:ext cx="1129" cy="885"/>
            </a:xfrm>
            <a:prstGeom prst="ellipse">
              <a:avLst/>
            </a:prstGeom>
            <a:solidFill>
              <a:srgbClr val="FFFFFF"/>
            </a:solidFill>
            <a:ln w="9525">
              <a:solidFill>
                <a:srgbClr val="000000"/>
              </a:solidFill>
              <a:round/>
              <a:headEnd/>
              <a:tailEnd/>
            </a:ln>
          </p:spPr>
          <p:txBody>
            <a:bodyPr/>
            <a:lstStyle/>
            <a:p>
              <a:pPr algn="ctr"/>
              <a:r>
                <a:rPr lang="en-US" sz="1200" b="1"/>
                <a:t>proc</a:t>
              </a:r>
            </a:p>
            <a:p>
              <a:pPr algn="ctr"/>
              <a:r>
                <a:rPr lang="en-US" sz="1400" b="1"/>
                <a:t>B</a:t>
              </a:r>
              <a:endParaRPr lang="it-IT"/>
            </a:p>
          </p:txBody>
        </p:sp>
        <p:sp>
          <p:nvSpPr>
            <p:cNvPr id="8203" name="AutoShape 14"/>
            <p:cNvSpPr>
              <a:spLocks noChangeArrowheads="1"/>
            </p:cNvSpPr>
            <p:nvPr/>
          </p:nvSpPr>
          <p:spPr bwMode="auto">
            <a:xfrm flipH="1">
              <a:off x="8533" y="2637"/>
              <a:ext cx="340" cy="389"/>
            </a:xfrm>
            <a:prstGeom prst="cube">
              <a:avLst>
                <a:gd name="adj" fmla="val 25000"/>
              </a:avLst>
            </a:prstGeom>
            <a:solidFill>
              <a:srgbClr val="FFFFFF"/>
            </a:solidFill>
            <a:ln w="9525">
              <a:solidFill>
                <a:srgbClr val="000000"/>
              </a:solidFill>
              <a:miter lim="800000"/>
              <a:headEnd/>
              <a:tailEnd/>
            </a:ln>
          </p:spPr>
          <p:txBody>
            <a:bodyPr/>
            <a:lstStyle/>
            <a:p>
              <a:endParaRPr lang="it-IT"/>
            </a:p>
          </p:txBody>
        </p:sp>
        <p:sp>
          <p:nvSpPr>
            <p:cNvPr id="8204" name="Rectangle 15"/>
            <p:cNvSpPr>
              <a:spLocks noChangeArrowheads="1"/>
            </p:cNvSpPr>
            <p:nvPr/>
          </p:nvSpPr>
          <p:spPr bwMode="auto">
            <a:xfrm>
              <a:off x="3989" y="2793"/>
              <a:ext cx="4585" cy="89"/>
            </a:xfrm>
            <a:prstGeom prst="rect">
              <a:avLst/>
            </a:prstGeom>
            <a:gradFill rotWithShape="1">
              <a:gsLst>
                <a:gs pos="0">
                  <a:srgbClr val="D1D1D1"/>
                </a:gs>
                <a:gs pos="50000">
                  <a:srgbClr val="FFFFFF"/>
                </a:gs>
                <a:gs pos="100000">
                  <a:srgbClr val="D1D1D1"/>
                </a:gs>
              </a:gsLst>
              <a:lin ang="5400000" scaled="1"/>
            </a:gradFill>
            <a:ln w="9525">
              <a:solidFill>
                <a:srgbClr val="000000"/>
              </a:solidFill>
              <a:miter lim="800000"/>
              <a:headEnd/>
              <a:tailEnd/>
            </a:ln>
          </p:spPr>
          <p:txBody>
            <a:bodyPr/>
            <a:lstStyle/>
            <a:p>
              <a:endParaRPr lang="it-IT"/>
            </a:p>
          </p:txBody>
        </p:sp>
        <p:grpSp>
          <p:nvGrpSpPr>
            <p:cNvPr id="8205" name="Group 16"/>
            <p:cNvGrpSpPr>
              <a:grpSpLocks/>
            </p:cNvGrpSpPr>
            <p:nvPr/>
          </p:nvGrpSpPr>
          <p:grpSpPr bwMode="auto">
            <a:xfrm>
              <a:off x="4587" y="2365"/>
              <a:ext cx="1374" cy="395"/>
              <a:chOff x="4587" y="2365"/>
              <a:chExt cx="1374" cy="395"/>
            </a:xfrm>
          </p:grpSpPr>
          <p:sp>
            <p:nvSpPr>
              <p:cNvPr id="8214" name="Line 17"/>
              <p:cNvSpPr>
                <a:spLocks noChangeShapeType="1"/>
              </p:cNvSpPr>
              <p:nvPr/>
            </p:nvSpPr>
            <p:spPr bwMode="auto">
              <a:xfrm>
                <a:off x="4723" y="2664"/>
                <a:ext cx="626" cy="0"/>
              </a:xfrm>
              <a:prstGeom prst="line">
                <a:avLst/>
              </a:prstGeom>
              <a:noFill/>
              <a:ln w="9525">
                <a:solidFill>
                  <a:srgbClr val="000000"/>
                </a:solidFill>
                <a:round/>
                <a:headEnd/>
                <a:tailEnd type="triangle" w="med" len="med"/>
              </a:ln>
            </p:spPr>
            <p:txBody>
              <a:bodyPr/>
              <a:lstStyle/>
              <a:p>
                <a:endParaRPr lang="it-IT"/>
              </a:p>
            </p:txBody>
          </p:sp>
          <p:sp>
            <p:nvSpPr>
              <p:cNvPr id="8215" name="Text Box 18"/>
              <p:cNvSpPr txBox="1">
                <a:spLocks noChangeArrowheads="1"/>
              </p:cNvSpPr>
              <p:nvPr/>
            </p:nvSpPr>
            <p:spPr bwMode="auto">
              <a:xfrm>
                <a:off x="4587" y="2365"/>
                <a:ext cx="1374" cy="395"/>
              </a:xfrm>
              <a:prstGeom prst="rect">
                <a:avLst/>
              </a:prstGeom>
              <a:noFill/>
              <a:ln w="9525">
                <a:noFill/>
                <a:miter lim="800000"/>
                <a:headEnd/>
                <a:tailEnd/>
              </a:ln>
            </p:spPr>
            <p:txBody>
              <a:bodyPr/>
              <a:lstStyle/>
              <a:p>
                <a:r>
                  <a:rPr lang="en-US" sz="1200"/>
                  <a:t>message</a:t>
                </a:r>
                <a:r>
                  <a:rPr lang="en-US" sz="900"/>
                  <a:t> 1</a:t>
                </a:r>
                <a:endParaRPr lang="it-IT"/>
              </a:p>
            </p:txBody>
          </p:sp>
        </p:grpSp>
        <p:sp>
          <p:nvSpPr>
            <p:cNvPr id="8206" name="Line 19"/>
            <p:cNvSpPr>
              <a:spLocks noChangeShapeType="1"/>
            </p:cNvSpPr>
            <p:nvPr/>
          </p:nvSpPr>
          <p:spPr bwMode="auto">
            <a:xfrm>
              <a:off x="6465" y="3221"/>
              <a:ext cx="626" cy="0"/>
            </a:xfrm>
            <a:prstGeom prst="line">
              <a:avLst/>
            </a:prstGeom>
            <a:noFill/>
            <a:ln w="9525">
              <a:solidFill>
                <a:srgbClr val="000000"/>
              </a:solidFill>
              <a:round/>
              <a:headEnd type="triangle" w="med" len="med"/>
              <a:tailEnd/>
            </a:ln>
          </p:spPr>
          <p:txBody>
            <a:bodyPr/>
            <a:lstStyle/>
            <a:p>
              <a:endParaRPr lang="it-IT"/>
            </a:p>
          </p:txBody>
        </p:sp>
        <p:sp>
          <p:nvSpPr>
            <p:cNvPr id="8207" name="Text Box 20"/>
            <p:cNvSpPr txBox="1">
              <a:spLocks noChangeArrowheads="1"/>
            </p:cNvSpPr>
            <p:nvPr/>
          </p:nvSpPr>
          <p:spPr bwMode="auto">
            <a:xfrm>
              <a:off x="4287" y="1085"/>
              <a:ext cx="3634" cy="368"/>
            </a:xfrm>
            <a:prstGeom prst="rect">
              <a:avLst/>
            </a:prstGeom>
            <a:noFill/>
            <a:ln w="9525">
              <a:noFill/>
              <a:miter lim="800000"/>
              <a:headEnd/>
              <a:tailEnd/>
            </a:ln>
          </p:spPr>
          <p:txBody>
            <a:bodyPr/>
            <a:lstStyle/>
            <a:p>
              <a:r>
                <a:rPr lang="en-US" sz="1400" i="1"/>
                <a:t>communication domain</a:t>
              </a:r>
              <a:endParaRPr lang="it-IT"/>
            </a:p>
          </p:txBody>
        </p:sp>
        <p:sp>
          <p:nvSpPr>
            <p:cNvPr id="8208" name="Line 21"/>
            <p:cNvSpPr>
              <a:spLocks noChangeShapeType="1"/>
            </p:cNvSpPr>
            <p:nvPr/>
          </p:nvSpPr>
          <p:spPr bwMode="auto">
            <a:xfrm>
              <a:off x="5389" y="1399"/>
              <a:ext cx="1416" cy="640"/>
            </a:xfrm>
            <a:prstGeom prst="line">
              <a:avLst/>
            </a:prstGeom>
            <a:noFill/>
            <a:ln w="9525">
              <a:solidFill>
                <a:srgbClr val="000000"/>
              </a:solidFill>
              <a:round/>
              <a:headEnd/>
              <a:tailEnd type="triangle" w="med" len="med"/>
            </a:ln>
          </p:spPr>
          <p:txBody>
            <a:bodyPr/>
            <a:lstStyle/>
            <a:p>
              <a:endParaRPr lang="it-IT"/>
            </a:p>
          </p:txBody>
        </p:sp>
        <p:sp>
          <p:nvSpPr>
            <p:cNvPr id="8209" name="Line 22"/>
            <p:cNvSpPr>
              <a:spLocks noChangeShapeType="1"/>
            </p:cNvSpPr>
            <p:nvPr/>
          </p:nvSpPr>
          <p:spPr bwMode="auto">
            <a:xfrm>
              <a:off x="3812" y="2882"/>
              <a:ext cx="2149" cy="1687"/>
            </a:xfrm>
            <a:prstGeom prst="line">
              <a:avLst/>
            </a:prstGeom>
            <a:noFill/>
            <a:ln w="9525">
              <a:solidFill>
                <a:srgbClr val="000000"/>
              </a:solidFill>
              <a:round/>
              <a:headEnd type="triangle" w="med" len="med"/>
              <a:tailEnd/>
            </a:ln>
          </p:spPr>
          <p:txBody>
            <a:bodyPr/>
            <a:lstStyle/>
            <a:p>
              <a:endParaRPr lang="it-IT"/>
            </a:p>
          </p:txBody>
        </p:sp>
        <p:sp>
          <p:nvSpPr>
            <p:cNvPr id="8210" name="Line 23"/>
            <p:cNvSpPr>
              <a:spLocks noChangeShapeType="1"/>
            </p:cNvSpPr>
            <p:nvPr/>
          </p:nvSpPr>
          <p:spPr bwMode="auto">
            <a:xfrm flipH="1">
              <a:off x="6315" y="2949"/>
              <a:ext cx="2435" cy="1633"/>
            </a:xfrm>
            <a:prstGeom prst="line">
              <a:avLst/>
            </a:prstGeom>
            <a:noFill/>
            <a:ln w="9525">
              <a:solidFill>
                <a:srgbClr val="000000"/>
              </a:solidFill>
              <a:round/>
              <a:headEnd type="triangle" w="med" len="med"/>
              <a:tailEnd/>
            </a:ln>
          </p:spPr>
          <p:txBody>
            <a:bodyPr/>
            <a:lstStyle/>
            <a:p>
              <a:endParaRPr lang="it-IT"/>
            </a:p>
          </p:txBody>
        </p:sp>
        <p:sp>
          <p:nvSpPr>
            <p:cNvPr id="8211" name="Text Box 24"/>
            <p:cNvSpPr txBox="1">
              <a:spLocks noChangeArrowheads="1"/>
            </p:cNvSpPr>
            <p:nvPr/>
          </p:nvSpPr>
          <p:spPr bwMode="auto">
            <a:xfrm>
              <a:off x="5485" y="4597"/>
              <a:ext cx="1674" cy="368"/>
            </a:xfrm>
            <a:prstGeom prst="rect">
              <a:avLst/>
            </a:prstGeom>
            <a:noFill/>
            <a:ln w="9525">
              <a:noFill/>
              <a:miter lim="800000"/>
              <a:headEnd/>
              <a:tailEnd/>
            </a:ln>
          </p:spPr>
          <p:txBody>
            <a:bodyPr/>
            <a:lstStyle/>
            <a:p>
              <a:r>
                <a:rPr lang="en-US" sz="1400" i="1"/>
                <a:t>Socket stream</a:t>
              </a:r>
              <a:endParaRPr lang="it-IT" sz="1400"/>
            </a:p>
          </p:txBody>
        </p:sp>
        <p:sp>
          <p:nvSpPr>
            <p:cNvPr id="8212" name="Line 25"/>
            <p:cNvSpPr>
              <a:spLocks noChangeShapeType="1"/>
            </p:cNvSpPr>
            <p:nvPr/>
          </p:nvSpPr>
          <p:spPr bwMode="auto">
            <a:xfrm flipV="1">
              <a:off x="7567" y="1917"/>
              <a:ext cx="939" cy="816"/>
            </a:xfrm>
            <a:prstGeom prst="line">
              <a:avLst/>
            </a:prstGeom>
            <a:noFill/>
            <a:ln w="9525">
              <a:solidFill>
                <a:srgbClr val="000000"/>
              </a:solidFill>
              <a:round/>
              <a:headEnd type="triangle" w="med" len="med"/>
              <a:tailEnd/>
            </a:ln>
          </p:spPr>
          <p:txBody>
            <a:bodyPr/>
            <a:lstStyle/>
            <a:p>
              <a:endParaRPr lang="it-IT"/>
            </a:p>
          </p:txBody>
        </p:sp>
        <p:sp>
          <p:nvSpPr>
            <p:cNvPr id="8213" name="Text Box 26"/>
            <p:cNvSpPr txBox="1">
              <a:spLocks noChangeArrowheads="1"/>
            </p:cNvSpPr>
            <p:nvPr/>
          </p:nvSpPr>
          <p:spPr bwMode="auto">
            <a:xfrm>
              <a:off x="8329" y="1276"/>
              <a:ext cx="1306" cy="694"/>
            </a:xfrm>
            <a:prstGeom prst="rect">
              <a:avLst/>
            </a:prstGeom>
            <a:noFill/>
            <a:ln w="9525">
              <a:noFill/>
              <a:miter lim="800000"/>
              <a:headEnd/>
              <a:tailEnd/>
            </a:ln>
          </p:spPr>
          <p:txBody>
            <a:bodyPr/>
            <a:lstStyle/>
            <a:p>
              <a:r>
                <a:rPr lang="en-US" sz="1400" i="1"/>
                <a:t>virtual channel</a:t>
              </a:r>
              <a:endParaRPr lang="it-IT" sz="1400"/>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egnaposto numero diapositiva 3"/>
          <p:cNvSpPr>
            <a:spLocks noGrp="1"/>
          </p:cNvSpPr>
          <p:nvPr>
            <p:ph type="sldNum" sz="quarter" idx="12"/>
          </p:nvPr>
        </p:nvSpPr>
        <p:spPr>
          <a:noFill/>
        </p:spPr>
        <p:txBody>
          <a:bodyPr/>
          <a:lstStyle/>
          <a:p>
            <a:fld id="{481FC66E-44CF-453D-9C4A-F61435643827}" type="slidenum">
              <a:rPr lang="it-IT" smtClean="0"/>
              <a:pPr/>
              <a:t>8</a:t>
            </a:fld>
            <a:endParaRPr lang="it-IT"/>
          </a:p>
        </p:txBody>
      </p:sp>
      <p:sp>
        <p:nvSpPr>
          <p:cNvPr id="9219" name="Text Box 4"/>
          <p:cNvSpPr txBox="1">
            <a:spLocks noChangeArrowheads="1"/>
          </p:cNvSpPr>
          <p:nvPr/>
        </p:nvSpPr>
        <p:spPr bwMode="auto">
          <a:xfrm>
            <a:off x="519113" y="546100"/>
            <a:ext cx="7869237" cy="4832092"/>
          </a:xfrm>
          <a:prstGeom prst="rect">
            <a:avLst/>
          </a:prstGeom>
          <a:noFill/>
          <a:ln w="9525">
            <a:noFill/>
            <a:miter lim="800000"/>
            <a:headEnd/>
            <a:tailEnd/>
          </a:ln>
        </p:spPr>
        <p:txBody>
          <a:bodyPr>
            <a:spAutoFit/>
          </a:bodyPr>
          <a:lstStyle/>
          <a:p>
            <a:pPr algn="ctr"/>
            <a:r>
              <a:rPr lang="it-IT" sz="2400" b="1" dirty="0"/>
              <a:t>Data </a:t>
            </a:r>
            <a:r>
              <a:rPr lang="it-IT" sz="2400" b="1" dirty="0" err="1"/>
              <a:t>structure</a:t>
            </a:r>
            <a:r>
              <a:rPr lang="it-IT" sz="2400" b="1" dirty="0"/>
              <a:t> </a:t>
            </a:r>
            <a:r>
              <a:rPr lang="it-IT" sz="2400" b="1" dirty="0" err="1"/>
              <a:t>associated</a:t>
            </a:r>
            <a:r>
              <a:rPr lang="it-IT" sz="2400" b="1" dirty="0"/>
              <a:t> to a </a:t>
            </a:r>
            <a:r>
              <a:rPr lang="it-IT" sz="2400" b="1" dirty="0" err="1"/>
              <a:t>socket</a:t>
            </a:r>
            <a:endParaRPr lang="it-IT" sz="2400" b="1" dirty="0"/>
          </a:p>
          <a:p>
            <a:r>
              <a:rPr lang="it-IT" sz="2400" b="1" dirty="0"/>
              <a:t> </a:t>
            </a:r>
          </a:p>
          <a:p>
            <a:pPr>
              <a:buFontTx/>
              <a:buChar char="•"/>
            </a:pPr>
            <a:r>
              <a:rPr lang="it-IT" dirty="0"/>
              <a:t> In the </a:t>
            </a:r>
            <a:r>
              <a:rPr lang="it-IT" b="1" dirty="0"/>
              <a:t>Internet domain</a:t>
            </a:r>
            <a:r>
              <a:rPr lang="it-IT" dirty="0"/>
              <a:t> (PF-INET) to </a:t>
            </a:r>
            <a:r>
              <a:rPr lang="it-IT" dirty="0" err="1"/>
              <a:t>each</a:t>
            </a:r>
            <a:r>
              <a:rPr lang="it-IT" dirty="0"/>
              <a:t> </a:t>
            </a:r>
            <a:r>
              <a:rPr lang="it-IT" dirty="0" err="1"/>
              <a:t>socket</a:t>
            </a:r>
            <a:r>
              <a:rPr lang="it-IT" dirty="0"/>
              <a:t> </a:t>
            </a:r>
            <a:r>
              <a:rPr lang="it-IT" dirty="0" err="1"/>
              <a:t>is</a:t>
            </a:r>
            <a:r>
              <a:rPr lang="it-IT" dirty="0"/>
              <a:t> </a:t>
            </a:r>
            <a:r>
              <a:rPr lang="it-IT" dirty="0" err="1"/>
              <a:t>assigned</a:t>
            </a:r>
            <a:r>
              <a:rPr lang="it-IT" dirty="0"/>
              <a:t> an </a:t>
            </a:r>
            <a:r>
              <a:rPr lang="it-IT" b="1" dirty="0" err="1"/>
              <a:t>address</a:t>
            </a:r>
            <a:r>
              <a:rPr lang="it-IT" b="1" dirty="0"/>
              <a:t> </a:t>
            </a:r>
            <a:r>
              <a:rPr lang="it-IT" dirty="0" err="1"/>
              <a:t>constituded</a:t>
            </a:r>
            <a:r>
              <a:rPr lang="it-IT" dirty="0"/>
              <a:t> by:</a:t>
            </a:r>
          </a:p>
          <a:p>
            <a:endParaRPr lang="it-IT" dirty="0"/>
          </a:p>
          <a:p>
            <a:r>
              <a:rPr lang="it-IT" dirty="0"/>
              <a:t>	</a:t>
            </a:r>
            <a:r>
              <a:rPr lang="it-IT" b="1" dirty="0"/>
              <a:t>the  IP </a:t>
            </a:r>
            <a:r>
              <a:rPr lang="it-IT" b="1" dirty="0" err="1"/>
              <a:t>address</a:t>
            </a:r>
            <a:r>
              <a:rPr lang="it-IT" b="1" dirty="0"/>
              <a:t> </a:t>
            </a:r>
            <a:r>
              <a:rPr lang="it-IT" dirty="0"/>
              <a:t>of the </a:t>
            </a:r>
            <a:r>
              <a:rPr lang="it-IT" dirty="0" err="1"/>
              <a:t>node</a:t>
            </a:r>
            <a:r>
              <a:rPr lang="it-IT" dirty="0"/>
              <a:t> in </a:t>
            </a:r>
            <a:r>
              <a:rPr lang="it-IT" dirty="0" err="1"/>
              <a:t>which</a:t>
            </a:r>
            <a:r>
              <a:rPr lang="it-IT" dirty="0"/>
              <a:t> </a:t>
            </a:r>
            <a:r>
              <a:rPr lang="it-IT" dirty="0" err="1"/>
              <a:t>is</a:t>
            </a:r>
            <a:r>
              <a:rPr lang="it-IT" dirty="0"/>
              <a:t> </a:t>
            </a:r>
            <a:r>
              <a:rPr lang="it-IT" dirty="0" err="1"/>
              <a:t>running</a:t>
            </a:r>
            <a:r>
              <a:rPr lang="it-IT" dirty="0"/>
              <a:t> the </a:t>
            </a:r>
            <a:r>
              <a:rPr lang="it-IT" dirty="0" err="1"/>
              <a:t>process</a:t>
            </a:r>
            <a:r>
              <a:rPr lang="it-IT" dirty="0"/>
              <a:t> </a:t>
            </a:r>
            <a:r>
              <a:rPr lang="it-IT" dirty="0" err="1"/>
              <a:t>owner</a:t>
            </a:r>
            <a:r>
              <a:rPr lang="it-IT" dirty="0"/>
              <a:t> 	of the </a:t>
            </a:r>
            <a:r>
              <a:rPr lang="it-IT" dirty="0" err="1"/>
              <a:t>socket</a:t>
            </a:r>
            <a:r>
              <a:rPr lang="it-IT" dirty="0"/>
              <a:t>.</a:t>
            </a:r>
          </a:p>
          <a:p>
            <a:r>
              <a:rPr lang="it-IT" dirty="0"/>
              <a:t>	</a:t>
            </a:r>
            <a:r>
              <a:rPr lang="it-IT" b="1" dirty="0"/>
              <a:t>the  </a:t>
            </a:r>
            <a:r>
              <a:rPr lang="it-IT" b="1" dirty="0" err="1"/>
              <a:t>number</a:t>
            </a:r>
            <a:r>
              <a:rPr lang="it-IT" b="1" dirty="0"/>
              <a:t> of the port </a:t>
            </a:r>
            <a:r>
              <a:rPr lang="it-IT" dirty="0"/>
              <a:t>to </a:t>
            </a:r>
            <a:r>
              <a:rPr lang="it-IT" dirty="0" err="1"/>
              <a:t>which</a:t>
            </a:r>
            <a:r>
              <a:rPr lang="it-IT" dirty="0"/>
              <a:t> the </a:t>
            </a:r>
            <a:r>
              <a:rPr lang="it-IT" dirty="0" err="1"/>
              <a:t>socket</a:t>
            </a:r>
            <a:r>
              <a:rPr lang="it-IT" dirty="0"/>
              <a:t> </a:t>
            </a:r>
            <a:r>
              <a:rPr lang="it-IT" dirty="0" err="1"/>
              <a:t>is</a:t>
            </a:r>
            <a:r>
              <a:rPr lang="it-IT" dirty="0"/>
              <a:t> </a:t>
            </a:r>
            <a:r>
              <a:rPr lang="it-IT" dirty="0" err="1"/>
              <a:t>associated</a:t>
            </a:r>
            <a:r>
              <a:rPr lang="it-IT" dirty="0"/>
              <a:t> .</a:t>
            </a:r>
          </a:p>
          <a:p>
            <a:endParaRPr lang="it-IT" dirty="0"/>
          </a:p>
          <a:p>
            <a:pPr>
              <a:buFontTx/>
              <a:buChar char="•"/>
            </a:pPr>
            <a:r>
              <a:rPr lang="it-IT" dirty="0"/>
              <a:t> in </a:t>
            </a:r>
            <a:r>
              <a:rPr lang="it-IT" dirty="0" err="1"/>
              <a:t>order</a:t>
            </a:r>
            <a:r>
              <a:rPr lang="it-IT" dirty="0"/>
              <a:t> to </a:t>
            </a:r>
            <a:r>
              <a:rPr lang="it-IT" dirty="0" err="1"/>
              <a:t>communicate</a:t>
            </a:r>
            <a:r>
              <a:rPr lang="it-IT" dirty="0"/>
              <a:t> with </a:t>
            </a:r>
            <a:r>
              <a:rPr lang="it-IT" dirty="0" err="1"/>
              <a:t>others</a:t>
            </a:r>
            <a:r>
              <a:rPr lang="it-IT" dirty="0"/>
              <a:t> </a:t>
            </a:r>
            <a:r>
              <a:rPr lang="it-IT" dirty="0" err="1"/>
              <a:t>processes</a:t>
            </a:r>
            <a:r>
              <a:rPr lang="it-IT" dirty="0"/>
              <a:t> </a:t>
            </a:r>
            <a:r>
              <a:rPr lang="it-IT" dirty="0" err="1"/>
              <a:t>each</a:t>
            </a:r>
            <a:r>
              <a:rPr lang="it-IT" dirty="0"/>
              <a:t> </a:t>
            </a:r>
            <a:r>
              <a:rPr lang="it-IT" dirty="0" err="1"/>
              <a:t>process</a:t>
            </a:r>
            <a:r>
              <a:rPr lang="it-IT" dirty="0"/>
              <a:t> must:</a:t>
            </a:r>
          </a:p>
          <a:p>
            <a:pPr>
              <a:buFontTx/>
              <a:buChar char="•"/>
            </a:pPr>
            <a:endParaRPr lang="it-IT" dirty="0"/>
          </a:p>
          <a:p>
            <a:r>
              <a:rPr lang="it-IT" dirty="0"/>
              <a:t>	</a:t>
            </a:r>
            <a:r>
              <a:rPr lang="it-IT" b="1" dirty="0"/>
              <a:t>to create </a:t>
            </a:r>
            <a:r>
              <a:rPr lang="it-IT" dirty="0"/>
              <a:t>a </a:t>
            </a:r>
            <a:r>
              <a:rPr lang="it-IT" dirty="0" err="1"/>
              <a:t>socket</a:t>
            </a:r>
            <a:r>
              <a:rPr lang="it-IT" dirty="0"/>
              <a:t>. </a:t>
            </a:r>
            <a:r>
              <a:rPr lang="it-IT" dirty="0" err="1"/>
              <a:t>Each</a:t>
            </a:r>
            <a:r>
              <a:rPr lang="it-IT" dirty="0"/>
              <a:t> </a:t>
            </a:r>
            <a:r>
              <a:rPr lang="it-IT" dirty="0" err="1"/>
              <a:t>socket</a:t>
            </a:r>
            <a:r>
              <a:rPr lang="it-IT" dirty="0"/>
              <a:t> </a:t>
            </a:r>
            <a:r>
              <a:rPr lang="it-IT" dirty="0" err="1"/>
              <a:t>is</a:t>
            </a:r>
            <a:r>
              <a:rPr lang="it-IT" dirty="0"/>
              <a:t> </a:t>
            </a:r>
            <a:r>
              <a:rPr lang="it-IT" dirty="0" err="1"/>
              <a:t>locally</a:t>
            </a:r>
            <a:r>
              <a:rPr lang="it-IT" dirty="0"/>
              <a:t> </a:t>
            </a:r>
            <a:r>
              <a:rPr lang="it-IT" dirty="0" err="1"/>
              <a:t>represented</a:t>
            </a:r>
            <a:r>
              <a:rPr lang="it-IT" dirty="0"/>
              <a:t> by  a </a:t>
            </a:r>
            <a:r>
              <a:rPr lang="it-IT" i="1" dirty="0"/>
              <a:t>file 	</a:t>
            </a:r>
            <a:r>
              <a:rPr lang="it-IT" i="1" dirty="0" err="1"/>
              <a:t>descriptor</a:t>
            </a:r>
            <a:r>
              <a:rPr lang="it-IT" dirty="0"/>
              <a:t>.</a:t>
            </a:r>
          </a:p>
          <a:p>
            <a:r>
              <a:rPr lang="it-IT" dirty="0"/>
              <a:t>	</a:t>
            </a:r>
            <a:r>
              <a:rPr lang="it-IT" b="1" dirty="0"/>
              <a:t>to </a:t>
            </a:r>
            <a:r>
              <a:rPr lang="it-IT" b="1" dirty="0" err="1"/>
              <a:t>specify</a:t>
            </a:r>
            <a:r>
              <a:rPr lang="it-IT" b="1" dirty="0"/>
              <a:t> the </a:t>
            </a:r>
            <a:r>
              <a:rPr lang="it-IT" b="1" dirty="0" err="1"/>
              <a:t>socket</a:t>
            </a:r>
            <a:r>
              <a:rPr lang="it-IT" b="1" dirty="0"/>
              <a:t> </a:t>
            </a:r>
            <a:r>
              <a:rPr lang="it-IT" b="1" dirty="0" err="1"/>
              <a:t>address</a:t>
            </a:r>
            <a:r>
              <a:rPr lang="it-IT" dirty="0"/>
              <a:t> </a:t>
            </a:r>
            <a:r>
              <a:rPr lang="it-IT" dirty="0" err="1"/>
              <a:t>at</a:t>
            </a:r>
            <a:r>
              <a:rPr lang="it-IT" dirty="0"/>
              <a:t> </a:t>
            </a:r>
            <a:r>
              <a:rPr lang="it-IT" dirty="0" err="1"/>
              <a:t>wich</a:t>
            </a:r>
            <a:r>
              <a:rPr lang="it-IT" dirty="0"/>
              <a:t> the </a:t>
            </a:r>
            <a:r>
              <a:rPr lang="it-IT" dirty="0" err="1"/>
              <a:t>process</a:t>
            </a:r>
            <a:r>
              <a:rPr lang="it-IT" dirty="0"/>
              <a:t> </a:t>
            </a:r>
            <a:r>
              <a:rPr lang="it-IT" dirty="0" err="1"/>
              <a:t>will</a:t>
            </a:r>
            <a:r>
              <a:rPr lang="it-IT" dirty="0"/>
              <a:t> </a:t>
            </a:r>
            <a:r>
              <a:rPr lang="it-IT" dirty="0" err="1"/>
              <a:t>accept</a:t>
            </a:r>
            <a:r>
              <a:rPr lang="it-IT" dirty="0"/>
              <a:t> 	</a:t>
            </a:r>
            <a:r>
              <a:rPr lang="it-IT" dirty="0" err="1"/>
              <a:t>contacts</a:t>
            </a:r>
            <a:endParaRPr lang="it-IT"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xmlns="" id="{F750CAFB-FE40-4412-8223-D0D8BD7F4EB4}"/>
              </a:ext>
            </a:extLst>
          </p:cNvPr>
          <p:cNvSpPr>
            <a:spLocks noGrp="1"/>
          </p:cNvSpPr>
          <p:nvPr>
            <p:ph type="sldNum" sz="quarter" idx="12"/>
          </p:nvPr>
        </p:nvSpPr>
        <p:spPr/>
        <p:txBody>
          <a:bodyPr/>
          <a:lstStyle/>
          <a:p>
            <a:pPr>
              <a:defRPr/>
            </a:pPr>
            <a:fld id="{49E6B4B6-0478-40D5-9DE8-9ED24917DE5B}" type="slidenum">
              <a:rPr lang="it-IT" smtClean="0"/>
              <a:pPr>
                <a:defRPr/>
              </a:pPr>
              <a:t>9</a:t>
            </a:fld>
            <a:endParaRPr lang="it-IT"/>
          </a:p>
        </p:txBody>
      </p:sp>
      <p:sp>
        <p:nvSpPr>
          <p:cNvPr id="3" name="CasellaDiTesto 2">
            <a:extLst>
              <a:ext uri="{FF2B5EF4-FFF2-40B4-BE49-F238E27FC236}">
                <a16:creationId xmlns:a16="http://schemas.microsoft.com/office/drawing/2014/main" xmlns="" id="{C9524578-986F-4C37-976A-222DF15F46DA}"/>
              </a:ext>
            </a:extLst>
          </p:cNvPr>
          <p:cNvSpPr txBox="1"/>
          <p:nvPr/>
        </p:nvSpPr>
        <p:spPr>
          <a:xfrm>
            <a:off x="683568" y="764704"/>
            <a:ext cx="7774632" cy="5940088"/>
          </a:xfrm>
          <a:prstGeom prst="rect">
            <a:avLst/>
          </a:prstGeom>
          <a:noFill/>
        </p:spPr>
        <p:txBody>
          <a:bodyPr wrap="square" rtlCol="0">
            <a:spAutoFit/>
          </a:bodyPr>
          <a:lstStyle/>
          <a:p>
            <a:r>
              <a:rPr lang="it-IT" dirty="0" err="1"/>
              <a:t>Although</a:t>
            </a:r>
            <a:r>
              <a:rPr lang="it-IT" dirty="0"/>
              <a:t> </a:t>
            </a:r>
            <a:r>
              <a:rPr lang="it-IT" dirty="0" err="1"/>
              <a:t>several</a:t>
            </a:r>
            <a:r>
              <a:rPr lang="it-IT" dirty="0"/>
              <a:t> </a:t>
            </a:r>
            <a:r>
              <a:rPr lang="it-IT" dirty="0" err="1"/>
              <a:t>version</a:t>
            </a:r>
            <a:r>
              <a:rPr lang="it-IT" dirty="0"/>
              <a:t> </a:t>
            </a:r>
            <a:r>
              <a:rPr lang="it-IT" dirty="0" err="1"/>
              <a:t>have</a:t>
            </a:r>
            <a:r>
              <a:rPr lang="it-IT" dirty="0"/>
              <a:t> </a:t>
            </a:r>
            <a:r>
              <a:rPr lang="it-IT" dirty="0" err="1"/>
              <a:t>been</a:t>
            </a:r>
            <a:r>
              <a:rPr lang="it-IT" dirty="0"/>
              <a:t> </a:t>
            </a:r>
            <a:r>
              <a:rPr lang="it-IT" dirty="0" err="1"/>
              <a:t>released</a:t>
            </a:r>
            <a:r>
              <a:rPr lang="it-IT" dirty="0"/>
              <a:t>, the </a:t>
            </a:r>
            <a:r>
              <a:rPr lang="it-IT" dirty="0" err="1"/>
              <a:t>latest</a:t>
            </a:r>
            <a:r>
              <a:rPr lang="it-IT" dirty="0"/>
              <a:t> Berkeley code </a:t>
            </a:r>
            <a:r>
              <a:rPr lang="it-IT" dirty="0" err="1"/>
              <a:t>defines</a:t>
            </a:r>
            <a:r>
              <a:rPr lang="it-IT" dirty="0"/>
              <a:t> a </a:t>
            </a:r>
            <a:r>
              <a:rPr lang="it-IT" i="1" dirty="0" err="1"/>
              <a:t>sockaddr</a:t>
            </a:r>
            <a:r>
              <a:rPr lang="it-IT" i="1" dirty="0"/>
              <a:t> </a:t>
            </a:r>
            <a:r>
              <a:rPr lang="it-IT" i="1" dirty="0" err="1"/>
              <a:t>structure</a:t>
            </a:r>
            <a:r>
              <a:rPr lang="it-IT" i="1" dirty="0"/>
              <a:t> </a:t>
            </a:r>
            <a:r>
              <a:rPr lang="it-IT" dirty="0"/>
              <a:t>to </a:t>
            </a:r>
            <a:r>
              <a:rPr lang="it-IT" dirty="0" err="1"/>
              <a:t>have</a:t>
            </a:r>
            <a:r>
              <a:rPr lang="it-IT" dirty="0"/>
              <a:t> </a:t>
            </a:r>
            <a:r>
              <a:rPr lang="it-IT" dirty="0" err="1"/>
              <a:t>three</a:t>
            </a:r>
            <a:r>
              <a:rPr lang="it-IT" dirty="0"/>
              <a:t> </a:t>
            </a:r>
            <a:r>
              <a:rPr lang="it-IT" dirty="0" err="1"/>
              <a:t>field</a:t>
            </a:r>
            <a:r>
              <a:rPr lang="it-IT" dirty="0"/>
              <a:t>: </a:t>
            </a:r>
          </a:p>
          <a:p>
            <a:endParaRPr lang="it-IT" dirty="0"/>
          </a:p>
          <a:p>
            <a:r>
              <a:rPr lang="it-IT" i="1" dirty="0" err="1"/>
              <a:t>struct</a:t>
            </a:r>
            <a:r>
              <a:rPr lang="it-IT" i="1" dirty="0"/>
              <a:t> </a:t>
            </a:r>
            <a:r>
              <a:rPr lang="it-IT" i="1" dirty="0" err="1"/>
              <a:t>sockaddr</a:t>
            </a:r>
            <a:r>
              <a:rPr lang="it-IT" i="1" dirty="0"/>
              <a:t>   (</a:t>
            </a:r>
          </a:p>
          <a:p>
            <a:r>
              <a:rPr lang="it-IT" dirty="0"/>
              <a:t>	</a:t>
            </a:r>
            <a:r>
              <a:rPr lang="it-IT" i="1" dirty="0" err="1"/>
              <a:t>u_char</a:t>
            </a:r>
            <a:r>
              <a:rPr lang="it-IT" i="1" dirty="0"/>
              <a:t>	</a:t>
            </a:r>
            <a:r>
              <a:rPr lang="it-IT" i="1" dirty="0" err="1"/>
              <a:t>sa_len</a:t>
            </a:r>
            <a:r>
              <a:rPr lang="it-IT" i="1" dirty="0"/>
              <a:t>;	</a:t>
            </a:r>
            <a:r>
              <a:rPr lang="it-IT" dirty="0"/>
              <a:t>	/*</a:t>
            </a:r>
            <a:r>
              <a:rPr lang="it-IT" dirty="0" err="1"/>
              <a:t>total</a:t>
            </a:r>
            <a:r>
              <a:rPr lang="it-IT" dirty="0"/>
              <a:t> </a:t>
            </a:r>
            <a:r>
              <a:rPr lang="it-IT" dirty="0" err="1"/>
              <a:t>length</a:t>
            </a:r>
            <a:r>
              <a:rPr lang="it-IT" dirty="0"/>
              <a:t> of the </a:t>
            </a:r>
            <a:r>
              <a:rPr lang="it-IT" dirty="0" err="1"/>
              <a:t>the</a:t>
            </a:r>
            <a:r>
              <a:rPr lang="it-IT" dirty="0"/>
              <a:t> </a:t>
            </a:r>
            <a:r>
              <a:rPr lang="it-IT" dirty="0" err="1"/>
              <a:t>address</a:t>
            </a:r>
            <a:r>
              <a:rPr lang="it-IT" dirty="0"/>
              <a:t>*/</a:t>
            </a:r>
          </a:p>
          <a:p>
            <a:r>
              <a:rPr lang="it-IT" dirty="0"/>
              <a:t>	</a:t>
            </a:r>
            <a:r>
              <a:rPr lang="it-IT" i="1" dirty="0" err="1"/>
              <a:t>u_char</a:t>
            </a:r>
            <a:r>
              <a:rPr lang="it-IT" i="1" dirty="0"/>
              <a:t>    sa-family;</a:t>
            </a:r>
            <a:r>
              <a:rPr lang="it-IT" dirty="0"/>
              <a:t>	/*family of the </a:t>
            </a:r>
            <a:r>
              <a:rPr lang="it-IT" dirty="0" err="1"/>
              <a:t>address</a:t>
            </a:r>
            <a:r>
              <a:rPr lang="it-IT" dirty="0"/>
              <a:t>*/</a:t>
            </a:r>
          </a:p>
          <a:p>
            <a:r>
              <a:rPr lang="it-IT" dirty="0"/>
              <a:t>	</a:t>
            </a:r>
            <a:r>
              <a:rPr lang="it-IT" i="1" dirty="0" err="1"/>
              <a:t>char</a:t>
            </a:r>
            <a:r>
              <a:rPr lang="it-IT" i="1" dirty="0"/>
              <a:t>       sa-data[14];</a:t>
            </a:r>
            <a:r>
              <a:rPr lang="it-IT" dirty="0"/>
              <a:t>	/*the </a:t>
            </a:r>
            <a:r>
              <a:rPr lang="it-IT" dirty="0" err="1"/>
              <a:t>address</a:t>
            </a:r>
            <a:r>
              <a:rPr lang="it-IT" dirty="0"/>
              <a:t> </a:t>
            </a:r>
            <a:r>
              <a:rPr lang="it-IT" dirty="0" err="1"/>
              <a:t>itself</a:t>
            </a:r>
            <a:r>
              <a:rPr lang="it-IT" dirty="0"/>
              <a:t>*/</a:t>
            </a:r>
          </a:p>
          <a:p>
            <a:r>
              <a:rPr lang="it-IT" dirty="0"/>
              <a:t>)</a:t>
            </a:r>
          </a:p>
          <a:p>
            <a:r>
              <a:rPr lang="it-IT" dirty="0" err="1"/>
              <a:t>Each</a:t>
            </a:r>
            <a:r>
              <a:rPr lang="it-IT" dirty="0"/>
              <a:t> </a:t>
            </a:r>
            <a:r>
              <a:rPr lang="it-IT" dirty="0" err="1"/>
              <a:t>protocol</a:t>
            </a:r>
            <a:r>
              <a:rPr lang="it-IT" dirty="0"/>
              <a:t> family </a:t>
            </a:r>
            <a:r>
              <a:rPr lang="it-IT" dirty="0" err="1"/>
              <a:t>defines</a:t>
            </a:r>
            <a:r>
              <a:rPr lang="it-IT" dirty="0"/>
              <a:t> the </a:t>
            </a:r>
            <a:r>
              <a:rPr lang="it-IT" dirty="0" err="1"/>
              <a:t>exact</a:t>
            </a:r>
            <a:r>
              <a:rPr lang="it-IT" dirty="0"/>
              <a:t> format of </a:t>
            </a:r>
            <a:r>
              <a:rPr lang="it-IT" dirty="0" err="1"/>
              <a:t>addresses</a:t>
            </a:r>
            <a:r>
              <a:rPr lang="it-IT" dirty="0"/>
              <a:t> </a:t>
            </a:r>
            <a:r>
              <a:rPr lang="it-IT" dirty="0" err="1"/>
              <a:t>used</a:t>
            </a:r>
            <a:r>
              <a:rPr lang="it-IT" dirty="0"/>
              <a:t> with the sa-data </a:t>
            </a:r>
            <a:r>
              <a:rPr lang="it-IT" dirty="0" err="1"/>
              <a:t>field</a:t>
            </a:r>
            <a:r>
              <a:rPr lang="it-IT" dirty="0"/>
              <a:t> of the </a:t>
            </a:r>
            <a:r>
              <a:rPr lang="it-IT" dirty="0" err="1"/>
              <a:t>sockaddr</a:t>
            </a:r>
            <a:r>
              <a:rPr lang="it-IT" dirty="0"/>
              <a:t> </a:t>
            </a:r>
            <a:r>
              <a:rPr lang="it-IT" dirty="0" err="1"/>
              <a:t>structure</a:t>
            </a:r>
            <a:r>
              <a:rPr lang="it-IT" dirty="0"/>
              <a:t>. For </a:t>
            </a:r>
            <a:r>
              <a:rPr lang="it-IT" dirty="0" err="1"/>
              <a:t>example</a:t>
            </a:r>
            <a:r>
              <a:rPr lang="it-IT" dirty="0"/>
              <a:t>, TCP/IP </a:t>
            </a:r>
            <a:r>
              <a:rPr lang="it-IT" dirty="0" err="1"/>
              <a:t>protocols</a:t>
            </a:r>
            <a:r>
              <a:rPr lang="it-IT" dirty="0"/>
              <a:t> use </a:t>
            </a:r>
            <a:r>
              <a:rPr lang="it-IT" dirty="0" err="1"/>
              <a:t>structure</a:t>
            </a:r>
            <a:r>
              <a:rPr lang="it-IT" dirty="0"/>
              <a:t> </a:t>
            </a:r>
            <a:r>
              <a:rPr lang="it-IT" dirty="0" err="1"/>
              <a:t>sockaddr</a:t>
            </a:r>
            <a:r>
              <a:rPr lang="it-IT" dirty="0"/>
              <a:t>-in to </a:t>
            </a:r>
            <a:r>
              <a:rPr lang="it-IT" dirty="0" err="1"/>
              <a:t>define</a:t>
            </a:r>
            <a:r>
              <a:rPr lang="it-IT" dirty="0"/>
              <a:t> the </a:t>
            </a:r>
            <a:r>
              <a:rPr lang="it-IT" dirty="0" err="1"/>
              <a:t>address</a:t>
            </a:r>
            <a:r>
              <a:rPr lang="it-IT" dirty="0"/>
              <a:t>:</a:t>
            </a:r>
          </a:p>
          <a:p>
            <a:endParaRPr lang="it-IT" dirty="0"/>
          </a:p>
          <a:p>
            <a:r>
              <a:rPr lang="it-IT" i="1" dirty="0" err="1"/>
              <a:t>sftruct</a:t>
            </a:r>
            <a:r>
              <a:rPr lang="it-IT" i="1" dirty="0"/>
              <a:t> </a:t>
            </a:r>
            <a:r>
              <a:rPr lang="it-IT" i="1" dirty="0" err="1"/>
              <a:t>sockaddr</a:t>
            </a:r>
            <a:r>
              <a:rPr lang="it-IT" i="1" dirty="0"/>
              <a:t>-in (</a:t>
            </a:r>
          </a:p>
          <a:p>
            <a:r>
              <a:rPr lang="it-IT" i="1" dirty="0"/>
              <a:t>u-</a:t>
            </a:r>
            <a:r>
              <a:rPr lang="it-IT" i="1" dirty="0" err="1"/>
              <a:t>char</a:t>
            </a:r>
            <a:r>
              <a:rPr lang="it-IT" i="1" dirty="0"/>
              <a:t>	sin-</a:t>
            </a:r>
            <a:r>
              <a:rPr lang="it-IT" i="1" dirty="0" err="1"/>
              <a:t>len</a:t>
            </a:r>
            <a:r>
              <a:rPr lang="it-IT" i="1" dirty="0"/>
              <a:t>;</a:t>
            </a:r>
            <a:r>
              <a:rPr lang="it-IT" dirty="0"/>
              <a:t>			 /*</a:t>
            </a:r>
            <a:r>
              <a:rPr lang="it-IT" dirty="0" err="1"/>
              <a:t>total</a:t>
            </a:r>
            <a:r>
              <a:rPr lang="it-IT" dirty="0"/>
              <a:t> </a:t>
            </a:r>
            <a:r>
              <a:rPr lang="it-IT" dirty="0" err="1"/>
              <a:t>length</a:t>
            </a:r>
            <a:r>
              <a:rPr lang="it-IT" dirty="0"/>
              <a:t> of the </a:t>
            </a:r>
            <a:r>
              <a:rPr lang="it-IT" dirty="0" err="1"/>
              <a:t>the</a:t>
            </a:r>
            <a:r>
              <a:rPr lang="it-IT" dirty="0"/>
              <a:t> </a:t>
            </a:r>
            <a:r>
              <a:rPr lang="it-IT" dirty="0" err="1"/>
              <a:t>address</a:t>
            </a:r>
            <a:r>
              <a:rPr lang="it-IT" dirty="0"/>
              <a:t>*/ 	</a:t>
            </a:r>
          </a:p>
          <a:p>
            <a:r>
              <a:rPr lang="it-IT" i="1" dirty="0"/>
              <a:t>u-</a:t>
            </a:r>
            <a:r>
              <a:rPr lang="it-IT" i="1" dirty="0" err="1"/>
              <a:t>char</a:t>
            </a:r>
            <a:r>
              <a:rPr lang="it-IT" i="1" dirty="0"/>
              <a:t>	sin-family;</a:t>
            </a:r>
            <a:r>
              <a:rPr lang="it-IT" dirty="0"/>
              <a:t>		 /*family of the </a:t>
            </a:r>
            <a:r>
              <a:rPr lang="it-IT" dirty="0" err="1"/>
              <a:t>address</a:t>
            </a:r>
            <a:r>
              <a:rPr lang="it-IT" dirty="0"/>
              <a:t>*/ 	</a:t>
            </a:r>
          </a:p>
          <a:p>
            <a:r>
              <a:rPr lang="it-IT" i="1" dirty="0"/>
              <a:t>u-short	sin-port;</a:t>
            </a:r>
            <a:r>
              <a:rPr lang="it-IT" dirty="0"/>
              <a:t>			 /*</a:t>
            </a:r>
            <a:r>
              <a:rPr lang="it-IT" dirty="0" err="1"/>
              <a:t>protocol</a:t>
            </a:r>
            <a:r>
              <a:rPr lang="it-IT" dirty="0"/>
              <a:t> port </a:t>
            </a:r>
            <a:r>
              <a:rPr lang="it-IT" dirty="0" err="1"/>
              <a:t>number</a:t>
            </a:r>
            <a:r>
              <a:rPr lang="it-IT" dirty="0"/>
              <a:t>*/</a:t>
            </a:r>
          </a:p>
          <a:p>
            <a:r>
              <a:rPr lang="it-IT" i="1" dirty="0" err="1"/>
              <a:t>struct</a:t>
            </a:r>
            <a:r>
              <a:rPr lang="it-IT" i="1" dirty="0"/>
              <a:t>	in-</a:t>
            </a:r>
            <a:r>
              <a:rPr lang="it-IT" i="1" dirty="0" err="1"/>
              <a:t>addr</a:t>
            </a:r>
            <a:r>
              <a:rPr lang="it-IT" i="1" dirty="0"/>
              <a:t> sin-</a:t>
            </a:r>
            <a:r>
              <a:rPr lang="it-IT" i="1" dirty="0" err="1"/>
              <a:t>addr</a:t>
            </a:r>
            <a:r>
              <a:rPr lang="it-IT" i="1" dirty="0"/>
              <a:t>;	</a:t>
            </a:r>
            <a:r>
              <a:rPr lang="it-IT" dirty="0"/>
              <a:t>	 /* </a:t>
            </a:r>
            <a:r>
              <a:rPr lang="it-IT" dirty="0" err="1"/>
              <a:t>ip</a:t>
            </a:r>
            <a:r>
              <a:rPr lang="it-IT" dirty="0"/>
              <a:t> </a:t>
            </a:r>
            <a:r>
              <a:rPr lang="it-IT" dirty="0" err="1"/>
              <a:t>address</a:t>
            </a:r>
            <a:r>
              <a:rPr lang="it-IT" dirty="0"/>
              <a:t> of the computer*/</a:t>
            </a:r>
          </a:p>
          <a:p>
            <a:r>
              <a:rPr lang="it-IT" i="1" dirty="0" err="1"/>
              <a:t>char</a:t>
            </a:r>
            <a:r>
              <a:rPr lang="it-IT" i="1" dirty="0"/>
              <a:t>	sin-zero[8];</a:t>
            </a:r>
            <a:r>
              <a:rPr lang="it-IT" dirty="0"/>
              <a:t>		 /* </a:t>
            </a:r>
            <a:r>
              <a:rPr lang="it-IT" dirty="0" err="1"/>
              <a:t>not</a:t>
            </a:r>
            <a:r>
              <a:rPr lang="it-IT" dirty="0"/>
              <a:t> </a:t>
            </a:r>
            <a:r>
              <a:rPr lang="it-IT" dirty="0" err="1"/>
              <a:t>used</a:t>
            </a:r>
            <a:r>
              <a:rPr lang="it-IT" dirty="0"/>
              <a:t> (set to zero)*/</a:t>
            </a:r>
          </a:p>
          <a:p>
            <a:r>
              <a:rPr lang="it-IT" dirty="0"/>
              <a:t>)</a:t>
            </a:r>
          </a:p>
        </p:txBody>
      </p:sp>
    </p:spTree>
    <p:extLst>
      <p:ext uri="{BB962C8B-B14F-4D97-AF65-F5344CB8AC3E}">
        <p14:creationId xmlns:p14="http://schemas.microsoft.com/office/powerpoint/2010/main" val="4277236430"/>
      </p:ext>
    </p:extLst>
  </p:cSld>
  <p:clrMapOvr>
    <a:masterClrMapping/>
  </p:clrMapOvr>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11550</TotalTime>
  <Words>2385</Words>
  <Application>Microsoft Office PowerPoint</Application>
  <PresentationFormat>Presentazione su schermo (4:3)</PresentationFormat>
  <Paragraphs>571</Paragraphs>
  <Slides>37</Slides>
  <Notes>8</Notes>
  <HiddenSlides>0</HiddenSlides>
  <MMClips>0</MMClips>
  <ScaleCrop>false</ScaleCrop>
  <HeadingPairs>
    <vt:vector size="4" baseType="variant">
      <vt:variant>
        <vt:lpstr>Tema</vt:lpstr>
      </vt:variant>
      <vt:variant>
        <vt:i4>1</vt:i4>
      </vt:variant>
      <vt:variant>
        <vt:lpstr>Titoli diapositive</vt:lpstr>
      </vt:variant>
      <vt:variant>
        <vt:i4>37</vt:i4>
      </vt:variant>
    </vt:vector>
  </HeadingPairs>
  <TitlesOfParts>
    <vt:vector size="38" baseType="lpstr">
      <vt:lpstr>Struttura predefinita</vt:lpstr>
      <vt:lpstr>The Socket Interface</vt:lpstr>
      <vt:lpstr>Presentazione standard di PowerPoint</vt:lpstr>
      <vt:lpstr>Presentazione standard di PowerPoint</vt:lpstr>
      <vt:lpstr>Socket and Socket Library</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Nome Società</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Nome utente</dc:creator>
  <cp:lastModifiedBy>Maurelio Boari</cp:lastModifiedBy>
  <cp:revision>221</cp:revision>
  <dcterms:created xsi:type="dcterms:W3CDTF">2004-01-18T15:37:31Z</dcterms:created>
  <dcterms:modified xsi:type="dcterms:W3CDTF">2018-03-13T16:23:56Z</dcterms:modified>
</cp:coreProperties>
</file>