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40"/>
  </p:notesMasterIdLst>
  <p:handoutMasterIdLst>
    <p:handoutMasterId r:id="rId41"/>
  </p:handoutMasterIdLst>
  <p:sldIdLst>
    <p:sldId id="269" r:id="rId2"/>
    <p:sldId id="270" r:id="rId3"/>
    <p:sldId id="309" r:id="rId4"/>
    <p:sldId id="271" r:id="rId5"/>
    <p:sldId id="306" r:id="rId6"/>
    <p:sldId id="273" r:id="rId7"/>
    <p:sldId id="274" r:id="rId8"/>
    <p:sldId id="310" r:id="rId9"/>
    <p:sldId id="275" r:id="rId10"/>
    <p:sldId id="311" r:id="rId11"/>
    <p:sldId id="276" r:id="rId12"/>
    <p:sldId id="312" r:id="rId13"/>
    <p:sldId id="277" r:id="rId14"/>
    <p:sldId id="313" r:id="rId15"/>
    <p:sldId id="307" r:id="rId16"/>
    <p:sldId id="279" r:id="rId17"/>
    <p:sldId id="317" r:id="rId18"/>
    <p:sldId id="280" r:id="rId19"/>
    <p:sldId id="299" r:id="rId20"/>
    <p:sldId id="300" r:id="rId21"/>
    <p:sldId id="301" r:id="rId22"/>
    <p:sldId id="302" r:id="rId23"/>
    <p:sldId id="282" r:id="rId24"/>
    <p:sldId id="283" r:id="rId25"/>
    <p:sldId id="289" r:id="rId26"/>
    <p:sldId id="290" r:id="rId27"/>
    <p:sldId id="293" r:id="rId28"/>
    <p:sldId id="314" r:id="rId29"/>
    <p:sldId id="303" r:id="rId30"/>
    <p:sldId id="294" r:id="rId31"/>
    <p:sldId id="304" r:id="rId32"/>
    <p:sldId id="305" r:id="rId33"/>
    <p:sldId id="315" r:id="rId34"/>
    <p:sldId id="308" r:id="rId35"/>
    <p:sldId id="316" r:id="rId36"/>
    <p:sldId id="296" r:id="rId37"/>
    <p:sldId id="297" r:id="rId38"/>
    <p:sldId id="298" r:id="rId39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FF9900"/>
    <a:srgbClr val="000050"/>
    <a:srgbClr val="00006A"/>
    <a:srgbClr val="0099FF"/>
    <a:srgbClr val="00CCFF"/>
    <a:srgbClr val="FFCC00"/>
    <a:srgbClr val="3333CC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87" autoAdjust="0"/>
    <p:restoredTop sz="94660" autoAdjust="0"/>
  </p:normalViewPr>
  <p:slideViewPr>
    <p:cSldViewPr>
      <p:cViewPr>
        <p:scale>
          <a:sx n="120" d="100"/>
          <a:sy n="120" d="100"/>
        </p:scale>
        <p:origin x="-470" y="763"/>
      </p:cViewPr>
      <p:guideLst>
        <p:guide orient="horz" pos="2160"/>
        <p:guide orient="horz" pos="4080"/>
        <p:guide orient="horz" pos="255"/>
        <p:guide pos="5085"/>
        <p:guide pos="2880"/>
        <p:guide pos="703"/>
        <p:guide pos="937"/>
        <p:guide pos="14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-2670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sng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sng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sng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sng">
                <a:effectLst/>
              </a:defRPr>
            </a:lvl1pPr>
          </a:lstStyle>
          <a:p>
            <a:pPr>
              <a:defRPr/>
            </a:pPr>
            <a:fld id="{9C9AAE6A-3637-463F-81A3-1A5A70E7BDD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sng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sng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sng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sng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fld id="{060B9E79-EE92-49D3-B182-A4C9FC1210B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DA19E4-D499-43D3-9A57-1F693C10EE06}" type="slidenum">
              <a:rPr lang="it-IT" altLang="it-IT" smtClean="0"/>
              <a:pPr/>
              <a:t>1</a:t>
            </a:fld>
            <a:endParaRPr lang="it-IT" altLang="it-IT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2B762F-E9BE-490F-89F3-E9CA1F47A20E}" type="slidenum">
              <a:rPr lang="it-IT" altLang="it-IT" smtClean="0"/>
              <a:pPr/>
              <a:t>10</a:t>
            </a:fld>
            <a:endParaRPr lang="it-IT" altLang="it-IT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FABFA-FB0D-496E-A719-86C4EA22BCC0}" type="slidenum">
              <a:rPr lang="it-IT" altLang="it-IT" smtClean="0"/>
              <a:pPr/>
              <a:t>11</a:t>
            </a:fld>
            <a:endParaRPr lang="it-IT" altLang="it-IT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869724-A23E-4D0E-8A0F-19C6B77DEDA2}" type="slidenum">
              <a:rPr lang="it-IT" altLang="it-IT" smtClean="0"/>
              <a:pPr/>
              <a:t>12</a:t>
            </a:fld>
            <a:endParaRPr lang="it-IT" altLang="it-IT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2A88CC-9981-488B-BFD0-75FEFF6AAFCD}" type="slidenum">
              <a:rPr lang="it-IT" altLang="it-IT" smtClean="0"/>
              <a:pPr/>
              <a:t>13</a:t>
            </a:fld>
            <a:endParaRPr lang="it-IT" altLang="it-IT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E1ADD1-D9DE-4495-9F52-3D947021C753}" type="slidenum">
              <a:rPr lang="it-IT" altLang="it-IT" smtClean="0"/>
              <a:pPr/>
              <a:t>14</a:t>
            </a:fld>
            <a:endParaRPr lang="it-IT" altLang="it-IT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608BB8-1841-4B88-805D-71386070E09A}" type="slidenum">
              <a:rPr lang="it-IT" altLang="it-IT" smtClean="0"/>
              <a:pPr/>
              <a:t>15</a:t>
            </a:fld>
            <a:endParaRPr lang="it-IT" altLang="it-IT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5D3A3-B0D5-4C45-83AB-847D6DC2755C}" type="slidenum">
              <a:rPr lang="it-IT" altLang="it-IT" smtClean="0"/>
              <a:pPr/>
              <a:t>16</a:t>
            </a:fld>
            <a:endParaRPr lang="it-IT" altLang="it-IT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C2C65B-E4F4-448E-BA19-4C84087FBA70}" type="slidenum">
              <a:rPr lang="it-IT" altLang="it-IT" smtClean="0"/>
              <a:pPr/>
              <a:t>18</a:t>
            </a:fld>
            <a:endParaRPr lang="it-IT" altLang="it-IT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16F4D-5AE1-4AD0-8430-D541AF6A298E}" type="slidenum">
              <a:rPr lang="it-IT" altLang="it-IT" smtClean="0"/>
              <a:pPr/>
              <a:t>19</a:t>
            </a:fld>
            <a:endParaRPr lang="it-IT" altLang="it-IT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7E525C-76E7-4B13-9601-47A864723B6B}" type="slidenum">
              <a:rPr lang="it-IT" altLang="it-IT" smtClean="0"/>
              <a:pPr/>
              <a:t>20</a:t>
            </a:fld>
            <a:endParaRPr lang="it-IT" altLang="it-IT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9107D0-D120-498E-BF9D-421EC54CABBD}" type="slidenum">
              <a:rPr lang="it-IT" altLang="it-IT" smtClean="0"/>
              <a:pPr/>
              <a:t>2</a:t>
            </a:fld>
            <a:endParaRPr lang="it-IT" altLang="it-IT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D6AA4E-2409-4D0E-8D91-A7963F2C7188}" type="slidenum">
              <a:rPr lang="it-IT" altLang="it-IT" smtClean="0"/>
              <a:pPr/>
              <a:t>21</a:t>
            </a:fld>
            <a:endParaRPr lang="it-IT" altLang="it-IT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BCBD5E-A25B-42CE-821E-84B870088AA3}" type="slidenum">
              <a:rPr lang="it-IT" altLang="it-IT" smtClean="0"/>
              <a:pPr/>
              <a:t>22</a:t>
            </a:fld>
            <a:endParaRPr lang="it-IT" altLang="it-IT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8D1095-3A37-4C4B-A8E6-159D7F3CDEE5}" type="slidenum">
              <a:rPr lang="it-IT" altLang="it-IT" smtClean="0"/>
              <a:pPr/>
              <a:t>23</a:t>
            </a:fld>
            <a:endParaRPr lang="it-IT" altLang="it-IT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5E0936-4B53-4F74-B90E-E711EA3A72E1}" type="slidenum">
              <a:rPr lang="it-IT" altLang="it-IT" smtClean="0"/>
              <a:pPr/>
              <a:t>24</a:t>
            </a:fld>
            <a:endParaRPr lang="it-IT" altLang="it-IT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142390-2C5E-4022-B0FC-A2334602C91E}" type="slidenum">
              <a:rPr lang="it-IT" altLang="it-IT" smtClean="0"/>
              <a:pPr/>
              <a:t>25</a:t>
            </a:fld>
            <a:endParaRPr lang="it-IT" altLang="it-IT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DD95E7-DB41-42CE-A357-A85DF2D366D7}" type="slidenum">
              <a:rPr lang="it-IT" altLang="it-IT" smtClean="0"/>
              <a:pPr/>
              <a:t>26</a:t>
            </a:fld>
            <a:endParaRPr lang="it-IT" altLang="it-IT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4E3270-CDCB-4C5E-B386-3DB8BC28FAD5}" type="slidenum">
              <a:rPr lang="it-IT" altLang="it-IT" smtClean="0"/>
              <a:pPr/>
              <a:t>27</a:t>
            </a:fld>
            <a:endParaRPr lang="it-IT" altLang="it-IT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6962A8-E8DE-4D05-A1D8-A670419379FC}" type="slidenum">
              <a:rPr lang="it-IT" altLang="it-IT" smtClean="0"/>
              <a:pPr/>
              <a:t>28</a:t>
            </a:fld>
            <a:endParaRPr lang="it-IT" altLang="it-IT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9AE77F-547A-4473-80F4-BFF817F3CE1E}" type="slidenum">
              <a:rPr lang="it-IT" altLang="it-IT" smtClean="0"/>
              <a:pPr/>
              <a:t>29</a:t>
            </a:fld>
            <a:endParaRPr lang="it-IT" altLang="it-IT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AABD39-F4A5-4059-B008-D9B1FA362ACC}" type="slidenum">
              <a:rPr lang="it-IT" altLang="it-IT" smtClean="0"/>
              <a:pPr/>
              <a:t>30</a:t>
            </a:fld>
            <a:endParaRPr lang="it-IT" altLang="it-IT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67654-7366-416D-89C5-07B015699314}" type="slidenum">
              <a:rPr lang="it-IT" altLang="it-IT" smtClean="0"/>
              <a:pPr/>
              <a:t>3</a:t>
            </a:fld>
            <a:endParaRPr lang="it-IT" altLang="it-IT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36F925-9223-4460-A994-FD3789229FFF}" type="slidenum">
              <a:rPr lang="it-IT" altLang="it-IT" smtClean="0"/>
              <a:pPr/>
              <a:t>31</a:t>
            </a:fld>
            <a:endParaRPr lang="it-IT" altLang="it-IT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FA8382-DCFE-40B8-AD22-7B58E32835DB}" type="slidenum">
              <a:rPr lang="it-IT" altLang="it-IT" smtClean="0"/>
              <a:pPr/>
              <a:t>32</a:t>
            </a:fld>
            <a:endParaRPr lang="it-IT" altLang="it-IT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C654AF-7BD1-42C4-BF24-D99135063758}" type="slidenum">
              <a:rPr lang="it-IT" altLang="it-IT" smtClean="0"/>
              <a:pPr/>
              <a:t>33</a:t>
            </a:fld>
            <a:endParaRPr lang="it-IT" altLang="it-IT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6151B6-2754-4B01-BB94-56C9809A6859}" type="slidenum">
              <a:rPr lang="it-IT" altLang="it-IT" smtClean="0"/>
              <a:pPr/>
              <a:t>34</a:t>
            </a:fld>
            <a:endParaRPr lang="it-IT" altLang="it-IT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22467B-A0EE-420A-BB83-3644E22E90D1}" type="slidenum">
              <a:rPr lang="it-IT" altLang="it-IT" smtClean="0"/>
              <a:pPr/>
              <a:t>35</a:t>
            </a:fld>
            <a:endParaRPr lang="it-IT" altLang="it-IT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C81070-D508-41F0-9ED7-426CC0DB2DFB}" type="slidenum">
              <a:rPr lang="it-IT" altLang="it-IT" smtClean="0"/>
              <a:pPr/>
              <a:t>36</a:t>
            </a:fld>
            <a:endParaRPr lang="it-IT" altLang="it-IT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109662-3048-41C5-A121-8F9774354688}" type="slidenum">
              <a:rPr lang="it-IT" altLang="it-IT" smtClean="0"/>
              <a:pPr/>
              <a:t>37</a:t>
            </a:fld>
            <a:endParaRPr lang="it-IT" altLang="it-IT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97AA9E-A251-49DC-B983-AD0AFFB6B377}" type="slidenum">
              <a:rPr lang="it-IT" altLang="it-IT" smtClean="0"/>
              <a:pPr/>
              <a:t>38</a:t>
            </a:fld>
            <a:endParaRPr lang="it-IT" altLang="it-IT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75A855-BFD0-482C-B081-759723BF6648}" type="slidenum">
              <a:rPr lang="it-IT" altLang="it-IT" smtClean="0"/>
              <a:pPr/>
              <a:t>4</a:t>
            </a:fld>
            <a:endParaRPr lang="it-IT" altLang="it-IT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9D28C1-AA36-42C8-882D-E893F238B94C}" type="slidenum">
              <a:rPr lang="it-IT" altLang="it-IT" smtClean="0"/>
              <a:pPr/>
              <a:t>5</a:t>
            </a:fld>
            <a:endParaRPr lang="it-IT" altLang="it-IT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E6776F-D0A0-4EDE-9775-94EAC5366225}" type="slidenum">
              <a:rPr lang="it-IT" altLang="it-IT" smtClean="0"/>
              <a:pPr/>
              <a:t>6</a:t>
            </a:fld>
            <a:endParaRPr lang="it-IT" altLang="it-IT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22ACA5-A62A-4E97-A648-A607A39657F8}" type="slidenum">
              <a:rPr lang="it-IT" altLang="it-IT" smtClean="0"/>
              <a:pPr/>
              <a:t>7</a:t>
            </a:fld>
            <a:endParaRPr lang="it-IT" altLang="it-IT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A3CB63-8366-4D39-A0FD-CEB37343A1E4}" type="slidenum">
              <a:rPr lang="it-IT" altLang="it-IT" smtClean="0"/>
              <a:pPr/>
              <a:t>8</a:t>
            </a:fld>
            <a:endParaRPr lang="it-IT" altLang="it-IT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33C246-F431-44DE-A228-2CDC7013A950}" type="slidenum">
              <a:rPr lang="it-IT" altLang="it-IT" smtClean="0"/>
              <a:pPr/>
              <a:t>9</a:t>
            </a:fld>
            <a:endParaRPr lang="it-IT" altLang="it-IT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10/11/2013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‹N›</a:t>
            </a:fld>
            <a:endParaRPr kumimoji="0"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10/11/2013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10/11/2013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10/11/2013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10/11/2013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10/11/2013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10/11/2013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10/11/2013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10/11/2013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10/11/2013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10/11/2013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‹N›</a:t>
            </a:fld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10/11/2013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0"/>
          <p:cNvSpPr>
            <a:spLocks noChangeArrowheads="1"/>
          </p:cNvSpPr>
          <p:nvPr/>
        </p:nvSpPr>
        <p:spPr bwMode="auto">
          <a:xfrm>
            <a:off x="1146175" y="1844824"/>
            <a:ext cx="685165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it-IT" sz="5000" dirty="0">
                <a:solidFill>
                  <a:srgbClr val="FFCC00"/>
                </a:solidFill>
                <a:effectLst/>
                <a:latin typeface="Andale Mono" pitchFamily="49" charset="0"/>
              </a:rPr>
              <a:t>OPERATING</a:t>
            </a:r>
          </a:p>
          <a:p>
            <a:pPr algn="ctr">
              <a:lnSpc>
                <a:spcPct val="90000"/>
              </a:lnSpc>
            </a:pPr>
            <a:r>
              <a:rPr lang="it-IT" sz="5000" dirty="0">
                <a:solidFill>
                  <a:srgbClr val="FFCC00"/>
                </a:solidFill>
                <a:effectLst/>
                <a:latin typeface="Andale Mono" pitchFamily="49" charset="0"/>
              </a:rPr>
              <a:t>SYSTEMS </a:t>
            </a:r>
            <a:r>
              <a:rPr lang="en-GB" sz="5000" dirty="0">
                <a:solidFill>
                  <a:srgbClr val="FFCC00"/>
                </a:solidFill>
                <a:effectLst/>
                <a:latin typeface="Andale Mono" pitchFamily="49" charset="0"/>
              </a:rPr>
              <a:t>OVERVIEW</a:t>
            </a:r>
            <a:endParaRPr lang="it-IT" sz="5000" dirty="0">
              <a:solidFill>
                <a:srgbClr val="FFCC00"/>
              </a:solidFill>
              <a:effectLst/>
              <a:latin typeface="Andale Mono" pitchFamily="49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Text Box 2"/>
          <p:cNvSpPr txBox="1">
            <a:spLocks noChangeArrowheads="1"/>
          </p:cNvSpPr>
          <p:nvPr/>
        </p:nvSpPr>
        <p:spPr bwMode="auto">
          <a:xfrm>
            <a:off x="981075" y="1474788"/>
            <a:ext cx="6873875" cy="10509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commands: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read</a:t>
            </a:r>
            <a:r>
              <a:rPr lang="en-GB" sz="3500" i="1">
                <a:solidFill>
                  <a:schemeClr val="bg1"/>
                </a:solidFill>
                <a:effectLst/>
                <a:latin typeface="Andale Mono" pitchFamily="49" charset="0"/>
              </a:rPr>
              <a:t>,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write, head motion, ecc…</a:t>
            </a:r>
            <a:r>
              <a:rPr lang="en-GB" sz="3500" i="1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endParaRPr lang="en-GB" sz="350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sp>
        <p:nvSpPr>
          <p:cNvPr id="1174533" name="Rectangle 5"/>
          <p:cNvSpPr>
            <a:spLocks noChangeArrowheads="1"/>
          </p:cNvSpPr>
          <p:nvPr/>
        </p:nvSpPr>
        <p:spPr bwMode="auto">
          <a:xfrm>
            <a:off x="981075" y="4705350"/>
            <a:ext cx="7370763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state</a:t>
            </a:r>
            <a:r>
              <a:rPr lang="en-GB" sz="2500">
                <a:solidFill>
                  <a:srgbClr val="E4BF20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and</a:t>
            </a:r>
            <a:r>
              <a:rPr lang="en-GB" sz="2500">
                <a:solidFill>
                  <a:srgbClr val="E4BF20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error</a:t>
            </a:r>
            <a:r>
              <a:rPr lang="en-GB" sz="2500">
                <a:solidFill>
                  <a:srgbClr val="E4BF20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conditions</a:t>
            </a:r>
          </a:p>
        </p:txBody>
      </p:sp>
      <p:sp>
        <p:nvSpPr>
          <p:cNvPr id="1174534" name="Rectangle 6"/>
          <p:cNvSpPr>
            <a:spLocks noChangeArrowheads="1"/>
          </p:cNvSpPr>
          <p:nvPr/>
        </p:nvSpPr>
        <p:spPr bwMode="auto">
          <a:xfrm>
            <a:off x="981075" y="2878138"/>
            <a:ext cx="762317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parameters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: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sector address,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number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of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sectors for each track, ecc…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7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7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4530" grpId="0" autoUpdateAnimBg="0"/>
      <p:bldP spid="1174533" grpId="0" autoUpdateAnimBg="0"/>
      <p:bldP spid="117453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5" name="Rectangle 7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92616" name="Rectangle 8"/>
          <p:cNvSpPr>
            <a:spLocks noChangeArrowheads="1"/>
          </p:cNvSpPr>
          <p:nvPr/>
        </p:nvSpPr>
        <p:spPr bwMode="auto">
          <a:xfrm>
            <a:off x="971550" y="1628775"/>
            <a:ext cx="5030788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Hardware resource allocation</a:t>
            </a:r>
          </a:p>
        </p:txBody>
      </p:sp>
      <p:sp>
        <p:nvSpPr>
          <p:cNvPr id="1092618" name="Rectangle 10"/>
          <p:cNvSpPr>
            <a:spLocks noChangeArrowheads="1"/>
          </p:cNvSpPr>
          <p:nvPr/>
        </p:nvSpPr>
        <p:spPr bwMode="auto">
          <a:xfrm>
            <a:off x="971550" y="2859088"/>
            <a:ext cx="7416800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Access to system resources must be controlled </a:t>
            </a:r>
            <a:b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and conflicts for resource contention resolved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92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92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2616" grpId="0" autoUpdateAnimBg="0"/>
      <p:bldP spid="109261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76580" name="Rectangle 4"/>
          <p:cNvSpPr>
            <a:spLocks noChangeArrowheads="1"/>
          </p:cNvSpPr>
          <p:nvPr/>
        </p:nvSpPr>
        <p:spPr bwMode="auto">
          <a:xfrm>
            <a:off x="987425" y="2794000"/>
            <a:ext cx="7329488" cy="14874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it-IT" sz="3400">
                <a:solidFill>
                  <a:schemeClr val="bg1"/>
                </a:solidFill>
                <a:effectLst/>
                <a:latin typeface="Andale Mono" pitchFamily="49" charset="0"/>
              </a:rPr>
              <a:t>Any user should be provided with required resources, by following suitable policies</a:t>
            </a:r>
          </a:p>
        </p:txBody>
      </p:sp>
      <p:sp>
        <p:nvSpPr>
          <p:cNvPr id="1176581" name="Rectangle 5"/>
          <p:cNvSpPr>
            <a:spLocks noChangeArrowheads="1"/>
          </p:cNvSpPr>
          <p:nvPr/>
        </p:nvSpPr>
        <p:spPr bwMode="auto">
          <a:xfrm>
            <a:off x="971550" y="1628775"/>
            <a:ext cx="5030788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Hardware resource allocation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7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6580" grpId="0" autoUpdateAnimBg="0"/>
      <p:bldP spid="117658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62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94663" name="Text Box 7"/>
          <p:cNvSpPr txBox="1">
            <a:spLocks noChangeArrowheads="1"/>
          </p:cNvSpPr>
          <p:nvPr/>
        </p:nvSpPr>
        <p:spPr bwMode="auto">
          <a:xfrm>
            <a:off x="1260475" y="2514600"/>
            <a:ext cx="6705600" cy="2009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details for the management of hardware resources must be hidden to users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4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466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78628" name="Rectangle 4"/>
          <p:cNvSpPr>
            <a:spLocks noChangeArrowheads="1"/>
          </p:cNvSpPr>
          <p:nvPr/>
        </p:nvSpPr>
        <p:spPr bwMode="auto">
          <a:xfrm>
            <a:off x="1268413" y="2420938"/>
            <a:ext cx="6759575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System calls</a:t>
            </a:r>
            <a:r>
              <a:rPr lang="en-GB" sz="3500">
                <a:solidFill>
                  <a:schemeClr val="folHlink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provide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interface</a:t>
            </a:r>
            <a:r>
              <a:rPr lang="en-GB" sz="3500">
                <a:solidFill>
                  <a:srgbClr val="FF9900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between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application programs and the O.S.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862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55" name="Rectangle 11"/>
          <p:cNvSpPr>
            <a:spLocks noChangeArrowheads="1"/>
          </p:cNvSpPr>
          <p:nvPr/>
        </p:nvSpPr>
        <p:spPr bwMode="auto">
          <a:xfrm>
            <a:off x="1803400" y="2697163"/>
            <a:ext cx="5518150" cy="1463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5000">
                <a:solidFill>
                  <a:srgbClr val="FFCC00"/>
                </a:solidFill>
                <a:effectLst/>
                <a:latin typeface="Andale Mono" pitchFamily="49" charset="0"/>
              </a:rPr>
              <a:t>THE EVOLUTION </a:t>
            </a:r>
            <a:br>
              <a:rPr lang="it-IT" sz="50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it-IT" sz="5000">
                <a:solidFill>
                  <a:srgbClr val="FFCC00"/>
                </a:solidFill>
                <a:effectLst/>
                <a:latin typeface="Andale Mono" pitchFamily="49" charset="0"/>
              </a:rPr>
              <a:t>OF O.S.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815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9" name="Text Box 7"/>
          <p:cNvSpPr txBox="1">
            <a:spLocks noChangeArrowheads="1"/>
          </p:cNvSpPr>
          <p:nvPr/>
        </p:nvSpPr>
        <p:spPr bwMode="auto">
          <a:xfrm>
            <a:off x="1395413" y="1268413"/>
            <a:ext cx="4764087" cy="619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defTabSz="84455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3500" dirty="0">
                <a:solidFill>
                  <a:srgbClr val="FFCC00"/>
                </a:solidFill>
                <a:effectLst/>
                <a:latin typeface="Andale Mono" pitchFamily="49" charset="0"/>
              </a:rPr>
              <a:t>Serial processing</a:t>
            </a:r>
          </a:p>
        </p:txBody>
      </p:sp>
      <p:sp>
        <p:nvSpPr>
          <p:cNvPr id="1098764" name="Rectangle 12"/>
          <p:cNvSpPr>
            <a:spLocks noChangeArrowheads="1"/>
          </p:cNvSpPr>
          <p:nvPr/>
        </p:nvSpPr>
        <p:spPr bwMode="auto">
          <a:xfrm>
            <a:off x="1371600" y="2008188"/>
            <a:ext cx="5832475" cy="23320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30238" indent="-630238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No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.</a:t>
            </a:r>
          </a:p>
          <a:p>
            <a:pPr marL="630238" indent="-630238">
              <a:lnSpc>
                <a:spcPct val="5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Control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by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console</a:t>
            </a:r>
            <a:b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</a:b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630238" indent="-630238">
              <a:lnSpc>
                <a:spcPct val="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Scheduling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630238" indent="-630238">
              <a:lnSpc>
                <a:spcPct val="2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630238" indent="-630238">
              <a:lnSpc>
                <a:spcPct val="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Setup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time</a:t>
            </a:r>
            <a:r>
              <a:rPr lang="it-IT" sz="3500" dirty="0">
                <a:effectLst>
                  <a:outerShdw blurRad="38100" dist="38100" dir="2700000" algn="tl">
                    <a:srgbClr val="FFFFFF"/>
                  </a:outerShdw>
                </a:effectLst>
                <a:latin typeface="Andale Mono" pitchFamily="49" charset="0"/>
              </a:rPr>
              <a:t> 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/>
            </a:r>
            <a:b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                                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9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9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8759" grpId="0" autoUpdateAnimBg="0"/>
      <p:bldP spid="109876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upload.wikimedia.org/wikipedia/commons/8/84/Hollerith_c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500" y="1628800"/>
            <a:ext cx="57150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6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00807" name="Text Box 7"/>
          <p:cNvSpPr txBox="1">
            <a:spLocks noChangeArrowheads="1"/>
          </p:cNvSpPr>
          <p:nvPr/>
        </p:nvSpPr>
        <p:spPr bwMode="auto">
          <a:xfrm>
            <a:off x="981075" y="1452563"/>
            <a:ext cx="6686550" cy="619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marL="381000" indent="-381000" defTabSz="844550">
              <a:spcBef>
                <a:spcPct val="20000"/>
              </a:spcBef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Simple batch systems</a:t>
            </a:r>
          </a:p>
        </p:txBody>
      </p:sp>
      <p:sp>
        <p:nvSpPr>
          <p:cNvPr id="1100811" name="Rectangle 11"/>
          <p:cNvSpPr>
            <a:spLocks noChangeArrowheads="1"/>
          </p:cNvSpPr>
          <p:nvPr/>
        </p:nvSpPr>
        <p:spPr bwMode="auto">
          <a:xfrm>
            <a:off x="981075" y="2846388"/>
            <a:ext cx="7091363" cy="25431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Resident in main memory</a:t>
            </a:r>
          </a:p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Control of the program</a:t>
            </a:r>
            <a:r>
              <a:rPr lang="it-IT" sz="3500">
                <a:effectLst>
                  <a:outerShdw blurRad="38100" dist="38100" dir="2700000" algn="tl">
                    <a:srgbClr val="FFFFFF"/>
                  </a:outerShdw>
                </a:effectLst>
                <a:latin typeface="Andale Mono" pitchFamily="49" charset="0"/>
              </a:rPr>
              <a:t> </a:t>
            </a:r>
            <a:br>
              <a:rPr lang="it-IT" sz="3500">
                <a:effectLst>
                  <a:outerShdw blurRad="38100" dist="38100" dir="2700000" algn="tl">
                    <a:srgbClr val="FFFFFF"/>
                  </a:outerShdw>
                </a:effectLst>
                <a:latin typeface="Andale Mono" pitchFamily="49" charset="0"/>
              </a:rPr>
            </a:b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execution</a:t>
            </a:r>
          </a:p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“batch” solution</a:t>
            </a:r>
          </a:p>
        </p:txBody>
      </p:sp>
      <p:sp>
        <p:nvSpPr>
          <p:cNvPr id="1100812" name="Rectangle 12"/>
          <p:cNvSpPr>
            <a:spLocks noChangeArrowheads="1"/>
          </p:cNvSpPr>
          <p:nvPr/>
        </p:nvSpPr>
        <p:spPr bwMode="auto">
          <a:xfrm>
            <a:off x="981075" y="1936750"/>
            <a:ext cx="3579813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Monitor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0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100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00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0807" grpId="0" autoUpdateAnimBg="0"/>
      <p:bldP spid="1100811" grpId="0" autoUpdateAnimBg="0"/>
      <p:bldP spid="1100812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762" name="Text Box 2"/>
          <p:cNvSpPr txBox="1">
            <a:spLocks noChangeArrowheads="1"/>
          </p:cNvSpPr>
          <p:nvPr/>
        </p:nvSpPr>
        <p:spPr bwMode="auto">
          <a:xfrm>
            <a:off x="1355725" y="2122488"/>
            <a:ext cx="6737350" cy="33369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defTabSz="844550">
              <a:spcBef>
                <a:spcPct val="50000"/>
              </a:spcBef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Only one program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in main memory</a:t>
            </a:r>
          </a:p>
          <a:p>
            <a:pPr defTabSz="844550">
              <a:lnSpc>
                <a:spcPct val="90000"/>
              </a:lnSpc>
              <a:spcBef>
                <a:spcPct val="50000"/>
              </a:spcBef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Machine time alternates between execution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of user programs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and monitor (OS)</a:t>
            </a:r>
            <a:endParaRPr lang="en-GB" sz="3500">
              <a:solidFill>
                <a:srgbClr val="00CC00"/>
              </a:solidFill>
              <a:effectLst/>
              <a:latin typeface="Andale Mono" pitchFamily="49" charset="0"/>
            </a:endParaRPr>
          </a:p>
        </p:txBody>
      </p:sp>
      <p:sp>
        <p:nvSpPr>
          <p:cNvPr id="1141763" name="Text Box 3"/>
          <p:cNvSpPr txBox="1">
            <a:spLocks noChangeArrowheads="1"/>
          </p:cNvSpPr>
          <p:nvPr/>
        </p:nvSpPr>
        <p:spPr bwMode="auto">
          <a:xfrm>
            <a:off x="1357313" y="1196975"/>
            <a:ext cx="6611937" cy="6191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defTabSz="844550"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Uniprogramming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4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4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1762" grpId="0" autoUpdateAnimBg="0"/>
      <p:bldP spid="114176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325" name="Rectangle 5"/>
          <p:cNvSpPr>
            <a:spLocks noChangeArrowheads="1"/>
          </p:cNvSpPr>
          <p:nvPr/>
        </p:nvSpPr>
        <p:spPr bwMode="auto">
          <a:xfrm>
            <a:off x="3132138" y="1125538"/>
            <a:ext cx="2863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4400">
                <a:solidFill>
                  <a:srgbClr val="FFCC00"/>
                </a:solidFill>
                <a:effectLst/>
                <a:latin typeface="Andale Mono" pitchFamily="49" charset="0"/>
              </a:rPr>
              <a:t>Contents</a:t>
            </a:r>
          </a:p>
        </p:txBody>
      </p:sp>
      <p:sp>
        <p:nvSpPr>
          <p:cNvPr id="1080329" name="Rectangle 9"/>
          <p:cNvSpPr>
            <a:spLocks noChangeArrowheads="1"/>
          </p:cNvSpPr>
          <p:nvPr/>
        </p:nvSpPr>
        <p:spPr bwMode="auto">
          <a:xfrm>
            <a:off x="1068388" y="2435225"/>
            <a:ext cx="6067687" cy="28931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O.S.Functions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lnSpc>
                <a:spcPct val="3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The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Evolution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of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.</a:t>
            </a:r>
          </a:p>
          <a:p>
            <a:pPr marL="714375" indent="-714375">
              <a:lnSpc>
                <a:spcPct val="4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Characteristics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of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.</a:t>
            </a:r>
          </a:p>
          <a:p>
            <a:pPr marL="714375" indent="-714375">
              <a:lnSpc>
                <a:spcPct val="5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Basic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hardware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elements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8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0325" grpId="0" autoUpdateAnimBg="0"/>
      <p:bldP spid="1080329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7"/>
          <p:cNvGrpSpPr>
            <a:grpSpLocks/>
          </p:cNvGrpSpPr>
          <p:nvPr/>
        </p:nvGrpSpPr>
        <p:grpSpPr bwMode="auto">
          <a:xfrm>
            <a:off x="1403350" y="2366963"/>
            <a:ext cx="3392488" cy="2819400"/>
            <a:chOff x="1061" y="1536"/>
            <a:chExt cx="2137" cy="1776"/>
          </a:xfrm>
        </p:grpSpPr>
        <p:sp>
          <p:nvSpPr>
            <p:cNvPr id="1143812" name="Rectangle 1028"/>
            <p:cNvSpPr>
              <a:spLocks noChangeArrowheads="1"/>
            </p:cNvSpPr>
            <p:nvPr/>
          </p:nvSpPr>
          <p:spPr bwMode="auto">
            <a:xfrm>
              <a:off x="1116" y="1536"/>
              <a:ext cx="2016" cy="1776"/>
            </a:xfrm>
            <a:prstGeom prst="rect">
              <a:avLst/>
            </a:prstGeom>
            <a:solidFill>
              <a:srgbClr val="0099FF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43813" name="Line 1029"/>
            <p:cNvSpPr>
              <a:spLocks noChangeShapeType="1"/>
            </p:cNvSpPr>
            <p:nvPr/>
          </p:nvSpPr>
          <p:spPr bwMode="auto">
            <a:xfrm>
              <a:off x="1116" y="2020"/>
              <a:ext cx="2016" cy="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7655" name="Text Box 1030"/>
            <p:cNvSpPr txBox="1">
              <a:spLocks noChangeArrowheads="1"/>
            </p:cNvSpPr>
            <p:nvPr/>
          </p:nvSpPr>
          <p:spPr bwMode="auto">
            <a:xfrm>
              <a:off x="1061" y="1629"/>
              <a:ext cx="2137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it-IT" sz="24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operating system</a:t>
              </a:r>
            </a:p>
          </p:txBody>
        </p:sp>
        <p:sp>
          <p:nvSpPr>
            <p:cNvPr id="27656" name="Text Box 1031"/>
            <p:cNvSpPr txBox="1">
              <a:spLocks noChangeArrowheads="1"/>
            </p:cNvSpPr>
            <p:nvPr/>
          </p:nvSpPr>
          <p:spPr bwMode="auto">
            <a:xfrm>
              <a:off x="1154" y="2362"/>
              <a:ext cx="1949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it-IT" sz="24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user program</a:t>
              </a:r>
            </a:p>
          </p:txBody>
        </p:sp>
      </p:grpSp>
      <p:sp>
        <p:nvSpPr>
          <p:cNvPr id="1143816" name="Rectangle 1032"/>
          <p:cNvSpPr>
            <a:spLocks noChangeArrowheads="1"/>
          </p:cNvSpPr>
          <p:nvPr/>
        </p:nvSpPr>
        <p:spPr bwMode="auto">
          <a:xfrm>
            <a:off x="4716463" y="2816225"/>
            <a:ext cx="3505200" cy="20129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800">
                <a:solidFill>
                  <a:schemeClr val="bg1"/>
                </a:solidFill>
                <a:effectLst/>
                <a:latin typeface="Andale Mono" pitchFamily="49" charset="0"/>
                <a:cs typeface="Times New Roman" pitchFamily="18" charset="0"/>
              </a:rPr>
              <a:t>main memory organization </a:t>
            </a:r>
            <a:br>
              <a:rPr lang="it-IT" sz="2800">
                <a:solidFill>
                  <a:schemeClr val="bg1"/>
                </a:solidFill>
                <a:effectLst/>
                <a:latin typeface="Andale Mono" pitchFamily="49" charset="0"/>
                <a:cs typeface="Times New Roman" pitchFamily="18" charset="0"/>
              </a:rPr>
            </a:br>
            <a:r>
              <a:rPr lang="it-IT" sz="2800">
                <a:solidFill>
                  <a:schemeClr val="bg1"/>
                </a:solidFill>
                <a:effectLst/>
                <a:latin typeface="Andale Mono" pitchFamily="49" charset="0"/>
                <a:cs typeface="Times New Roman" pitchFamily="18" charset="0"/>
              </a:rPr>
              <a:t>in a batch </a:t>
            </a:r>
            <a:br>
              <a:rPr lang="it-IT" sz="2800">
                <a:solidFill>
                  <a:schemeClr val="bg1"/>
                </a:solidFill>
                <a:effectLst/>
                <a:latin typeface="Andale Mono" pitchFamily="49" charset="0"/>
                <a:cs typeface="Times New Roman" pitchFamily="18" charset="0"/>
              </a:rPr>
            </a:br>
            <a:r>
              <a:rPr lang="it-IT" sz="2800">
                <a:solidFill>
                  <a:schemeClr val="bg1"/>
                </a:solidFill>
                <a:effectLst/>
                <a:latin typeface="Andale Mono" pitchFamily="49" charset="0"/>
                <a:cs typeface="Times New Roman" pitchFamily="18" charset="0"/>
              </a:rPr>
              <a:t>uni-programming</a:t>
            </a:r>
          </a:p>
          <a:p>
            <a:pPr>
              <a:lnSpc>
                <a:spcPct val="90000"/>
              </a:lnSpc>
              <a:defRPr/>
            </a:pPr>
            <a:r>
              <a:rPr lang="it-IT" sz="2800">
                <a:solidFill>
                  <a:schemeClr val="bg1"/>
                </a:solidFill>
                <a:effectLst/>
                <a:latin typeface="Andale Mono" pitchFamily="49" charset="0"/>
                <a:cs typeface="Times New Roman" pitchFamily="18" charset="0"/>
              </a:rPr>
              <a:t>system</a:t>
            </a:r>
            <a:endParaRPr lang="it-IT" sz="280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sp>
        <p:nvSpPr>
          <p:cNvPr id="1143818" name="Text Box 1034"/>
          <p:cNvSpPr txBox="1">
            <a:spLocks noChangeArrowheads="1"/>
          </p:cNvSpPr>
          <p:nvPr/>
        </p:nvSpPr>
        <p:spPr bwMode="auto">
          <a:xfrm>
            <a:off x="1357313" y="1196975"/>
            <a:ext cx="6611937" cy="6191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defTabSz="844550"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Uniprogramming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4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114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3816" grpId="0" autoUpdateAnimBg="0"/>
      <p:bldP spid="1143818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59" name="Text Box 3"/>
          <p:cNvSpPr txBox="1">
            <a:spLocks noChangeArrowheads="1"/>
          </p:cNvSpPr>
          <p:nvPr/>
        </p:nvSpPr>
        <p:spPr bwMode="auto">
          <a:xfrm>
            <a:off x="1371600" y="2427288"/>
            <a:ext cx="6713538" cy="26479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80000"/>
              </a:lnSpc>
              <a:spcBef>
                <a:spcPct val="50000"/>
              </a:spcBef>
              <a:defRPr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Hardware and software resources of the computer system </a:t>
            </a:r>
            <a:b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are dedicated to only one program </a:t>
            </a:r>
            <a:b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it-IT" sz="3500">
                <a:solidFill>
                  <a:srgbClr val="E4BF20"/>
                </a:solidFill>
                <a:effectLst/>
                <a:latin typeface="Andale Mono" pitchFamily="49" charset="0"/>
              </a:rPr>
              <a:t>(monouser system)</a:t>
            </a:r>
          </a:p>
        </p:txBody>
      </p:sp>
      <p:sp>
        <p:nvSpPr>
          <p:cNvPr id="1145861" name="Text Box 5"/>
          <p:cNvSpPr txBox="1">
            <a:spLocks noChangeArrowheads="1"/>
          </p:cNvSpPr>
          <p:nvPr/>
        </p:nvSpPr>
        <p:spPr bwMode="auto">
          <a:xfrm>
            <a:off x="1357313" y="1196975"/>
            <a:ext cx="6611937" cy="6191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defTabSz="844550"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Uniprogramming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4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5859" grpId="0" autoUpdateAnimBg="0"/>
      <p:bldP spid="114586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7" name="Text Box 3"/>
          <p:cNvSpPr txBox="1">
            <a:spLocks noChangeArrowheads="1"/>
          </p:cNvSpPr>
          <p:nvPr/>
        </p:nvSpPr>
        <p:spPr bwMode="auto">
          <a:xfrm>
            <a:off x="1339850" y="2036763"/>
            <a:ext cx="5464175" cy="625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None/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low CPU utilization</a:t>
            </a:r>
          </a:p>
        </p:txBody>
      </p:sp>
      <p:sp>
        <p:nvSpPr>
          <p:cNvPr id="1147909" name="Rectangle 5"/>
          <p:cNvSpPr>
            <a:spLocks noChangeArrowheads="1"/>
          </p:cNvSpPr>
          <p:nvPr/>
        </p:nvSpPr>
        <p:spPr bwMode="auto">
          <a:xfrm>
            <a:off x="1479550" y="3030538"/>
            <a:ext cx="860425" cy="530225"/>
          </a:xfrm>
          <a:prstGeom prst="rect">
            <a:avLst/>
          </a:prstGeom>
          <a:solidFill>
            <a:srgbClr val="E4BF20"/>
          </a:solidFill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47910" name="Text Box 6"/>
          <p:cNvSpPr txBox="1">
            <a:spLocks noChangeArrowheads="1"/>
          </p:cNvSpPr>
          <p:nvPr/>
        </p:nvSpPr>
        <p:spPr bwMode="auto">
          <a:xfrm>
            <a:off x="2414588" y="3036888"/>
            <a:ext cx="3371850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>
                <a:solidFill>
                  <a:schemeClr val="bg1"/>
                </a:solidFill>
                <a:effectLst/>
                <a:latin typeface="Andale Mono" pitchFamily="49" charset="0"/>
              </a:rPr>
              <a:t>CPU utilization</a:t>
            </a:r>
          </a:p>
        </p:txBody>
      </p:sp>
      <p:sp>
        <p:nvSpPr>
          <p:cNvPr id="1147912" name="Rectangle 8"/>
          <p:cNvSpPr>
            <a:spLocks noChangeArrowheads="1"/>
          </p:cNvSpPr>
          <p:nvPr/>
        </p:nvSpPr>
        <p:spPr bwMode="auto">
          <a:xfrm>
            <a:off x="1500188" y="3643313"/>
            <a:ext cx="812800" cy="530225"/>
          </a:xfrm>
          <a:prstGeom prst="rect">
            <a:avLst/>
          </a:prstGeom>
          <a:noFill/>
          <a:ln w="38100">
            <a:solidFill>
              <a:srgbClr val="E4BF20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47913" name="Text Box 9"/>
          <p:cNvSpPr txBox="1">
            <a:spLocks noChangeArrowheads="1"/>
          </p:cNvSpPr>
          <p:nvPr/>
        </p:nvSpPr>
        <p:spPr bwMode="auto">
          <a:xfrm>
            <a:off x="2439988" y="3554413"/>
            <a:ext cx="2520950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>
                <a:solidFill>
                  <a:schemeClr val="bg1"/>
                </a:solidFill>
                <a:effectLst/>
                <a:latin typeface="Andale Mono" pitchFamily="49" charset="0"/>
              </a:rPr>
              <a:t>I/O waiting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476375" y="4489450"/>
            <a:ext cx="6648450" cy="884238"/>
            <a:chOff x="1104" y="2828"/>
            <a:chExt cx="4188" cy="557"/>
          </a:xfrm>
        </p:grpSpPr>
        <p:sp>
          <p:nvSpPr>
            <p:cNvPr id="1147916" name="Rectangle 12"/>
            <p:cNvSpPr>
              <a:spLocks noChangeArrowheads="1"/>
            </p:cNvSpPr>
            <p:nvPr/>
          </p:nvSpPr>
          <p:spPr bwMode="auto">
            <a:xfrm>
              <a:off x="1119" y="2828"/>
              <a:ext cx="3840" cy="38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47917" name="Line 13"/>
            <p:cNvSpPr>
              <a:spLocks noChangeShapeType="1"/>
            </p:cNvSpPr>
            <p:nvPr/>
          </p:nvSpPr>
          <p:spPr bwMode="auto">
            <a:xfrm flipH="1">
              <a:off x="1104" y="3385"/>
              <a:ext cx="41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arrow" w="med" len="med"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47918" name="Text Box 14"/>
            <p:cNvSpPr txBox="1">
              <a:spLocks noChangeArrowheads="1"/>
            </p:cNvSpPr>
            <p:nvPr/>
          </p:nvSpPr>
          <p:spPr bwMode="auto">
            <a:xfrm>
              <a:off x="5012" y="2981"/>
              <a:ext cx="249" cy="32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800">
                  <a:solidFill>
                    <a:schemeClr val="bg1"/>
                  </a:solidFill>
                  <a:effectLst/>
                  <a:latin typeface="Andale Mono" pitchFamily="49" charset="0"/>
                </a:rPr>
                <a:t>t</a:t>
              </a:r>
            </a:p>
          </p:txBody>
        </p:sp>
        <p:sp>
          <p:nvSpPr>
            <p:cNvPr id="1147919" name="Rectangle 15"/>
            <p:cNvSpPr>
              <a:spLocks noChangeArrowheads="1"/>
            </p:cNvSpPr>
            <p:nvPr/>
          </p:nvSpPr>
          <p:spPr bwMode="auto">
            <a:xfrm>
              <a:off x="1119" y="2838"/>
              <a:ext cx="362" cy="384"/>
            </a:xfrm>
            <a:prstGeom prst="rect">
              <a:avLst/>
            </a:prstGeom>
            <a:solidFill>
              <a:srgbClr val="E4BF2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47920" name="Rectangle 16"/>
            <p:cNvSpPr>
              <a:spLocks noChangeArrowheads="1"/>
            </p:cNvSpPr>
            <p:nvPr/>
          </p:nvSpPr>
          <p:spPr bwMode="auto">
            <a:xfrm>
              <a:off x="3220" y="2838"/>
              <a:ext cx="181" cy="384"/>
            </a:xfrm>
            <a:prstGeom prst="rect">
              <a:avLst/>
            </a:prstGeom>
            <a:solidFill>
              <a:srgbClr val="E4BF2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47921" name="Rectangle 17"/>
            <p:cNvSpPr>
              <a:spLocks noChangeArrowheads="1"/>
            </p:cNvSpPr>
            <p:nvPr/>
          </p:nvSpPr>
          <p:spPr bwMode="auto">
            <a:xfrm>
              <a:off x="3764" y="2838"/>
              <a:ext cx="181" cy="384"/>
            </a:xfrm>
            <a:prstGeom prst="rect">
              <a:avLst/>
            </a:prstGeom>
            <a:solidFill>
              <a:srgbClr val="E4BF2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147922" name="Text Box 18"/>
          <p:cNvSpPr txBox="1">
            <a:spLocks noChangeArrowheads="1"/>
          </p:cNvSpPr>
          <p:nvPr/>
        </p:nvSpPr>
        <p:spPr bwMode="auto">
          <a:xfrm>
            <a:off x="1357313" y="1196975"/>
            <a:ext cx="6611937" cy="6191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defTabSz="844550"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Uniprogramming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114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907" grpId="0" autoUpdateAnimBg="0"/>
      <p:bldP spid="1147922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905" name="Rectangle 9"/>
          <p:cNvSpPr>
            <a:spLocks noChangeArrowheads="1"/>
          </p:cNvSpPr>
          <p:nvPr/>
        </p:nvSpPr>
        <p:spPr bwMode="auto">
          <a:xfrm>
            <a:off x="1347788" y="1644650"/>
            <a:ext cx="6584950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Hardware characteristics</a:t>
            </a:r>
          </a:p>
        </p:txBody>
      </p:sp>
      <p:sp>
        <p:nvSpPr>
          <p:cNvPr id="1104908" name="Rectangle 12"/>
          <p:cNvSpPr>
            <a:spLocks noChangeArrowheads="1"/>
          </p:cNvSpPr>
          <p:nvPr/>
        </p:nvSpPr>
        <p:spPr bwMode="auto">
          <a:xfrm>
            <a:off x="1347788" y="4265613"/>
            <a:ext cx="3392487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541338" indent="-541338"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Interrupts</a:t>
            </a:r>
          </a:p>
        </p:txBody>
      </p:sp>
      <p:sp>
        <p:nvSpPr>
          <p:cNvPr id="1104909" name="Rectangle 13"/>
          <p:cNvSpPr>
            <a:spLocks noChangeArrowheads="1"/>
          </p:cNvSpPr>
          <p:nvPr/>
        </p:nvSpPr>
        <p:spPr bwMode="auto">
          <a:xfrm>
            <a:off x="1347788" y="3636963"/>
            <a:ext cx="6859587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541338" indent="-541338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Privileged instructions</a:t>
            </a:r>
          </a:p>
        </p:txBody>
      </p:sp>
      <p:sp>
        <p:nvSpPr>
          <p:cNvPr id="1104910" name="Rectangle 14"/>
          <p:cNvSpPr>
            <a:spLocks noChangeArrowheads="1"/>
          </p:cNvSpPr>
          <p:nvPr/>
        </p:nvSpPr>
        <p:spPr bwMode="auto">
          <a:xfrm>
            <a:off x="1347788" y="3016250"/>
            <a:ext cx="2058987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541338" indent="-541338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Timer</a:t>
            </a:r>
          </a:p>
        </p:txBody>
      </p:sp>
      <p:sp>
        <p:nvSpPr>
          <p:cNvPr id="1104911" name="Rectangle 15"/>
          <p:cNvSpPr>
            <a:spLocks noChangeArrowheads="1"/>
          </p:cNvSpPr>
          <p:nvPr/>
        </p:nvSpPr>
        <p:spPr bwMode="auto">
          <a:xfrm>
            <a:off x="1347788" y="2435225"/>
            <a:ext cx="6103937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41338" indent="-541338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Memory protection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04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04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04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04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04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4905" grpId="0" autoUpdateAnimBg="0"/>
      <p:bldP spid="1104908" grpId="0" autoUpdateAnimBg="0"/>
      <p:bldP spid="1104909" grpId="0" autoUpdateAnimBg="0"/>
      <p:bldP spid="1104910" grpId="0" autoUpdateAnimBg="0"/>
      <p:bldP spid="110491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50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06951" name="Text Box 7"/>
          <p:cNvSpPr txBox="1">
            <a:spLocks noChangeArrowheads="1"/>
          </p:cNvSpPr>
          <p:nvPr/>
        </p:nvSpPr>
        <p:spPr bwMode="auto">
          <a:xfrm>
            <a:off x="1042988" y="1041400"/>
            <a:ext cx="6726237" cy="1524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20000"/>
              </a:spcBef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Spooling (simultaneous peripheral operation </a:t>
            </a:r>
            <a:b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on-line)</a:t>
            </a:r>
          </a:p>
        </p:txBody>
      </p:sp>
      <p:grpSp>
        <p:nvGrpSpPr>
          <p:cNvPr id="31748" name="Group 26"/>
          <p:cNvGrpSpPr>
            <a:grpSpLocks/>
          </p:cNvGrpSpPr>
          <p:nvPr/>
        </p:nvGrpSpPr>
        <p:grpSpPr bwMode="auto">
          <a:xfrm>
            <a:off x="1200150" y="2325688"/>
            <a:ext cx="6846888" cy="2932112"/>
            <a:chOff x="871" y="1465"/>
            <a:chExt cx="4313" cy="1847"/>
          </a:xfrm>
        </p:grpSpPr>
        <p:sp>
          <p:nvSpPr>
            <p:cNvPr id="1106953" name="AutoShape 9"/>
            <p:cNvSpPr>
              <a:spLocks noChangeArrowheads="1"/>
            </p:cNvSpPr>
            <p:nvPr/>
          </p:nvSpPr>
          <p:spPr bwMode="auto">
            <a:xfrm>
              <a:off x="2324" y="1465"/>
              <a:ext cx="1063" cy="668"/>
            </a:xfrm>
            <a:prstGeom prst="can">
              <a:avLst>
                <a:gd name="adj" fmla="val 25000"/>
              </a:avLst>
            </a:prstGeom>
            <a:solidFill>
              <a:srgbClr val="0099FF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55" name="AutoShape 11"/>
            <p:cNvSpPr>
              <a:spLocks noChangeArrowheads="1"/>
            </p:cNvSpPr>
            <p:nvPr/>
          </p:nvSpPr>
          <p:spPr bwMode="auto">
            <a:xfrm>
              <a:off x="3987" y="2372"/>
              <a:ext cx="1101" cy="899"/>
            </a:xfrm>
            <a:prstGeom prst="flowChartPunchedTape">
              <a:avLst/>
            </a:prstGeom>
            <a:solidFill>
              <a:srgbClr val="0099FF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56" name="Rectangle 12"/>
            <p:cNvSpPr>
              <a:spLocks noChangeArrowheads="1"/>
            </p:cNvSpPr>
            <p:nvPr/>
          </p:nvSpPr>
          <p:spPr bwMode="auto">
            <a:xfrm>
              <a:off x="2364" y="2652"/>
              <a:ext cx="1044" cy="660"/>
            </a:xfrm>
            <a:prstGeom prst="rect">
              <a:avLst/>
            </a:prstGeom>
            <a:solidFill>
              <a:srgbClr val="0099FF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1752" name="Text Box 13"/>
            <p:cNvSpPr txBox="1">
              <a:spLocks noChangeArrowheads="1"/>
            </p:cNvSpPr>
            <p:nvPr/>
          </p:nvSpPr>
          <p:spPr bwMode="auto">
            <a:xfrm>
              <a:off x="2560" y="1741"/>
              <a:ext cx="65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it-IT" sz="24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disk</a:t>
              </a:r>
            </a:p>
          </p:txBody>
        </p:sp>
        <p:sp>
          <p:nvSpPr>
            <p:cNvPr id="31753" name="Text Box 14"/>
            <p:cNvSpPr txBox="1">
              <a:spLocks noChangeArrowheads="1"/>
            </p:cNvSpPr>
            <p:nvPr/>
          </p:nvSpPr>
          <p:spPr bwMode="auto">
            <a:xfrm>
              <a:off x="2352" y="2816"/>
              <a:ext cx="1044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80000"/>
                </a:lnSpc>
              </a:pPr>
              <a:r>
                <a:rPr lang="it-IT" sz="24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CPU and memory</a:t>
              </a:r>
              <a:r>
                <a:rPr lang="it-IT" sz="20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 </a:t>
              </a:r>
            </a:p>
          </p:txBody>
        </p:sp>
        <p:sp>
          <p:nvSpPr>
            <p:cNvPr id="31754" name="Text Box 15"/>
            <p:cNvSpPr txBox="1">
              <a:spLocks noChangeArrowheads="1"/>
            </p:cNvSpPr>
            <p:nvPr/>
          </p:nvSpPr>
          <p:spPr bwMode="auto">
            <a:xfrm>
              <a:off x="3900" y="2716"/>
              <a:ext cx="1284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sz="24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printer</a:t>
              </a:r>
            </a:p>
          </p:txBody>
        </p:sp>
        <p:sp>
          <p:nvSpPr>
            <p:cNvPr id="1106961" name="Line 17"/>
            <p:cNvSpPr>
              <a:spLocks noChangeShapeType="1"/>
            </p:cNvSpPr>
            <p:nvPr/>
          </p:nvSpPr>
          <p:spPr bwMode="auto">
            <a:xfrm>
              <a:off x="1722" y="2826"/>
              <a:ext cx="602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62" name="Line 18"/>
            <p:cNvSpPr>
              <a:spLocks noChangeShapeType="1"/>
            </p:cNvSpPr>
            <p:nvPr/>
          </p:nvSpPr>
          <p:spPr bwMode="auto">
            <a:xfrm flipV="1">
              <a:off x="2454" y="2133"/>
              <a:ext cx="0" cy="519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63" name="Arc 19"/>
            <p:cNvSpPr>
              <a:spLocks/>
            </p:cNvSpPr>
            <p:nvPr/>
          </p:nvSpPr>
          <p:spPr bwMode="auto">
            <a:xfrm flipV="1">
              <a:off x="2324" y="2652"/>
              <a:ext cx="130" cy="1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64" name="Line 20"/>
            <p:cNvSpPr>
              <a:spLocks noChangeShapeType="1"/>
            </p:cNvSpPr>
            <p:nvPr/>
          </p:nvSpPr>
          <p:spPr bwMode="auto">
            <a:xfrm flipV="1">
              <a:off x="3237" y="2133"/>
              <a:ext cx="0" cy="519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65" name="Arc 21"/>
            <p:cNvSpPr>
              <a:spLocks/>
            </p:cNvSpPr>
            <p:nvPr/>
          </p:nvSpPr>
          <p:spPr bwMode="auto">
            <a:xfrm flipH="1" flipV="1">
              <a:off x="3237" y="2652"/>
              <a:ext cx="131" cy="1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66" name="Line 22"/>
            <p:cNvSpPr>
              <a:spLocks noChangeShapeType="1"/>
            </p:cNvSpPr>
            <p:nvPr/>
          </p:nvSpPr>
          <p:spPr bwMode="auto">
            <a:xfrm>
              <a:off x="3365" y="2828"/>
              <a:ext cx="635" cy="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67" name="Line 23"/>
            <p:cNvSpPr>
              <a:spLocks noChangeShapeType="1"/>
            </p:cNvSpPr>
            <p:nvPr/>
          </p:nvSpPr>
          <p:spPr bwMode="auto">
            <a:xfrm>
              <a:off x="2712" y="2135"/>
              <a:ext cx="0" cy="519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68" name="Line 24"/>
            <p:cNvSpPr>
              <a:spLocks noChangeShapeType="1"/>
            </p:cNvSpPr>
            <p:nvPr/>
          </p:nvSpPr>
          <p:spPr bwMode="auto">
            <a:xfrm flipV="1">
              <a:off x="2973" y="2144"/>
              <a:ext cx="0" cy="501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6954" name="AutoShape 10"/>
            <p:cNvSpPr>
              <a:spLocks noChangeArrowheads="1"/>
            </p:cNvSpPr>
            <p:nvPr/>
          </p:nvSpPr>
          <p:spPr bwMode="auto">
            <a:xfrm>
              <a:off x="907" y="2592"/>
              <a:ext cx="960" cy="649"/>
            </a:xfrm>
            <a:prstGeom prst="flowChartPunchedCard">
              <a:avLst/>
            </a:prstGeom>
            <a:solidFill>
              <a:srgbClr val="0099FF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1764" name="Text Box 16"/>
            <p:cNvSpPr txBox="1">
              <a:spLocks noChangeArrowheads="1"/>
            </p:cNvSpPr>
            <p:nvPr/>
          </p:nvSpPr>
          <p:spPr bwMode="auto">
            <a:xfrm>
              <a:off x="871" y="2765"/>
              <a:ext cx="104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80000"/>
                </a:lnSpc>
              </a:pPr>
              <a:r>
                <a:rPr lang="it-IT" sz="20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  </a:t>
              </a:r>
              <a:r>
                <a:rPr lang="it-IT" sz="24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card</a:t>
              </a:r>
            </a:p>
            <a:p>
              <a:pPr algn="ctr" eaLnBrk="0" hangingPunct="0">
                <a:lnSpc>
                  <a:spcPct val="80000"/>
                </a:lnSpc>
              </a:pPr>
              <a:r>
                <a:rPr lang="it-IT" sz="24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reader 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0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95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245" name="Rectangle 13"/>
          <p:cNvSpPr>
            <a:spLocks noChangeArrowheads="1"/>
          </p:cNvSpPr>
          <p:nvPr/>
        </p:nvSpPr>
        <p:spPr bwMode="auto">
          <a:xfrm>
            <a:off x="1547813" y="4716463"/>
            <a:ext cx="5903912" cy="14493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  <a:cs typeface="Times New Roman" pitchFamily="18" charset="0"/>
              </a:rPr>
              <a:t>A multiprogramming         system with three jobs </a:t>
            </a:r>
            <a:br>
              <a:rPr lang="en-GB" sz="3300">
                <a:solidFill>
                  <a:schemeClr val="bg1"/>
                </a:solidFill>
                <a:effectLst/>
                <a:latin typeface="Andale Mono" pitchFamily="49" charset="0"/>
                <a:cs typeface="Times New Roman" pitchFamily="18" charset="0"/>
              </a:rPr>
            </a:b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  <a:cs typeface="Times New Roman" pitchFamily="18" charset="0"/>
              </a:rPr>
              <a:t>in memory</a:t>
            </a:r>
            <a:endParaRPr lang="en-GB" sz="330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grpSp>
        <p:nvGrpSpPr>
          <p:cNvPr id="32771" name="Group 21"/>
          <p:cNvGrpSpPr>
            <a:grpSpLocks/>
          </p:cNvGrpSpPr>
          <p:nvPr/>
        </p:nvGrpSpPr>
        <p:grpSpPr bwMode="auto">
          <a:xfrm>
            <a:off x="3802063" y="1454150"/>
            <a:ext cx="3429000" cy="3200400"/>
            <a:chOff x="667" y="1641"/>
            <a:chExt cx="2160" cy="2016"/>
          </a:xfrm>
        </p:grpSpPr>
        <p:sp>
          <p:nvSpPr>
            <p:cNvPr id="1119241" name="Rectangle 9"/>
            <p:cNvSpPr>
              <a:spLocks noChangeArrowheads="1"/>
            </p:cNvSpPr>
            <p:nvPr/>
          </p:nvSpPr>
          <p:spPr bwMode="auto">
            <a:xfrm>
              <a:off x="730" y="1641"/>
              <a:ext cx="2064" cy="2016"/>
            </a:xfrm>
            <a:prstGeom prst="rect">
              <a:avLst/>
            </a:prstGeom>
            <a:solidFill>
              <a:srgbClr val="0099FF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42" name="Line 10"/>
            <p:cNvSpPr>
              <a:spLocks noChangeShapeType="1"/>
            </p:cNvSpPr>
            <p:nvPr/>
          </p:nvSpPr>
          <p:spPr bwMode="auto">
            <a:xfrm>
              <a:off x="730" y="1987"/>
              <a:ext cx="2064" cy="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2775" name="Text Box 11"/>
            <p:cNvSpPr txBox="1">
              <a:spLocks noChangeArrowheads="1"/>
            </p:cNvSpPr>
            <p:nvPr/>
          </p:nvSpPr>
          <p:spPr bwMode="auto">
            <a:xfrm>
              <a:off x="715" y="1641"/>
              <a:ext cx="2112" cy="34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0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O.S.</a:t>
              </a:r>
            </a:p>
          </p:txBody>
        </p:sp>
        <p:sp>
          <p:nvSpPr>
            <p:cNvPr id="32776" name="Text Box 12"/>
            <p:cNvSpPr txBox="1">
              <a:spLocks noChangeArrowheads="1"/>
            </p:cNvSpPr>
            <p:nvPr/>
          </p:nvSpPr>
          <p:spPr bwMode="auto">
            <a:xfrm>
              <a:off x="668" y="2080"/>
              <a:ext cx="2112" cy="34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0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job 1</a:t>
              </a:r>
            </a:p>
          </p:txBody>
        </p:sp>
        <p:sp>
          <p:nvSpPr>
            <p:cNvPr id="1119246" name="Line 14"/>
            <p:cNvSpPr>
              <a:spLocks noChangeShapeType="1"/>
            </p:cNvSpPr>
            <p:nvPr/>
          </p:nvSpPr>
          <p:spPr bwMode="auto">
            <a:xfrm>
              <a:off x="730" y="2563"/>
              <a:ext cx="2064" cy="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2778" name="Text Box 15"/>
            <p:cNvSpPr txBox="1">
              <a:spLocks noChangeArrowheads="1"/>
            </p:cNvSpPr>
            <p:nvPr/>
          </p:nvSpPr>
          <p:spPr bwMode="auto">
            <a:xfrm>
              <a:off x="667" y="2658"/>
              <a:ext cx="2112" cy="34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0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job 2</a:t>
              </a:r>
            </a:p>
          </p:txBody>
        </p:sp>
        <p:sp>
          <p:nvSpPr>
            <p:cNvPr id="1119248" name="Line 16"/>
            <p:cNvSpPr>
              <a:spLocks noChangeShapeType="1"/>
            </p:cNvSpPr>
            <p:nvPr/>
          </p:nvSpPr>
          <p:spPr bwMode="auto">
            <a:xfrm>
              <a:off x="730" y="3139"/>
              <a:ext cx="2064" cy="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2780" name="Text Box 17"/>
            <p:cNvSpPr txBox="1">
              <a:spLocks noChangeArrowheads="1"/>
            </p:cNvSpPr>
            <p:nvPr/>
          </p:nvSpPr>
          <p:spPr bwMode="auto">
            <a:xfrm>
              <a:off x="667" y="3216"/>
              <a:ext cx="2112" cy="34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000" b="1">
                  <a:solidFill>
                    <a:schemeClr val="tx2"/>
                  </a:solidFill>
                  <a:effectLst/>
                  <a:latin typeface="Andale Mono" pitchFamily="49" charset="0"/>
                </a:rPr>
                <a:t>job 3</a:t>
              </a:r>
            </a:p>
          </p:txBody>
        </p:sp>
      </p:grpSp>
      <p:sp>
        <p:nvSpPr>
          <p:cNvPr id="1119251" name="Text Box 19"/>
          <p:cNvSpPr txBox="1">
            <a:spLocks noChangeArrowheads="1"/>
          </p:cNvSpPr>
          <p:nvPr/>
        </p:nvSpPr>
        <p:spPr bwMode="auto">
          <a:xfrm>
            <a:off x="1466850" y="765175"/>
            <a:ext cx="4400550" cy="152400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Multiprogrammed </a:t>
            </a:r>
            <a:b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Batch </a:t>
            </a:r>
            <a:b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9245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286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21288" name="Text Box 8"/>
          <p:cNvSpPr txBox="1">
            <a:spLocks noChangeArrowheads="1"/>
          </p:cNvSpPr>
          <p:nvPr/>
        </p:nvSpPr>
        <p:spPr bwMode="auto">
          <a:xfrm>
            <a:off x="1450975" y="1716088"/>
            <a:ext cx="6750050" cy="10509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Increase of resource utilization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428750" y="4214813"/>
            <a:ext cx="6637338" cy="1423987"/>
            <a:chOff x="1104" y="2655"/>
            <a:chExt cx="4181" cy="897"/>
          </a:xfrm>
        </p:grpSpPr>
        <p:sp>
          <p:nvSpPr>
            <p:cNvPr id="1121294" name="Line 14"/>
            <p:cNvSpPr>
              <a:spLocks noChangeShapeType="1"/>
            </p:cNvSpPr>
            <p:nvPr/>
          </p:nvSpPr>
          <p:spPr bwMode="auto">
            <a:xfrm flipH="1">
              <a:off x="1104" y="3552"/>
              <a:ext cx="4181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arrow" w="med" len="med"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1295" name="Text Box 15"/>
            <p:cNvSpPr txBox="1">
              <a:spLocks noChangeArrowheads="1"/>
            </p:cNvSpPr>
            <p:nvPr/>
          </p:nvSpPr>
          <p:spPr bwMode="auto">
            <a:xfrm>
              <a:off x="5005" y="3148"/>
              <a:ext cx="249" cy="32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ndale Mono" pitchFamily="49" charset="0"/>
                </a:rPr>
                <a:t>t</a:t>
              </a:r>
            </a:p>
          </p:txBody>
        </p:sp>
        <p:sp>
          <p:nvSpPr>
            <p:cNvPr id="1121300" name="Rectangle 20"/>
            <p:cNvSpPr>
              <a:spLocks noChangeArrowheads="1"/>
            </p:cNvSpPr>
            <p:nvPr/>
          </p:nvSpPr>
          <p:spPr bwMode="auto">
            <a:xfrm>
              <a:off x="2107" y="2655"/>
              <a:ext cx="2761" cy="35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1301" name="Text Box 21"/>
            <p:cNvSpPr txBox="1">
              <a:spLocks noChangeArrowheads="1"/>
            </p:cNvSpPr>
            <p:nvPr/>
          </p:nvSpPr>
          <p:spPr bwMode="auto">
            <a:xfrm>
              <a:off x="1137" y="2670"/>
              <a:ext cx="979" cy="30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3070" tIns="43196" rIns="83070" bIns="43196" anchor="ctr">
              <a:spAutoFit/>
            </a:bodyPr>
            <a:lstStyle/>
            <a:p>
              <a:pPr algn="ctr" defTabSz="844550"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600" b="1">
                  <a:solidFill>
                    <a:srgbClr val="FFCC00"/>
                  </a:solidFill>
                  <a:effectLst/>
                  <a:latin typeface="Andale Mono" pitchFamily="49" charset="0"/>
                </a:rPr>
                <a:t>job 1</a:t>
              </a:r>
              <a:r>
                <a:rPr lang="it-IT" sz="2600" b="1">
                  <a:solidFill>
                    <a:schemeClr val="folHlink"/>
                  </a:solidFill>
                  <a:effectLst/>
                  <a:latin typeface="Andale Mono" pitchFamily="49" charset="0"/>
                </a:rPr>
                <a:t>  </a:t>
              </a:r>
            </a:p>
          </p:txBody>
        </p:sp>
        <p:sp>
          <p:nvSpPr>
            <p:cNvPr id="1121305" name="Rectangle 25"/>
            <p:cNvSpPr>
              <a:spLocks noChangeArrowheads="1"/>
            </p:cNvSpPr>
            <p:nvPr/>
          </p:nvSpPr>
          <p:spPr bwMode="auto">
            <a:xfrm>
              <a:off x="2117" y="3098"/>
              <a:ext cx="2751" cy="35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1306" name="Text Box 26"/>
            <p:cNvSpPr txBox="1">
              <a:spLocks noChangeArrowheads="1"/>
            </p:cNvSpPr>
            <p:nvPr/>
          </p:nvSpPr>
          <p:spPr bwMode="auto">
            <a:xfrm>
              <a:off x="1136" y="3113"/>
              <a:ext cx="979" cy="30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3070" tIns="43196" rIns="83070" bIns="43196" anchor="ctr">
              <a:spAutoFit/>
            </a:bodyPr>
            <a:lstStyle/>
            <a:p>
              <a:pPr algn="ctr" defTabSz="844550"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600" b="1">
                  <a:solidFill>
                    <a:srgbClr val="FFCC00"/>
                  </a:solidFill>
                  <a:effectLst/>
                  <a:latin typeface="Andale Mono" pitchFamily="49" charset="0"/>
                </a:rPr>
                <a:t>job 2</a:t>
              </a:r>
              <a:r>
                <a:rPr lang="it-IT" sz="2600" b="1">
                  <a:solidFill>
                    <a:schemeClr val="folHlink"/>
                  </a:solidFill>
                  <a:effectLst/>
                  <a:latin typeface="Andale Mono" pitchFamily="49" charset="0"/>
                </a:rPr>
                <a:t>  </a:t>
              </a:r>
            </a:p>
          </p:txBody>
        </p:sp>
        <p:sp>
          <p:nvSpPr>
            <p:cNvPr id="1121302" name="Rectangle 22"/>
            <p:cNvSpPr>
              <a:spLocks noChangeArrowheads="1"/>
            </p:cNvSpPr>
            <p:nvPr/>
          </p:nvSpPr>
          <p:spPr bwMode="auto">
            <a:xfrm>
              <a:off x="2117" y="3108"/>
              <a:ext cx="280" cy="354"/>
            </a:xfrm>
            <a:prstGeom prst="rect">
              <a:avLst/>
            </a:prstGeom>
            <a:solidFill>
              <a:srgbClr val="E4BF2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1303" name="Rectangle 23"/>
            <p:cNvSpPr>
              <a:spLocks noChangeArrowheads="1"/>
            </p:cNvSpPr>
            <p:nvPr/>
          </p:nvSpPr>
          <p:spPr bwMode="auto">
            <a:xfrm>
              <a:off x="3741" y="3108"/>
              <a:ext cx="140" cy="354"/>
            </a:xfrm>
            <a:prstGeom prst="rect">
              <a:avLst/>
            </a:prstGeom>
            <a:solidFill>
              <a:srgbClr val="E4BF2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1304" name="Rectangle 24"/>
            <p:cNvSpPr>
              <a:spLocks noChangeArrowheads="1"/>
            </p:cNvSpPr>
            <p:nvPr/>
          </p:nvSpPr>
          <p:spPr bwMode="auto">
            <a:xfrm>
              <a:off x="4162" y="3108"/>
              <a:ext cx="139" cy="354"/>
            </a:xfrm>
            <a:prstGeom prst="rect">
              <a:avLst/>
            </a:prstGeom>
            <a:solidFill>
              <a:srgbClr val="E4BF2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1297" name="Rectangle 17"/>
            <p:cNvSpPr>
              <a:spLocks noChangeArrowheads="1"/>
            </p:cNvSpPr>
            <p:nvPr/>
          </p:nvSpPr>
          <p:spPr bwMode="auto">
            <a:xfrm flipH="1">
              <a:off x="2403" y="2665"/>
              <a:ext cx="539" cy="354"/>
            </a:xfrm>
            <a:prstGeom prst="rect">
              <a:avLst/>
            </a:prstGeom>
            <a:solidFill>
              <a:srgbClr val="E4BF2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1298" name="Rectangle 18"/>
            <p:cNvSpPr>
              <a:spLocks noChangeArrowheads="1"/>
            </p:cNvSpPr>
            <p:nvPr/>
          </p:nvSpPr>
          <p:spPr bwMode="auto">
            <a:xfrm flipH="1">
              <a:off x="3888" y="2665"/>
              <a:ext cx="129" cy="354"/>
            </a:xfrm>
            <a:prstGeom prst="rect">
              <a:avLst/>
            </a:prstGeom>
            <a:solidFill>
              <a:srgbClr val="E4BF2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1299" name="Rectangle 19"/>
            <p:cNvSpPr>
              <a:spLocks noChangeArrowheads="1"/>
            </p:cNvSpPr>
            <p:nvPr/>
          </p:nvSpPr>
          <p:spPr bwMode="auto">
            <a:xfrm flipH="1">
              <a:off x="4446" y="2665"/>
              <a:ext cx="430" cy="354"/>
            </a:xfrm>
            <a:prstGeom prst="rect">
              <a:avLst/>
            </a:prstGeom>
            <a:solidFill>
              <a:srgbClr val="E4BF2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121315" name="Text Box 35"/>
          <p:cNvSpPr txBox="1">
            <a:spLocks noChangeArrowheads="1"/>
          </p:cNvSpPr>
          <p:nvPr/>
        </p:nvSpPr>
        <p:spPr bwMode="auto">
          <a:xfrm>
            <a:off x="1466850" y="765175"/>
            <a:ext cx="4400550" cy="10445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Multiprogrammed </a:t>
            </a:r>
            <a:b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Batch Systems</a:t>
            </a:r>
          </a:p>
        </p:txBody>
      </p:sp>
      <p:sp>
        <p:nvSpPr>
          <p:cNvPr id="1121316" name="Rectangle 36"/>
          <p:cNvSpPr>
            <a:spLocks noChangeArrowheads="1"/>
          </p:cNvSpPr>
          <p:nvPr/>
        </p:nvSpPr>
        <p:spPr bwMode="auto">
          <a:xfrm>
            <a:off x="1479550" y="3030538"/>
            <a:ext cx="860425" cy="530225"/>
          </a:xfrm>
          <a:prstGeom prst="rect">
            <a:avLst/>
          </a:prstGeom>
          <a:solidFill>
            <a:srgbClr val="E4BF20"/>
          </a:solidFill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1317" name="Text Box 37"/>
          <p:cNvSpPr txBox="1">
            <a:spLocks noChangeArrowheads="1"/>
          </p:cNvSpPr>
          <p:nvPr/>
        </p:nvSpPr>
        <p:spPr bwMode="auto">
          <a:xfrm>
            <a:off x="2414588" y="3036888"/>
            <a:ext cx="3371850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>
                <a:solidFill>
                  <a:schemeClr val="bg1"/>
                </a:solidFill>
                <a:effectLst/>
                <a:latin typeface="Andale Mono" pitchFamily="49" charset="0"/>
              </a:rPr>
              <a:t>CPU utilization</a:t>
            </a:r>
          </a:p>
        </p:txBody>
      </p:sp>
      <p:sp>
        <p:nvSpPr>
          <p:cNvPr id="1121318" name="Rectangle 38"/>
          <p:cNvSpPr>
            <a:spLocks noChangeArrowheads="1"/>
          </p:cNvSpPr>
          <p:nvPr/>
        </p:nvSpPr>
        <p:spPr bwMode="auto">
          <a:xfrm>
            <a:off x="1500188" y="3643313"/>
            <a:ext cx="812800" cy="530225"/>
          </a:xfrm>
          <a:prstGeom prst="rect">
            <a:avLst/>
          </a:prstGeom>
          <a:noFill/>
          <a:ln w="38100">
            <a:solidFill>
              <a:srgbClr val="E4BF20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1319" name="Text Box 39"/>
          <p:cNvSpPr txBox="1">
            <a:spLocks noChangeArrowheads="1"/>
          </p:cNvSpPr>
          <p:nvPr/>
        </p:nvSpPr>
        <p:spPr bwMode="auto">
          <a:xfrm>
            <a:off x="2439988" y="3554413"/>
            <a:ext cx="2520950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>
                <a:solidFill>
                  <a:schemeClr val="bg1"/>
                </a:solidFill>
                <a:effectLst/>
                <a:latin typeface="Andale Mono" pitchFamily="49" charset="0"/>
              </a:rPr>
              <a:t>I/O waiting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1288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32" name="Text Box 8"/>
          <p:cNvSpPr txBox="1">
            <a:spLocks noChangeArrowheads="1"/>
          </p:cNvSpPr>
          <p:nvPr/>
        </p:nvSpPr>
        <p:spPr bwMode="auto">
          <a:xfrm>
            <a:off x="1468438" y="2609850"/>
            <a:ext cx="7315200" cy="10445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O.S. are more sophisticated</a:t>
            </a:r>
          </a:p>
        </p:txBody>
      </p:sp>
      <p:sp>
        <p:nvSpPr>
          <p:cNvPr id="1127436" name="Rectangle 12"/>
          <p:cNvSpPr>
            <a:spLocks noChangeArrowheads="1"/>
          </p:cNvSpPr>
          <p:nvPr/>
        </p:nvSpPr>
        <p:spPr bwMode="auto">
          <a:xfrm>
            <a:off x="1444625" y="3914775"/>
            <a:ext cx="60801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8650" indent="-628650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Algorithms for resource management </a:t>
            </a: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(CPU, memory, I/O)</a:t>
            </a:r>
          </a:p>
        </p:txBody>
      </p:sp>
      <p:sp>
        <p:nvSpPr>
          <p:cNvPr id="1127438" name="Text Box 14"/>
          <p:cNvSpPr txBox="1">
            <a:spLocks noChangeArrowheads="1"/>
          </p:cNvSpPr>
          <p:nvPr/>
        </p:nvSpPr>
        <p:spPr bwMode="auto">
          <a:xfrm>
            <a:off x="1466850" y="1827213"/>
            <a:ext cx="6705600" cy="5651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Multiprogrammed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32" grpId="0" autoUpdateAnimBg="0"/>
      <p:bldP spid="1127436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6" name="Rectangle 4"/>
          <p:cNvSpPr>
            <a:spLocks noChangeArrowheads="1"/>
          </p:cNvSpPr>
          <p:nvPr/>
        </p:nvSpPr>
        <p:spPr bwMode="auto">
          <a:xfrm>
            <a:off x="1444625" y="3860800"/>
            <a:ext cx="60801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8650" indent="-628650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Protection </a:t>
            </a:r>
            <a:b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of the environments </a:t>
            </a:r>
            <a:b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of different jobs</a:t>
            </a:r>
          </a:p>
        </p:txBody>
      </p:sp>
      <p:sp>
        <p:nvSpPr>
          <p:cNvPr id="1180679" name="Text Box 7"/>
          <p:cNvSpPr txBox="1">
            <a:spLocks noChangeArrowheads="1"/>
          </p:cNvSpPr>
          <p:nvPr/>
        </p:nvSpPr>
        <p:spPr bwMode="auto">
          <a:xfrm>
            <a:off x="1468438" y="2609850"/>
            <a:ext cx="7315200" cy="10445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O.S. are more sophisticated</a:t>
            </a:r>
          </a:p>
        </p:txBody>
      </p:sp>
      <p:sp>
        <p:nvSpPr>
          <p:cNvPr id="1180680" name="Text Box 8"/>
          <p:cNvSpPr txBox="1">
            <a:spLocks noChangeArrowheads="1"/>
          </p:cNvSpPr>
          <p:nvPr/>
        </p:nvSpPr>
        <p:spPr bwMode="auto">
          <a:xfrm>
            <a:off x="1466850" y="1827213"/>
            <a:ext cx="6705600" cy="5651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Multiprogrammed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8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0676" grpId="0" autoUpdateAnimBg="0"/>
      <p:bldP spid="1180679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954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49956" name="Text Box 4"/>
          <p:cNvSpPr txBox="1">
            <a:spLocks noChangeArrowheads="1"/>
          </p:cNvSpPr>
          <p:nvPr/>
        </p:nvSpPr>
        <p:spPr bwMode="auto">
          <a:xfrm>
            <a:off x="1403350" y="3284538"/>
            <a:ext cx="6611938" cy="19526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50000"/>
              </a:lnSpc>
              <a:spcBef>
                <a:spcPct val="50000"/>
              </a:spcBef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Scheduling algorithms</a:t>
            </a:r>
          </a:p>
          <a:p>
            <a:pPr defTabSz="844550">
              <a:lnSpc>
                <a:spcPct val="50000"/>
              </a:lnSpc>
              <a:spcBef>
                <a:spcPct val="50000"/>
              </a:spcBef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Job mix</a:t>
            </a:r>
          </a:p>
          <a:p>
            <a:pPr defTabSz="844550">
              <a:lnSpc>
                <a:spcPct val="50000"/>
              </a:lnSpc>
              <a:spcBef>
                <a:spcPct val="50000"/>
              </a:spcBef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	CPU-bound job</a:t>
            </a:r>
          </a:p>
          <a:p>
            <a:pPr defTabSz="844550">
              <a:lnSpc>
                <a:spcPct val="50000"/>
              </a:lnSpc>
              <a:spcBef>
                <a:spcPct val="50000"/>
              </a:spcBef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	I/O-bound job</a:t>
            </a:r>
          </a:p>
        </p:txBody>
      </p:sp>
      <p:sp>
        <p:nvSpPr>
          <p:cNvPr id="1149959" name="Text Box 7"/>
          <p:cNvSpPr txBox="1">
            <a:spLocks noChangeArrowheads="1"/>
          </p:cNvSpPr>
          <p:nvPr/>
        </p:nvSpPr>
        <p:spPr bwMode="auto">
          <a:xfrm>
            <a:off x="1466850" y="1827213"/>
            <a:ext cx="6705600" cy="5651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Multiprogrammed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4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995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435" name="Rectangle 3"/>
          <p:cNvSpPr>
            <a:spLocks noChangeArrowheads="1"/>
          </p:cNvSpPr>
          <p:nvPr/>
        </p:nvSpPr>
        <p:spPr bwMode="auto">
          <a:xfrm>
            <a:off x="1698625" y="2636838"/>
            <a:ext cx="4889500" cy="19589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O.S.Components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lnSpc>
                <a:spcPct val="2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System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calls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lnSpc>
                <a:spcPct val="3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O.S.Structure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sp>
        <p:nvSpPr>
          <p:cNvPr id="1170436" name="Rectangle 4"/>
          <p:cNvSpPr>
            <a:spLocks noChangeArrowheads="1"/>
          </p:cNvSpPr>
          <p:nvPr/>
        </p:nvSpPr>
        <p:spPr bwMode="auto">
          <a:xfrm>
            <a:off x="3132138" y="1125538"/>
            <a:ext cx="2863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4400">
                <a:solidFill>
                  <a:srgbClr val="FFCC00"/>
                </a:solidFill>
                <a:effectLst/>
                <a:latin typeface="Andale Mono" pitchFamily="49" charset="0"/>
              </a:rPr>
              <a:t>Contents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7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0435" grpId="0" autoUpdateAnimBg="0"/>
      <p:bldP spid="1170436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82" name="Rectangle 10"/>
          <p:cNvSpPr>
            <a:spLocks noChangeArrowheads="1"/>
          </p:cNvSpPr>
          <p:nvPr/>
        </p:nvSpPr>
        <p:spPr bwMode="auto">
          <a:xfrm>
            <a:off x="1338263" y="3235325"/>
            <a:ext cx="2197100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Example</a:t>
            </a:r>
          </a:p>
        </p:txBody>
      </p:sp>
      <p:sp>
        <p:nvSpPr>
          <p:cNvPr id="1129483" name="Rectangle 11"/>
          <p:cNvSpPr>
            <a:spLocks noChangeArrowheads="1"/>
          </p:cNvSpPr>
          <p:nvPr/>
        </p:nvSpPr>
        <p:spPr bwMode="auto">
          <a:xfrm>
            <a:off x="1355725" y="4008438"/>
            <a:ext cx="6910388" cy="1158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OS/36O working on IBM 36O e 37O series</a:t>
            </a:r>
          </a:p>
        </p:txBody>
      </p:sp>
      <p:sp>
        <p:nvSpPr>
          <p:cNvPr id="1129484" name="Text Box 12"/>
          <p:cNvSpPr txBox="1">
            <a:spLocks noChangeArrowheads="1"/>
          </p:cNvSpPr>
          <p:nvPr/>
        </p:nvSpPr>
        <p:spPr bwMode="auto">
          <a:xfrm>
            <a:off x="1352550" y="1412875"/>
            <a:ext cx="4400550" cy="10445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Multiprogrammed </a:t>
            </a:r>
            <a:b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Batch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82" grpId="0" autoUpdateAnimBg="0"/>
      <p:bldP spid="1129483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3" name="Text Box 3"/>
          <p:cNvSpPr txBox="1">
            <a:spLocks noChangeArrowheads="1"/>
          </p:cNvSpPr>
          <p:nvPr/>
        </p:nvSpPr>
        <p:spPr bwMode="auto">
          <a:xfrm>
            <a:off x="1355725" y="2663825"/>
            <a:ext cx="7315200" cy="30702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marL="628650" indent="-628650" defTabSz="844550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High efficiency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in resource utilization</a:t>
            </a:r>
          </a:p>
          <a:p>
            <a:pPr marL="628650" indent="-628650" defTabSz="844550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Users cannot directly interact with the O.S.</a:t>
            </a:r>
          </a:p>
          <a:p>
            <a:pPr marL="628650" indent="-628650" defTabSz="844550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Large response time</a:t>
            </a:r>
          </a:p>
        </p:txBody>
      </p:sp>
      <p:sp>
        <p:nvSpPr>
          <p:cNvPr id="1152007" name="Text Box 7"/>
          <p:cNvSpPr txBox="1">
            <a:spLocks noChangeArrowheads="1"/>
          </p:cNvSpPr>
          <p:nvPr/>
        </p:nvSpPr>
        <p:spPr bwMode="auto">
          <a:xfrm>
            <a:off x="1352550" y="1412875"/>
            <a:ext cx="4400550" cy="10445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Multiprogrammed </a:t>
            </a:r>
            <a:b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Batch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2003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050" name="Text Box 2"/>
          <p:cNvSpPr txBox="1">
            <a:spLocks noChangeArrowheads="1"/>
          </p:cNvSpPr>
          <p:nvPr/>
        </p:nvSpPr>
        <p:spPr bwMode="auto">
          <a:xfrm>
            <a:off x="971550" y="1420813"/>
            <a:ext cx="7373938" cy="6191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defTabSz="844550"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Interactive systems</a:t>
            </a:r>
          </a:p>
        </p:txBody>
      </p:sp>
      <p:sp>
        <p:nvSpPr>
          <p:cNvPr id="1154051" name="Text Box 3"/>
          <p:cNvSpPr txBox="1">
            <a:spLocks noChangeArrowheads="1"/>
          </p:cNvSpPr>
          <p:nvPr/>
        </p:nvSpPr>
        <p:spPr bwMode="auto">
          <a:xfrm>
            <a:off x="971550" y="2428875"/>
            <a:ext cx="7315200" cy="152400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marL="715963" indent="-715963" defTabSz="844550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direct communication between the user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and the system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5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5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4050" grpId="0" autoUpdateAnimBg="0"/>
      <p:bldP spid="1154051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Text Box 2"/>
          <p:cNvSpPr txBox="1">
            <a:spLocks noChangeArrowheads="1"/>
          </p:cNvSpPr>
          <p:nvPr/>
        </p:nvSpPr>
        <p:spPr bwMode="auto">
          <a:xfrm>
            <a:off x="971550" y="1420813"/>
            <a:ext cx="7373938" cy="6191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defTabSz="844550"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Interactive systems</a:t>
            </a:r>
          </a:p>
        </p:txBody>
      </p:sp>
      <p:sp>
        <p:nvSpPr>
          <p:cNvPr id="1182723" name="Text Box 3"/>
          <p:cNvSpPr txBox="1">
            <a:spLocks noChangeArrowheads="1"/>
          </p:cNvSpPr>
          <p:nvPr/>
        </p:nvSpPr>
        <p:spPr bwMode="auto">
          <a:xfrm>
            <a:off x="971550" y="2428875"/>
            <a:ext cx="7315200" cy="29622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83070" tIns="43196" rIns="83070" bIns="43196">
            <a:spAutoFit/>
          </a:bodyPr>
          <a:lstStyle/>
          <a:p>
            <a:pPr marL="715963" indent="-715963" defTabSz="844550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user gives instruction to the O.S. directly, by using either a keyboard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or a mouse and waits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for immediate results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82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8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2722" grpId="0" autoUpdateAnimBg="0"/>
      <p:bldP spid="1182723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5" name="Text Box 3"/>
          <p:cNvSpPr txBox="1">
            <a:spLocks noChangeArrowheads="1"/>
          </p:cNvSpPr>
          <p:nvPr/>
        </p:nvSpPr>
        <p:spPr bwMode="auto">
          <a:xfrm>
            <a:off x="971550" y="1125538"/>
            <a:ext cx="73914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Time-sharing systems</a:t>
            </a:r>
          </a:p>
        </p:txBody>
      </p:sp>
      <p:sp>
        <p:nvSpPr>
          <p:cNvPr id="1160196" name="Text Box 4"/>
          <p:cNvSpPr txBox="1">
            <a:spLocks noChangeArrowheads="1"/>
          </p:cNvSpPr>
          <p:nvPr/>
        </p:nvSpPr>
        <p:spPr bwMode="auto">
          <a:xfrm>
            <a:off x="1042988" y="1873250"/>
            <a:ext cx="7812087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Logical extension </a:t>
            </a:r>
            <a:b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of multiprogramming</a:t>
            </a:r>
          </a:p>
        </p:txBody>
      </p:sp>
      <p:sp>
        <p:nvSpPr>
          <p:cNvPr id="1160197" name="Text Box 5"/>
          <p:cNvSpPr txBox="1">
            <a:spLocks noChangeArrowheads="1"/>
          </p:cNvSpPr>
          <p:nvPr/>
        </p:nvSpPr>
        <p:spPr bwMode="auto">
          <a:xfrm>
            <a:off x="971550" y="3284538"/>
            <a:ext cx="6913563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715963" indent="-71596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Multiple users simultaneously access the system through terminals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6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6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6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0195" grpId="0" autoUpdateAnimBg="0"/>
      <p:bldP spid="1160196" grpId="0" autoUpdateAnimBg="0"/>
      <p:bldP spid="1160197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770" name="Text Box 2"/>
          <p:cNvSpPr txBox="1">
            <a:spLocks noChangeArrowheads="1"/>
          </p:cNvSpPr>
          <p:nvPr/>
        </p:nvSpPr>
        <p:spPr bwMode="auto">
          <a:xfrm>
            <a:off x="971550" y="1125538"/>
            <a:ext cx="73914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Time-sharing systems</a:t>
            </a:r>
          </a:p>
        </p:txBody>
      </p:sp>
      <p:sp>
        <p:nvSpPr>
          <p:cNvPr id="1184771" name="Text Box 3"/>
          <p:cNvSpPr txBox="1">
            <a:spLocks noChangeArrowheads="1"/>
          </p:cNvSpPr>
          <p:nvPr/>
        </p:nvSpPr>
        <p:spPr bwMode="auto">
          <a:xfrm>
            <a:off x="1042988" y="1873250"/>
            <a:ext cx="7812087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Logical extension </a:t>
            </a:r>
            <a:b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of multiprogramming</a:t>
            </a:r>
          </a:p>
        </p:txBody>
      </p:sp>
      <p:sp>
        <p:nvSpPr>
          <p:cNvPr id="1184772" name="Text Box 4"/>
          <p:cNvSpPr txBox="1">
            <a:spLocks noChangeArrowheads="1"/>
          </p:cNvSpPr>
          <p:nvPr/>
        </p:nvSpPr>
        <p:spPr bwMode="auto">
          <a:xfrm>
            <a:off x="971550" y="3213100"/>
            <a:ext cx="7488238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715963" indent="-71596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O.S. interleaves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execution of each user program in a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short burst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or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quantum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/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of computation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84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84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84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4770" grpId="0" autoUpdateAnimBg="0"/>
      <p:bldP spid="1184771" grpId="0" autoUpdateAnimBg="0"/>
      <p:bldP spid="1184772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574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33576" name="Text Box 8"/>
          <p:cNvSpPr txBox="1">
            <a:spLocks noChangeArrowheads="1"/>
          </p:cNvSpPr>
          <p:nvPr/>
        </p:nvSpPr>
        <p:spPr bwMode="auto">
          <a:xfrm>
            <a:off x="995363" y="2114550"/>
            <a:ext cx="7696200" cy="2968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At the end of the quantum (or during the quantum,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if the job  executes an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I/O instruction) the CPU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is switched to a different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job.</a:t>
            </a:r>
            <a:endParaRPr lang="en-GB" sz="3500">
              <a:solidFill>
                <a:srgbClr val="FFCC00"/>
              </a:solidFill>
              <a:effectLst/>
              <a:latin typeface="Andale Mono" pitchFamily="49" charset="0"/>
            </a:endParaRPr>
          </a:p>
        </p:txBody>
      </p:sp>
      <p:sp>
        <p:nvSpPr>
          <p:cNvPr id="1133579" name="Text Box 11"/>
          <p:cNvSpPr txBox="1">
            <a:spLocks noChangeArrowheads="1"/>
          </p:cNvSpPr>
          <p:nvPr/>
        </p:nvSpPr>
        <p:spPr bwMode="auto">
          <a:xfrm>
            <a:off x="971550" y="1125538"/>
            <a:ext cx="73914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Time-sharing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3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3576" grpId="0" autoUpdateAnimBg="0"/>
      <p:bldP spid="1133579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623" name="Rectangle 7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45059" name="Text Box 11"/>
          <p:cNvSpPr txBox="1">
            <a:spLocks noChangeArrowheads="1"/>
          </p:cNvSpPr>
          <p:nvPr/>
        </p:nvSpPr>
        <p:spPr bwMode="auto">
          <a:xfrm>
            <a:off x="1019175" y="2133600"/>
            <a:ext cx="6985000" cy="30813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One of the first developed time sharing O.S. was the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CTSS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(Compatible Time Serie System), MIT years 6O’</a:t>
            </a:r>
          </a:p>
          <a:p>
            <a:pPr>
              <a:lnSpc>
                <a:spcPct val="80000"/>
              </a:lnSpc>
            </a:pPr>
            <a:endParaRPr lang="en-GB" sz="350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>
              <a:lnSpc>
                <a:spcPct val="80000"/>
              </a:lnSpc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MULTICS, UNIX, …</a:t>
            </a:r>
          </a:p>
        </p:txBody>
      </p:sp>
      <p:sp>
        <p:nvSpPr>
          <p:cNvPr id="1135628" name="Text Box 12"/>
          <p:cNvSpPr txBox="1">
            <a:spLocks noChangeArrowheads="1"/>
          </p:cNvSpPr>
          <p:nvPr/>
        </p:nvSpPr>
        <p:spPr bwMode="auto">
          <a:xfrm>
            <a:off x="971550" y="1125538"/>
            <a:ext cx="73914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Time-sharing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3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628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1600200" y="2076450"/>
            <a:ext cx="5064125" cy="625475"/>
            <a:chOff x="1235" y="1308"/>
            <a:chExt cx="3190" cy="394"/>
          </a:xfrm>
        </p:grpSpPr>
        <p:sp>
          <p:nvSpPr>
            <p:cNvPr id="1137671" name="Rectangle 7"/>
            <p:cNvSpPr>
              <a:spLocks noChangeArrowheads="1"/>
            </p:cNvSpPr>
            <p:nvPr/>
          </p:nvSpPr>
          <p:spPr bwMode="auto">
            <a:xfrm>
              <a:off x="1235" y="1350"/>
              <a:ext cx="545" cy="324"/>
            </a:xfrm>
            <a:prstGeom prst="rect">
              <a:avLst/>
            </a:prstGeom>
            <a:solidFill>
              <a:srgbClr val="FFCC0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72" name="Text Box 8"/>
            <p:cNvSpPr txBox="1">
              <a:spLocks noChangeArrowheads="1"/>
            </p:cNvSpPr>
            <p:nvPr/>
          </p:nvSpPr>
          <p:spPr bwMode="auto">
            <a:xfrm>
              <a:off x="1791" y="1308"/>
              <a:ext cx="2634" cy="39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3500">
                  <a:solidFill>
                    <a:schemeClr val="bg1"/>
                  </a:solidFill>
                  <a:effectLst/>
                  <a:latin typeface="Andale Mono" pitchFamily="49" charset="0"/>
                </a:rPr>
                <a:t>CPU utilization</a:t>
              </a: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1600200" y="2674938"/>
            <a:ext cx="4627563" cy="625475"/>
            <a:chOff x="1235" y="1685"/>
            <a:chExt cx="2915" cy="394"/>
          </a:xfrm>
        </p:grpSpPr>
        <p:sp>
          <p:nvSpPr>
            <p:cNvPr id="1137673" name="Rectangle 9"/>
            <p:cNvSpPr>
              <a:spLocks noChangeArrowheads="1"/>
            </p:cNvSpPr>
            <p:nvPr/>
          </p:nvSpPr>
          <p:spPr bwMode="auto">
            <a:xfrm>
              <a:off x="1235" y="1714"/>
              <a:ext cx="545" cy="32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74" name="Text Box 10"/>
            <p:cNvSpPr txBox="1">
              <a:spLocks noChangeArrowheads="1"/>
            </p:cNvSpPr>
            <p:nvPr/>
          </p:nvSpPr>
          <p:spPr bwMode="auto">
            <a:xfrm>
              <a:off x="1808" y="1685"/>
              <a:ext cx="2342" cy="39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3500">
                  <a:solidFill>
                    <a:schemeClr val="bg1"/>
                  </a:solidFill>
                  <a:effectLst/>
                  <a:latin typeface="Andale Mono" pitchFamily="49" charset="0"/>
                </a:rPr>
                <a:t>I/O waiting</a:t>
              </a:r>
            </a:p>
          </p:txBody>
        </p:sp>
      </p:grpSp>
      <p:sp>
        <p:nvSpPr>
          <p:cNvPr id="1137679" name="Text Box 15"/>
          <p:cNvSpPr txBox="1">
            <a:spLocks noChangeArrowheads="1"/>
          </p:cNvSpPr>
          <p:nvPr/>
        </p:nvSpPr>
        <p:spPr bwMode="auto">
          <a:xfrm>
            <a:off x="1400175" y="1052513"/>
            <a:ext cx="3395663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Overhead</a:t>
            </a: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1600200" y="3194050"/>
            <a:ext cx="3500438" cy="638175"/>
            <a:chOff x="1235" y="2012"/>
            <a:chExt cx="2205" cy="402"/>
          </a:xfrm>
        </p:grpSpPr>
        <p:sp>
          <p:nvSpPr>
            <p:cNvPr id="1137694" name="Rectangle 30"/>
            <p:cNvSpPr>
              <a:spLocks noChangeArrowheads="1"/>
            </p:cNvSpPr>
            <p:nvPr/>
          </p:nvSpPr>
          <p:spPr bwMode="auto">
            <a:xfrm flipH="1">
              <a:off x="1235" y="2090"/>
              <a:ext cx="545" cy="324"/>
            </a:xfrm>
            <a:prstGeom prst="rect">
              <a:avLst/>
            </a:prstGeom>
            <a:solidFill>
              <a:srgbClr val="0099FF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95" name="Text Box 31"/>
            <p:cNvSpPr txBox="1">
              <a:spLocks noChangeArrowheads="1"/>
            </p:cNvSpPr>
            <p:nvPr/>
          </p:nvSpPr>
          <p:spPr bwMode="auto">
            <a:xfrm>
              <a:off x="1837" y="2012"/>
              <a:ext cx="1603" cy="39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3500">
                  <a:solidFill>
                    <a:schemeClr val="bg1"/>
                  </a:solidFill>
                  <a:effectLst/>
                  <a:latin typeface="Andale Mono" pitchFamily="49" charset="0"/>
                </a:rPr>
                <a:t>overhead</a:t>
              </a: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1187450" y="4084638"/>
            <a:ext cx="6965950" cy="1366837"/>
            <a:chOff x="975" y="2573"/>
            <a:chExt cx="4388" cy="861"/>
          </a:xfrm>
        </p:grpSpPr>
        <p:sp>
          <p:nvSpPr>
            <p:cNvPr id="1137675" name="Line 11"/>
            <p:cNvSpPr>
              <a:spLocks noChangeShapeType="1"/>
            </p:cNvSpPr>
            <p:nvPr/>
          </p:nvSpPr>
          <p:spPr bwMode="auto">
            <a:xfrm flipH="1">
              <a:off x="975" y="3431"/>
              <a:ext cx="4305" cy="3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arrow" w="med" len="med"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76" name="Text Box 12"/>
            <p:cNvSpPr txBox="1">
              <a:spLocks noChangeArrowheads="1"/>
            </p:cNvSpPr>
            <p:nvPr/>
          </p:nvSpPr>
          <p:spPr bwMode="auto">
            <a:xfrm>
              <a:off x="5114" y="3058"/>
              <a:ext cx="249" cy="32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800" b="1">
                  <a:solidFill>
                    <a:schemeClr val="bg1"/>
                  </a:solidFill>
                  <a:effectLst/>
                  <a:latin typeface="Andale Mono" pitchFamily="49" charset="0"/>
                </a:rPr>
                <a:t>t</a:t>
              </a:r>
            </a:p>
          </p:txBody>
        </p:sp>
        <p:sp>
          <p:nvSpPr>
            <p:cNvPr id="1137684" name="Rectangle 20"/>
            <p:cNvSpPr>
              <a:spLocks noChangeArrowheads="1"/>
            </p:cNvSpPr>
            <p:nvPr/>
          </p:nvSpPr>
          <p:spPr bwMode="auto">
            <a:xfrm>
              <a:off x="2187" y="2581"/>
              <a:ext cx="2810" cy="32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88" name="Rectangle 24"/>
            <p:cNvSpPr>
              <a:spLocks noChangeArrowheads="1"/>
            </p:cNvSpPr>
            <p:nvPr/>
          </p:nvSpPr>
          <p:spPr bwMode="auto">
            <a:xfrm>
              <a:off x="2187" y="2986"/>
              <a:ext cx="2810" cy="324"/>
            </a:xfrm>
            <a:prstGeom prst="rect">
              <a:avLst/>
            </a:prstGeom>
            <a:noFill/>
            <a:ln w="38100">
              <a:solidFill>
                <a:srgbClr val="E4BF2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81" name="Rectangle 17"/>
            <p:cNvSpPr>
              <a:spLocks noChangeArrowheads="1"/>
            </p:cNvSpPr>
            <p:nvPr/>
          </p:nvSpPr>
          <p:spPr bwMode="auto">
            <a:xfrm flipH="1">
              <a:off x="2575" y="2591"/>
              <a:ext cx="509" cy="324"/>
            </a:xfrm>
            <a:prstGeom prst="rect">
              <a:avLst/>
            </a:prstGeom>
            <a:solidFill>
              <a:srgbClr val="FFCC0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82" name="Rectangle 18"/>
            <p:cNvSpPr>
              <a:spLocks noChangeArrowheads="1"/>
            </p:cNvSpPr>
            <p:nvPr/>
          </p:nvSpPr>
          <p:spPr bwMode="auto">
            <a:xfrm flipH="1">
              <a:off x="3867" y="2591"/>
              <a:ext cx="122" cy="324"/>
            </a:xfrm>
            <a:prstGeom prst="rect">
              <a:avLst/>
            </a:prstGeom>
            <a:solidFill>
              <a:srgbClr val="FFCC0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83" name="Rectangle 19"/>
            <p:cNvSpPr>
              <a:spLocks noChangeArrowheads="1"/>
            </p:cNvSpPr>
            <p:nvPr/>
          </p:nvSpPr>
          <p:spPr bwMode="auto">
            <a:xfrm flipH="1">
              <a:off x="4600" y="2591"/>
              <a:ext cx="407" cy="324"/>
            </a:xfrm>
            <a:prstGeom prst="rect">
              <a:avLst/>
            </a:prstGeom>
            <a:solidFill>
              <a:srgbClr val="FFCC0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90" name="Rectangle 26"/>
            <p:cNvSpPr>
              <a:spLocks noChangeArrowheads="1"/>
            </p:cNvSpPr>
            <p:nvPr/>
          </p:nvSpPr>
          <p:spPr bwMode="auto">
            <a:xfrm flipH="1">
              <a:off x="3078" y="2591"/>
              <a:ext cx="122" cy="324"/>
            </a:xfrm>
            <a:prstGeom prst="rect">
              <a:avLst/>
            </a:prstGeom>
            <a:solidFill>
              <a:srgbClr val="0099FF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92" name="Rectangle 28"/>
            <p:cNvSpPr>
              <a:spLocks noChangeArrowheads="1"/>
            </p:cNvSpPr>
            <p:nvPr/>
          </p:nvSpPr>
          <p:spPr bwMode="auto">
            <a:xfrm flipH="1">
              <a:off x="3959" y="2591"/>
              <a:ext cx="122" cy="324"/>
            </a:xfrm>
            <a:prstGeom prst="rect">
              <a:avLst/>
            </a:prstGeom>
            <a:solidFill>
              <a:srgbClr val="0099FF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85" name="Rectangle 21"/>
            <p:cNvSpPr>
              <a:spLocks noChangeArrowheads="1"/>
            </p:cNvSpPr>
            <p:nvPr/>
          </p:nvSpPr>
          <p:spPr bwMode="auto">
            <a:xfrm>
              <a:off x="2187" y="2996"/>
              <a:ext cx="265" cy="324"/>
            </a:xfrm>
            <a:prstGeom prst="rect">
              <a:avLst/>
            </a:prstGeom>
            <a:solidFill>
              <a:srgbClr val="FFCC0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86" name="Rectangle 22"/>
            <p:cNvSpPr>
              <a:spLocks noChangeArrowheads="1"/>
            </p:cNvSpPr>
            <p:nvPr/>
          </p:nvSpPr>
          <p:spPr bwMode="auto">
            <a:xfrm>
              <a:off x="3613" y="2996"/>
              <a:ext cx="133" cy="324"/>
            </a:xfrm>
            <a:prstGeom prst="rect">
              <a:avLst/>
            </a:prstGeom>
            <a:solidFill>
              <a:srgbClr val="FFCC0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87" name="Rectangle 23"/>
            <p:cNvSpPr>
              <a:spLocks noChangeArrowheads="1"/>
            </p:cNvSpPr>
            <p:nvPr/>
          </p:nvSpPr>
          <p:spPr bwMode="auto">
            <a:xfrm>
              <a:off x="4122" y="2996"/>
              <a:ext cx="132" cy="324"/>
            </a:xfrm>
            <a:prstGeom prst="rect">
              <a:avLst/>
            </a:prstGeom>
            <a:solidFill>
              <a:srgbClr val="FFCC00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89" name="Rectangle 25"/>
            <p:cNvSpPr>
              <a:spLocks noChangeArrowheads="1"/>
            </p:cNvSpPr>
            <p:nvPr/>
          </p:nvSpPr>
          <p:spPr bwMode="auto">
            <a:xfrm flipH="1">
              <a:off x="2439" y="2996"/>
              <a:ext cx="122" cy="324"/>
            </a:xfrm>
            <a:prstGeom prst="rect">
              <a:avLst/>
            </a:prstGeom>
            <a:solidFill>
              <a:srgbClr val="0099FF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91" name="Rectangle 27"/>
            <p:cNvSpPr>
              <a:spLocks noChangeArrowheads="1"/>
            </p:cNvSpPr>
            <p:nvPr/>
          </p:nvSpPr>
          <p:spPr bwMode="auto">
            <a:xfrm flipH="1">
              <a:off x="3739" y="2996"/>
              <a:ext cx="122" cy="324"/>
            </a:xfrm>
            <a:prstGeom prst="rect">
              <a:avLst/>
            </a:prstGeom>
            <a:solidFill>
              <a:srgbClr val="0099FF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93" name="Rectangle 29"/>
            <p:cNvSpPr>
              <a:spLocks noChangeArrowheads="1"/>
            </p:cNvSpPr>
            <p:nvPr/>
          </p:nvSpPr>
          <p:spPr bwMode="auto">
            <a:xfrm flipH="1">
              <a:off x="4242" y="2996"/>
              <a:ext cx="122" cy="324"/>
            </a:xfrm>
            <a:prstGeom prst="rect">
              <a:avLst/>
            </a:prstGeom>
            <a:solidFill>
              <a:srgbClr val="0099FF"/>
            </a:solidFill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7697" name="Text Box 33"/>
            <p:cNvSpPr txBox="1">
              <a:spLocks noChangeArrowheads="1"/>
            </p:cNvSpPr>
            <p:nvPr/>
          </p:nvSpPr>
          <p:spPr bwMode="auto">
            <a:xfrm>
              <a:off x="1137" y="2573"/>
              <a:ext cx="979" cy="30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3070" tIns="43196" rIns="83070" bIns="43196" anchor="ctr">
              <a:spAutoFit/>
            </a:bodyPr>
            <a:lstStyle/>
            <a:p>
              <a:pPr algn="ctr" defTabSz="844550"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600" b="1">
                  <a:solidFill>
                    <a:srgbClr val="FFCC00"/>
                  </a:solidFill>
                  <a:effectLst/>
                  <a:latin typeface="Andale Mono" pitchFamily="49" charset="0"/>
                </a:rPr>
                <a:t>job 1</a:t>
              </a:r>
              <a:r>
                <a:rPr lang="it-IT" sz="2600" b="1">
                  <a:solidFill>
                    <a:schemeClr val="folHlink"/>
                  </a:solidFill>
                  <a:effectLst/>
                  <a:latin typeface="Andale Mono" pitchFamily="49" charset="0"/>
                </a:rPr>
                <a:t>  </a:t>
              </a:r>
            </a:p>
          </p:txBody>
        </p:sp>
        <p:sp>
          <p:nvSpPr>
            <p:cNvPr id="1137698" name="Text Box 34"/>
            <p:cNvSpPr txBox="1">
              <a:spLocks noChangeArrowheads="1"/>
            </p:cNvSpPr>
            <p:nvPr/>
          </p:nvSpPr>
          <p:spPr bwMode="auto">
            <a:xfrm>
              <a:off x="1136" y="3016"/>
              <a:ext cx="979" cy="30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83070" tIns="43196" rIns="83070" bIns="43196" anchor="ctr">
              <a:spAutoFit/>
            </a:bodyPr>
            <a:lstStyle/>
            <a:p>
              <a:pPr algn="ctr" defTabSz="844550"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600" b="1">
                  <a:solidFill>
                    <a:srgbClr val="FFCC00"/>
                  </a:solidFill>
                  <a:effectLst/>
                  <a:latin typeface="Andale Mono" pitchFamily="49" charset="0"/>
                </a:rPr>
                <a:t>job 2</a:t>
              </a:r>
              <a:r>
                <a:rPr lang="it-IT" sz="2600" b="1">
                  <a:solidFill>
                    <a:schemeClr val="folHlink"/>
                  </a:solidFill>
                  <a:effectLst/>
                  <a:latin typeface="Andale Mono" pitchFamily="49" charset="0"/>
                </a:rPr>
                <a:t>  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3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67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375" name="Text Box 7"/>
          <p:cNvSpPr txBox="1">
            <a:spLocks noChangeArrowheads="1"/>
          </p:cNvSpPr>
          <p:nvPr/>
        </p:nvSpPr>
        <p:spPr bwMode="auto">
          <a:xfrm>
            <a:off x="1116013" y="2336800"/>
            <a:ext cx="6956425" cy="1625600"/>
          </a:xfrm>
          <a:prstGeom prst="rect">
            <a:avLst/>
          </a:prstGeom>
          <a:solidFill>
            <a:schemeClr val="folHlink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30000"/>
              </a:lnSpc>
              <a:spcBef>
                <a:spcPct val="50000"/>
              </a:spcBef>
              <a:defRPr/>
            </a:pPr>
            <a:endParaRPr lang="it-IT" sz="20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  <a:p>
            <a:pPr algn="ctr">
              <a:lnSpc>
                <a:spcPct val="130000"/>
              </a:lnSpc>
              <a:spcBef>
                <a:spcPct val="50000"/>
              </a:spcBef>
              <a:defRPr/>
            </a:pPr>
            <a:endParaRPr lang="it-IT" sz="20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  <a:p>
            <a:pPr algn="ctr">
              <a:lnSpc>
                <a:spcPct val="130000"/>
              </a:lnSpc>
              <a:spcBef>
                <a:spcPct val="50000"/>
              </a:spcBef>
              <a:defRPr/>
            </a:pPr>
            <a:endParaRPr lang="it-IT" sz="20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803275" y="2413000"/>
            <a:ext cx="2166938" cy="4270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200" b="1">
                <a:solidFill>
                  <a:schemeClr val="tx2"/>
                </a:solidFill>
                <a:effectLst/>
                <a:latin typeface="Andale Mono" pitchFamily="49" charset="0"/>
              </a:rPr>
              <a:t>compiler</a:t>
            </a:r>
          </a:p>
        </p:txBody>
      </p:sp>
      <p:sp>
        <p:nvSpPr>
          <p:cNvPr id="11268" name="Text Box 9"/>
          <p:cNvSpPr txBox="1">
            <a:spLocks noChangeArrowheads="1"/>
          </p:cNvSpPr>
          <p:nvPr/>
        </p:nvSpPr>
        <p:spPr bwMode="auto">
          <a:xfrm>
            <a:off x="2700338" y="2463800"/>
            <a:ext cx="1550987" cy="6286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it-IT" sz="2200" b="1">
                <a:solidFill>
                  <a:schemeClr val="tx2"/>
                </a:solidFill>
                <a:effectLst/>
                <a:latin typeface="Andale Mono" pitchFamily="49" charset="0"/>
              </a:rPr>
              <a:t>text editor</a:t>
            </a: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4100513" y="2405063"/>
            <a:ext cx="2232025" cy="4270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200" b="1">
                <a:solidFill>
                  <a:schemeClr val="tx2"/>
                </a:solidFill>
                <a:effectLst/>
                <a:latin typeface="Andale Mono" pitchFamily="49" charset="0"/>
              </a:rPr>
              <a:t>interpreter</a:t>
            </a:r>
          </a:p>
        </p:txBody>
      </p:sp>
      <p:sp>
        <p:nvSpPr>
          <p:cNvPr id="11270" name="Text Box 11"/>
          <p:cNvSpPr txBox="1">
            <a:spLocks noChangeArrowheads="1"/>
          </p:cNvSpPr>
          <p:nvPr/>
        </p:nvSpPr>
        <p:spPr bwMode="auto">
          <a:xfrm>
            <a:off x="6459538" y="2460625"/>
            <a:ext cx="1657350" cy="6286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it-IT" sz="2200" b="1">
                <a:solidFill>
                  <a:schemeClr val="tx2"/>
                </a:solidFill>
                <a:effectLst/>
                <a:latin typeface="Andale Mono" pitchFamily="49" charset="0"/>
              </a:rPr>
              <a:t>database system</a:t>
            </a:r>
          </a:p>
        </p:txBody>
      </p:sp>
      <p:sp>
        <p:nvSpPr>
          <p:cNvPr id="1082380" name="Text Box 12"/>
          <p:cNvSpPr txBox="1">
            <a:spLocks noChangeArrowheads="1"/>
          </p:cNvSpPr>
          <p:nvPr/>
        </p:nvSpPr>
        <p:spPr bwMode="auto">
          <a:xfrm>
            <a:off x="2371725" y="3429000"/>
            <a:ext cx="4400550" cy="1076325"/>
          </a:xfrm>
          <a:prstGeom prst="rect">
            <a:avLst/>
          </a:prstGeom>
          <a:solidFill>
            <a:srgbClr val="FFCC00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30000"/>
              </a:lnSpc>
              <a:spcBef>
                <a:spcPct val="50000"/>
              </a:spcBef>
              <a:defRPr/>
            </a:pPr>
            <a:endParaRPr lang="it-IT" sz="20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  <a:p>
            <a:pPr algn="ctr">
              <a:lnSpc>
                <a:spcPct val="130000"/>
              </a:lnSpc>
              <a:spcBef>
                <a:spcPct val="50000"/>
              </a:spcBef>
              <a:defRPr/>
            </a:pPr>
            <a:endParaRPr lang="it-IT" sz="20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82381" name="Text Box 13"/>
          <p:cNvSpPr txBox="1">
            <a:spLocks noChangeArrowheads="1"/>
          </p:cNvSpPr>
          <p:nvPr/>
        </p:nvSpPr>
        <p:spPr bwMode="auto">
          <a:xfrm>
            <a:off x="2947988" y="4252913"/>
            <a:ext cx="3262312" cy="1076325"/>
          </a:xfrm>
          <a:prstGeom prst="rect">
            <a:avLst/>
          </a:prstGeom>
          <a:solidFill>
            <a:srgbClr val="FF9900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30000"/>
              </a:lnSpc>
              <a:spcBef>
                <a:spcPct val="50000"/>
              </a:spcBef>
              <a:defRPr/>
            </a:pPr>
            <a:endParaRPr lang="it-IT" sz="2000" b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  <a:p>
            <a:pPr algn="ctr">
              <a:lnSpc>
                <a:spcPct val="130000"/>
              </a:lnSpc>
              <a:spcBef>
                <a:spcPct val="50000"/>
              </a:spcBef>
              <a:defRPr/>
            </a:pPr>
            <a:endParaRPr lang="it-IT" sz="2000" b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82386" name="Rectangle 18"/>
          <p:cNvSpPr>
            <a:spLocks noChangeArrowheads="1"/>
          </p:cNvSpPr>
          <p:nvPr/>
        </p:nvSpPr>
        <p:spPr bwMode="auto">
          <a:xfrm>
            <a:off x="1187450" y="1484313"/>
            <a:ext cx="1289050" cy="404812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SzPct val="80000"/>
              <a:buFont typeface="Webdings" pitchFamily="18" charset="2"/>
              <a:buNone/>
              <a:defRPr/>
            </a:pPr>
            <a:r>
              <a:rPr lang="it-IT" sz="2000" b="1">
                <a:solidFill>
                  <a:schemeClr val="tx2"/>
                </a:solidFill>
                <a:effectLst/>
                <a:latin typeface="Andale Mono" pitchFamily="49" charset="0"/>
              </a:rPr>
              <a:t>USER 1</a:t>
            </a:r>
          </a:p>
        </p:txBody>
      </p:sp>
      <p:sp>
        <p:nvSpPr>
          <p:cNvPr id="1082387" name="Rectangle 19"/>
          <p:cNvSpPr>
            <a:spLocks noChangeArrowheads="1"/>
          </p:cNvSpPr>
          <p:nvPr/>
        </p:nvSpPr>
        <p:spPr bwMode="auto">
          <a:xfrm>
            <a:off x="2803525" y="1484313"/>
            <a:ext cx="1296988" cy="404812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SzPct val="80000"/>
              <a:buFont typeface="Webdings" pitchFamily="18" charset="2"/>
              <a:buNone/>
              <a:defRPr/>
            </a:pPr>
            <a:r>
              <a:rPr lang="it-IT" sz="2000" b="1">
                <a:solidFill>
                  <a:schemeClr val="tx2"/>
                </a:solidFill>
                <a:effectLst/>
                <a:latin typeface="Andale Mono" pitchFamily="49" charset="0"/>
              </a:rPr>
              <a:t>USER 2</a:t>
            </a:r>
          </a:p>
        </p:txBody>
      </p:sp>
      <p:sp>
        <p:nvSpPr>
          <p:cNvPr id="1082388" name="Rectangle 20"/>
          <p:cNvSpPr>
            <a:spLocks noChangeArrowheads="1"/>
          </p:cNvSpPr>
          <p:nvPr/>
        </p:nvSpPr>
        <p:spPr bwMode="auto">
          <a:xfrm>
            <a:off x="4484688" y="1484313"/>
            <a:ext cx="1320800" cy="404812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SzPct val="80000"/>
              <a:buFont typeface="Webdings" pitchFamily="18" charset="2"/>
              <a:buNone/>
              <a:defRPr/>
            </a:pPr>
            <a:r>
              <a:rPr lang="it-IT" sz="2000" b="1">
                <a:solidFill>
                  <a:schemeClr val="tx2"/>
                </a:solidFill>
                <a:effectLst/>
                <a:latin typeface="Andale Mono" pitchFamily="49" charset="0"/>
              </a:rPr>
              <a:t>USER 3</a:t>
            </a:r>
          </a:p>
        </p:txBody>
      </p:sp>
      <p:sp>
        <p:nvSpPr>
          <p:cNvPr id="1082389" name="Rectangle 21"/>
          <p:cNvSpPr>
            <a:spLocks noChangeArrowheads="1"/>
          </p:cNvSpPr>
          <p:nvPr/>
        </p:nvSpPr>
        <p:spPr bwMode="auto">
          <a:xfrm>
            <a:off x="6700838" y="1484313"/>
            <a:ext cx="1255712" cy="404812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SzPct val="80000"/>
              <a:buFont typeface="Webdings" pitchFamily="18" charset="2"/>
              <a:buNone/>
              <a:defRPr/>
            </a:pPr>
            <a:r>
              <a:rPr lang="it-IT" sz="2000" b="1">
                <a:solidFill>
                  <a:schemeClr val="tx2"/>
                </a:solidFill>
                <a:effectLst/>
                <a:latin typeface="Andale Mono" pitchFamily="49" charset="0"/>
              </a:rPr>
              <a:t>USER n</a:t>
            </a:r>
          </a:p>
        </p:txBody>
      </p:sp>
      <p:sp>
        <p:nvSpPr>
          <p:cNvPr id="1082390" name="Line 22"/>
          <p:cNvSpPr>
            <a:spLocks noChangeShapeType="1"/>
          </p:cNvSpPr>
          <p:nvPr/>
        </p:nvSpPr>
        <p:spPr bwMode="auto">
          <a:xfrm>
            <a:off x="6046788" y="1697038"/>
            <a:ext cx="404812" cy="0"/>
          </a:xfrm>
          <a:prstGeom prst="line">
            <a:avLst/>
          </a:prstGeom>
          <a:noFill/>
          <a:ln w="76200">
            <a:solidFill>
              <a:srgbClr val="33CCFF"/>
            </a:solidFill>
            <a:prstDash val="sysDot"/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78" name="Rectangle 23"/>
          <p:cNvSpPr>
            <a:spLocks noChangeArrowheads="1"/>
          </p:cNvSpPr>
          <p:nvPr/>
        </p:nvSpPr>
        <p:spPr bwMode="auto">
          <a:xfrm>
            <a:off x="2259013" y="3716338"/>
            <a:ext cx="4637087" cy="3603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2000" b="1">
                <a:solidFill>
                  <a:schemeClr val="tx2"/>
                </a:solidFill>
                <a:effectLst/>
                <a:latin typeface="Andale Mono" pitchFamily="49" charset="0"/>
              </a:rPr>
              <a:t>    </a:t>
            </a:r>
            <a:r>
              <a:rPr lang="it-IT" sz="2200" b="1">
                <a:solidFill>
                  <a:schemeClr val="tx2"/>
                </a:solidFill>
                <a:effectLst/>
                <a:latin typeface="Andale Mono" pitchFamily="49" charset="0"/>
              </a:rPr>
              <a:t>operating system</a:t>
            </a:r>
          </a:p>
        </p:txBody>
      </p:sp>
      <p:sp>
        <p:nvSpPr>
          <p:cNvPr id="11279" name="Rectangle 24"/>
          <p:cNvSpPr>
            <a:spLocks noChangeArrowheads="1"/>
          </p:cNvSpPr>
          <p:nvPr/>
        </p:nvSpPr>
        <p:spPr bwMode="auto">
          <a:xfrm>
            <a:off x="3059832" y="4443413"/>
            <a:ext cx="2952327" cy="3970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2200" b="1" dirty="0" smtClean="0">
                <a:solidFill>
                  <a:schemeClr val="tx2"/>
                </a:solidFill>
                <a:effectLst/>
                <a:latin typeface="Andale Mono" pitchFamily="49" charset="0"/>
              </a:rPr>
              <a:t>computer hardware</a:t>
            </a:r>
            <a:endParaRPr lang="it-IT" sz="2200" b="1" dirty="0">
              <a:solidFill>
                <a:schemeClr val="tx2"/>
              </a:solidFill>
              <a:effectLst/>
              <a:latin typeface="Andale Mono" pitchFamily="49" charset="0"/>
            </a:endParaRPr>
          </a:p>
        </p:txBody>
      </p:sp>
      <p:sp>
        <p:nvSpPr>
          <p:cNvPr id="1082382" name="AutoShape 14"/>
          <p:cNvSpPr>
            <a:spLocks noChangeArrowheads="1"/>
          </p:cNvSpPr>
          <p:nvPr/>
        </p:nvSpPr>
        <p:spPr bwMode="auto">
          <a:xfrm>
            <a:off x="3262313" y="1912938"/>
            <a:ext cx="454025" cy="377825"/>
          </a:xfrm>
          <a:prstGeom prst="upDownArrow">
            <a:avLst>
              <a:gd name="adj1" fmla="val 50000"/>
              <a:gd name="adj2" fmla="val 31019"/>
            </a:avLst>
          </a:prstGeom>
          <a:gradFill rotWithShape="0">
            <a:gsLst>
              <a:gs pos="0">
                <a:srgbClr val="0099FF"/>
              </a:gs>
              <a:gs pos="100000">
                <a:srgbClr val="00CC00"/>
              </a:gs>
            </a:gsLst>
            <a:lin ang="5400000" scaled="1"/>
          </a:gra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082383" name="AutoShape 15"/>
          <p:cNvSpPr>
            <a:spLocks noChangeArrowheads="1"/>
          </p:cNvSpPr>
          <p:nvPr/>
        </p:nvSpPr>
        <p:spPr bwMode="auto">
          <a:xfrm>
            <a:off x="1662113" y="1912938"/>
            <a:ext cx="454025" cy="377825"/>
          </a:xfrm>
          <a:prstGeom prst="upDownArrow">
            <a:avLst>
              <a:gd name="adj1" fmla="val 50000"/>
              <a:gd name="adj2" fmla="val 31019"/>
            </a:avLst>
          </a:prstGeom>
          <a:gradFill rotWithShape="0">
            <a:gsLst>
              <a:gs pos="0">
                <a:srgbClr val="0099FF"/>
              </a:gs>
              <a:gs pos="100000">
                <a:srgbClr val="00CC00"/>
              </a:gs>
            </a:gsLst>
            <a:lin ang="5400000" scaled="1"/>
          </a:gra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082384" name="AutoShape 16"/>
          <p:cNvSpPr>
            <a:spLocks noChangeArrowheads="1"/>
          </p:cNvSpPr>
          <p:nvPr/>
        </p:nvSpPr>
        <p:spPr bwMode="auto">
          <a:xfrm>
            <a:off x="4949825" y="1912938"/>
            <a:ext cx="455613" cy="377825"/>
          </a:xfrm>
          <a:prstGeom prst="upDownArrow">
            <a:avLst>
              <a:gd name="adj1" fmla="val 50000"/>
              <a:gd name="adj2" fmla="val 31019"/>
            </a:avLst>
          </a:prstGeom>
          <a:gradFill rotWithShape="0">
            <a:gsLst>
              <a:gs pos="0">
                <a:srgbClr val="0099FF"/>
              </a:gs>
              <a:gs pos="100000">
                <a:srgbClr val="00CC00"/>
              </a:gs>
            </a:gsLst>
            <a:lin ang="5400000" scaled="1"/>
          </a:gra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082385" name="AutoShape 17"/>
          <p:cNvSpPr>
            <a:spLocks noChangeArrowheads="1"/>
          </p:cNvSpPr>
          <p:nvPr/>
        </p:nvSpPr>
        <p:spPr bwMode="auto">
          <a:xfrm>
            <a:off x="7135813" y="1912938"/>
            <a:ext cx="454025" cy="377825"/>
          </a:xfrm>
          <a:prstGeom prst="upDownArrow">
            <a:avLst>
              <a:gd name="adj1" fmla="val 50000"/>
              <a:gd name="adj2" fmla="val 31019"/>
            </a:avLst>
          </a:prstGeom>
          <a:gradFill rotWithShape="0">
            <a:gsLst>
              <a:gs pos="0">
                <a:srgbClr val="0099FF"/>
              </a:gs>
              <a:gs pos="100000">
                <a:srgbClr val="00CC00"/>
              </a:gs>
            </a:gsLst>
            <a:lin ang="5400000" scaled="1"/>
          </a:gra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098" name="Rectangle 2"/>
          <p:cNvSpPr>
            <a:spLocks noChangeArrowheads="1"/>
          </p:cNvSpPr>
          <p:nvPr/>
        </p:nvSpPr>
        <p:spPr bwMode="auto">
          <a:xfrm>
            <a:off x="1323975" y="1557338"/>
            <a:ext cx="641667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Programming </a:t>
            </a:r>
            <a:b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system components</a:t>
            </a:r>
          </a:p>
        </p:txBody>
      </p:sp>
      <p:sp>
        <p:nvSpPr>
          <p:cNvPr id="1156099" name="Rectangle 3"/>
          <p:cNvSpPr>
            <a:spLocks noChangeArrowheads="1"/>
          </p:cNvSpPr>
          <p:nvPr/>
        </p:nvSpPr>
        <p:spPr bwMode="auto">
          <a:xfrm>
            <a:off x="1331913" y="2773363"/>
            <a:ext cx="5327650" cy="313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compilers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>
              <a:defRPr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loader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>
              <a:defRPr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linker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>
              <a:defRPr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comand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interpreter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(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shell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)</a:t>
            </a:r>
          </a:p>
          <a:p>
            <a:pPr>
              <a:lnSpc>
                <a:spcPct val="70000"/>
              </a:lnSpc>
              <a:defRPr/>
            </a:pP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…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5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5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6098" grpId="0" autoUpdateAnimBg="0"/>
      <p:bldP spid="115609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70" name="Rectangle 6"/>
          <p:cNvSpPr>
            <a:spLocks noChangeArrowheads="1"/>
          </p:cNvSpPr>
          <p:nvPr/>
        </p:nvSpPr>
        <p:spPr bwMode="auto">
          <a:xfrm>
            <a:off x="1630363" y="1676400"/>
            <a:ext cx="416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O.S. purposes</a:t>
            </a:r>
          </a:p>
        </p:txBody>
      </p:sp>
      <p:sp>
        <p:nvSpPr>
          <p:cNvPr id="1086471" name="Rectangle 7"/>
          <p:cNvSpPr>
            <a:spLocks noChangeArrowheads="1"/>
          </p:cNvSpPr>
          <p:nvPr/>
        </p:nvSpPr>
        <p:spPr bwMode="auto">
          <a:xfrm>
            <a:off x="979488" y="2460625"/>
            <a:ext cx="7092950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630238" indent="-630238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to make a computer more</a:t>
            </a:r>
            <a:r>
              <a:rPr lang="en-GB" sz="2800" b="1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convenient and easier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to use</a:t>
            </a:r>
          </a:p>
          <a:p>
            <a:pPr marL="630238" indent="-630238">
              <a:lnSpc>
                <a:spcPct val="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endParaRPr lang="en-GB" sz="350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630238" indent="-630238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to allow more efficient operations of the whole computer system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6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6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470" grpId="0" autoUpdateAnimBg="0"/>
      <p:bldP spid="108647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18" name="Text Box 6"/>
          <p:cNvSpPr txBox="1">
            <a:spLocks noChangeArrowheads="1"/>
          </p:cNvSpPr>
          <p:nvPr/>
        </p:nvSpPr>
        <p:spPr bwMode="auto">
          <a:xfrm>
            <a:off x="979488" y="2649538"/>
            <a:ext cx="7408862" cy="2806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The O.S. </a:t>
            </a:r>
            <a:r>
              <a:rPr lang="en-GB" sz="3300">
                <a:solidFill>
                  <a:srgbClr val="FFCC00"/>
                </a:solidFill>
                <a:effectLst/>
                <a:latin typeface="Andale Mono" pitchFamily="49" charset="0"/>
              </a:rPr>
              <a:t>masks</a:t>
            </a: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 the details </a:t>
            </a:r>
            <a:b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of the hardware from the programmer and provides the programmer with a </a:t>
            </a:r>
            <a:r>
              <a:rPr lang="en-GB" sz="3300">
                <a:solidFill>
                  <a:srgbClr val="FFCC00"/>
                </a:solidFill>
                <a:effectLst/>
                <a:latin typeface="Andale Mono" pitchFamily="49" charset="0"/>
              </a:rPr>
              <a:t>convenient interface</a:t>
            </a:r>
            <a:r>
              <a:rPr lang="en-GB" sz="3300">
                <a:solidFill>
                  <a:schemeClr val="folHlink"/>
                </a:solidFill>
                <a:effectLst/>
                <a:latin typeface="Andale Mono" pitchFamily="49" charset="0"/>
              </a:rPr>
              <a:t> </a:t>
            </a: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for using system resources (</a:t>
            </a:r>
            <a:r>
              <a:rPr lang="en-GB" sz="3300">
                <a:solidFill>
                  <a:srgbClr val="FFCC00"/>
                </a:solidFill>
                <a:effectLst/>
                <a:latin typeface="Andale Mono" pitchFamily="49" charset="0"/>
              </a:rPr>
              <a:t>system calls</a:t>
            </a: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)</a:t>
            </a:r>
          </a:p>
        </p:txBody>
      </p:sp>
      <p:sp>
        <p:nvSpPr>
          <p:cNvPr id="1088519" name="Rectangle 7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88520" name="Rectangle 8"/>
          <p:cNvSpPr>
            <a:spLocks noChangeArrowheads="1"/>
          </p:cNvSpPr>
          <p:nvPr/>
        </p:nvSpPr>
        <p:spPr bwMode="auto">
          <a:xfrm>
            <a:off x="979488" y="1362075"/>
            <a:ext cx="6735762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To simplify the program development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88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8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8518" grpId="0" autoUpdateAnimBg="0"/>
      <p:bldP spid="108852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3" name="Rectangle 3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 sz="2800" b="1" dirty="0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72485" name="Rectangle 5"/>
          <p:cNvSpPr>
            <a:spLocks noChangeArrowheads="1"/>
          </p:cNvSpPr>
          <p:nvPr/>
        </p:nvSpPr>
        <p:spPr bwMode="auto">
          <a:xfrm>
            <a:off x="979488" y="2828925"/>
            <a:ext cx="7056437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None/>
              <a:defRPr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Definition</a:t>
            </a:r>
            <a:r>
              <a:rPr lang="en-GB" sz="3500">
                <a:effectLst>
                  <a:outerShdw blurRad="38100" dist="38100" dir="2700000" algn="tl">
                    <a:srgbClr val="FFFFFF"/>
                  </a:outerShdw>
                </a:effectLst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of an</a:t>
            </a:r>
            <a:r>
              <a:rPr lang="en-GB" sz="35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extended </a:t>
            </a: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(virtual)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machine</a:t>
            </a:r>
          </a:p>
        </p:txBody>
      </p:sp>
      <p:sp>
        <p:nvSpPr>
          <p:cNvPr id="1172486" name="Rectangle 6"/>
          <p:cNvSpPr>
            <a:spLocks noChangeArrowheads="1"/>
          </p:cNvSpPr>
          <p:nvPr/>
        </p:nvSpPr>
        <p:spPr bwMode="auto">
          <a:xfrm>
            <a:off x="979488" y="1362075"/>
            <a:ext cx="6735762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 dirty="0">
                <a:solidFill>
                  <a:srgbClr val="FFCC00"/>
                </a:solidFill>
                <a:effectLst/>
                <a:latin typeface="Andale Mono" pitchFamily="49" charset="0"/>
              </a:rPr>
              <a:t>To simplify the program development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7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2485" grpId="0" autoUpdateAnimBg="0"/>
      <p:bldP spid="117248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3" descr="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9050" y="-19050"/>
            <a:ext cx="91630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0568" name="Rectangle 8"/>
          <p:cNvSpPr>
            <a:spLocks noChangeArrowheads="1"/>
          </p:cNvSpPr>
          <p:nvPr/>
        </p:nvSpPr>
        <p:spPr bwMode="auto">
          <a:xfrm>
            <a:off x="869950" y="1412875"/>
            <a:ext cx="737393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5000">
                <a:solidFill>
                  <a:srgbClr val="FFCC00"/>
                </a:solidFill>
                <a:effectLst/>
                <a:latin typeface="Andale Mono" pitchFamily="49" charset="0"/>
              </a:rPr>
              <a:t>VIRTUAL MACHINE</a:t>
            </a:r>
          </a:p>
        </p:txBody>
      </p:sp>
      <p:sp>
        <p:nvSpPr>
          <p:cNvPr id="1090569" name="Text Box 9"/>
          <p:cNvSpPr txBox="1">
            <a:spLocks noChangeArrowheads="1"/>
          </p:cNvSpPr>
          <p:nvPr/>
        </p:nvSpPr>
        <p:spPr bwMode="auto">
          <a:xfrm>
            <a:off x="876300" y="2420938"/>
            <a:ext cx="7391400" cy="14636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5000">
                <a:solidFill>
                  <a:srgbClr val="FFCC00"/>
                </a:solidFill>
                <a:effectLst/>
                <a:latin typeface="Andale Mono" pitchFamily="49" charset="0"/>
              </a:rPr>
              <a:t>ES:</a:t>
            </a:r>
            <a:r>
              <a:rPr lang="it-IT" sz="2000">
                <a:solidFill>
                  <a:srgbClr val="FFCC00"/>
                </a:solidFill>
                <a:effectLst/>
                <a:latin typeface="Andale Mono" pitchFamily="49" charset="0"/>
              </a:rPr>
              <a:t> </a:t>
            </a:r>
            <a:r>
              <a:rPr lang="it-IT" sz="5000">
                <a:solidFill>
                  <a:srgbClr val="FFCC00"/>
                </a:solidFill>
                <a:effectLst/>
                <a:latin typeface="Andale Mono" pitchFamily="49" charset="0"/>
              </a:rPr>
              <a:t>DISK </a:t>
            </a:r>
            <a:br>
              <a:rPr lang="it-IT" sz="5000">
                <a:solidFill>
                  <a:srgbClr val="FFCC00"/>
                </a:solidFill>
                <a:effectLst/>
                <a:latin typeface="Andale Mono" pitchFamily="49" charset="0"/>
              </a:rPr>
            </a:br>
            <a:r>
              <a:rPr lang="it-IT" sz="5000">
                <a:solidFill>
                  <a:srgbClr val="FFCC00"/>
                </a:solidFill>
                <a:effectLst/>
                <a:latin typeface="Andale Mono" pitchFamily="49" charset="0"/>
              </a:rPr>
              <a:t>CONTROLLER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90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090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0568" grpId="0" autoUpdateAnimBg="0"/>
      <p:bldP spid="1090569" grpId="0" autoUpdateAnimBg="0"/>
    </p:bldLst>
  </p:timing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A5B592"/>
      </a:accent1>
      <a:accent2>
        <a:srgbClr val="F3A447"/>
      </a:accent2>
      <a:accent3>
        <a:srgbClr val="4E74A3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6095</TotalTime>
  <Words>449</Words>
  <Application>Microsoft Office PowerPoint</Application>
  <PresentationFormat>Presentazione su schermo (4:3)</PresentationFormat>
  <Paragraphs>181</Paragraphs>
  <Slides>38</Slides>
  <Notes>37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38</vt:i4>
      </vt:variant>
    </vt:vector>
  </HeadingPairs>
  <TitlesOfParts>
    <vt:vector size="39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</vt:vector>
  </TitlesOfParts>
  <Company>UCSC Piacenza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Prof.ssa Mariachiara Tallacchini</dc:creator>
  <cp:lastModifiedBy>pernacentus</cp:lastModifiedBy>
  <cp:revision>375</cp:revision>
  <dcterms:created xsi:type="dcterms:W3CDTF">2003-10-06T19:31:17Z</dcterms:created>
  <dcterms:modified xsi:type="dcterms:W3CDTF">2013-10-11T14:27:27Z</dcterms:modified>
</cp:coreProperties>
</file>