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63" r:id="rId2"/>
    <p:sldId id="258" r:id="rId3"/>
    <p:sldId id="295" r:id="rId4"/>
    <p:sldId id="292" r:id="rId5"/>
    <p:sldId id="288" r:id="rId6"/>
    <p:sldId id="299" r:id="rId7"/>
    <p:sldId id="300" r:id="rId8"/>
    <p:sldId id="296" r:id="rId9"/>
    <p:sldId id="297" r:id="rId10"/>
    <p:sldId id="298" r:id="rId11"/>
    <p:sldId id="281" r:id="rId12"/>
    <p:sldId id="282" r:id="rId13"/>
    <p:sldId id="265" r:id="rId14"/>
    <p:sldId id="256" r:id="rId15"/>
    <p:sldId id="291" r:id="rId16"/>
    <p:sldId id="294" r:id="rId17"/>
    <p:sldId id="257" r:id="rId18"/>
    <p:sldId id="260" r:id="rId19"/>
    <p:sldId id="283" r:id="rId20"/>
    <p:sldId id="261" r:id="rId21"/>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4660"/>
  </p:normalViewPr>
  <p:slideViewPr>
    <p:cSldViewPr>
      <p:cViewPr>
        <p:scale>
          <a:sx n="91" d="100"/>
          <a:sy n="91" d="100"/>
        </p:scale>
        <p:origin x="-1219" y="2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B2B24F8-F94A-4398-BABA-4F936A6D36F7}" type="datetimeFigureOut">
              <a:rPr lang="it-IT"/>
              <a:pPr>
                <a:defRPr/>
              </a:pPr>
              <a:t>13/03/2018</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92F4134-56E4-48D7-94BB-A79387C2193C}" type="slidenum">
              <a:rPr lang="it-IT"/>
              <a:pPr>
                <a:defRPr/>
              </a:pPr>
              <a:t>‹N›</a:t>
            </a:fld>
            <a:endParaRPr lang="it-IT"/>
          </a:p>
        </p:txBody>
      </p:sp>
    </p:spTree>
    <p:extLst>
      <p:ext uri="{BB962C8B-B14F-4D97-AF65-F5344CB8AC3E}">
        <p14:creationId xmlns:p14="http://schemas.microsoft.com/office/powerpoint/2010/main" val="2805021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5C67B9-EA5A-4C67-9F07-3BF8E97D8422}" type="datetimeFigureOut">
              <a:rPr lang="it-IT" smtClean="0"/>
              <a:pPr/>
              <a:t>13/03/2018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88EAC5-3FB0-4C50-95A9-E1EA4BD8DB93}" type="slidenum">
              <a:rPr lang="it-IT" smtClean="0"/>
              <a:pPr/>
              <a:t>‹N›</a:t>
            </a:fld>
            <a:endParaRPr lang="it-IT"/>
          </a:p>
        </p:txBody>
      </p:sp>
    </p:spTree>
    <p:extLst>
      <p:ext uri="{BB962C8B-B14F-4D97-AF65-F5344CB8AC3E}">
        <p14:creationId xmlns:p14="http://schemas.microsoft.com/office/powerpoint/2010/main" val="1773944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a:ln/>
        </p:spPr>
      </p:sp>
      <p:sp>
        <p:nvSpPr>
          <p:cNvPr id="43011" name="Segnaposto note 2"/>
          <p:cNvSpPr>
            <a:spLocks noGrp="1"/>
          </p:cNvSpPr>
          <p:nvPr>
            <p:ph type="body" idx="1"/>
          </p:nvPr>
        </p:nvSpPr>
        <p:spPr>
          <a:noFill/>
          <a:ln/>
        </p:spPr>
        <p:txBody>
          <a:bodyPr/>
          <a:lstStyle/>
          <a:p>
            <a:r>
              <a:rPr lang="it-IT" smtClean="0"/>
              <a:t>Note that the terminals are not intelligent terminal, that is, personal computers. They are only  constituted by a video and a keyboard.</a:t>
            </a:r>
          </a:p>
          <a:p>
            <a:r>
              <a:rPr lang="it-IT" smtClean="0"/>
              <a:t>The user inserts its program in the central computer by terminal and waits for the response.</a:t>
            </a:r>
          </a:p>
          <a:p>
            <a:endParaRPr lang="it-IT" smtClean="0"/>
          </a:p>
        </p:txBody>
      </p:sp>
      <p:sp>
        <p:nvSpPr>
          <p:cNvPr id="43012" name="Segnaposto numero diapositiva 3"/>
          <p:cNvSpPr>
            <a:spLocks noGrp="1"/>
          </p:cNvSpPr>
          <p:nvPr>
            <p:ph type="sldNum" sz="quarter" idx="5"/>
          </p:nvPr>
        </p:nvSpPr>
        <p:spPr>
          <a:noFill/>
        </p:spPr>
        <p:txBody>
          <a:bodyPr/>
          <a:lstStyle/>
          <a:p>
            <a:fld id="{A94F0EFA-E716-4638-B61A-67E409D278CA}" type="slidenum">
              <a:rPr lang="it-IT" smtClean="0"/>
              <a:pPr/>
              <a:t>4</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immagine diapositiva 1"/>
          <p:cNvSpPr>
            <a:spLocks noGrp="1" noRot="1" noChangeAspect="1" noTextEdit="1"/>
          </p:cNvSpPr>
          <p:nvPr>
            <p:ph type="sldImg"/>
          </p:nvPr>
        </p:nvSpPr>
        <p:spPr>
          <a:ln/>
        </p:spPr>
      </p:sp>
      <p:sp>
        <p:nvSpPr>
          <p:cNvPr id="44035" name="Segnaposto note 2"/>
          <p:cNvSpPr>
            <a:spLocks noGrp="1"/>
          </p:cNvSpPr>
          <p:nvPr>
            <p:ph type="body" idx="1"/>
          </p:nvPr>
        </p:nvSpPr>
        <p:spPr>
          <a:noFill/>
          <a:ln/>
        </p:spPr>
        <p:txBody>
          <a:bodyPr/>
          <a:lstStyle/>
          <a:p>
            <a:r>
              <a:rPr lang="it-IT" smtClean="0"/>
              <a:t>Note that we are speaking about a specific organization (a bank, an industry,..). That is , the distributed system is  working for that organization.</a:t>
            </a:r>
          </a:p>
        </p:txBody>
      </p:sp>
      <p:sp>
        <p:nvSpPr>
          <p:cNvPr id="44036" name="Segnaposto numero diapositiva 3"/>
          <p:cNvSpPr>
            <a:spLocks noGrp="1"/>
          </p:cNvSpPr>
          <p:nvPr>
            <p:ph type="sldNum" sz="quarter" idx="5"/>
          </p:nvPr>
        </p:nvSpPr>
        <p:spPr>
          <a:noFill/>
        </p:spPr>
        <p:txBody>
          <a:bodyPr/>
          <a:lstStyle/>
          <a:p>
            <a:fld id="{4BF05EDC-2CE4-4DE7-952D-66341146A08C}" type="slidenum">
              <a:rPr lang="it-IT" smtClean="0"/>
              <a:pPr/>
              <a:t>6</a:t>
            </a:fld>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egnaposto immagine diapositiva 1"/>
          <p:cNvSpPr>
            <a:spLocks noGrp="1" noRot="1" noChangeAspect="1" noTextEdit="1"/>
          </p:cNvSpPr>
          <p:nvPr>
            <p:ph type="sldImg"/>
          </p:nvPr>
        </p:nvSpPr>
        <p:spPr>
          <a:ln/>
        </p:spPr>
      </p:sp>
      <p:sp>
        <p:nvSpPr>
          <p:cNvPr id="47107" name="Segnaposto note 2"/>
          <p:cNvSpPr>
            <a:spLocks noGrp="1"/>
          </p:cNvSpPr>
          <p:nvPr>
            <p:ph type="body" idx="1"/>
          </p:nvPr>
        </p:nvSpPr>
        <p:spPr>
          <a:noFill/>
          <a:ln/>
        </p:spPr>
        <p:txBody>
          <a:bodyPr/>
          <a:lstStyle/>
          <a:p>
            <a:r>
              <a:rPr lang="it-IT" smtClean="0"/>
              <a:t>Computer firms are specialized in different kind of computer, PC, servers, workstations. The OsS or data base systems are generally different from firm to firm.This is a very big problem  because the communication among computers of a distributed system must be very simple and that it is possible only if  standard are used.</a:t>
            </a:r>
          </a:p>
        </p:txBody>
      </p:sp>
      <p:sp>
        <p:nvSpPr>
          <p:cNvPr id="47108" name="Segnaposto numero diapositiva 3"/>
          <p:cNvSpPr>
            <a:spLocks noGrp="1"/>
          </p:cNvSpPr>
          <p:nvPr>
            <p:ph type="sldNum" sz="quarter" idx="5"/>
          </p:nvPr>
        </p:nvSpPr>
        <p:spPr>
          <a:noFill/>
        </p:spPr>
        <p:txBody>
          <a:bodyPr/>
          <a:lstStyle/>
          <a:p>
            <a:fld id="{A7A5AF2F-A3AE-46C6-BDA8-516CE6222202}" type="slidenum">
              <a:rPr lang="it-IT" smtClean="0"/>
              <a:pPr/>
              <a:t>8</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8CB50602-F127-4E51-A0AA-630397170876}" type="datetimeFigureOut">
              <a:rPr lang="it-IT"/>
              <a:pPr>
                <a:defRPr/>
              </a:pPr>
              <a:t>13/03/2018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0D12AED-ABF8-4A1B-A7F7-6CD422AC2EAD}"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D6598DD1-C447-4ABF-9BAD-6446171705B2}" type="datetimeFigureOut">
              <a:rPr lang="it-IT"/>
              <a:pPr>
                <a:defRPr/>
              </a:pPr>
              <a:t>13/03/2018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9CCC8E2-3E39-47CC-AFF0-8D33B0CDCC6E}"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0A146C00-8794-4EB7-A0C3-B40262A23A05}" type="datetimeFigureOut">
              <a:rPr lang="it-IT"/>
              <a:pPr>
                <a:defRPr/>
              </a:pPr>
              <a:t>13/03/2018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CBB64F5-7242-4DEC-A73D-65E909EA8DF8}"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E8A88987-BF7C-4460-BBA4-503C81B097C1}" type="datetimeFigureOut">
              <a:rPr lang="it-IT"/>
              <a:pPr>
                <a:defRPr/>
              </a:pPr>
              <a:t>13/03/2018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4DF08FE-1D98-415E-8DDD-14516928C368}"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56A88CF1-0B23-43B1-A102-46C0B1E62847}" type="datetimeFigureOut">
              <a:rPr lang="it-IT"/>
              <a:pPr>
                <a:defRPr/>
              </a:pPr>
              <a:t>13/03/2018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F17C409-19DC-4237-9C20-993065F68B4C}"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927BE408-E535-4216-B29D-48E34114B6C8}" type="datetimeFigureOut">
              <a:rPr lang="it-IT"/>
              <a:pPr>
                <a:defRPr/>
              </a:pPr>
              <a:t>13/03/2018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B47AB2E-B426-472C-89EF-BA8DA48EBF4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C0FA3926-E764-415E-BC30-B8F5A66D94F6}" type="datetimeFigureOut">
              <a:rPr lang="it-IT"/>
              <a:pPr>
                <a:defRPr/>
              </a:pPr>
              <a:t>13/03/2018</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5F627F19-2BB5-47D7-A440-166229D23640}"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FCA2C87C-0598-4216-B350-E74C687FD1CE}" type="datetimeFigureOut">
              <a:rPr lang="it-IT"/>
              <a:pPr>
                <a:defRPr/>
              </a:pPr>
              <a:t>13/03/2018</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4E39A746-9F1E-4802-90A3-42590A1CD4FC}"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5F1F7AB-4E96-4CA6-A081-78824BA9D97C}" type="datetimeFigureOut">
              <a:rPr lang="it-IT"/>
              <a:pPr>
                <a:defRPr/>
              </a:pPr>
              <a:t>13/03/2018</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5C7EF9EF-E277-4356-8BED-A30882865A24}"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22CBCF16-494F-4ECB-B055-1C8A1DE79EFB}" type="datetimeFigureOut">
              <a:rPr lang="it-IT"/>
              <a:pPr>
                <a:defRPr/>
              </a:pPr>
              <a:t>13/03/2018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37CF32-94EE-41E0-BA59-0B7A9D46ACA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0E3033DF-5099-4FBE-91B8-FFBBE64014ED}" type="datetimeFigureOut">
              <a:rPr lang="it-IT"/>
              <a:pPr>
                <a:defRPr/>
              </a:pPr>
              <a:t>13/03/2018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A87ADB9D-BD59-4413-BABC-FDC2DF022A47}"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2713BCB-F77C-4A84-9125-D115D2DA5C23}" type="datetimeFigureOut">
              <a:rPr lang="it-IT"/>
              <a:pPr>
                <a:defRPr/>
              </a:pPr>
              <a:t>13/03/2018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68EC8BB-236B-4DDF-88B5-D6D96C962FD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title"/>
          </p:nvPr>
        </p:nvSpPr>
        <p:spPr/>
        <p:txBody>
          <a:bodyPr/>
          <a:lstStyle/>
          <a:p>
            <a:pPr eaLnBrk="1" hangingPunct="1"/>
            <a:r>
              <a:rPr lang="it-IT" sz="4000" b="1" smtClean="0">
                <a:latin typeface="Times New Roman" pitchFamily="18" charset="0"/>
                <a:cs typeface="Times New Roman" pitchFamily="18" charset="0"/>
              </a:rPr>
              <a:t>2° cycle degree programme (lm) in </a:t>
            </a:r>
            <a:br>
              <a:rPr lang="it-IT" sz="4000" b="1" smtClean="0">
                <a:latin typeface="Times New Roman" pitchFamily="18" charset="0"/>
                <a:cs typeface="Times New Roman" pitchFamily="18" charset="0"/>
              </a:rPr>
            </a:br>
            <a:r>
              <a:rPr lang="it-IT" sz="4000" b="1" smtClean="0">
                <a:latin typeface="Times New Roman" pitchFamily="18" charset="0"/>
                <a:cs typeface="Times New Roman" pitchFamily="18" charset="0"/>
              </a:rPr>
              <a:t>Telecommunications  Engineering</a:t>
            </a:r>
          </a:p>
        </p:txBody>
      </p:sp>
      <p:sp>
        <p:nvSpPr>
          <p:cNvPr id="2051" name="Segnaposto contenuto 2"/>
          <p:cNvSpPr>
            <a:spLocks noGrp="1"/>
          </p:cNvSpPr>
          <p:nvPr>
            <p:ph idx="1"/>
          </p:nvPr>
        </p:nvSpPr>
        <p:spPr/>
        <p:txBody>
          <a:bodyPr/>
          <a:lstStyle/>
          <a:p>
            <a:pPr eaLnBrk="1" hangingPunct="1">
              <a:buFont typeface="Arial" charset="0"/>
              <a:buNone/>
            </a:pPr>
            <a:endParaRPr lang="it-IT" sz="2800" smtClean="0">
              <a:latin typeface="Times New Roman" pitchFamily="18" charset="0"/>
              <a:cs typeface="Times New Roman" pitchFamily="18" charset="0"/>
            </a:endParaRPr>
          </a:p>
          <a:p>
            <a:pPr eaLnBrk="1" hangingPunct="1">
              <a:buFont typeface="Arial" charset="0"/>
              <a:buNone/>
            </a:pPr>
            <a:r>
              <a:rPr lang="it-IT" sz="2800" smtClean="0">
                <a:latin typeface="Times New Roman" pitchFamily="18" charset="0"/>
                <a:cs typeface="Times New Roman" pitchFamily="18" charset="0"/>
              </a:rPr>
              <a:t>		</a:t>
            </a:r>
            <a:r>
              <a:rPr lang="it-IT" sz="3600" smtClean="0">
                <a:latin typeface="Times New Roman" pitchFamily="18" charset="0"/>
                <a:cs typeface="Times New Roman" pitchFamily="18" charset="0"/>
              </a:rPr>
              <a:t>Principles Models and Applications</a:t>
            </a:r>
          </a:p>
          <a:p>
            <a:pPr eaLnBrk="1" hangingPunct="1">
              <a:buFont typeface="Arial" charset="0"/>
              <a:buNone/>
            </a:pPr>
            <a:r>
              <a:rPr lang="it-IT" sz="3600" smtClean="0">
                <a:latin typeface="Times New Roman" pitchFamily="18" charset="0"/>
                <a:cs typeface="Times New Roman" pitchFamily="18" charset="0"/>
              </a:rPr>
              <a:t>			 for Distributed Systems</a:t>
            </a:r>
          </a:p>
          <a:p>
            <a:pPr eaLnBrk="1" hangingPunct="1">
              <a:buFont typeface="Arial" charset="0"/>
              <a:buNone/>
            </a:pPr>
            <a:endParaRPr lang="it-IT" sz="2800" smtClean="0">
              <a:latin typeface="Times New Roman" pitchFamily="18" charset="0"/>
              <a:cs typeface="Times New Roman" pitchFamily="18" charset="0"/>
            </a:endParaRPr>
          </a:p>
          <a:p>
            <a:pPr eaLnBrk="1" hangingPunct="1">
              <a:buFont typeface="Arial" charset="0"/>
              <a:buNone/>
            </a:pPr>
            <a:r>
              <a:rPr lang="it-IT" sz="2800" smtClean="0">
                <a:latin typeface="Times New Roman" pitchFamily="18" charset="0"/>
                <a:cs typeface="Times New Roman" pitchFamily="18" charset="0"/>
              </a:rPr>
              <a:t>				Prof. Maurelio Boari</a:t>
            </a:r>
          </a:p>
          <a:p>
            <a:pPr eaLnBrk="1" hangingPunct="1">
              <a:buFont typeface="Arial" charset="0"/>
              <a:buNone/>
            </a:pPr>
            <a:endParaRPr lang="it-IT" sz="2800" smtClean="0">
              <a:latin typeface="Times New Roman" pitchFamily="18" charset="0"/>
              <a:cs typeface="Times New Roman" pitchFamily="18" charset="0"/>
            </a:endParaRPr>
          </a:p>
          <a:p>
            <a:pPr eaLnBrk="1" hangingPunct="1">
              <a:buFont typeface="Arial" charset="0"/>
              <a:buNone/>
            </a:pPr>
            <a:r>
              <a:rPr lang="it-IT" sz="2800" smtClean="0">
                <a:latin typeface="Times New Roman" pitchFamily="18" charset="0"/>
                <a:cs typeface="Times New Roman" pitchFamily="18" charset="0"/>
              </a:rPr>
              <a:t>				(maurelio.boari@unibo.it)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1B87659-DEF1-4E7A-8460-E3585954BFB8}" type="slidenum">
              <a:rPr lang="it-IT"/>
              <a:pPr>
                <a:defRPr/>
              </a:pPr>
              <a:t>10</a:t>
            </a:fld>
            <a:endParaRPr lang="it-IT"/>
          </a:p>
        </p:txBody>
      </p:sp>
      <p:sp>
        <p:nvSpPr>
          <p:cNvPr id="12291" name="Text Box 2"/>
          <p:cNvSpPr txBox="1">
            <a:spLocks noChangeArrowheads="1"/>
          </p:cNvSpPr>
          <p:nvPr/>
        </p:nvSpPr>
        <p:spPr bwMode="auto">
          <a:xfrm>
            <a:off x="533400" y="593725"/>
            <a:ext cx="7635875" cy="5273675"/>
          </a:xfrm>
          <a:prstGeom prst="rect">
            <a:avLst/>
          </a:prstGeom>
          <a:noFill/>
          <a:ln w="9525">
            <a:noFill/>
            <a:miter lim="800000"/>
            <a:headEnd/>
            <a:tailEnd type="none" w="lg" len="med"/>
          </a:ln>
        </p:spPr>
        <p:txBody>
          <a:bodyPr>
            <a:spAutoFit/>
          </a:bodyPr>
          <a:lstStyle/>
          <a:p>
            <a:pPr marL="190500" indent="-190500"/>
            <a:r>
              <a:rPr lang="it-IT" b="1"/>
              <a:t>Standard</a:t>
            </a:r>
          </a:p>
          <a:p>
            <a:pPr marL="190500" indent="-190500"/>
            <a:endParaRPr lang="it-IT" b="1"/>
          </a:p>
          <a:p>
            <a:pPr marL="190500" indent="-190500">
              <a:buFontTx/>
              <a:buChar char="•"/>
            </a:pPr>
            <a:r>
              <a:rPr lang="it-IT"/>
              <a:t>A </a:t>
            </a:r>
            <a:r>
              <a:rPr lang="it-IT" b="1"/>
              <a:t>technical standard</a:t>
            </a:r>
            <a:r>
              <a:rPr lang="it-IT"/>
              <a:t> is an established norm or requirement. It is usually a formal document that establishes uniform engineering or technical criteria, methods, processes and practices.</a:t>
            </a:r>
          </a:p>
          <a:p>
            <a:pPr marL="190500" indent="-190500"/>
            <a:r>
              <a:rPr lang="it-IT"/>
              <a:t> </a:t>
            </a:r>
          </a:p>
          <a:p>
            <a:pPr marL="190500" indent="-190500">
              <a:buFontTx/>
              <a:buChar char="•"/>
            </a:pPr>
            <a:r>
              <a:rPr lang="it-IT" b="1"/>
              <a:t>Standard de jure</a:t>
            </a:r>
            <a:r>
              <a:rPr lang="it-IT"/>
              <a:t>: Hardware or software that is endorsed by a standards organization. </a:t>
            </a:r>
          </a:p>
          <a:p>
            <a:pPr marL="190500" indent="-190500">
              <a:buFontTx/>
              <a:buChar char="•"/>
            </a:pPr>
            <a:endParaRPr lang="it-IT"/>
          </a:p>
          <a:p>
            <a:pPr marL="190500" indent="-190500">
              <a:buFontTx/>
              <a:buChar char="•"/>
            </a:pPr>
            <a:r>
              <a:rPr lang="it-IT" b="1"/>
              <a:t>Standard de facto</a:t>
            </a:r>
            <a:r>
              <a:rPr lang="it-IT"/>
              <a:t>: Hardware or software that is widely used, but not endorsed by a standards organization </a:t>
            </a:r>
          </a:p>
          <a:p>
            <a:pPr marL="190500" indent="-190500">
              <a:buFontTx/>
              <a:buChar char="•"/>
            </a:pPr>
            <a:endParaRPr lang="it-IT"/>
          </a:p>
          <a:p>
            <a:pPr marL="190500" indent="-190500">
              <a:buFontTx/>
              <a:buChar char="•"/>
            </a:pPr>
            <a:r>
              <a:rPr lang="it-IT" b="1"/>
              <a:t>The standard concept </a:t>
            </a:r>
            <a:r>
              <a:rPr lang="it-IT"/>
              <a:t>is relative to the functional aspects of a component; the component may be realized in different ways.  </a:t>
            </a:r>
          </a:p>
        </p:txBody>
      </p:sp>
    </p:spTree>
    <p:extLst>
      <p:ext uri="{BB962C8B-B14F-4D97-AF65-F5344CB8AC3E}">
        <p14:creationId xmlns:p14="http://schemas.microsoft.com/office/powerpoint/2010/main" val="1603510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71500" y="0"/>
            <a:ext cx="8229600" cy="1143000"/>
          </a:xfrm>
        </p:spPr>
        <p:txBody>
          <a:bodyPr/>
          <a:lstStyle/>
          <a:p>
            <a:pPr eaLnBrk="1" hangingPunct="1"/>
            <a:r>
              <a:rPr lang="it-IT" sz="2800" b="1" dirty="0" err="1" smtClean="0"/>
              <a:t>Interaction</a:t>
            </a:r>
            <a:r>
              <a:rPr lang="it-IT" sz="2800" b="1" dirty="0" smtClean="0"/>
              <a:t> </a:t>
            </a:r>
            <a:r>
              <a:rPr lang="it-IT" sz="2800" b="1" dirty="0" err="1" smtClean="0"/>
              <a:t>among</a:t>
            </a:r>
            <a:r>
              <a:rPr lang="it-IT" sz="2800" b="1" dirty="0" smtClean="0"/>
              <a:t> network </a:t>
            </a:r>
            <a:r>
              <a:rPr lang="it-IT" sz="2800" b="1" dirty="0" err="1" smtClean="0"/>
              <a:t>computing</a:t>
            </a:r>
            <a:r>
              <a:rPr lang="it-IT" sz="2800" b="1" dirty="0" smtClean="0"/>
              <a:t/>
            </a:r>
            <a:br>
              <a:rPr lang="it-IT" sz="2800" b="1" dirty="0" smtClean="0"/>
            </a:br>
            <a:r>
              <a:rPr lang="it-IT" sz="2800" b="1" dirty="0" smtClean="0"/>
              <a:t> </a:t>
            </a:r>
            <a:r>
              <a:rPr lang="it-IT" sz="2800" b="1" dirty="0" err="1" smtClean="0"/>
              <a:t>applications</a:t>
            </a:r>
            <a:endParaRPr lang="it-IT" sz="2800" dirty="0" smtClean="0"/>
          </a:p>
        </p:txBody>
      </p:sp>
      <p:sp>
        <p:nvSpPr>
          <p:cNvPr id="5123" name="Rectangle 3"/>
          <p:cNvSpPr>
            <a:spLocks noGrp="1" noChangeArrowheads="1"/>
          </p:cNvSpPr>
          <p:nvPr>
            <p:ph idx="1"/>
          </p:nvPr>
        </p:nvSpPr>
        <p:spPr>
          <a:xfrm>
            <a:off x="530225" y="1412776"/>
            <a:ext cx="8083550" cy="4708525"/>
          </a:xfrm>
        </p:spPr>
        <p:txBody>
          <a:bodyPr/>
          <a:lstStyle/>
          <a:p>
            <a:pPr marL="0" indent="0" eaLnBrk="1" hangingPunct="1">
              <a:lnSpc>
                <a:spcPct val="80000"/>
              </a:lnSpc>
              <a:buNone/>
            </a:pPr>
            <a:r>
              <a:rPr lang="it-IT" sz="2400" b="1" dirty="0" smtClean="0"/>
              <a:t>Word wide web </a:t>
            </a:r>
            <a:r>
              <a:rPr lang="it-IT" sz="2400" b="1" dirty="0" err="1" smtClean="0"/>
              <a:t>application</a:t>
            </a:r>
            <a:r>
              <a:rPr lang="it-IT" sz="2400" b="1" dirty="0" smtClean="0"/>
              <a:t> </a:t>
            </a:r>
          </a:p>
          <a:p>
            <a:pPr marL="0" indent="0" eaLnBrk="1" hangingPunct="1">
              <a:lnSpc>
                <a:spcPct val="80000"/>
              </a:lnSpc>
              <a:buNone/>
            </a:pPr>
            <a:endParaRPr lang="it-IT" sz="2400" b="1" dirty="0" smtClean="0"/>
          </a:p>
          <a:p>
            <a:pPr marL="457200" indent="-457200" eaLnBrk="1" hangingPunct="1">
              <a:lnSpc>
                <a:spcPct val="80000"/>
              </a:lnSpc>
            </a:pPr>
            <a:r>
              <a:rPr lang="it-IT" sz="2400" dirty="0" smtClean="0"/>
              <a:t>In the </a:t>
            </a:r>
            <a:r>
              <a:rPr lang="it-IT" sz="2400" dirty="0" err="1" smtClean="0"/>
              <a:t>past</a:t>
            </a:r>
            <a:r>
              <a:rPr lang="it-IT" sz="2400" dirty="0" smtClean="0"/>
              <a:t> </a:t>
            </a:r>
            <a:r>
              <a:rPr lang="it-IT" sz="2400" dirty="0" err="1" smtClean="0"/>
              <a:t>years</a:t>
            </a:r>
            <a:r>
              <a:rPr lang="it-IT" sz="2400" dirty="0" smtClean="0"/>
              <a:t> the www </a:t>
            </a:r>
            <a:r>
              <a:rPr lang="it-IT" sz="2400" dirty="0" err="1" smtClean="0"/>
              <a:t>had</a:t>
            </a:r>
            <a:r>
              <a:rPr lang="it-IT" sz="2400" dirty="0" smtClean="0"/>
              <a:t> a </a:t>
            </a:r>
            <a:r>
              <a:rPr lang="it-IT" sz="2400" dirty="0" err="1" smtClean="0"/>
              <a:t>very</a:t>
            </a:r>
            <a:r>
              <a:rPr lang="it-IT" sz="2400" dirty="0" smtClean="0"/>
              <a:t> large success </a:t>
            </a:r>
            <a:r>
              <a:rPr lang="it-IT" sz="2400" dirty="0" err="1" smtClean="0"/>
              <a:t>basically</a:t>
            </a:r>
            <a:r>
              <a:rPr lang="it-IT" sz="2400" dirty="0" smtClean="0"/>
              <a:t> for </a:t>
            </a:r>
            <a:r>
              <a:rPr lang="it-IT" sz="2400" dirty="0" err="1" smtClean="0"/>
              <a:t>two</a:t>
            </a:r>
            <a:r>
              <a:rPr lang="it-IT" sz="2400" dirty="0" smtClean="0"/>
              <a:t> </a:t>
            </a:r>
            <a:r>
              <a:rPr lang="it-IT" sz="2400" dirty="0" err="1" smtClean="0"/>
              <a:t>reasons</a:t>
            </a:r>
            <a:r>
              <a:rPr lang="it-IT" sz="2400" dirty="0" smtClean="0"/>
              <a:t>: </a:t>
            </a:r>
          </a:p>
          <a:p>
            <a:pPr marL="457200" indent="-457200" eaLnBrk="1" hangingPunct="1">
              <a:lnSpc>
                <a:spcPct val="80000"/>
              </a:lnSpc>
              <a:buFontTx/>
              <a:buNone/>
            </a:pPr>
            <a:r>
              <a:rPr lang="it-IT" sz="2800" dirty="0" smtClean="0">
                <a:solidFill>
                  <a:schemeClr val="tx2"/>
                </a:solidFill>
              </a:rPr>
              <a:t>	- </a:t>
            </a:r>
            <a:r>
              <a:rPr lang="it-IT" sz="2800" dirty="0" err="1" smtClean="0">
                <a:solidFill>
                  <a:schemeClr val="tx2"/>
                </a:solidFill>
              </a:rPr>
              <a:t>Simplicity</a:t>
            </a:r>
            <a:endParaRPr lang="it-IT" sz="2800" dirty="0" smtClean="0">
              <a:solidFill>
                <a:schemeClr val="tx2"/>
              </a:solidFill>
            </a:endParaRPr>
          </a:p>
          <a:p>
            <a:pPr marL="800100" lvl="1" indent="-342900" eaLnBrk="1" hangingPunct="1">
              <a:lnSpc>
                <a:spcPct val="80000"/>
              </a:lnSpc>
              <a:buFontTx/>
              <a:buChar char="-"/>
            </a:pPr>
            <a:r>
              <a:rPr lang="it-IT" sz="2400" dirty="0" err="1" smtClean="0">
                <a:solidFill>
                  <a:schemeClr val="tx2"/>
                </a:solidFill>
              </a:rPr>
              <a:t>Ubiquity</a:t>
            </a:r>
            <a:endParaRPr lang="it-IT" sz="2400" dirty="0" smtClean="0">
              <a:solidFill>
                <a:schemeClr val="tx2"/>
              </a:solidFill>
            </a:endParaRPr>
          </a:p>
          <a:p>
            <a:pPr marL="457200" indent="-457200" eaLnBrk="1" hangingPunct="1">
              <a:lnSpc>
                <a:spcPct val="80000"/>
              </a:lnSpc>
            </a:pPr>
            <a:r>
              <a:rPr lang="it-IT" sz="2400" dirty="0" smtClean="0"/>
              <a:t>For  a service provider  </a:t>
            </a:r>
            <a:r>
              <a:rPr lang="it-IT" sz="2400" dirty="0" err="1" smtClean="0"/>
              <a:t>is</a:t>
            </a:r>
            <a:r>
              <a:rPr lang="it-IT" sz="2400" dirty="0" smtClean="0"/>
              <a:t> </a:t>
            </a:r>
            <a:r>
              <a:rPr lang="it-IT" sz="2400" dirty="0" err="1" smtClean="0"/>
              <a:t>simple</a:t>
            </a:r>
            <a:r>
              <a:rPr lang="it-IT" sz="2400" dirty="0" smtClean="0"/>
              <a:t> to </a:t>
            </a:r>
            <a:r>
              <a:rPr lang="it-IT" sz="2400" dirty="0" err="1" smtClean="0"/>
              <a:t>contact</a:t>
            </a:r>
            <a:r>
              <a:rPr lang="it-IT" sz="2400" dirty="0" smtClean="0"/>
              <a:t> a </a:t>
            </a:r>
            <a:r>
              <a:rPr lang="it-IT" sz="2400" dirty="0" err="1" smtClean="0"/>
              <a:t>great</a:t>
            </a:r>
            <a:r>
              <a:rPr lang="it-IT" sz="2400" dirty="0" smtClean="0"/>
              <a:t> </a:t>
            </a:r>
            <a:r>
              <a:rPr lang="it-IT" sz="2400" dirty="0" err="1" smtClean="0"/>
              <a:t>number</a:t>
            </a:r>
            <a:r>
              <a:rPr lang="it-IT" sz="2400" dirty="0" smtClean="0"/>
              <a:t> of </a:t>
            </a:r>
            <a:r>
              <a:rPr lang="it-IT" sz="2400" dirty="0" err="1" smtClean="0"/>
              <a:t>users</a:t>
            </a:r>
            <a:r>
              <a:rPr lang="it-IT" sz="2400" dirty="0" smtClean="0"/>
              <a:t>.. </a:t>
            </a:r>
          </a:p>
          <a:p>
            <a:pPr marL="457200" indent="-457200" eaLnBrk="1" hangingPunct="1">
              <a:lnSpc>
                <a:spcPct val="80000"/>
              </a:lnSpc>
            </a:pPr>
            <a:r>
              <a:rPr lang="it-IT" sz="2400" dirty="0" smtClean="0"/>
              <a:t>For a </a:t>
            </a:r>
            <a:r>
              <a:rPr lang="it-IT" sz="2400" dirty="0" err="1" smtClean="0"/>
              <a:t>user</a:t>
            </a:r>
            <a:r>
              <a:rPr lang="it-IT" sz="2400" dirty="0" smtClean="0"/>
              <a:t>   </a:t>
            </a:r>
            <a:r>
              <a:rPr lang="it-IT" sz="2400" dirty="0" err="1" smtClean="0"/>
              <a:t>is</a:t>
            </a:r>
            <a:r>
              <a:rPr lang="it-IT" sz="2400" dirty="0" smtClean="0"/>
              <a:t> </a:t>
            </a:r>
            <a:r>
              <a:rPr lang="it-IT" sz="2400" dirty="0" err="1" smtClean="0"/>
              <a:t>simple</a:t>
            </a:r>
            <a:r>
              <a:rPr lang="it-IT" sz="2400" dirty="0" smtClean="0"/>
              <a:t> to </a:t>
            </a:r>
            <a:r>
              <a:rPr lang="it-IT" sz="2400" dirty="0" err="1" smtClean="0"/>
              <a:t>access</a:t>
            </a:r>
            <a:r>
              <a:rPr lang="it-IT" sz="2400" dirty="0" smtClean="0"/>
              <a:t> a service </a:t>
            </a:r>
            <a:r>
              <a:rPr lang="it-IT" sz="2400" dirty="0" err="1" smtClean="0"/>
              <a:t>everywhere</a:t>
            </a:r>
            <a:r>
              <a:rPr lang="it-IT" sz="2400" dirty="0" smtClean="0"/>
              <a:t> </a:t>
            </a:r>
            <a:r>
              <a:rPr lang="it-IT" sz="2400" dirty="0" err="1" smtClean="0"/>
              <a:t>it</a:t>
            </a:r>
            <a:r>
              <a:rPr lang="it-IT" sz="2400" dirty="0" smtClean="0"/>
              <a:t> </a:t>
            </a:r>
            <a:r>
              <a:rPr lang="it-IT" sz="2400" dirty="0" err="1" smtClean="0"/>
              <a:t>is</a:t>
            </a:r>
            <a:r>
              <a:rPr lang="it-IT" sz="2400" dirty="0" smtClean="0"/>
              <a:t> </a:t>
            </a:r>
            <a:r>
              <a:rPr lang="it-IT" sz="2400" dirty="0" err="1" smtClean="0"/>
              <a:t>located</a:t>
            </a:r>
            <a:r>
              <a:rPr lang="it-IT" sz="2400" dirty="0" smtClean="0"/>
              <a:t>.</a:t>
            </a:r>
          </a:p>
          <a:p>
            <a:pPr marL="457200" indent="-457200" eaLnBrk="1" hangingPunct="1">
              <a:lnSpc>
                <a:spcPct val="80000"/>
              </a:lnSpc>
            </a:pPr>
            <a:endParaRPr lang="it-IT" sz="2400" dirty="0" smtClean="0"/>
          </a:p>
          <a:p>
            <a:pPr marL="457200" indent="-457200" eaLnBrk="1" hangingPunct="1">
              <a:lnSpc>
                <a:spcPct val="80000"/>
              </a:lnSpc>
            </a:pPr>
            <a:r>
              <a:rPr lang="it-IT" sz="2400" dirty="0" err="1" smtClean="0"/>
              <a:t>However</a:t>
            </a:r>
            <a:r>
              <a:rPr lang="it-IT" sz="2400" dirty="0" smtClean="0"/>
              <a:t>, www </a:t>
            </a:r>
            <a:r>
              <a:rPr lang="it-IT" sz="2400" dirty="0" err="1" smtClean="0"/>
              <a:t>is</a:t>
            </a:r>
            <a:r>
              <a:rPr lang="it-IT" sz="2400" dirty="0" smtClean="0"/>
              <a:t> </a:t>
            </a:r>
            <a:r>
              <a:rPr lang="it-IT" sz="2400" dirty="0" err="1" smtClean="0"/>
              <a:t>strongly</a:t>
            </a:r>
            <a:r>
              <a:rPr lang="it-IT" sz="2400" dirty="0" smtClean="0"/>
              <a:t> </a:t>
            </a:r>
            <a:r>
              <a:rPr lang="it-IT" sz="2400" dirty="0" err="1" smtClean="0"/>
              <a:t>oriented</a:t>
            </a:r>
            <a:r>
              <a:rPr lang="it-IT" sz="2400" dirty="0" smtClean="0"/>
              <a:t> to </a:t>
            </a:r>
            <a:r>
              <a:rPr lang="it-IT" sz="2400" b="1" dirty="0" smtClean="0"/>
              <a:t>the </a:t>
            </a:r>
            <a:r>
              <a:rPr lang="it-IT" sz="2400" b="1" dirty="0" err="1" smtClean="0"/>
              <a:t>interaction</a:t>
            </a:r>
            <a:r>
              <a:rPr lang="it-IT" sz="2400" b="1" dirty="0" smtClean="0"/>
              <a:t> </a:t>
            </a:r>
            <a:r>
              <a:rPr lang="it-IT" sz="2400" b="1" dirty="0" err="1" smtClean="0"/>
              <a:t>among</a:t>
            </a:r>
            <a:r>
              <a:rPr lang="it-IT" sz="2400" b="1" dirty="0" smtClean="0"/>
              <a:t> </a:t>
            </a:r>
            <a:r>
              <a:rPr lang="it-IT" sz="2400" b="1" dirty="0" err="1" smtClean="0"/>
              <a:t>users</a:t>
            </a:r>
            <a:r>
              <a:rPr lang="it-IT" sz="2400" b="1" dirty="0" smtClean="0"/>
              <a:t> and </a:t>
            </a:r>
            <a:r>
              <a:rPr lang="it-IT" sz="2400" b="1" dirty="0" err="1" smtClean="0"/>
              <a:t>systems</a:t>
            </a:r>
            <a:r>
              <a:rPr lang="it-IT" sz="2400" b="1" dirty="0" smtClean="0"/>
              <a:t>. </a:t>
            </a:r>
            <a:endParaRPr lang="it-IT" sz="2400" b="1" dirty="0" smtClean="0">
              <a:solidFill>
                <a:schemeClr val="tx2"/>
              </a:solidFill>
            </a:endParaRPr>
          </a:p>
        </p:txBody>
      </p:sp>
    </p:spTree>
    <p:extLst>
      <p:ext uri="{BB962C8B-B14F-4D97-AF65-F5344CB8AC3E}">
        <p14:creationId xmlns:p14="http://schemas.microsoft.com/office/powerpoint/2010/main" val="279172616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71450"/>
            <a:ext cx="8229600" cy="1143000"/>
          </a:xfrm>
        </p:spPr>
        <p:txBody>
          <a:bodyPr/>
          <a:lstStyle/>
          <a:p>
            <a:pPr eaLnBrk="1" hangingPunct="1"/>
            <a:r>
              <a:rPr lang="it-IT" sz="3200" b="1" smtClean="0"/>
              <a:t>Web limitations</a:t>
            </a:r>
          </a:p>
        </p:txBody>
      </p:sp>
      <p:sp>
        <p:nvSpPr>
          <p:cNvPr id="7171" name="Rectangle 3"/>
          <p:cNvSpPr>
            <a:spLocks noGrp="1" noChangeArrowheads="1"/>
          </p:cNvSpPr>
          <p:nvPr>
            <p:ph idx="1"/>
          </p:nvPr>
        </p:nvSpPr>
        <p:spPr>
          <a:xfrm>
            <a:off x="457200" y="836613"/>
            <a:ext cx="8686800" cy="4525962"/>
          </a:xfrm>
        </p:spPr>
        <p:txBody>
          <a:bodyPr/>
          <a:lstStyle/>
          <a:p>
            <a:pPr eaLnBrk="1" hangingPunct="1">
              <a:lnSpc>
                <a:spcPct val="90000"/>
              </a:lnSpc>
            </a:pPr>
            <a:r>
              <a:rPr lang="it-IT" sz="2400" dirty="0" smtClean="0">
                <a:solidFill>
                  <a:schemeClr val="tx2"/>
                </a:solidFill>
              </a:rPr>
              <a:t>The web model </a:t>
            </a:r>
            <a:r>
              <a:rPr lang="it-IT" sz="2400" dirty="0" err="1" smtClean="0">
                <a:solidFill>
                  <a:schemeClr val="tx2"/>
                </a:solidFill>
              </a:rPr>
              <a:t>is</a:t>
            </a:r>
            <a:r>
              <a:rPr lang="it-IT" sz="2400" dirty="0" smtClean="0">
                <a:solidFill>
                  <a:schemeClr val="tx2"/>
                </a:solidFill>
              </a:rPr>
              <a:t> </a:t>
            </a:r>
            <a:r>
              <a:rPr lang="it-IT" sz="2400" dirty="0" err="1" smtClean="0">
                <a:solidFill>
                  <a:schemeClr val="tx2"/>
                </a:solidFill>
              </a:rPr>
              <a:t>not</a:t>
            </a:r>
            <a:r>
              <a:rPr lang="it-IT" sz="2400" dirty="0" smtClean="0">
                <a:solidFill>
                  <a:schemeClr val="tx2"/>
                </a:solidFill>
              </a:rPr>
              <a:t> </a:t>
            </a:r>
            <a:r>
              <a:rPr lang="it-IT" sz="2400" dirty="0" err="1" smtClean="0">
                <a:solidFill>
                  <a:schemeClr val="tx2"/>
                </a:solidFill>
              </a:rPr>
              <a:t>suitable</a:t>
            </a:r>
            <a:r>
              <a:rPr lang="it-IT" sz="2400" dirty="0" smtClean="0">
                <a:solidFill>
                  <a:schemeClr val="tx2"/>
                </a:solidFill>
              </a:rPr>
              <a:t> to the management of the </a:t>
            </a:r>
            <a:r>
              <a:rPr lang="it-IT" sz="2400" dirty="0" err="1" smtClean="0">
                <a:solidFill>
                  <a:schemeClr val="tx2"/>
                </a:solidFill>
              </a:rPr>
              <a:t>interactions</a:t>
            </a:r>
            <a:r>
              <a:rPr lang="it-IT" sz="2400" dirty="0" smtClean="0">
                <a:solidFill>
                  <a:schemeClr val="tx2"/>
                </a:solidFill>
              </a:rPr>
              <a:t> </a:t>
            </a:r>
            <a:r>
              <a:rPr lang="it-IT" sz="2400" dirty="0" err="1" smtClean="0">
                <a:solidFill>
                  <a:schemeClr val="tx2"/>
                </a:solidFill>
              </a:rPr>
              <a:t>among</a:t>
            </a:r>
            <a:r>
              <a:rPr lang="it-IT" sz="2400" dirty="0" smtClean="0">
                <a:solidFill>
                  <a:schemeClr val="tx2"/>
                </a:solidFill>
              </a:rPr>
              <a:t> </a:t>
            </a:r>
            <a:r>
              <a:rPr lang="it-IT" sz="2400" dirty="0" err="1" smtClean="0">
                <a:solidFill>
                  <a:schemeClr val="tx2"/>
                </a:solidFill>
              </a:rPr>
              <a:t>applications</a:t>
            </a:r>
            <a:r>
              <a:rPr lang="it-IT" sz="2400" dirty="0" smtClean="0">
                <a:solidFill>
                  <a:schemeClr val="tx2"/>
                </a:solidFill>
              </a:rPr>
              <a:t>.</a:t>
            </a:r>
          </a:p>
          <a:p>
            <a:pPr eaLnBrk="1" hangingPunct="1">
              <a:lnSpc>
                <a:spcPct val="90000"/>
              </a:lnSpc>
            </a:pPr>
            <a:endParaRPr lang="it-IT" sz="2400" b="1" dirty="0" smtClean="0"/>
          </a:p>
          <a:p>
            <a:pPr eaLnBrk="1" hangingPunct="1">
              <a:lnSpc>
                <a:spcPct val="90000"/>
              </a:lnSpc>
            </a:pPr>
            <a:r>
              <a:rPr lang="it-IT" sz="2400" dirty="0" err="1" smtClean="0"/>
              <a:t>It</a:t>
            </a:r>
            <a:r>
              <a:rPr lang="it-IT" sz="2400" dirty="0" smtClean="0"/>
              <a:t> </a:t>
            </a:r>
            <a:r>
              <a:rPr lang="it-IT" sz="2400" dirty="0" err="1" smtClean="0"/>
              <a:t>is</a:t>
            </a:r>
            <a:r>
              <a:rPr lang="it-IT" sz="2400" dirty="0" smtClean="0"/>
              <a:t> </a:t>
            </a:r>
            <a:r>
              <a:rPr lang="it-IT" sz="2400" dirty="0" err="1" smtClean="0"/>
              <a:t>based</a:t>
            </a:r>
            <a:r>
              <a:rPr lang="it-IT" sz="2400" dirty="0" smtClean="0"/>
              <a:t> on a </a:t>
            </a:r>
            <a:r>
              <a:rPr lang="it-IT" sz="2400" dirty="0" err="1" smtClean="0"/>
              <a:t>very</a:t>
            </a:r>
            <a:r>
              <a:rPr lang="it-IT" sz="2400" dirty="0" smtClean="0"/>
              <a:t> </a:t>
            </a:r>
            <a:r>
              <a:rPr lang="it-IT" sz="2400" dirty="0" err="1" smtClean="0"/>
              <a:t>simple</a:t>
            </a:r>
            <a:r>
              <a:rPr lang="it-IT" sz="2400" dirty="0" smtClean="0"/>
              <a:t> model: </a:t>
            </a:r>
          </a:p>
          <a:p>
            <a:pPr eaLnBrk="1" hangingPunct="1">
              <a:lnSpc>
                <a:spcPct val="90000"/>
              </a:lnSpc>
              <a:buFontTx/>
              <a:buNone/>
            </a:pPr>
            <a:r>
              <a:rPr lang="it-IT" sz="2400" dirty="0" smtClean="0"/>
              <a:t>	   - the </a:t>
            </a:r>
            <a:r>
              <a:rPr lang="it-IT" sz="2400" dirty="0" err="1" smtClean="0"/>
              <a:t>user</a:t>
            </a:r>
            <a:r>
              <a:rPr lang="it-IT" sz="2400" dirty="0" smtClean="0"/>
              <a:t>, </a:t>
            </a:r>
            <a:r>
              <a:rPr lang="it-IT" sz="2400" dirty="0" err="1" smtClean="0"/>
              <a:t>using</a:t>
            </a:r>
            <a:r>
              <a:rPr lang="it-IT" sz="2400" dirty="0" smtClean="0"/>
              <a:t> a browser, </a:t>
            </a:r>
            <a:r>
              <a:rPr lang="it-IT" sz="2400" dirty="0" err="1" smtClean="0"/>
              <a:t>sends</a:t>
            </a:r>
            <a:r>
              <a:rPr lang="it-IT" sz="2400" dirty="0" smtClean="0"/>
              <a:t> a URL to a server.</a:t>
            </a:r>
            <a:r>
              <a:rPr lang="it-IT" sz="2800" dirty="0" smtClean="0"/>
              <a:t> </a:t>
            </a:r>
          </a:p>
          <a:p>
            <a:pPr lvl="1" eaLnBrk="1" hangingPunct="1">
              <a:lnSpc>
                <a:spcPct val="90000"/>
              </a:lnSpc>
              <a:spcBef>
                <a:spcPct val="0"/>
              </a:spcBef>
              <a:buFontTx/>
              <a:buNone/>
            </a:pPr>
            <a:r>
              <a:rPr lang="it-IT" sz="2400" dirty="0" smtClean="0"/>
              <a:t>  - the web server </a:t>
            </a:r>
            <a:r>
              <a:rPr lang="it-IT" sz="2400" dirty="0" err="1" smtClean="0"/>
              <a:t>returns</a:t>
            </a:r>
            <a:r>
              <a:rPr lang="it-IT" sz="2400" dirty="0" smtClean="0"/>
              <a:t> a HTML page </a:t>
            </a:r>
            <a:r>
              <a:rPr lang="it-IT" sz="2400" dirty="0" err="1" smtClean="0"/>
              <a:t>that</a:t>
            </a:r>
            <a:r>
              <a:rPr lang="it-IT" sz="2400" dirty="0" smtClean="0"/>
              <a:t> </a:t>
            </a:r>
            <a:r>
              <a:rPr lang="it-IT" sz="2400" dirty="0" err="1" smtClean="0"/>
              <a:t>is</a:t>
            </a:r>
            <a:r>
              <a:rPr lang="it-IT" sz="2400" dirty="0" smtClean="0"/>
              <a:t> </a:t>
            </a:r>
            <a:r>
              <a:rPr lang="it-IT" sz="2400" dirty="0" err="1" smtClean="0"/>
              <a:t>graphically</a:t>
            </a:r>
            <a:r>
              <a:rPr lang="it-IT" sz="2400" dirty="0" smtClean="0"/>
              <a:t> </a:t>
            </a:r>
            <a:r>
              <a:rPr lang="it-IT" sz="2400" dirty="0" err="1" smtClean="0"/>
              <a:t>displayed</a:t>
            </a:r>
            <a:r>
              <a:rPr lang="it-IT" sz="2400" dirty="0" smtClean="0"/>
              <a:t> by the browser.</a:t>
            </a:r>
          </a:p>
          <a:p>
            <a:pPr lvl="1" eaLnBrk="1" hangingPunct="1">
              <a:lnSpc>
                <a:spcPct val="90000"/>
              </a:lnSpc>
              <a:spcBef>
                <a:spcPct val="0"/>
              </a:spcBef>
              <a:buFontTx/>
              <a:buNone/>
            </a:pPr>
            <a:endParaRPr lang="it-IT" sz="2400" dirty="0" smtClean="0"/>
          </a:p>
          <a:p>
            <a:pPr eaLnBrk="1" hangingPunct="1">
              <a:lnSpc>
                <a:spcPct val="90000"/>
              </a:lnSpc>
            </a:pPr>
            <a:r>
              <a:rPr lang="it-IT" sz="2400" dirty="0" smtClean="0"/>
              <a:t>In a </a:t>
            </a:r>
            <a:r>
              <a:rPr lang="it-IT" sz="2400" dirty="0" err="1" smtClean="0">
                <a:solidFill>
                  <a:srgbClr val="FF0000"/>
                </a:solidFill>
              </a:rPr>
              <a:t>interaction</a:t>
            </a:r>
            <a:r>
              <a:rPr lang="it-IT" sz="2400" dirty="0" smtClean="0">
                <a:solidFill>
                  <a:srgbClr val="FF0000"/>
                </a:solidFill>
              </a:rPr>
              <a:t> </a:t>
            </a:r>
            <a:r>
              <a:rPr lang="it-IT" sz="2400" dirty="0" err="1" smtClean="0">
                <a:solidFill>
                  <a:srgbClr val="FF0000"/>
                </a:solidFill>
              </a:rPr>
              <a:t>between</a:t>
            </a:r>
            <a:r>
              <a:rPr lang="it-IT" sz="2400" dirty="0" smtClean="0">
                <a:solidFill>
                  <a:srgbClr val="FF0000"/>
                </a:solidFill>
              </a:rPr>
              <a:t> </a:t>
            </a:r>
            <a:r>
              <a:rPr lang="it-IT" sz="2400" dirty="0" err="1" smtClean="0">
                <a:solidFill>
                  <a:srgbClr val="FF0000"/>
                </a:solidFill>
              </a:rPr>
              <a:t>two</a:t>
            </a:r>
            <a:r>
              <a:rPr lang="it-IT" sz="2400" dirty="0" smtClean="0">
                <a:solidFill>
                  <a:srgbClr val="FF0000"/>
                </a:solidFill>
              </a:rPr>
              <a:t> </a:t>
            </a:r>
            <a:r>
              <a:rPr lang="it-IT" sz="2400" dirty="0" err="1" smtClean="0">
                <a:solidFill>
                  <a:srgbClr val="FF0000"/>
                </a:solidFill>
              </a:rPr>
              <a:t>applications</a:t>
            </a:r>
            <a:r>
              <a:rPr lang="it-IT" sz="2400" dirty="0" smtClean="0">
                <a:solidFill>
                  <a:srgbClr val="FF0000"/>
                </a:solidFill>
              </a:rPr>
              <a:t> </a:t>
            </a:r>
            <a:r>
              <a:rPr lang="it-IT" sz="2400" dirty="0" err="1" smtClean="0"/>
              <a:t>this</a:t>
            </a:r>
            <a:r>
              <a:rPr lang="it-IT" sz="2400" dirty="0" smtClean="0"/>
              <a:t> </a:t>
            </a:r>
            <a:r>
              <a:rPr lang="it-IT" sz="2400" dirty="0" err="1" smtClean="0"/>
              <a:t>scheme</a:t>
            </a:r>
            <a:r>
              <a:rPr lang="it-IT" sz="2400" dirty="0" smtClean="0"/>
              <a:t> </a:t>
            </a:r>
            <a:r>
              <a:rPr lang="it-IT" sz="2400" dirty="0" err="1" smtClean="0"/>
              <a:t>presents</a:t>
            </a:r>
            <a:r>
              <a:rPr lang="it-IT" sz="2400" dirty="0" smtClean="0"/>
              <a:t> </a:t>
            </a:r>
            <a:r>
              <a:rPr lang="it-IT" sz="2400" dirty="0" err="1" smtClean="0"/>
              <a:t>two</a:t>
            </a:r>
            <a:r>
              <a:rPr lang="it-IT" sz="2400" dirty="0" smtClean="0"/>
              <a:t> </a:t>
            </a:r>
            <a:r>
              <a:rPr lang="it-IT" sz="2400" dirty="0" err="1" smtClean="0"/>
              <a:t>critical</a:t>
            </a:r>
            <a:r>
              <a:rPr lang="it-IT" sz="2400" dirty="0" smtClean="0"/>
              <a:t> </a:t>
            </a:r>
            <a:r>
              <a:rPr lang="it-IT" sz="2400" dirty="0" err="1" smtClean="0"/>
              <a:t>aspects</a:t>
            </a:r>
            <a:r>
              <a:rPr lang="it-IT" sz="2400" dirty="0" smtClean="0"/>
              <a:t>: </a:t>
            </a:r>
          </a:p>
          <a:p>
            <a:pPr lvl="1" eaLnBrk="1" hangingPunct="1">
              <a:lnSpc>
                <a:spcPct val="90000"/>
              </a:lnSpc>
              <a:spcBef>
                <a:spcPct val="0"/>
              </a:spcBef>
            </a:pPr>
            <a:r>
              <a:rPr lang="it-IT" sz="2400" dirty="0" smtClean="0"/>
              <a:t>The URL are a </a:t>
            </a:r>
            <a:r>
              <a:rPr lang="it-IT" sz="2400" dirty="0" err="1" smtClean="0"/>
              <a:t>very</a:t>
            </a:r>
            <a:r>
              <a:rPr lang="it-IT" sz="2400" dirty="0" smtClean="0"/>
              <a:t> </a:t>
            </a:r>
            <a:r>
              <a:rPr lang="it-IT" sz="2400" dirty="0" err="1" smtClean="0"/>
              <a:t>simple</a:t>
            </a:r>
            <a:r>
              <a:rPr lang="it-IT" sz="2400" dirty="0" smtClean="0"/>
              <a:t> </a:t>
            </a:r>
            <a:r>
              <a:rPr lang="it-IT" sz="2400" dirty="0" err="1" smtClean="0"/>
              <a:t>tool</a:t>
            </a:r>
            <a:r>
              <a:rPr lang="it-IT" sz="2400" dirty="0" smtClean="0"/>
              <a:t> in </a:t>
            </a:r>
            <a:r>
              <a:rPr lang="it-IT" sz="2400" dirty="0" err="1" smtClean="0"/>
              <a:t>order</a:t>
            </a:r>
            <a:r>
              <a:rPr lang="it-IT" sz="2400" dirty="0" smtClean="0"/>
              <a:t> to express </a:t>
            </a:r>
            <a:r>
              <a:rPr lang="it-IT" sz="2400" dirty="0" err="1" smtClean="0"/>
              <a:t>complex</a:t>
            </a:r>
            <a:r>
              <a:rPr lang="it-IT" sz="2400" dirty="0" smtClean="0"/>
              <a:t> and </a:t>
            </a:r>
            <a:r>
              <a:rPr lang="it-IT" sz="2400" dirty="0" err="1" smtClean="0"/>
              <a:t>articulated</a:t>
            </a:r>
            <a:r>
              <a:rPr lang="it-IT" sz="2400" dirty="0" smtClean="0"/>
              <a:t> </a:t>
            </a:r>
            <a:r>
              <a:rPr lang="it-IT" sz="2400" dirty="0" err="1" smtClean="0"/>
              <a:t>requests</a:t>
            </a:r>
            <a:r>
              <a:rPr lang="it-IT" sz="2400" dirty="0" smtClean="0"/>
              <a:t>.</a:t>
            </a:r>
          </a:p>
          <a:p>
            <a:pPr lvl="1" eaLnBrk="1" hangingPunct="1">
              <a:lnSpc>
                <a:spcPct val="90000"/>
              </a:lnSpc>
              <a:spcBef>
                <a:spcPct val="0"/>
              </a:spcBef>
            </a:pPr>
            <a:r>
              <a:rPr lang="it-IT" sz="2400" dirty="0" smtClean="0">
                <a:solidFill>
                  <a:schemeClr val="tx2"/>
                </a:solidFill>
              </a:rPr>
              <a:t>HTML</a:t>
            </a:r>
            <a:r>
              <a:rPr lang="it-IT" sz="2400" dirty="0" smtClean="0"/>
              <a:t> </a:t>
            </a:r>
            <a:r>
              <a:rPr lang="it-IT" sz="2400" dirty="0" err="1" smtClean="0"/>
              <a:t>is</a:t>
            </a:r>
            <a:r>
              <a:rPr lang="it-IT" sz="2400" dirty="0" smtClean="0"/>
              <a:t> a </a:t>
            </a:r>
            <a:r>
              <a:rPr lang="it-IT" sz="2400" dirty="0" err="1" smtClean="0"/>
              <a:t>language</a:t>
            </a:r>
            <a:r>
              <a:rPr lang="it-IT" sz="2400" dirty="0" smtClean="0"/>
              <a:t> </a:t>
            </a:r>
            <a:r>
              <a:rPr lang="it-IT" sz="2400" dirty="0" err="1" smtClean="0"/>
              <a:t>basically</a:t>
            </a:r>
            <a:r>
              <a:rPr lang="it-IT" sz="2400" dirty="0" smtClean="0"/>
              <a:t> </a:t>
            </a:r>
            <a:r>
              <a:rPr lang="it-IT" sz="2400" dirty="0" err="1" smtClean="0"/>
              <a:t>used</a:t>
            </a:r>
            <a:r>
              <a:rPr lang="it-IT" sz="2400" dirty="0" smtClean="0"/>
              <a:t> to </a:t>
            </a:r>
            <a:r>
              <a:rPr lang="it-IT" sz="2400" dirty="0" err="1" smtClean="0"/>
              <a:t>describe</a:t>
            </a:r>
            <a:r>
              <a:rPr lang="it-IT" sz="2400" dirty="0" smtClean="0"/>
              <a:t> </a:t>
            </a:r>
            <a:r>
              <a:rPr lang="it-IT" sz="2400" dirty="0" err="1" smtClean="0"/>
              <a:t>how</a:t>
            </a:r>
            <a:r>
              <a:rPr lang="it-IT" sz="2400" dirty="0" smtClean="0"/>
              <a:t> </a:t>
            </a:r>
            <a:r>
              <a:rPr lang="it-IT" sz="2400" dirty="0" err="1" smtClean="0"/>
              <a:t>documents</a:t>
            </a:r>
            <a:r>
              <a:rPr lang="it-IT" sz="2400" dirty="0" smtClean="0"/>
              <a:t> </a:t>
            </a:r>
            <a:r>
              <a:rPr lang="it-IT" sz="2400" dirty="0" err="1" smtClean="0"/>
              <a:t>may</a:t>
            </a:r>
            <a:r>
              <a:rPr lang="it-IT" sz="2400" dirty="0" smtClean="0"/>
              <a:t> be </a:t>
            </a:r>
            <a:r>
              <a:rPr lang="it-IT" sz="2400" dirty="0" err="1" smtClean="0"/>
              <a:t>displayed</a:t>
            </a:r>
            <a:r>
              <a:rPr lang="it-IT" sz="2400" dirty="0" smtClean="0"/>
              <a:t>.</a:t>
            </a:r>
          </a:p>
        </p:txBody>
      </p:sp>
    </p:spTree>
    <p:extLst>
      <p:ext uri="{BB962C8B-B14F-4D97-AF65-F5344CB8AC3E}">
        <p14:creationId xmlns:p14="http://schemas.microsoft.com/office/powerpoint/2010/main" val="290161590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6988"/>
            <a:ext cx="8229600" cy="1084263"/>
          </a:xfrm>
        </p:spPr>
        <p:txBody>
          <a:bodyPr/>
          <a:lstStyle/>
          <a:p>
            <a:pPr eaLnBrk="1" hangingPunct="1"/>
            <a:r>
              <a:rPr lang="it-IT" sz="3200" b="1" dirty="0" err="1" smtClean="0"/>
              <a:t>Interaction</a:t>
            </a:r>
            <a:r>
              <a:rPr lang="it-IT" sz="3200" b="1" dirty="0" smtClean="0"/>
              <a:t> </a:t>
            </a:r>
            <a:r>
              <a:rPr lang="it-IT" sz="3200" b="1" dirty="0" err="1" smtClean="0"/>
              <a:t>among</a:t>
            </a:r>
            <a:r>
              <a:rPr lang="it-IT" sz="3200" b="1" dirty="0" smtClean="0"/>
              <a:t> network </a:t>
            </a:r>
            <a:r>
              <a:rPr lang="it-IT" sz="3200" b="1" dirty="0" err="1" smtClean="0"/>
              <a:t>computing</a:t>
            </a:r>
            <a:r>
              <a:rPr lang="it-IT" sz="3200" b="1" dirty="0" smtClean="0"/>
              <a:t> </a:t>
            </a:r>
            <a:r>
              <a:rPr lang="it-IT" sz="3200" b="1" dirty="0" err="1" smtClean="0"/>
              <a:t>applications</a:t>
            </a:r>
            <a:endParaRPr lang="it-IT" sz="3200" b="1" dirty="0" smtClean="0"/>
          </a:p>
        </p:txBody>
      </p:sp>
      <p:sp>
        <p:nvSpPr>
          <p:cNvPr id="6147" name="Rectangle 3"/>
          <p:cNvSpPr>
            <a:spLocks noGrp="1" noChangeArrowheads="1"/>
          </p:cNvSpPr>
          <p:nvPr>
            <p:ph idx="1"/>
          </p:nvPr>
        </p:nvSpPr>
        <p:spPr>
          <a:xfrm>
            <a:off x="457200" y="1125538"/>
            <a:ext cx="8229600" cy="4525962"/>
          </a:xfrm>
        </p:spPr>
        <p:txBody>
          <a:bodyPr/>
          <a:lstStyle/>
          <a:p>
            <a:pPr marL="0" indent="0" eaLnBrk="1" hangingPunct="1">
              <a:lnSpc>
                <a:spcPct val="90000"/>
              </a:lnSpc>
              <a:buNone/>
            </a:pPr>
            <a:r>
              <a:rPr lang="it-IT" sz="2400" dirty="0" smtClean="0"/>
              <a:t>The </a:t>
            </a:r>
            <a:r>
              <a:rPr lang="it-IT" sz="2400" dirty="0" err="1" smtClean="0"/>
              <a:t>evolution</a:t>
            </a:r>
            <a:r>
              <a:rPr lang="it-IT" sz="2400" dirty="0" smtClean="0"/>
              <a:t> of the internet and web </a:t>
            </a:r>
            <a:r>
              <a:rPr lang="it-IT" sz="2400" dirty="0" err="1" smtClean="0"/>
              <a:t>utilization</a:t>
            </a:r>
            <a:r>
              <a:rPr lang="it-IT" sz="2400" dirty="0" smtClean="0"/>
              <a:t> made  </a:t>
            </a:r>
            <a:r>
              <a:rPr lang="it-IT" sz="2400" dirty="0" err="1" smtClean="0"/>
              <a:t>necessary</a:t>
            </a:r>
            <a:r>
              <a:rPr lang="it-IT" sz="2400" dirty="0" smtClean="0"/>
              <a:t>  the </a:t>
            </a:r>
            <a:r>
              <a:rPr lang="it-IT" sz="2400" dirty="0" err="1" smtClean="0"/>
              <a:t>demand</a:t>
            </a:r>
            <a:r>
              <a:rPr lang="it-IT" sz="2400" dirty="0" smtClean="0"/>
              <a:t> </a:t>
            </a:r>
            <a:r>
              <a:rPr lang="it-IT" sz="2400" b="1" dirty="0" smtClean="0"/>
              <a:t>of </a:t>
            </a:r>
            <a:r>
              <a:rPr lang="it-IT" sz="2400" b="1" dirty="0" err="1" smtClean="0"/>
              <a:t>interactions</a:t>
            </a:r>
            <a:r>
              <a:rPr lang="it-IT" sz="2400" b="1" dirty="0" smtClean="0"/>
              <a:t> </a:t>
            </a:r>
            <a:r>
              <a:rPr lang="it-IT" sz="2400" b="1" dirty="0" err="1" smtClean="0"/>
              <a:t>among</a:t>
            </a:r>
            <a:r>
              <a:rPr lang="it-IT" sz="2400" b="1" dirty="0" smtClean="0"/>
              <a:t> </a:t>
            </a:r>
            <a:r>
              <a:rPr lang="it-IT" sz="2400" b="1" dirty="0" err="1" smtClean="0"/>
              <a:t>applications</a:t>
            </a:r>
            <a:r>
              <a:rPr lang="it-IT" sz="2400" b="1" dirty="0" smtClean="0"/>
              <a:t> </a:t>
            </a:r>
            <a:r>
              <a:rPr lang="it-IT" sz="2400" dirty="0" smtClean="0"/>
              <a:t>in</a:t>
            </a:r>
            <a:r>
              <a:rPr lang="it-IT" sz="2400" b="1" dirty="0" smtClean="0"/>
              <a:t> </a:t>
            </a:r>
            <a:r>
              <a:rPr lang="it-IT" sz="2400" dirty="0" err="1" smtClean="0"/>
              <a:t>different</a:t>
            </a:r>
            <a:r>
              <a:rPr lang="it-IT" sz="2400" dirty="0" smtClean="0"/>
              <a:t> </a:t>
            </a:r>
            <a:r>
              <a:rPr lang="it-IT" sz="2400" dirty="0" err="1" smtClean="0"/>
              <a:t>scenarios</a:t>
            </a:r>
            <a:r>
              <a:rPr lang="it-IT" sz="2400" dirty="0" smtClean="0"/>
              <a:t>:</a:t>
            </a:r>
          </a:p>
          <a:p>
            <a:pPr lvl="1" eaLnBrk="1" hangingPunct="1">
              <a:lnSpc>
                <a:spcPct val="90000"/>
              </a:lnSpc>
              <a:buFont typeface="Arial" panose="020B0604020202020204" pitchFamily="34" charset="0"/>
              <a:buChar char="•"/>
            </a:pPr>
            <a:r>
              <a:rPr lang="it-IT" sz="2400" dirty="0" smtClean="0"/>
              <a:t>A </a:t>
            </a:r>
            <a:r>
              <a:rPr lang="it-IT" sz="2400" dirty="0" err="1" smtClean="0"/>
              <a:t>program</a:t>
            </a:r>
            <a:r>
              <a:rPr lang="it-IT" sz="2400" dirty="0" smtClean="0"/>
              <a:t> of business management must be </a:t>
            </a:r>
            <a:r>
              <a:rPr lang="it-IT" sz="2400" dirty="0" err="1" smtClean="0"/>
              <a:t>able</a:t>
            </a:r>
            <a:r>
              <a:rPr lang="it-IT" sz="2400" dirty="0" smtClean="0"/>
              <a:t> to integrate the </a:t>
            </a:r>
            <a:r>
              <a:rPr lang="it-IT" sz="2400" dirty="0" err="1" smtClean="0"/>
              <a:t>local</a:t>
            </a:r>
            <a:r>
              <a:rPr lang="it-IT" sz="2400" dirty="0" smtClean="0"/>
              <a:t> </a:t>
            </a:r>
            <a:r>
              <a:rPr lang="it-IT" sz="2400" dirty="0" err="1" smtClean="0"/>
              <a:t>informations</a:t>
            </a:r>
            <a:r>
              <a:rPr lang="it-IT" sz="2400" dirty="0" smtClean="0"/>
              <a:t> with </a:t>
            </a:r>
            <a:r>
              <a:rPr lang="it-IT" sz="2400" dirty="0" err="1" smtClean="0"/>
              <a:t>those</a:t>
            </a:r>
            <a:r>
              <a:rPr lang="it-IT" sz="2400" dirty="0" smtClean="0"/>
              <a:t> made </a:t>
            </a:r>
            <a:r>
              <a:rPr lang="it-IT" sz="2400" dirty="0" err="1" smtClean="0"/>
              <a:t>available</a:t>
            </a:r>
            <a:r>
              <a:rPr lang="it-IT" sz="2400" dirty="0" smtClean="0"/>
              <a:t> on Internet by </a:t>
            </a:r>
            <a:r>
              <a:rPr lang="it-IT" sz="2400" dirty="0" err="1" smtClean="0"/>
              <a:t>suppliers</a:t>
            </a:r>
            <a:r>
              <a:rPr lang="it-IT" sz="2400" dirty="0" smtClean="0"/>
              <a:t>, </a:t>
            </a:r>
            <a:r>
              <a:rPr lang="it-IT" sz="2400" dirty="0" err="1" smtClean="0"/>
              <a:t>banks</a:t>
            </a:r>
            <a:r>
              <a:rPr lang="it-IT" sz="2400" dirty="0" smtClean="0"/>
              <a:t> or public </a:t>
            </a:r>
            <a:r>
              <a:rPr lang="it-IT" sz="2400" dirty="0" err="1" smtClean="0"/>
              <a:t>administrations</a:t>
            </a:r>
            <a:r>
              <a:rPr lang="it-IT" sz="2400" dirty="0" smtClean="0"/>
              <a:t>.</a:t>
            </a:r>
          </a:p>
          <a:p>
            <a:pPr marL="457200" lvl="1" indent="0" eaLnBrk="1" hangingPunct="1">
              <a:lnSpc>
                <a:spcPct val="90000"/>
              </a:lnSpc>
              <a:buNone/>
            </a:pPr>
            <a:r>
              <a:rPr lang="it-IT" sz="2400" dirty="0" smtClean="0"/>
              <a:t> </a:t>
            </a:r>
          </a:p>
          <a:p>
            <a:pPr lvl="1" eaLnBrk="1" hangingPunct="1">
              <a:lnSpc>
                <a:spcPct val="90000"/>
              </a:lnSpc>
              <a:buFont typeface="Arial" panose="020B0604020202020204" pitchFamily="34" charset="0"/>
              <a:buChar char="•"/>
            </a:pPr>
            <a:r>
              <a:rPr lang="it-IT" sz="2400" dirty="0" smtClean="0"/>
              <a:t>An </a:t>
            </a:r>
            <a:r>
              <a:rPr lang="it-IT" sz="2400" dirty="0" err="1" smtClean="0"/>
              <a:t>application</a:t>
            </a:r>
            <a:r>
              <a:rPr lang="it-IT" sz="2400" dirty="0" smtClean="0"/>
              <a:t> </a:t>
            </a:r>
            <a:r>
              <a:rPr lang="it-IT" sz="2400" dirty="0" err="1" smtClean="0"/>
              <a:t>used</a:t>
            </a:r>
            <a:r>
              <a:rPr lang="it-IT" sz="2400" dirty="0" smtClean="0"/>
              <a:t> by estate agents must </a:t>
            </a:r>
            <a:r>
              <a:rPr lang="it-IT" sz="2400" dirty="0" err="1" smtClean="0"/>
              <a:t>access</a:t>
            </a:r>
            <a:r>
              <a:rPr lang="it-IT" sz="2400" dirty="0" smtClean="0"/>
              <a:t> </a:t>
            </a:r>
            <a:r>
              <a:rPr lang="it-IT" sz="2400" dirty="0" err="1" smtClean="0"/>
              <a:t>real</a:t>
            </a:r>
            <a:r>
              <a:rPr lang="it-IT" sz="2400" dirty="0" smtClean="0"/>
              <a:t> time </a:t>
            </a:r>
            <a:r>
              <a:rPr lang="it-IT" sz="2400" dirty="0" err="1" smtClean="0"/>
              <a:t>informations</a:t>
            </a:r>
            <a:r>
              <a:rPr lang="it-IT" sz="2400" dirty="0" smtClean="0"/>
              <a:t> </a:t>
            </a:r>
            <a:r>
              <a:rPr lang="it-IT" sz="2400" dirty="0" err="1" smtClean="0"/>
              <a:t>caming</a:t>
            </a:r>
            <a:r>
              <a:rPr lang="it-IT" sz="2400" dirty="0" smtClean="0"/>
              <a:t> from </a:t>
            </a:r>
            <a:r>
              <a:rPr lang="it-IT" sz="2400" dirty="0" err="1" smtClean="0"/>
              <a:t>wordwide</a:t>
            </a:r>
            <a:r>
              <a:rPr lang="it-IT" sz="2400" dirty="0" smtClean="0"/>
              <a:t> </a:t>
            </a:r>
            <a:r>
              <a:rPr lang="it-IT" sz="2400" dirty="0" err="1" smtClean="0"/>
              <a:t>finantial</a:t>
            </a:r>
            <a:r>
              <a:rPr lang="it-IT" sz="2400" dirty="0" smtClean="0"/>
              <a:t> </a:t>
            </a:r>
            <a:r>
              <a:rPr lang="it-IT" sz="2400" dirty="0" err="1" smtClean="0"/>
              <a:t>markets</a:t>
            </a:r>
            <a:r>
              <a:rPr lang="it-IT" sz="2400" dirty="0" smtClean="0"/>
              <a:t>. </a:t>
            </a:r>
          </a:p>
          <a:p>
            <a:pPr marL="457200" lvl="1" indent="0" eaLnBrk="1" hangingPunct="1">
              <a:lnSpc>
                <a:spcPct val="90000"/>
              </a:lnSpc>
              <a:buNone/>
            </a:pPr>
            <a:endParaRPr lang="it-IT" sz="2400" dirty="0" smtClean="0"/>
          </a:p>
          <a:p>
            <a:pPr lvl="1" eaLnBrk="1" hangingPunct="1">
              <a:lnSpc>
                <a:spcPct val="90000"/>
              </a:lnSpc>
              <a:buFont typeface="Arial" panose="020B0604020202020204" pitchFamily="34" charset="0"/>
              <a:buChar char="•"/>
            </a:pPr>
            <a:r>
              <a:rPr lang="it-IT" sz="2400" dirty="0" smtClean="0"/>
              <a:t>The </a:t>
            </a:r>
            <a:r>
              <a:rPr lang="it-IT" sz="2400" dirty="0" err="1" smtClean="0"/>
              <a:t>library</a:t>
            </a:r>
            <a:r>
              <a:rPr lang="it-IT" sz="2400" dirty="0" smtClean="0"/>
              <a:t> </a:t>
            </a:r>
            <a:r>
              <a:rPr lang="it-IT" sz="2400" dirty="0" err="1" smtClean="0"/>
              <a:t>managent</a:t>
            </a:r>
            <a:r>
              <a:rPr lang="it-IT" sz="2400" dirty="0" smtClean="0"/>
              <a:t> </a:t>
            </a:r>
            <a:r>
              <a:rPr lang="it-IT" sz="2400" dirty="0" err="1" smtClean="0"/>
              <a:t>system</a:t>
            </a:r>
            <a:r>
              <a:rPr lang="it-IT" sz="2400" dirty="0" smtClean="0"/>
              <a:t> can look for a book </a:t>
            </a:r>
            <a:r>
              <a:rPr lang="it-IT" sz="2400" dirty="0" err="1" smtClean="0"/>
              <a:t>either</a:t>
            </a:r>
            <a:r>
              <a:rPr lang="it-IT" sz="2400" dirty="0" smtClean="0"/>
              <a:t> in the </a:t>
            </a:r>
            <a:r>
              <a:rPr lang="it-IT" sz="2400" dirty="0" err="1" smtClean="0"/>
              <a:t>local</a:t>
            </a:r>
            <a:r>
              <a:rPr lang="it-IT" sz="2400" dirty="0" smtClean="0"/>
              <a:t> </a:t>
            </a:r>
            <a:r>
              <a:rPr lang="it-IT" sz="2400" dirty="0" err="1" smtClean="0"/>
              <a:t>catalog</a:t>
            </a:r>
            <a:r>
              <a:rPr lang="it-IT" sz="2400" dirty="0" smtClean="0"/>
              <a:t> or in </a:t>
            </a:r>
            <a:r>
              <a:rPr lang="it-IT" sz="2400" dirty="0" err="1" smtClean="0"/>
              <a:t>those</a:t>
            </a:r>
            <a:r>
              <a:rPr lang="it-IT" sz="2400" dirty="0" smtClean="0"/>
              <a:t> of a </a:t>
            </a:r>
            <a:r>
              <a:rPr lang="it-IT" sz="2400" dirty="0" err="1" smtClean="0"/>
              <a:t>larger</a:t>
            </a:r>
            <a:r>
              <a:rPr lang="it-IT" sz="2400" dirty="0" smtClean="0"/>
              <a:t> </a:t>
            </a:r>
            <a:r>
              <a:rPr lang="it-IT" sz="2400" dirty="0" err="1" smtClean="0"/>
              <a:t>library</a:t>
            </a:r>
            <a:r>
              <a:rPr lang="it-IT" sz="2400" dirty="0" smtClean="0"/>
              <a:t> management </a:t>
            </a:r>
            <a:r>
              <a:rPr lang="it-IT" sz="2400" dirty="0" err="1" smtClean="0"/>
              <a:t>system</a:t>
            </a:r>
            <a:r>
              <a:rPr lang="it-IT" sz="2400" dirty="0" smtClean="0"/>
              <a:t> (</a:t>
            </a:r>
            <a:r>
              <a:rPr lang="it-IT" sz="2400" dirty="0" err="1" smtClean="0"/>
              <a:t>University</a:t>
            </a:r>
            <a:r>
              <a:rPr lang="it-IT" sz="2400" dirty="0" smtClean="0"/>
              <a:t>, </a:t>
            </a:r>
            <a:r>
              <a:rPr lang="it-IT" sz="2400" dirty="0" err="1" smtClean="0"/>
              <a:t>local</a:t>
            </a:r>
            <a:r>
              <a:rPr lang="it-IT" sz="2400" dirty="0" smtClean="0"/>
              <a:t> </a:t>
            </a:r>
            <a:r>
              <a:rPr lang="it-IT" sz="2400" dirty="0" err="1" smtClean="0"/>
              <a:t>goverment</a:t>
            </a:r>
            <a:r>
              <a:rPr lang="it-IT" sz="2400" dirty="0" smtClean="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908720"/>
            <a:ext cx="7772400" cy="4178895"/>
          </a:xfrm>
        </p:spPr>
        <p:txBody>
          <a:bodyPr rtlCol="0">
            <a:normAutofit fontScale="90000"/>
          </a:bodyPr>
          <a:lstStyle/>
          <a:p>
            <a:pPr algn="l" eaLnBrk="1" fontAlgn="auto" hangingPunct="1">
              <a:spcAft>
                <a:spcPts val="0"/>
              </a:spcAft>
              <a:defRPr/>
            </a:pP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4000" b="1" dirty="0" smtClean="0">
                <a:latin typeface="Times New Roman" pitchFamily="18" charset="0"/>
                <a:cs typeface="Times New Roman" pitchFamily="18" charset="0"/>
              </a:rPr>
              <a:t>Course contents</a:t>
            </a:r>
            <a:r>
              <a:rPr lang="en-US" sz="2800" b="1" dirty="0" smtClean="0"/>
              <a:t/>
            </a:r>
            <a:br>
              <a:rPr lang="en-US" sz="2800" b="1" dirty="0" smtClean="0"/>
            </a:br>
            <a:r>
              <a:rPr lang="en-US" sz="2800" dirty="0" smtClean="0"/>
              <a:t/>
            </a:r>
            <a:br>
              <a:rPr lang="en-US" sz="2800" dirty="0" smtClean="0"/>
            </a:br>
            <a:r>
              <a:rPr lang="en-US" sz="3100" b="1" dirty="0" smtClean="0">
                <a:latin typeface="Times New Roman" pitchFamily="18" charset="0"/>
                <a:cs typeface="Times New Roman" pitchFamily="18" charset="0"/>
              </a:rPr>
              <a:t>1.Basic elements of the hardware and software architecture of network nodes.</a:t>
            </a:r>
            <a:br>
              <a:rPr lang="en-US" sz="3100" b="1"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2700" i="1" dirty="0" smtClean="0">
                <a:latin typeface="Times New Roman" pitchFamily="18" charset="0"/>
                <a:cs typeface="Times New Roman" pitchFamily="18" charset="0"/>
              </a:rPr>
              <a:t>Key words</a:t>
            </a:r>
            <a:r>
              <a:rPr lang="en-US" sz="2700" dirty="0" smtClean="0">
                <a:latin typeface="Times New Roman" pitchFamily="18" charset="0"/>
                <a:cs typeface="Times New Roman" pitchFamily="18" charset="0"/>
              </a:rPr>
              <a:t>:</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Operating Systems, Process, Thread</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Multiprogramming, multiprocessing, multithreads</a:t>
            </a:r>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Syncronization</a:t>
            </a:r>
            <a:r>
              <a:rPr lang="en-US" sz="2800" dirty="0" smtClean="0"/>
              <a:t/>
            </a:r>
            <a:br>
              <a:rPr lang="en-US" sz="2800" dirty="0" smtClean="0"/>
            </a:br>
            <a:r>
              <a:rPr lang="en-US" sz="2800" dirty="0" smtClean="0"/>
              <a:t/>
            </a:r>
            <a:br>
              <a:rPr lang="en-US" sz="2800" dirty="0" smtClean="0"/>
            </a:br>
            <a:endParaRPr lang="it-IT" sz="31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57200" y="274638"/>
            <a:ext cx="8229600" cy="6106690"/>
          </a:xfrm>
        </p:spPr>
        <p:txBody>
          <a:bodyPr rtlCol="0">
            <a:normAutofit fontScale="90000"/>
          </a:bodyPr>
          <a:lstStyle/>
          <a:p>
            <a:pPr algn="l"/>
            <a:r>
              <a:rPr lang="en-US" b="1" dirty="0" smtClean="0"/>
              <a:t/>
            </a:r>
            <a:br>
              <a:rPr lang="en-US" b="1" dirty="0" smtClean="0"/>
            </a:br>
            <a:r>
              <a:rPr lang="en-US" b="1" dirty="0"/>
              <a:t/>
            </a:r>
            <a:br>
              <a:rPr lang="en-US" b="1" dirty="0"/>
            </a:br>
            <a:r>
              <a:rPr lang="en-US" b="1" dirty="0" smtClean="0"/>
              <a:t/>
            </a:r>
            <a:br>
              <a:rPr lang="en-US" b="1" dirty="0" smtClean="0"/>
            </a:br>
            <a:r>
              <a:rPr lang="en-US" sz="3600" b="1" dirty="0" smtClean="0">
                <a:latin typeface="Times New Roman" panose="02020603050405020304" pitchFamily="18" charset="0"/>
                <a:cs typeface="Times New Roman" panose="02020603050405020304" pitchFamily="18" charset="0"/>
              </a:rPr>
              <a:t>2</a:t>
            </a:r>
            <a:r>
              <a:rPr lang="en-US" sz="3100" b="1" dirty="0" smtClean="0">
                <a:latin typeface="Times New Roman" panose="02020603050405020304" pitchFamily="18" charset="0"/>
                <a:cs typeface="Times New Roman" panose="02020603050405020304" pitchFamily="18" charset="0"/>
              </a:rPr>
              <a:t>.System security and network security</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sz="3100" i="1" dirty="0" smtClean="0"/>
              <a:t>K</a:t>
            </a:r>
            <a:r>
              <a:rPr lang="en-US" sz="2700" i="1" dirty="0" smtClean="0">
                <a:latin typeface="Times New Roman" pitchFamily="18" charset="0"/>
                <a:cs typeface="Times New Roman" pitchFamily="18" charset="0"/>
              </a:rPr>
              <a:t>ey words:</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700" dirty="0" smtClean="0">
                <a:latin typeface="Times New Roman" panose="02020603050405020304" pitchFamily="18" charset="0"/>
                <a:cs typeface="Times New Roman" panose="02020603050405020304" pitchFamily="18" charset="0"/>
              </a:rPr>
              <a:t>System security, intrusion detection, malicious software, security violation.( </a:t>
            </a:r>
            <a:r>
              <a:rPr lang="en-US" sz="2700" dirty="0" err="1" smtClean="0">
                <a:latin typeface="Times New Roman" panose="02020603050405020304" pitchFamily="18" charset="0"/>
                <a:cs typeface="Times New Roman" panose="02020603050405020304" pitchFamily="18" charset="0"/>
              </a:rPr>
              <a:t>viruses,ramsomware</a:t>
            </a:r>
            <a:r>
              <a:rPr lang="en-US" sz="2700" dirty="0" smtClean="0">
                <a:latin typeface="Times New Roman" panose="02020603050405020304" pitchFamily="18" charset="0"/>
                <a:cs typeface="Times New Roman" panose="02020603050405020304" pitchFamily="18" charset="0"/>
              </a:rPr>
              <a:t>, Denial of service..) </a:t>
            </a:r>
            <a:br>
              <a:rPr lang="en-US" sz="2700" dirty="0" smtClean="0">
                <a:latin typeface="Times New Roman" panose="02020603050405020304" pitchFamily="18" charset="0"/>
                <a:cs typeface="Times New Roman" panose="02020603050405020304" pitchFamily="18" charset="0"/>
              </a:rPr>
            </a:br>
            <a:r>
              <a:rPr lang="en-US" sz="2700" dirty="0" smtClean="0">
                <a:latin typeface="Times New Roman" panose="02020603050405020304" pitchFamily="18" charset="0"/>
                <a:cs typeface="Times New Roman" panose="02020603050405020304" pitchFamily="18" charset="0"/>
              </a:rPr>
              <a:t>- Network security, security attacks,  </a:t>
            </a:r>
            <a:r>
              <a:rPr lang="en-US" sz="2700" dirty="0" err="1" smtClean="0">
                <a:latin typeface="Times New Roman" pitchFamily="18" charset="0"/>
                <a:cs typeface="Times New Roman" pitchFamily="18" charset="0"/>
              </a:rPr>
              <a:t>criptography</a:t>
            </a:r>
            <a:r>
              <a:rPr lang="en-US" sz="2700" dirty="0" smtClean="0">
                <a:latin typeface="Times New Roman" pitchFamily="18" charset="0"/>
                <a:cs typeface="Times New Roman" pitchFamily="18" charset="0"/>
              </a:rPr>
              <a:t> ,encryption and decryption, digital signature.</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W</a:t>
            </a:r>
            <a:r>
              <a:rPr lang="it-IT" sz="2700" dirty="0" err="1" smtClean="0">
                <a:latin typeface="Times New Roman" panose="02020603050405020304" pitchFamily="18" charset="0"/>
                <a:cs typeface="Times New Roman" panose="02020603050405020304" pitchFamily="18" charset="0"/>
              </a:rPr>
              <a:t>ireless</a:t>
            </a:r>
            <a:r>
              <a:rPr lang="it-IT" sz="2700" dirty="0" smtClean="0">
                <a:latin typeface="Times New Roman" panose="02020603050405020304" pitchFamily="18" charset="0"/>
                <a:cs typeface="Times New Roman" panose="02020603050405020304" pitchFamily="18" charset="0"/>
              </a:rPr>
              <a:t> </a:t>
            </a:r>
            <a:r>
              <a:rPr lang="it-IT" sz="2700" dirty="0">
                <a:latin typeface="Times New Roman" panose="02020603050405020304" pitchFamily="18" charset="0"/>
                <a:cs typeface="Times New Roman" panose="02020603050405020304" pitchFamily="18" charset="0"/>
              </a:rPr>
              <a:t>network security</a:t>
            </a:r>
            <a:r>
              <a:rPr lang="it-IT" sz="2700" dirty="0" smtClean="0">
                <a:latin typeface="Times New Roman" panose="02020603050405020304" pitchFamily="18" charset="0"/>
                <a:cs typeface="Times New Roman" panose="02020603050405020304" pitchFamily="18" charset="0"/>
              </a:rPr>
              <a:t>: mobile </a:t>
            </a:r>
            <a:r>
              <a:rPr lang="it-IT" sz="2700" dirty="0" err="1" smtClean="0">
                <a:latin typeface="Times New Roman" panose="02020603050405020304" pitchFamily="18" charset="0"/>
                <a:cs typeface="Times New Roman" panose="02020603050405020304" pitchFamily="18" charset="0"/>
              </a:rPr>
              <a:t>malware</a:t>
            </a:r>
            <a:r>
              <a:rPr lang="it-IT" sz="2700" dirty="0" smtClean="0">
                <a:latin typeface="Times New Roman" panose="02020603050405020304" pitchFamily="18" charset="0"/>
                <a:cs typeface="Times New Roman" panose="02020603050405020304" pitchFamily="18" charset="0"/>
              </a:rPr>
              <a:t>, </a:t>
            </a:r>
            <a:r>
              <a:rPr lang="it-IT" sz="2700" dirty="0" err="1" smtClean="0">
                <a:latin typeface="Times New Roman" panose="02020603050405020304" pitchFamily="18" charset="0"/>
                <a:cs typeface="Times New Roman" panose="02020603050405020304" pitchFamily="18" charset="0"/>
              </a:rPr>
              <a:t>a</a:t>
            </a:r>
            <a:r>
              <a:rPr lang="it-IT" sz="2400" dirty="0" err="1" smtClean="0"/>
              <a:t>ndroid</a:t>
            </a:r>
            <a:r>
              <a:rPr lang="it-IT" sz="2400" dirty="0" smtClean="0"/>
              <a:t> </a:t>
            </a:r>
            <a:r>
              <a:rPr lang="it-IT" sz="2400" dirty="0"/>
              <a:t>security model;  </a:t>
            </a:r>
            <a:r>
              <a:rPr lang="it-IT" sz="2400" dirty="0" err="1"/>
              <a:t>iOS</a:t>
            </a:r>
            <a:r>
              <a:rPr lang="it-IT" sz="2400" dirty="0"/>
              <a:t> security model </a:t>
            </a:r>
            <a:r>
              <a:rPr lang="it-IT" sz="2400" dirty="0" smtClean="0"/>
              <a:t>.</a:t>
            </a:r>
            <a:r>
              <a:rPr lang="it-IT" sz="2400" dirty="0"/>
              <a:t/>
            </a:r>
            <a:br>
              <a:rPr lang="it-IT" sz="2400" dirty="0"/>
            </a:br>
            <a:r>
              <a:rPr lang="it-IT" sz="2400" dirty="0" smtClean="0"/>
              <a:t>- </a:t>
            </a:r>
            <a:r>
              <a:rPr lang="it-IT" sz="2400" dirty="0" err="1" smtClean="0"/>
              <a:t>Authentication</a:t>
            </a:r>
            <a:r>
              <a:rPr lang="it-IT" sz="2400" dirty="0" smtClean="0"/>
              <a:t> and </a:t>
            </a:r>
            <a:r>
              <a:rPr lang="it-IT" sz="2400" dirty="0" err="1" smtClean="0"/>
              <a:t>access</a:t>
            </a:r>
            <a:r>
              <a:rPr lang="it-IT" sz="2400" dirty="0" smtClean="0"/>
              <a:t> </a:t>
            </a:r>
            <a:r>
              <a:rPr lang="it-IT" sz="2400" dirty="0"/>
              <a:t>control </a:t>
            </a:r>
            <a:r>
              <a:rPr lang="it-IT" sz="2400" dirty="0" smtClean="0"/>
              <a:t>.</a:t>
            </a:r>
            <a:r>
              <a:rPr lang="it-IT" sz="2400" dirty="0"/>
              <a:t/>
            </a:r>
            <a:br>
              <a:rPr lang="it-IT" sz="2400" dirty="0"/>
            </a:b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endParaRPr lang="it-IT" sz="2700" dirty="0">
              <a:latin typeface="Times New Roman" pitchFamily="18" charset="0"/>
              <a:cs typeface="Times New Roman" pitchFamily="18" charset="0"/>
            </a:endParaRPr>
          </a:p>
        </p:txBody>
      </p:sp>
    </p:spTree>
    <p:extLst>
      <p:ext uri="{BB962C8B-B14F-4D97-AF65-F5344CB8AC3E}">
        <p14:creationId xmlns:p14="http://schemas.microsoft.com/office/powerpoint/2010/main" val="3187292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28625" y="0"/>
            <a:ext cx="8218488" cy="1157288"/>
          </a:xfrm>
        </p:spPr>
        <p:txBody>
          <a:bodyPr/>
          <a:lstStyle/>
          <a:p>
            <a:pPr eaLnBrk="1" hangingPunct="1"/>
            <a:r>
              <a:rPr lang="it-IT" altLang="it-IT" sz="3600" smtClean="0"/>
              <a:t>Network Security</a:t>
            </a:r>
          </a:p>
        </p:txBody>
      </p:sp>
      <p:sp>
        <p:nvSpPr>
          <p:cNvPr id="2051" name="Text Box 3"/>
          <p:cNvSpPr txBox="1">
            <a:spLocks noChangeArrowheads="1"/>
          </p:cNvSpPr>
          <p:nvPr/>
        </p:nvSpPr>
        <p:spPr bwMode="auto">
          <a:xfrm>
            <a:off x="158750" y="1341438"/>
            <a:ext cx="8445500"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anose="02020603050405020304" pitchFamily="18" charset="0"/>
              </a:defRPr>
            </a:lvl1pPr>
            <a:lvl2pPr marL="742950" indent="-285750" eaLnBrk="0" hangingPunct="0">
              <a:spcBef>
                <a:spcPct val="20000"/>
              </a:spcBef>
              <a:buChar char="–"/>
              <a:defRPr sz="2800">
                <a:solidFill>
                  <a:schemeClr val="tx1"/>
                </a:solidFill>
                <a:latin typeface="Times New Roman" panose="02020603050405020304" pitchFamily="18" charset="0"/>
              </a:defRPr>
            </a:lvl2pPr>
            <a:lvl3pPr marL="1143000" indent="-228600" eaLnBrk="0" hangingPunct="0">
              <a:spcBef>
                <a:spcPct val="20000"/>
              </a:spcBef>
              <a:buChar char="•"/>
              <a:defRPr sz="2400">
                <a:solidFill>
                  <a:schemeClr val="tx1"/>
                </a:solidFill>
                <a:latin typeface="Times New Roman" panose="02020603050405020304" pitchFamily="18" charset="0"/>
              </a:defRPr>
            </a:lvl3pPr>
            <a:lvl4pPr marL="1600200" indent="-228600" eaLnBrk="0" hangingPunct="0">
              <a:spcBef>
                <a:spcPct val="20000"/>
              </a:spcBef>
              <a:buChar char="–"/>
              <a:defRPr sz="2000">
                <a:solidFill>
                  <a:schemeClr val="tx1"/>
                </a:solidFill>
                <a:latin typeface="Times New Roman" panose="02020603050405020304" pitchFamily="18" charset="0"/>
              </a:defRPr>
            </a:lvl4pPr>
            <a:lvl5pPr marL="2057400" indent="-228600"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pPr>
            <a:r>
              <a:rPr lang="it-IT" altLang="it-IT" sz="1800" dirty="0">
                <a:latin typeface="Arial" panose="020B0604020202020204" pitchFamily="34" charset="0"/>
              </a:rPr>
              <a:t> The security </a:t>
            </a:r>
            <a:r>
              <a:rPr lang="it-IT" altLang="it-IT" sz="1800" dirty="0" err="1">
                <a:latin typeface="Arial" panose="020B0604020202020204" pitchFamily="34" charset="0"/>
              </a:rPr>
              <a:t>problems</a:t>
            </a:r>
            <a:r>
              <a:rPr lang="it-IT" altLang="it-IT" sz="1800" dirty="0">
                <a:latin typeface="Arial" panose="020B0604020202020204" pitchFamily="34" charset="0"/>
              </a:rPr>
              <a:t> in the networks </a:t>
            </a:r>
            <a:r>
              <a:rPr lang="it-IT" altLang="it-IT" sz="1800" dirty="0" err="1">
                <a:latin typeface="Arial" panose="020B0604020202020204" pitchFamily="34" charset="0"/>
              </a:rPr>
              <a:t>may</a:t>
            </a:r>
            <a:r>
              <a:rPr lang="it-IT" altLang="it-IT" sz="1800" dirty="0">
                <a:latin typeface="Arial" panose="020B0604020202020204" pitchFamily="34" charset="0"/>
              </a:rPr>
              <a:t> be </a:t>
            </a:r>
            <a:r>
              <a:rPr lang="it-IT" altLang="it-IT" sz="1800" dirty="0" err="1">
                <a:latin typeface="Arial" panose="020B0604020202020204" pitchFamily="34" charset="0"/>
              </a:rPr>
              <a:t>subdivided</a:t>
            </a:r>
            <a:r>
              <a:rPr lang="it-IT" altLang="it-IT" sz="1800" dirty="0">
                <a:latin typeface="Arial" panose="020B0604020202020204" pitchFamily="34" charset="0"/>
              </a:rPr>
              <a:t> in </a:t>
            </a:r>
            <a:r>
              <a:rPr lang="it-IT" altLang="it-IT" sz="1800" dirty="0" err="1">
                <a:latin typeface="Arial" panose="020B0604020202020204" pitchFamily="34" charset="0"/>
              </a:rPr>
              <a:t>four</a:t>
            </a:r>
            <a:r>
              <a:rPr lang="it-IT" altLang="it-IT" sz="1800" dirty="0">
                <a:latin typeface="Arial" panose="020B0604020202020204" pitchFamily="34" charset="0"/>
              </a:rPr>
              <a:t> </a:t>
            </a:r>
            <a:r>
              <a:rPr lang="it-IT" altLang="it-IT" sz="1800" dirty="0" err="1">
                <a:latin typeface="Arial" panose="020B0604020202020204" pitchFamily="34" charset="0"/>
              </a:rPr>
              <a:t>cathegories</a:t>
            </a:r>
            <a:r>
              <a:rPr lang="it-IT" altLang="it-IT" sz="1800" dirty="0">
                <a:latin typeface="Arial" panose="020B0604020202020204" pitchFamily="34" charset="0"/>
              </a:rPr>
              <a:t>:</a:t>
            </a:r>
          </a:p>
          <a:p>
            <a:pPr eaLnBrk="1" hangingPunct="1">
              <a:spcBef>
                <a:spcPct val="0"/>
              </a:spcBef>
            </a:pPr>
            <a:endParaRPr lang="it-IT" altLang="it-IT" sz="1800" dirty="0">
              <a:latin typeface="Arial" panose="020B0604020202020204" pitchFamily="34" charset="0"/>
            </a:endParaRPr>
          </a:p>
          <a:p>
            <a:pPr marL="1028700" lvl="1" eaLnBrk="1" hangingPunct="1">
              <a:spcBef>
                <a:spcPct val="0"/>
              </a:spcBef>
            </a:pPr>
            <a:r>
              <a:rPr lang="it-IT" altLang="it-IT" sz="1800" b="1" dirty="0" err="1" smtClean="0">
                <a:latin typeface="Arial" panose="020B0604020202020204" pitchFamily="34" charset="0"/>
              </a:rPr>
              <a:t>confidentiality</a:t>
            </a:r>
            <a:endParaRPr lang="it-IT" altLang="it-IT" sz="1800" b="1" dirty="0">
              <a:latin typeface="Arial" panose="020B0604020202020204" pitchFamily="34" charset="0"/>
            </a:endParaRPr>
          </a:p>
          <a:p>
            <a:pPr marL="1028700" lvl="1" eaLnBrk="1" hangingPunct="1">
              <a:spcBef>
                <a:spcPct val="0"/>
              </a:spcBef>
            </a:pPr>
            <a:r>
              <a:rPr lang="it-IT" altLang="it-IT" sz="1800" b="1" dirty="0" err="1" smtClean="0">
                <a:latin typeface="Arial" panose="020B0604020202020204" pitchFamily="34" charset="0"/>
              </a:rPr>
              <a:t>authenticity</a:t>
            </a:r>
            <a:endParaRPr lang="it-IT" altLang="it-IT" sz="1800" b="1" dirty="0">
              <a:latin typeface="Arial" panose="020B0604020202020204" pitchFamily="34" charset="0"/>
            </a:endParaRPr>
          </a:p>
          <a:p>
            <a:pPr marL="1028700" lvl="1" eaLnBrk="1" hangingPunct="1">
              <a:spcBef>
                <a:spcPct val="0"/>
              </a:spcBef>
            </a:pPr>
            <a:r>
              <a:rPr lang="it-IT" altLang="it-IT" sz="1800" b="1" dirty="0" smtClean="0">
                <a:latin typeface="Arial" panose="020B0604020202020204" pitchFamily="34" charset="0"/>
              </a:rPr>
              <a:t>non </a:t>
            </a:r>
            <a:r>
              <a:rPr lang="it-IT" altLang="it-IT" sz="1800" b="1" dirty="0" err="1">
                <a:latin typeface="Arial" panose="020B0604020202020204" pitchFamily="34" charset="0"/>
              </a:rPr>
              <a:t>repudiation</a:t>
            </a:r>
            <a:endParaRPr lang="it-IT" altLang="it-IT" sz="1800" b="1" dirty="0">
              <a:latin typeface="Arial" panose="020B0604020202020204" pitchFamily="34" charset="0"/>
            </a:endParaRPr>
          </a:p>
          <a:p>
            <a:pPr marL="1028700" lvl="1" eaLnBrk="1" hangingPunct="1">
              <a:spcBef>
                <a:spcPct val="0"/>
              </a:spcBef>
            </a:pPr>
            <a:r>
              <a:rPr lang="it-IT" altLang="it-IT" sz="1800" b="1" dirty="0" err="1" smtClean="0">
                <a:latin typeface="Arial" panose="020B0604020202020204" pitchFamily="34" charset="0"/>
              </a:rPr>
              <a:t>integrity</a:t>
            </a:r>
            <a:endParaRPr lang="it-IT" altLang="it-IT" sz="1800" b="1" dirty="0">
              <a:latin typeface="Arial" panose="020B0604020202020204" pitchFamily="34" charset="0"/>
            </a:endParaRPr>
          </a:p>
          <a:p>
            <a:pPr eaLnBrk="1" hangingPunct="1">
              <a:spcBef>
                <a:spcPct val="0"/>
              </a:spcBef>
              <a:buFontTx/>
              <a:buNone/>
            </a:pPr>
            <a:endParaRPr lang="it-IT" altLang="it-IT" sz="1800" dirty="0">
              <a:latin typeface="Arial" panose="020B0604020202020204" pitchFamily="34" charset="0"/>
            </a:endParaRPr>
          </a:p>
          <a:p>
            <a:pPr eaLnBrk="1" hangingPunct="1">
              <a:spcBef>
                <a:spcPct val="0"/>
              </a:spcBef>
            </a:pPr>
            <a:r>
              <a:rPr lang="it-IT" altLang="it-IT" sz="1800" dirty="0">
                <a:latin typeface="Arial" panose="020B0604020202020204" pitchFamily="34" charset="0"/>
              </a:rPr>
              <a:t> </a:t>
            </a:r>
            <a:r>
              <a:rPr lang="it-IT" altLang="it-IT" sz="1800" b="1" dirty="0" err="1">
                <a:latin typeface="Arial" panose="020B0604020202020204" pitchFamily="34" charset="0"/>
              </a:rPr>
              <a:t>confidentiality</a:t>
            </a:r>
            <a:r>
              <a:rPr lang="it-IT" altLang="it-IT" sz="1800" b="1" dirty="0">
                <a:latin typeface="Arial" panose="020B0604020202020204" pitchFamily="34" charset="0"/>
              </a:rPr>
              <a:t> :</a:t>
            </a:r>
            <a:r>
              <a:rPr lang="it-IT" altLang="it-IT" sz="1800" dirty="0">
                <a:latin typeface="Arial" panose="020B0604020202020204" pitchFamily="34" charset="0"/>
              </a:rPr>
              <a:t> </a:t>
            </a:r>
            <a:r>
              <a:rPr lang="it-IT" altLang="it-IT" sz="1800" dirty="0" err="1">
                <a:latin typeface="Arial" panose="020B0604020202020204" pitchFamily="34" charset="0"/>
              </a:rPr>
              <a:t>requires</a:t>
            </a:r>
            <a:r>
              <a:rPr lang="it-IT" altLang="it-IT" sz="1800" dirty="0">
                <a:latin typeface="Arial" panose="020B0604020202020204" pitchFamily="34" charset="0"/>
              </a:rPr>
              <a:t> </a:t>
            </a:r>
            <a:r>
              <a:rPr lang="it-IT" altLang="it-IT" sz="1800" dirty="0" err="1">
                <a:latin typeface="Arial" panose="020B0604020202020204" pitchFamily="34" charset="0"/>
              </a:rPr>
              <a:t>that</a:t>
            </a:r>
            <a:r>
              <a:rPr lang="it-IT" altLang="it-IT" sz="1800" dirty="0">
                <a:latin typeface="Arial" panose="020B0604020202020204" pitchFamily="34" charset="0"/>
              </a:rPr>
              <a:t> information </a:t>
            </a:r>
            <a:r>
              <a:rPr lang="it-IT" altLang="it-IT" sz="1800" dirty="0" err="1">
                <a:latin typeface="Arial" panose="020B0604020202020204" pitchFamily="34" charset="0"/>
              </a:rPr>
              <a:t>sent</a:t>
            </a:r>
            <a:r>
              <a:rPr lang="it-IT" altLang="it-IT" sz="1800" dirty="0">
                <a:latin typeface="Arial" panose="020B0604020202020204" pitchFamily="34" charset="0"/>
              </a:rPr>
              <a:t> on the network </a:t>
            </a:r>
            <a:r>
              <a:rPr lang="it-IT" altLang="it-IT" sz="1800" dirty="0" err="1">
                <a:solidFill>
                  <a:srgbClr val="FF0000"/>
                </a:solidFill>
                <a:latin typeface="Arial" panose="020B0604020202020204" pitchFamily="34" charset="0"/>
              </a:rPr>
              <a:t>only</a:t>
            </a:r>
            <a:r>
              <a:rPr lang="it-IT" altLang="it-IT" sz="1800" dirty="0">
                <a:solidFill>
                  <a:srgbClr val="FF0000"/>
                </a:solidFill>
                <a:latin typeface="Arial" panose="020B0604020202020204" pitchFamily="34" charset="0"/>
              </a:rPr>
              <a:t> be </a:t>
            </a:r>
            <a:r>
              <a:rPr lang="it-IT" altLang="it-IT" sz="1800" dirty="0" err="1">
                <a:solidFill>
                  <a:srgbClr val="FF0000"/>
                </a:solidFill>
                <a:latin typeface="Arial" panose="020B0604020202020204" pitchFamily="34" charset="0"/>
              </a:rPr>
              <a:t>accessible</a:t>
            </a:r>
            <a:r>
              <a:rPr lang="it-IT" altLang="it-IT" sz="1800" dirty="0">
                <a:solidFill>
                  <a:srgbClr val="FF0000"/>
                </a:solidFill>
                <a:latin typeface="Arial" panose="020B0604020202020204" pitchFamily="34" charset="0"/>
              </a:rPr>
              <a:t> for </a:t>
            </a:r>
            <a:r>
              <a:rPr lang="it-IT" altLang="it-IT" sz="1800" dirty="0" err="1">
                <a:solidFill>
                  <a:srgbClr val="FF0000"/>
                </a:solidFill>
                <a:latin typeface="Arial" panose="020B0604020202020204" pitchFamily="34" charset="0"/>
              </a:rPr>
              <a:t>reading</a:t>
            </a:r>
            <a:r>
              <a:rPr lang="it-IT" altLang="it-IT" sz="1800" dirty="0">
                <a:solidFill>
                  <a:srgbClr val="FF0000"/>
                </a:solidFill>
                <a:latin typeface="Arial" panose="020B0604020202020204" pitchFamily="34" charset="0"/>
              </a:rPr>
              <a:t> </a:t>
            </a:r>
            <a:r>
              <a:rPr lang="it-IT" altLang="it-IT" sz="1800" dirty="0">
                <a:latin typeface="Arial" panose="020B0604020202020204" pitchFamily="34" charset="0"/>
              </a:rPr>
              <a:t>to </a:t>
            </a:r>
            <a:r>
              <a:rPr lang="it-IT" altLang="it-IT" sz="1800" dirty="0" err="1">
                <a:latin typeface="Arial" panose="020B0604020202020204" pitchFamily="34" charset="0"/>
              </a:rPr>
              <a:t>authorized</a:t>
            </a:r>
            <a:r>
              <a:rPr lang="it-IT" altLang="it-IT" sz="1800" dirty="0">
                <a:latin typeface="Arial" panose="020B0604020202020204" pitchFamily="34" charset="0"/>
              </a:rPr>
              <a:t> </a:t>
            </a:r>
            <a:r>
              <a:rPr lang="it-IT" altLang="it-IT" sz="1800" dirty="0" err="1">
                <a:latin typeface="Arial" panose="020B0604020202020204" pitchFamily="34" charset="0"/>
              </a:rPr>
              <a:t>parts</a:t>
            </a:r>
            <a:r>
              <a:rPr lang="it-IT" altLang="it-IT" sz="1800" dirty="0">
                <a:latin typeface="Arial" panose="020B0604020202020204" pitchFamily="34" charset="0"/>
              </a:rPr>
              <a:t>. </a:t>
            </a:r>
          </a:p>
          <a:p>
            <a:pPr eaLnBrk="1" hangingPunct="1">
              <a:spcBef>
                <a:spcPct val="0"/>
              </a:spcBef>
            </a:pPr>
            <a:endParaRPr lang="it-IT" altLang="it-IT" sz="1800" dirty="0">
              <a:latin typeface="Arial" panose="020B0604020202020204" pitchFamily="34" charset="0"/>
            </a:endParaRPr>
          </a:p>
          <a:p>
            <a:pPr eaLnBrk="1" hangingPunct="1">
              <a:spcBef>
                <a:spcPct val="0"/>
              </a:spcBef>
            </a:pPr>
            <a:r>
              <a:rPr lang="it-IT" altLang="it-IT" sz="1800" b="1" dirty="0">
                <a:latin typeface="Arial" panose="020B0604020202020204" pitchFamily="34" charset="0"/>
              </a:rPr>
              <a:t> </a:t>
            </a:r>
            <a:r>
              <a:rPr lang="it-IT" altLang="it-IT" sz="1800" b="1" dirty="0" err="1">
                <a:latin typeface="Arial" panose="020B0604020202020204" pitchFamily="34" charset="0"/>
              </a:rPr>
              <a:t>authenticity</a:t>
            </a:r>
            <a:r>
              <a:rPr lang="it-IT" altLang="it-IT" sz="1800" b="1" dirty="0">
                <a:latin typeface="Arial" panose="020B0604020202020204" pitchFamily="34" charset="0"/>
              </a:rPr>
              <a:t>: </a:t>
            </a:r>
            <a:r>
              <a:rPr lang="it-IT" altLang="it-IT" sz="1800" dirty="0" err="1">
                <a:latin typeface="Arial" panose="020B0604020202020204" pitchFamily="34" charset="0"/>
              </a:rPr>
              <a:t>requires</a:t>
            </a:r>
            <a:r>
              <a:rPr lang="it-IT" altLang="it-IT" sz="1800" dirty="0">
                <a:latin typeface="Arial" panose="020B0604020202020204" pitchFamily="34" charset="0"/>
              </a:rPr>
              <a:t>  </a:t>
            </a:r>
            <a:r>
              <a:rPr lang="it-IT" altLang="it-IT" sz="1800" dirty="0" err="1">
                <a:latin typeface="Arial" panose="020B0604020202020204" pitchFamily="34" charset="0"/>
              </a:rPr>
              <a:t>that</a:t>
            </a:r>
            <a:r>
              <a:rPr lang="it-IT" altLang="it-IT" sz="1800" dirty="0">
                <a:latin typeface="Arial" panose="020B0604020202020204" pitchFamily="34" charset="0"/>
              </a:rPr>
              <a:t>  </a:t>
            </a:r>
            <a:r>
              <a:rPr lang="it-IT" altLang="it-IT" sz="1800" dirty="0" err="1">
                <a:latin typeface="Arial" panose="020B0604020202020204" pitchFamily="34" charset="0"/>
              </a:rPr>
              <a:t>it</a:t>
            </a:r>
            <a:r>
              <a:rPr lang="it-IT" altLang="it-IT" sz="1800" dirty="0">
                <a:latin typeface="Arial" panose="020B0604020202020204" pitchFamily="34" charset="0"/>
              </a:rPr>
              <a:t> </a:t>
            </a:r>
            <a:r>
              <a:rPr lang="it-IT" altLang="it-IT" sz="1800" dirty="0" err="1">
                <a:latin typeface="Arial" panose="020B0604020202020204" pitchFamily="34" charset="0"/>
              </a:rPr>
              <a:t>is</a:t>
            </a:r>
            <a:r>
              <a:rPr lang="it-IT" altLang="it-IT" sz="1800" dirty="0">
                <a:latin typeface="Arial" panose="020B0604020202020204" pitchFamily="34" charset="0"/>
              </a:rPr>
              <a:t> </a:t>
            </a:r>
            <a:r>
              <a:rPr lang="it-IT" altLang="it-IT" sz="1800" dirty="0" err="1">
                <a:latin typeface="Arial" panose="020B0604020202020204" pitchFamily="34" charset="0"/>
              </a:rPr>
              <a:t>possible</a:t>
            </a:r>
            <a:r>
              <a:rPr lang="it-IT" altLang="it-IT" sz="1800" dirty="0">
                <a:latin typeface="Arial" panose="020B0604020202020204" pitchFamily="34" charset="0"/>
              </a:rPr>
              <a:t> to </a:t>
            </a:r>
            <a:r>
              <a:rPr lang="it-IT" altLang="it-IT" sz="1800" dirty="0" err="1">
                <a:latin typeface="Arial" panose="020B0604020202020204" pitchFamily="34" charset="0"/>
              </a:rPr>
              <a:t>verify</a:t>
            </a:r>
            <a:r>
              <a:rPr lang="it-IT" altLang="it-IT" sz="1800" dirty="0">
                <a:solidFill>
                  <a:srgbClr val="FF0000"/>
                </a:solidFill>
                <a:latin typeface="Arial" panose="020B0604020202020204" pitchFamily="34" charset="0"/>
              </a:rPr>
              <a:t>  the </a:t>
            </a:r>
            <a:r>
              <a:rPr lang="it-IT" altLang="it-IT" sz="1800" dirty="0" err="1">
                <a:solidFill>
                  <a:srgbClr val="FF0000"/>
                </a:solidFill>
                <a:latin typeface="Arial" panose="020B0604020202020204" pitchFamily="34" charset="0"/>
              </a:rPr>
              <a:t>identity</a:t>
            </a:r>
            <a:r>
              <a:rPr lang="it-IT" altLang="it-IT" sz="1800" dirty="0">
                <a:solidFill>
                  <a:srgbClr val="FF0000"/>
                </a:solidFill>
                <a:latin typeface="Arial" panose="020B0604020202020204" pitchFamily="34" charset="0"/>
              </a:rPr>
              <a:t> of the </a:t>
            </a:r>
            <a:r>
              <a:rPr lang="it-IT" altLang="it-IT" sz="1800" dirty="0" err="1">
                <a:solidFill>
                  <a:srgbClr val="FF0000"/>
                </a:solidFill>
                <a:latin typeface="Arial" panose="020B0604020202020204" pitchFamily="34" charset="0"/>
              </a:rPr>
              <a:t>subjects</a:t>
            </a:r>
            <a:r>
              <a:rPr lang="it-IT" altLang="it-IT" sz="1800" dirty="0">
                <a:solidFill>
                  <a:srgbClr val="FF0000"/>
                </a:solidFill>
                <a:latin typeface="Arial" panose="020B0604020202020204" pitchFamily="34" charset="0"/>
              </a:rPr>
              <a:t>  </a:t>
            </a:r>
            <a:r>
              <a:rPr lang="it-IT" altLang="it-IT" sz="1800" dirty="0" err="1">
                <a:solidFill>
                  <a:srgbClr val="FF0000"/>
                </a:solidFill>
                <a:latin typeface="Arial" panose="020B0604020202020204" pitchFamily="34" charset="0"/>
              </a:rPr>
              <a:t>involved</a:t>
            </a:r>
            <a:r>
              <a:rPr lang="it-IT" altLang="it-IT" sz="1800" dirty="0">
                <a:latin typeface="Arial" panose="020B0604020202020204" pitchFamily="34" charset="0"/>
              </a:rPr>
              <a:t> in the </a:t>
            </a:r>
            <a:r>
              <a:rPr lang="it-IT" altLang="it-IT" sz="1800" dirty="0" err="1">
                <a:latin typeface="Arial" panose="020B0604020202020204" pitchFamily="34" charset="0"/>
              </a:rPr>
              <a:t>communication</a:t>
            </a:r>
            <a:r>
              <a:rPr lang="it-IT" altLang="it-IT" sz="1800" dirty="0">
                <a:latin typeface="Arial" panose="020B0604020202020204" pitchFamily="34" charset="0"/>
              </a:rPr>
              <a:t>.</a:t>
            </a:r>
          </a:p>
          <a:p>
            <a:pPr eaLnBrk="1" hangingPunct="1">
              <a:spcBef>
                <a:spcPct val="0"/>
              </a:spcBef>
            </a:pPr>
            <a:endParaRPr lang="it-IT" altLang="it-IT" sz="1800" dirty="0">
              <a:latin typeface="Arial" panose="020B0604020202020204" pitchFamily="34" charset="0"/>
            </a:endParaRPr>
          </a:p>
          <a:p>
            <a:pPr eaLnBrk="1" hangingPunct="1">
              <a:spcBef>
                <a:spcPct val="0"/>
              </a:spcBef>
            </a:pPr>
            <a:r>
              <a:rPr lang="it-IT" altLang="it-IT" sz="1800" b="1" dirty="0">
                <a:latin typeface="Arial" panose="020B0604020202020204" pitchFamily="34" charset="0"/>
              </a:rPr>
              <a:t> non </a:t>
            </a:r>
            <a:r>
              <a:rPr lang="it-IT" altLang="it-IT" sz="1800" b="1" dirty="0" err="1">
                <a:latin typeface="Arial" panose="020B0604020202020204" pitchFamily="34" charset="0"/>
              </a:rPr>
              <a:t>repudiation</a:t>
            </a:r>
            <a:r>
              <a:rPr lang="it-IT" altLang="it-IT" sz="1800" b="1" dirty="0">
                <a:latin typeface="Arial" panose="020B0604020202020204" pitchFamily="34" charset="0"/>
              </a:rPr>
              <a:t> </a:t>
            </a:r>
            <a:r>
              <a:rPr lang="it-IT" altLang="it-IT" sz="1800" dirty="0">
                <a:latin typeface="Arial" panose="020B0604020202020204" pitchFamily="34" charset="0"/>
              </a:rPr>
              <a:t>: </a:t>
            </a:r>
            <a:r>
              <a:rPr lang="it-IT" altLang="it-IT" sz="1800" dirty="0" err="1">
                <a:latin typeface="Arial" panose="020B0604020202020204" pitchFamily="34" charset="0"/>
              </a:rPr>
              <a:t>requires</a:t>
            </a:r>
            <a:r>
              <a:rPr lang="it-IT" altLang="it-IT" sz="1800" dirty="0">
                <a:latin typeface="Arial" panose="020B0604020202020204" pitchFamily="34" charset="0"/>
              </a:rPr>
              <a:t> </a:t>
            </a:r>
            <a:r>
              <a:rPr lang="it-IT" altLang="it-IT" sz="1800" dirty="0" err="1">
                <a:latin typeface="Arial" panose="020B0604020202020204" pitchFamily="34" charset="0"/>
              </a:rPr>
              <a:t>that</a:t>
            </a:r>
            <a:r>
              <a:rPr lang="it-IT" altLang="it-IT" sz="1800" dirty="0">
                <a:latin typeface="Arial" panose="020B0604020202020204" pitchFamily="34" charset="0"/>
              </a:rPr>
              <a:t> </a:t>
            </a:r>
            <a:r>
              <a:rPr lang="it-IT" altLang="it-IT" sz="1800" dirty="0" err="1">
                <a:latin typeface="Arial" panose="020B0604020202020204" pitchFamily="34" charset="0"/>
              </a:rPr>
              <a:t>it</a:t>
            </a:r>
            <a:r>
              <a:rPr lang="it-IT" altLang="it-IT" sz="1800" dirty="0">
                <a:latin typeface="Arial" panose="020B0604020202020204" pitchFamily="34" charset="0"/>
              </a:rPr>
              <a:t> </a:t>
            </a:r>
            <a:r>
              <a:rPr lang="it-IT" altLang="it-IT" sz="1800" dirty="0" err="1">
                <a:latin typeface="Arial" panose="020B0604020202020204" pitchFamily="34" charset="0"/>
              </a:rPr>
              <a:t>is</a:t>
            </a:r>
            <a:r>
              <a:rPr lang="it-IT" altLang="it-IT" sz="1800" dirty="0">
                <a:latin typeface="Arial" panose="020B0604020202020204" pitchFamily="34" charset="0"/>
              </a:rPr>
              <a:t> </a:t>
            </a:r>
            <a:r>
              <a:rPr lang="it-IT" altLang="it-IT" sz="1800" dirty="0" err="1">
                <a:latin typeface="Arial" panose="020B0604020202020204" pitchFamily="34" charset="0"/>
              </a:rPr>
              <a:t>impossible</a:t>
            </a:r>
            <a:r>
              <a:rPr lang="it-IT" altLang="it-IT" sz="1800" dirty="0">
                <a:latin typeface="Arial" panose="020B0604020202020204" pitchFamily="34" charset="0"/>
              </a:rPr>
              <a:t> to </a:t>
            </a:r>
            <a:r>
              <a:rPr lang="it-IT" altLang="it-IT" sz="1800" dirty="0">
                <a:solidFill>
                  <a:srgbClr val="FF0000"/>
                </a:solidFill>
                <a:latin typeface="Arial" panose="020B0604020202020204" pitchFamily="34" charset="0"/>
              </a:rPr>
              <a:t>repudiate</a:t>
            </a:r>
            <a:r>
              <a:rPr lang="it-IT" altLang="it-IT" sz="1800" dirty="0">
                <a:latin typeface="Arial" panose="020B0604020202020204" pitchFamily="34" charset="0"/>
              </a:rPr>
              <a:t>  </a:t>
            </a:r>
            <a:r>
              <a:rPr lang="it-IT" altLang="it-IT" sz="1800" dirty="0">
                <a:solidFill>
                  <a:srgbClr val="FF0000"/>
                </a:solidFill>
                <a:latin typeface="Arial" panose="020B0604020202020204" pitchFamily="34" charset="0"/>
              </a:rPr>
              <a:t>the </a:t>
            </a:r>
            <a:r>
              <a:rPr lang="it-IT" altLang="it-IT" sz="1800" dirty="0" err="1">
                <a:solidFill>
                  <a:srgbClr val="FF0000"/>
                </a:solidFill>
                <a:latin typeface="Arial" panose="020B0604020202020204" pitchFamily="34" charset="0"/>
              </a:rPr>
              <a:t>sending</a:t>
            </a:r>
            <a:r>
              <a:rPr lang="it-IT" altLang="it-IT" sz="1800" dirty="0">
                <a:solidFill>
                  <a:srgbClr val="FF0000"/>
                </a:solidFill>
                <a:latin typeface="Arial" panose="020B0604020202020204" pitchFamily="34" charset="0"/>
              </a:rPr>
              <a:t> of a </a:t>
            </a:r>
            <a:r>
              <a:rPr lang="it-IT" altLang="it-IT" sz="1800" dirty="0" err="1">
                <a:solidFill>
                  <a:srgbClr val="FF0000"/>
                </a:solidFill>
                <a:latin typeface="Arial" panose="020B0604020202020204" pitchFamily="34" charset="0"/>
              </a:rPr>
              <a:t>message</a:t>
            </a:r>
            <a:r>
              <a:rPr lang="it-IT" altLang="it-IT" sz="1800" dirty="0">
                <a:solidFill>
                  <a:srgbClr val="FF0000"/>
                </a:solidFill>
                <a:latin typeface="Arial" panose="020B0604020202020204" pitchFamily="34" charset="0"/>
              </a:rPr>
              <a:t>.</a:t>
            </a:r>
          </a:p>
          <a:p>
            <a:pPr eaLnBrk="1" hangingPunct="1">
              <a:spcBef>
                <a:spcPct val="0"/>
              </a:spcBef>
              <a:buFontTx/>
              <a:buNone/>
            </a:pPr>
            <a:endParaRPr lang="it-IT" altLang="it-IT" sz="1800" dirty="0">
              <a:latin typeface="Arial" panose="020B0604020202020204" pitchFamily="34" charset="0"/>
            </a:endParaRPr>
          </a:p>
          <a:p>
            <a:pPr eaLnBrk="1" hangingPunct="1">
              <a:spcBef>
                <a:spcPct val="0"/>
              </a:spcBef>
            </a:pPr>
            <a:r>
              <a:rPr lang="it-IT" altLang="it-IT" sz="1800" dirty="0">
                <a:latin typeface="Arial" panose="020B0604020202020204" pitchFamily="34" charset="0"/>
              </a:rPr>
              <a:t> </a:t>
            </a:r>
            <a:r>
              <a:rPr lang="it-IT" altLang="it-IT" sz="1800" b="1" dirty="0" err="1">
                <a:latin typeface="Arial" panose="020B0604020202020204" pitchFamily="34" charset="0"/>
              </a:rPr>
              <a:t>integrity</a:t>
            </a:r>
            <a:r>
              <a:rPr lang="it-IT" altLang="it-IT" sz="1800" b="1" dirty="0">
                <a:latin typeface="Arial" panose="020B0604020202020204" pitchFamily="34" charset="0"/>
              </a:rPr>
              <a:t> : </a:t>
            </a:r>
            <a:r>
              <a:rPr lang="it-IT" altLang="it-IT" sz="1800" dirty="0" err="1">
                <a:latin typeface="Arial" panose="020B0604020202020204" pitchFamily="34" charset="0"/>
              </a:rPr>
              <a:t>requires</a:t>
            </a:r>
            <a:r>
              <a:rPr lang="it-IT" altLang="it-IT" sz="1800" dirty="0">
                <a:latin typeface="Arial" panose="020B0604020202020204" pitchFamily="34" charset="0"/>
              </a:rPr>
              <a:t>  </a:t>
            </a:r>
            <a:r>
              <a:rPr lang="it-IT" altLang="it-IT" sz="1800" dirty="0" err="1">
                <a:latin typeface="Arial" panose="020B0604020202020204" pitchFamily="34" charset="0"/>
              </a:rPr>
              <a:t>that</a:t>
            </a:r>
            <a:r>
              <a:rPr lang="it-IT" altLang="it-IT" sz="1800" dirty="0">
                <a:latin typeface="Arial" panose="020B0604020202020204" pitchFamily="34" charset="0"/>
              </a:rPr>
              <a:t> the </a:t>
            </a:r>
            <a:r>
              <a:rPr lang="it-IT" altLang="it-IT" sz="1800" dirty="0" err="1">
                <a:latin typeface="Arial" panose="020B0604020202020204" pitchFamily="34" charset="0"/>
              </a:rPr>
              <a:t>received</a:t>
            </a:r>
            <a:r>
              <a:rPr lang="it-IT" altLang="it-IT" sz="1800" dirty="0">
                <a:latin typeface="Arial" panose="020B0604020202020204" pitchFamily="34" charset="0"/>
              </a:rPr>
              <a:t>  </a:t>
            </a:r>
            <a:r>
              <a:rPr lang="it-IT" altLang="it-IT" sz="1800" dirty="0" err="1">
                <a:latin typeface="Arial" panose="020B0604020202020204" pitchFamily="34" charset="0"/>
              </a:rPr>
              <a:t>message</a:t>
            </a:r>
            <a:r>
              <a:rPr lang="it-IT" altLang="it-IT" sz="1800" dirty="0">
                <a:latin typeface="Arial" panose="020B0604020202020204" pitchFamily="34" charset="0"/>
              </a:rPr>
              <a:t> </a:t>
            </a:r>
            <a:r>
              <a:rPr lang="it-IT" altLang="it-IT" sz="1800" b="1" dirty="0" err="1">
                <a:latin typeface="Arial" panose="020B0604020202020204" pitchFamily="34" charset="0"/>
              </a:rPr>
              <a:t>is</a:t>
            </a:r>
            <a:r>
              <a:rPr lang="it-IT" altLang="it-IT" sz="1800" b="1" dirty="0">
                <a:latin typeface="Arial" panose="020B0604020202020204" pitchFamily="34" charset="0"/>
              </a:rPr>
              <a:t> </a:t>
            </a:r>
            <a:r>
              <a:rPr lang="it-IT" altLang="it-IT" sz="1800" dirty="0">
                <a:solidFill>
                  <a:srgbClr val="FF0000"/>
                </a:solidFill>
                <a:latin typeface="Arial" panose="020B0604020202020204" pitchFamily="34" charset="0"/>
              </a:rPr>
              <a:t>the </a:t>
            </a:r>
            <a:r>
              <a:rPr lang="it-IT" altLang="it-IT" sz="1800" dirty="0" err="1">
                <a:solidFill>
                  <a:srgbClr val="FF0000"/>
                </a:solidFill>
                <a:latin typeface="Arial" panose="020B0604020202020204" pitchFamily="34" charset="0"/>
              </a:rPr>
              <a:t>same</a:t>
            </a:r>
            <a:r>
              <a:rPr lang="it-IT" altLang="it-IT" sz="1800" dirty="0">
                <a:solidFill>
                  <a:srgbClr val="FF0000"/>
                </a:solidFill>
                <a:latin typeface="Arial" panose="020B0604020202020204" pitchFamily="34" charset="0"/>
              </a:rPr>
              <a:t> </a:t>
            </a:r>
            <a:r>
              <a:rPr lang="it-IT" altLang="it-IT" sz="1800" dirty="0" err="1">
                <a:solidFill>
                  <a:srgbClr val="FF0000"/>
                </a:solidFill>
                <a:latin typeface="Arial" panose="020B0604020202020204" pitchFamily="34" charset="0"/>
              </a:rPr>
              <a:t>respect</a:t>
            </a:r>
            <a:r>
              <a:rPr lang="it-IT" altLang="it-IT" sz="1800" dirty="0">
                <a:solidFill>
                  <a:srgbClr val="FF0000"/>
                </a:solidFill>
                <a:latin typeface="Arial" panose="020B0604020202020204" pitchFamily="34" charset="0"/>
              </a:rPr>
              <a:t> to </a:t>
            </a:r>
            <a:r>
              <a:rPr lang="it-IT" altLang="it-IT" sz="1800" dirty="0" err="1">
                <a:solidFill>
                  <a:srgbClr val="FF0000"/>
                </a:solidFill>
                <a:latin typeface="Arial" panose="020B0604020202020204" pitchFamily="34" charset="0"/>
              </a:rPr>
              <a:t>that</a:t>
            </a:r>
            <a:r>
              <a:rPr lang="it-IT" altLang="it-IT" sz="1800" dirty="0">
                <a:solidFill>
                  <a:srgbClr val="FF0000"/>
                </a:solidFill>
                <a:latin typeface="Arial" panose="020B0604020202020204" pitchFamily="34" charset="0"/>
              </a:rPr>
              <a:t> </a:t>
            </a:r>
            <a:r>
              <a:rPr lang="it-IT" altLang="it-IT" sz="1800" dirty="0" err="1">
                <a:solidFill>
                  <a:srgbClr val="FF0000"/>
                </a:solidFill>
                <a:latin typeface="Arial" panose="020B0604020202020204" pitchFamily="34" charset="0"/>
              </a:rPr>
              <a:t>sent</a:t>
            </a:r>
            <a:r>
              <a:rPr lang="it-IT" altLang="it-IT" sz="1800" dirty="0">
                <a:solidFill>
                  <a:srgbClr val="FF0000"/>
                </a:solidFill>
                <a:latin typeface="Arial" panose="020B0604020202020204" pitchFamily="34" charset="0"/>
              </a:rPr>
              <a:t>. </a:t>
            </a:r>
          </a:p>
          <a:p>
            <a:pPr eaLnBrk="1" hangingPunct="1">
              <a:spcBef>
                <a:spcPct val="0"/>
              </a:spcBef>
              <a:buFontTx/>
              <a:buNone/>
            </a:pPr>
            <a:endParaRPr lang="it-IT" altLang="it-IT" sz="1800" dirty="0">
              <a:latin typeface="Arial" panose="020B0604020202020204" pitchFamily="34" charset="0"/>
            </a:endParaRPr>
          </a:p>
        </p:txBody>
      </p:sp>
      <p:sp>
        <p:nvSpPr>
          <p:cNvPr id="2" name="Segnaposto numero diapositiva 1"/>
          <p:cNvSpPr>
            <a:spLocks noGrp="1"/>
          </p:cNvSpPr>
          <p:nvPr>
            <p:ph type="sldNum" sz="quarter" idx="12"/>
          </p:nvPr>
        </p:nvSpPr>
        <p:spPr/>
        <p:txBody>
          <a:bodyPr/>
          <a:lstStyle/>
          <a:p>
            <a:fld id="{62E32FEB-296F-4AC4-9501-938F408E6C71}" type="slidenum">
              <a:rPr lang="it-IT" altLang="en-US" smtClean="0"/>
              <a:pPr/>
              <a:t>16</a:t>
            </a:fld>
            <a:endParaRPr lang="it-IT" altLang="en-US"/>
          </a:p>
        </p:txBody>
      </p:sp>
    </p:spTree>
    <p:extLst>
      <p:ext uri="{BB962C8B-B14F-4D97-AF65-F5344CB8AC3E}">
        <p14:creationId xmlns:p14="http://schemas.microsoft.com/office/powerpoint/2010/main" val="3480192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2060848"/>
            <a:ext cx="7772400" cy="3470990"/>
          </a:xfrm>
        </p:spPr>
        <p:txBody>
          <a:bodyPr rtlCol="0">
            <a:normAutofit fontScale="90000"/>
          </a:bodyPr>
          <a:lstStyle/>
          <a:p>
            <a:pPr algn="l" eaLnBrk="1" fontAlgn="auto" hangingPunct="1">
              <a:spcAft>
                <a:spcPts val="0"/>
              </a:spcAft>
              <a:defRPr/>
            </a:pPr>
            <a:r>
              <a:rPr lang="en-US" sz="2700" dirty="0" smtClean="0">
                <a:latin typeface="Times New Roman" panose="02020603050405020304" pitchFamily="18" charset="0"/>
                <a:cs typeface="Times New Roman" panose="02020603050405020304" pitchFamily="18" charset="0"/>
              </a:rPr>
              <a:t> </a:t>
            </a:r>
            <a:r>
              <a:rPr lang="en-US" sz="3100" b="1" dirty="0" smtClean="0">
                <a:latin typeface="Times New Roman" panose="02020603050405020304" pitchFamily="18" charset="0"/>
                <a:cs typeface="Times New Roman" panose="02020603050405020304" pitchFamily="18" charset="0"/>
              </a:rPr>
              <a:t>3</a:t>
            </a:r>
            <a:r>
              <a:rPr lang="en-US" sz="2700" dirty="0" smtClean="0">
                <a:latin typeface="Times New Roman" panose="02020603050405020304" pitchFamily="18" charset="0"/>
                <a:cs typeface="Times New Roman" panose="02020603050405020304" pitchFamily="18" charset="0"/>
              </a:rPr>
              <a:t>. </a:t>
            </a:r>
            <a:r>
              <a:rPr lang="en-US" sz="3100" b="1" dirty="0" smtClean="0">
                <a:latin typeface="Times New Roman" pitchFamily="18" charset="0"/>
                <a:cs typeface="Times New Roman" pitchFamily="18" charset="0"/>
              </a:rPr>
              <a:t>Network applications</a:t>
            </a:r>
            <a:br>
              <a:rPr lang="en-US" sz="3100" b="1" dirty="0" smtClean="0">
                <a:latin typeface="Times New Roman" pitchFamily="18" charset="0"/>
                <a:cs typeface="Times New Roman" pitchFamily="18" charset="0"/>
              </a:rPr>
            </a:br>
            <a:r>
              <a:rPr lang="en-US" sz="2700" i="1" dirty="0" smtClean="0">
                <a:latin typeface="Times New Roman" pitchFamily="18" charset="0"/>
                <a:cs typeface="Times New Roman" pitchFamily="18" charset="0"/>
              </a:rPr>
              <a:t>Key words:</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 </a:t>
            </a:r>
            <a:r>
              <a:rPr lang="en-US" sz="2700" dirty="0" smtClean="0">
                <a:latin typeface="Times New Roman" pitchFamily="18" charset="0"/>
                <a:cs typeface="Times New Roman" pitchFamily="18" charset="0"/>
              </a:rPr>
              <a:t>Sockets</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RPC </a:t>
            </a:r>
            <a:r>
              <a:rPr lang="en-US" sz="2700" dirty="0">
                <a:latin typeface="Times New Roman" pitchFamily="18" charset="0"/>
                <a:cs typeface="Times New Roman" pitchFamily="18" charset="0"/>
              </a:rPr>
              <a:t>and RMI</a:t>
            </a: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Client/server and peer-to-peer models</a:t>
            </a:r>
            <a:r>
              <a:rPr lang="en-US" sz="2700" dirty="0">
                <a:latin typeface="Times New Roman" pitchFamily="18" charset="0"/>
                <a:cs typeface="Times New Roman" pitchFamily="18" charset="0"/>
              </a:rPr>
              <a:t/>
            </a:r>
            <a:br>
              <a:rPr lang="en-US" sz="2700" dirty="0">
                <a:latin typeface="Times New Roman" pitchFamily="18" charset="0"/>
                <a:cs typeface="Times New Roman" pitchFamily="18" charset="0"/>
              </a:rPr>
            </a:br>
            <a:r>
              <a:rPr lang="en-US" sz="2700" dirty="0" smtClean="0">
                <a:latin typeface="Times New Roman" pitchFamily="18" charset="0"/>
                <a:cs typeface="Times New Roman" pitchFamily="18" charset="0"/>
              </a:rPr>
              <a:t>- XML </a:t>
            </a:r>
            <a:r>
              <a:rPr lang="en-US" sz="2700" dirty="0">
                <a:latin typeface="Times New Roman" pitchFamily="18" charset="0"/>
                <a:cs typeface="Times New Roman" pitchFamily="18" charset="0"/>
              </a:rPr>
              <a:t>language</a:t>
            </a: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Cloud computing</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Autentication</a:t>
            </a:r>
            <a:r>
              <a:rPr lang="en-US" sz="2700" dirty="0" smtClean="0">
                <a:latin typeface="Times New Roman" pitchFamily="18" charset="0"/>
                <a:cs typeface="Times New Roman" pitchFamily="18" charset="0"/>
              </a:rPr>
              <a:t> protocols</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e-mail security</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Security socket layer</a:t>
            </a:r>
            <a:br>
              <a:rPr lang="en-US" sz="27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endParaRPr lang="it-IT" sz="36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algn="l"/>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a:r>
            <a:br>
              <a:rPr lang="it-IT" sz="3200" b="1" smtClean="0">
                <a:latin typeface="Times New Roman" pitchFamily="18" charset="0"/>
                <a:cs typeface="Times New Roman" pitchFamily="18" charset="0"/>
              </a:rPr>
            </a:br>
            <a:r>
              <a:rPr lang="it-IT" sz="3200" b="1" smtClean="0">
                <a:latin typeface="Times New Roman" pitchFamily="18" charset="0"/>
                <a:cs typeface="Times New Roman" pitchFamily="18" charset="0"/>
              </a:rPr>
              <a:t>		Recommended reading</a:t>
            </a:r>
            <a:br>
              <a:rPr lang="it-IT" sz="3200" b="1" smtClean="0">
                <a:latin typeface="Times New Roman" pitchFamily="18" charset="0"/>
                <a:cs typeface="Times New Roman" pitchFamily="18" charset="0"/>
              </a:rPr>
            </a:br>
            <a:r>
              <a:rPr lang="it-IT" sz="3200" smtClean="0">
                <a:latin typeface="Times New Roman" pitchFamily="18" charset="0"/>
                <a:cs typeface="Times New Roman" pitchFamily="18" charset="0"/>
              </a:rPr>
              <a:t> </a:t>
            </a:r>
            <a:br>
              <a:rPr lang="it-IT" sz="3200" smtClean="0">
                <a:latin typeface="Times New Roman" pitchFamily="18" charset="0"/>
                <a:cs typeface="Times New Roman" pitchFamily="18" charset="0"/>
              </a:rPr>
            </a:br>
            <a:r>
              <a:rPr lang="en-US" sz="2800" smtClean="0"/>
              <a:t>W. Stallings: “Operating Systems”. Prentice Hall,  fourth edition ,2001</a:t>
            </a:r>
            <a:r>
              <a:rPr lang="it-IT" sz="2800" smtClean="0"/>
              <a:t/>
            </a:r>
            <a:br>
              <a:rPr lang="it-IT" sz="2800" smtClean="0"/>
            </a:br>
            <a:r>
              <a:rPr lang="en-US" sz="2800" smtClean="0"/>
              <a:t>Douglas Comer : " Computer networs and Internet", Addison-Wesley,2000. .</a:t>
            </a:r>
            <a:r>
              <a:rPr lang="it-IT" sz="2800" smtClean="0"/>
              <a:t/>
            </a:r>
            <a:br>
              <a:rPr lang="it-IT" sz="2800" smtClean="0"/>
            </a:br>
            <a:r>
              <a:rPr lang="en-US" sz="2800" smtClean="0"/>
              <a:t>Pfleeger, Pfleeger: " Security in Computing"Prentice  Hall, 2004</a:t>
            </a:r>
            <a:r>
              <a:rPr lang="it-IT" sz="2800" smtClean="0"/>
              <a:t/>
            </a:r>
            <a:br>
              <a:rPr lang="it-IT" sz="2800" smtClean="0"/>
            </a:br>
            <a:r>
              <a:rPr lang="en-US" sz="2800" smtClean="0"/>
              <a:t>A.S. Tanenbaum:” Computer Networks” Prentice Hall, 1996</a:t>
            </a:r>
            <a:r>
              <a:rPr lang="it-IT" sz="2800" smtClean="0"/>
              <a:t/>
            </a:r>
            <a:br>
              <a:rPr lang="it-IT" sz="2800" smtClean="0"/>
            </a:br>
            <a:r>
              <a:rPr lang="it-IT" sz="2800" smtClean="0">
                <a:latin typeface="Times New Roman" pitchFamily="18" charset="0"/>
                <a:cs typeface="Times New Roman" pitchFamily="18" charset="0"/>
              </a:rPr>
              <a:t/>
            </a:r>
            <a:br>
              <a:rPr lang="it-IT" sz="2800" smtClean="0">
                <a:latin typeface="Times New Roman" pitchFamily="18" charset="0"/>
                <a:cs typeface="Times New Roman" pitchFamily="18" charset="0"/>
              </a:rPr>
            </a:br>
            <a:endParaRPr lang="it-IT" sz="280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Seminars</a:t>
            </a:r>
            <a:endParaRPr lang="it-IT" sz="3200" dirty="0"/>
          </a:p>
        </p:txBody>
      </p:sp>
      <p:sp>
        <p:nvSpPr>
          <p:cNvPr id="3" name="CasellaDiTesto 2"/>
          <p:cNvSpPr txBox="1"/>
          <p:nvPr/>
        </p:nvSpPr>
        <p:spPr>
          <a:xfrm>
            <a:off x="467544" y="1916832"/>
            <a:ext cx="8208912" cy="2862322"/>
          </a:xfrm>
          <a:prstGeom prst="rect">
            <a:avLst/>
          </a:prstGeom>
          <a:noFill/>
        </p:spPr>
        <p:txBody>
          <a:bodyPr wrap="square" rtlCol="0">
            <a:spAutoFit/>
          </a:bodyPr>
          <a:lstStyle/>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Data center  and network security</a:t>
            </a:r>
          </a:p>
          <a:p>
            <a:pPr marL="285750" indent="-285750">
              <a:buFont typeface="Arial" panose="020B0604020202020204" pitchFamily="34" charset="0"/>
              <a:buChar char="•"/>
            </a:pPr>
            <a:endParaRPr lang="it-IT" dirty="0" smtClean="0"/>
          </a:p>
          <a:p>
            <a:pPr marL="285750" indent="-285750">
              <a:buFont typeface="Arial" panose="020B0604020202020204" pitchFamily="34" charset="0"/>
              <a:buChar char="•"/>
            </a:pPr>
            <a:r>
              <a:rPr lang="it-IT" dirty="0" err="1" smtClean="0"/>
              <a:t>Cloud</a:t>
            </a:r>
            <a:r>
              <a:rPr lang="it-IT" dirty="0" smtClean="0"/>
              <a:t> </a:t>
            </a:r>
            <a:r>
              <a:rPr lang="it-IT" dirty="0" err="1" smtClean="0"/>
              <a:t>platform</a:t>
            </a:r>
            <a:endParaRPr lang="it-IT" dirty="0" smtClean="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smtClean="0"/>
              <a:t>Mobile </a:t>
            </a:r>
            <a:r>
              <a:rPr lang="it-IT" dirty="0" err="1" smtClean="0"/>
              <a:t>technology</a:t>
            </a:r>
            <a:r>
              <a:rPr lang="it-IT" dirty="0" smtClean="0"/>
              <a:t> and security</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smtClean="0"/>
              <a:t>Big data</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smtClean="0"/>
              <a:t>Internet of </a:t>
            </a:r>
            <a:r>
              <a:rPr lang="it-IT" dirty="0" err="1" smtClean="0"/>
              <a:t>things</a:t>
            </a:r>
            <a:r>
              <a:rPr lang="it-IT" dirty="0" smtClean="0"/>
              <a:t> (IOT)</a:t>
            </a:r>
          </a:p>
        </p:txBody>
      </p:sp>
    </p:spTree>
    <p:extLst>
      <p:ext uri="{BB962C8B-B14F-4D97-AF65-F5344CB8AC3E}">
        <p14:creationId xmlns:p14="http://schemas.microsoft.com/office/powerpoint/2010/main" val="312697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4313" y="1757363"/>
            <a:ext cx="8429625" cy="3028950"/>
          </a:xfrm>
        </p:spPr>
        <p:txBody>
          <a:bodyPr rtlCol="0">
            <a:normAutofit fontScale="90000"/>
          </a:bodyPr>
          <a:lstStyle/>
          <a:p>
            <a:pPr eaLnBrk="1" fontAlgn="auto" hangingPunct="1">
              <a:spcAft>
                <a:spcPts val="0"/>
              </a:spcAft>
              <a:defRPr/>
            </a:pPr>
            <a:r>
              <a:rPr lang="en-US" b="1" dirty="0" smtClean="0"/>
              <a:t>Learning outcomes</a:t>
            </a:r>
            <a:br>
              <a:rPr lang="en-US" b="1" dirty="0" smtClean="0"/>
            </a:br>
            <a:r>
              <a:rPr lang="en-US" b="1" dirty="0" smtClean="0"/>
              <a:t/>
            </a:r>
            <a:br>
              <a:rPr lang="en-US" b="1" dirty="0" smtClean="0"/>
            </a:br>
            <a:r>
              <a:rPr lang="en-US" sz="3600" dirty="0" smtClean="0">
                <a:latin typeface="Times New Roman" pitchFamily="18" charset="0"/>
                <a:cs typeface="Times New Roman" pitchFamily="18" charset="0"/>
              </a:rPr>
              <a:t>Knowledge related to the technologies needed for management and usage of computer networks</a:t>
            </a:r>
            <a:endParaRPr lang="it-IT" sz="36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rtlCol="0">
            <a:normAutofit fontScale="90000"/>
          </a:bodyPr>
          <a:lstStyle/>
          <a:p>
            <a:pPr algn="l" eaLnBrk="1" fontAlgn="auto" hangingPunct="1">
              <a:spcAft>
                <a:spcPts val="0"/>
              </a:spcAft>
              <a:defRPr/>
            </a:pP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3600" b="1" dirty="0" smtClean="0">
                <a:latin typeface="Times New Roman" pitchFamily="18" charset="0"/>
                <a:cs typeface="Times New Roman" pitchFamily="18" charset="0"/>
              </a:rPr>
              <a:t>Teaching methods</a:t>
            </a:r>
            <a:r>
              <a:rPr lang="en-US" sz="3600" dirty="0" smtClean="0">
                <a:latin typeface="Times New Roman" pitchFamily="18" charset="0"/>
                <a:cs typeface="Times New Roman" pitchFamily="18" charset="0"/>
              </a:rPr>
              <a:t>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class lessons and lab</a:t>
            </a:r>
            <a:r>
              <a:rPr lang="en-US" sz="3100" smtClean="0">
                <a:latin typeface="Times New Roman" pitchFamily="18" charset="0"/>
                <a:cs typeface="Times New Roman" pitchFamily="18" charset="0"/>
              </a:rPr>
              <a:t>( Python </a:t>
            </a:r>
            <a:r>
              <a:rPr lang="en-US" sz="3100" dirty="0" smtClean="0">
                <a:latin typeface="Times New Roman" pitchFamily="18" charset="0"/>
                <a:cs typeface="Times New Roman" pitchFamily="18" charset="0"/>
              </a:rPr>
              <a:t>language, communication tools implementation)</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Assessment methods</a:t>
            </a:r>
            <a:r>
              <a:rPr lang="en-US" sz="3600" dirty="0" smtClean="0">
                <a:latin typeface="Times New Roman" pitchFamily="18" charset="0"/>
                <a:cs typeface="Times New Roman" pitchFamily="18" charset="0"/>
              </a:rPr>
              <a:t>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oral proof concerning the arguments examined in the course (including Python and tools implementation by Python).</a:t>
            </a:r>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Office hours</a:t>
            </a:r>
            <a:br>
              <a:rPr lang="en-US" sz="31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Tuesday, 15-17 (also by e-mail)</a:t>
            </a:r>
            <a:r>
              <a:rPr lang="en-US" sz="3100" dirty="0" smtClean="0"/>
              <a:t/>
            </a:r>
            <a:br>
              <a:rPr lang="en-US" sz="3100" dirty="0" smtClean="0"/>
            </a:br>
            <a:endParaRPr lang="it-IT" sz="31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84"/>
            <a:ext cx="8229600" cy="1143000"/>
          </a:xfrm>
        </p:spPr>
        <p:txBody>
          <a:bodyPr/>
          <a:lstStyle/>
          <a:p>
            <a:r>
              <a:rPr lang="it-IT" sz="3600" dirty="0" err="1" smtClean="0"/>
              <a:t>Historical</a:t>
            </a:r>
            <a:r>
              <a:rPr lang="it-IT" sz="3600" dirty="0" smtClean="0"/>
              <a:t> </a:t>
            </a:r>
            <a:r>
              <a:rPr lang="it-IT" sz="3600" dirty="0" err="1" smtClean="0"/>
              <a:t>recalls</a:t>
            </a:r>
            <a:endParaRPr lang="it-IT" sz="3600" dirty="0"/>
          </a:p>
        </p:txBody>
      </p:sp>
      <p:sp>
        <p:nvSpPr>
          <p:cNvPr id="3" name="Segnaposto contenuto 2"/>
          <p:cNvSpPr>
            <a:spLocks noGrp="1"/>
          </p:cNvSpPr>
          <p:nvPr>
            <p:ph idx="1"/>
          </p:nvPr>
        </p:nvSpPr>
        <p:spPr>
          <a:xfrm>
            <a:off x="457200" y="980728"/>
            <a:ext cx="8229600" cy="4525963"/>
          </a:xfrm>
        </p:spPr>
        <p:txBody>
          <a:bodyPr/>
          <a:lstStyle/>
          <a:p>
            <a:r>
              <a:rPr lang="it-IT" sz="2400" dirty="0" smtClean="0"/>
              <a:t>1960-1970	</a:t>
            </a:r>
            <a:r>
              <a:rPr lang="it-IT" sz="2400" dirty="0" err="1" smtClean="0"/>
              <a:t>centralized</a:t>
            </a:r>
            <a:r>
              <a:rPr lang="it-IT" sz="2400" dirty="0" smtClean="0"/>
              <a:t> </a:t>
            </a:r>
            <a:r>
              <a:rPr lang="it-IT" sz="2400" dirty="0" err="1" smtClean="0"/>
              <a:t>solutions</a:t>
            </a:r>
            <a:endParaRPr lang="it-IT" sz="2400" dirty="0" smtClean="0"/>
          </a:p>
          <a:p>
            <a:pPr marL="0" indent="0">
              <a:buNone/>
            </a:pPr>
            <a:r>
              <a:rPr lang="it-IT" sz="2400" dirty="0" smtClean="0"/>
              <a:t>-Mainframe, passive </a:t>
            </a:r>
            <a:r>
              <a:rPr lang="it-IT" sz="2400" dirty="0" err="1" smtClean="0"/>
              <a:t>terminals</a:t>
            </a:r>
            <a:r>
              <a:rPr lang="it-IT" sz="2400" dirty="0" smtClean="0"/>
              <a:t>.</a:t>
            </a:r>
          </a:p>
          <a:p>
            <a:pPr marL="0" indent="0">
              <a:buNone/>
            </a:pPr>
            <a:r>
              <a:rPr lang="it-IT" sz="2400" dirty="0" smtClean="0"/>
              <a:t>-IBM 360- family of </a:t>
            </a:r>
            <a:r>
              <a:rPr lang="it-IT" sz="2400" dirty="0" err="1" smtClean="0"/>
              <a:t>computers</a:t>
            </a:r>
            <a:r>
              <a:rPr lang="it-IT" sz="2400" dirty="0" smtClean="0"/>
              <a:t> 360-370-390 (</a:t>
            </a:r>
            <a:r>
              <a:rPr lang="it-IT" sz="2400" dirty="0" err="1" smtClean="0"/>
              <a:t>compatible</a:t>
            </a:r>
            <a:r>
              <a:rPr lang="it-IT" sz="2400" dirty="0" smtClean="0"/>
              <a:t>)</a:t>
            </a:r>
          </a:p>
          <a:p>
            <a:pPr marL="0" indent="0">
              <a:buNone/>
            </a:pPr>
            <a:r>
              <a:rPr lang="it-IT" sz="2400" dirty="0" smtClean="0"/>
              <a:t>-5 MHZ, 1MB 2 </a:t>
            </a:r>
            <a:r>
              <a:rPr lang="it-IT" sz="2400" dirty="0" err="1" smtClean="0"/>
              <a:t>milions</a:t>
            </a:r>
            <a:r>
              <a:rPr lang="it-IT" sz="2400" dirty="0" smtClean="0"/>
              <a:t> of $</a:t>
            </a:r>
          </a:p>
          <a:p>
            <a:pPr marL="0" indent="0">
              <a:buNone/>
            </a:pPr>
            <a:r>
              <a:rPr lang="it-IT" sz="2400" dirty="0" smtClean="0"/>
              <a:t>-</a:t>
            </a:r>
            <a:r>
              <a:rPr lang="it-IT" sz="2400" dirty="0" err="1" smtClean="0"/>
              <a:t>Univac</a:t>
            </a:r>
            <a:r>
              <a:rPr lang="it-IT" sz="2400" dirty="0" smtClean="0"/>
              <a:t>, </a:t>
            </a:r>
            <a:r>
              <a:rPr lang="it-IT" sz="2400" dirty="0" err="1" smtClean="0"/>
              <a:t>Amdhal</a:t>
            </a:r>
            <a:r>
              <a:rPr lang="it-IT" sz="2400" dirty="0" smtClean="0"/>
              <a:t>, Hitachi..( IBM </a:t>
            </a:r>
            <a:r>
              <a:rPr lang="it-IT" sz="2400" dirty="0" err="1" smtClean="0"/>
              <a:t>clones</a:t>
            </a:r>
            <a:r>
              <a:rPr lang="it-IT" sz="2400" dirty="0" smtClean="0"/>
              <a:t> </a:t>
            </a:r>
            <a:r>
              <a:rPr lang="it-IT" sz="2400" dirty="0" err="1" smtClean="0"/>
              <a:t>compatible</a:t>
            </a:r>
            <a:r>
              <a:rPr lang="it-IT" sz="2400" dirty="0" smtClean="0"/>
              <a:t>)</a:t>
            </a:r>
          </a:p>
          <a:p>
            <a:pPr marL="0" indent="0">
              <a:buNone/>
            </a:pPr>
            <a:r>
              <a:rPr lang="it-IT" sz="2400" dirty="0" smtClean="0"/>
              <a:t>-OS 360, SNA</a:t>
            </a:r>
          </a:p>
          <a:p>
            <a:r>
              <a:rPr lang="it-IT" sz="2400" dirty="0" smtClean="0"/>
              <a:t>1980-1990 Mini </a:t>
            </a:r>
            <a:r>
              <a:rPr lang="it-IT" sz="2400" dirty="0" err="1" smtClean="0"/>
              <a:t>computers</a:t>
            </a:r>
            <a:r>
              <a:rPr lang="it-IT" sz="2400" dirty="0" smtClean="0"/>
              <a:t> (Digital </a:t>
            </a:r>
            <a:r>
              <a:rPr lang="it-IT" sz="2400" dirty="0" err="1" smtClean="0"/>
              <a:t>Equipment</a:t>
            </a:r>
            <a:r>
              <a:rPr lang="it-IT" sz="2400" dirty="0" smtClean="0"/>
              <a:t> Corporation)</a:t>
            </a:r>
          </a:p>
          <a:p>
            <a:pPr marL="0" indent="0">
              <a:buNone/>
            </a:pPr>
            <a:r>
              <a:rPr lang="it-IT" sz="2400" dirty="0" smtClean="0"/>
              <a:t>-PDP 11 ,VAX (DECNET)</a:t>
            </a:r>
          </a:p>
          <a:p>
            <a:pPr marL="0" indent="0">
              <a:buNone/>
            </a:pPr>
            <a:r>
              <a:rPr lang="it-IT" sz="2400" dirty="0" smtClean="0"/>
              <a:t>-UNIX, LINUX</a:t>
            </a:r>
          </a:p>
          <a:p>
            <a:r>
              <a:rPr lang="it-IT" sz="2400" dirty="0" smtClean="0"/>
              <a:t>1990 Local networks, Open Systems</a:t>
            </a:r>
          </a:p>
          <a:p>
            <a:pPr marL="0" indent="0">
              <a:buNone/>
            </a:pPr>
            <a:r>
              <a:rPr lang="it-IT" sz="2400" dirty="0" smtClean="0"/>
              <a:t>- </a:t>
            </a:r>
            <a:r>
              <a:rPr lang="it-IT" sz="2400" dirty="0" err="1" smtClean="0"/>
              <a:t>Standards</a:t>
            </a:r>
            <a:r>
              <a:rPr lang="it-IT" sz="2400" dirty="0" smtClean="0"/>
              <a:t> (hardware, OS, DBM,TCP/IP….)</a:t>
            </a:r>
            <a:endParaRPr lang="it-IT" sz="2400" dirty="0"/>
          </a:p>
        </p:txBody>
      </p:sp>
    </p:spTree>
    <p:extLst>
      <p:ext uri="{BB962C8B-B14F-4D97-AF65-F5344CB8AC3E}">
        <p14:creationId xmlns:p14="http://schemas.microsoft.com/office/powerpoint/2010/main" val="3192894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egnaposto numero diapositiva 3"/>
          <p:cNvSpPr>
            <a:spLocks noGrp="1"/>
          </p:cNvSpPr>
          <p:nvPr>
            <p:ph type="sldNum" sz="quarter" idx="12"/>
          </p:nvPr>
        </p:nvSpPr>
        <p:spPr/>
        <p:txBody>
          <a:bodyPr/>
          <a:lstStyle/>
          <a:p>
            <a:pPr>
              <a:defRPr/>
            </a:pPr>
            <a:fld id="{2573F16A-259B-46D7-94EF-1DBC6E9DA0AC}" type="slidenum">
              <a:rPr lang="it-IT"/>
              <a:pPr>
                <a:defRPr/>
              </a:pPr>
              <a:t>4</a:t>
            </a:fld>
            <a:endParaRPr lang="it-IT"/>
          </a:p>
        </p:txBody>
      </p:sp>
      <p:sp>
        <p:nvSpPr>
          <p:cNvPr id="4099" name="Text Box 1026"/>
          <p:cNvSpPr txBox="1">
            <a:spLocks noChangeArrowheads="1"/>
          </p:cNvSpPr>
          <p:nvPr/>
        </p:nvSpPr>
        <p:spPr bwMode="auto">
          <a:xfrm>
            <a:off x="457200" y="1219200"/>
            <a:ext cx="2895600" cy="457200"/>
          </a:xfrm>
          <a:prstGeom prst="rect">
            <a:avLst/>
          </a:prstGeom>
          <a:noFill/>
          <a:ln w="22225">
            <a:noFill/>
            <a:miter lim="800000"/>
            <a:headEnd/>
            <a:tailEnd type="none" w="lg" len="med"/>
          </a:ln>
        </p:spPr>
        <p:txBody>
          <a:bodyPr>
            <a:spAutoFit/>
          </a:bodyPr>
          <a:lstStyle/>
          <a:p>
            <a:pPr algn="ctr">
              <a:spcBef>
                <a:spcPct val="50000"/>
              </a:spcBef>
            </a:pPr>
            <a:r>
              <a:rPr lang="it-IT" sz="2400" b="1"/>
              <a:t>TERMINAL</a:t>
            </a:r>
          </a:p>
        </p:txBody>
      </p:sp>
      <p:sp>
        <p:nvSpPr>
          <p:cNvPr id="4100" name="Rectangle 1027"/>
          <p:cNvSpPr>
            <a:spLocks noChangeArrowheads="1"/>
          </p:cNvSpPr>
          <p:nvPr/>
        </p:nvSpPr>
        <p:spPr bwMode="auto">
          <a:xfrm>
            <a:off x="381000" y="1219200"/>
            <a:ext cx="3124200" cy="457200"/>
          </a:xfrm>
          <a:prstGeom prst="rect">
            <a:avLst/>
          </a:prstGeom>
          <a:noFill/>
          <a:ln w="31750">
            <a:solidFill>
              <a:schemeClr val="tx1"/>
            </a:solidFill>
            <a:miter lim="800000"/>
            <a:headEnd/>
            <a:tailEnd type="none" w="lg" len="med"/>
          </a:ln>
        </p:spPr>
        <p:txBody>
          <a:bodyPr wrap="none" anchor="ctr"/>
          <a:lstStyle/>
          <a:p>
            <a:endParaRPr lang="it-IT"/>
          </a:p>
        </p:txBody>
      </p:sp>
      <p:sp>
        <p:nvSpPr>
          <p:cNvPr id="4101" name="Text Box 1028"/>
          <p:cNvSpPr txBox="1">
            <a:spLocks noChangeArrowheads="1"/>
          </p:cNvSpPr>
          <p:nvPr/>
        </p:nvSpPr>
        <p:spPr bwMode="auto">
          <a:xfrm>
            <a:off x="457200" y="5562600"/>
            <a:ext cx="2895600" cy="457200"/>
          </a:xfrm>
          <a:prstGeom prst="rect">
            <a:avLst/>
          </a:prstGeom>
          <a:noFill/>
          <a:ln w="22225">
            <a:noFill/>
            <a:miter lim="800000"/>
            <a:headEnd/>
            <a:tailEnd type="none" w="lg" len="med"/>
          </a:ln>
        </p:spPr>
        <p:txBody>
          <a:bodyPr>
            <a:spAutoFit/>
          </a:bodyPr>
          <a:lstStyle/>
          <a:p>
            <a:pPr algn="ctr">
              <a:spcBef>
                <a:spcPct val="50000"/>
              </a:spcBef>
            </a:pPr>
            <a:r>
              <a:rPr lang="it-IT" sz="2400" b="1"/>
              <a:t>TERMINAL</a:t>
            </a:r>
          </a:p>
        </p:txBody>
      </p:sp>
      <p:sp>
        <p:nvSpPr>
          <p:cNvPr id="4102" name="Rectangle 1029"/>
          <p:cNvSpPr>
            <a:spLocks noChangeArrowheads="1"/>
          </p:cNvSpPr>
          <p:nvPr/>
        </p:nvSpPr>
        <p:spPr bwMode="auto">
          <a:xfrm>
            <a:off x="381000" y="5562600"/>
            <a:ext cx="3124200" cy="457200"/>
          </a:xfrm>
          <a:prstGeom prst="rect">
            <a:avLst/>
          </a:prstGeom>
          <a:noFill/>
          <a:ln w="31750">
            <a:solidFill>
              <a:schemeClr val="tx1"/>
            </a:solidFill>
            <a:miter lim="800000"/>
            <a:headEnd/>
            <a:tailEnd type="none" w="lg" len="med"/>
          </a:ln>
        </p:spPr>
        <p:txBody>
          <a:bodyPr wrap="none" anchor="ctr"/>
          <a:lstStyle/>
          <a:p>
            <a:endParaRPr lang="it-IT"/>
          </a:p>
        </p:txBody>
      </p:sp>
      <p:sp>
        <p:nvSpPr>
          <p:cNvPr id="4103" name="Text Box 1030"/>
          <p:cNvSpPr txBox="1">
            <a:spLocks noChangeArrowheads="1"/>
          </p:cNvSpPr>
          <p:nvPr/>
        </p:nvSpPr>
        <p:spPr bwMode="auto">
          <a:xfrm>
            <a:off x="5486400" y="5562600"/>
            <a:ext cx="2895600" cy="457200"/>
          </a:xfrm>
          <a:prstGeom prst="rect">
            <a:avLst/>
          </a:prstGeom>
          <a:noFill/>
          <a:ln w="22225">
            <a:noFill/>
            <a:miter lim="800000"/>
            <a:headEnd/>
            <a:tailEnd type="none" w="lg" len="med"/>
          </a:ln>
        </p:spPr>
        <p:txBody>
          <a:bodyPr>
            <a:spAutoFit/>
          </a:bodyPr>
          <a:lstStyle/>
          <a:p>
            <a:pPr algn="ctr">
              <a:spcBef>
                <a:spcPct val="50000"/>
              </a:spcBef>
            </a:pPr>
            <a:r>
              <a:rPr lang="it-IT" sz="2400" b="1"/>
              <a:t>TERMINAL</a:t>
            </a:r>
          </a:p>
        </p:txBody>
      </p:sp>
      <p:sp>
        <p:nvSpPr>
          <p:cNvPr id="4104" name="Rectangle 1031"/>
          <p:cNvSpPr>
            <a:spLocks noChangeArrowheads="1"/>
          </p:cNvSpPr>
          <p:nvPr/>
        </p:nvSpPr>
        <p:spPr bwMode="auto">
          <a:xfrm>
            <a:off x="5410200" y="5562600"/>
            <a:ext cx="3124200" cy="457200"/>
          </a:xfrm>
          <a:prstGeom prst="rect">
            <a:avLst/>
          </a:prstGeom>
          <a:noFill/>
          <a:ln w="31750">
            <a:solidFill>
              <a:schemeClr val="tx1"/>
            </a:solidFill>
            <a:miter lim="800000"/>
            <a:headEnd/>
            <a:tailEnd type="none" w="lg" len="med"/>
          </a:ln>
        </p:spPr>
        <p:txBody>
          <a:bodyPr wrap="none" anchor="ctr"/>
          <a:lstStyle/>
          <a:p>
            <a:endParaRPr lang="it-IT"/>
          </a:p>
        </p:txBody>
      </p:sp>
      <p:sp>
        <p:nvSpPr>
          <p:cNvPr id="4105" name="Text Box 1032"/>
          <p:cNvSpPr txBox="1">
            <a:spLocks noChangeArrowheads="1"/>
          </p:cNvSpPr>
          <p:nvPr/>
        </p:nvSpPr>
        <p:spPr bwMode="auto">
          <a:xfrm>
            <a:off x="5486400" y="1219200"/>
            <a:ext cx="2895600" cy="457200"/>
          </a:xfrm>
          <a:prstGeom prst="rect">
            <a:avLst/>
          </a:prstGeom>
          <a:noFill/>
          <a:ln w="22225">
            <a:noFill/>
            <a:miter lim="800000"/>
            <a:headEnd/>
            <a:tailEnd type="none" w="lg" len="med"/>
          </a:ln>
        </p:spPr>
        <p:txBody>
          <a:bodyPr>
            <a:spAutoFit/>
          </a:bodyPr>
          <a:lstStyle/>
          <a:p>
            <a:pPr algn="ctr">
              <a:spcBef>
                <a:spcPct val="50000"/>
              </a:spcBef>
            </a:pPr>
            <a:r>
              <a:rPr lang="it-IT" sz="2400" b="1"/>
              <a:t>TERMINAL</a:t>
            </a:r>
          </a:p>
        </p:txBody>
      </p:sp>
      <p:sp>
        <p:nvSpPr>
          <p:cNvPr id="4106" name="Rectangle 1033"/>
          <p:cNvSpPr>
            <a:spLocks noChangeArrowheads="1"/>
          </p:cNvSpPr>
          <p:nvPr/>
        </p:nvSpPr>
        <p:spPr bwMode="auto">
          <a:xfrm>
            <a:off x="5410200" y="1219200"/>
            <a:ext cx="3124200" cy="457200"/>
          </a:xfrm>
          <a:prstGeom prst="rect">
            <a:avLst/>
          </a:prstGeom>
          <a:noFill/>
          <a:ln w="31750">
            <a:solidFill>
              <a:schemeClr val="tx1"/>
            </a:solidFill>
            <a:miter lim="800000"/>
            <a:headEnd/>
            <a:tailEnd type="none" w="lg" len="med"/>
          </a:ln>
        </p:spPr>
        <p:txBody>
          <a:bodyPr wrap="none" anchor="ctr"/>
          <a:lstStyle/>
          <a:p>
            <a:endParaRPr lang="it-IT"/>
          </a:p>
        </p:txBody>
      </p:sp>
      <p:sp>
        <p:nvSpPr>
          <p:cNvPr id="4107" name="Text Box 1034"/>
          <p:cNvSpPr txBox="1">
            <a:spLocks noChangeArrowheads="1"/>
          </p:cNvSpPr>
          <p:nvPr/>
        </p:nvSpPr>
        <p:spPr bwMode="auto">
          <a:xfrm>
            <a:off x="2819400" y="3216275"/>
            <a:ext cx="3352800" cy="822325"/>
          </a:xfrm>
          <a:prstGeom prst="rect">
            <a:avLst/>
          </a:prstGeom>
          <a:noFill/>
          <a:ln w="22225">
            <a:noFill/>
            <a:miter lim="800000"/>
            <a:headEnd/>
            <a:tailEnd type="none" w="lg" len="med"/>
          </a:ln>
        </p:spPr>
        <p:txBody>
          <a:bodyPr>
            <a:spAutoFit/>
          </a:bodyPr>
          <a:lstStyle/>
          <a:p>
            <a:pPr algn="ctr">
              <a:spcBef>
                <a:spcPct val="50000"/>
              </a:spcBef>
            </a:pPr>
            <a:r>
              <a:rPr lang="it-IT" sz="2400" b="1"/>
              <a:t>centralized computer</a:t>
            </a:r>
          </a:p>
        </p:txBody>
      </p:sp>
      <p:sp>
        <p:nvSpPr>
          <p:cNvPr id="4108" name="Line 1035"/>
          <p:cNvSpPr>
            <a:spLocks noChangeShapeType="1"/>
          </p:cNvSpPr>
          <p:nvPr/>
        </p:nvSpPr>
        <p:spPr bwMode="auto">
          <a:xfrm flipV="1">
            <a:off x="1981200" y="4191000"/>
            <a:ext cx="1295400" cy="1295400"/>
          </a:xfrm>
          <a:prstGeom prst="line">
            <a:avLst/>
          </a:prstGeom>
          <a:noFill/>
          <a:ln w="22225">
            <a:solidFill>
              <a:schemeClr val="tx1"/>
            </a:solidFill>
            <a:round/>
            <a:headEnd/>
            <a:tailEnd type="none" w="lg" len="med"/>
          </a:ln>
        </p:spPr>
        <p:txBody>
          <a:bodyPr wrap="none" anchor="ctr"/>
          <a:lstStyle/>
          <a:p>
            <a:endParaRPr lang="it-IT"/>
          </a:p>
        </p:txBody>
      </p:sp>
      <p:sp>
        <p:nvSpPr>
          <p:cNvPr id="4109" name="Line 1036"/>
          <p:cNvSpPr>
            <a:spLocks noChangeShapeType="1"/>
          </p:cNvSpPr>
          <p:nvPr/>
        </p:nvSpPr>
        <p:spPr bwMode="auto">
          <a:xfrm>
            <a:off x="1905000" y="1752600"/>
            <a:ext cx="1295400" cy="1447800"/>
          </a:xfrm>
          <a:prstGeom prst="line">
            <a:avLst/>
          </a:prstGeom>
          <a:noFill/>
          <a:ln w="22225">
            <a:solidFill>
              <a:schemeClr val="tx1"/>
            </a:solidFill>
            <a:round/>
            <a:headEnd/>
            <a:tailEnd type="none" w="lg" len="med"/>
          </a:ln>
        </p:spPr>
        <p:txBody>
          <a:bodyPr wrap="none" anchor="ctr"/>
          <a:lstStyle/>
          <a:p>
            <a:endParaRPr lang="it-IT"/>
          </a:p>
        </p:txBody>
      </p:sp>
      <p:sp>
        <p:nvSpPr>
          <p:cNvPr id="4110" name="Line 1037"/>
          <p:cNvSpPr>
            <a:spLocks noChangeShapeType="1"/>
          </p:cNvSpPr>
          <p:nvPr/>
        </p:nvSpPr>
        <p:spPr bwMode="auto">
          <a:xfrm flipH="1">
            <a:off x="5486400" y="1600200"/>
            <a:ext cx="1447800" cy="1524000"/>
          </a:xfrm>
          <a:prstGeom prst="line">
            <a:avLst/>
          </a:prstGeom>
          <a:noFill/>
          <a:ln w="22225">
            <a:solidFill>
              <a:schemeClr val="tx1"/>
            </a:solidFill>
            <a:round/>
            <a:headEnd/>
            <a:tailEnd type="none" w="lg" len="med"/>
          </a:ln>
        </p:spPr>
        <p:txBody>
          <a:bodyPr wrap="none" anchor="ctr"/>
          <a:lstStyle/>
          <a:p>
            <a:endParaRPr lang="it-IT"/>
          </a:p>
        </p:txBody>
      </p:sp>
      <p:sp>
        <p:nvSpPr>
          <p:cNvPr id="4111" name="Line 1038"/>
          <p:cNvSpPr>
            <a:spLocks noChangeShapeType="1"/>
          </p:cNvSpPr>
          <p:nvPr/>
        </p:nvSpPr>
        <p:spPr bwMode="auto">
          <a:xfrm flipH="1" flipV="1">
            <a:off x="5562600" y="4191000"/>
            <a:ext cx="1371600" cy="1371600"/>
          </a:xfrm>
          <a:prstGeom prst="line">
            <a:avLst/>
          </a:prstGeom>
          <a:noFill/>
          <a:ln w="22225">
            <a:solidFill>
              <a:schemeClr val="tx1"/>
            </a:solidFill>
            <a:round/>
            <a:headEnd/>
            <a:tailEnd type="none" w="lg" len="med"/>
          </a:ln>
        </p:spPr>
        <p:txBody>
          <a:bodyPr wrap="none" anchor="ctr"/>
          <a:lstStyle/>
          <a:p>
            <a:endParaRPr lang="it-IT"/>
          </a:p>
        </p:txBody>
      </p:sp>
      <p:sp>
        <p:nvSpPr>
          <p:cNvPr id="4112" name="Oval 1039"/>
          <p:cNvSpPr>
            <a:spLocks noChangeArrowheads="1"/>
          </p:cNvSpPr>
          <p:nvPr/>
        </p:nvSpPr>
        <p:spPr bwMode="auto">
          <a:xfrm>
            <a:off x="2895600" y="2895600"/>
            <a:ext cx="3124200" cy="1524000"/>
          </a:xfrm>
          <a:prstGeom prst="ellipse">
            <a:avLst/>
          </a:prstGeom>
          <a:noFill/>
          <a:ln w="22225">
            <a:solidFill>
              <a:schemeClr val="tx1"/>
            </a:solidFill>
            <a:round/>
            <a:headEnd/>
            <a:tailEnd type="none" w="lg" len="med"/>
          </a:ln>
        </p:spPr>
        <p:txBody>
          <a:bodyPr wrap="none" anchor="ctr"/>
          <a:lstStyle/>
          <a:p>
            <a:endParaRPr lang="it-IT"/>
          </a:p>
        </p:txBody>
      </p:sp>
      <p:sp>
        <p:nvSpPr>
          <p:cNvPr id="4113" name="Text Box 1040"/>
          <p:cNvSpPr txBox="1">
            <a:spLocks noChangeArrowheads="1"/>
          </p:cNvSpPr>
          <p:nvPr/>
        </p:nvSpPr>
        <p:spPr bwMode="auto">
          <a:xfrm>
            <a:off x="304800" y="381000"/>
            <a:ext cx="5943600" cy="457200"/>
          </a:xfrm>
          <a:prstGeom prst="rect">
            <a:avLst/>
          </a:prstGeom>
          <a:noFill/>
          <a:ln w="9525">
            <a:noFill/>
            <a:miter lim="800000"/>
            <a:headEnd/>
            <a:tailEnd type="none" w="lg" len="med"/>
          </a:ln>
        </p:spPr>
        <p:txBody>
          <a:bodyPr>
            <a:spAutoFit/>
          </a:bodyPr>
          <a:lstStyle/>
          <a:p>
            <a:pPr>
              <a:spcBef>
                <a:spcPct val="50000"/>
              </a:spcBef>
            </a:pPr>
            <a:r>
              <a:rPr lang="it-IT" sz="2400" b="1" dirty="0" err="1"/>
              <a:t>Centralized</a:t>
            </a:r>
            <a:r>
              <a:rPr lang="it-IT" sz="2400" b="1" dirty="0"/>
              <a:t> </a:t>
            </a:r>
            <a:r>
              <a:rPr lang="it-IT" sz="2400" b="1" dirty="0" err="1" smtClean="0"/>
              <a:t>solution</a:t>
            </a:r>
            <a:r>
              <a:rPr lang="it-IT" sz="2400" b="1" dirty="0" smtClean="0"/>
              <a:t>  (fig.1)</a:t>
            </a:r>
            <a:endParaRPr lang="it-IT" sz="2400" b="1" dirty="0"/>
          </a:p>
        </p:txBody>
      </p:sp>
    </p:spTree>
    <p:extLst>
      <p:ext uri="{BB962C8B-B14F-4D97-AF65-F5344CB8AC3E}">
        <p14:creationId xmlns:p14="http://schemas.microsoft.com/office/powerpoint/2010/main" val="2996493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egnaposto numero diapositiva 3"/>
          <p:cNvSpPr>
            <a:spLocks noGrp="1"/>
          </p:cNvSpPr>
          <p:nvPr>
            <p:ph type="sldNum" sz="quarter" idx="12"/>
          </p:nvPr>
        </p:nvSpPr>
        <p:spPr/>
        <p:txBody>
          <a:bodyPr/>
          <a:lstStyle/>
          <a:p>
            <a:pPr>
              <a:defRPr/>
            </a:pPr>
            <a:fld id="{FD777456-AA93-4911-9ACE-7B7A67514040}" type="slidenum">
              <a:rPr lang="it-IT" smtClean="0"/>
              <a:pPr>
                <a:defRPr/>
              </a:pPr>
              <a:t>5</a:t>
            </a:fld>
            <a:endParaRPr lang="it-IT" smtClean="0"/>
          </a:p>
        </p:txBody>
      </p:sp>
      <p:grpSp>
        <p:nvGrpSpPr>
          <p:cNvPr id="4099" name="Group 2"/>
          <p:cNvGrpSpPr>
            <a:grpSpLocks/>
          </p:cNvGrpSpPr>
          <p:nvPr/>
        </p:nvGrpSpPr>
        <p:grpSpPr bwMode="auto">
          <a:xfrm>
            <a:off x="381000" y="533400"/>
            <a:ext cx="8382000" cy="5943600"/>
            <a:chOff x="336" y="432"/>
            <a:chExt cx="5280" cy="3744"/>
          </a:xfrm>
        </p:grpSpPr>
        <p:sp>
          <p:nvSpPr>
            <p:cNvPr id="4100" name="Oval 3"/>
            <p:cNvSpPr>
              <a:spLocks noChangeArrowheads="1"/>
            </p:cNvSpPr>
            <p:nvPr/>
          </p:nvSpPr>
          <p:spPr bwMode="auto">
            <a:xfrm>
              <a:off x="3888" y="432"/>
              <a:ext cx="1536" cy="1248"/>
            </a:xfrm>
            <a:prstGeom prst="ellipse">
              <a:avLst/>
            </a:prstGeom>
            <a:noFill/>
            <a:ln w="9525">
              <a:solidFill>
                <a:schemeClr val="tx1"/>
              </a:solidFill>
              <a:prstDash val="sysDot"/>
              <a:round/>
              <a:headEnd/>
              <a:tailEnd/>
            </a:ln>
          </p:spPr>
          <p:txBody>
            <a:bodyPr wrap="none" anchor="ctr"/>
            <a:lstStyle/>
            <a:p>
              <a:endParaRPr lang="it-IT"/>
            </a:p>
          </p:txBody>
        </p:sp>
        <p:sp>
          <p:nvSpPr>
            <p:cNvPr id="4101" name="Oval 4"/>
            <p:cNvSpPr>
              <a:spLocks noChangeArrowheads="1"/>
            </p:cNvSpPr>
            <p:nvPr/>
          </p:nvSpPr>
          <p:spPr bwMode="auto">
            <a:xfrm>
              <a:off x="2784" y="1968"/>
              <a:ext cx="2496" cy="2208"/>
            </a:xfrm>
            <a:prstGeom prst="ellipse">
              <a:avLst/>
            </a:prstGeom>
            <a:noFill/>
            <a:ln w="9525">
              <a:solidFill>
                <a:schemeClr val="tx1"/>
              </a:solidFill>
              <a:prstDash val="sysDot"/>
              <a:round/>
              <a:headEnd/>
              <a:tailEnd/>
            </a:ln>
          </p:spPr>
          <p:txBody>
            <a:bodyPr wrap="none" anchor="ctr"/>
            <a:lstStyle/>
            <a:p>
              <a:endParaRPr lang="it-IT"/>
            </a:p>
          </p:txBody>
        </p:sp>
        <p:sp>
          <p:nvSpPr>
            <p:cNvPr id="4102" name="Text Box 5"/>
            <p:cNvSpPr txBox="1">
              <a:spLocks noChangeArrowheads="1"/>
            </p:cNvSpPr>
            <p:nvPr/>
          </p:nvSpPr>
          <p:spPr bwMode="auto">
            <a:xfrm>
              <a:off x="3504" y="2688"/>
              <a:ext cx="816" cy="237"/>
            </a:xfrm>
            <a:prstGeom prst="rect">
              <a:avLst/>
            </a:prstGeom>
            <a:noFill/>
            <a:ln w="9525">
              <a:solidFill>
                <a:schemeClr val="tx1"/>
              </a:solidFill>
              <a:miter lim="800000"/>
              <a:headEnd/>
              <a:tailEnd/>
            </a:ln>
          </p:spPr>
          <p:txBody>
            <a:bodyPr>
              <a:spAutoFit/>
            </a:bodyPr>
            <a:lstStyle/>
            <a:p>
              <a:pPr algn="ctr">
                <a:spcBef>
                  <a:spcPct val="50000"/>
                </a:spcBef>
              </a:pPr>
              <a:r>
                <a:rPr lang="it-IT"/>
                <a:t>computer</a:t>
              </a:r>
            </a:p>
          </p:txBody>
        </p:sp>
        <p:sp>
          <p:nvSpPr>
            <p:cNvPr id="4103" name="AutoShape 6"/>
            <p:cNvSpPr>
              <a:spLocks noChangeArrowheads="1"/>
            </p:cNvSpPr>
            <p:nvPr/>
          </p:nvSpPr>
          <p:spPr bwMode="auto">
            <a:xfrm>
              <a:off x="4560" y="2640"/>
              <a:ext cx="288" cy="481"/>
            </a:xfrm>
            <a:prstGeom prst="can">
              <a:avLst>
                <a:gd name="adj" fmla="val 41753"/>
              </a:avLst>
            </a:prstGeom>
            <a:noFill/>
            <a:ln w="9525">
              <a:solidFill>
                <a:schemeClr val="tx1"/>
              </a:solidFill>
              <a:round/>
              <a:headEnd/>
              <a:tailEnd/>
            </a:ln>
          </p:spPr>
          <p:txBody>
            <a:bodyPr wrap="none" anchor="ctr"/>
            <a:lstStyle/>
            <a:p>
              <a:endParaRPr lang="it-IT"/>
            </a:p>
          </p:txBody>
        </p:sp>
        <p:sp>
          <p:nvSpPr>
            <p:cNvPr id="4104" name="Oval 7"/>
            <p:cNvSpPr>
              <a:spLocks noChangeArrowheads="1"/>
            </p:cNvSpPr>
            <p:nvPr/>
          </p:nvSpPr>
          <p:spPr bwMode="auto">
            <a:xfrm>
              <a:off x="2928" y="2736"/>
              <a:ext cx="288" cy="288"/>
            </a:xfrm>
            <a:prstGeom prst="ellipse">
              <a:avLst/>
            </a:prstGeom>
            <a:noFill/>
            <a:ln w="9525">
              <a:solidFill>
                <a:schemeClr val="tx1"/>
              </a:solidFill>
              <a:round/>
              <a:headEnd/>
              <a:tailEnd/>
            </a:ln>
          </p:spPr>
          <p:txBody>
            <a:bodyPr wrap="none" anchor="ctr"/>
            <a:lstStyle/>
            <a:p>
              <a:endParaRPr lang="it-IT"/>
            </a:p>
          </p:txBody>
        </p:sp>
        <p:sp>
          <p:nvSpPr>
            <p:cNvPr id="4105" name="Line 8"/>
            <p:cNvSpPr>
              <a:spLocks noChangeShapeType="1"/>
            </p:cNvSpPr>
            <p:nvPr/>
          </p:nvSpPr>
          <p:spPr bwMode="auto">
            <a:xfrm>
              <a:off x="3216" y="2880"/>
              <a:ext cx="288" cy="0"/>
            </a:xfrm>
            <a:prstGeom prst="line">
              <a:avLst/>
            </a:prstGeom>
            <a:noFill/>
            <a:ln w="9525">
              <a:solidFill>
                <a:schemeClr val="tx1"/>
              </a:solidFill>
              <a:round/>
              <a:headEnd/>
              <a:tailEnd/>
            </a:ln>
          </p:spPr>
          <p:txBody>
            <a:bodyPr wrap="none" anchor="ctr"/>
            <a:lstStyle/>
            <a:p>
              <a:endParaRPr lang="it-IT"/>
            </a:p>
          </p:txBody>
        </p:sp>
        <p:sp>
          <p:nvSpPr>
            <p:cNvPr id="4106" name="Line 9"/>
            <p:cNvSpPr>
              <a:spLocks noChangeShapeType="1"/>
            </p:cNvSpPr>
            <p:nvPr/>
          </p:nvSpPr>
          <p:spPr bwMode="auto">
            <a:xfrm>
              <a:off x="4320" y="2880"/>
              <a:ext cx="240" cy="0"/>
            </a:xfrm>
            <a:prstGeom prst="line">
              <a:avLst/>
            </a:prstGeom>
            <a:noFill/>
            <a:ln w="9525">
              <a:solidFill>
                <a:schemeClr val="tx1"/>
              </a:solidFill>
              <a:round/>
              <a:headEnd/>
              <a:tailEnd/>
            </a:ln>
          </p:spPr>
          <p:txBody>
            <a:bodyPr wrap="none" anchor="ctr"/>
            <a:lstStyle/>
            <a:p>
              <a:endParaRPr lang="it-IT"/>
            </a:p>
          </p:txBody>
        </p:sp>
        <p:sp>
          <p:nvSpPr>
            <p:cNvPr id="4107" name="AutoShape 10"/>
            <p:cNvSpPr>
              <a:spLocks noChangeArrowheads="1"/>
            </p:cNvSpPr>
            <p:nvPr/>
          </p:nvSpPr>
          <p:spPr bwMode="auto">
            <a:xfrm>
              <a:off x="5088" y="816"/>
              <a:ext cx="240" cy="432"/>
            </a:xfrm>
            <a:prstGeom prst="can">
              <a:avLst>
                <a:gd name="adj" fmla="val 45000"/>
              </a:avLst>
            </a:prstGeom>
            <a:noFill/>
            <a:ln w="9525">
              <a:solidFill>
                <a:schemeClr val="tx1"/>
              </a:solidFill>
              <a:round/>
              <a:headEnd/>
              <a:tailEnd/>
            </a:ln>
          </p:spPr>
          <p:txBody>
            <a:bodyPr wrap="none" anchor="ctr"/>
            <a:lstStyle/>
            <a:p>
              <a:endParaRPr lang="it-IT"/>
            </a:p>
          </p:txBody>
        </p:sp>
        <p:sp>
          <p:nvSpPr>
            <p:cNvPr id="4108" name="Rectangle 11"/>
            <p:cNvSpPr>
              <a:spLocks noChangeArrowheads="1"/>
            </p:cNvSpPr>
            <p:nvPr/>
          </p:nvSpPr>
          <p:spPr bwMode="auto">
            <a:xfrm>
              <a:off x="4464" y="816"/>
              <a:ext cx="384" cy="384"/>
            </a:xfrm>
            <a:prstGeom prst="rect">
              <a:avLst/>
            </a:prstGeom>
            <a:noFill/>
            <a:ln w="9525">
              <a:solidFill>
                <a:schemeClr val="tx1"/>
              </a:solidFill>
              <a:miter lim="800000"/>
              <a:headEnd/>
              <a:tailEnd/>
            </a:ln>
          </p:spPr>
          <p:txBody>
            <a:bodyPr wrap="none" anchor="ctr"/>
            <a:lstStyle/>
            <a:p>
              <a:endParaRPr lang="it-IT"/>
            </a:p>
          </p:txBody>
        </p:sp>
        <p:sp>
          <p:nvSpPr>
            <p:cNvPr id="4109" name="Line 12"/>
            <p:cNvSpPr>
              <a:spLocks noChangeShapeType="1"/>
            </p:cNvSpPr>
            <p:nvPr/>
          </p:nvSpPr>
          <p:spPr bwMode="auto">
            <a:xfrm flipH="1">
              <a:off x="4416" y="1200"/>
              <a:ext cx="48" cy="144"/>
            </a:xfrm>
            <a:prstGeom prst="line">
              <a:avLst/>
            </a:prstGeom>
            <a:noFill/>
            <a:ln w="9525">
              <a:solidFill>
                <a:schemeClr val="tx1"/>
              </a:solidFill>
              <a:round/>
              <a:headEnd/>
              <a:tailEnd/>
            </a:ln>
          </p:spPr>
          <p:txBody>
            <a:bodyPr wrap="none" anchor="ctr"/>
            <a:lstStyle/>
            <a:p>
              <a:endParaRPr lang="it-IT"/>
            </a:p>
          </p:txBody>
        </p:sp>
        <p:sp>
          <p:nvSpPr>
            <p:cNvPr id="4110" name="Line 13"/>
            <p:cNvSpPr>
              <a:spLocks noChangeShapeType="1"/>
            </p:cNvSpPr>
            <p:nvPr/>
          </p:nvSpPr>
          <p:spPr bwMode="auto">
            <a:xfrm>
              <a:off x="4848" y="1200"/>
              <a:ext cx="48" cy="144"/>
            </a:xfrm>
            <a:prstGeom prst="line">
              <a:avLst/>
            </a:prstGeom>
            <a:noFill/>
            <a:ln w="9525">
              <a:solidFill>
                <a:schemeClr val="tx1"/>
              </a:solidFill>
              <a:round/>
              <a:headEnd/>
              <a:tailEnd/>
            </a:ln>
          </p:spPr>
          <p:txBody>
            <a:bodyPr wrap="none" anchor="ctr"/>
            <a:lstStyle/>
            <a:p>
              <a:endParaRPr lang="it-IT"/>
            </a:p>
          </p:txBody>
        </p:sp>
        <p:sp>
          <p:nvSpPr>
            <p:cNvPr id="4111" name="Line 14"/>
            <p:cNvSpPr>
              <a:spLocks noChangeShapeType="1"/>
            </p:cNvSpPr>
            <p:nvPr/>
          </p:nvSpPr>
          <p:spPr bwMode="auto">
            <a:xfrm flipH="1">
              <a:off x="4560" y="1200"/>
              <a:ext cx="48" cy="192"/>
            </a:xfrm>
            <a:prstGeom prst="line">
              <a:avLst/>
            </a:prstGeom>
            <a:noFill/>
            <a:ln w="9525">
              <a:solidFill>
                <a:schemeClr val="tx1"/>
              </a:solidFill>
              <a:round/>
              <a:headEnd/>
              <a:tailEnd/>
            </a:ln>
          </p:spPr>
          <p:txBody>
            <a:bodyPr wrap="none" anchor="ctr"/>
            <a:lstStyle/>
            <a:p>
              <a:endParaRPr lang="it-IT"/>
            </a:p>
          </p:txBody>
        </p:sp>
        <p:sp>
          <p:nvSpPr>
            <p:cNvPr id="4112" name="Line 15"/>
            <p:cNvSpPr>
              <a:spLocks noChangeShapeType="1"/>
            </p:cNvSpPr>
            <p:nvPr/>
          </p:nvSpPr>
          <p:spPr bwMode="auto">
            <a:xfrm>
              <a:off x="4704" y="1200"/>
              <a:ext cx="96" cy="192"/>
            </a:xfrm>
            <a:prstGeom prst="line">
              <a:avLst/>
            </a:prstGeom>
            <a:noFill/>
            <a:ln w="9525">
              <a:solidFill>
                <a:schemeClr val="tx1"/>
              </a:solidFill>
              <a:round/>
              <a:headEnd/>
              <a:tailEnd/>
            </a:ln>
          </p:spPr>
          <p:txBody>
            <a:bodyPr wrap="none" anchor="ctr"/>
            <a:lstStyle/>
            <a:p>
              <a:endParaRPr lang="it-IT"/>
            </a:p>
          </p:txBody>
        </p:sp>
        <p:sp>
          <p:nvSpPr>
            <p:cNvPr id="4113" name="Oval 16"/>
            <p:cNvSpPr>
              <a:spLocks noChangeArrowheads="1"/>
            </p:cNvSpPr>
            <p:nvPr/>
          </p:nvSpPr>
          <p:spPr bwMode="auto">
            <a:xfrm>
              <a:off x="4032" y="912"/>
              <a:ext cx="192" cy="240"/>
            </a:xfrm>
            <a:prstGeom prst="ellipse">
              <a:avLst/>
            </a:prstGeom>
            <a:noFill/>
            <a:ln w="9525">
              <a:solidFill>
                <a:schemeClr val="tx1"/>
              </a:solidFill>
              <a:round/>
              <a:headEnd/>
              <a:tailEnd/>
            </a:ln>
          </p:spPr>
          <p:txBody>
            <a:bodyPr wrap="none" anchor="ctr"/>
            <a:lstStyle/>
            <a:p>
              <a:endParaRPr lang="it-IT"/>
            </a:p>
          </p:txBody>
        </p:sp>
        <p:sp>
          <p:nvSpPr>
            <p:cNvPr id="4114" name="Line 17"/>
            <p:cNvSpPr>
              <a:spLocks noChangeShapeType="1"/>
            </p:cNvSpPr>
            <p:nvPr/>
          </p:nvSpPr>
          <p:spPr bwMode="auto">
            <a:xfrm>
              <a:off x="4848" y="1008"/>
              <a:ext cx="240" cy="0"/>
            </a:xfrm>
            <a:prstGeom prst="line">
              <a:avLst/>
            </a:prstGeom>
            <a:noFill/>
            <a:ln w="9525">
              <a:solidFill>
                <a:schemeClr val="tx1"/>
              </a:solidFill>
              <a:round/>
              <a:headEnd/>
              <a:tailEnd/>
            </a:ln>
          </p:spPr>
          <p:txBody>
            <a:bodyPr wrap="none" anchor="ctr"/>
            <a:lstStyle/>
            <a:p>
              <a:endParaRPr lang="it-IT"/>
            </a:p>
          </p:txBody>
        </p:sp>
        <p:sp>
          <p:nvSpPr>
            <p:cNvPr id="4115" name="Line 18"/>
            <p:cNvSpPr>
              <a:spLocks noChangeShapeType="1"/>
            </p:cNvSpPr>
            <p:nvPr/>
          </p:nvSpPr>
          <p:spPr bwMode="auto">
            <a:xfrm>
              <a:off x="4224" y="1008"/>
              <a:ext cx="240" cy="0"/>
            </a:xfrm>
            <a:prstGeom prst="line">
              <a:avLst/>
            </a:prstGeom>
            <a:noFill/>
            <a:ln w="9525">
              <a:solidFill>
                <a:schemeClr val="tx1"/>
              </a:solidFill>
              <a:round/>
              <a:headEnd/>
              <a:tailEnd/>
            </a:ln>
          </p:spPr>
          <p:txBody>
            <a:bodyPr wrap="none" anchor="ctr"/>
            <a:lstStyle/>
            <a:p>
              <a:endParaRPr lang="it-IT"/>
            </a:p>
          </p:txBody>
        </p:sp>
        <p:sp>
          <p:nvSpPr>
            <p:cNvPr id="4116" name="Oval 19"/>
            <p:cNvSpPr>
              <a:spLocks noChangeArrowheads="1"/>
            </p:cNvSpPr>
            <p:nvPr/>
          </p:nvSpPr>
          <p:spPr bwMode="auto">
            <a:xfrm>
              <a:off x="1920" y="432"/>
              <a:ext cx="1536" cy="1248"/>
            </a:xfrm>
            <a:prstGeom prst="ellipse">
              <a:avLst/>
            </a:prstGeom>
            <a:noFill/>
            <a:ln w="9525">
              <a:solidFill>
                <a:schemeClr val="tx1"/>
              </a:solidFill>
              <a:prstDash val="sysDot"/>
              <a:round/>
              <a:headEnd/>
              <a:tailEnd/>
            </a:ln>
          </p:spPr>
          <p:txBody>
            <a:bodyPr wrap="none" anchor="ctr"/>
            <a:lstStyle/>
            <a:p>
              <a:endParaRPr lang="it-IT"/>
            </a:p>
          </p:txBody>
        </p:sp>
        <p:sp>
          <p:nvSpPr>
            <p:cNvPr id="4117" name="AutoShape 20"/>
            <p:cNvSpPr>
              <a:spLocks noChangeArrowheads="1"/>
            </p:cNvSpPr>
            <p:nvPr/>
          </p:nvSpPr>
          <p:spPr bwMode="auto">
            <a:xfrm>
              <a:off x="3024" y="816"/>
              <a:ext cx="240" cy="432"/>
            </a:xfrm>
            <a:prstGeom prst="can">
              <a:avLst>
                <a:gd name="adj" fmla="val 45000"/>
              </a:avLst>
            </a:prstGeom>
            <a:noFill/>
            <a:ln w="9525">
              <a:solidFill>
                <a:schemeClr val="tx1"/>
              </a:solidFill>
              <a:round/>
              <a:headEnd/>
              <a:tailEnd/>
            </a:ln>
          </p:spPr>
          <p:txBody>
            <a:bodyPr wrap="none" anchor="ctr"/>
            <a:lstStyle/>
            <a:p>
              <a:endParaRPr lang="it-IT"/>
            </a:p>
          </p:txBody>
        </p:sp>
        <p:sp>
          <p:nvSpPr>
            <p:cNvPr id="4118" name="Rectangle 21"/>
            <p:cNvSpPr>
              <a:spLocks noChangeArrowheads="1"/>
            </p:cNvSpPr>
            <p:nvPr/>
          </p:nvSpPr>
          <p:spPr bwMode="auto">
            <a:xfrm>
              <a:off x="2400" y="816"/>
              <a:ext cx="384" cy="384"/>
            </a:xfrm>
            <a:prstGeom prst="rect">
              <a:avLst/>
            </a:prstGeom>
            <a:noFill/>
            <a:ln w="9525">
              <a:solidFill>
                <a:schemeClr val="tx1"/>
              </a:solidFill>
              <a:miter lim="800000"/>
              <a:headEnd/>
              <a:tailEnd/>
            </a:ln>
          </p:spPr>
          <p:txBody>
            <a:bodyPr wrap="none" anchor="ctr"/>
            <a:lstStyle/>
            <a:p>
              <a:endParaRPr lang="it-IT"/>
            </a:p>
          </p:txBody>
        </p:sp>
        <p:sp>
          <p:nvSpPr>
            <p:cNvPr id="4119" name="Line 22"/>
            <p:cNvSpPr>
              <a:spLocks noChangeShapeType="1"/>
            </p:cNvSpPr>
            <p:nvPr/>
          </p:nvSpPr>
          <p:spPr bwMode="auto">
            <a:xfrm flipH="1">
              <a:off x="2352" y="1200"/>
              <a:ext cx="48" cy="144"/>
            </a:xfrm>
            <a:prstGeom prst="line">
              <a:avLst/>
            </a:prstGeom>
            <a:noFill/>
            <a:ln w="9525">
              <a:solidFill>
                <a:schemeClr val="tx1"/>
              </a:solidFill>
              <a:round/>
              <a:headEnd/>
              <a:tailEnd/>
            </a:ln>
          </p:spPr>
          <p:txBody>
            <a:bodyPr wrap="none" anchor="ctr"/>
            <a:lstStyle/>
            <a:p>
              <a:endParaRPr lang="it-IT"/>
            </a:p>
          </p:txBody>
        </p:sp>
        <p:sp>
          <p:nvSpPr>
            <p:cNvPr id="4120" name="Line 23"/>
            <p:cNvSpPr>
              <a:spLocks noChangeShapeType="1"/>
            </p:cNvSpPr>
            <p:nvPr/>
          </p:nvSpPr>
          <p:spPr bwMode="auto">
            <a:xfrm>
              <a:off x="2784" y="1200"/>
              <a:ext cx="48" cy="144"/>
            </a:xfrm>
            <a:prstGeom prst="line">
              <a:avLst/>
            </a:prstGeom>
            <a:noFill/>
            <a:ln w="9525">
              <a:solidFill>
                <a:schemeClr val="tx1"/>
              </a:solidFill>
              <a:round/>
              <a:headEnd/>
              <a:tailEnd/>
            </a:ln>
          </p:spPr>
          <p:txBody>
            <a:bodyPr wrap="none" anchor="ctr"/>
            <a:lstStyle/>
            <a:p>
              <a:endParaRPr lang="it-IT"/>
            </a:p>
          </p:txBody>
        </p:sp>
        <p:sp>
          <p:nvSpPr>
            <p:cNvPr id="4121" name="Line 24"/>
            <p:cNvSpPr>
              <a:spLocks noChangeShapeType="1"/>
            </p:cNvSpPr>
            <p:nvPr/>
          </p:nvSpPr>
          <p:spPr bwMode="auto">
            <a:xfrm flipH="1">
              <a:off x="2496" y="1200"/>
              <a:ext cx="48" cy="192"/>
            </a:xfrm>
            <a:prstGeom prst="line">
              <a:avLst/>
            </a:prstGeom>
            <a:noFill/>
            <a:ln w="9525">
              <a:solidFill>
                <a:schemeClr val="tx1"/>
              </a:solidFill>
              <a:round/>
              <a:headEnd/>
              <a:tailEnd/>
            </a:ln>
          </p:spPr>
          <p:txBody>
            <a:bodyPr wrap="none" anchor="ctr"/>
            <a:lstStyle/>
            <a:p>
              <a:endParaRPr lang="it-IT"/>
            </a:p>
          </p:txBody>
        </p:sp>
        <p:sp>
          <p:nvSpPr>
            <p:cNvPr id="4122" name="Line 25"/>
            <p:cNvSpPr>
              <a:spLocks noChangeShapeType="1"/>
            </p:cNvSpPr>
            <p:nvPr/>
          </p:nvSpPr>
          <p:spPr bwMode="auto">
            <a:xfrm>
              <a:off x="2688" y="1200"/>
              <a:ext cx="48" cy="192"/>
            </a:xfrm>
            <a:prstGeom prst="line">
              <a:avLst/>
            </a:prstGeom>
            <a:noFill/>
            <a:ln w="9525">
              <a:solidFill>
                <a:schemeClr val="tx1"/>
              </a:solidFill>
              <a:round/>
              <a:headEnd/>
              <a:tailEnd/>
            </a:ln>
          </p:spPr>
          <p:txBody>
            <a:bodyPr wrap="none" anchor="ctr"/>
            <a:lstStyle/>
            <a:p>
              <a:endParaRPr lang="it-IT"/>
            </a:p>
          </p:txBody>
        </p:sp>
        <p:sp>
          <p:nvSpPr>
            <p:cNvPr id="4123" name="Oval 26"/>
            <p:cNvSpPr>
              <a:spLocks noChangeArrowheads="1"/>
            </p:cNvSpPr>
            <p:nvPr/>
          </p:nvSpPr>
          <p:spPr bwMode="auto">
            <a:xfrm>
              <a:off x="1968" y="912"/>
              <a:ext cx="192" cy="240"/>
            </a:xfrm>
            <a:prstGeom prst="ellipse">
              <a:avLst/>
            </a:prstGeom>
            <a:noFill/>
            <a:ln w="9525">
              <a:solidFill>
                <a:schemeClr val="tx1"/>
              </a:solidFill>
              <a:round/>
              <a:headEnd/>
              <a:tailEnd/>
            </a:ln>
          </p:spPr>
          <p:txBody>
            <a:bodyPr wrap="none" anchor="ctr"/>
            <a:lstStyle/>
            <a:p>
              <a:endParaRPr lang="it-IT"/>
            </a:p>
          </p:txBody>
        </p:sp>
        <p:sp>
          <p:nvSpPr>
            <p:cNvPr id="4124" name="Line 27"/>
            <p:cNvSpPr>
              <a:spLocks noChangeShapeType="1"/>
            </p:cNvSpPr>
            <p:nvPr/>
          </p:nvSpPr>
          <p:spPr bwMode="auto">
            <a:xfrm>
              <a:off x="2784" y="1008"/>
              <a:ext cx="240" cy="0"/>
            </a:xfrm>
            <a:prstGeom prst="line">
              <a:avLst/>
            </a:prstGeom>
            <a:noFill/>
            <a:ln w="9525">
              <a:solidFill>
                <a:schemeClr val="tx1"/>
              </a:solidFill>
              <a:round/>
              <a:headEnd/>
              <a:tailEnd/>
            </a:ln>
          </p:spPr>
          <p:txBody>
            <a:bodyPr wrap="none" anchor="ctr"/>
            <a:lstStyle/>
            <a:p>
              <a:endParaRPr lang="it-IT"/>
            </a:p>
          </p:txBody>
        </p:sp>
        <p:sp>
          <p:nvSpPr>
            <p:cNvPr id="4125" name="Line 28"/>
            <p:cNvSpPr>
              <a:spLocks noChangeShapeType="1"/>
            </p:cNvSpPr>
            <p:nvPr/>
          </p:nvSpPr>
          <p:spPr bwMode="auto">
            <a:xfrm>
              <a:off x="2160" y="1008"/>
              <a:ext cx="240" cy="0"/>
            </a:xfrm>
            <a:prstGeom prst="line">
              <a:avLst/>
            </a:prstGeom>
            <a:noFill/>
            <a:ln w="9525">
              <a:solidFill>
                <a:schemeClr val="tx1"/>
              </a:solidFill>
              <a:round/>
              <a:headEnd/>
              <a:tailEnd/>
            </a:ln>
          </p:spPr>
          <p:txBody>
            <a:bodyPr wrap="none" anchor="ctr"/>
            <a:lstStyle/>
            <a:p>
              <a:endParaRPr lang="it-IT"/>
            </a:p>
          </p:txBody>
        </p:sp>
        <p:sp>
          <p:nvSpPr>
            <p:cNvPr id="4126" name="Oval 29"/>
            <p:cNvSpPr>
              <a:spLocks noChangeArrowheads="1"/>
            </p:cNvSpPr>
            <p:nvPr/>
          </p:nvSpPr>
          <p:spPr bwMode="auto">
            <a:xfrm>
              <a:off x="336" y="2448"/>
              <a:ext cx="1536" cy="1248"/>
            </a:xfrm>
            <a:prstGeom prst="ellipse">
              <a:avLst/>
            </a:prstGeom>
            <a:noFill/>
            <a:ln w="9525">
              <a:solidFill>
                <a:schemeClr val="tx1"/>
              </a:solidFill>
              <a:prstDash val="sysDot"/>
              <a:round/>
              <a:headEnd/>
              <a:tailEnd/>
            </a:ln>
          </p:spPr>
          <p:txBody>
            <a:bodyPr wrap="none" anchor="ctr"/>
            <a:lstStyle/>
            <a:p>
              <a:endParaRPr lang="it-IT"/>
            </a:p>
          </p:txBody>
        </p:sp>
        <p:sp>
          <p:nvSpPr>
            <p:cNvPr id="4127" name="Rectangle 30"/>
            <p:cNvSpPr>
              <a:spLocks noChangeArrowheads="1"/>
            </p:cNvSpPr>
            <p:nvPr/>
          </p:nvSpPr>
          <p:spPr bwMode="auto">
            <a:xfrm>
              <a:off x="960" y="2832"/>
              <a:ext cx="384" cy="384"/>
            </a:xfrm>
            <a:prstGeom prst="rect">
              <a:avLst/>
            </a:prstGeom>
            <a:noFill/>
            <a:ln w="9525">
              <a:solidFill>
                <a:schemeClr val="tx1"/>
              </a:solidFill>
              <a:miter lim="800000"/>
              <a:headEnd/>
              <a:tailEnd/>
            </a:ln>
          </p:spPr>
          <p:txBody>
            <a:bodyPr wrap="none" anchor="ctr"/>
            <a:lstStyle/>
            <a:p>
              <a:endParaRPr lang="it-IT"/>
            </a:p>
          </p:txBody>
        </p:sp>
        <p:sp>
          <p:nvSpPr>
            <p:cNvPr id="4128" name="Line 31"/>
            <p:cNvSpPr>
              <a:spLocks noChangeShapeType="1"/>
            </p:cNvSpPr>
            <p:nvPr/>
          </p:nvSpPr>
          <p:spPr bwMode="auto">
            <a:xfrm flipH="1">
              <a:off x="912" y="3216"/>
              <a:ext cx="48" cy="144"/>
            </a:xfrm>
            <a:prstGeom prst="line">
              <a:avLst/>
            </a:prstGeom>
            <a:noFill/>
            <a:ln w="9525">
              <a:solidFill>
                <a:schemeClr val="tx1"/>
              </a:solidFill>
              <a:round/>
              <a:headEnd/>
              <a:tailEnd/>
            </a:ln>
          </p:spPr>
          <p:txBody>
            <a:bodyPr wrap="none" anchor="ctr"/>
            <a:lstStyle/>
            <a:p>
              <a:endParaRPr lang="it-IT"/>
            </a:p>
          </p:txBody>
        </p:sp>
        <p:sp>
          <p:nvSpPr>
            <p:cNvPr id="4129" name="Line 32"/>
            <p:cNvSpPr>
              <a:spLocks noChangeShapeType="1"/>
            </p:cNvSpPr>
            <p:nvPr/>
          </p:nvSpPr>
          <p:spPr bwMode="auto">
            <a:xfrm>
              <a:off x="1344" y="3216"/>
              <a:ext cx="48" cy="144"/>
            </a:xfrm>
            <a:prstGeom prst="line">
              <a:avLst/>
            </a:prstGeom>
            <a:noFill/>
            <a:ln w="9525">
              <a:solidFill>
                <a:schemeClr val="tx1"/>
              </a:solidFill>
              <a:round/>
              <a:headEnd/>
              <a:tailEnd/>
            </a:ln>
          </p:spPr>
          <p:txBody>
            <a:bodyPr wrap="none" anchor="ctr"/>
            <a:lstStyle/>
            <a:p>
              <a:endParaRPr lang="it-IT"/>
            </a:p>
          </p:txBody>
        </p:sp>
        <p:sp>
          <p:nvSpPr>
            <p:cNvPr id="4130" name="Line 33"/>
            <p:cNvSpPr>
              <a:spLocks noChangeShapeType="1"/>
            </p:cNvSpPr>
            <p:nvPr/>
          </p:nvSpPr>
          <p:spPr bwMode="auto">
            <a:xfrm flipH="1">
              <a:off x="1056" y="3216"/>
              <a:ext cx="48" cy="192"/>
            </a:xfrm>
            <a:prstGeom prst="line">
              <a:avLst/>
            </a:prstGeom>
            <a:noFill/>
            <a:ln w="9525">
              <a:solidFill>
                <a:schemeClr val="tx1"/>
              </a:solidFill>
              <a:round/>
              <a:headEnd/>
              <a:tailEnd/>
            </a:ln>
          </p:spPr>
          <p:txBody>
            <a:bodyPr wrap="none" anchor="ctr"/>
            <a:lstStyle/>
            <a:p>
              <a:endParaRPr lang="it-IT"/>
            </a:p>
          </p:txBody>
        </p:sp>
        <p:sp>
          <p:nvSpPr>
            <p:cNvPr id="4131" name="Line 34"/>
            <p:cNvSpPr>
              <a:spLocks noChangeShapeType="1"/>
            </p:cNvSpPr>
            <p:nvPr/>
          </p:nvSpPr>
          <p:spPr bwMode="auto">
            <a:xfrm>
              <a:off x="1200" y="3216"/>
              <a:ext cx="48" cy="192"/>
            </a:xfrm>
            <a:prstGeom prst="line">
              <a:avLst/>
            </a:prstGeom>
            <a:noFill/>
            <a:ln w="9525">
              <a:solidFill>
                <a:schemeClr val="tx1"/>
              </a:solidFill>
              <a:round/>
              <a:headEnd/>
              <a:tailEnd/>
            </a:ln>
          </p:spPr>
          <p:txBody>
            <a:bodyPr wrap="none" anchor="ctr"/>
            <a:lstStyle/>
            <a:p>
              <a:endParaRPr lang="it-IT"/>
            </a:p>
          </p:txBody>
        </p:sp>
        <p:sp>
          <p:nvSpPr>
            <p:cNvPr id="4132" name="Line 35"/>
            <p:cNvSpPr>
              <a:spLocks noChangeShapeType="1"/>
            </p:cNvSpPr>
            <p:nvPr/>
          </p:nvSpPr>
          <p:spPr bwMode="auto">
            <a:xfrm>
              <a:off x="1344" y="3024"/>
              <a:ext cx="240" cy="0"/>
            </a:xfrm>
            <a:prstGeom prst="line">
              <a:avLst/>
            </a:prstGeom>
            <a:noFill/>
            <a:ln w="9525">
              <a:solidFill>
                <a:schemeClr val="tx1"/>
              </a:solidFill>
              <a:round/>
              <a:headEnd/>
              <a:tailEnd/>
            </a:ln>
          </p:spPr>
          <p:txBody>
            <a:bodyPr wrap="none" anchor="ctr"/>
            <a:lstStyle/>
            <a:p>
              <a:endParaRPr lang="it-IT"/>
            </a:p>
          </p:txBody>
        </p:sp>
        <p:sp>
          <p:nvSpPr>
            <p:cNvPr id="4133" name="Line 36"/>
            <p:cNvSpPr>
              <a:spLocks noChangeShapeType="1"/>
            </p:cNvSpPr>
            <p:nvPr/>
          </p:nvSpPr>
          <p:spPr bwMode="auto">
            <a:xfrm>
              <a:off x="720" y="3024"/>
              <a:ext cx="240" cy="0"/>
            </a:xfrm>
            <a:prstGeom prst="line">
              <a:avLst/>
            </a:prstGeom>
            <a:noFill/>
            <a:ln w="9525">
              <a:solidFill>
                <a:schemeClr val="tx1"/>
              </a:solidFill>
              <a:round/>
              <a:headEnd/>
              <a:tailEnd/>
            </a:ln>
          </p:spPr>
          <p:txBody>
            <a:bodyPr wrap="none" anchor="ctr"/>
            <a:lstStyle/>
            <a:p>
              <a:endParaRPr lang="it-IT"/>
            </a:p>
          </p:txBody>
        </p:sp>
        <p:sp>
          <p:nvSpPr>
            <p:cNvPr id="4134" name="AutoShape 37"/>
            <p:cNvSpPr>
              <a:spLocks noChangeArrowheads="1"/>
            </p:cNvSpPr>
            <p:nvPr/>
          </p:nvSpPr>
          <p:spPr bwMode="auto">
            <a:xfrm>
              <a:off x="480" y="2784"/>
              <a:ext cx="240" cy="432"/>
            </a:xfrm>
            <a:prstGeom prst="can">
              <a:avLst>
                <a:gd name="adj" fmla="val 45000"/>
              </a:avLst>
            </a:prstGeom>
            <a:noFill/>
            <a:ln w="9525">
              <a:solidFill>
                <a:schemeClr val="tx1"/>
              </a:solidFill>
              <a:round/>
              <a:headEnd/>
              <a:tailEnd/>
            </a:ln>
          </p:spPr>
          <p:txBody>
            <a:bodyPr wrap="none" anchor="ctr"/>
            <a:lstStyle/>
            <a:p>
              <a:endParaRPr lang="it-IT"/>
            </a:p>
          </p:txBody>
        </p:sp>
        <p:sp>
          <p:nvSpPr>
            <p:cNvPr id="4135" name="Oval 38"/>
            <p:cNvSpPr>
              <a:spLocks noChangeArrowheads="1"/>
            </p:cNvSpPr>
            <p:nvPr/>
          </p:nvSpPr>
          <p:spPr bwMode="auto">
            <a:xfrm>
              <a:off x="1584" y="2928"/>
              <a:ext cx="192" cy="240"/>
            </a:xfrm>
            <a:prstGeom prst="ellipse">
              <a:avLst/>
            </a:prstGeom>
            <a:noFill/>
            <a:ln w="9525">
              <a:solidFill>
                <a:schemeClr val="tx1"/>
              </a:solidFill>
              <a:round/>
              <a:headEnd/>
              <a:tailEnd/>
            </a:ln>
          </p:spPr>
          <p:txBody>
            <a:bodyPr wrap="none" anchor="ctr"/>
            <a:lstStyle/>
            <a:p>
              <a:endParaRPr lang="it-IT"/>
            </a:p>
          </p:txBody>
        </p:sp>
        <p:sp>
          <p:nvSpPr>
            <p:cNvPr id="4136" name="Line 39"/>
            <p:cNvSpPr>
              <a:spLocks noChangeShapeType="1"/>
            </p:cNvSpPr>
            <p:nvPr/>
          </p:nvSpPr>
          <p:spPr bwMode="auto">
            <a:xfrm flipV="1">
              <a:off x="3072" y="1152"/>
              <a:ext cx="1008" cy="1584"/>
            </a:xfrm>
            <a:prstGeom prst="line">
              <a:avLst/>
            </a:prstGeom>
            <a:noFill/>
            <a:ln w="9525">
              <a:solidFill>
                <a:schemeClr val="tx1"/>
              </a:solidFill>
              <a:round/>
              <a:headEnd/>
              <a:tailEnd/>
            </a:ln>
          </p:spPr>
          <p:txBody>
            <a:bodyPr wrap="none" anchor="ctr"/>
            <a:lstStyle/>
            <a:p>
              <a:endParaRPr lang="it-IT"/>
            </a:p>
          </p:txBody>
        </p:sp>
        <p:sp>
          <p:nvSpPr>
            <p:cNvPr id="4137" name="Line 40"/>
            <p:cNvSpPr>
              <a:spLocks noChangeShapeType="1"/>
            </p:cNvSpPr>
            <p:nvPr/>
          </p:nvSpPr>
          <p:spPr bwMode="auto">
            <a:xfrm flipH="1" flipV="1">
              <a:off x="2064" y="1152"/>
              <a:ext cx="912" cy="1632"/>
            </a:xfrm>
            <a:prstGeom prst="line">
              <a:avLst/>
            </a:prstGeom>
            <a:noFill/>
            <a:ln w="9525">
              <a:solidFill>
                <a:schemeClr val="tx1"/>
              </a:solidFill>
              <a:round/>
              <a:headEnd/>
              <a:tailEnd/>
            </a:ln>
          </p:spPr>
          <p:txBody>
            <a:bodyPr wrap="none" anchor="ctr"/>
            <a:lstStyle/>
            <a:p>
              <a:endParaRPr lang="it-IT"/>
            </a:p>
          </p:txBody>
        </p:sp>
        <p:sp>
          <p:nvSpPr>
            <p:cNvPr id="4138" name="Line 41"/>
            <p:cNvSpPr>
              <a:spLocks noChangeShapeType="1"/>
            </p:cNvSpPr>
            <p:nvPr/>
          </p:nvSpPr>
          <p:spPr bwMode="auto">
            <a:xfrm flipH="1">
              <a:off x="1776" y="2880"/>
              <a:ext cx="1152" cy="144"/>
            </a:xfrm>
            <a:prstGeom prst="line">
              <a:avLst/>
            </a:prstGeom>
            <a:noFill/>
            <a:ln w="9525">
              <a:solidFill>
                <a:schemeClr val="tx1"/>
              </a:solidFill>
              <a:round/>
              <a:headEnd/>
              <a:tailEnd/>
            </a:ln>
          </p:spPr>
          <p:txBody>
            <a:bodyPr wrap="none" anchor="ctr"/>
            <a:lstStyle/>
            <a:p>
              <a:endParaRPr lang="it-IT"/>
            </a:p>
          </p:txBody>
        </p:sp>
        <p:sp>
          <p:nvSpPr>
            <p:cNvPr id="4139" name="Line 42"/>
            <p:cNvSpPr>
              <a:spLocks noChangeShapeType="1"/>
            </p:cNvSpPr>
            <p:nvPr/>
          </p:nvSpPr>
          <p:spPr bwMode="auto">
            <a:xfrm flipV="1">
              <a:off x="1728" y="1056"/>
              <a:ext cx="2304" cy="1872"/>
            </a:xfrm>
            <a:prstGeom prst="line">
              <a:avLst/>
            </a:prstGeom>
            <a:noFill/>
            <a:ln w="9525">
              <a:solidFill>
                <a:schemeClr val="tx1"/>
              </a:solidFill>
              <a:round/>
              <a:headEnd/>
              <a:tailEnd/>
            </a:ln>
          </p:spPr>
          <p:txBody>
            <a:bodyPr wrap="none" anchor="ctr"/>
            <a:lstStyle/>
            <a:p>
              <a:endParaRPr lang="it-IT"/>
            </a:p>
          </p:txBody>
        </p:sp>
        <p:sp>
          <p:nvSpPr>
            <p:cNvPr id="4140" name="Line 43"/>
            <p:cNvSpPr>
              <a:spLocks noChangeShapeType="1"/>
            </p:cNvSpPr>
            <p:nvPr/>
          </p:nvSpPr>
          <p:spPr bwMode="auto">
            <a:xfrm flipH="1">
              <a:off x="1104" y="1008"/>
              <a:ext cx="864" cy="0"/>
            </a:xfrm>
            <a:prstGeom prst="line">
              <a:avLst/>
            </a:prstGeom>
            <a:noFill/>
            <a:ln w="9525">
              <a:solidFill>
                <a:schemeClr val="tx1"/>
              </a:solidFill>
              <a:round/>
              <a:headEnd/>
              <a:tailEnd/>
            </a:ln>
          </p:spPr>
          <p:txBody>
            <a:bodyPr wrap="none" anchor="ctr"/>
            <a:lstStyle/>
            <a:p>
              <a:endParaRPr lang="it-IT"/>
            </a:p>
          </p:txBody>
        </p:sp>
        <p:sp>
          <p:nvSpPr>
            <p:cNvPr id="4141" name="Line 44"/>
            <p:cNvSpPr>
              <a:spLocks noChangeShapeType="1"/>
            </p:cNvSpPr>
            <p:nvPr/>
          </p:nvSpPr>
          <p:spPr bwMode="auto">
            <a:xfrm flipH="1">
              <a:off x="576" y="1008"/>
              <a:ext cx="528" cy="0"/>
            </a:xfrm>
            <a:prstGeom prst="line">
              <a:avLst/>
            </a:prstGeom>
            <a:noFill/>
            <a:ln w="9525" cap="rnd">
              <a:solidFill>
                <a:schemeClr val="tx1"/>
              </a:solidFill>
              <a:prstDash val="sysDot"/>
              <a:round/>
              <a:headEnd/>
              <a:tailEnd/>
            </a:ln>
          </p:spPr>
          <p:txBody>
            <a:bodyPr wrap="none" anchor="ctr"/>
            <a:lstStyle/>
            <a:p>
              <a:endParaRPr lang="it-IT"/>
            </a:p>
          </p:txBody>
        </p:sp>
        <p:sp>
          <p:nvSpPr>
            <p:cNvPr id="4142" name="Text Box 45"/>
            <p:cNvSpPr txBox="1">
              <a:spLocks noChangeArrowheads="1"/>
            </p:cNvSpPr>
            <p:nvPr/>
          </p:nvSpPr>
          <p:spPr bwMode="auto">
            <a:xfrm>
              <a:off x="4896" y="3600"/>
              <a:ext cx="720" cy="491"/>
            </a:xfrm>
            <a:prstGeom prst="rect">
              <a:avLst/>
            </a:prstGeom>
            <a:noFill/>
            <a:ln w="9525">
              <a:noFill/>
              <a:miter lim="800000"/>
              <a:headEnd/>
              <a:tailEnd/>
            </a:ln>
          </p:spPr>
          <p:txBody>
            <a:bodyPr>
              <a:spAutoFit/>
            </a:bodyPr>
            <a:lstStyle/>
            <a:p>
              <a:pPr algn="ctr">
                <a:spcBef>
                  <a:spcPct val="50000"/>
                </a:spcBef>
              </a:pPr>
              <a:r>
                <a:rPr lang="it-IT"/>
                <a:t>Data</a:t>
              </a:r>
            </a:p>
            <a:p>
              <a:pPr algn="ctr">
                <a:spcBef>
                  <a:spcPct val="50000"/>
                </a:spcBef>
              </a:pPr>
              <a:r>
                <a:rPr lang="it-IT"/>
                <a:t>base</a:t>
              </a:r>
            </a:p>
          </p:txBody>
        </p:sp>
        <p:sp>
          <p:nvSpPr>
            <p:cNvPr id="4143" name="Line 46"/>
            <p:cNvSpPr>
              <a:spLocks noChangeShapeType="1"/>
            </p:cNvSpPr>
            <p:nvPr/>
          </p:nvSpPr>
          <p:spPr bwMode="auto">
            <a:xfrm flipH="1" flipV="1">
              <a:off x="4704" y="3167"/>
              <a:ext cx="576" cy="383"/>
            </a:xfrm>
            <a:prstGeom prst="line">
              <a:avLst/>
            </a:prstGeom>
            <a:noFill/>
            <a:ln w="9525">
              <a:solidFill>
                <a:schemeClr val="tx1"/>
              </a:solidFill>
              <a:round/>
              <a:headEnd/>
              <a:tailEnd type="triangle" w="lg" len="med"/>
            </a:ln>
          </p:spPr>
          <p:txBody>
            <a:bodyPr wrap="none" anchor="ctr"/>
            <a:lstStyle/>
            <a:p>
              <a:endParaRPr lang="it-IT"/>
            </a:p>
          </p:txBody>
        </p:sp>
        <p:sp>
          <p:nvSpPr>
            <p:cNvPr id="4144" name="Line 47"/>
            <p:cNvSpPr>
              <a:spLocks noChangeShapeType="1"/>
            </p:cNvSpPr>
            <p:nvPr/>
          </p:nvSpPr>
          <p:spPr bwMode="auto">
            <a:xfrm flipH="1">
              <a:off x="3408" y="3120"/>
              <a:ext cx="96" cy="288"/>
            </a:xfrm>
            <a:prstGeom prst="line">
              <a:avLst/>
            </a:prstGeom>
            <a:noFill/>
            <a:ln w="9525">
              <a:solidFill>
                <a:schemeClr val="tx1"/>
              </a:solidFill>
              <a:round/>
              <a:headEnd/>
              <a:tailEnd/>
            </a:ln>
          </p:spPr>
          <p:txBody>
            <a:bodyPr wrap="none" anchor="ctr"/>
            <a:lstStyle/>
            <a:p>
              <a:endParaRPr lang="it-IT"/>
            </a:p>
          </p:txBody>
        </p:sp>
        <p:sp>
          <p:nvSpPr>
            <p:cNvPr id="4145" name="Line 48"/>
            <p:cNvSpPr>
              <a:spLocks noChangeShapeType="1"/>
            </p:cNvSpPr>
            <p:nvPr/>
          </p:nvSpPr>
          <p:spPr bwMode="auto">
            <a:xfrm>
              <a:off x="4320" y="3120"/>
              <a:ext cx="144" cy="336"/>
            </a:xfrm>
            <a:prstGeom prst="line">
              <a:avLst/>
            </a:prstGeom>
            <a:noFill/>
            <a:ln w="9525">
              <a:solidFill>
                <a:schemeClr val="tx1"/>
              </a:solidFill>
              <a:round/>
              <a:headEnd/>
              <a:tailEnd/>
            </a:ln>
          </p:spPr>
          <p:txBody>
            <a:bodyPr wrap="none" anchor="ctr"/>
            <a:lstStyle/>
            <a:p>
              <a:endParaRPr lang="it-IT"/>
            </a:p>
          </p:txBody>
        </p:sp>
        <p:sp>
          <p:nvSpPr>
            <p:cNvPr id="4146" name="Line 49"/>
            <p:cNvSpPr>
              <a:spLocks noChangeShapeType="1"/>
            </p:cNvSpPr>
            <p:nvPr/>
          </p:nvSpPr>
          <p:spPr bwMode="auto">
            <a:xfrm flipH="1">
              <a:off x="3696" y="3120"/>
              <a:ext cx="96" cy="336"/>
            </a:xfrm>
            <a:prstGeom prst="line">
              <a:avLst/>
            </a:prstGeom>
            <a:noFill/>
            <a:ln w="9525">
              <a:solidFill>
                <a:schemeClr val="tx1"/>
              </a:solidFill>
              <a:round/>
              <a:headEnd/>
              <a:tailEnd/>
            </a:ln>
          </p:spPr>
          <p:txBody>
            <a:bodyPr wrap="none" anchor="ctr"/>
            <a:lstStyle/>
            <a:p>
              <a:endParaRPr lang="it-IT"/>
            </a:p>
          </p:txBody>
        </p:sp>
        <p:sp>
          <p:nvSpPr>
            <p:cNvPr id="4147" name="Line 50"/>
            <p:cNvSpPr>
              <a:spLocks noChangeShapeType="1"/>
            </p:cNvSpPr>
            <p:nvPr/>
          </p:nvSpPr>
          <p:spPr bwMode="auto">
            <a:xfrm>
              <a:off x="4080" y="3120"/>
              <a:ext cx="96" cy="336"/>
            </a:xfrm>
            <a:prstGeom prst="line">
              <a:avLst/>
            </a:prstGeom>
            <a:noFill/>
            <a:ln w="9525">
              <a:solidFill>
                <a:schemeClr val="tx1"/>
              </a:solidFill>
              <a:round/>
              <a:headEnd/>
              <a:tailEnd/>
            </a:ln>
          </p:spPr>
          <p:txBody>
            <a:bodyPr wrap="none" anchor="ctr"/>
            <a:lstStyle/>
            <a:p>
              <a:endParaRPr lang="it-IT"/>
            </a:p>
          </p:txBody>
        </p:sp>
        <p:sp>
          <p:nvSpPr>
            <p:cNvPr id="4148" name="Oval 51"/>
            <p:cNvSpPr>
              <a:spLocks noChangeArrowheads="1"/>
            </p:cNvSpPr>
            <p:nvPr/>
          </p:nvSpPr>
          <p:spPr bwMode="auto">
            <a:xfrm>
              <a:off x="3312" y="3408"/>
              <a:ext cx="144" cy="144"/>
            </a:xfrm>
            <a:prstGeom prst="ellipse">
              <a:avLst/>
            </a:prstGeom>
            <a:noFill/>
            <a:ln w="9525">
              <a:solidFill>
                <a:schemeClr val="tx1"/>
              </a:solidFill>
              <a:round/>
              <a:headEnd/>
              <a:tailEnd type="none" w="lg" len="med"/>
            </a:ln>
          </p:spPr>
          <p:txBody>
            <a:bodyPr wrap="none" anchor="ctr"/>
            <a:lstStyle/>
            <a:p>
              <a:endParaRPr lang="it-IT"/>
            </a:p>
          </p:txBody>
        </p:sp>
        <p:sp>
          <p:nvSpPr>
            <p:cNvPr id="4149" name="Oval 52"/>
            <p:cNvSpPr>
              <a:spLocks noChangeArrowheads="1"/>
            </p:cNvSpPr>
            <p:nvPr/>
          </p:nvSpPr>
          <p:spPr bwMode="auto">
            <a:xfrm>
              <a:off x="3648" y="3456"/>
              <a:ext cx="144" cy="144"/>
            </a:xfrm>
            <a:prstGeom prst="ellipse">
              <a:avLst/>
            </a:prstGeom>
            <a:noFill/>
            <a:ln w="9525">
              <a:solidFill>
                <a:schemeClr val="tx1"/>
              </a:solidFill>
              <a:round/>
              <a:headEnd/>
              <a:tailEnd type="none" w="lg" len="med"/>
            </a:ln>
          </p:spPr>
          <p:txBody>
            <a:bodyPr wrap="none" anchor="ctr"/>
            <a:lstStyle/>
            <a:p>
              <a:endParaRPr lang="it-IT"/>
            </a:p>
          </p:txBody>
        </p:sp>
        <p:sp>
          <p:nvSpPr>
            <p:cNvPr id="4150" name="Oval 53"/>
            <p:cNvSpPr>
              <a:spLocks noChangeArrowheads="1"/>
            </p:cNvSpPr>
            <p:nvPr/>
          </p:nvSpPr>
          <p:spPr bwMode="auto">
            <a:xfrm>
              <a:off x="4128" y="3456"/>
              <a:ext cx="144" cy="144"/>
            </a:xfrm>
            <a:prstGeom prst="ellipse">
              <a:avLst/>
            </a:prstGeom>
            <a:noFill/>
            <a:ln w="9525">
              <a:solidFill>
                <a:schemeClr val="tx1"/>
              </a:solidFill>
              <a:round/>
              <a:headEnd/>
              <a:tailEnd type="none" w="lg" len="med"/>
            </a:ln>
          </p:spPr>
          <p:txBody>
            <a:bodyPr wrap="none" anchor="ctr"/>
            <a:lstStyle/>
            <a:p>
              <a:endParaRPr lang="it-IT"/>
            </a:p>
          </p:txBody>
        </p:sp>
        <p:sp>
          <p:nvSpPr>
            <p:cNvPr id="4151" name="Oval 54"/>
            <p:cNvSpPr>
              <a:spLocks noChangeArrowheads="1"/>
            </p:cNvSpPr>
            <p:nvPr/>
          </p:nvSpPr>
          <p:spPr bwMode="auto">
            <a:xfrm>
              <a:off x="4416" y="3456"/>
              <a:ext cx="144" cy="144"/>
            </a:xfrm>
            <a:prstGeom prst="ellipse">
              <a:avLst/>
            </a:prstGeom>
            <a:noFill/>
            <a:ln w="9525">
              <a:solidFill>
                <a:schemeClr val="tx1"/>
              </a:solidFill>
              <a:round/>
              <a:headEnd/>
              <a:tailEnd type="none" w="lg" len="med"/>
            </a:ln>
          </p:spPr>
          <p:txBody>
            <a:bodyPr wrap="none" anchor="ctr"/>
            <a:lstStyle/>
            <a:p>
              <a:endParaRPr lang="it-IT"/>
            </a:p>
          </p:txBody>
        </p:sp>
        <p:sp>
          <p:nvSpPr>
            <p:cNvPr id="4152" name="Text Box 55"/>
            <p:cNvSpPr txBox="1">
              <a:spLocks noChangeArrowheads="1"/>
            </p:cNvSpPr>
            <p:nvPr/>
          </p:nvSpPr>
          <p:spPr bwMode="auto">
            <a:xfrm>
              <a:off x="3264" y="3648"/>
              <a:ext cx="1584" cy="231"/>
            </a:xfrm>
            <a:prstGeom prst="rect">
              <a:avLst/>
            </a:prstGeom>
            <a:noFill/>
            <a:ln w="9525">
              <a:noFill/>
              <a:miter lim="800000"/>
              <a:headEnd/>
              <a:tailEnd type="none" w="lg" len="med"/>
            </a:ln>
          </p:spPr>
          <p:txBody>
            <a:bodyPr>
              <a:spAutoFit/>
            </a:bodyPr>
            <a:lstStyle/>
            <a:p>
              <a:pPr algn="ctr">
                <a:spcBef>
                  <a:spcPct val="50000"/>
                </a:spcBef>
              </a:pPr>
              <a:r>
                <a:rPr lang="it-IT"/>
                <a:t>Local terminals</a:t>
              </a:r>
            </a:p>
          </p:txBody>
        </p:sp>
      </p:grpSp>
      <p:sp>
        <p:nvSpPr>
          <p:cNvPr id="2" name="CasellaDiTesto 1"/>
          <p:cNvSpPr txBox="1"/>
          <p:nvPr/>
        </p:nvSpPr>
        <p:spPr>
          <a:xfrm>
            <a:off x="762000" y="908720"/>
            <a:ext cx="761747" cy="369332"/>
          </a:xfrm>
          <a:prstGeom prst="rect">
            <a:avLst/>
          </a:prstGeom>
          <a:noFill/>
        </p:spPr>
        <p:txBody>
          <a:bodyPr wrap="none" rtlCol="0">
            <a:spAutoFit/>
          </a:bodyPr>
          <a:lstStyle/>
          <a:p>
            <a:r>
              <a:rPr lang="it-IT" dirty="0" err="1" smtClean="0"/>
              <a:t>Fig</a:t>
            </a:r>
            <a:r>
              <a:rPr lang="it-IT" dirty="0" smtClean="0"/>
              <a:t> 2.</a:t>
            </a:r>
            <a:endParaRPr lang="it-IT" dirty="0"/>
          </a:p>
        </p:txBody>
      </p:sp>
    </p:spTree>
    <p:extLst>
      <p:ext uri="{BB962C8B-B14F-4D97-AF65-F5344CB8AC3E}">
        <p14:creationId xmlns:p14="http://schemas.microsoft.com/office/powerpoint/2010/main" val="508879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E6935093-1732-4C9C-BE57-37F5D94C3577}" type="slidenum">
              <a:rPr lang="it-IT"/>
              <a:pPr>
                <a:defRPr/>
              </a:pPr>
              <a:t>6</a:t>
            </a:fld>
            <a:endParaRPr lang="it-IT"/>
          </a:p>
        </p:txBody>
      </p:sp>
      <p:sp>
        <p:nvSpPr>
          <p:cNvPr id="5123" name="Rectangle 2"/>
          <p:cNvSpPr>
            <a:spLocks noGrp="1" noChangeArrowheads="1"/>
          </p:cNvSpPr>
          <p:nvPr>
            <p:ph type="title"/>
          </p:nvPr>
        </p:nvSpPr>
        <p:spPr>
          <a:xfrm>
            <a:off x="685800" y="152400"/>
            <a:ext cx="7772400" cy="1143000"/>
          </a:xfrm>
        </p:spPr>
        <p:txBody>
          <a:bodyPr/>
          <a:lstStyle/>
          <a:p>
            <a:r>
              <a:rPr lang="it-IT" sz="2400" b="1" smtClean="0">
                <a:latin typeface="Verdana" pitchFamily="34" charset="0"/>
              </a:rPr>
              <a:t>Distributed Systems</a:t>
            </a:r>
          </a:p>
        </p:txBody>
      </p:sp>
      <p:sp>
        <p:nvSpPr>
          <p:cNvPr id="5124" name="Text Box 3"/>
          <p:cNvSpPr txBox="1">
            <a:spLocks noChangeArrowheads="1"/>
          </p:cNvSpPr>
          <p:nvPr/>
        </p:nvSpPr>
        <p:spPr bwMode="auto">
          <a:xfrm>
            <a:off x="428625" y="1524000"/>
            <a:ext cx="7643813" cy="1938992"/>
          </a:xfrm>
          <a:prstGeom prst="rect">
            <a:avLst/>
          </a:prstGeom>
          <a:noFill/>
          <a:ln w="9525">
            <a:noFill/>
            <a:miter lim="800000"/>
            <a:headEnd/>
            <a:tailEnd/>
          </a:ln>
        </p:spPr>
        <p:txBody>
          <a:bodyPr>
            <a:spAutoFit/>
          </a:bodyPr>
          <a:lstStyle/>
          <a:p>
            <a:r>
              <a:rPr lang="it-IT" sz="2400" dirty="0"/>
              <a:t>Set of </a:t>
            </a:r>
            <a:r>
              <a:rPr lang="it-IT" sz="2400" dirty="0" err="1"/>
              <a:t>independent</a:t>
            </a:r>
            <a:r>
              <a:rPr lang="it-IT" sz="2400" dirty="0"/>
              <a:t> </a:t>
            </a:r>
            <a:r>
              <a:rPr lang="it-IT" sz="2400" dirty="0" err="1"/>
              <a:t>computers</a:t>
            </a:r>
            <a:r>
              <a:rPr lang="it-IT" sz="2400" dirty="0"/>
              <a:t> </a:t>
            </a:r>
            <a:r>
              <a:rPr lang="it-IT" sz="2400" dirty="0" err="1"/>
              <a:t>connected</a:t>
            </a:r>
            <a:r>
              <a:rPr lang="it-IT" sz="2400" dirty="0"/>
              <a:t> by a </a:t>
            </a:r>
            <a:r>
              <a:rPr lang="it-IT" sz="2400" dirty="0" err="1"/>
              <a:t>communication</a:t>
            </a:r>
            <a:r>
              <a:rPr lang="it-IT" sz="2400" dirty="0"/>
              <a:t> network in </a:t>
            </a:r>
            <a:r>
              <a:rPr lang="it-IT" sz="2400" dirty="0" err="1"/>
              <a:t>order</a:t>
            </a:r>
            <a:r>
              <a:rPr lang="it-IT" sz="2400" dirty="0"/>
              <a:t> to </a:t>
            </a:r>
            <a:r>
              <a:rPr lang="it-IT" sz="2400" dirty="0" err="1"/>
              <a:t>execute</a:t>
            </a:r>
            <a:r>
              <a:rPr lang="it-IT" sz="2400" dirty="0"/>
              <a:t>  </a:t>
            </a:r>
            <a:r>
              <a:rPr lang="it-IT" sz="2400" dirty="0" err="1"/>
              <a:t>different</a:t>
            </a:r>
            <a:r>
              <a:rPr lang="it-IT" sz="2400" dirty="0"/>
              <a:t> </a:t>
            </a:r>
            <a:r>
              <a:rPr lang="it-IT" sz="2400" dirty="0" err="1"/>
              <a:t>functions</a:t>
            </a:r>
            <a:r>
              <a:rPr lang="it-IT" sz="2400" dirty="0"/>
              <a:t> (</a:t>
            </a:r>
            <a:r>
              <a:rPr lang="it-IT" sz="2400" dirty="0" err="1"/>
              <a:t>administration</a:t>
            </a:r>
            <a:r>
              <a:rPr lang="it-IT" sz="2400" dirty="0"/>
              <a:t>, management, </a:t>
            </a:r>
            <a:r>
              <a:rPr lang="it-IT" sz="2400" dirty="0" err="1"/>
              <a:t>thecnical</a:t>
            </a:r>
            <a:r>
              <a:rPr lang="it-IT" sz="2400" dirty="0"/>
              <a:t> </a:t>
            </a:r>
            <a:r>
              <a:rPr lang="it-IT" sz="2400" dirty="0" err="1"/>
              <a:t>problems</a:t>
            </a:r>
            <a:r>
              <a:rPr lang="it-IT" sz="2400" dirty="0"/>
              <a:t>, </a:t>
            </a:r>
            <a:r>
              <a:rPr lang="it-IT" sz="2400" dirty="0" err="1"/>
              <a:t>logistic</a:t>
            </a:r>
            <a:r>
              <a:rPr lang="it-IT" sz="2400" dirty="0"/>
              <a:t>, production..) </a:t>
            </a:r>
            <a:r>
              <a:rPr lang="it-IT" sz="2400" dirty="0" err="1"/>
              <a:t>that</a:t>
            </a:r>
            <a:r>
              <a:rPr lang="it-IT" sz="2400" dirty="0"/>
              <a:t> are </a:t>
            </a:r>
            <a:r>
              <a:rPr lang="it-IT" sz="2400" dirty="0" err="1"/>
              <a:t>present</a:t>
            </a:r>
            <a:r>
              <a:rPr lang="it-IT" sz="2400" dirty="0"/>
              <a:t> in a </a:t>
            </a:r>
            <a:r>
              <a:rPr lang="it-IT" sz="2400" i="1" dirty="0" err="1"/>
              <a:t>complex</a:t>
            </a:r>
            <a:r>
              <a:rPr lang="it-IT" sz="2400" i="1" dirty="0"/>
              <a:t> </a:t>
            </a:r>
            <a:r>
              <a:rPr lang="it-IT" sz="2400" i="1" dirty="0" err="1"/>
              <a:t>organization</a:t>
            </a:r>
            <a:r>
              <a:rPr lang="it-IT" sz="2400" dirty="0"/>
              <a:t>.</a:t>
            </a:r>
          </a:p>
        </p:txBody>
      </p:sp>
    </p:spTree>
    <p:extLst>
      <p:ext uri="{BB962C8B-B14F-4D97-AF65-F5344CB8AC3E}">
        <p14:creationId xmlns:p14="http://schemas.microsoft.com/office/powerpoint/2010/main" val="1948383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t>Computer Network</a:t>
            </a:r>
            <a:endParaRPr lang="it-IT" sz="3600" dirty="0"/>
          </a:p>
        </p:txBody>
      </p:sp>
      <p:sp>
        <p:nvSpPr>
          <p:cNvPr id="3" name="Segnaposto contenuto 2"/>
          <p:cNvSpPr>
            <a:spLocks noGrp="1"/>
          </p:cNvSpPr>
          <p:nvPr>
            <p:ph idx="1"/>
          </p:nvPr>
        </p:nvSpPr>
        <p:spPr/>
        <p:txBody>
          <a:bodyPr/>
          <a:lstStyle/>
          <a:p>
            <a:r>
              <a:rPr lang="it-IT" sz="2400" dirty="0" smtClean="0"/>
              <a:t>The </a:t>
            </a:r>
            <a:r>
              <a:rPr lang="it-IT" sz="2400" dirty="0" err="1" smtClean="0"/>
              <a:t>old</a:t>
            </a:r>
            <a:r>
              <a:rPr lang="it-IT" sz="2400" dirty="0" smtClean="0"/>
              <a:t> model of a single computer </a:t>
            </a:r>
            <a:r>
              <a:rPr lang="it-IT" sz="2400" dirty="0" err="1" smtClean="0"/>
              <a:t>serving</a:t>
            </a:r>
            <a:r>
              <a:rPr lang="it-IT" sz="2400" dirty="0" smtClean="0"/>
              <a:t> </a:t>
            </a:r>
            <a:r>
              <a:rPr lang="it-IT" sz="2400" dirty="0" err="1" smtClean="0"/>
              <a:t>all</a:t>
            </a:r>
            <a:r>
              <a:rPr lang="it-IT" sz="2400" dirty="0" smtClean="0"/>
              <a:t> the </a:t>
            </a:r>
            <a:r>
              <a:rPr lang="it-IT" sz="2400" dirty="0" err="1" smtClean="0"/>
              <a:t>organization’s</a:t>
            </a:r>
            <a:r>
              <a:rPr lang="it-IT" sz="2400" dirty="0" smtClean="0"/>
              <a:t> </a:t>
            </a:r>
            <a:r>
              <a:rPr lang="it-IT" sz="2400" dirty="0" err="1" smtClean="0"/>
              <a:t>computational</a:t>
            </a:r>
            <a:r>
              <a:rPr lang="it-IT" sz="2400" dirty="0" smtClean="0"/>
              <a:t> </a:t>
            </a:r>
            <a:r>
              <a:rPr lang="it-IT" sz="2400" dirty="0" err="1" smtClean="0"/>
              <a:t>needs</a:t>
            </a:r>
            <a:r>
              <a:rPr lang="it-IT" sz="2400" dirty="0" smtClean="0"/>
              <a:t> (fig.1) </a:t>
            </a:r>
            <a:r>
              <a:rPr lang="it-IT" sz="2400" dirty="0" err="1" smtClean="0"/>
              <a:t>has</a:t>
            </a:r>
            <a:r>
              <a:rPr lang="it-IT" sz="2400" dirty="0" smtClean="0"/>
              <a:t> </a:t>
            </a:r>
            <a:r>
              <a:rPr lang="it-IT" sz="2400" dirty="0" err="1" smtClean="0"/>
              <a:t>been</a:t>
            </a:r>
            <a:r>
              <a:rPr lang="it-IT" sz="2400" dirty="0" smtClean="0"/>
              <a:t> </a:t>
            </a:r>
            <a:r>
              <a:rPr lang="it-IT" sz="2400" dirty="0" err="1" smtClean="0"/>
              <a:t>replaced</a:t>
            </a:r>
            <a:r>
              <a:rPr lang="it-IT" sz="2400" dirty="0" smtClean="0"/>
              <a:t> by </a:t>
            </a:r>
            <a:r>
              <a:rPr lang="it-IT" sz="2400" dirty="0" err="1" smtClean="0"/>
              <a:t>one</a:t>
            </a:r>
            <a:r>
              <a:rPr lang="it-IT" sz="2400" dirty="0" smtClean="0"/>
              <a:t> in </a:t>
            </a:r>
            <a:r>
              <a:rPr lang="it-IT" sz="2400" dirty="0" err="1" smtClean="0"/>
              <a:t>which</a:t>
            </a:r>
            <a:r>
              <a:rPr lang="it-IT" sz="2400" dirty="0" smtClean="0"/>
              <a:t> a large </a:t>
            </a:r>
            <a:r>
              <a:rPr lang="it-IT" sz="2400" dirty="0" err="1" smtClean="0"/>
              <a:t>number</a:t>
            </a:r>
            <a:r>
              <a:rPr lang="it-IT" sz="2400" dirty="0" smtClean="0"/>
              <a:t> of </a:t>
            </a:r>
            <a:r>
              <a:rPr lang="it-IT" sz="2400" dirty="0" err="1" smtClean="0"/>
              <a:t>separated</a:t>
            </a:r>
            <a:r>
              <a:rPr lang="it-IT" sz="2400" dirty="0" smtClean="0"/>
              <a:t>, </a:t>
            </a:r>
            <a:r>
              <a:rPr lang="it-IT" sz="2400" dirty="0" err="1" smtClean="0"/>
              <a:t>but</a:t>
            </a:r>
            <a:r>
              <a:rPr lang="it-IT" sz="2400" dirty="0" smtClean="0"/>
              <a:t> </a:t>
            </a:r>
            <a:r>
              <a:rPr lang="it-IT" sz="2400" dirty="0" err="1" smtClean="0"/>
              <a:t>interconnected</a:t>
            </a:r>
            <a:r>
              <a:rPr lang="it-IT" sz="2400" dirty="0" smtClean="0"/>
              <a:t> </a:t>
            </a:r>
            <a:r>
              <a:rPr lang="it-IT" sz="2400" dirty="0" err="1" smtClean="0"/>
              <a:t>computers</a:t>
            </a:r>
            <a:r>
              <a:rPr lang="it-IT" sz="2400" dirty="0" smtClean="0"/>
              <a:t> do the job (</a:t>
            </a:r>
            <a:r>
              <a:rPr lang="it-IT" sz="2400" b="1" dirty="0" smtClean="0"/>
              <a:t>computer networks</a:t>
            </a:r>
            <a:r>
              <a:rPr lang="it-IT" sz="2400" dirty="0" smtClean="0"/>
              <a:t>)</a:t>
            </a:r>
          </a:p>
          <a:p>
            <a:endParaRPr lang="it-IT" sz="2400" dirty="0"/>
          </a:p>
          <a:p>
            <a:endParaRPr lang="it-IT" sz="2400" dirty="0" smtClean="0"/>
          </a:p>
          <a:p>
            <a:r>
              <a:rPr lang="it-IT" sz="2400" dirty="0" smtClean="0"/>
              <a:t>Computer network </a:t>
            </a:r>
            <a:r>
              <a:rPr lang="it-IT" sz="2400" dirty="0" err="1" smtClean="0"/>
              <a:t>means</a:t>
            </a:r>
            <a:r>
              <a:rPr lang="it-IT" sz="2400" dirty="0" smtClean="0"/>
              <a:t> an </a:t>
            </a:r>
            <a:r>
              <a:rPr lang="it-IT" sz="2400" dirty="0" err="1" smtClean="0"/>
              <a:t>interconnected</a:t>
            </a:r>
            <a:r>
              <a:rPr lang="it-IT" sz="2400" dirty="0" smtClean="0"/>
              <a:t> </a:t>
            </a:r>
            <a:r>
              <a:rPr lang="it-IT" sz="2400" dirty="0" err="1" smtClean="0"/>
              <a:t>collection</a:t>
            </a:r>
            <a:r>
              <a:rPr lang="it-IT" sz="2400" dirty="0" smtClean="0"/>
              <a:t> of </a:t>
            </a:r>
            <a:r>
              <a:rPr lang="it-IT" sz="2400" dirty="0" err="1" smtClean="0"/>
              <a:t>autonomous</a:t>
            </a:r>
            <a:r>
              <a:rPr lang="it-IT" sz="2400" dirty="0" smtClean="0"/>
              <a:t> </a:t>
            </a:r>
            <a:r>
              <a:rPr lang="it-IT" sz="2400" dirty="0" err="1" smtClean="0"/>
              <a:t>computers</a:t>
            </a:r>
            <a:r>
              <a:rPr lang="it-IT" sz="2400" dirty="0" smtClean="0"/>
              <a:t>, </a:t>
            </a:r>
            <a:r>
              <a:rPr lang="it-IT" sz="2400" dirty="0" err="1" smtClean="0"/>
              <a:t>that</a:t>
            </a:r>
            <a:r>
              <a:rPr lang="it-IT" sz="2400" dirty="0" smtClean="0"/>
              <a:t> </a:t>
            </a:r>
            <a:r>
              <a:rPr lang="it-IT" sz="2400" dirty="0" err="1" smtClean="0"/>
              <a:t>is</a:t>
            </a:r>
            <a:r>
              <a:rPr lang="it-IT" sz="2400" dirty="0" smtClean="0"/>
              <a:t> </a:t>
            </a:r>
            <a:r>
              <a:rPr lang="it-IT" sz="2400" dirty="0" err="1" smtClean="0"/>
              <a:t>computers</a:t>
            </a:r>
            <a:r>
              <a:rPr lang="it-IT" sz="2400" dirty="0" smtClean="0"/>
              <a:t> </a:t>
            </a:r>
            <a:r>
              <a:rPr lang="it-IT" sz="2400" dirty="0" err="1" smtClean="0"/>
              <a:t>able</a:t>
            </a:r>
            <a:r>
              <a:rPr lang="it-IT" sz="2400" dirty="0" smtClean="0"/>
              <a:t> to </a:t>
            </a:r>
            <a:r>
              <a:rPr lang="it-IT" sz="2400" dirty="0" err="1" smtClean="0"/>
              <a:t>exchange</a:t>
            </a:r>
            <a:r>
              <a:rPr lang="it-IT" sz="2400" dirty="0" smtClean="0"/>
              <a:t> information (fig.2).</a:t>
            </a:r>
            <a:r>
              <a:rPr lang="it-IT" sz="2400" dirty="0" err="1" smtClean="0"/>
              <a:t>Usually</a:t>
            </a:r>
            <a:r>
              <a:rPr lang="it-IT" sz="2400" smtClean="0"/>
              <a:t>, the </a:t>
            </a:r>
            <a:r>
              <a:rPr lang="it-IT" sz="2400" b="1" dirty="0" err="1" smtClean="0"/>
              <a:t>nodes</a:t>
            </a:r>
            <a:r>
              <a:rPr lang="it-IT" sz="2400" i="1" dirty="0" smtClean="0"/>
              <a:t> </a:t>
            </a:r>
            <a:r>
              <a:rPr lang="it-IT" sz="2400" dirty="0" smtClean="0"/>
              <a:t>of the network are </a:t>
            </a:r>
            <a:r>
              <a:rPr lang="it-IT" sz="2400" dirty="0" err="1" smtClean="0"/>
              <a:t>indipendent</a:t>
            </a:r>
            <a:r>
              <a:rPr lang="it-IT" sz="2400" dirty="0" smtClean="0"/>
              <a:t>, </a:t>
            </a:r>
            <a:r>
              <a:rPr lang="it-IT" sz="2400" dirty="0" err="1" smtClean="0"/>
              <a:t>each</a:t>
            </a:r>
            <a:r>
              <a:rPr lang="it-IT" sz="2400" dirty="0" smtClean="0"/>
              <a:t> of </a:t>
            </a:r>
            <a:r>
              <a:rPr lang="it-IT" sz="2400" dirty="0" err="1" smtClean="0"/>
              <a:t>them</a:t>
            </a:r>
            <a:r>
              <a:rPr lang="it-IT" sz="2400" dirty="0" smtClean="0"/>
              <a:t> with the </a:t>
            </a:r>
            <a:r>
              <a:rPr lang="it-IT" sz="2400" i="1" dirty="0" err="1" smtClean="0"/>
              <a:t>proper</a:t>
            </a:r>
            <a:r>
              <a:rPr lang="it-IT" sz="2400" i="1" dirty="0" smtClean="0"/>
              <a:t> </a:t>
            </a:r>
            <a:r>
              <a:rPr lang="it-IT" sz="2400" i="1" dirty="0" err="1" smtClean="0"/>
              <a:t>operating</a:t>
            </a:r>
            <a:r>
              <a:rPr lang="it-IT" sz="2400" i="1" dirty="0" smtClean="0"/>
              <a:t> </a:t>
            </a:r>
            <a:r>
              <a:rPr lang="it-IT" sz="2400" i="1" dirty="0" err="1" smtClean="0"/>
              <a:t>system</a:t>
            </a:r>
            <a:r>
              <a:rPr lang="it-IT" sz="2400" i="1" dirty="0" smtClean="0"/>
              <a:t>.</a:t>
            </a:r>
          </a:p>
          <a:p>
            <a:endParaRPr lang="it-IT" sz="2400" dirty="0" smtClean="0"/>
          </a:p>
          <a:p>
            <a:endParaRPr lang="it-IT" sz="2400" dirty="0"/>
          </a:p>
        </p:txBody>
      </p:sp>
    </p:spTree>
    <p:extLst>
      <p:ext uri="{BB962C8B-B14F-4D97-AF65-F5344CB8AC3E}">
        <p14:creationId xmlns:p14="http://schemas.microsoft.com/office/powerpoint/2010/main" val="4246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AB6099FD-FBB2-4464-B0B3-F1550507F356}" type="slidenum">
              <a:rPr lang="it-IT"/>
              <a:pPr>
                <a:defRPr/>
              </a:pPr>
              <a:t>8</a:t>
            </a:fld>
            <a:endParaRPr lang="it-IT"/>
          </a:p>
        </p:txBody>
      </p:sp>
      <p:sp>
        <p:nvSpPr>
          <p:cNvPr id="10243" name="Rectangle 2"/>
          <p:cNvSpPr>
            <a:spLocks noGrp="1" noChangeArrowheads="1"/>
          </p:cNvSpPr>
          <p:nvPr>
            <p:ph type="title"/>
          </p:nvPr>
        </p:nvSpPr>
        <p:spPr>
          <a:xfrm>
            <a:off x="685800" y="152400"/>
            <a:ext cx="7772400" cy="1143000"/>
          </a:xfrm>
        </p:spPr>
        <p:txBody>
          <a:bodyPr/>
          <a:lstStyle/>
          <a:p>
            <a:r>
              <a:rPr lang="it-IT" sz="2400" b="1" smtClean="0">
                <a:latin typeface="Verdana" pitchFamily="34" charset="0"/>
              </a:rPr>
              <a:t>Open Systems</a:t>
            </a:r>
          </a:p>
        </p:txBody>
      </p:sp>
      <p:sp>
        <p:nvSpPr>
          <p:cNvPr id="10244" name="Text Box 3"/>
          <p:cNvSpPr txBox="1">
            <a:spLocks noChangeArrowheads="1"/>
          </p:cNvSpPr>
          <p:nvPr/>
        </p:nvSpPr>
        <p:spPr bwMode="auto">
          <a:xfrm>
            <a:off x="288925" y="1447800"/>
            <a:ext cx="8169275" cy="3170238"/>
          </a:xfrm>
          <a:prstGeom prst="rect">
            <a:avLst/>
          </a:prstGeom>
          <a:noFill/>
          <a:ln w="9525">
            <a:noFill/>
            <a:miter lim="800000"/>
            <a:headEnd/>
            <a:tailEnd type="none" w="lg" len="med"/>
          </a:ln>
        </p:spPr>
        <p:txBody>
          <a:bodyPr>
            <a:spAutoFit/>
          </a:bodyPr>
          <a:lstStyle/>
          <a:p>
            <a:pPr marL="571500" indent="-285750">
              <a:buFontTx/>
              <a:buChar char="•"/>
            </a:pPr>
            <a:r>
              <a:rPr lang="it-IT"/>
              <a:t>Distributed systems consisting of eterogenous hardware and software components from different system vendors.</a:t>
            </a:r>
          </a:p>
          <a:p>
            <a:pPr marL="571500" indent="-285750">
              <a:buFontTx/>
              <a:buChar char="•"/>
            </a:pPr>
            <a:endParaRPr lang="it-IT"/>
          </a:p>
          <a:p>
            <a:pPr marL="571500" indent="-285750">
              <a:buFontTx/>
              <a:buChar char="•"/>
            </a:pPr>
            <a:r>
              <a:rPr lang="it-IT"/>
              <a:t>Unlike a propritary solution a  </a:t>
            </a:r>
            <a:r>
              <a:rPr lang="it-IT" b="1"/>
              <a:t>open </a:t>
            </a:r>
            <a:r>
              <a:rPr lang="it-IT"/>
              <a:t>distributed</a:t>
            </a:r>
            <a:r>
              <a:rPr lang="it-IT" b="1"/>
              <a:t> </a:t>
            </a:r>
            <a:r>
              <a:rPr lang="it-IT"/>
              <a:t>system  can be realized by using components from the different vendors.</a:t>
            </a:r>
          </a:p>
          <a:p>
            <a:pPr marL="571500" indent="-285750"/>
            <a:endParaRPr lang="it-IT"/>
          </a:p>
          <a:p>
            <a:pPr marL="571500" indent="-285750">
              <a:buFontTx/>
              <a:buChar char="•"/>
            </a:pPr>
            <a:r>
              <a:rPr lang="it-IT"/>
              <a:t>Utilization of </a:t>
            </a:r>
            <a:r>
              <a:rPr lang="it-IT" i="1"/>
              <a:t>standards (hardware, software)</a:t>
            </a:r>
          </a:p>
          <a:p>
            <a:pPr marL="571500" indent="-285750">
              <a:buFontTx/>
              <a:buChar char="•"/>
            </a:pPr>
            <a:endParaRPr lang="it-IT" i="1"/>
          </a:p>
          <a:p>
            <a:pPr marL="571500" indent="-285750">
              <a:buFontTx/>
              <a:buChar char="•"/>
            </a:pPr>
            <a:endParaRPr lang="it-IT" i="1"/>
          </a:p>
        </p:txBody>
      </p:sp>
    </p:spTree>
    <p:extLst>
      <p:ext uri="{BB962C8B-B14F-4D97-AF65-F5344CB8AC3E}">
        <p14:creationId xmlns:p14="http://schemas.microsoft.com/office/powerpoint/2010/main" val="3995260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B9466EA1-79E7-4B64-BA65-613F541483D2}" type="slidenum">
              <a:rPr lang="it-IT"/>
              <a:pPr>
                <a:defRPr/>
              </a:pPr>
              <a:t>9</a:t>
            </a:fld>
            <a:endParaRPr lang="it-IT"/>
          </a:p>
        </p:txBody>
      </p:sp>
      <p:sp>
        <p:nvSpPr>
          <p:cNvPr id="11267" name="Text Box 4"/>
          <p:cNvSpPr txBox="1">
            <a:spLocks noChangeArrowheads="1"/>
          </p:cNvSpPr>
          <p:nvPr/>
        </p:nvSpPr>
        <p:spPr bwMode="auto">
          <a:xfrm>
            <a:off x="447675" y="549275"/>
            <a:ext cx="8301038" cy="5940425"/>
          </a:xfrm>
          <a:prstGeom prst="rect">
            <a:avLst/>
          </a:prstGeom>
          <a:noFill/>
          <a:ln w="9525">
            <a:noFill/>
            <a:miter lim="800000"/>
            <a:headEnd/>
            <a:tailEnd type="none" w="lg" len="med"/>
          </a:ln>
        </p:spPr>
        <p:txBody>
          <a:bodyPr>
            <a:spAutoFit/>
          </a:bodyPr>
          <a:lstStyle/>
          <a:p>
            <a:r>
              <a:rPr lang="it-IT" b="1"/>
              <a:t>Open systems</a:t>
            </a:r>
            <a:r>
              <a:rPr lang="it-IT"/>
              <a:t> are computer systems that provide some combination of interoperability, portability, and open standard software. </a:t>
            </a:r>
          </a:p>
          <a:p>
            <a:endParaRPr lang="it-IT"/>
          </a:p>
          <a:p>
            <a:r>
              <a:rPr lang="it-IT"/>
              <a:t>The term was popularized in the early 1980s, mainly to describe systems based on UNIX, especially in contrast to the more complex mainframes and minicomputers in use at that time.</a:t>
            </a:r>
          </a:p>
          <a:p>
            <a:endParaRPr lang="it-IT"/>
          </a:p>
          <a:p>
            <a:r>
              <a:rPr lang="it-IT"/>
              <a:t> Unlike older </a:t>
            </a:r>
            <a:r>
              <a:rPr lang="it-IT" b="1"/>
              <a:t>legacy system</a:t>
            </a:r>
            <a:r>
              <a:rPr lang="it-IT"/>
              <a:t>, the newer generation of Unix systems featured standardized programming interfaces and peripheral interconnects; third party development of hardware and software was encouraged.</a:t>
            </a:r>
          </a:p>
          <a:p>
            <a:endParaRPr lang="it-IT"/>
          </a:p>
          <a:p>
            <a:r>
              <a:rPr lang="it-IT"/>
              <a:t>A significant departure from the norm of the time, which saw companies such as Amdhal and Hitachi going to court for the right to sell systems and peripherals that were compatible with IBM's mainframes.</a:t>
            </a:r>
          </a:p>
          <a:p>
            <a:endParaRPr lang="it-IT"/>
          </a:p>
        </p:txBody>
      </p:sp>
    </p:spTree>
    <p:extLst>
      <p:ext uri="{BB962C8B-B14F-4D97-AF65-F5344CB8AC3E}">
        <p14:creationId xmlns:p14="http://schemas.microsoft.com/office/powerpoint/2010/main" val="293604022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4795</TotalTime>
  <Words>800</Words>
  <Application>Microsoft Office PowerPoint</Application>
  <PresentationFormat>Presentazione su schermo (4:3)</PresentationFormat>
  <Paragraphs>133</Paragraphs>
  <Slides>20</Slides>
  <Notes>3</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2° cycle degree programme (lm) in  Telecommunications  Engineering</vt:lpstr>
      <vt:lpstr>Learning outcomes  Knowledge related to the technologies needed for management and usage of computer networks</vt:lpstr>
      <vt:lpstr>Historical recalls</vt:lpstr>
      <vt:lpstr>Presentazione standard di PowerPoint</vt:lpstr>
      <vt:lpstr>Presentazione standard di PowerPoint</vt:lpstr>
      <vt:lpstr>Distributed Systems</vt:lpstr>
      <vt:lpstr>Computer Network</vt:lpstr>
      <vt:lpstr>Open Systems</vt:lpstr>
      <vt:lpstr>Presentazione standard di PowerPoint</vt:lpstr>
      <vt:lpstr>Presentazione standard di PowerPoint</vt:lpstr>
      <vt:lpstr>Interaction among network computing  applications</vt:lpstr>
      <vt:lpstr>Web limitations</vt:lpstr>
      <vt:lpstr>Interaction among network computing applications</vt:lpstr>
      <vt:lpstr>   Course contents  1.Basic elements of the hardware and software architecture of network nodes.  Key words: - Operating Systems, Process, Thread - Multiprogramming, multiprocessing, multithreads - Syncronization  </vt:lpstr>
      <vt:lpstr>   2.System security and network security  Key words: - System security, intrusion detection, malicious software, security violation.( viruses,ramsomware, Denial of service..)  - Network security, security attacks,  criptography ,encryption and decryption, digital signature. - Wireless network security: mobile malware, android security model;  iOS security model . - Authentication and access control .   </vt:lpstr>
      <vt:lpstr>Network Security</vt:lpstr>
      <vt:lpstr> 3. Network applications Key words: - Sockets - RPC and RMI - Client/server and peer-to-peer models - XML language - Cloud computing - Autentication protocols - e-mail security - Security socket layer   </vt:lpstr>
      <vt:lpstr>             Recommended reading   W. Stallings: “Operating Systems”. Prentice Hall,  fourth edition ,2001 Douglas Comer : " Computer networs and Internet", Addison-Wesley,2000. . Pfleeger, Pfleeger: " Security in Computing"Prentice  Hall, 2004 A.S. Tanenbaum:” Computer Networks” Prentice Hall, 1996  </vt:lpstr>
      <vt:lpstr>Seminars</vt:lpstr>
      <vt:lpstr>               Teaching methods  ·         class lessons and lab( Python language, communication tools implementation)  Assessment methods  ·         oral proof concerning the arguments examined in the course (including Python and tools implementation by Python).  Office hours  Tuesday, 15-17 (also by e-mail) </vt:lpstr>
    </vt:vector>
  </TitlesOfParts>
  <Company>Deis - Università di Bologna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contents  1.Basic elements of the hardware and software architecture of a network node.  - Operating system objectives and functions. - Process description and control - Process management: scheduling, resources and      protection - Process classification: independent/cooperating, share memory message passing communication/competition/ interference threads.</dc:title>
  <dc:creator>Maurelio Boari</dc:creator>
  <cp:lastModifiedBy>Maurelio Boari</cp:lastModifiedBy>
  <cp:revision>402</cp:revision>
  <dcterms:created xsi:type="dcterms:W3CDTF">2010-06-23T14:08:53Z</dcterms:created>
  <dcterms:modified xsi:type="dcterms:W3CDTF">2018-03-13T17:28:21Z</dcterms:modified>
</cp:coreProperties>
</file>