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notesMasterIdLst>
    <p:notesMasterId r:id="rId63"/>
  </p:notesMasterIdLst>
  <p:sldIdLst>
    <p:sldId id="256" r:id="rId2"/>
    <p:sldId id="259" r:id="rId3"/>
    <p:sldId id="339" r:id="rId4"/>
    <p:sldId id="265" r:id="rId5"/>
    <p:sldId id="399" r:id="rId6"/>
    <p:sldId id="272" r:id="rId7"/>
    <p:sldId id="267" r:id="rId8"/>
    <p:sldId id="270" r:id="rId9"/>
    <p:sldId id="284" r:id="rId10"/>
    <p:sldId id="287" r:id="rId11"/>
    <p:sldId id="288" r:id="rId12"/>
    <p:sldId id="289" r:id="rId13"/>
    <p:sldId id="290" r:id="rId14"/>
    <p:sldId id="291" r:id="rId15"/>
    <p:sldId id="341" r:id="rId16"/>
    <p:sldId id="279" r:id="rId17"/>
    <p:sldId id="342" r:id="rId18"/>
    <p:sldId id="345" r:id="rId19"/>
    <p:sldId id="352" r:id="rId20"/>
    <p:sldId id="413" r:id="rId21"/>
    <p:sldId id="417" r:id="rId22"/>
    <p:sldId id="351" r:id="rId23"/>
    <p:sldId id="391" r:id="rId24"/>
    <p:sldId id="406" r:id="rId25"/>
    <p:sldId id="293" r:id="rId26"/>
    <p:sldId id="350" r:id="rId27"/>
    <p:sldId id="331" r:id="rId28"/>
    <p:sldId id="323" r:id="rId29"/>
    <p:sldId id="344" r:id="rId30"/>
    <p:sldId id="409" r:id="rId31"/>
    <p:sldId id="407" r:id="rId32"/>
    <p:sldId id="401" r:id="rId33"/>
    <p:sldId id="400" r:id="rId34"/>
    <p:sldId id="403" r:id="rId35"/>
    <p:sldId id="418" r:id="rId36"/>
    <p:sldId id="419" r:id="rId37"/>
    <p:sldId id="404" r:id="rId38"/>
    <p:sldId id="353" r:id="rId39"/>
    <p:sldId id="436" r:id="rId40"/>
    <p:sldId id="421" r:id="rId41"/>
    <p:sldId id="422" r:id="rId42"/>
    <p:sldId id="423" r:id="rId43"/>
    <p:sldId id="424" r:id="rId44"/>
    <p:sldId id="437" r:id="rId45"/>
    <p:sldId id="425" r:id="rId46"/>
    <p:sldId id="432" r:id="rId47"/>
    <p:sldId id="435" r:id="rId48"/>
    <p:sldId id="427" r:id="rId49"/>
    <p:sldId id="433" r:id="rId50"/>
    <p:sldId id="434" r:id="rId51"/>
    <p:sldId id="426" r:id="rId52"/>
    <p:sldId id="392" r:id="rId53"/>
    <p:sldId id="309" r:id="rId54"/>
    <p:sldId id="356" r:id="rId55"/>
    <p:sldId id="357" r:id="rId56"/>
    <p:sldId id="313" r:id="rId57"/>
    <p:sldId id="315" r:id="rId58"/>
    <p:sldId id="358" r:id="rId59"/>
    <p:sldId id="314" r:id="rId60"/>
    <p:sldId id="316" r:id="rId61"/>
    <p:sldId id="320" r:id="rId6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7867"/>
    <a:srgbClr val="5C746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24" autoAdjust="0"/>
    <p:restoredTop sz="75172" autoAdjust="0"/>
  </p:normalViewPr>
  <p:slideViewPr>
    <p:cSldViewPr>
      <p:cViewPr varScale="1">
        <p:scale>
          <a:sx n="116" d="100"/>
          <a:sy n="116" d="100"/>
        </p:scale>
        <p:origin x="-1890" y="-114"/>
      </p:cViewPr>
      <p:guideLst>
        <p:guide orient="horz" pos="2160"/>
        <p:guide pos="2880"/>
      </p:guideLst>
    </p:cSldViewPr>
  </p:slideViewPr>
  <p:outlineViewPr>
    <p:cViewPr>
      <p:scale>
        <a:sx n="33" d="100"/>
        <a:sy n="33" d="100"/>
      </p:scale>
      <p:origin x="0" y="297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rts/_rels/chart1.xml.rels><?xml version="1.0" encoding="UTF-8" standalone="yes"?>
<Relationships xmlns="http://schemas.openxmlformats.org/package/2006/relationships"><Relationship Id="rId1" Type="http://schemas.openxmlformats.org/officeDocument/2006/relationships/oleObject" Target="file:///E:\Documenti_E\Universit&#224;%20Bologna\2017\Grafici%20De%20Julio.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Documenti_E\Universit&#224;%20Bologna\2017\Grafici%20De%20Juli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chart>
    <c:plotArea>
      <c:layout/>
      <c:lineChart>
        <c:grouping val="standard"/>
        <c:ser>
          <c:idx val="0"/>
          <c:order val="0"/>
          <c:tx>
            <c:strRef>
              <c:f>Sheet1!$B$19</c:f>
              <c:strCache>
                <c:ptCount val="1"/>
                <c:pt idx="0">
                  <c:v>Facebook</c:v>
                </c:pt>
              </c:strCache>
            </c:strRef>
          </c:tx>
          <c:marker>
            <c:symbol val="none"/>
          </c:marker>
          <c:cat>
            <c:strRef>
              <c:f>Sheet1!$A$20:$A$31</c:f>
              <c:strCache>
                <c:ptCount val="12"/>
                <c:pt idx="0">
                  <c:v>1Q   2012</c:v>
                </c:pt>
                <c:pt idx="1">
                  <c:v>2Q   2012</c:v>
                </c:pt>
                <c:pt idx="2">
                  <c:v>3Q   2012</c:v>
                </c:pt>
                <c:pt idx="3">
                  <c:v>4Q   2012</c:v>
                </c:pt>
                <c:pt idx="4">
                  <c:v>1Q   2013</c:v>
                </c:pt>
                <c:pt idx="5">
                  <c:v>2Q   2013</c:v>
                </c:pt>
                <c:pt idx="6">
                  <c:v>3Q   2013</c:v>
                </c:pt>
                <c:pt idx="7">
                  <c:v>4Q   2013</c:v>
                </c:pt>
                <c:pt idx="8">
                  <c:v>1Q   2014</c:v>
                </c:pt>
                <c:pt idx="9">
                  <c:v>2Q   2014</c:v>
                </c:pt>
                <c:pt idx="10">
                  <c:v>3Q   2014</c:v>
                </c:pt>
                <c:pt idx="11">
                  <c:v>4Q   2014</c:v>
                </c:pt>
              </c:strCache>
            </c:strRef>
          </c:cat>
          <c:val>
            <c:numRef>
              <c:f>Sheet1!$B$20:$B$31</c:f>
              <c:numCache>
                <c:formatCode>#,##0</c:formatCode>
                <c:ptCount val="12"/>
                <c:pt idx="0">
                  <c:v>901</c:v>
                </c:pt>
                <c:pt idx="1">
                  <c:v>955</c:v>
                </c:pt>
                <c:pt idx="2">
                  <c:v>1007</c:v>
                </c:pt>
                <c:pt idx="3">
                  <c:v>1056</c:v>
                </c:pt>
                <c:pt idx="4">
                  <c:v>1110</c:v>
                </c:pt>
                <c:pt idx="5">
                  <c:v>1100</c:v>
                </c:pt>
                <c:pt idx="6">
                  <c:v>1189</c:v>
                </c:pt>
                <c:pt idx="7">
                  <c:v>1228</c:v>
                </c:pt>
                <c:pt idx="8">
                  <c:v>1275</c:v>
                </c:pt>
                <c:pt idx="9">
                  <c:v>1317</c:v>
                </c:pt>
                <c:pt idx="10">
                  <c:v>1351</c:v>
                </c:pt>
                <c:pt idx="11">
                  <c:v>1394</c:v>
                </c:pt>
              </c:numCache>
            </c:numRef>
          </c:val>
        </c:ser>
        <c:ser>
          <c:idx val="1"/>
          <c:order val="1"/>
          <c:tx>
            <c:strRef>
              <c:f>Sheet1!$C$19</c:f>
              <c:strCache>
                <c:ptCount val="1"/>
                <c:pt idx="0">
                  <c:v>Whatsapp</c:v>
                </c:pt>
              </c:strCache>
            </c:strRef>
          </c:tx>
          <c:marker>
            <c:symbol val="none"/>
          </c:marker>
          <c:cat>
            <c:strRef>
              <c:f>Sheet1!$A$20:$A$31</c:f>
              <c:strCache>
                <c:ptCount val="12"/>
                <c:pt idx="0">
                  <c:v>1Q   2012</c:v>
                </c:pt>
                <c:pt idx="1">
                  <c:v>2Q   2012</c:v>
                </c:pt>
                <c:pt idx="2">
                  <c:v>3Q   2012</c:v>
                </c:pt>
                <c:pt idx="3">
                  <c:v>4Q   2012</c:v>
                </c:pt>
                <c:pt idx="4">
                  <c:v>1Q   2013</c:v>
                </c:pt>
                <c:pt idx="5">
                  <c:v>2Q   2013</c:v>
                </c:pt>
                <c:pt idx="6">
                  <c:v>3Q   2013</c:v>
                </c:pt>
                <c:pt idx="7">
                  <c:v>4Q   2013</c:v>
                </c:pt>
                <c:pt idx="8">
                  <c:v>1Q   2014</c:v>
                </c:pt>
                <c:pt idx="9">
                  <c:v>2Q   2014</c:v>
                </c:pt>
                <c:pt idx="10">
                  <c:v>3Q   2014</c:v>
                </c:pt>
                <c:pt idx="11">
                  <c:v>4Q   2014</c:v>
                </c:pt>
              </c:strCache>
            </c:strRef>
          </c:cat>
          <c:val>
            <c:numRef>
              <c:f>Sheet1!$C$20:$C$31</c:f>
              <c:numCache>
                <c:formatCode>General</c:formatCode>
                <c:ptCount val="12"/>
                <c:pt idx="4" formatCode="#,##0">
                  <c:v>200</c:v>
                </c:pt>
                <c:pt idx="5" formatCode="#,##0">
                  <c:v>250</c:v>
                </c:pt>
                <c:pt idx="6" formatCode="#,##0">
                  <c:v>300</c:v>
                </c:pt>
                <c:pt idx="7" formatCode="#,##0">
                  <c:v>400</c:v>
                </c:pt>
                <c:pt idx="8" formatCode="#,##0">
                  <c:v>451</c:v>
                </c:pt>
                <c:pt idx="9" formatCode="#,##0">
                  <c:v>500</c:v>
                </c:pt>
                <c:pt idx="10" formatCode="#,##0">
                  <c:v>557</c:v>
                </c:pt>
                <c:pt idx="11" formatCode="#,##0">
                  <c:v>612</c:v>
                </c:pt>
              </c:numCache>
            </c:numRef>
          </c:val>
        </c:ser>
        <c:ser>
          <c:idx val="2"/>
          <c:order val="2"/>
          <c:tx>
            <c:strRef>
              <c:f>Sheet1!$D$19</c:f>
              <c:strCache>
                <c:ptCount val="1"/>
                <c:pt idx="0">
                  <c:v>Skype</c:v>
                </c:pt>
              </c:strCache>
            </c:strRef>
          </c:tx>
          <c:marker>
            <c:symbol val="none"/>
          </c:marker>
          <c:cat>
            <c:strRef>
              <c:f>Sheet1!$A$20:$A$31</c:f>
              <c:strCache>
                <c:ptCount val="12"/>
                <c:pt idx="0">
                  <c:v>1Q   2012</c:v>
                </c:pt>
                <c:pt idx="1">
                  <c:v>2Q   2012</c:v>
                </c:pt>
                <c:pt idx="2">
                  <c:v>3Q   2012</c:v>
                </c:pt>
                <c:pt idx="3">
                  <c:v>4Q   2012</c:v>
                </c:pt>
                <c:pt idx="4">
                  <c:v>1Q   2013</c:v>
                </c:pt>
                <c:pt idx="5">
                  <c:v>2Q   2013</c:v>
                </c:pt>
                <c:pt idx="6">
                  <c:v>3Q   2013</c:v>
                </c:pt>
                <c:pt idx="7">
                  <c:v>4Q   2013</c:v>
                </c:pt>
                <c:pt idx="8">
                  <c:v>1Q   2014</c:v>
                </c:pt>
                <c:pt idx="9">
                  <c:v>2Q   2014</c:v>
                </c:pt>
                <c:pt idx="10">
                  <c:v>3Q   2014</c:v>
                </c:pt>
                <c:pt idx="11">
                  <c:v>4Q   2014</c:v>
                </c:pt>
              </c:strCache>
            </c:strRef>
          </c:cat>
          <c:val>
            <c:numRef>
              <c:f>Sheet1!$D$20:$D$31</c:f>
              <c:numCache>
                <c:formatCode>#,##0</c:formatCode>
                <c:ptCount val="12"/>
                <c:pt idx="0">
                  <c:v>250</c:v>
                </c:pt>
                <c:pt idx="1">
                  <c:v>265</c:v>
                </c:pt>
                <c:pt idx="2">
                  <c:v>275</c:v>
                </c:pt>
                <c:pt idx="3">
                  <c:v>280</c:v>
                </c:pt>
                <c:pt idx="4">
                  <c:v>280</c:v>
                </c:pt>
                <c:pt idx="5">
                  <c:v>300</c:v>
                </c:pt>
                <c:pt idx="6">
                  <c:v>311</c:v>
                </c:pt>
                <c:pt idx="7">
                  <c:v>349</c:v>
                </c:pt>
                <c:pt idx="8">
                  <c:v>370</c:v>
                </c:pt>
                <c:pt idx="9">
                  <c:v>391</c:v>
                </c:pt>
                <c:pt idx="10">
                  <c:v>411</c:v>
                </c:pt>
                <c:pt idx="11">
                  <c:v>431</c:v>
                </c:pt>
              </c:numCache>
            </c:numRef>
          </c:val>
        </c:ser>
        <c:ser>
          <c:idx val="3"/>
          <c:order val="3"/>
          <c:tx>
            <c:strRef>
              <c:f>Sheet1!$E$19</c:f>
              <c:strCache>
                <c:ptCount val="1"/>
                <c:pt idx="0">
                  <c:v>Twitter</c:v>
                </c:pt>
              </c:strCache>
            </c:strRef>
          </c:tx>
          <c:marker>
            <c:symbol val="none"/>
          </c:marker>
          <c:cat>
            <c:strRef>
              <c:f>Sheet1!$A$20:$A$31</c:f>
              <c:strCache>
                <c:ptCount val="12"/>
                <c:pt idx="0">
                  <c:v>1Q   2012</c:v>
                </c:pt>
                <c:pt idx="1">
                  <c:v>2Q   2012</c:v>
                </c:pt>
                <c:pt idx="2">
                  <c:v>3Q   2012</c:v>
                </c:pt>
                <c:pt idx="3">
                  <c:v>4Q   2012</c:v>
                </c:pt>
                <c:pt idx="4">
                  <c:v>1Q   2013</c:v>
                </c:pt>
                <c:pt idx="5">
                  <c:v>2Q   2013</c:v>
                </c:pt>
                <c:pt idx="6">
                  <c:v>3Q   2013</c:v>
                </c:pt>
                <c:pt idx="7">
                  <c:v>4Q   2013</c:v>
                </c:pt>
                <c:pt idx="8">
                  <c:v>1Q   2014</c:v>
                </c:pt>
                <c:pt idx="9">
                  <c:v>2Q   2014</c:v>
                </c:pt>
                <c:pt idx="10">
                  <c:v>3Q   2014</c:v>
                </c:pt>
                <c:pt idx="11">
                  <c:v>4Q   2014</c:v>
                </c:pt>
              </c:strCache>
            </c:strRef>
          </c:cat>
          <c:val>
            <c:numRef>
              <c:f>Sheet1!$E$20:$E$31</c:f>
              <c:numCache>
                <c:formatCode>General</c:formatCode>
                <c:ptCount val="12"/>
                <c:pt idx="0">
                  <c:v>138</c:v>
                </c:pt>
                <c:pt idx="1">
                  <c:v>151</c:v>
                </c:pt>
                <c:pt idx="2">
                  <c:v>167</c:v>
                </c:pt>
                <c:pt idx="3">
                  <c:v>185</c:v>
                </c:pt>
                <c:pt idx="4" formatCode="#,##0">
                  <c:v>204</c:v>
                </c:pt>
                <c:pt idx="5" formatCode="#,##0">
                  <c:v>218</c:v>
                </c:pt>
                <c:pt idx="6" formatCode="#,##0">
                  <c:v>232</c:v>
                </c:pt>
                <c:pt idx="7" formatCode="#,##0">
                  <c:v>241</c:v>
                </c:pt>
                <c:pt idx="8" formatCode="#,##0">
                  <c:v>255</c:v>
                </c:pt>
                <c:pt idx="9" formatCode="#,##0">
                  <c:v>271</c:v>
                </c:pt>
                <c:pt idx="10" formatCode="#,##0">
                  <c:v>284</c:v>
                </c:pt>
                <c:pt idx="11" formatCode="#,##0">
                  <c:v>290</c:v>
                </c:pt>
              </c:numCache>
            </c:numRef>
          </c:val>
        </c:ser>
        <c:ser>
          <c:idx val="4"/>
          <c:order val="4"/>
          <c:tx>
            <c:strRef>
              <c:f>Sheet1!$F$19</c:f>
              <c:strCache>
                <c:ptCount val="1"/>
                <c:pt idx="0">
                  <c:v>TLC  Operators</c:v>
                </c:pt>
              </c:strCache>
            </c:strRef>
          </c:tx>
          <c:marker>
            <c:symbol val="none"/>
          </c:marker>
          <c:cat>
            <c:strRef>
              <c:f>Sheet1!$A$20:$A$31</c:f>
              <c:strCache>
                <c:ptCount val="12"/>
                <c:pt idx="0">
                  <c:v>1Q   2012</c:v>
                </c:pt>
                <c:pt idx="1">
                  <c:v>2Q   2012</c:v>
                </c:pt>
                <c:pt idx="2">
                  <c:v>3Q   2012</c:v>
                </c:pt>
                <c:pt idx="3">
                  <c:v>4Q   2012</c:v>
                </c:pt>
                <c:pt idx="4">
                  <c:v>1Q   2013</c:v>
                </c:pt>
                <c:pt idx="5">
                  <c:v>2Q   2013</c:v>
                </c:pt>
                <c:pt idx="6">
                  <c:v>3Q   2013</c:v>
                </c:pt>
                <c:pt idx="7">
                  <c:v>4Q   2013</c:v>
                </c:pt>
                <c:pt idx="8">
                  <c:v>1Q   2014</c:v>
                </c:pt>
                <c:pt idx="9">
                  <c:v>2Q   2014</c:v>
                </c:pt>
                <c:pt idx="10">
                  <c:v>3Q   2014</c:v>
                </c:pt>
                <c:pt idx="11">
                  <c:v>4Q   2014</c:v>
                </c:pt>
              </c:strCache>
            </c:strRef>
          </c:cat>
          <c:val>
            <c:numRef>
              <c:f>Sheet1!$F$20:$F$31</c:f>
              <c:numCache>
                <c:formatCode>#,##0</c:formatCode>
                <c:ptCount val="12"/>
                <c:pt idx="0">
                  <c:v>48</c:v>
                </c:pt>
                <c:pt idx="1">
                  <c:v>52</c:v>
                </c:pt>
                <c:pt idx="2">
                  <c:v>57</c:v>
                </c:pt>
                <c:pt idx="3">
                  <c:v>63</c:v>
                </c:pt>
                <c:pt idx="4">
                  <c:v>70</c:v>
                </c:pt>
                <c:pt idx="5">
                  <c:v>78</c:v>
                </c:pt>
                <c:pt idx="6">
                  <c:v>83</c:v>
                </c:pt>
                <c:pt idx="7">
                  <c:v>90</c:v>
                </c:pt>
                <c:pt idx="8">
                  <c:v>94</c:v>
                </c:pt>
                <c:pt idx="9">
                  <c:v>100</c:v>
                </c:pt>
              </c:numCache>
            </c:numRef>
          </c:val>
        </c:ser>
        <c:marker val="1"/>
        <c:axId val="158830976"/>
        <c:axId val="159158656"/>
      </c:lineChart>
      <c:catAx>
        <c:axId val="158830976"/>
        <c:scaling>
          <c:orientation val="minMax"/>
        </c:scaling>
        <c:axPos val="b"/>
        <c:tickLblPos val="nextTo"/>
        <c:crossAx val="159158656"/>
        <c:crosses val="autoZero"/>
        <c:auto val="1"/>
        <c:lblAlgn val="ctr"/>
        <c:lblOffset val="100"/>
      </c:catAx>
      <c:valAx>
        <c:axId val="159158656"/>
        <c:scaling>
          <c:orientation val="minMax"/>
        </c:scaling>
        <c:axPos val="l"/>
        <c:majorGridlines/>
        <c:numFmt formatCode="#,##0" sourceLinked="1"/>
        <c:tickLblPos val="nextTo"/>
        <c:crossAx val="158830976"/>
        <c:crosses val="autoZero"/>
        <c:crossBetween val="between"/>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t-IT"/>
  <c:chart>
    <c:plotArea>
      <c:layout/>
      <c:lineChart>
        <c:grouping val="standard"/>
        <c:ser>
          <c:idx val="0"/>
          <c:order val="0"/>
          <c:tx>
            <c:strRef>
              <c:f>Sheet1!$B$4</c:f>
              <c:strCache>
                <c:ptCount val="1"/>
                <c:pt idx="0">
                  <c:v>Netflix USA</c:v>
                </c:pt>
              </c:strCache>
            </c:strRef>
          </c:tx>
          <c:marker>
            <c:symbol val="none"/>
          </c:marker>
          <c:cat>
            <c:strRef>
              <c:f>Sheet1!$A$5:$A$16</c:f>
              <c:strCache>
                <c:ptCount val="12"/>
                <c:pt idx="0">
                  <c:v>1Q   2012</c:v>
                </c:pt>
                <c:pt idx="1">
                  <c:v>2Q   2012</c:v>
                </c:pt>
                <c:pt idx="2">
                  <c:v>3Q   2012</c:v>
                </c:pt>
                <c:pt idx="3">
                  <c:v>4Q   2012</c:v>
                </c:pt>
                <c:pt idx="4">
                  <c:v>1Q   2013</c:v>
                </c:pt>
                <c:pt idx="5">
                  <c:v>2Q   2013</c:v>
                </c:pt>
                <c:pt idx="6">
                  <c:v>3Q   2013</c:v>
                </c:pt>
                <c:pt idx="7">
                  <c:v>4Q   2013</c:v>
                </c:pt>
                <c:pt idx="8">
                  <c:v>1Q   2014</c:v>
                </c:pt>
                <c:pt idx="9">
                  <c:v>2Q   2014</c:v>
                </c:pt>
                <c:pt idx="10">
                  <c:v>3Q   2014</c:v>
                </c:pt>
                <c:pt idx="11">
                  <c:v>4Q   2014</c:v>
                </c:pt>
              </c:strCache>
            </c:strRef>
          </c:cat>
          <c:val>
            <c:numRef>
              <c:f>Sheet1!$B$5:$B$16</c:f>
              <c:numCache>
                <c:formatCode>0.0</c:formatCode>
                <c:ptCount val="12"/>
                <c:pt idx="0">
                  <c:v>23.4</c:v>
                </c:pt>
                <c:pt idx="1">
                  <c:v>23.9</c:v>
                </c:pt>
                <c:pt idx="2">
                  <c:v>25.1</c:v>
                </c:pt>
                <c:pt idx="3">
                  <c:v>27.1</c:v>
                </c:pt>
                <c:pt idx="4">
                  <c:v>29.2</c:v>
                </c:pt>
                <c:pt idx="5">
                  <c:v>29.8</c:v>
                </c:pt>
                <c:pt idx="6">
                  <c:v>31.1</c:v>
                </c:pt>
                <c:pt idx="7">
                  <c:v>31.4</c:v>
                </c:pt>
                <c:pt idx="8">
                  <c:v>35.700000000000003</c:v>
                </c:pt>
                <c:pt idx="9">
                  <c:v>36.200000000000003</c:v>
                </c:pt>
                <c:pt idx="10">
                  <c:v>37.200000000000003</c:v>
                </c:pt>
                <c:pt idx="11">
                  <c:v>38.1</c:v>
                </c:pt>
              </c:numCache>
            </c:numRef>
          </c:val>
        </c:ser>
        <c:ser>
          <c:idx val="1"/>
          <c:order val="1"/>
          <c:tx>
            <c:strRef>
              <c:f>Sheet1!$C$4</c:f>
              <c:strCache>
                <c:ptCount val="1"/>
                <c:pt idx="0">
                  <c:v>Netflix outside USA</c:v>
                </c:pt>
              </c:strCache>
            </c:strRef>
          </c:tx>
          <c:marker>
            <c:symbol val="none"/>
          </c:marker>
          <c:cat>
            <c:strRef>
              <c:f>Sheet1!$A$5:$A$16</c:f>
              <c:strCache>
                <c:ptCount val="12"/>
                <c:pt idx="0">
                  <c:v>1Q   2012</c:v>
                </c:pt>
                <c:pt idx="1">
                  <c:v>2Q   2012</c:v>
                </c:pt>
                <c:pt idx="2">
                  <c:v>3Q   2012</c:v>
                </c:pt>
                <c:pt idx="3">
                  <c:v>4Q   2012</c:v>
                </c:pt>
                <c:pt idx="4">
                  <c:v>1Q   2013</c:v>
                </c:pt>
                <c:pt idx="5">
                  <c:v>2Q   2013</c:v>
                </c:pt>
                <c:pt idx="6">
                  <c:v>3Q   2013</c:v>
                </c:pt>
                <c:pt idx="7">
                  <c:v>4Q   2013</c:v>
                </c:pt>
                <c:pt idx="8">
                  <c:v>1Q   2014</c:v>
                </c:pt>
                <c:pt idx="9">
                  <c:v>2Q   2014</c:v>
                </c:pt>
                <c:pt idx="10">
                  <c:v>3Q   2014</c:v>
                </c:pt>
                <c:pt idx="11">
                  <c:v>4Q   2014</c:v>
                </c:pt>
              </c:strCache>
            </c:strRef>
          </c:cat>
          <c:val>
            <c:numRef>
              <c:f>Sheet1!$C$5:$C$16</c:f>
              <c:numCache>
                <c:formatCode>0.0</c:formatCode>
                <c:ptCount val="12"/>
                <c:pt idx="0">
                  <c:v>3.1</c:v>
                </c:pt>
                <c:pt idx="1">
                  <c:v>3.6</c:v>
                </c:pt>
                <c:pt idx="2">
                  <c:v>4.9000000000000004</c:v>
                </c:pt>
                <c:pt idx="3">
                  <c:v>6.1</c:v>
                </c:pt>
                <c:pt idx="4">
                  <c:v>7.1</c:v>
                </c:pt>
                <c:pt idx="5">
                  <c:v>7.7</c:v>
                </c:pt>
                <c:pt idx="6">
                  <c:v>9.2000000000000011</c:v>
                </c:pt>
                <c:pt idx="7">
                  <c:v>10.8</c:v>
                </c:pt>
                <c:pt idx="8">
                  <c:v>12.7</c:v>
                </c:pt>
                <c:pt idx="9">
                  <c:v>13.3</c:v>
                </c:pt>
                <c:pt idx="10">
                  <c:v>15.4</c:v>
                </c:pt>
                <c:pt idx="11">
                  <c:v>18.3</c:v>
                </c:pt>
              </c:numCache>
            </c:numRef>
          </c:val>
        </c:ser>
        <c:ser>
          <c:idx val="2"/>
          <c:order val="2"/>
          <c:tx>
            <c:strRef>
              <c:f>Sheet1!$D$4</c:f>
              <c:strCache>
                <c:ptCount val="1"/>
                <c:pt idx="0">
                  <c:v>AT&amp;T</c:v>
                </c:pt>
              </c:strCache>
            </c:strRef>
          </c:tx>
          <c:marker>
            <c:symbol val="none"/>
          </c:marker>
          <c:cat>
            <c:strRef>
              <c:f>Sheet1!$A$5:$A$16</c:f>
              <c:strCache>
                <c:ptCount val="12"/>
                <c:pt idx="0">
                  <c:v>1Q   2012</c:v>
                </c:pt>
                <c:pt idx="1">
                  <c:v>2Q   2012</c:v>
                </c:pt>
                <c:pt idx="2">
                  <c:v>3Q   2012</c:v>
                </c:pt>
                <c:pt idx="3">
                  <c:v>4Q   2012</c:v>
                </c:pt>
                <c:pt idx="4">
                  <c:v>1Q   2013</c:v>
                </c:pt>
                <c:pt idx="5">
                  <c:v>2Q   2013</c:v>
                </c:pt>
                <c:pt idx="6">
                  <c:v>3Q   2013</c:v>
                </c:pt>
                <c:pt idx="7">
                  <c:v>4Q   2013</c:v>
                </c:pt>
                <c:pt idx="8">
                  <c:v>1Q   2014</c:v>
                </c:pt>
                <c:pt idx="9">
                  <c:v>2Q   2014</c:v>
                </c:pt>
                <c:pt idx="10">
                  <c:v>3Q   2014</c:v>
                </c:pt>
                <c:pt idx="11">
                  <c:v>4Q   2014</c:v>
                </c:pt>
              </c:strCache>
            </c:strRef>
          </c:cat>
          <c:val>
            <c:numRef>
              <c:f>Sheet1!$D$5:$D$16</c:f>
              <c:numCache>
                <c:formatCode>0.0</c:formatCode>
                <c:ptCount val="12"/>
                <c:pt idx="0">
                  <c:v>4</c:v>
                </c:pt>
                <c:pt idx="1">
                  <c:v>4.5</c:v>
                </c:pt>
                <c:pt idx="2">
                  <c:v>4.3</c:v>
                </c:pt>
                <c:pt idx="3">
                  <c:v>4.5</c:v>
                </c:pt>
                <c:pt idx="4">
                  <c:v>4.8</c:v>
                </c:pt>
                <c:pt idx="5">
                  <c:v>5</c:v>
                </c:pt>
                <c:pt idx="6">
                  <c:v>5.2</c:v>
                </c:pt>
                <c:pt idx="7">
                  <c:v>5.5</c:v>
                </c:pt>
                <c:pt idx="8">
                  <c:v>5.6</c:v>
                </c:pt>
                <c:pt idx="9">
                  <c:v>5.8</c:v>
                </c:pt>
                <c:pt idx="10">
                  <c:v>6</c:v>
                </c:pt>
                <c:pt idx="11">
                  <c:v>5.9</c:v>
                </c:pt>
              </c:numCache>
            </c:numRef>
          </c:val>
        </c:ser>
        <c:ser>
          <c:idx val="3"/>
          <c:order val="3"/>
          <c:tx>
            <c:strRef>
              <c:f>Sheet1!$E$4</c:f>
              <c:strCache>
                <c:ptCount val="1"/>
                <c:pt idx="0">
                  <c:v>Verizon</c:v>
                </c:pt>
              </c:strCache>
            </c:strRef>
          </c:tx>
          <c:marker>
            <c:symbol val="none"/>
          </c:marker>
          <c:cat>
            <c:strRef>
              <c:f>Sheet1!$A$5:$A$16</c:f>
              <c:strCache>
                <c:ptCount val="12"/>
                <c:pt idx="0">
                  <c:v>1Q   2012</c:v>
                </c:pt>
                <c:pt idx="1">
                  <c:v>2Q   2012</c:v>
                </c:pt>
                <c:pt idx="2">
                  <c:v>3Q   2012</c:v>
                </c:pt>
                <c:pt idx="3">
                  <c:v>4Q   2012</c:v>
                </c:pt>
                <c:pt idx="4">
                  <c:v>1Q   2013</c:v>
                </c:pt>
                <c:pt idx="5">
                  <c:v>2Q   2013</c:v>
                </c:pt>
                <c:pt idx="6">
                  <c:v>3Q   2013</c:v>
                </c:pt>
                <c:pt idx="7">
                  <c:v>4Q   2013</c:v>
                </c:pt>
                <c:pt idx="8">
                  <c:v>1Q   2014</c:v>
                </c:pt>
                <c:pt idx="9">
                  <c:v>2Q   2014</c:v>
                </c:pt>
                <c:pt idx="10">
                  <c:v>3Q   2014</c:v>
                </c:pt>
                <c:pt idx="11">
                  <c:v>4Q   2014</c:v>
                </c:pt>
              </c:strCache>
            </c:strRef>
          </c:cat>
          <c:val>
            <c:numRef>
              <c:f>Sheet1!$E$5:$E$16</c:f>
              <c:numCache>
                <c:formatCode>0.0</c:formatCode>
                <c:ptCount val="12"/>
                <c:pt idx="0">
                  <c:v>4.4000000000000004</c:v>
                </c:pt>
                <c:pt idx="1">
                  <c:v>4.5</c:v>
                </c:pt>
                <c:pt idx="2">
                  <c:v>4.3</c:v>
                </c:pt>
                <c:pt idx="3">
                  <c:v>4.5</c:v>
                </c:pt>
                <c:pt idx="4">
                  <c:v>4.8</c:v>
                </c:pt>
                <c:pt idx="5">
                  <c:v>5</c:v>
                </c:pt>
                <c:pt idx="6">
                  <c:v>5.2</c:v>
                </c:pt>
                <c:pt idx="7">
                  <c:v>5.3</c:v>
                </c:pt>
                <c:pt idx="8">
                  <c:v>5.3</c:v>
                </c:pt>
                <c:pt idx="9">
                  <c:v>5.4</c:v>
                </c:pt>
                <c:pt idx="10">
                  <c:v>5.5</c:v>
                </c:pt>
                <c:pt idx="11">
                  <c:v>5.6</c:v>
                </c:pt>
              </c:numCache>
            </c:numRef>
          </c:val>
        </c:ser>
        <c:ser>
          <c:idx val="4"/>
          <c:order val="4"/>
          <c:tx>
            <c:strRef>
              <c:f>Sheet1!$F$4</c:f>
              <c:strCache>
                <c:ptCount val="1"/>
                <c:pt idx="0">
                  <c:v>Deutsche Telekom</c:v>
                </c:pt>
              </c:strCache>
            </c:strRef>
          </c:tx>
          <c:marker>
            <c:symbol val="none"/>
          </c:marker>
          <c:cat>
            <c:strRef>
              <c:f>Sheet1!$A$5:$A$16</c:f>
              <c:strCache>
                <c:ptCount val="12"/>
                <c:pt idx="0">
                  <c:v>1Q   2012</c:v>
                </c:pt>
                <c:pt idx="1">
                  <c:v>2Q   2012</c:v>
                </c:pt>
                <c:pt idx="2">
                  <c:v>3Q   2012</c:v>
                </c:pt>
                <c:pt idx="3">
                  <c:v>4Q   2012</c:v>
                </c:pt>
                <c:pt idx="4">
                  <c:v>1Q   2013</c:v>
                </c:pt>
                <c:pt idx="5">
                  <c:v>2Q   2013</c:v>
                </c:pt>
                <c:pt idx="6">
                  <c:v>3Q   2013</c:v>
                </c:pt>
                <c:pt idx="7">
                  <c:v>4Q   2013</c:v>
                </c:pt>
                <c:pt idx="8">
                  <c:v>1Q   2014</c:v>
                </c:pt>
                <c:pt idx="9">
                  <c:v>2Q   2014</c:v>
                </c:pt>
                <c:pt idx="10">
                  <c:v>3Q   2014</c:v>
                </c:pt>
                <c:pt idx="11">
                  <c:v>4Q   2014</c:v>
                </c:pt>
              </c:strCache>
            </c:strRef>
          </c:cat>
          <c:val>
            <c:numRef>
              <c:f>Sheet1!$F$5:$F$16</c:f>
              <c:numCache>
                <c:formatCode>0.0</c:formatCode>
                <c:ptCount val="12"/>
                <c:pt idx="0">
                  <c:v>1.7</c:v>
                </c:pt>
                <c:pt idx="1">
                  <c:v>1.8</c:v>
                </c:pt>
                <c:pt idx="2">
                  <c:v>1.9000000000000001</c:v>
                </c:pt>
                <c:pt idx="3">
                  <c:v>2</c:v>
                </c:pt>
                <c:pt idx="4">
                  <c:v>2</c:v>
                </c:pt>
                <c:pt idx="5">
                  <c:v>2.1</c:v>
                </c:pt>
                <c:pt idx="6">
                  <c:v>2.1</c:v>
                </c:pt>
                <c:pt idx="7">
                  <c:v>2.2000000000000002</c:v>
                </c:pt>
                <c:pt idx="8">
                  <c:v>2.2999999999999998</c:v>
                </c:pt>
                <c:pt idx="9">
                  <c:v>2.2999999999999998</c:v>
                </c:pt>
                <c:pt idx="10">
                  <c:v>2.4</c:v>
                </c:pt>
                <c:pt idx="11">
                  <c:v>2.4</c:v>
                </c:pt>
              </c:numCache>
            </c:numRef>
          </c:val>
        </c:ser>
        <c:marker val="1"/>
        <c:axId val="180858880"/>
        <c:axId val="180862336"/>
      </c:lineChart>
      <c:catAx>
        <c:axId val="180858880"/>
        <c:scaling>
          <c:orientation val="minMax"/>
        </c:scaling>
        <c:axPos val="b"/>
        <c:tickLblPos val="nextTo"/>
        <c:crossAx val="180862336"/>
        <c:crosses val="autoZero"/>
        <c:auto val="1"/>
        <c:lblAlgn val="ctr"/>
        <c:lblOffset val="100"/>
      </c:catAx>
      <c:valAx>
        <c:axId val="180862336"/>
        <c:scaling>
          <c:orientation val="minMax"/>
        </c:scaling>
        <c:axPos val="l"/>
        <c:majorGridlines/>
        <c:numFmt formatCode="0.0" sourceLinked="1"/>
        <c:tickLblPos val="nextTo"/>
        <c:crossAx val="180858880"/>
        <c:crosses val="autoZero"/>
        <c:crossBetween val="between"/>
      </c:valAx>
    </c:plotArea>
    <c:legend>
      <c:legendPos val="r"/>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4ECBA1-153F-4516-A921-95E956A6208C}" type="datetimeFigureOut">
              <a:rPr lang="it-IT" smtClean="0"/>
              <a:pPr/>
              <a:t>03/04/2017</a:t>
            </a:fld>
            <a:endParaRPr lang="it-I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66DD2F-A427-4DDC-8E62-3CE168AEE59D}" type="slidenum">
              <a:rPr lang="it-IT" smtClean="0"/>
              <a:pPr/>
              <a:t>‹#›</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13</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14</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15</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17</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18</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22</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23</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24</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25</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26</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4</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28</a:t>
            </a:fld>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29</a:t>
            </a:fld>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30</a:t>
            </a:fld>
            <a:endParaRPr 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31</a:t>
            </a:fld>
            <a:endParaRPr 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32</a:t>
            </a:fld>
            <a:endParaRPr 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33</a:t>
            </a:fld>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34</a:t>
            </a:fld>
            <a:endParaRPr lang="it-I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35</a:t>
            </a:fld>
            <a:endParaRPr lang="it-I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36</a:t>
            </a:fld>
            <a:endParaRPr lang="it-I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38</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6</a:t>
            </a:fld>
            <a:endParaRPr lang="it-I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39</a:t>
            </a:fld>
            <a:endParaRPr 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40</a:t>
            </a:fld>
            <a:endParaRPr lang="it-I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41</a:t>
            </a:fld>
            <a:endParaRPr lang="it-I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42</a:t>
            </a:fld>
            <a:endParaRPr lang="it-IT"/>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43</a:t>
            </a:fld>
            <a:endParaRPr lang="it-IT"/>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44</a:t>
            </a:fld>
            <a:endParaRPr lang="it-IT"/>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45</a:t>
            </a:fld>
            <a:endParaRPr lang="it-IT"/>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46</a:t>
            </a:fld>
            <a:endParaRPr lang="it-IT"/>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47</a:t>
            </a:fld>
            <a:endParaRPr lang="it-IT"/>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48</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7</a:t>
            </a:fld>
            <a:endParaRPr lang="it-IT"/>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49</a:t>
            </a:fld>
            <a:endParaRPr lang="it-IT"/>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50</a:t>
            </a:fld>
            <a:endParaRPr lang="it-IT"/>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51</a:t>
            </a:fld>
            <a:endParaRPr lang="it-IT"/>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53</a:t>
            </a:fld>
            <a:endParaRPr lang="it-IT"/>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54</a:t>
            </a:fld>
            <a:endParaRPr lang="it-IT"/>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55</a:t>
            </a:fld>
            <a:endParaRPr lang="it-IT"/>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56</a:t>
            </a:fld>
            <a:endParaRPr lang="it-IT"/>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57</a:t>
            </a:fld>
            <a:endParaRPr lang="it-IT"/>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58</a:t>
            </a:fld>
            <a:endParaRPr lang="it-IT"/>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59</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8</a:t>
            </a:fld>
            <a:endParaRPr lang="it-IT"/>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60</a:t>
            </a:fld>
            <a:endParaRPr lang="it-IT"/>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61</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9</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10</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11</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666DD2F-A427-4DDC-8E62-3CE168AEE59D}" type="slidenum">
              <a:rPr lang="it-IT" smtClean="0"/>
              <a:pPr/>
              <a:t>12</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t-I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t-IT"/>
          </a:p>
        </p:txBody>
      </p:sp>
      <p:sp>
        <p:nvSpPr>
          <p:cNvPr id="4" name="Date Placeholder 3"/>
          <p:cNvSpPr>
            <a:spLocks noGrp="1"/>
          </p:cNvSpPr>
          <p:nvPr>
            <p:ph type="dt" sz="half" idx="10"/>
          </p:nvPr>
        </p:nvSpPr>
        <p:spPr/>
        <p:txBody>
          <a:bodyPr/>
          <a:lstStyle/>
          <a:p>
            <a:fld id="{908CDFA8-C9C8-40AF-B231-CF8313773B28}" type="datetimeFigureOut">
              <a:rPr lang="it-IT" smtClean="0"/>
              <a:pPr/>
              <a:t>03/04/2017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C68AD5-5F67-45A1-A78A-807A3FC409E4}" type="slidenum">
              <a:rPr lang="it-IT" smtClean="0"/>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908CDFA8-C9C8-40AF-B231-CF8313773B28}" type="datetimeFigureOut">
              <a:rPr lang="it-IT" smtClean="0"/>
              <a:pPr/>
              <a:t>03/04/2017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C68AD5-5F67-45A1-A78A-807A3FC409E4}" type="slidenum">
              <a:rPr lang="it-IT" smtClean="0"/>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908CDFA8-C9C8-40AF-B231-CF8313773B28}" type="datetimeFigureOut">
              <a:rPr lang="it-IT" smtClean="0"/>
              <a:pPr/>
              <a:t>03/04/2017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C68AD5-5F67-45A1-A78A-807A3FC409E4}" type="slidenum">
              <a:rPr lang="it-IT" smtClean="0"/>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908CDFA8-C9C8-40AF-B231-CF8313773B28}" type="datetimeFigureOut">
              <a:rPr lang="it-IT" smtClean="0"/>
              <a:pPr/>
              <a:t>03/04/2017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C68AD5-5F67-45A1-A78A-807A3FC409E4}" type="slidenum">
              <a:rPr lang="it-IT" smtClean="0"/>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t-I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8CDFA8-C9C8-40AF-B231-CF8313773B28}" type="datetimeFigureOut">
              <a:rPr lang="it-IT" smtClean="0"/>
              <a:pPr/>
              <a:t>03/04/2017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C68AD5-5F67-45A1-A78A-807A3FC409E4}" type="slidenum">
              <a:rPr lang="it-IT" smtClean="0"/>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sz="half" idx="10"/>
          </p:nvPr>
        </p:nvSpPr>
        <p:spPr/>
        <p:txBody>
          <a:bodyPr/>
          <a:lstStyle/>
          <a:p>
            <a:fld id="{908CDFA8-C9C8-40AF-B231-CF8313773B28}" type="datetimeFigureOut">
              <a:rPr lang="it-IT" smtClean="0"/>
              <a:pPr/>
              <a:t>03/04/2017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AC68AD5-5F67-45A1-A78A-807A3FC409E4}" type="slidenum">
              <a:rPr lang="it-IT" smtClean="0"/>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t-I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6"/>
          <p:cNvSpPr>
            <a:spLocks noGrp="1"/>
          </p:cNvSpPr>
          <p:nvPr>
            <p:ph type="dt" sz="half" idx="10"/>
          </p:nvPr>
        </p:nvSpPr>
        <p:spPr/>
        <p:txBody>
          <a:bodyPr/>
          <a:lstStyle/>
          <a:p>
            <a:fld id="{908CDFA8-C9C8-40AF-B231-CF8313773B28}" type="datetimeFigureOut">
              <a:rPr lang="it-IT" smtClean="0"/>
              <a:pPr/>
              <a:t>03/04/2017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1AC68AD5-5F67-45A1-A78A-807A3FC409E4}" type="slidenum">
              <a:rPr lang="it-IT" smtClean="0"/>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Date Placeholder 2"/>
          <p:cNvSpPr>
            <a:spLocks noGrp="1"/>
          </p:cNvSpPr>
          <p:nvPr>
            <p:ph type="dt" sz="half" idx="10"/>
          </p:nvPr>
        </p:nvSpPr>
        <p:spPr/>
        <p:txBody>
          <a:bodyPr/>
          <a:lstStyle/>
          <a:p>
            <a:fld id="{908CDFA8-C9C8-40AF-B231-CF8313773B28}" type="datetimeFigureOut">
              <a:rPr lang="it-IT" smtClean="0"/>
              <a:pPr/>
              <a:t>03/04/2017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1AC68AD5-5F67-45A1-A78A-807A3FC409E4}" type="slidenum">
              <a:rPr lang="it-IT" smtClean="0"/>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8CDFA8-C9C8-40AF-B231-CF8313773B28}" type="datetimeFigureOut">
              <a:rPr lang="it-IT" smtClean="0"/>
              <a:pPr/>
              <a:t>03/04/2017</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1AC68AD5-5F67-45A1-A78A-807A3FC409E4}" type="slidenum">
              <a:rPr lang="it-IT" smtClean="0"/>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t-I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8CDFA8-C9C8-40AF-B231-CF8313773B28}" type="datetimeFigureOut">
              <a:rPr lang="it-IT" smtClean="0"/>
              <a:pPr/>
              <a:t>03/04/2017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AC68AD5-5F67-45A1-A78A-807A3FC409E4}" type="slidenum">
              <a:rPr lang="it-IT" smtClean="0"/>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t-I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8CDFA8-C9C8-40AF-B231-CF8313773B28}" type="datetimeFigureOut">
              <a:rPr lang="it-IT" smtClean="0"/>
              <a:pPr/>
              <a:t>03/04/2017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AC68AD5-5F67-45A1-A78A-807A3FC409E4}" type="slidenum">
              <a:rPr lang="it-IT" smtClean="0"/>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t-I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8CDFA8-C9C8-40AF-B231-CF8313773B28}" type="datetimeFigureOut">
              <a:rPr lang="it-IT" smtClean="0"/>
              <a:pPr/>
              <a:t>03/04/2017</a:t>
            </a:fld>
            <a:endParaRPr lang="it-I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C68AD5-5F67-45A1-A78A-807A3FC409E4}" type="slidenum">
              <a:rPr lang="it-IT" smtClean="0"/>
              <a:pPr/>
              <a:t>‹#›</a:t>
            </a:fld>
            <a:endParaRPr lang="it-IT"/>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8.jpe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image" Target="../media/image4.emf"/><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emf"/></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916832"/>
            <a:ext cx="8458200" cy="2952328"/>
          </a:xfrm>
        </p:spPr>
        <p:txBody>
          <a:bodyPr>
            <a:normAutofit/>
          </a:bodyPr>
          <a:lstStyle/>
          <a:p>
            <a:pPr algn="ctr"/>
            <a:r>
              <a:rPr lang="it-IT" sz="5400" dirty="0" smtClean="0">
                <a:effectLst>
                  <a:outerShdw blurRad="38100" dist="38100" dir="2700000" algn="tl">
                    <a:srgbClr val="000000">
                      <a:alpha val="43137"/>
                    </a:srgbClr>
                  </a:outerShdw>
                </a:effectLst>
              </a:rPr>
              <a:t>The  role  of  Software</a:t>
            </a:r>
            <a:br>
              <a:rPr lang="it-IT" sz="5400" dirty="0" smtClean="0">
                <a:effectLst>
                  <a:outerShdw blurRad="38100" dist="38100" dir="2700000" algn="tl">
                    <a:srgbClr val="000000">
                      <a:alpha val="43137"/>
                    </a:srgbClr>
                  </a:outerShdw>
                </a:effectLst>
              </a:rPr>
            </a:br>
            <a:r>
              <a:rPr lang="it-IT" sz="5400" dirty="0" smtClean="0">
                <a:effectLst>
                  <a:outerShdw blurRad="38100" dist="38100" dir="2700000" algn="tl">
                    <a:srgbClr val="000000">
                      <a:alpha val="43137"/>
                    </a:srgbClr>
                  </a:outerShdw>
                </a:effectLst>
              </a:rPr>
              <a:t/>
            </a:r>
            <a:br>
              <a:rPr lang="it-IT" sz="5400" dirty="0" smtClean="0">
                <a:effectLst>
                  <a:outerShdw blurRad="38100" dist="38100" dir="2700000" algn="tl">
                    <a:srgbClr val="000000">
                      <a:alpha val="43137"/>
                    </a:srgbClr>
                  </a:outerShdw>
                </a:effectLst>
              </a:rPr>
            </a:br>
            <a:r>
              <a:rPr lang="it-IT" sz="5400" dirty="0" smtClean="0">
                <a:effectLst>
                  <a:outerShdw blurRad="38100" dist="38100" dir="2700000" algn="tl">
                    <a:srgbClr val="000000">
                      <a:alpha val="43137"/>
                    </a:srgbClr>
                  </a:outerShdw>
                </a:effectLst>
              </a:rPr>
              <a:t>in  Telecommunications</a:t>
            </a:r>
            <a:endParaRPr lang="it-IT" sz="5400" dirty="0">
              <a:effectLst>
                <a:outerShdw blurRad="38100" dist="38100" dir="2700000" algn="tl">
                  <a:srgbClr val="000000">
                    <a:alpha val="43137"/>
                  </a:srgbClr>
                </a:outerShdw>
              </a:effectLst>
            </a:endParaRPr>
          </a:p>
        </p:txBody>
      </p:sp>
      <p:sp>
        <p:nvSpPr>
          <p:cNvPr id="3" name="TextBox 2"/>
          <p:cNvSpPr txBox="1"/>
          <p:nvPr/>
        </p:nvSpPr>
        <p:spPr>
          <a:xfrm>
            <a:off x="6300192" y="5877272"/>
            <a:ext cx="2271905" cy="707886"/>
          </a:xfrm>
          <a:prstGeom prst="rect">
            <a:avLst/>
          </a:prstGeom>
          <a:noFill/>
        </p:spPr>
        <p:txBody>
          <a:bodyPr wrap="none" rtlCol="0">
            <a:spAutoFit/>
          </a:bodyPr>
          <a:lstStyle/>
          <a:p>
            <a:pPr algn="ctr"/>
            <a:r>
              <a:rPr lang="it-IT" sz="2000" b="1" dirty="0" smtClean="0"/>
              <a:t>Giancarlo  Sabajno</a:t>
            </a:r>
          </a:p>
          <a:p>
            <a:pPr algn="ctr"/>
            <a:r>
              <a:rPr lang="it-IT" sz="2000" b="1" dirty="0" smtClean="0"/>
              <a:t>g.sabajno@tiscali.it</a:t>
            </a:r>
            <a:endParaRPr lang="it-IT" sz="2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856984" cy="864096"/>
          </a:xfrm>
        </p:spPr>
        <p:txBody>
          <a:bodyPr>
            <a:normAutofit fontScale="90000"/>
          </a:bodyPr>
          <a:lstStyle/>
          <a:p>
            <a:r>
              <a:rPr lang="it-IT" sz="3600" dirty="0" smtClean="0">
                <a:effectLst>
                  <a:outerShdw blurRad="38100" dist="38100" dir="2700000" algn="tl">
                    <a:srgbClr val="000000">
                      <a:alpha val="43137"/>
                    </a:srgbClr>
                  </a:outerShdw>
                </a:effectLst>
              </a:rPr>
              <a:t>Data communication through the data networks   (2)</a:t>
            </a:r>
            <a:endParaRPr lang="it-IT"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3528" y="908720"/>
            <a:ext cx="8723312" cy="5688632"/>
          </a:xfrm>
        </p:spPr>
        <p:txBody>
          <a:bodyPr>
            <a:normAutofit/>
          </a:bodyPr>
          <a:lstStyle/>
          <a:p>
            <a:pPr algn="just"/>
            <a:r>
              <a:rPr lang="it-IT" sz="2400" dirty="0" smtClean="0"/>
              <a:t>Further improvement brought to the diffusion of more efficient protocols (Frame switching, frame relaying, ATM, …)</a:t>
            </a:r>
          </a:p>
          <a:p>
            <a:pPr algn="just"/>
            <a:r>
              <a:rPr lang="it-IT" sz="2400" dirty="0" smtClean="0"/>
              <a:t>The continuous technological evolution enabled the realization of more and more powerful, fast, cheap and reliable nodes; as a consequence:</a:t>
            </a:r>
          </a:p>
          <a:p>
            <a:pPr lvl="1" algn="just"/>
            <a:r>
              <a:rPr lang="it-IT" sz="2400" dirty="0" smtClean="0"/>
              <a:t>Final replacement of X.25 with the more efficient connectionless Internet Protocol (IP)</a:t>
            </a:r>
          </a:p>
          <a:p>
            <a:pPr lvl="1" algn="just"/>
            <a:r>
              <a:rPr lang="it-IT" sz="2400" dirty="0" smtClean="0"/>
              <a:t>Abandonment of the traditional Network and Transport protocols of the OSI stack in favor of </a:t>
            </a:r>
            <a:r>
              <a:rPr lang="it-IT" sz="2400" smtClean="0"/>
              <a:t>TCP/UDP over IP with </a:t>
            </a:r>
            <a:r>
              <a:rPr lang="it-IT" sz="2400" dirty="0" smtClean="0"/>
              <a:t>the Application Layer directly above</a:t>
            </a:r>
          </a:p>
          <a:p>
            <a:pPr algn="just"/>
            <a:r>
              <a:rPr lang="it-IT" sz="2400" dirty="0" smtClean="0"/>
              <a:t>The long process of evolution of the data networks, in particular the geographical ones, brought to the birth of the Internet, based on the TCP/IP protocols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40960" cy="864096"/>
          </a:xfrm>
        </p:spPr>
        <p:txBody>
          <a:bodyPr>
            <a:normAutofit fontScale="90000"/>
          </a:bodyPr>
          <a:lstStyle/>
          <a:p>
            <a:r>
              <a:rPr lang="it-IT" sz="3600" dirty="0" smtClean="0">
                <a:effectLst>
                  <a:outerShdw blurRad="38100" dist="38100" dir="2700000" algn="tl">
                    <a:srgbClr val="000000">
                      <a:alpha val="43137"/>
                    </a:srgbClr>
                  </a:outerShdw>
                </a:effectLst>
              </a:rPr>
              <a:t>Convergence between voice and data services</a:t>
            </a:r>
            <a:endParaRPr lang="it-IT"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3528" y="908720"/>
            <a:ext cx="8723312" cy="5688632"/>
          </a:xfrm>
        </p:spPr>
        <p:txBody>
          <a:bodyPr>
            <a:normAutofit/>
          </a:bodyPr>
          <a:lstStyle/>
          <a:p>
            <a:pPr algn="just"/>
            <a:r>
              <a:rPr lang="it-IT" sz="2400" dirty="0" smtClean="0"/>
              <a:t>In the same way as the telephone networks evolved towards including data communication, the data networks began including voice and, in a later step, video communication (the Internet is an example of this). This brought to the definition of the VoIP protocols </a:t>
            </a:r>
          </a:p>
          <a:p>
            <a:pPr algn="just"/>
            <a:r>
              <a:rPr lang="it-IT" sz="2400" dirty="0" smtClean="0"/>
              <a:t>VoIP was initially conceived just to transport voice packets through the Internet, without providing any of the actual typical telephone services (e.g. Call Forwarding on busy / on no answer, Call Park, etc.)</a:t>
            </a:r>
          </a:p>
          <a:p>
            <a:pPr algn="just"/>
            <a:r>
              <a:rPr lang="it-IT" sz="2400" dirty="0" smtClean="0"/>
              <a:t>The full provision of the telephone services will be accomplished later as the “NGN” networks will provide the real ToIP (Telephony over IP)</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40960" cy="864096"/>
          </a:xfrm>
        </p:spPr>
        <p:txBody>
          <a:bodyPr>
            <a:normAutofit fontScale="90000"/>
          </a:bodyPr>
          <a:lstStyle/>
          <a:p>
            <a:r>
              <a:rPr lang="it-IT" sz="3600" dirty="0" smtClean="0">
                <a:effectLst>
                  <a:outerShdw blurRad="38100" dist="38100" dir="2700000" algn="tl">
                    <a:srgbClr val="000000">
                      <a:alpha val="43137"/>
                    </a:srgbClr>
                  </a:outerShdw>
                </a:effectLst>
              </a:rPr>
              <a:t>Factors that triggered voice/data convergence</a:t>
            </a:r>
            <a:endParaRPr lang="it-IT"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196752"/>
            <a:ext cx="8723312" cy="4896544"/>
          </a:xfrm>
        </p:spPr>
        <p:txBody>
          <a:bodyPr>
            <a:normAutofit/>
          </a:bodyPr>
          <a:lstStyle/>
          <a:p>
            <a:pPr algn="just"/>
            <a:r>
              <a:rPr lang="it-IT" sz="2400" dirty="0" smtClean="0"/>
              <a:t>The quick technological development of the network nodes and the consequent cost reduction and improvement in terms of speed, reliability and bandwidith</a:t>
            </a:r>
          </a:p>
          <a:p>
            <a:pPr algn="just"/>
            <a:endParaRPr lang="it-IT" sz="2400" dirty="0" smtClean="0"/>
          </a:p>
          <a:p>
            <a:pPr algn="just"/>
            <a:r>
              <a:rPr lang="it-IT" sz="2400" dirty="0" smtClean="0"/>
              <a:t>The predominance of the packet switching technique over circuit switching even for the voice and video services as one of the consequences of the technological improvement. This brought to a situation where all the information types shared the same switching technique</a:t>
            </a:r>
          </a:p>
          <a:p>
            <a:pPr algn="just"/>
            <a:endParaRPr lang="it-IT" sz="2400" dirty="0" smtClean="0"/>
          </a:p>
          <a:p>
            <a:pPr algn="just"/>
            <a:r>
              <a:rPr lang="it-IT" sz="2400" dirty="0" smtClean="0"/>
              <a:t>The bigger and bigger demand for new services by the users</a:t>
            </a:r>
            <a:endParaRPr lang="it-IT" sz="2800" dirty="0" smtClean="0"/>
          </a:p>
          <a:p>
            <a:pPr algn="just"/>
            <a:endParaRPr lang="it-IT" sz="2800" dirty="0" smtClean="0"/>
          </a:p>
          <a:p>
            <a:pPr algn="just"/>
            <a:endParaRPr lang="it-IT" dirty="0" smtClean="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40960" cy="864096"/>
          </a:xfrm>
        </p:spPr>
        <p:txBody>
          <a:bodyPr>
            <a:normAutofit/>
          </a:bodyPr>
          <a:lstStyle/>
          <a:p>
            <a:r>
              <a:rPr lang="it-IT" sz="3200" dirty="0" smtClean="0">
                <a:effectLst>
                  <a:outerShdw blurRad="38100" dist="38100" dir="2700000" algn="tl">
                    <a:srgbClr val="000000">
                      <a:alpha val="43137"/>
                    </a:srgbClr>
                  </a:outerShdw>
                </a:effectLst>
              </a:rPr>
              <a:t>Further networks evolution  (1)</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3528" y="908720"/>
            <a:ext cx="8723312" cy="5688632"/>
          </a:xfrm>
        </p:spPr>
        <p:txBody>
          <a:bodyPr>
            <a:normAutofit/>
          </a:bodyPr>
          <a:lstStyle/>
          <a:p>
            <a:pPr lvl="1" algn="just"/>
            <a:endParaRPr lang="it-IT" sz="2400" dirty="0" smtClean="0"/>
          </a:p>
          <a:p>
            <a:pPr lvl="1" algn="just"/>
            <a:endParaRPr lang="it-IT" sz="2400" dirty="0" smtClean="0"/>
          </a:p>
          <a:p>
            <a:pPr algn="just"/>
            <a:endParaRPr lang="it-IT" sz="2800" dirty="0" smtClean="0"/>
          </a:p>
          <a:p>
            <a:pPr algn="just"/>
            <a:endParaRPr lang="it-IT" sz="2800" dirty="0" smtClean="0"/>
          </a:p>
          <a:p>
            <a:pPr algn="just"/>
            <a:endParaRPr lang="it-IT" dirty="0" smtClean="0">
              <a:solidFill>
                <a:srgbClr val="FF0000"/>
              </a:solidFill>
            </a:endParaRPr>
          </a:p>
        </p:txBody>
      </p:sp>
      <p:sp>
        <p:nvSpPr>
          <p:cNvPr id="16" name="TextBox 15"/>
          <p:cNvSpPr txBox="1"/>
          <p:nvPr/>
        </p:nvSpPr>
        <p:spPr>
          <a:xfrm>
            <a:off x="1979712" y="1340768"/>
            <a:ext cx="3672416" cy="461665"/>
          </a:xfrm>
          <a:prstGeom prst="rect">
            <a:avLst/>
          </a:prstGeom>
          <a:noFill/>
        </p:spPr>
        <p:txBody>
          <a:bodyPr wrap="none" rtlCol="0">
            <a:spAutoFit/>
          </a:bodyPr>
          <a:lstStyle/>
          <a:p>
            <a:r>
              <a:rPr lang="it-IT" sz="2400" b="1" dirty="0" smtClean="0"/>
              <a:t>Technological development</a:t>
            </a:r>
            <a:endParaRPr lang="it-IT" sz="2400" b="1" dirty="0"/>
          </a:p>
        </p:txBody>
      </p:sp>
      <p:sp>
        <p:nvSpPr>
          <p:cNvPr id="17" name="TextBox 16"/>
          <p:cNvSpPr txBox="1"/>
          <p:nvPr/>
        </p:nvSpPr>
        <p:spPr>
          <a:xfrm>
            <a:off x="3563888" y="2636912"/>
            <a:ext cx="5331396" cy="830997"/>
          </a:xfrm>
          <a:prstGeom prst="rect">
            <a:avLst/>
          </a:prstGeom>
          <a:noFill/>
        </p:spPr>
        <p:txBody>
          <a:bodyPr wrap="none" rtlCol="0">
            <a:spAutoFit/>
          </a:bodyPr>
          <a:lstStyle/>
          <a:p>
            <a:pPr algn="ctr"/>
            <a:r>
              <a:rPr lang="it-IT" sz="2400" b="1" dirty="0" smtClean="0"/>
              <a:t>Increase of the demand of new and </a:t>
            </a:r>
          </a:p>
          <a:p>
            <a:pPr algn="ctr"/>
            <a:r>
              <a:rPr lang="it-IT" sz="2400" b="1" dirty="0" smtClean="0"/>
              <a:t>more sophisticated services by the users</a:t>
            </a:r>
            <a:endParaRPr lang="it-IT" sz="2400" b="1" dirty="0"/>
          </a:p>
        </p:txBody>
      </p:sp>
      <p:sp>
        <p:nvSpPr>
          <p:cNvPr id="18" name="TextBox 17"/>
          <p:cNvSpPr txBox="1"/>
          <p:nvPr/>
        </p:nvSpPr>
        <p:spPr>
          <a:xfrm>
            <a:off x="611560" y="4653136"/>
            <a:ext cx="6606104" cy="1200329"/>
          </a:xfrm>
          <a:prstGeom prst="rect">
            <a:avLst/>
          </a:prstGeom>
          <a:noFill/>
        </p:spPr>
        <p:txBody>
          <a:bodyPr wrap="none" rtlCol="0">
            <a:spAutoFit/>
          </a:bodyPr>
          <a:lstStyle/>
          <a:p>
            <a:pPr algn="ctr"/>
            <a:r>
              <a:rPr lang="it-IT" sz="2400" b="1" dirty="0" smtClean="0"/>
              <a:t>Urgency of the providers to conquer market areas </a:t>
            </a:r>
          </a:p>
          <a:p>
            <a:pPr algn="ctr"/>
            <a:r>
              <a:rPr lang="it-IT" sz="2400" b="1" dirty="0" smtClean="0"/>
              <a:t>with the provision of new and better services</a:t>
            </a:r>
          </a:p>
          <a:p>
            <a:pPr algn="ctr"/>
            <a:r>
              <a:rPr lang="it-IT" sz="2400" b="1" dirty="0" smtClean="0"/>
              <a:t>requiring  further technological improvement</a:t>
            </a:r>
            <a:endParaRPr lang="it-IT" b="1" dirty="0"/>
          </a:p>
        </p:txBody>
      </p:sp>
      <p:sp>
        <p:nvSpPr>
          <p:cNvPr id="19" name="Down Arrow 18"/>
          <p:cNvSpPr/>
          <p:nvPr/>
        </p:nvSpPr>
        <p:spPr>
          <a:xfrm rot="19800000">
            <a:off x="5420333" y="1836123"/>
            <a:ext cx="504056"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Down Arrow 19"/>
          <p:cNvSpPr/>
          <p:nvPr/>
        </p:nvSpPr>
        <p:spPr>
          <a:xfrm rot="1800000">
            <a:off x="4988284" y="3708330"/>
            <a:ext cx="504056"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Down Arrow 20"/>
          <p:cNvSpPr/>
          <p:nvPr/>
        </p:nvSpPr>
        <p:spPr>
          <a:xfrm rot="11400000">
            <a:off x="2346437" y="1940778"/>
            <a:ext cx="504056" cy="26091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40960" cy="692696"/>
          </a:xfrm>
        </p:spPr>
        <p:txBody>
          <a:bodyPr>
            <a:normAutofit/>
          </a:bodyPr>
          <a:lstStyle/>
          <a:p>
            <a:r>
              <a:rPr lang="it-IT" sz="3200" dirty="0" smtClean="0">
                <a:effectLst>
                  <a:outerShdw blurRad="38100" dist="38100" dir="2700000" algn="tl">
                    <a:srgbClr val="000000">
                      <a:alpha val="43137"/>
                    </a:srgbClr>
                  </a:outerShdw>
                </a:effectLst>
              </a:rPr>
              <a:t>Further networks evolution  (2)</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836712"/>
            <a:ext cx="8723312" cy="5904656"/>
          </a:xfrm>
        </p:spPr>
        <p:txBody>
          <a:bodyPr>
            <a:normAutofit/>
          </a:bodyPr>
          <a:lstStyle/>
          <a:p>
            <a:pPr algn="just">
              <a:buNone/>
            </a:pPr>
            <a:r>
              <a:rPr lang="it-IT" sz="2400" dirty="0" smtClean="0"/>
              <a:t>The consequences were:</a:t>
            </a:r>
          </a:p>
          <a:p>
            <a:pPr algn="just"/>
            <a:r>
              <a:rPr lang="it-IT" sz="2400" dirty="0" smtClean="0"/>
              <a:t>Possibility to integrate the different types of media to provide multimedia services due to the capability of the IP network to transport all types of information</a:t>
            </a:r>
          </a:p>
          <a:p>
            <a:pPr algn="just"/>
            <a:r>
              <a:rPr lang="it-IT" sz="2400" dirty="0" smtClean="0"/>
              <a:t>The availability of a much wider bandwidth than needed by the traditional phone calls and the possibility to flexibly allocate it depending on the service needs</a:t>
            </a:r>
          </a:p>
          <a:p>
            <a:pPr algn="just"/>
            <a:r>
              <a:rPr lang="it-IT" sz="2400" dirty="0" smtClean="0"/>
              <a:t>Independence from the user’s device (fixed or cellular phone, smartphone, tablet, PC, …)</a:t>
            </a:r>
          </a:p>
          <a:p>
            <a:pPr algn="just"/>
            <a:endParaRPr lang="it-IT" sz="2400" dirty="0" smtClean="0"/>
          </a:p>
          <a:p>
            <a:pPr algn="just"/>
            <a:endParaRPr lang="it-IT" sz="2400" dirty="0" smtClean="0"/>
          </a:p>
          <a:p>
            <a:pPr marL="0" algn="just">
              <a:buNone/>
            </a:pPr>
            <a:r>
              <a:rPr lang="it-IT" sz="2400" dirty="0" smtClean="0"/>
              <a:t>Loss of the traditional distinction between voice and data networks: only one type of network (packet switched, IP based) for all stream types: voice, video, data.</a:t>
            </a:r>
          </a:p>
          <a:p>
            <a:pPr algn="just"/>
            <a:endParaRPr lang="it-IT" dirty="0" smtClean="0"/>
          </a:p>
          <a:p>
            <a:pPr lvl="1" algn="just"/>
            <a:endParaRPr lang="it-IT" sz="2400" dirty="0" smtClean="0"/>
          </a:p>
          <a:p>
            <a:pPr lvl="1" algn="just"/>
            <a:endParaRPr lang="it-IT" sz="2400" dirty="0" smtClean="0"/>
          </a:p>
          <a:p>
            <a:pPr algn="just"/>
            <a:endParaRPr lang="it-IT" sz="2800" dirty="0" smtClean="0"/>
          </a:p>
          <a:p>
            <a:pPr algn="just"/>
            <a:endParaRPr lang="it-IT" sz="2800" dirty="0" smtClean="0"/>
          </a:p>
          <a:p>
            <a:pPr algn="just"/>
            <a:endParaRPr lang="it-IT" dirty="0" smtClean="0">
              <a:solidFill>
                <a:srgbClr val="FF0000"/>
              </a:solidFill>
            </a:endParaRPr>
          </a:p>
        </p:txBody>
      </p:sp>
      <p:sp>
        <p:nvSpPr>
          <p:cNvPr id="4" name="Down Arrow 3"/>
          <p:cNvSpPr/>
          <p:nvPr/>
        </p:nvSpPr>
        <p:spPr>
          <a:xfrm>
            <a:off x="4283968" y="4653136"/>
            <a:ext cx="36004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40960" cy="692696"/>
          </a:xfrm>
        </p:spPr>
        <p:txBody>
          <a:bodyPr>
            <a:normAutofit/>
          </a:bodyPr>
          <a:lstStyle/>
          <a:p>
            <a:r>
              <a:rPr lang="it-IT" sz="3200" dirty="0" smtClean="0">
                <a:effectLst>
                  <a:outerShdw blurRad="38100" dist="38100" dir="2700000" algn="tl">
                    <a:srgbClr val="000000">
                      <a:alpha val="43137"/>
                    </a:srgbClr>
                  </a:outerShdw>
                </a:effectLst>
              </a:rPr>
              <a:t>Further networks evolution  (3)</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908720"/>
            <a:ext cx="8723312" cy="5760640"/>
          </a:xfrm>
        </p:spPr>
        <p:txBody>
          <a:bodyPr>
            <a:normAutofit/>
          </a:bodyPr>
          <a:lstStyle/>
          <a:p>
            <a:pPr marL="0" algn="just">
              <a:buNone/>
            </a:pPr>
            <a:r>
              <a:rPr lang="it-IT" sz="2400" dirty="0" smtClean="0"/>
              <a:t>The transport and switching networks, IP based, became more and more service independent (“Network neutrality”)</a:t>
            </a:r>
          </a:p>
          <a:p>
            <a:pPr algn="just"/>
            <a:endParaRPr lang="it-IT" sz="2400" dirty="0" smtClean="0"/>
          </a:p>
          <a:p>
            <a:pPr marL="0" algn="just">
              <a:buNone/>
            </a:pPr>
            <a:r>
              <a:rPr lang="it-IT" sz="2400" dirty="0" smtClean="0"/>
              <a:t>The provision of </a:t>
            </a:r>
            <a:r>
              <a:rPr lang="it-IT" sz="2400" b="1" dirty="0" smtClean="0"/>
              <a:t>all</a:t>
            </a:r>
            <a:r>
              <a:rPr lang="it-IT" sz="2400" dirty="0" smtClean="0"/>
              <a:t> the services (including, in almost all the implementations, the classic telephone call as a particular case) moved to a higher layer where the service logic was performed by </a:t>
            </a:r>
            <a:r>
              <a:rPr lang="it-IT" sz="2400" b="1" dirty="0" smtClean="0"/>
              <a:t>Application Servers </a:t>
            </a:r>
            <a:r>
              <a:rPr lang="it-IT" sz="2400" dirty="0" smtClean="0"/>
              <a:t>that used the transport and switching network just as an enabler (bandwidth and QoS provider)</a:t>
            </a:r>
          </a:p>
          <a:p>
            <a:pPr marL="0" algn="just">
              <a:buNone/>
            </a:pPr>
            <a:endParaRPr lang="it-IT" sz="2400" dirty="0" smtClean="0"/>
          </a:p>
          <a:p>
            <a:pPr marL="0" algn="just">
              <a:buNone/>
            </a:pPr>
            <a:r>
              <a:rPr lang="it-IT" sz="2400" dirty="0" smtClean="0"/>
              <a:t>Multimedia services began to spread out, integrated with users’ data such as Presence information</a:t>
            </a:r>
          </a:p>
          <a:p>
            <a:pPr algn="just">
              <a:buNone/>
            </a:pPr>
            <a:endParaRPr lang="it-IT" sz="2400" dirty="0" smtClean="0"/>
          </a:p>
          <a:p>
            <a:pPr marL="0" algn="just">
              <a:buNone/>
            </a:pPr>
            <a:endParaRPr lang="it-IT" sz="2400" dirty="0" smtClean="0"/>
          </a:p>
          <a:p>
            <a:pPr marL="0" algn="ctr">
              <a:buNone/>
            </a:pPr>
            <a:r>
              <a:rPr lang="it-IT" sz="2400" dirty="0" smtClean="0"/>
              <a:t>Birth of the </a:t>
            </a:r>
            <a:r>
              <a:rPr lang="it-IT" sz="2400" b="1" dirty="0" smtClean="0"/>
              <a:t>NGN</a:t>
            </a:r>
            <a:r>
              <a:rPr lang="it-IT" sz="2400" dirty="0" smtClean="0"/>
              <a:t> (New Generation Network)</a:t>
            </a:r>
          </a:p>
          <a:p>
            <a:pPr algn="just">
              <a:buNone/>
            </a:pPr>
            <a:endParaRPr lang="it-IT" sz="2800" dirty="0" smtClean="0"/>
          </a:p>
          <a:p>
            <a:pPr algn="just"/>
            <a:endParaRPr lang="it-IT" sz="2800" dirty="0" smtClean="0"/>
          </a:p>
          <a:p>
            <a:pPr algn="just"/>
            <a:endParaRPr lang="it-IT" dirty="0" smtClean="0">
              <a:solidFill>
                <a:srgbClr val="FF0000"/>
              </a:solidFill>
            </a:endParaRPr>
          </a:p>
        </p:txBody>
      </p:sp>
      <p:sp>
        <p:nvSpPr>
          <p:cNvPr id="4" name="Down Arrow 3"/>
          <p:cNvSpPr/>
          <p:nvPr/>
        </p:nvSpPr>
        <p:spPr>
          <a:xfrm>
            <a:off x="4067944" y="1700808"/>
            <a:ext cx="36004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Down Arrow 4"/>
          <p:cNvSpPr/>
          <p:nvPr/>
        </p:nvSpPr>
        <p:spPr>
          <a:xfrm>
            <a:off x="4067944" y="4077072"/>
            <a:ext cx="36004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Down Arrow 5"/>
          <p:cNvSpPr/>
          <p:nvPr/>
        </p:nvSpPr>
        <p:spPr>
          <a:xfrm>
            <a:off x="3995936" y="5445224"/>
            <a:ext cx="432048"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5" name="Rectangle 694"/>
          <p:cNvSpPr/>
          <p:nvPr/>
        </p:nvSpPr>
        <p:spPr>
          <a:xfrm>
            <a:off x="2915816" y="764704"/>
            <a:ext cx="4248472" cy="913849"/>
          </a:xfrm>
          <a:prstGeom prst="rect">
            <a:avLst/>
          </a:prstGeom>
          <a:solidFill>
            <a:schemeClr val="accent3">
              <a:lumMod val="40000"/>
              <a:lumOff val="60000"/>
            </a:schemeClr>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785" name="Straight Connector 784"/>
          <p:cNvCxnSpPr/>
          <p:nvPr/>
        </p:nvCxnSpPr>
        <p:spPr>
          <a:xfrm>
            <a:off x="5868144" y="4509120"/>
            <a:ext cx="432048" cy="360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0" name="Straight Connector 779"/>
          <p:cNvCxnSpPr>
            <a:endCxn id="571" idx="0"/>
          </p:cNvCxnSpPr>
          <p:nvPr/>
        </p:nvCxnSpPr>
        <p:spPr>
          <a:xfrm flipH="1">
            <a:off x="3931060" y="4797152"/>
            <a:ext cx="280901" cy="4256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9552" y="0"/>
            <a:ext cx="7467600" cy="476672"/>
          </a:xfrm>
        </p:spPr>
        <p:txBody>
          <a:bodyPr>
            <a:normAutofit fontScale="90000"/>
          </a:bodyPr>
          <a:lstStyle/>
          <a:p>
            <a:pPr algn="ctr"/>
            <a:r>
              <a:rPr lang="it-IT" sz="3600" b="1" dirty="0" smtClean="0"/>
              <a:t>NGN  Architecture  (1)</a:t>
            </a:r>
            <a:endParaRPr lang="it-IT" sz="3600" b="1" dirty="0"/>
          </a:p>
        </p:txBody>
      </p:sp>
      <p:cxnSp>
        <p:nvCxnSpPr>
          <p:cNvPr id="555" name="Straight Connector 554"/>
          <p:cNvCxnSpPr/>
          <p:nvPr/>
        </p:nvCxnSpPr>
        <p:spPr>
          <a:xfrm>
            <a:off x="4748747" y="3114601"/>
            <a:ext cx="0" cy="3263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9" name="Straight Connector 528"/>
          <p:cNvCxnSpPr/>
          <p:nvPr/>
        </p:nvCxnSpPr>
        <p:spPr>
          <a:xfrm flipV="1">
            <a:off x="2981278" y="4550649"/>
            <a:ext cx="261847" cy="26110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0" name="Straight Connector 529"/>
          <p:cNvCxnSpPr/>
          <p:nvPr/>
        </p:nvCxnSpPr>
        <p:spPr>
          <a:xfrm>
            <a:off x="2653969" y="3245151"/>
            <a:ext cx="785542" cy="2611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8" name="Straight Connector 527"/>
          <p:cNvCxnSpPr/>
          <p:nvPr/>
        </p:nvCxnSpPr>
        <p:spPr>
          <a:xfrm flipV="1">
            <a:off x="2457583" y="2592402"/>
            <a:ext cx="130924" cy="1958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0" name="Straight Connector 519"/>
          <p:cNvCxnSpPr/>
          <p:nvPr/>
        </p:nvCxnSpPr>
        <p:spPr>
          <a:xfrm>
            <a:off x="1017423" y="2984051"/>
            <a:ext cx="261847" cy="1305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2" name="Straight Connector 521"/>
          <p:cNvCxnSpPr/>
          <p:nvPr/>
        </p:nvCxnSpPr>
        <p:spPr>
          <a:xfrm flipV="1">
            <a:off x="1148347" y="3506251"/>
            <a:ext cx="196385" cy="1958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3" name="Straight Connector 522"/>
          <p:cNvCxnSpPr/>
          <p:nvPr/>
        </p:nvCxnSpPr>
        <p:spPr>
          <a:xfrm>
            <a:off x="1802965" y="4485374"/>
            <a:ext cx="327309" cy="3263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4" name="Straight Connector 523"/>
          <p:cNvCxnSpPr/>
          <p:nvPr/>
        </p:nvCxnSpPr>
        <p:spPr>
          <a:xfrm>
            <a:off x="1344732" y="4877024"/>
            <a:ext cx="261847" cy="1305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5" name="Straight Connector 524"/>
          <p:cNvCxnSpPr>
            <a:endCxn id="240" idx="3"/>
          </p:cNvCxnSpPr>
          <p:nvPr/>
        </p:nvCxnSpPr>
        <p:spPr>
          <a:xfrm flipV="1">
            <a:off x="1082885" y="5530034"/>
            <a:ext cx="258486" cy="13028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6" name="Straight Connector 525"/>
          <p:cNvCxnSpPr>
            <a:stCxn id="240" idx="5"/>
          </p:cNvCxnSpPr>
          <p:nvPr/>
        </p:nvCxnSpPr>
        <p:spPr>
          <a:xfrm flipH="1">
            <a:off x="1606580" y="5530034"/>
            <a:ext cx="27671" cy="3913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7" name="Straight Connector 526"/>
          <p:cNvCxnSpPr/>
          <p:nvPr/>
        </p:nvCxnSpPr>
        <p:spPr>
          <a:xfrm>
            <a:off x="2653969" y="5595048"/>
            <a:ext cx="327309" cy="1958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9" name="Straight Connector 518"/>
          <p:cNvCxnSpPr>
            <a:endCxn id="328" idx="0"/>
          </p:cNvCxnSpPr>
          <p:nvPr/>
        </p:nvCxnSpPr>
        <p:spPr>
          <a:xfrm>
            <a:off x="1541118" y="2266027"/>
            <a:ext cx="116379" cy="4455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3" name="Cloud"/>
          <p:cNvSpPr>
            <a:spLocks noChangeAspect="1" noEditPoints="1" noChangeArrowheads="1"/>
          </p:cNvSpPr>
          <p:nvPr/>
        </p:nvSpPr>
        <p:spPr bwMode="auto">
          <a:xfrm>
            <a:off x="3439511" y="3206199"/>
            <a:ext cx="2945782" cy="17361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chemeClr val="tx1"/>
            </a:solidFill>
            <a:miter lim="800000"/>
            <a:headEnd/>
            <a:tailEnd/>
          </a:ln>
          <a:effectLst/>
        </p:spPr>
        <p:txBody>
          <a:bodyPr anchor="ctr"/>
          <a:lstStyle/>
          <a:p>
            <a:endParaRPr lang="en-US" b="1" dirty="0">
              <a:latin typeface="Arial Narrow" pitchFamily="34" charset="0"/>
            </a:endParaRPr>
          </a:p>
          <a:p>
            <a:endParaRPr lang="en-US" b="1" dirty="0">
              <a:latin typeface="Arial Narrow" pitchFamily="34" charset="0"/>
            </a:endParaRPr>
          </a:p>
        </p:txBody>
      </p:sp>
      <p:sp>
        <p:nvSpPr>
          <p:cNvPr id="217" name="Cloud"/>
          <p:cNvSpPr>
            <a:spLocks noChangeAspect="1" noEditPoints="1" noChangeArrowheads="1"/>
          </p:cNvSpPr>
          <p:nvPr/>
        </p:nvSpPr>
        <p:spPr bwMode="auto">
          <a:xfrm>
            <a:off x="6778063" y="3114601"/>
            <a:ext cx="1898393" cy="147231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chemeClr val="tx1"/>
            </a:solidFill>
            <a:miter lim="800000"/>
            <a:headEnd/>
            <a:tailEnd/>
          </a:ln>
          <a:effectLst/>
        </p:spPr>
        <p:txBody>
          <a:bodyPr anchor="ctr"/>
          <a:lstStyle/>
          <a:p>
            <a:endParaRPr lang="en-US" b="1" dirty="0">
              <a:latin typeface="Arial Narrow" pitchFamily="34" charset="0"/>
            </a:endParaRPr>
          </a:p>
          <a:p>
            <a:endParaRPr lang="en-US" b="1" dirty="0">
              <a:latin typeface="Arial Narrow" pitchFamily="34" charset="0"/>
            </a:endParaRPr>
          </a:p>
        </p:txBody>
      </p:sp>
      <p:sp>
        <p:nvSpPr>
          <p:cNvPr id="219" name="Cloud"/>
          <p:cNvSpPr>
            <a:spLocks noChangeAspect="1" noEditPoints="1" noChangeArrowheads="1"/>
          </p:cNvSpPr>
          <p:nvPr/>
        </p:nvSpPr>
        <p:spPr bwMode="auto">
          <a:xfrm>
            <a:off x="1082885" y="2684000"/>
            <a:ext cx="1767469" cy="11486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chemeClr val="tx1"/>
            </a:solidFill>
            <a:miter lim="800000"/>
            <a:headEnd/>
            <a:tailEnd/>
          </a:ln>
          <a:effectLst/>
        </p:spPr>
        <p:txBody>
          <a:bodyPr anchor="ctr"/>
          <a:lstStyle/>
          <a:p>
            <a:endParaRPr lang="en-US" b="1" dirty="0">
              <a:latin typeface="Arial Narrow" pitchFamily="34" charset="0"/>
            </a:endParaRPr>
          </a:p>
          <a:p>
            <a:endParaRPr lang="en-US" b="1" dirty="0">
              <a:latin typeface="Arial Narrow" pitchFamily="34" charset="0"/>
            </a:endParaRPr>
          </a:p>
        </p:txBody>
      </p:sp>
      <p:sp>
        <p:nvSpPr>
          <p:cNvPr id="220" name="Cloud"/>
          <p:cNvSpPr>
            <a:spLocks noChangeAspect="1" noEditPoints="1" noChangeArrowheads="1"/>
          </p:cNvSpPr>
          <p:nvPr/>
        </p:nvSpPr>
        <p:spPr bwMode="auto">
          <a:xfrm>
            <a:off x="1344732" y="4615924"/>
            <a:ext cx="1767469" cy="11486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chemeClr val="tx1"/>
            </a:solidFill>
            <a:miter lim="800000"/>
            <a:headEnd/>
            <a:tailEnd/>
          </a:ln>
          <a:effectLst/>
        </p:spPr>
        <p:txBody>
          <a:bodyPr anchor="ctr"/>
          <a:lstStyle/>
          <a:p>
            <a:endParaRPr lang="en-US" b="1" dirty="0">
              <a:latin typeface="Arial Narrow" pitchFamily="34" charset="0"/>
            </a:endParaRPr>
          </a:p>
          <a:p>
            <a:endParaRPr lang="en-US" b="1" dirty="0">
              <a:latin typeface="Arial Narrow" pitchFamily="34" charset="0"/>
            </a:endParaRPr>
          </a:p>
        </p:txBody>
      </p:sp>
      <p:pic>
        <p:nvPicPr>
          <p:cNvPr id="224" name="Picture 146"/>
          <p:cNvPicPr>
            <a:picLocks noChangeAspect="1" noChangeArrowheads="1"/>
          </p:cNvPicPr>
          <p:nvPr/>
        </p:nvPicPr>
        <p:blipFill>
          <a:blip r:embed="rId2" cstate="print"/>
          <a:srcRect/>
          <a:stretch>
            <a:fillRect/>
          </a:stretch>
        </p:blipFill>
        <p:spPr bwMode="auto">
          <a:xfrm>
            <a:off x="3243125" y="4289550"/>
            <a:ext cx="438727" cy="282056"/>
          </a:xfrm>
          <a:prstGeom prst="rect">
            <a:avLst/>
          </a:prstGeom>
          <a:noFill/>
          <a:ln w="9525">
            <a:noFill/>
            <a:miter lim="800000"/>
            <a:headEnd/>
            <a:tailEnd/>
          </a:ln>
        </p:spPr>
      </p:pic>
      <p:pic>
        <p:nvPicPr>
          <p:cNvPr id="225" name="Picture 146"/>
          <p:cNvPicPr>
            <a:picLocks noChangeAspect="1" noChangeArrowheads="1"/>
          </p:cNvPicPr>
          <p:nvPr/>
        </p:nvPicPr>
        <p:blipFill>
          <a:blip r:embed="rId2" cstate="print"/>
          <a:srcRect/>
          <a:stretch>
            <a:fillRect/>
          </a:stretch>
        </p:blipFill>
        <p:spPr bwMode="auto">
          <a:xfrm>
            <a:off x="3439511" y="3375701"/>
            <a:ext cx="438727" cy="282056"/>
          </a:xfrm>
          <a:prstGeom prst="rect">
            <a:avLst/>
          </a:prstGeom>
          <a:noFill/>
          <a:ln w="9525">
            <a:noFill/>
            <a:miter lim="800000"/>
            <a:headEnd/>
            <a:tailEnd/>
          </a:ln>
        </p:spPr>
      </p:pic>
      <p:pic>
        <p:nvPicPr>
          <p:cNvPr id="226" name="Picture 18"/>
          <p:cNvPicPr preferRelativeResize="0">
            <a:picLocks noChangeAspect="1" noChangeArrowheads="1"/>
          </p:cNvPicPr>
          <p:nvPr/>
        </p:nvPicPr>
        <p:blipFill>
          <a:blip r:embed="rId3" cstate="print"/>
          <a:srcRect/>
          <a:stretch>
            <a:fillRect/>
          </a:stretch>
        </p:blipFill>
        <p:spPr bwMode="auto">
          <a:xfrm>
            <a:off x="6254369" y="3702075"/>
            <a:ext cx="372341" cy="402937"/>
          </a:xfrm>
          <a:prstGeom prst="rect">
            <a:avLst/>
          </a:prstGeom>
          <a:noFill/>
          <a:ln w="9525">
            <a:noFill/>
            <a:miter lim="800000"/>
            <a:headEnd/>
            <a:tailEnd/>
          </a:ln>
          <a:effectLst/>
        </p:spPr>
      </p:pic>
      <p:grpSp>
        <p:nvGrpSpPr>
          <p:cNvPr id="227" name="Group 19"/>
          <p:cNvGrpSpPr>
            <a:grpSpLocks/>
          </p:cNvGrpSpPr>
          <p:nvPr/>
        </p:nvGrpSpPr>
        <p:grpSpPr bwMode="auto">
          <a:xfrm>
            <a:off x="5927060" y="3310426"/>
            <a:ext cx="409864" cy="394303"/>
            <a:chOff x="1013" y="1236"/>
            <a:chExt cx="347" cy="630"/>
          </a:xfrm>
        </p:grpSpPr>
        <p:grpSp>
          <p:nvGrpSpPr>
            <p:cNvPr id="228" name="Group 20"/>
            <p:cNvGrpSpPr>
              <a:grpSpLocks/>
            </p:cNvGrpSpPr>
            <p:nvPr/>
          </p:nvGrpSpPr>
          <p:grpSpPr bwMode="auto">
            <a:xfrm>
              <a:off x="1013" y="1236"/>
              <a:ext cx="347" cy="354"/>
              <a:chOff x="992" y="3486"/>
              <a:chExt cx="936" cy="440"/>
            </a:xfrm>
          </p:grpSpPr>
          <p:sp>
            <p:nvSpPr>
              <p:cNvPr id="230" name="Oval 21"/>
              <p:cNvSpPr>
                <a:spLocks noChangeArrowheads="1"/>
              </p:cNvSpPr>
              <p:nvPr/>
            </p:nvSpPr>
            <p:spPr bwMode="auto">
              <a:xfrm>
                <a:off x="992" y="3488"/>
                <a:ext cx="928" cy="376"/>
              </a:xfrm>
              <a:prstGeom prst="ellipse">
                <a:avLst/>
              </a:prstGeom>
              <a:solidFill>
                <a:schemeClr val="tx2"/>
              </a:solidFill>
              <a:ln w="25400">
                <a:solidFill>
                  <a:schemeClr val="bg1"/>
                </a:solidFill>
                <a:round/>
                <a:headEnd/>
                <a:tailEnd/>
              </a:ln>
              <a:effectLst/>
            </p:spPr>
            <p:txBody>
              <a:bodyPr wrap="none" lIns="73025" tIns="36512" rIns="73025" bIns="36512" anchor="ctr"/>
              <a:lstStyle/>
              <a:p>
                <a:endParaRPr lang="it-IT"/>
              </a:p>
            </p:txBody>
          </p:sp>
          <p:pic>
            <p:nvPicPr>
              <p:cNvPr id="232" name="Picture 22" descr="itp"/>
              <p:cNvPicPr>
                <a:picLocks noChangeAspect="1" noChangeArrowheads="1"/>
              </p:cNvPicPr>
              <p:nvPr/>
            </p:nvPicPr>
            <p:blipFill>
              <a:blip r:embed="rId4" cstate="print">
                <a:clrChange>
                  <a:clrFrom>
                    <a:srgbClr val="F8FFFF"/>
                  </a:clrFrom>
                  <a:clrTo>
                    <a:srgbClr val="F8FFFF">
                      <a:alpha val="0"/>
                    </a:srgbClr>
                  </a:clrTo>
                </a:clrChange>
              </a:blip>
              <a:srcRect/>
              <a:stretch>
                <a:fillRect/>
              </a:stretch>
            </p:blipFill>
            <p:spPr bwMode="auto">
              <a:xfrm>
                <a:off x="995" y="3486"/>
                <a:ext cx="933" cy="440"/>
              </a:xfrm>
              <a:prstGeom prst="rect">
                <a:avLst/>
              </a:prstGeom>
              <a:noFill/>
            </p:spPr>
          </p:pic>
        </p:grpSp>
        <p:sp>
          <p:nvSpPr>
            <p:cNvPr id="229" name="Text Box 23"/>
            <p:cNvSpPr txBox="1">
              <a:spLocks noChangeArrowheads="1"/>
            </p:cNvSpPr>
            <p:nvPr/>
          </p:nvSpPr>
          <p:spPr bwMode="auto">
            <a:xfrm>
              <a:off x="1072" y="1406"/>
              <a:ext cx="112" cy="460"/>
            </a:xfrm>
            <a:prstGeom prst="rect">
              <a:avLst/>
            </a:prstGeom>
            <a:noFill/>
            <a:ln w="9525">
              <a:noFill/>
              <a:miter lim="800000"/>
              <a:headEnd/>
              <a:tailEnd/>
            </a:ln>
            <a:effectLst/>
          </p:spPr>
          <p:txBody>
            <a:bodyPr wrap="none" lIns="73025" tIns="36512" rIns="73025" bIns="36512">
              <a:spAutoFit/>
            </a:bodyPr>
            <a:lstStyle/>
            <a:p>
              <a:pPr eaLnBrk="0" hangingPunct="0"/>
              <a:endParaRPr lang="en-GB" sz="1600" b="1">
                <a:solidFill>
                  <a:schemeClr val="bg1"/>
                </a:solidFill>
              </a:endParaRPr>
            </a:p>
          </p:txBody>
        </p:sp>
      </p:grpSp>
      <p:sp>
        <p:nvSpPr>
          <p:cNvPr id="235" name="Rectangle 234"/>
          <p:cNvSpPr/>
          <p:nvPr/>
        </p:nvSpPr>
        <p:spPr>
          <a:xfrm>
            <a:off x="4355976" y="2070202"/>
            <a:ext cx="720080" cy="1044399"/>
          </a:xfrm>
          <a:prstGeom prst="rect">
            <a:avLst/>
          </a:prstGeom>
          <a:gradFill flip="none" rotWithShape="1">
            <a:gsLst>
              <a:gs pos="0">
                <a:schemeClr val="accent5">
                  <a:tint val="30000"/>
                  <a:satMod val="250000"/>
                </a:schemeClr>
              </a:gs>
              <a:gs pos="72000">
                <a:schemeClr val="accent5">
                  <a:tint val="75000"/>
                  <a:satMod val="210000"/>
                </a:schemeClr>
              </a:gs>
              <a:gs pos="100000">
                <a:schemeClr val="accent5">
                  <a:tint val="85000"/>
                  <a:satMod val="210000"/>
                </a:schemeClr>
              </a:gs>
            </a:gsLst>
            <a:lin ang="2700000" scaled="1"/>
            <a:tileRect/>
          </a:gradFill>
          <a:ln>
            <a:noFill/>
          </a:ln>
          <a:effectLst>
            <a:innerShdw blurRad="63500" dist="50800" dir="189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it-IT" b="1" dirty="0" smtClean="0"/>
              <a:t>SSW</a:t>
            </a:r>
            <a:endParaRPr lang="it-IT" b="1" dirty="0"/>
          </a:p>
        </p:txBody>
      </p:sp>
      <p:sp>
        <p:nvSpPr>
          <p:cNvPr id="237" name="TextBox 236"/>
          <p:cNvSpPr txBox="1"/>
          <p:nvPr/>
        </p:nvSpPr>
        <p:spPr>
          <a:xfrm>
            <a:off x="6996213" y="3609953"/>
            <a:ext cx="1418395" cy="418497"/>
          </a:xfrm>
          <a:prstGeom prst="rect">
            <a:avLst/>
          </a:prstGeom>
          <a:noFill/>
        </p:spPr>
        <p:txBody>
          <a:bodyPr wrap="none" rtlCol="0">
            <a:spAutoFit/>
          </a:bodyPr>
          <a:lstStyle/>
          <a:p>
            <a:pPr algn="ctr"/>
            <a:r>
              <a:rPr lang="it-IT" sz="1200" b="1" dirty="0" smtClean="0"/>
              <a:t>TDM legacy networks</a:t>
            </a:r>
          </a:p>
          <a:p>
            <a:pPr algn="ctr"/>
            <a:r>
              <a:rPr lang="it-IT" sz="1200" b="1" dirty="0" smtClean="0"/>
              <a:t>(PSTN / PLMN)</a:t>
            </a:r>
            <a:endParaRPr lang="it-IT" b="1" dirty="0"/>
          </a:p>
        </p:txBody>
      </p:sp>
      <p:grpSp>
        <p:nvGrpSpPr>
          <p:cNvPr id="239" name="Group 49"/>
          <p:cNvGrpSpPr>
            <a:grpSpLocks/>
          </p:cNvGrpSpPr>
          <p:nvPr/>
        </p:nvGrpSpPr>
        <p:grpSpPr bwMode="auto">
          <a:xfrm>
            <a:off x="1279271" y="5333948"/>
            <a:ext cx="415636" cy="266227"/>
            <a:chOff x="625" y="2191"/>
            <a:chExt cx="288" cy="185"/>
          </a:xfrm>
        </p:grpSpPr>
        <p:sp>
          <p:nvSpPr>
            <p:cNvPr id="240" name="Oval 50"/>
            <p:cNvSpPr>
              <a:spLocks noChangeArrowheads="1"/>
            </p:cNvSpPr>
            <p:nvPr/>
          </p:nvSpPr>
          <p:spPr bwMode="auto">
            <a:xfrm>
              <a:off x="626" y="2253"/>
              <a:ext cx="287" cy="87"/>
            </a:xfrm>
            <a:prstGeom prst="ellipse">
              <a:avLst/>
            </a:prstGeom>
            <a:solidFill>
              <a:srgbClr val="0078AA"/>
            </a:solidFill>
            <a:ln w="3175">
              <a:solidFill>
                <a:srgbClr val="AAE6FF"/>
              </a:solidFill>
              <a:round/>
              <a:headEnd/>
              <a:tailEnd/>
            </a:ln>
          </p:spPr>
          <p:txBody>
            <a:bodyPr/>
            <a:lstStyle/>
            <a:p>
              <a:endParaRPr lang="it-IT"/>
            </a:p>
          </p:txBody>
        </p:sp>
        <p:sp>
          <p:nvSpPr>
            <p:cNvPr id="242" name="Rectangle 51"/>
            <p:cNvSpPr>
              <a:spLocks noChangeArrowheads="1"/>
            </p:cNvSpPr>
            <p:nvPr/>
          </p:nvSpPr>
          <p:spPr bwMode="auto">
            <a:xfrm>
              <a:off x="625" y="2235"/>
              <a:ext cx="287" cy="62"/>
            </a:xfrm>
            <a:prstGeom prst="rect">
              <a:avLst/>
            </a:prstGeom>
            <a:solidFill>
              <a:srgbClr val="0078AA"/>
            </a:solidFill>
            <a:ln w="9525">
              <a:noFill/>
              <a:miter lim="800000"/>
              <a:headEnd/>
              <a:tailEnd/>
            </a:ln>
          </p:spPr>
          <p:txBody>
            <a:bodyPr/>
            <a:lstStyle/>
            <a:p>
              <a:endParaRPr lang="it-IT"/>
            </a:p>
          </p:txBody>
        </p:sp>
        <p:sp>
          <p:nvSpPr>
            <p:cNvPr id="244" name="Rectangle 52"/>
            <p:cNvSpPr>
              <a:spLocks noChangeArrowheads="1"/>
            </p:cNvSpPr>
            <p:nvPr/>
          </p:nvSpPr>
          <p:spPr bwMode="auto">
            <a:xfrm>
              <a:off x="625" y="2235"/>
              <a:ext cx="287" cy="62"/>
            </a:xfrm>
            <a:prstGeom prst="rect">
              <a:avLst/>
            </a:prstGeom>
            <a:solidFill>
              <a:srgbClr val="0078AA"/>
            </a:solidFill>
            <a:ln w="9525">
              <a:noFill/>
              <a:miter lim="800000"/>
              <a:headEnd/>
              <a:tailEnd/>
            </a:ln>
          </p:spPr>
          <p:txBody>
            <a:bodyPr/>
            <a:lstStyle/>
            <a:p>
              <a:endParaRPr lang="it-IT"/>
            </a:p>
          </p:txBody>
        </p:sp>
        <p:sp>
          <p:nvSpPr>
            <p:cNvPr id="247" name="Oval 53"/>
            <p:cNvSpPr>
              <a:spLocks noChangeArrowheads="1"/>
            </p:cNvSpPr>
            <p:nvPr/>
          </p:nvSpPr>
          <p:spPr bwMode="auto">
            <a:xfrm>
              <a:off x="626" y="2191"/>
              <a:ext cx="287" cy="87"/>
            </a:xfrm>
            <a:prstGeom prst="ellipse">
              <a:avLst/>
            </a:prstGeom>
            <a:solidFill>
              <a:srgbClr val="00B4FF"/>
            </a:solidFill>
            <a:ln w="3175">
              <a:solidFill>
                <a:srgbClr val="AAE6FF"/>
              </a:solidFill>
              <a:round/>
              <a:headEnd/>
              <a:tailEnd/>
            </a:ln>
          </p:spPr>
          <p:txBody>
            <a:bodyPr/>
            <a:lstStyle/>
            <a:p>
              <a:endParaRPr lang="it-IT"/>
            </a:p>
          </p:txBody>
        </p:sp>
        <p:grpSp>
          <p:nvGrpSpPr>
            <p:cNvPr id="249" name="Group 54"/>
            <p:cNvGrpSpPr>
              <a:grpSpLocks/>
            </p:cNvGrpSpPr>
            <p:nvPr/>
          </p:nvGrpSpPr>
          <p:grpSpPr bwMode="auto">
            <a:xfrm>
              <a:off x="669" y="2201"/>
              <a:ext cx="199" cy="67"/>
              <a:chOff x="669" y="2201"/>
              <a:chExt cx="199" cy="67"/>
            </a:xfrm>
          </p:grpSpPr>
          <p:grpSp>
            <p:nvGrpSpPr>
              <p:cNvPr id="255" name="Group 55"/>
              <p:cNvGrpSpPr>
                <a:grpSpLocks/>
              </p:cNvGrpSpPr>
              <p:nvPr/>
            </p:nvGrpSpPr>
            <p:grpSpPr bwMode="auto">
              <a:xfrm>
                <a:off x="669" y="2201"/>
                <a:ext cx="198" cy="65"/>
                <a:chOff x="669" y="2201"/>
                <a:chExt cx="198" cy="65"/>
              </a:xfrm>
            </p:grpSpPr>
            <p:sp>
              <p:nvSpPr>
                <p:cNvPr id="270" name="Freeform 56"/>
                <p:cNvSpPr>
                  <a:spLocks/>
                </p:cNvSpPr>
                <p:nvPr/>
              </p:nvSpPr>
              <p:spPr bwMode="auto">
                <a:xfrm>
                  <a:off x="772" y="2202"/>
                  <a:ext cx="95" cy="28"/>
                </a:xfrm>
                <a:custGeom>
                  <a:avLst/>
                  <a:gdLst/>
                  <a:ahLst/>
                  <a:cxnLst>
                    <a:cxn ang="0">
                      <a:pos x="0" y="22"/>
                    </a:cxn>
                    <a:cxn ang="0">
                      <a:pos x="21" y="28"/>
                    </a:cxn>
                    <a:cxn ang="0">
                      <a:pos x="72" y="10"/>
                    </a:cxn>
                    <a:cxn ang="0">
                      <a:pos x="95" y="16"/>
                    </a:cxn>
                    <a:cxn ang="0">
                      <a:pos x="82" y="0"/>
                    </a:cxn>
                    <a:cxn ang="0">
                      <a:pos x="23" y="0"/>
                    </a:cxn>
                    <a:cxn ang="0">
                      <a:pos x="47" y="5"/>
                    </a:cxn>
                    <a:cxn ang="0">
                      <a:pos x="0" y="22"/>
                    </a:cxn>
                  </a:cxnLst>
                  <a:rect l="0" t="0" r="r" b="b"/>
                  <a:pathLst>
                    <a:path w="95" h="28">
                      <a:moveTo>
                        <a:pt x="0" y="22"/>
                      </a:moveTo>
                      <a:lnTo>
                        <a:pt x="21" y="28"/>
                      </a:lnTo>
                      <a:lnTo>
                        <a:pt x="72" y="10"/>
                      </a:lnTo>
                      <a:lnTo>
                        <a:pt x="95" y="16"/>
                      </a:lnTo>
                      <a:lnTo>
                        <a:pt x="82" y="0"/>
                      </a:lnTo>
                      <a:lnTo>
                        <a:pt x="23" y="0"/>
                      </a:lnTo>
                      <a:lnTo>
                        <a:pt x="47" y="5"/>
                      </a:lnTo>
                      <a:lnTo>
                        <a:pt x="0" y="22"/>
                      </a:lnTo>
                      <a:close/>
                    </a:path>
                  </a:pathLst>
                </a:custGeom>
                <a:solidFill>
                  <a:srgbClr val="000000"/>
                </a:solidFill>
                <a:ln w="9525">
                  <a:noFill/>
                  <a:round/>
                  <a:headEnd/>
                  <a:tailEnd/>
                </a:ln>
              </p:spPr>
              <p:txBody>
                <a:bodyPr/>
                <a:lstStyle/>
                <a:p>
                  <a:endParaRPr lang="it-IT"/>
                </a:p>
              </p:txBody>
            </p:sp>
            <p:sp>
              <p:nvSpPr>
                <p:cNvPr id="271" name="Freeform 57"/>
                <p:cNvSpPr>
                  <a:spLocks/>
                </p:cNvSpPr>
                <p:nvPr/>
              </p:nvSpPr>
              <p:spPr bwMode="auto">
                <a:xfrm>
                  <a:off x="772" y="2202"/>
                  <a:ext cx="95" cy="28"/>
                </a:xfrm>
                <a:custGeom>
                  <a:avLst/>
                  <a:gdLst/>
                  <a:ahLst/>
                  <a:cxnLst>
                    <a:cxn ang="0">
                      <a:pos x="0" y="22"/>
                    </a:cxn>
                    <a:cxn ang="0">
                      <a:pos x="21" y="28"/>
                    </a:cxn>
                    <a:cxn ang="0">
                      <a:pos x="72" y="10"/>
                    </a:cxn>
                    <a:cxn ang="0">
                      <a:pos x="95" y="16"/>
                    </a:cxn>
                    <a:cxn ang="0">
                      <a:pos x="82" y="0"/>
                    </a:cxn>
                    <a:cxn ang="0">
                      <a:pos x="23" y="0"/>
                    </a:cxn>
                    <a:cxn ang="0">
                      <a:pos x="47" y="5"/>
                    </a:cxn>
                    <a:cxn ang="0">
                      <a:pos x="0" y="22"/>
                    </a:cxn>
                  </a:cxnLst>
                  <a:rect l="0" t="0" r="r" b="b"/>
                  <a:pathLst>
                    <a:path w="95" h="28">
                      <a:moveTo>
                        <a:pt x="0" y="22"/>
                      </a:moveTo>
                      <a:lnTo>
                        <a:pt x="21" y="28"/>
                      </a:lnTo>
                      <a:lnTo>
                        <a:pt x="72" y="10"/>
                      </a:lnTo>
                      <a:lnTo>
                        <a:pt x="95" y="16"/>
                      </a:lnTo>
                      <a:lnTo>
                        <a:pt x="82" y="0"/>
                      </a:lnTo>
                      <a:lnTo>
                        <a:pt x="23" y="0"/>
                      </a:lnTo>
                      <a:lnTo>
                        <a:pt x="47" y="5"/>
                      </a:lnTo>
                      <a:lnTo>
                        <a:pt x="0" y="22"/>
                      </a:lnTo>
                      <a:close/>
                    </a:path>
                  </a:pathLst>
                </a:custGeom>
                <a:solidFill>
                  <a:srgbClr val="000000"/>
                </a:solidFill>
                <a:ln w="9525">
                  <a:noFill/>
                  <a:round/>
                  <a:headEnd/>
                  <a:tailEnd/>
                </a:ln>
              </p:spPr>
              <p:txBody>
                <a:bodyPr/>
                <a:lstStyle/>
                <a:p>
                  <a:endParaRPr lang="it-IT"/>
                </a:p>
              </p:txBody>
            </p:sp>
            <p:sp>
              <p:nvSpPr>
                <p:cNvPr id="272" name="Freeform 58"/>
                <p:cNvSpPr>
                  <a:spLocks/>
                </p:cNvSpPr>
                <p:nvPr/>
              </p:nvSpPr>
              <p:spPr bwMode="auto">
                <a:xfrm>
                  <a:off x="669" y="2235"/>
                  <a:ext cx="94" cy="30"/>
                </a:xfrm>
                <a:custGeom>
                  <a:avLst/>
                  <a:gdLst/>
                  <a:ahLst/>
                  <a:cxnLst>
                    <a:cxn ang="0">
                      <a:pos x="94" y="6"/>
                    </a:cxn>
                    <a:cxn ang="0">
                      <a:pos x="73" y="0"/>
                    </a:cxn>
                    <a:cxn ang="0">
                      <a:pos x="24" y="19"/>
                    </a:cxn>
                    <a:cxn ang="0">
                      <a:pos x="0" y="13"/>
                    </a:cxn>
                    <a:cxn ang="0">
                      <a:pos x="12" y="30"/>
                    </a:cxn>
                    <a:cxn ang="0">
                      <a:pos x="73" y="30"/>
                    </a:cxn>
                    <a:cxn ang="0">
                      <a:pos x="47" y="23"/>
                    </a:cxn>
                    <a:cxn ang="0">
                      <a:pos x="94" y="6"/>
                    </a:cxn>
                  </a:cxnLst>
                  <a:rect l="0" t="0" r="r" b="b"/>
                  <a:pathLst>
                    <a:path w="94" h="30">
                      <a:moveTo>
                        <a:pt x="94" y="6"/>
                      </a:moveTo>
                      <a:lnTo>
                        <a:pt x="73" y="0"/>
                      </a:lnTo>
                      <a:lnTo>
                        <a:pt x="24" y="19"/>
                      </a:lnTo>
                      <a:lnTo>
                        <a:pt x="0" y="13"/>
                      </a:lnTo>
                      <a:lnTo>
                        <a:pt x="12" y="30"/>
                      </a:lnTo>
                      <a:lnTo>
                        <a:pt x="73" y="30"/>
                      </a:lnTo>
                      <a:lnTo>
                        <a:pt x="47" y="23"/>
                      </a:lnTo>
                      <a:lnTo>
                        <a:pt x="94" y="6"/>
                      </a:lnTo>
                      <a:close/>
                    </a:path>
                  </a:pathLst>
                </a:custGeom>
                <a:solidFill>
                  <a:srgbClr val="000000"/>
                </a:solidFill>
                <a:ln w="9525">
                  <a:noFill/>
                  <a:round/>
                  <a:headEnd/>
                  <a:tailEnd/>
                </a:ln>
              </p:spPr>
              <p:txBody>
                <a:bodyPr/>
                <a:lstStyle/>
                <a:p>
                  <a:endParaRPr lang="it-IT"/>
                </a:p>
              </p:txBody>
            </p:sp>
            <p:sp>
              <p:nvSpPr>
                <p:cNvPr id="273" name="Freeform 59"/>
                <p:cNvSpPr>
                  <a:spLocks/>
                </p:cNvSpPr>
                <p:nvPr/>
              </p:nvSpPr>
              <p:spPr bwMode="auto">
                <a:xfrm>
                  <a:off x="669" y="2235"/>
                  <a:ext cx="94" cy="30"/>
                </a:xfrm>
                <a:custGeom>
                  <a:avLst/>
                  <a:gdLst/>
                  <a:ahLst/>
                  <a:cxnLst>
                    <a:cxn ang="0">
                      <a:pos x="94" y="6"/>
                    </a:cxn>
                    <a:cxn ang="0">
                      <a:pos x="73" y="0"/>
                    </a:cxn>
                    <a:cxn ang="0">
                      <a:pos x="24" y="19"/>
                    </a:cxn>
                    <a:cxn ang="0">
                      <a:pos x="0" y="13"/>
                    </a:cxn>
                    <a:cxn ang="0">
                      <a:pos x="12" y="30"/>
                    </a:cxn>
                    <a:cxn ang="0">
                      <a:pos x="73" y="30"/>
                    </a:cxn>
                    <a:cxn ang="0">
                      <a:pos x="47" y="23"/>
                    </a:cxn>
                    <a:cxn ang="0">
                      <a:pos x="94" y="6"/>
                    </a:cxn>
                  </a:cxnLst>
                  <a:rect l="0" t="0" r="r" b="b"/>
                  <a:pathLst>
                    <a:path w="94" h="30">
                      <a:moveTo>
                        <a:pt x="94" y="6"/>
                      </a:moveTo>
                      <a:lnTo>
                        <a:pt x="73" y="0"/>
                      </a:lnTo>
                      <a:lnTo>
                        <a:pt x="24" y="19"/>
                      </a:lnTo>
                      <a:lnTo>
                        <a:pt x="0" y="13"/>
                      </a:lnTo>
                      <a:lnTo>
                        <a:pt x="12" y="30"/>
                      </a:lnTo>
                      <a:lnTo>
                        <a:pt x="73" y="30"/>
                      </a:lnTo>
                      <a:lnTo>
                        <a:pt x="47" y="23"/>
                      </a:lnTo>
                      <a:lnTo>
                        <a:pt x="94" y="6"/>
                      </a:lnTo>
                      <a:close/>
                    </a:path>
                  </a:pathLst>
                </a:custGeom>
                <a:solidFill>
                  <a:srgbClr val="000000"/>
                </a:solidFill>
                <a:ln w="9525">
                  <a:noFill/>
                  <a:round/>
                  <a:headEnd/>
                  <a:tailEnd/>
                </a:ln>
              </p:spPr>
              <p:txBody>
                <a:bodyPr/>
                <a:lstStyle/>
                <a:p>
                  <a:endParaRPr lang="it-IT"/>
                </a:p>
              </p:txBody>
            </p:sp>
            <p:sp>
              <p:nvSpPr>
                <p:cNvPr id="274" name="Freeform 60"/>
                <p:cNvSpPr>
                  <a:spLocks/>
                </p:cNvSpPr>
                <p:nvPr/>
              </p:nvSpPr>
              <p:spPr bwMode="auto">
                <a:xfrm>
                  <a:off x="674" y="2201"/>
                  <a:ext cx="95" cy="28"/>
                </a:xfrm>
                <a:custGeom>
                  <a:avLst/>
                  <a:gdLst/>
                  <a:ahLst/>
                  <a:cxnLst>
                    <a:cxn ang="0">
                      <a:pos x="0" y="6"/>
                    </a:cxn>
                    <a:cxn ang="0">
                      <a:pos x="21" y="0"/>
                    </a:cxn>
                    <a:cxn ang="0">
                      <a:pos x="72" y="17"/>
                    </a:cxn>
                    <a:cxn ang="0">
                      <a:pos x="95" y="12"/>
                    </a:cxn>
                    <a:cxn ang="0">
                      <a:pos x="82" y="28"/>
                    </a:cxn>
                    <a:cxn ang="0">
                      <a:pos x="23" y="28"/>
                    </a:cxn>
                    <a:cxn ang="0">
                      <a:pos x="47" y="23"/>
                    </a:cxn>
                    <a:cxn ang="0">
                      <a:pos x="0" y="6"/>
                    </a:cxn>
                  </a:cxnLst>
                  <a:rect l="0" t="0" r="r" b="b"/>
                  <a:pathLst>
                    <a:path w="95" h="28">
                      <a:moveTo>
                        <a:pt x="0" y="6"/>
                      </a:moveTo>
                      <a:lnTo>
                        <a:pt x="21" y="0"/>
                      </a:lnTo>
                      <a:lnTo>
                        <a:pt x="72" y="17"/>
                      </a:lnTo>
                      <a:lnTo>
                        <a:pt x="95" y="12"/>
                      </a:lnTo>
                      <a:lnTo>
                        <a:pt x="82" y="28"/>
                      </a:lnTo>
                      <a:lnTo>
                        <a:pt x="23" y="28"/>
                      </a:lnTo>
                      <a:lnTo>
                        <a:pt x="47" y="23"/>
                      </a:lnTo>
                      <a:lnTo>
                        <a:pt x="0" y="6"/>
                      </a:lnTo>
                      <a:close/>
                    </a:path>
                  </a:pathLst>
                </a:custGeom>
                <a:solidFill>
                  <a:srgbClr val="000000"/>
                </a:solidFill>
                <a:ln w="9525">
                  <a:noFill/>
                  <a:round/>
                  <a:headEnd/>
                  <a:tailEnd/>
                </a:ln>
              </p:spPr>
              <p:txBody>
                <a:bodyPr/>
                <a:lstStyle/>
                <a:p>
                  <a:endParaRPr lang="it-IT"/>
                </a:p>
              </p:txBody>
            </p:sp>
            <p:sp>
              <p:nvSpPr>
                <p:cNvPr id="275" name="Freeform 61"/>
                <p:cNvSpPr>
                  <a:spLocks/>
                </p:cNvSpPr>
                <p:nvPr/>
              </p:nvSpPr>
              <p:spPr bwMode="auto">
                <a:xfrm>
                  <a:off x="674" y="2201"/>
                  <a:ext cx="95" cy="28"/>
                </a:xfrm>
                <a:custGeom>
                  <a:avLst/>
                  <a:gdLst/>
                  <a:ahLst/>
                  <a:cxnLst>
                    <a:cxn ang="0">
                      <a:pos x="0" y="6"/>
                    </a:cxn>
                    <a:cxn ang="0">
                      <a:pos x="21" y="0"/>
                    </a:cxn>
                    <a:cxn ang="0">
                      <a:pos x="72" y="17"/>
                    </a:cxn>
                    <a:cxn ang="0">
                      <a:pos x="95" y="12"/>
                    </a:cxn>
                    <a:cxn ang="0">
                      <a:pos x="82" y="28"/>
                    </a:cxn>
                    <a:cxn ang="0">
                      <a:pos x="23" y="28"/>
                    </a:cxn>
                    <a:cxn ang="0">
                      <a:pos x="47" y="23"/>
                    </a:cxn>
                    <a:cxn ang="0">
                      <a:pos x="0" y="6"/>
                    </a:cxn>
                  </a:cxnLst>
                  <a:rect l="0" t="0" r="r" b="b"/>
                  <a:pathLst>
                    <a:path w="95" h="28">
                      <a:moveTo>
                        <a:pt x="0" y="6"/>
                      </a:moveTo>
                      <a:lnTo>
                        <a:pt x="21" y="0"/>
                      </a:lnTo>
                      <a:lnTo>
                        <a:pt x="72" y="17"/>
                      </a:lnTo>
                      <a:lnTo>
                        <a:pt x="95" y="12"/>
                      </a:lnTo>
                      <a:lnTo>
                        <a:pt x="82" y="28"/>
                      </a:lnTo>
                      <a:lnTo>
                        <a:pt x="23" y="28"/>
                      </a:lnTo>
                      <a:lnTo>
                        <a:pt x="47" y="23"/>
                      </a:lnTo>
                      <a:lnTo>
                        <a:pt x="0" y="6"/>
                      </a:lnTo>
                      <a:close/>
                    </a:path>
                  </a:pathLst>
                </a:custGeom>
                <a:solidFill>
                  <a:srgbClr val="000000"/>
                </a:solidFill>
                <a:ln w="9525">
                  <a:noFill/>
                  <a:round/>
                  <a:headEnd/>
                  <a:tailEnd/>
                </a:ln>
              </p:spPr>
              <p:txBody>
                <a:bodyPr/>
                <a:lstStyle/>
                <a:p>
                  <a:endParaRPr lang="it-IT"/>
                </a:p>
              </p:txBody>
            </p:sp>
            <p:sp>
              <p:nvSpPr>
                <p:cNvPr id="276" name="Freeform 62"/>
                <p:cNvSpPr>
                  <a:spLocks/>
                </p:cNvSpPr>
                <p:nvPr/>
              </p:nvSpPr>
              <p:spPr bwMode="auto">
                <a:xfrm>
                  <a:off x="769" y="2238"/>
                  <a:ext cx="94" cy="28"/>
                </a:xfrm>
                <a:custGeom>
                  <a:avLst/>
                  <a:gdLst/>
                  <a:ahLst/>
                  <a:cxnLst>
                    <a:cxn ang="0">
                      <a:pos x="94" y="22"/>
                    </a:cxn>
                    <a:cxn ang="0">
                      <a:pos x="73" y="28"/>
                    </a:cxn>
                    <a:cxn ang="0">
                      <a:pos x="24" y="10"/>
                    </a:cxn>
                    <a:cxn ang="0">
                      <a:pos x="0" y="16"/>
                    </a:cxn>
                    <a:cxn ang="0">
                      <a:pos x="12" y="0"/>
                    </a:cxn>
                    <a:cxn ang="0">
                      <a:pos x="73" y="0"/>
                    </a:cxn>
                    <a:cxn ang="0">
                      <a:pos x="47" y="5"/>
                    </a:cxn>
                    <a:cxn ang="0">
                      <a:pos x="94" y="22"/>
                    </a:cxn>
                  </a:cxnLst>
                  <a:rect l="0" t="0" r="r" b="b"/>
                  <a:pathLst>
                    <a:path w="94" h="28">
                      <a:moveTo>
                        <a:pt x="94" y="22"/>
                      </a:moveTo>
                      <a:lnTo>
                        <a:pt x="73" y="28"/>
                      </a:lnTo>
                      <a:lnTo>
                        <a:pt x="24" y="10"/>
                      </a:lnTo>
                      <a:lnTo>
                        <a:pt x="0" y="16"/>
                      </a:lnTo>
                      <a:lnTo>
                        <a:pt x="12" y="0"/>
                      </a:lnTo>
                      <a:lnTo>
                        <a:pt x="73" y="0"/>
                      </a:lnTo>
                      <a:lnTo>
                        <a:pt x="47" y="5"/>
                      </a:lnTo>
                      <a:lnTo>
                        <a:pt x="94" y="22"/>
                      </a:lnTo>
                      <a:close/>
                    </a:path>
                  </a:pathLst>
                </a:custGeom>
                <a:solidFill>
                  <a:srgbClr val="000000"/>
                </a:solidFill>
                <a:ln w="9525">
                  <a:noFill/>
                  <a:round/>
                  <a:headEnd/>
                  <a:tailEnd/>
                </a:ln>
              </p:spPr>
              <p:txBody>
                <a:bodyPr/>
                <a:lstStyle/>
                <a:p>
                  <a:endParaRPr lang="it-IT"/>
                </a:p>
              </p:txBody>
            </p:sp>
            <p:sp>
              <p:nvSpPr>
                <p:cNvPr id="277" name="Freeform 63"/>
                <p:cNvSpPr>
                  <a:spLocks/>
                </p:cNvSpPr>
                <p:nvPr/>
              </p:nvSpPr>
              <p:spPr bwMode="auto">
                <a:xfrm>
                  <a:off x="769" y="2238"/>
                  <a:ext cx="94" cy="28"/>
                </a:xfrm>
                <a:custGeom>
                  <a:avLst/>
                  <a:gdLst/>
                  <a:ahLst/>
                  <a:cxnLst>
                    <a:cxn ang="0">
                      <a:pos x="94" y="22"/>
                    </a:cxn>
                    <a:cxn ang="0">
                      <a:pos x="73" y="28"/>
                    </a:cxn>
                    <a:cxn ang="0">
                      <a:pos x="24" y="10"/>
                    </a:cxn>
                    <a:cxn ang="0">
                      <a:pos x="0" y="16"/>
                    </a:cxn>
                    <a:cxn ang="0">
                      <a:pos x="12" y="0"/>
                    </a:cxn>
                    <a:cxn ang="0">
                      <a:pos x="73" y="0"/>
                    </a:cxn>
                    <a:cxn ang="0">
                      <a:pos x="47" y="5"/>
                    </a:cxn>
                    <a:cxn ang="0">
                      <a:pos x="94" y="22"/>
                    </a:cxn>
                  </a:cxnLst>
                  <a:rect l="0" t="0" r="r" b="b"/>
                  <a:pathLst>
                    <a:path w="94" h="28">
                      <a:moveTo>
                        <a:pt x="94" y="22"/>
                      </a:moveTo>
                      <a:lnTo>
                        <a:pt x="73" y="28"/>
                      </a:lnTo>
                      <a:lnTo>
                        <a:pt x="24" y="10"/>
                      </a:lnTo>
                      <a:lnTo>
                        <a:pt x="0" y="16"/>
                      </a:lnTo>
                      <a:lnTo>
                        <a:pt x="12" y="0"/>
                      </a:lnTo>
                      <a:lnTo>
                        <a:pt x="73" y="0"/>
                      </a:lnTo>
                      <a:lnTo>
                        <a:pt x="47" y="5"/>
                      </a:lnTo>
                      <a:lnTo>
                        <a:pt x="94" y="22"/>
                      </a:lnTo>
                      <a:close/>
                    </a:path>
                  </a:pathLst>
                </a:custGeom>
                <a:solidFill>
                  <a:srgbClr val="000000"/>
                </a:solidFill>
                <a:ln w="9525">
                  <a:noFill/>
                  <a:round/>
                  <a:headEnd/>
                  <a:tailEnd/>
                </a:ln>
              </p:spPr>
              <p:txBody>
                <a:bodyPr/>
                <a:lstStyle/>
                <a:p>
                  <a:endParaRPr lang="it-IT"/>
                </a:p>
              </p:txBody>
            </p:sp>
          </p:grpSp>
          <p:grpSp>
            <p:nvGrpSpPr>
              <p:cNvPr id="256" name="Group 64"/>
              <p:cNvGrpSpPr>
                <a:grpSpLocks/>
              </p:cNvGrpSpPr>
              <p:nvPr/>
            </p:nvGrpSpPr>
            <p:grpSpPr bwMode="auto">
              <a:xfrm>
                <a:off x="671" y="2202"/>
                <a:ext cx="197" cy="66"/>
                <a:chOff x="671" y="2202"/>
                <a:chExt cx="197" cy="66"/>
              </a:xfrm>
            </p:grpSpPr>
            <p:sp>
              <p:nvSpPr>
                <p:cNvPr id="257" name="Freeform 65"/>
                <p:cNvSpPr>
                  <a:spLocks/>
                </p:cNvSpPr>
                <p:nvPr/>
              </p:nvSpPr>
              <p:spPr bwMode="auto">
                <a:xfrm>
                  <a:off x="774" y="2204"/>
                  <a:ext cx="94" cy="28"/>
                </a:xfrm>
                <a:custGeom>
                  <a:avLst/>
                  <a:gdLst/>
                  <a:ahLst/>
                  <a:cxnLst>
                    <a:cxn ang="0">
                      <a:pos x="0" y="22"/>
                    </a:cxn>
                    <a:cxn ang="0">
                      <a:pos x="21" y="28"/>
                    </a:cxn>
                    <a:cxn ang="0">
                      <a:pos x="72" y="9"/>
                    </a:cxn>
                    <a:cxn ang="0">
                      <a:pos x="94" y="16"/>
                    </a:cxn>
                    <a:cxn ang="0">
                      <a:pos x="82" y="0"/>
                    </a:cxn>
                    <a:cxn ang="0">
                      <a:pos x="23" y="0"/>
                    </a:cxn>
                    <a:cxn ang="0">
                      <a:pos x="47" y="5"/>
                    </a:cxn>
                    <a:cxn ang="0">
                      <a:pos x="0" y="22"/>
                    </a:cxn>
                  </a:cxnLst>
                  <a:rect l="0" t="0" r="r" b="b"/>
                  <a:pathLst>
                    <a:path w="94" h="28">
                      <a:moveTo>
                        <a:pt x="0" y="22"/>
                      </a:moveTo>
                      <a:lnTo>
                        <a:pt x="21" y="28"/>
                      </a:lnTo>
                      <a:lnTo>
                        <a:pt x="72" y="9"/>
                      </a:lnTo>
                      <a:lnTo>
                        <a:pt x="94" y="16"/>
                      </a:lnTo>
                      <a:lnTo>
                        <a:pt x="82" y="0"/>
                      </a:lnTo>
                      <a:lnTo>
                        <a:pt x="23" y="0"/>
                      </a:lnTo>
                      <a:lnTo>
                        <a:pt x="47" y="5"/>
                      </a:lnTo>
                      <a:lnTo>
                        <a:pt x="0" y="22"/>
                      </a:lnTo>
                      <a:close/>
                    </a:path>
                  </a:pathLst>
                </a:custGeom>
                <a:solidFill>
                  <a:srgbClr val="FFFFFF"/>
                </a:solidFill>
                <a:ln w="9525">
                  <a:noFill/>
                  <a:round/>
                  <a:headEnd/>
                  <a:tailEnd/>
                </a:ln>
              </p:spPr>
              <p:txBody>
                <a:bodyPr/>
                <a:lstStyle/>
                <a:p>
                  <a:endParaRPr lang="it-IT"/>
                </a:p>
              </p:txBody>
            </p:sp>
            <p:sp>
              <p:nvSpPr>
                <p:cNvPr id="259" name="Freeform 66"/>
                <p:cNvSpPr>
                  <a:spLocks/>
                </p:cNvSpPr>
                <p:nvPr/>
              </p:nvSpPr>
              <p:spPr bwMode="auto">
                <a:xfrm>
                  <a:off x="774" y="2204"/>
                  <a:ext cx="94" cy="28"/>
                </a:xfrm>
                <a:custGeom>
                  <a:avLst/>
                  <a:gdLst/>
                  <a:ahLst/>
                  <a:cxnLst>
                    <a:cxn ang="0">
                      <a:pos x="0" y="22"/>
                    </a:cxn>
                    <a:cxn ang="0">
                      <a:pos x="21" y="28"/>
                    </a:cxn>
                    <a:cxn ang="0">
                      <a:pos x="72" y="9"/>
                    </a:cxn>
                    <a:cxn ang="0">
                      <a:pos x="94" y="16"/>
                    </a:cxn>
                    <a:cxn ang="0">
                      <a:pos x="82" y="0"/>
                    </a:cxn>
                    <a:cxn ang="0">
                      <a:pos x="23" y="0"/>
                    </a:cxn>
                    <a:cxn ang="0">
                      <a:pos x="47" y="5"/>
                    </a:cxn>
                    <a:cxn ang="0">
                      <a:pos x="0" y="22"/>
                    </a:cxn>
                  </a:cxnLst>
                  <a:rect l="0" t="0" r="r" b="b"/>
                  <a:pathLst>
                    <a:path w="94" h="28">
                      <a:moveTo>
                        <a:pt x="0" y="22"/>
                      </a:moveTo>
                      <a:lnTo>
                        <a:pt x="21" y="28"/>
                      </a:lnTo>
                      <a:lnTo>
                        <a:pt x="72" y="9"/>
                      </a:lnTo>
                      <a:lnTo>
                        <a:pt x="94" y="16"/>
                      </a:lnTo>
                      <a:lnTo>
                        <a:pt x="82" y="0"/>
                      </a:lnTo>
                      <a:lnTo>
                        <a:pt x="23" y="0"/>
                      </a:lnTo>
                      <a:lnTo>
                        <a:pt x="47" y="5"/>
                      </a:lnTo>
                      <a:lnTo>
                        <a:pt x="0" y="22"/>
                      </a:lnTo>
                      <a:close/>
                    </a:path>
                  </a:pathLst>
                </a:custGeom>
                <a:solidFill>
                  <a:srgbClr val="FFFFFF"/>
                </a:solidFill>
                <a:ln w="9525">
                  <a:noFill/>
                  <a:round/>
                  <a:headEnd/>
                  <a:tailEnd/>
                </a:ln>
              </p:spPr>
              <p:txBody>
                <a:bodyPr/>
                <a:lstStyle/>
                <a:p>
                  <a:endParaRPr lang="it-IT"/>
                </a:p>
              </p:txBody>
            </p:sp>
            <p:sp>
              <p:nvSpPr>
                <p:cNvPr id="260" name="Freeform 67"/>
                <p:cNvSpPr>
                  <a:spLocks/>
                </p:cNvSpPr>
                <p:nvPr/>
              </p:nvSpPr>
              <p:spPr bwMode="auto">
                <a:xfrm>
                  <a:off x="671" y="2237"/>
                  <a:ext cx="94" cy="29"/>
                </a:xfrm>
                <a:custGeom>
                  <a:avLst/>
                  <a:gdLst/>
                  <a:ahLst/>
                  <a:cxnLst>
                    <a:cxn ang="0">
                      <a:pos x="94" y="6"/>
                    </a:cxn>
                    <a:cxn ang="0">
                      <a:pos x="73" y="0"/>
                    </a:cxn>
                    <a:cxn ang="0">
                      <a:pos x="24" y="18"/>
                    </a:cxn>
                    <a:cxn ang="0">
                      <a:pos x="0" y="12"/>
                    </a:cxn>
                    <a:cxn ang="0">
                      <a:pos x="12" y="29"/>
                    </a:cxn>
                    <a:cxn ang="0">
                      <a:pos x="73" y="29"/>
                    </a:cxn>
                    <a:cxn ang="0">
                      <a:pos x="47" y="23"/>
                    </a:cxn>
                    <a:cxn ang="0">
                      <a:pos x="94" y="6"/>
                    </a:cxn>
                  </a:cxnLst>
                  <a:rect l="0" t="0" r="r" b="b"/>
                  <a:pathLst>
                    <a:path w="94" h="29">
                      <a:moveTo>
                        <a:pt x="94" y="6"/>
                      </a:moveTo>
                      <a:lnTo>
                        <a:pt x="73" y="0"/>
                      </a:lnTo>
                      <a:lnTo>
                        <a:pt x="24" y="18"/>
                      </a:lnTo>
                      <a:lnTo>
                        <a:pt x="0" y="12"/>
                      </a:lnTo>
                      <a:lnTo>
                        <a:pt x="12" y="29"/>
                      </a:lnTo>
                      <a:lnTo>
                        <a:pt x="73" y="29"/>
                      </a:lnTo>
                      <a:lnTo>
                        <a:pt x="47" y="23"/>
                      </a:lnTo>
                      <a:lnTo>
                        <a:pt x="94" y="6"/>
                      </a:lnTo>
                      <a:close/>
                    </a:path>
                  </a:pathLst>
                </a:custGeom>
                <a:solidFill>
                  <a:srgbClr val="FFFFFF"/>
                </a:solidFill>
                <a:ln w="9525">
                  <a:noFill/>
                  <a:round/>
                  <a:headEnd/>
                  <a:tailEnd/>
                </a:ln>
              </p:spPr>
              <p:txBody>
                <a:bodyPr/>
                <a:lstStyle/>
                <a:p>
                  <a:endParaRPr lang="it-IT"/>
                </a:p>
              </p:txBody>
            </p:sp>
            <p:sp>
              <p:nvSpPr>
                <p:cNvPr id="263" name="Freeform 68"/>
                <p:cNvSpPr>
                  <a:spLocks/>
                </p:cNvSpPr>
                <p:nvPr/>
              </p:nvSpPr>
              <p:spPr bwMode="auto">
                <a:xfrm>
                  <a:off x="671" y="2237"/>
                  <a:ext cx="94" cy="29"/>
                </a:xfrm>
                <a:custGeom>
                  <a:avLst/>
                  <a:gdLst/>
                  <a:ahLst/>
                  <a:cxnLst>
                    <a:cxn ang="0">
                      <a:pos x="94" y="6"/>
                    </a:cxn>
                    <a:cxn ang="0">
                      <a:pos x="73" y="0"/>
                    </a:cxn>
                    <a:cxn ang="0">
                      <a:pos x="24" y="18"/>
                    </a:cxn>
                    <a:cxn ang="0">
                      <a:pos x="0" y="12"/>
                    </a:cxn>
                    <a:cxn ang="0">
                      <a:pos x="12" y="29"/>
                    </a:cxn>
                    <a:cxn ang="0">
                      <a:pos x="73" y="29"/>
                    </a:cxn>
                    <a:cxn ang="0">
                      <a:pos x="47" y="23"/>
                    </a:cxn>
                    <a:cxn ang="0">
                      <a:pos x="94" y="6"/>
                    </a:cxn>
                  </a:cxnLst>
                  <a:rect l="0" t="0" r="r" b="b"/>
                  <a:pathLst>
                    <a:path w="94" h="29">
                      <a:moveTo>
                        <a:pt x="94" y="6"/>
                      </a:moveTo>
                      <a:lnTo>
                        <a:pt x="73" y="0"/>
                      </a:lnTo>
                      <a:lnTo>
                        <a:pt x="24" y="18"/>
                      </a:lnTo>
                      <a:lnTo>
                        <a:pt x="0" y="12"/>
                      </a:lnTo>
                      <a:lnTo>
                        <a:pt x="12" y="29"/>
                      </a:lnTo>
                      <a:lnTo>
                        <a:pt x="73" y="29"/>
                      </a:lnTo>
                      <a:lnTo>
                        <a:pt x="47" y="23"/>
                      </a:lnTo>
                      <a:lnTo>
                        <a:pt x="94" y="6"/>
                      </a:lnTo>
                      <a:close/>
                    </a:path>
                  </a:pathLst>
                </a:custGeom>
                <a:solidFill>
                  <a:srgbClr val="FFFFFF"/>
                </a:solidFill>
                <a:ln w="9525">
                  <a:noFill/>
                  <a:round/>
                  <a:headEnd/>
                  <a:tailEnd/>
                </a:ln>
              </p:spPr>
              <p:txBody>
                <a:bodyPr/>
                <a:lstStyle/>
                <a:p>
                  <a:endParaRPr lang="it-IT"/>
                </a:p>
              </p:txBody>
            </p:sp>
            <p:sp>
              <p:nvSpPr>
                <p:cNvPr id="265" name="Freeform 69"/>
                <p:cNvSpPr>
                  <a:spLocks/>
                </p:cNvSpPr>
                <p:nvPr/>
              </p:nvSpPr>
              <p:spPr bwMode="auto">
                <a:xfrm>
                  <a:off x="676" y="2202"/>
                  <a:ext cx="94" cy="28"/>
                </a:xfrm>
                <a:custGeom>
                  <a:avLst/>
                  <a:gdLst/>
                  <a:ahLst/>
                  <a:cxnLst>
                    <a:cxn ang="0">
                      <a:pos x="0" y="7"/>
                    </a:cxn>
                    <a:cxn ang="0">
                      <a:pos x="21" y="0"/>
                    </a:cxn>
                    <a:cxn ang="0">
                      <a:pos x="72" y="18"/>
                    </a:cxn>
                    <a:cxn ang="0">
                      <a:pos x="94" y="13"/>
                    </a:cxn>
                    <a:cxn ang="0">
                      <a:pos x="82" y="28"/>
                    </a:cxn>
                    <a:cxn ang="0">
                      <a:pos x="23" y="28"/>
                    </a:cxn>
                    <a:cxn ang="0">
                      <a:pos x="47" y="24"/>
                    </a:cxn>
                    <a:cxn ang="0">
                      <a:pos x="0" y="7"/>
                    </a:cxn>
                  </a:cxnLst>
                  <a:rect l="0" t="0" r="r" b="b"/>
                  <a:pathLst>
                    <a:path w="94" h="28">
                      <a:moveTo>
                        <a:pt x="0" y="7"/>
                      </a:moveTo>
                      <a:lnTo>
                        <a:pt x="21" y="0"/>
                      </a:lnTo>
                      <a:lnTo>
                        <a:pt x="72" y="18"/>
                      </a:lnTo>
                      <a:lnTo>
                        <a:pt x="94" y="13"/>
                      </a:lnTo>
                      <a:lnTo>
                        <a:pt x="82" y="28"/>
                      </a:lnTo>
                      <a:lnTo>
                        <a:pt x="23" y="28"/>
                      </a:lnTo>
                      <a:lnTo>
                        <a:pt x="47" y="24"/>
                      </a:lnTo>
                      <a:lnTo>
                        <a:pt x="0" y="7"/>
                      </a:lnTo>
                      <a:close/>
                    </a:path>
                  </a:pathLst>
                </a:custGeom>
                <a:solidFill>
                  <a:srgbClr val="FFFFFF"/>
                </a:solidFill>
                <a:ln w="9525">
                  <a:noFill/>
                  <a:round/>
                  <a:headEnd/>
                  <a:tailEnd/>
                </a:ln>
              </p:spPr>
              <p:txBody>
                <a:bodyPr/>
                <a:lstStyle/>
                <a:p>
                  <a:endParaRPr lang="it-IT"/>
                </a:p>
              </p:txBody>
            </p:sp>
            <p:sp>
              <p:nvSpPr>
                <p:cNvPr id="266" name="Freeform 70"/>
                <p:cNvSpPr>
                  <a:spLocks/>
                </p:cNvSpPr>
                <p:nvPr/>
              </p:nvSpPr>
              <p:spPr bwMode="auto">
                <a:xfrm>
                  <a:off x="676" y="2202"/>
                  <a:ext cx="94" cy="28"/>
                </a:xfrm>
                <a:custGeom>
                  <a:avLst/>
                  <a:gdLst/>
                  <a:ahLst/>
                  <a:cxnLst>
                    <a:cxn ang="0">
                      <a:pos x="0" y="7"/>
                    </a:cxn>
                    <a:cxn ang="0">
                      <a:pos x="21" y="0"/>
                    </a:cxn>
                    <a:cxn ang="0">
                      <a:pos x="72" y="18"/>
                    </a:cxn>
                    <a:cxn ang="0">
                      <a:pos x="94" y="13"/>
                    </a:cxn>
                    <a:cxn ang="0">
                      <a:pos x="82" y="28"/>
                    </a:cxn>
                    <a:cxn ang="0">
                      <a:pos x="23" y="28"/>
                    </a:cxn>
                    <a:cxn ang="0">
                      <a:pos x="47" y="24"/>
                    </a:cxn>
                    <a:cxn ang="0">
                      <a:pos x="0" y="7"/>
                    </a:cxn>
                  </a:cxnLst>
                  <a:rect l="0" t="0" r="r" b="b"/>
                  <a:pathLst>
                    <a:path w="94" h="28">
                      <a:moveTo>
                        <a:pt x="0" y="7"/>
                      </a:moveTo>
                      <a:lnTo>
                        <a:pt x="21" y="0"/>
                      </a:lnTo>
                      <a:lnTo>
                        <a:pt x="72" y="18"/>
                      </a:lnTo>
                      <a:lnTo>
                        <a:pt x="94" y="13"/>
                      </a:lnTo>
                      <a:lnTo>
                        <a:pt x="82" y="28"/>
                      </a:lnTo>
                      <a:lnTo>
                        <a:pt x="23" y="28"/>
                      </a:lnTo>
                      <a:lnTo>
                        <a:pt x="47" y="24"/>
                      </a:lnTo>
                      <a:lnTo>
                        <a:pt x="0" y="7"/>
                      </a:lnTo>
                      <a:close/>
                    </a:path>
                  </a:pathLst>
                </a:custGeom>
                <a:solidFill>
                  <a:srgbClr val="FFFFFF"/>
                </a:solidFill>
                <a:ln w="9525">
                  <a:noFill/>
                  <a:round/>
                  <a:headEnd/>
                  <a:tailEnd/>
                </a:ln>
              </p:spPr>
              <p:txBody>
                <a:bodyPr/>
                <a:lstStyle/>
                <a:p>
                  <a:endParaRPr lang="it-IT"/>
                </a:p>
              </p:txBody>
            </p:sp>
            <p:sp>
              <p:nvSpPr>
                <p:cNvPr id="268" name="Freeform 71"/>
                <p:cNvSpPr>
                  <a:spLocks/>
                </p:cNvSpPr>
                <p:nvPr/>
              </p:nvSpPr>
              <p:spPr bwMode="auto">
                <a:xfrm>
                  <a:off x="770" y="2240"/>
                  <a:ext cx="95" cy="28"/>
                </a:xfrm>
                <a:custGeom>
                  <a:avLst/>
                  <a:gdLst/>
                  <a:ahLst/>
                  <a:cxnLst>
                    <a:cxn ang="0">
                      <a:pos x="95" y="22"/>
                    </a:cxn>
                    <a:cxn ang="0">
                      <a:pos x="74" y="28"/>
                    </a:cxn>
                    <a:cxn ang="0">
                      <a:pos x="25" y="9"/>
                    </a:cxn>
                    <a:cxn ang="0">
                      <a:pos x="0" y="15"/>
                    </a:cxn>
                    <a:cxn ang="0">
                      <a:pos x="13" y="0"/>
                    </a:cxn>
                    <a:cxn ang="0">
                      <a:pos x="74" y="0"/>
                    </a:cxn>
                    <a:cxn ang="0">
                      <a:pos x="48" y="4"/>
                    </a:cxn>
                    <a:cxn ang="0">
                      <a:pos x="95" y="22"/>
                    </a:cxn>
                  </a:cxnLst>
                  <a:rect l="0" t="0" r="r" b="b"/>
                  <a:pathLst>
                    <a:path w="95" h="28">
                      <a:moveTo>
                        <a:pt x="95" y="22"/>
                      </a:moveTo>
                      <a:lnTo>
                        <a:pt x="74" y="28"/>
                      </a:lnTo>
                      <a:lnTo>
                        <a:pt x="25" y="9"/>
                      </a:lnTo>
                      <a:lnTo>
                        <a:pt x="0" y="15"/>
                      </a:lnTo>
                      <a:lnTo>
                        <a:pt x="13" y="0"/>
                      </a:lnTo>
                      <a:lnTo>
                        <a:pt x="74" y="0"/>
                      </a:lnTo>
                      <a:lnTo>
                        <a:pt x="48" y="4"/>
                      </a:lnTo>
                      <a:lnTo>
                        <a:pt x="95" y="22"/>
                      </a:lnTo>
                      <a:close/>
                    </a:path>
                  </a:pathLst>
                </a:custGeom>
                <a:solidFill>
                  <a:srgbClr val="FFFFFF"/>
                </a:solidFill>
                <a:ln w="9525">
                  <a:noFill/>
                  <a:round/>
                  <a:headEnd/>
                  <a:tailEnd/>
                </a:ln>
              </p:spPr>
              <p:txBody>
                <a:bodyPr/>
                <a:lstStyle/>
                <a:p>
                  <a:endParaRPr lang="it-IT"/>
                </a:p>
              </p:txBody>
            </p:sp>
            <p:sp>
              <p:nvSpPr>
                <p:cNvPr id="269" name="Freeform 72"/>
                <p:cNvSpPr>
                  <a:spLocks/>
                </p:cNvSpPr>
                <p:nvPr/>
              </p:nvSpPr>
              <p:spPr bwMode="auto">
                <a:xfrm>
                  <a:off x="770" y="2240"/>
                  <a:ext cx="95" cy="28"/>
                </a:xfrm>
                <a:custGeom>
                  <a:avLst/>
                  <a:gdLst/>
                  <a:ahLst/>
                  <a:cxnLst>
                    <a:cxn ang="0">
                      <a:pos x="95" y="22"/>
                    </a:cxn>
                    <a:cxn ang="0">
                      <a:pos x="74" y="28"/>
                    </a:cxn>
                    <a:cxn ang="0">
                      <a:pos x="25" y="9"/>
                    </a:cxn>
                    <a:cxn ang="0">
                      <a:pos x="0" y="15"/>
                    </a:cxn>
                    <a:cxn ang="0">
                      <a:pos x="13" y="0"/>
                    </a:cxn>
                    <a:cxn ang="0">
                      <a:pos x="74" y="0"/>
                    </a:cxn>
                    <a:cxn ang="0">
                      <a:pos x="48" y="4"/>
                    </a:cxn>
                    <a:cxn ang="0">
                      <a:pos x="95" y="22"/>
                    </a:cxn>
                  </a:cxnLst>
                  <a:rect l="0" t="0" r="r" b="b"/>
                  <a:pathLst>
                    <a:path w="95" h="28">
                      <a:moveTo>
                        <a:pt x="95" y="22"/>
                      </a:moveTo>
                      <a:lnTo>
                        <a:pt x="74" y="28"/>
                      </a:lnTo>
                      <a:lnTo>
                        <a:pt x="25" y="9"/>
                      </a:lnTo>
                      <a:lnTo>
                        <a:pt x="0" y="15"/>
                      </a:lnTo>
                      <a:lnTo>
                        <a:pt x="13" y="0"/>
                      </a:lnTo>
                      <a:lnTo>
                        <a:pt x="74" y="0"/>
                      </a:lnTo>
                      <a:lnTo>
                        <a:pt x="48" y="4"/>
                      </a:lnTo>
                      <a:lnTo>
                        <a:pt x="95" y="22"/>
                      </a:lnTo>
                      <a:close/>
                    </a:path>
                  </a:pathLst>
                </a:custGeom>
                <a:solidFill>
                  <a:srgbClr val="FFFFFF"/>
                </a:solidFill>
                <a:ln w="9525">
                  <a:noFill/>
                  <a:round/>
                  <a:headEnd/>
                  <a:tailEnd/>
                </a:ln>
              </p:spPr>
              <p:txBody>
                <a:bodyPr/>
                <a:lstStyle/>
                <a:p>
                  <a:endParaRPr lang="it-IT"/>
                </a:p>
              </p:txBody>
            </p:sp>
          </p:grpSp>
        </p:grpSp>
        <p:sp>
          <p:nvSpPr>
            <p:cNvPr id="250" name="Line 73"/>
            <p:cNvSpPr>
              <a:spLocks noChangeShapeType="1"/>
            </p:cNvSpPr>
            <p:nvPr/>
          </p:nvSpPr>
          <p:spPr bwMode="auto">
            <a:xfrm>
              <a:off x="625" y="2234"/>
              <a:ext cx="1" cy="62"/>
            </a:xfrm>
            <a:prstGeom prst="line">
              <a:avLst/>
            </a:prstGeom>
            <a:noFill/>
            <a:ln w="3175">
              <a:solidFill>
                <a:srgbClr val="AAE6FF"/>
              </a:solidFill>
              <a:round/>
              <a:headEnd/>
              <a:tailEnd/>
            </a:ln>
          </p:spPr>
          <p:txBody>
            <a:bodyPr/>
            <a:lstStyle/>
            <a:p>
              <a:endParaRPr lang="it-IT"/>
            </a:p>
          </p:txBody>
        </p:sp>
        <p:sp>
          <p:nvSpPr>
            <p:cNvPr id="253" name="Line 74"/>
            <p:cNvSpPr>
              <a:spLocks noChangeShapeType="1"/>
            </p:cNvSpPr>
            <p:nvPr/>
          </p:nvSpPr>
          <p:spPr bwMode="auto">
            <a:xfrm>
              <a:off x="912" y="2234"/>
              <a:ext cx="1" cy="62"/>
            </a:xfrm>
            <a:prstGeom prst="line">
              <a:avLst/>
            </a:prstGeom>
            <a:noFill/>
            <a:ln w="3175">
              <a:solidFill>
                <a:srgbClr val="AAE6FF"/>
              </a:solidFill>
              <a:round/>
              <a:headEnd/>
              <a:tailEnd/>
            </a:ln>
          </p:spPr>
          <p:txBody>
            <a:bodyPr/>
            <a:lstStyle/>
            <a:p>
              <a:endParaRPr lang="it-IT"/>
            </a:p>
          </p:txBody>
        </p:sp>
        <p:sp>
          <p:nvSpPr>
            <p:cNvPr id="254" name="Rectangle 75"/>
            <p:cNvSpPr>
              <a:spLocks noChangeArrowheads="1"/>
            </p:cNvSpPr>
            <p:nvPr/>
          </p:nvSpPr>
          <p:spPr bwMode="auto">
            <a:xfrm>
              <a:off x="631" y="2232"/>
              <a:ext cx="240" cy="144"/>
            </a:xfrm>
            <a:prstGeom prst="rect">
              <a:avLst/>
            </a:prstGeom>
            <a:noFill/>
            <a:ln w="9525">
              <a:noFill/>
              <a:miter lim="800000"/>
              <a:headEnd/>
              <a:tailEnd/>
            </a:ln>
            <a:effectLst/>
          </p:spPr>
          <p:txBody>
            <a:bodyPr wrap="none" lIns="92075" tIns="46038" rIns="92075" bIns="46038">
              <a:spAutoFit/>
            </a:bodyPr>
            <a:lstStyle/>
            <a:p>
              <a:pPr algn="ctr" eaLnBrk="0" hangingPunct="0"/>
              <a:r>
                <a:rPr lang="en-US" sz="900" b="1">
                  <a:solidFill>
                    <a:schemeClr val="bg1"/>
                  </a:solidFill>
                </a:rPr>
                <a:t>IAD</a:t>
              </a:r>
              <a:endParaRPr lang="it-IT" sz="900" b="1">
                <a:solidFill>
                  <a:schemeClr val="bg1"/>
                </a:solidFill>
              </a:endParaRPr>
            </a:p>
          </p:txBody>
        </p:sp>
      </p:grpSp>
      <p:grpSp>
        <p:nvGrpSpPr>
          <p:cNvPr id="278" name="Group 49"/>
          <p:cNvGrpSpPr>
            <a:grpSpLocks/>
          </p:cNvGrpSpPr>
          <p:nvPr/>
        </p:nvGrpSpPr>
        <p:grpSpPr bwMode="auto">
          <a:xfrm>
            <a:off x="2392121" y="5399223"/>
            <a:ext cx="415636" cy="266227"/>
            <a:chOff x="625" y="2191"/>
            <a:chExt cx="288" cy="185"/>
          </a:xfrm>
        </p:grpSpPr>
        <p:sp>
          <p:nvSpPr>
            <p:cNvPr id="279" name="Oval 50"/>
            <p:cNvSpPr>
              <a:spLocks noChangeArrowheads="1"/>
            </p:cNvSpPr>
            <p:nvPr/>
          </p:nvSpPr>
          <p:spPr bwMode="auto">
            <a:xfrm>
              <a:off x="626" y="2253"/>
              <a:ext cx="287" cy="87"/>
            </a:xfrm>
            <a:prstGeom prst="ellipse">
              <a:avLst/>
            </a:prstGeom>
            <a:solidFill>
              <a:srgbClr val="0078AA"/>
            </a:solidFill>
            <a:ln w="3175">
              <a:solidFill>
                <a:srgbClr val="AAE6FF"/>
              </a:solidFill>
              <a:round/>
              <a:headEnd/>
              <a:tailEnd/>
            </a:ln>
          </p:spPr>
          <p:txBody>
            <a:bodyPr/>
            <a:lstStyle/>
            <a:p>
              <a:endParaRPr lang="it-IT"/>
            </a:p>
          </p:txBody>
        </p:sp>
        <p:sp>
          <p:nvSpPr>
            <p:cNvPr id="280" name="Rectangle 51"/>
            <p:cNvSpPr>
              <a:spLocks noChangeArrowheads="1"/>
            </p:cNvSpPr>
            <p:nvPr/>
          </p:nvSpPr>
          <p:spPr bwMode="auto">
            <a:xfrm>
              <a:off x="625" y="2235"/>
              <a:ext cx="287" cy="62"/>
            </a:xfrm>
            <a:prstGeom prst="rect">
              <a:avLst/>
            </a:prstGeom>
            <a:solidFill>
              <a:srgbClr val="0078AA"/>
            </a:solidFill>
            <a:ln w="9525">
              <a:noFill/>
              <a:miter lim="800000"/>
              <a:headEnd/>
              <a:tailEnd/>
            </a:ln>
          </p:spPr>
          <p:txBody>
            <a:bodyPr/>
            <a:lstStyle/>
            <a:p>
              <a:endParaRPr lang="it-IT"/>
            </a:p>
          </p:txBody>
        </p:sp>
        <p:sp>
          <p:nvSpPr>
            <p:cNvPr id="281" name="Rectangle 52"/>
            <p:cNvSpPr>
              <a:spLocks noChangeArrowheads="1"/>
            </p:cNvSpPr>
            <p:nvPr/>
          </p:nvSpPr>
          <p:spPr bwMode="auto">
            <a:xfrm>
              <a:off x="625" y="2235"/>
              <a:ext cx="287" cy="62"/>
            </a:xfrm>
            <a:prstGeom prst="rect">
              <a:avLst/>
            </a:prstGeom>
            <a:solidFill>
              <a:srgbClr val="0078AA"/>
            </a:solidFill>
            <a:ln w="9525">
              <a:noFill/>
              <a:miter lim="800000"/>
              <a:headEnd/>
              <a:tailEnd/>
            </a:ln>
          </p:spPr>
          <p:txBody>
            <a:bodyPr/>
            <a:lstStyle/>
            <a:p>
              <a:endParaRPr lang="it-IT"/>
            </a:p>
          </p:txBody>
        </p:sp>
        <p:sp>
          <p:nvSpPr>
            <p:cNvPr id="282" name="Oval 53"/>
            <p:cNvSpPr>
              <a:spLocks noChangeArrowheads="1"/>
            </p:cNvSpPr>
            <p:nvPr/>
          </p:nvSpPr>
          <p:spPr bwMode="auto">
            <a:xfrm>
              <a:off x="626" y="2191"/>
              <a:ext cx="287" cy="87"/>
            </a:xfrm>
            <a:prstGeom prst="ellipse">
              <a:avLst/>
            </a:prstGeom>
            <a:solidFill>
              <a:srgbClr val="00B4FF"/>
            </a:solidFill>
            <a:ln w="3175">
              <a:solidFill>
                <a:srgbClr val="AAE6FF"/>
              </a:solidFill>
              <a:round/>
              <a:headEnd/>
              <a:tailEnd/>
            </a:ln>
          </p:spPr>
          <p:txBody>
            <a:bodyPr/>
            <a:lstStyle/>
            <a:p>
              <a:endParaRPr lang="it-IT"/>
            </a:p>
          </p:txBody>
        </p:sp>
        <p:grpSp>
          <p:nvGrpSpPr>
            <p:cNvPr id="283" name="Group 54"/>
            <p:cNvGrpSpPr>
              <a:grpSpLocks/>
            </p:cNvGrpSpPr>
            <p:nvPr/>
          </p:nvGrpSpPr>
          <p:grpSpPr bwMode="auto">
            <a:xfrm>
              <a:off x="669" y="2201"/>
              <a:ext cx="199" cy="67"/>
              <a:chOff x="669" y="2201"/>
              <a:chExt cx="199" cy="67"/>
            </a:xfrm>
          </p:grpSpPr>
          <p:grpSp>
            <p:nvGrpSpPr>
              <p:cNvPr id="288" name="Group 55"/>
              <p:cNvGrpSpPr>
                <a:grpSpLocks/>
              </p:cNvGrpSpPr>
              <p:nvPr/>
            </p:nvGrpSpPr>
            <p:grpSpPr bwMode="auto">
              <a:xfrm>
                <a:off x="669" y="2201"/>
                <a:ext cx="198" cy="65"/>
                <a:chOff x="669" y="2201"/>
                <a:chExt cx="198" cy="65"/>
              </a:xfrm>
            </p:grpSpPr>
            <p:sp>
              <p:nvSpPr>
                <p:cNvPr id="312" name="Freeform 56"/>
                <p:cNvSpPr>
                  <a:spLocks/>
                </p:cNvSpPr>
                <p:nvPr/>
              </p:nvSpPr>
              <p:spPr bwMode="auto">
                <a:xfrm>
                  <a:off x="772" y="2202"/>
                  <a:ext cx="95" cy="28"/>
                </a:xfrm>
                <a:custGeom>
                  <a:avLst/>
                  <a:gdLst/>
                  <a:ahLst/>
                  <a:cxnLst>
                    <a:cxn ang="0">
                      <a:pos x="0" y="22"/>
                    </a:cxn>
                    <a:cxn ang="0">
                      <a:pos x="21" y="28"/>
                    </a:cxn>
                    <a:cxn ang="0">
                      <a:pos x="72" y="10"/>
                    </a:cxn>
                    <a:cxn ang="0">
                      <a:pos x="95" y="16"/>
                    </a:cxn>
                    <a:cxn ang="0">
                      <a:pos x="82" y="0"/>
                    </a:cxn>
                    <a:cxn ang="0">
                      <a:pos x="23" y="0"/>
                    </a:cxn>
                    <a:cxn ang="0">
                      <a:pos x="47" y="5"/>
                    </a:cxn>
                    <a:cxn ang="0">
                      <a:pos x="0" y="22"/>
                    </a:cxn>
                  </a:cxnLst>
                  <a:rect l="0" t="0" r="r" b="b"/>
                  <a:pathLst>
                    <a:path w="95" h="28">
                      <a:moveTo>
                        <a:pt x="0" y="22"/>
                      </a:moveTo>
                      <a:lnTo>
                        <a:pt x="21" y="28"/>
                      </a:lnTo>
                      <a:lnTo>
                        <a:pt x="72" y="10"/>
                      </a:lnTo>
                      <a:lnTo>
                        <a:pt x="95" y="16"/>
                      </a:lnTo>
                      <a:lnTo>
                        <a:pt x="82" y="0"/>
                      </a:lnTo>
                      <a:lnTo>
                        <a:pt x="23" y="0"/>
                      </a:lnTo>
                      <a:lnTo>
                        <a:pt x="47" y="5"/>
                      </a:lnTo>
                      <a:lnTo>
                        <a:pt x="0" y="22"/>
                      </a:lnTo>
                      <a:close/>
                    </a:path>
                  </a:pathLst>
                </a:custGeom>
                <a:solidFill>
                  <a:srgbClr val="000000"/>
                </a:solidFill>
                <a:ln w="9525">
                  <a:noFill/>
                  <a:round/>
                  <a:headEnd/>
                  <a:tailEnd/>
                </a:ln>
              </p:spPr>
              <p:txBody>
                <a:bodyPr/>
                <a:lstStyle/>
                <a:p>
                  <a:endParaRPr lang="it-IT"/>
                </a:p>
              </p:txBody>
            </p:sp>
            <p:sp>
              <p:nvSpPr>
                <p:cNvPr id="313" name="Freeform 57"/>
                <p:cNvSpPr>
                  <a:spLocks/>
                </p:cNvSpPr>
                <p:nvPr/>
              </p:nvSpPr>
              <p:spPr bwMode="auto">
                <a:xfrm>
                  <a:off x="772" y="2202"/>
                  <a:ext cx="95" cy="28"/>
                </a:xfrm>
                <a:custGeom>
                  <a:avLst/>
                  <a:gdLst/>
                  <a:ahLst/>
                  <a:cxnLst>
                    <a:cxn ang="0">
                      <a:pos x="0" y="22"/>
                    </a:cxn>
                    <a:cxn ang="0">
                      <a:pos x="21" y="28"/>
                    </a:cxn>
                    <a:cxn ang="0">
                      <a:pos x="72" y="10"/>
                    </a:cxn>
                    <a:cxn ang="0">
                      <a:pos x="95" y="16"/>
                    </a:cxn>
                    <a:cxn ang="0">
                      <a:pos x="82" y="0"/>
                    </a:cxn>
                    <a:cxn ang="0">
                      <a:pos x="23" y="0"/>
                    </a:cxn>
                    <a:cxn ang="0">
                      <a:pos x="47" y="5"/>
                    </a:cxn>
                    <a:cxn ang="0">
                      <a:pos x="0" y="22"/>
                    </a:cxn>
                  </a:cxnLst>
                  <a:rect l="0" t="0" r="r" b="b"/>
                  <a:pathLst>
                    <a:path w="95" h="28">
                      <a:moveTo>
                        <a:pt x="0" y="22"/>
                      </a:moveTo>
                      <a:lnTo>
                        <a:pt x="21" y="28"/>
                      </a:lnTo>
                      <a:lnTo>
                        <a:pt x="72" y="10"/>
                      </a:lnTo>
                      <a:lnTo>
                        <a:pt x="95" y="16"/>
                      </a:lnTo>
                      <a:lnTo>
                        <a:pt x="82" y="0"/>
                      </a:lnTo>
                      <a:lnTo>
                        <a:pt x="23" y="0"/>
                      </a:lnTo>
                      <a:lnTo>
                        <a:pt x="47" y="5"/>
                      </a:lnTo>
                      <a:lnTo>
                        <a:pt x="0" y="22"/>
                      </a:lnTo>
                      <a:close/>
                    </a:path>
                  </a:pathLst>
                </a:custGeom>
                <a:solidFill>
                  <a:srgbClr val="000000"/>
                </a:solidFill>
                <a:ln w="9525">
                  <a:noFill/>
                  <a:round/>
                  <a:headEnd/>
                  <a:tailEnd/>
                </a:ln>
              </p:spPr>
              <p:txBody>
                <a:bodyPr/>
                <a:lstStyle/>
                <a:p>
                  <a:endParaRPr lang="it-IT"/>
                </a:p>
              </p:txBody>
            </p:sp>
            <p:sp>
              <p:nvSpPr>
                <p:cNvPr id="314" name="Freeform 58"/>
                <p:cNvSpPr>
                  <a:spLocks/>
                </p:cNvSpPr>
                <p:nvPr/>
              </p:nvSpPr>
              <p:spPr bwMode="auto">
                <a:xfrm>
                  <a:off x="669" y="2235"/>
                  <a:ext cx="94" cy="30"/>
                </a:xfrm>
                <a:custGeom>
                  <a:avLst/>
                  <a:gdLst/>
                  <a:ahLst/>
                  <a:cxnLst>
                    <a:cxn ang="0">
                      <a:pos x="94" y="6"/>
                    </a:cxn>
                    <a:cxn ang="0">
                      <a:pos x="73" y="0"/>
                    </a:cxn>
                    <a:cxn ang="0">
                      <a:pos x="24" y="19"/>
                    </a:cxn>
                    <a:cxn ang="0">
                      <a:pos x="0" y="13"/>
                    </a:cxn>
                    <a:cxn ang="0">
                      <a:pos x="12" y="30"/>
                    </a:cxn>
                    <a:cxn ang="0">
                      <a:pos x="73" y="30"/>
                    </a:cxn>
                    <a:cxn ang="0">
                      <a:pos x="47" y="23"/>
                    </a:cxn>
                    <a:cxn ang="0">
                      <a:pos x="94" y="6"/>
                    </a:cxn>
                  </a:cxnLst>
                  <a:rect l="0" t="0" r="r" b="b"/>
                  <a:pathLst>
                    <a:path w="94" h="30">
                      <a:moveTo>
                        <a:pt x="94" y="6"/>
                      </a:moveTo>
                      <a:lnTo>
                        <a:pt x="73" y="0"/>
                      </a:lnTo>
                      <a:lnTo>
                        <a:pt x="24" y="19"/>
                      </a:lnTo>
                      <a:lnTo>
                        <a:pt x="0" y="13"/>
                      </a:lnTo>
                      <a:lnTo>
                        <a:pt x="12" y="30"/>
                      </a:lnTo>
                      <a:lnTo>
                        <a:pt x="73" y="30"/>
                      </a:lnTo>
                      <a:lnTo>
                        <a:pt x="47" y="23"/>
                      </a:lnTo>
                      <a:lnTo>
                        <a:pt x="94" y="6"/>
                      </a:lnTo>
                      <a:close/>
                    </a:path>
                  </a:pathLst>
                </a:custGeom>
                <a:solidFill>
                  <a:srgbClr val="000000"/>
                </a:solidFill>
                <a:ln w="9525">
                  <a:noFill/>
                  <a:round/>
                  <a:headEnd/>
                  <a:tailEnd/>
                </a:ln>
              </p:spPr>
              <p:txBody>
                <a:bodyPr/>
                <a:lstStyle/>
                <a:p>
                  <a:endParaRPr lang="it-IT"/>
                </a:p>
              </p:txBody>
            </p:sp>
            <p:sp>
              <p:nvSpPr>
                <p:cNvPr id="315" name="Freeform 59"/>
                <p:cNvSpPr>
                  <a:spLocks/>
                </p:cNvSpPr>
                <p:nvPr/>
              </p:nvSpPr>
              <p:spPr bwMode="auto">
                <a:xfrm>
                  <a:off x="669" y="2235"/>
                  <a:ext cx="94" cy="30"/>
                </a:xfrm>
                <a:custGeom>
                  <a:avLst/>
                  <a:gdLst/>
                  <a:ahLst/>
                  <a:cxnLst>
                    <a:cxn ang="0">
                      <a:pos x="94" y="6"/>
                    </a:cxn>
                    <a:cxn ang="0">
                      <a:pos x="73" y="0"/>
                    </a:cxn>
                    <a:cxn ang="0">
                      <a:pos x="24" y="19"/>
                    </a:cxn>
                    <a:cxn ang="0">
                      <a:pos x="0" y="13"/>
                    </a:cxn>
                    <a:cxn ang="0">
                      <a:pos x="12" y="30"/>
                    </a:cxn>
                    <a:cxn ang="0">
                      <a:pos x="73" y="30"/>
                    </a:cxn>
                    <a:cxn ang="0">
                      <a:pos x="47" y="23"/>
                    </a:cxn>
                    <a:cxn ang="0">
                      <a:pos x="94" y="6"/>
                    </a:cxn>
                  </a:cxnLst>
                  <a:rect l="0" t="0" r="r" b="b"/>
                  <a:pathLst>
                    <a:path w="94" h="30">
                      <a:moveTo>
                        <a:pt x="94" y="6"/>
                      </a:moveTo>
                      <a:lnTo>
                        <a:pt x="73" y="0"/>
                      </a:lnTo>
                      <a:lnTo>
                        <a:pt x="24" y="19"/>
                      </a:lnTo>
                      <a:lnTo>
                        <a:pt x="0" y="13"/>
                      </a:lnTo>
                      <a:lnTo>
                        <a:pt x="12" y="30"/>
                      </a:lnTo>
                      <a:lnTo>
                        <a:pt x="73" y="30"/>
                      </a:lnTo>
                      <a:lnTo>
                        <a:pt x="47" y="23"/>
                      </a:lnTo>
                      <a:lnTo>
                        <a:pt x="94" y="6"/>
                      </a:lnTo>
                      <a:close/>
                    </a:path>
                  </a:pathLst>
                </a:custGeom>
                <a:solidFill>
                  <a:srgbClr val="000000"/>
                </a:solidFill>
                <a:ln w="9525">
                  <a:noFill/>
                  <a:round/>
                  <a:headEnd/>
                  <a:tailEnd/>
                </a:ln>
              </p:spPr>
              <p:txBody>
                <a:bodyPr/>
                <a:lstStyle/>
                <a:p>
                  <a:endParaRPr lang="it-IT"/>
                </a:p>
              </p:txBody>
            </p:sp>
            <p:sp>
              <p:nvSpPr>
                <p:cNvPr id="316" name="Freeform 60"/>
                <p:cNvSpPr>
                  <a:spLocks/>
                </p:cNvSpPr>
                <p:nvPr/>
              </p:nvSpPr>
              <p:spPr bwMode="auto">
                <a:xfrm>
                  <a:off x="674" y="2201"/>
                  <a:ext cx="95" cy="28"/>
                </a:xfrm>
                <a:custGeom>
                  <a:avLst/>
                  <a:gdLst/>
                  <a:ahLst/>
                  <a:cxnLst>
                    <a:cxn ang="0">
                      <a:pos x="0" y="6"/>
                    </a:cxn>
                    <a:cxn ang="0">
                      <a:pos x="21" y="0"/>
                    </a:cxn>
                    <a:cxn ang="0">
                      <a:pos x="72" y="17"/>
                    </a:cxn>
                    <a:cxn ang="0">
                      <a:pos x="95" y="12"/>
                    </a:cxn>
                    <a:cxn ang="0">
                      <a:pos x="82" y="28"/>
                    </a:cxn>
                    <a:cxn ang="0">
                      <a:pos x="23" y="28"/>
                    </a:cxn>
                    <a:cxn ang="0">
                      <a:pos x="47" y="23"/>
                    </a:cxn>
                    <a:cxn ang="0">
                      <a:pos x="0" y="6"/>
                    </a:cxn>
                  </a:cxnLst>
                  <a:rect l="0" t="0" r="r" b="b"/>
                  <a:pathLst>
                    <a:path w="95" h="28">
                      <a:moveTo>
                        <a:pt x="0" y="6"/>
                      </a:moveTo>
                      <a:lnTo>
                        <a:pt x="21" y="0"/>
                      </a:lnTo>
                      <a:lnTo>
                        <a:pt x="72" y="17"/>
                      </a:lnTo>
                      <a:lnTo>
                        <a:pt x="95" y="12"/>
                      </a:lnTo>
                      <a:lnTo>
                        <a:pt x="82" y="28"/>
                      </a:lnTo>
                      <a:lnTo>
                        <a:pt x="23" y="28"/>
                      </a:lnTo>
                      <a:lnTo>
                        <a:pt x="47" y="23"/>
                      </a:lnTo>
                      <a:lnTo>
                        <a:pt x="0" y="6"/>
                      </a:lnTo>
                      <a:close/>
                    </a:path>
                  </a:pathLst>
                </a:custGeom>
                <a:solidFill>
                  <a:srgbClr val="000000"/>
                </a:solidFill>
                <a:ln w="9525">
                  <a:noFill/>
                  <a:round/>
                  <a:headEnd/>
                  <a:tailEnd/>
                </a:ln>
              </p:spPr>
              <p:txBody>
                <a:bodyPr/>
                <a:lstStyle/>
                <a:p>
                  <a:endParaRPr lang="it-IT"/>
                </a:p>
              </p:txBody>
            </p:sp>
            <p:sp>
              <p:nvSpPr>
                <p:cNvPr id="317" name="Freeform 61"/>
                <p:cNvSpPr>
                  <a:spLocks/>
                </p:cNvSpPr>
                <p:nvPr/>
              </p:nvSpPr>
              <p:spPr bwMode="auto">
                <a:xfrm>
                  <a:off x="674" y="2201"/>
                  <a:ext cx="95" cy="28"/>
                </a:xfrm>
                <a:custGeom>
                  <a:avLst/>
                  <a:gdLst/>
                  <a:ahLst/>
                  <a:cxnLst>
                    <a:cxn ang="0">
                      <a:pos x="0" y="6"/>
                    </a:cxn>
                    <a:cxn ang="0">
                      <a:pos x="21" y="0"/>
                    </a:cxn>
                    <a:cxn ang="0">
                      <a:pos x="72" y="17"/>
                    </a:cxn>
                    <a:cxn ang="0">
                      <a:pos x="95" y="12"/>
                    </a:cxn>
                    <a:cxn ang="0">
                      <a:pos x="82" y="28"/>
                    </a:cxn>
                    <a:cxn ang="0">
                      <a:pos x="23" y="28"/>
                    </a:cxn>
                    <a:cxn ang="0">
                      <a:pos x="47" y="23"/>
                    </a:cxn>
                    <a:cxn ang="0">
                      <a:pos x="0" y="6"/>
                    </a:cxn>
                  </a:cxnLst>
                  <a:rect l="0" t="0" r="r" b="b"/>
                  <a:pathLst>
                    <a:path w="95" h="28">
                      <a:moveTo>
                        <a:pt x="0" y="6"/>
                      </a:moveTo>
                      <a:lnTo>
                        <a:pt x="21" y="0"/>
                      </a:lnTo>
                      <a:lnTo>
                        <a:pt x="72" y="17"/>
                      </a:lnTo>
                      <a:lnTo>
                        <a:pt x="95" y="12"/>
                      </a:lnTo>
                      <a:lnTo>
                        <a:pt x="82" y="28"/>
                      </a:lnTo>
                      <a:lnTo>
                        <a:pt x="23" y="28"/>
                      </a:lnTo>
                      <a:lnTo>
                        <a:pt x="47" y="23"/>
                      </a:lnTo>
                      <a:lnTo>
                        <a:pt x="0" y="6"/>
                      </a:lnTo>
                      <a:close/>
                    </a:path>
                  </a:pathLst>
                </a:custGeom>
                <a:solidFill>
                  <a:srgbClr val="000000"/>
                </a:solidFill>
                <a:ln w="9525">
                  <a:noFill/>
                  <a:round/>
                  <a:headEnd/>
                  <a:tailEnd/>
                </a:ln>
              </p:spPr>
              <p:txBody>
                <a:bodyPr/>
                <a:lstStyle/>
                <a:p>
                  <a:endParaRPr lang="it-IT"/>
                </a:p>
              </p:txBody>
            </p:sp>
            <p:sp>
              <p:nvSpPr>
                <p:cNvPr id="318" name="Freeform 62"/>
                <p:cNvSpPr>
                  <a:spLocks/>
                </p:cNvSpPr>
                <p:nvPr/>
              </p:nvSpPr>
              <p:spPr bwMode="auto">
                <a:xfrm>
                  <a:off x="769" y="2238"/>
                  <a:ext cx="94" cy="28"/>
                </a:xfrm>
                <a:custGeom>
                  <a:avLst/>
                  <a:gdLst/>
                  <a:ahLst/>
                  <a:cxnLst>
                    <a:cxn ang="0">
                      <a:pos x="94" y="22"/>
                    </a:cxn>
                    <a:cxn ang="0">
                      <a:pos x="73" y="28"/>
                    </a:cxn>
                    <a:cxn ang="0">
                      <a:pos x="24" y="10"/>
                    </a:cxn>
                    <a:cxn ang="0">
                      <a:pos x="0" y="16"/>
                    </a:cxn>
                    <a:cxn ang="0">
                      <a:pos x="12" y="0"/>
                    </a:cxn>
                    <a:cxn ang="0">
                      <a:pos x="73" y="0"/>
                    </a:cxn>
                    <a:cxn ang="0">
                      <a:pos x="47" y="5"/>
                    </a:cxn>
                    <a:cxn ang="0">
                      <a:pos x="94" y="22"/>
                    </a:cxn>
                  </a:cxnLst>
                  <a:rect l="0" t="0" r="r" b="b"/>
                  <a:pathLst>
                    <a:path w="94" h="28">
                      <a:moveTo>
                        <a:pt x="94" y="22"/>
                      </a:moveTo>
                      <a:lnTo>
                        <a:pt x="73" y="28"/>
                      </a:lnTo>
                      <a:lnTo>
                        <a:pt x="24" y="10"/>
                      </a:lnTo>
                      <a:lnTo>
                        <a:pt x="0" y="16"/>
                      </a:lnTo>
                      <a:lnTo>
                        <a:pt x="12" y="0"/>
                      </a:lnTo>
                      <a:lnTo>
                        <a:pt x="73" y="0"/>
                      </a:lnTo>
                      <a:lnTo>
                        <a:pt x="47" y="5"/>
                      </a:lnTo>
                      <a:lnTo>
                        <a:pt x="94" y="22"/>
                      </a:lnTo>
                      <a:close/>
                    </a:path>
                  </a:pathLst>
                </a:custGeom>
                <a:solidFill>
                  <a:srgbClr val="000000"/>
                </a:solidFill>
                <a:ln w="9525">
                  <a:noFill/>
                  <a:round/>
                  <a:headEnd/>
                  <a:tailEnd/>
                </a:ln>
              </p:spPr>
              <p:txBody>
                <a:bodyPr/>
                <a:lstStyle/>
                <a:p>
                  <a:endParaRPr lang="it-IT"/>
                </a:p>
              </p:txBody>
            </p:sp>
            <p:sp>
              <p:nvSpPr>
                <p:cNvPr id="319" name="Freeform 63"/>
                <p:cNvSpPr>
                  <a:spLocks/>
                </p:cNvSpPr>
                <p:nvPr/>
              </p:nvSpPr>
              <p:spPr bwMode="auto">
                <a:xfrm>
                  <a:off x="769" y="2238"/>
                  <a:ext cx="94" cy="28"/>
                </a:xfrm>
                <a:custGeom>
                  <a:avLst/>
                  <a:gdLst/>
                  <a:ahLst/>
                  <a:cxnLst>
                    <a:cxn ang="0">
                      <a:pos x="94" y="22"/>
                    </a:cxn>
                    <a:cxn ang="0">
                      <a:pos x="73" y="28"/>
                    </a:cxn>
                    <a:cxn ang="0">
                      <a:pos x="24" y="10"/>
                    </a:cxn>
                    <a:cxn ang="0">
                      <a:pos x="0" y="16"/>
                    </a:cxn>
                    <a:cxn ang="0">
                      <a:pos x="12" y="0"/>
                    </a:cxn>
                    <a:cxn ang="0">
                      <a:pos x="73" y="0"/>
                    </a:cxn>
                    <a:cxn ang="0">
                      <a:pos x="47" y="5"/>
                    </a:cxn>
                    <a:cxn ang="0">
                      <a:pos x="94" y="22"/>
                    </a:cxn>
                  </a:cxnLst>
                  <a:rect l="0" t="0" r="r" b="b"/>
                  <a:pathLst>
                    <a:path w="94" h="28">
                      <a:moveTo>
                        <a:pt x="94" y="22"/>
                      </a:moveTo>
                      <a:lnTo>
                        <a:pt x="73" y="28"/>
                      </a:lnTo>
                      <a:lnTo>
                        <a:pt x="24" y="10"/>
                      </a:lnTo>
                      <a:lnTo>
                        <a:pt x="0" y="16"/>
                      </a:lnTo>
                      <a:lnTo>
                        <a:pt x="12" y="0"/>
                      </a:lnTo>
                      <a:lnTo>
                        <a:pt x="73" y="0"/>
                      </a:lnTo>
                      <a:lnTo>
                        <a:pt x="47" y="5"/>
                      </a:lnTo>
                      <a:lnTo>
                        <a:pt x="94" y="22"/>
                      </a:lnTo>
                      <a:close/>
                    </a:path>
                  </a:pathLst>
                </a:custGeom>
                <a:solidFill>
                  <a:srgbClr val="000000"/>
                </a:solidFill>
                <a:ln w="9525">
                  <a:noFill/>
                  <a:round/>
                  <a:headEnd/>
                  <a:tailEnd/>
                </a:ln>
              </p:spPr>
              <p:txBody>
                <a:bodyPr/>
                <a:lstStyle/>
                <a:p>
                  <a:endParaRPr lang="it-IT"/>
                </a:p>
              </p:txBody>
            </p:sp>
          </p:grpSp>
          <p:grpSp>
            <p:nvGrpSpPr>
              <p:cNvPr id="289" name="Group 64"/>
              <p:cNvGrpSpPr>
                <a:grpSpLocks/>
              </p:cNvGrpSpPr>
              <p:nvPr/>
            </p:nvGrpSpPr>
            <p:grpSpPr bwMode="auto">
              <a:xfrm>
                <a:off x="671" y="2202"/>
                <a:ext cx="197" cy="66"/>
                <a:chOff x="671" y="2202"/>
                <a:chExt cx="197" cy="66"/>
              </a:xfrm>
            </p:grpSpPr>
            <p:sp>
              <p:nvSpPr>
                <p:cNvPr id="293" name="Freeform 65"/>
                <p:cNvSpPr>
                  <a:spLocks/>
                </p:cNvSpPr>
                <p:nvPr/>
              </p:nvSpPr>
              <p:spPr bwMode="auto">
                <a:xfrm>
                  <a:off x="774" y="2204"/>
                  <a:ext cx="94" cy="28"/>
                </a:xfrm>
                <a:custGeom>
                  <a:avLst/>
                  <a:gdLst/>
                  <a:ahLst/>
                  <a:cxnLst>
                    <a:cxn ang="0">
                      <a:pos x="0" y="22"/>
                    </a:cxn>
                    <a:cxn ang="0">
                      <a:pos x="21" y="28"/>
                    </a:cxn>
                    <a:cxn ang="0">
                      <a:pos x="72" y="9"/>
                    </a:cxn>
                    <a:cxn ang="0">
                      <a:pos x="94" y="16"/>
                    </a:cxn>
                    <a:cxn ang="0">
                      <a:pos x="82" y="0"/>
                    </a:cxn>
                    <a:cxn ang="0">
                      <a:pos x="23" y="0"/>
                    </a:cxn>
                    <a:cxn ang="0">
                      <a:pos x="47" y="5"/>
                    </a:cxn>
                    <a:cxn ang="0">
                      <a:pos x="0" y="22"/>
                    </a:cxn>
                  </a:cxnLst>
                  <a:rect l="0" t="0" r="r" b="b"/>
                  <a:pathLst>
                    <a:path w="94" h="28">
                      <a:moveTo>
                        <a:pt x="0" y="22"/>
                      </a:moveTo>
                      <a:lnTo>
                        <a:pt x="21" y="28"/>
                      </a:lnTo>
                      <a:lnTo>
                        <a:pt x="72" y="9"/>
                      </a:lnTo>
                      <a:lnTo>
                        <a:pt x="94" y="16"/>
                      </a:lnTo>
                      <a:lnTo>
                        <a:pt x="82" y="0"/>
                      </a:lnTo>
                      <a:lnTo>
                        <a:pt x="23" y="0"/>
                      </a:lnTo>
                      <a:lnTo>
                        <a:pt x="47" y="5"/>
                      </a:lnTo>
                      <a:lnTo>
                        <a:pt x="0" y="22"/>
                      </a:lnTo>
                      <a:close/>
                    </a:path>
                  </a:pathLst>
                </a:custGeom>
                <a:solidFill>
                  <a:srgbClr val="FFFFFF"/>
                </a:solidFill>
                <a:ln w="9525">
                  <a:noFill/>
                  <a:round/>
                  <a:headEnd/>
                  <a:tailEnd/>
                </a:ln>
              </p:spPr>
              <p:txBody>
                <a:bodyPr/>
                <a:lstStyle/>
                <a:p>
                  <a:endParaRPr lang="it-IT"/>
                </a:p>
              </p:txBody>
            </p:sp>
            <p:sp>
              <p:nvSpPr>
                <p:cNvPr id="294" name="Freeform 66"/>
                <p:cNvSpPr>
                  <a:spLocks/>
                </p:cNvSpPr>
                <p:nvPr/>
              </p:nvSpPr>
              <p:spPr bwMode="auto">
                <a:xfrm>
                  <a:off x="774" y="2204"/>
                  <a:ext cx="94" cy="28"/>
                </a:xfrm>
                <a:custGeom>
                  <a:avLst/>
                  <a:gdLst/>
                  <a:ahLst/>
                  <a:cxnLst>
                    <a:cxn ang="0">
                      <a:pos x="0" y="22"/>
                    </a:cxn>
                    <a:cxn ang="0">
                      <a:pos x="21" y="28"/>
                    </a:cxn>
                    <a:cxn ang="0">
                      <a:pos x="72" y="9"/>
                    </a:cxn>
                    <a:cxn ang="0">
                      <a:pos x="94" y="16"/>
                    </a:cxn>
                    <a:cxn ang="0">
                      <a:pos x="82" y="0"/>
                    </a:cxn>
                    <a:cxn ang="0">
                      <a:pos x="23" y="0"/>
                    </a:cxn>
                    <a:cxn ang="0">
                      <a:pos x="47" y="5"/>
                    </a:cxn>
                    <a:cxn ang="0">
                      <a:pos x="0" y="22"/>
                    </a:cxn>
                  </a:cxnLst>
                  <a:rect l="0" t="0" r="r" b="b"/>
                  <a:pathLst>
                    <a:path w="94" h="28">
                      <a:moveTo>
                        <a:pt x="0" y="22"/>
                      </a:moveTo>
                      <a:lnTo>
                        <a:pt x="21" y="28"/>
                      </a:lnTo>
                      <a:lnTo>
                        <a:pt x="72" y="9"/>
                      </a:lnTo>
                      <a:lnTo>
                        <a:pt x="94" y="16"/>
                      </a:lnTo>
                      <a:lnTo>
                        <a:pt x="82" y="0"/>
                      </a:lnTo>
                      <a:lnTo>
                        <a:pt x="23" y="0"/>
                      </a:lnTo>
                      <a:lnTo>
                        <a:pt x="47" y="5"/>
                      </a:lnTo>
                      <a:lnTo>
                        <a:pt x="0" y="22"/>
                      </a:lnTo>
                      <a:close/>
                    </a:path>
                  </a:pathLst>
                </a:custGeom>
                <a:solidFill>
                  <a:srgbClr val="FFFFFF"/>
                </a:solidFill>
                <a:ln w="9525">
                  <a:noFill/>
                  <a:round/>
                  <a:headEnd/>
                  <a:tailEnd/>
                </a:ln>
              </p:spPr>
              <p:txBody>
                <a:bodyPr/>
                <a:lstStyle/>
                <a:p>
                  <a:endParaRPr lang="it-IT"/>
                </a:p>
              </p:txBody>
            </p:sp>
            <p:sp>
              <p:nvSpPr>
                <p:cNvPr id="300" name="Freeform 67"/>
                <p:cNvSpPr>
                  <a:spLocks/>
                </p:cNvSpPr>
                <p:nvPr/>
              </p:nvSpPr>
              <p:spPr bwMode="auto">
                <a:xfrm>
                  <a:off x="671" y="2237"/>
                  <a:ext cx="94" cy="29"/>
                </a:xfrm>
                <a:custGeom>
                  <a:avLst/>
                  <a:gdLst/>
                  <a:ahLst/>
                  <a:cxnLst>
                    <a:cxn ang="0">
                      <a:pos x="94" y="6"/>
                    </a:cxn>
                    <a:cxn ang="0">
                      <a:pos x="73" y="0"/>
                    </a:cxn>
                    <a:cxn ang="0">
                      <a:pos x="24" y="18"/>
                    </a:cxn>
                    <a:cxn ang="0">
                      <a:pos x="0" y="12"/>
                    </a:cxn>
                    <a:cxn ang="0">
                      <a:pos x="12" y="29"/>
                    </a:cxn>
                    <a:cxn ang="0">
                      <a:pos x="73" y="29"/>
                    </a:cxn>
                    <a:cxn ang="0">
                      <a:pos x="47" y="23"/>
                    </a:cxn>
                    <a:cxn ang="0">
                      <a:pos x="94" y="6"/>
                    </a:cxn>
                  </a:cxnLst>
                  <a:rect l="0" t="0" r="r" b="b"/>
                  <a:pathLst>
                    <a:path w="94" h="29">
                      <a:moveTo>
                        <a:pt x="94" y="6"/>
                      </a:moveTo>
                      <a:lnTo>
                        <a:pt x="73" y="0"/>
                      </a:lnTo>
                      <a:lnTo>
                        <a:pt x="24" y="18"/>
                      </a:lnTo>
                      <a:lnTo>
                        <a:pt x="0" y="12"/>
                      </a:lnTo>
                      <a:lnTo>
                        <a:pt x="12" y="29"/>
                      </a:lnTo>
                      <a:lnTo>
                        <a:pt x="73" y="29"/>
                      </a:lnTo>
                      <a:lnTo>
                        <a:pt x="47" y="23"/>
                      </a:lnTo>
                      <a:lnTo>
                        <a:pt x="94" y="6"/>
                      </a:lnTo>
                      <a:close/>
                    </a:path>
                  </a:pathLst>
                </a:custGeom>
                <a:solidFill>
                  <a:srgbClr val="FFFFFF"/>
                </a:solidFill>
                <a:ln w="9525">
                  <a:noFill/>
                  <a:round/>
                  <a:headEnd/>
                  <a:tailEnd/>
                </a:ln>
              </p:spPr>
              <p:txBody>
                <a:bodyPr/>
                <a:lstStyle/>
                <a:p>
                  <a:endParaRPr lang="it-IT"/>
                </a:p>
              </p:txBody>
            </p:sp>
            <p:sp>
              <p:nvSpPr>
                <p:cNvPr id="301" name="Freeform 68"/>
                <p:cNvSpPr>
                  <a:spLocks/>
                </p:cNvSpPr>
                <p:nvPr/>
              </p:nvSpPr>
              <p:spPr bwMode="auto">
                <a:xfrm>
                  <a:off x="671" y="2237"/>
                  <a:ext cx="94" cy="29"/>
                </a:xfrm>
                <a:custGeom>
                  <a:avLst/>
                  <a:gdLst/>
                  <a:ahLst/>
                  <a:cxnLst>
                    <a:cxn ang="0">
                      <a:pos x="94" y="6"/>
                    </a:cxn>
                    <a:cxn ang="0">
                      <a:pos x="73" y="0"/>
                    </a:cxn>
                    <a:cxn ang="0">
                      <a:pos x="24" y="18"/>
                    </a:cxn>
                    <a:cxn ang="0">
                      <a:pos x="0" y="12"/>
                    </a:cxn>
                    <a:cxn ang="0">
                      <a:pos x="12" y="29"/>
                    </a:cxn>
                    <a:cxn ang="0">
                      <a:pos x="73" y="29"/>
                    </a:cxn>
                    <a:cxn ang="0">
                      <a:pos x="47" y="23"/>
                    </a:cxn>
                    <a:cxn ang="0">
                      <a:pos x="94" y="6"/>
                    </a:cxn>
                  </a:cxnLst>
                  <a:rect l="0" t="0" r="r" b="b"/>
                  <a:pathLst>
                    <a:path w="94" h="29">
                      <a:moveTo>
                        <a:pt x="94" y="6"/>
                      </a:moveTo>
                      <a:lnTo>
                        <a:pt x="73" y="0"/>
                      </a:lnTo>
                      <a:lnTo>
                        <a:pt x="24" y="18"/>
                      </a:lnTo>
                      <a:lnTo>
                        <a:pt x="0" y="12"/>
                      </a:lnTo>
                      <a:lnTo>
                        <a:pt x="12" y="29"/>
                      </a:lnTo>
                      <a:lnTo>
                        <a:pt x="73" y="29"/>
                      </a:lnTo>
                      <a:lnTo>
                        <a:pt x="47" y="23"/>
                      </a:lnTo>
                      <a:lnTo>
                        <a:pt x="94" y="6"/>
                      </a:lnTo>
                      <a:close/>
                    </a:path>
                  </a:pathLst>
                </a:custGeom>
                <a:solidFill>
                  <a:srgbClr val="FFFFFF"/>
                </a:solidFill>
                <a:ln w="9525">
                  <a:noFill/>
                  <a:round/>
                  <a:headEnd/>
                  <a:tailEnd/>
                </a:ln>
              </p:spPr>
              <p:txBody>
                <a:bodyPr/>
                <a:lstStyle/>
                <a:p>
                  <a:endParaRPr lang="it-IT"/>
                </a:p>
              </p:txBody>
            </p:sp>
            <p:sp>
              <p:nvSpPr>
                <p:cNvPr id="308" name="Freeform 69"/>
                <p:cNvSpPr>
                  <a:spLocks/>
                </p:cNvSpPr>
                <p:nvPr/>
              </p:nvSpPr>
              <p:spPr bwMode="auto">
                <a:xfrm>
                  <a:off x="676" y="2202"/>
                  <a:ext cx="94" cy="28"/>
                </a:xfrm>
                <a:custGeom>
                  <a:avLst/>
                  <a:gdLst/>
                  <a:ahLst/>
                  <a:cxnLst>
                    <a:cxn ang="0">
                      <a:pos x="0" y="7"/>
                    </a:cxn>
                    <a:cxn ang="0">
                      <a:pos x="21" y="0"/>
                    </a:cxn>
                    <a:cxn ang="0">
                      <a:pos x="72" y="18"/>
                    </a:cxn>
                    <a:cxn ang="0">
                      <a:pos x="94" y="13"/>
                    </a:cxn>
                    <a:cxn ang="0">
                      <a:pos x="82" y="28"/>
                    </a:cxn>
                    <a:cxn ang="0">
                      <a:pos x="23" y="28"/>
                    </a:cxn>
                    <a:cxn ang="0">
                      <a:pos x="47" y="24"/>
                    </a:cxn>
                    <a:cxn ang="0">
                      <a:pos x="0" y="7"/>
                    </a:cxn>
                  </a:cxnLst>
                  <a:rect l="0" t="0" r="r" b="b"/>
                  <a:pathLst>
                    <a:path w="94" h="28">
                      <a:moveTo>
                        <a:pt x="0" y="7"/>
                      </a:moveTo>
                      <a:lnTo>
                        <a:pt x="21" y="0"/>
                      </a:lnTo>
                      <a:lnTo>
                        <a:pt x="72" y="18"/>
                      </a:lnTo>
                      <a:lnTo>
                        <a:pt x="94" y="13"/>
                      </a:lnTo>
                      <a:lnTo>
                        <a:pt x="82" y="28"/>
                      </a:lnTo>
                      <a:lnTo>
                        <a:pt x="23" y="28"/>
                      </a:lnTo>
                      <a:lnTo>
                        <a:pt x="47" y="24"/>
                      </a:lnTo>
                      <a:lnTo>
                        <a:pt x="0" y="7"/>
                      </a:lnTo>
                      <a:close/>
                    </a:path>
                  </a:pathLst>
                </a:custGeom>
                <a:solidFill>
                  <a:srgbClr val="FFFFFF"/>
                </a:solidFill>
                <a:ln w="9525">
                  <a:noFill/>
                  <a:round/>
                  <a:headEnd/>
                  <a:tailEnd/>
                </a:ln>
              </p:spPr>
              <p:txBody>
                <a:bodyPr/>
                <a:lstStyle/>
                <a:p>
                  <a:endParaRPr lang="it-IT"/>
                </a:p>
              </p:txBody>
            </p:sp>
            <p:sp>
              <p:nvSpPr>
                <p:cNvPr id="309" name="Freeform 70"/>
                <p:cNvSpPr>
                  <a:spLocks/>
                </p:cNvSpPr>
                <p:nvPr/>
              </p:nvSpPr>
              <p:spPr bwMode="auto">
                <a:xfrm>
                  <a:off x="676" y="2202"/>
                  <a:ext cx="94" cy="28"/>
                </a:xfrm>
                <a:custGeom>
                  <a:avLst/>
                  <a:gdLst/>
                  <a:ahLst/>
                  <a:cxnLst>
                    <a:cxn ang="0">
                      <a:pos x="0" y="7"/>
                    </a:cxn>
                    <a:cxn ang="0">
                      <a:pos x="21" y="0"/>
                    </a:cxn>
                    <a:cxn ang="0">
                      <a:pos x="72" y="18"/>
                    </a:cxn>
                    <a:cxn ang="0">
                      <a:pos x="94" y="13"/>
                    </a:cxn>
                    <a:cxn ang="0">
                      <a:pos x="82" y="28"/>
                    </a:cxn>
                    <a:cxn ang="0">
                      <a:pos x="23" y="28"/>
                    </a:cxn>
                    <a:cxn ang="0">
                      <a:pos x="47" y="24"/>
                    </a:cxn>
                    <a:cxn ang="0">
                      <a:pos x="0" y="7"/>
                    </a:cxn>
                  </a:cxnLst>
                  <a:rect l="0" t="0" r="r" b="b"/>
                  <a:pathLst>
                    <a:path w="94" h="28">
                      <a:moveTo>
                        <a:pt x="0" y="7"/>
                      </a:moveTo>
                      <a:lnTo>
                        <a:pt x="21" y="0"/>
                      </a:lnTo>
                      <a:lnTo>
                        <a:pt x="72" y="18"/>
                      </a:lnTo>
                      <a:lnTo>
                        <a:pt x="94" y="13"/>
                      </a:lnTo>
                      <a:lnTo>
                        <a:pt x="82" y="28"/>
                      </a:lnTo>
                      <a:lnTo>
                        <a:pt x="23" y="28"/>
                      </a:lnTo>
                      <a:lnTo>
                        <a:pt x="47" y="24"/>
                      </a:lnTo>
                      <a:lnTo>
                        <a:pt x="0" y="7"/>
                      </a:lnTo>
                      <a:close/>
                    </a:path>
                  </a:pathLst>
                </a:custGeom>
                <a:solidFill>
                  <a:srgbClr val="FFFFFF"/>
                </a:solidFill>
                <a:ln w="9525">
                  <a:noFill/>
                  <a:round/>
                  <a:headEnd/>
                  <a:tailEnd/>
                </a:ln>
              </p:spPr>
              <p:txBody>
                <a:bodyPr/>
                <a:lstStyle/>
                <a:p>
                  <a:endParaRPr lang="it-IT"/>
                </a:p>
              </p:txBody>
            </p:sp>
            <p:sp>
              <p:nvSpPr>
                <p:cNvPr id="310" name="Freeform 71"/>
                <p:cNvSpPr>
                  <a:spLocks/>
                </p:cNvSpPr>
                <p:nvPr/>
              </p:nvSpPr>
              <p:spPr bwMode="auto">
                <a:xfrm>
                  <a:off x="770" y="2240"/>
                  <a:ext cx="95" cy="28"/>
                </a:xfrm>
                <a:custGeom>
                  <a:avLst/>
                  <a:gdLst/>
                  <a:ahLst/>
                  <a:cxnLst>
                    <a:cxn ang="0">
                      <a:pos x="95" y="22"/>
                    </a:cxn>
                    <a:cxn ang="0">
                      <a:pos x="74" y="28"/>
                    </a:cxn>
                    <a:cxn ang="0">
                      <a:pos x="25" y="9"/>
                    </a:cxn>
                    <a:cxn ang="0">
                      <a:pos x="0" y="15"/>
                    </a:cxn>
                    <a:cxn ang="0">
                      <a:pos x="13" y="0"/>
                    </a:cxn>
                    <a:cxn ang="0">
                      <a:pos x="74" y="0"/>
                    </a:cxn>
                    <a:cxn ang="0">
                      <a:pos x="48" y="4"/>
                    </a:cxn>
                    <a:cxn ang="0">
                      <a:pos x="95" y="22"/>
                    </a:cxn>
                  </a:cxnLst>
                  <a:rect l="0" t="0" r="r" b="b"/>
                  <a:pathLst>
                    <a:path w="95" h="28">
                      <a:moveTo>
                        <a:pt x="95" y="22"/>
                      </a:moveTo>
                      <a:lnTo>
                        <a:pt x="74" y="28"/>
                      </a:lnTo>
                      <a:lnTo>
                        <a:pt x="25" y="9"/>
                      </a:lnTo>
                      <a:lnTo>
                        <a:pt x="0" y="15"/>
                      </a:lnTo>
                      <a:lnTo>
                        <a:pt x="13" y="0"/>
                      </a:lnTo>
                      <a:lnTo>
                        <a:pt x="74" y="0"/>
                      </a:lnTo>
                      <a:lnTo>
                        <a:pt x="48" y="4"/>
                      </a:lnTo>
                      <a:lnTo>
                        <a:pt x="95" y="22"/>
                      </a:lnTo>
                      <a:close/>
                    </a:path>
                  </a:pathLst>
                </a:custGeom>
                <a:solidFill>
                  <a:srgbClr val="FFFFFF"/>
                </a:solidFill>
                <a:ln w="9525">
                  <a:noFill/>
                  <a:round/>
                  <a:headEnd/>
                  <a:tailEnd/>
                </a:ln>
              </p:spPr>
              <p:txBody>
                <a:bodyPr/>
                <a:lstStyle/>
                <a:p>
                  <a:endParaRPr lang="it-IT"/>
                </a:p>
              </p:txBody>
            </p:sp>
            <p:sp>
              <p:nvSpPr>
                <p:cNvPr id="311" name="Freeform 72"/>
                <p:cNvSpPr>
                  <a:spLocks/>
                </p:cNvSpPr>
                <p:nvPr/>
              </p:nvSpPr>
              <p:spPr bwMode="auto">
                <a:xfrm>
                  <a:off x="770" y="2240"/>
                  <a:ext cx="95" cy="28"/>
                </a:xfrm>
                <a:custGeom>
                  <a:avLst/>
                  <a:gdLst/>
                  <a:ahLst/>
                  <a:cxnLst>
                    <a:cxn ang="0">
                      <a:pos x="95" y="22"/>
                    </a:cxn>
                    <a:cxn ang="0">
                      <a:pos x="74" y="28"/>
                    </a:cxn>
                    <a:cxn ang="0">
                      <a:pos x="25" y="9"/>
                    </a:cxn>
                    <a:cxn ang="0">
                      <a:pos x="0" y="15"/>
                    </a:cxn>
                    <a:cxn ang="0">
                      <a:pos x="13" y="0"/>
                    </a:cxn>
                    <a:cxn ang="0">
                      <a:pos x="74" y="0"/>
                    </a:cxn>
                    <a:cxn ang="0">
                      <a:pos x="48" y="4"/>
                    </a:cxn>
                    <a:cxn ang="0">
                      <a:pos x="95" y="22"/>
                    </a:cxn>
                  </a:cxnLst>
                  <a:rect l="0" t="0" r="r" b="b"/>
                  <a:pathLst>
                    <a:path w="95" h="28">
                      <a:moveTo>
                        <a:pt x="95" y="22"/>
                      </a:moveTo>
                      <a:lnTo>
                        <a:pt x="74" y="28"/>
                      </a:lnTo>
                      <a:lnTo>
                        <a:pt x="25" y="9"/>
                      </a:lnTo>
                      <a:lnTo>
                        <a:pt x="0" y="15"/>
                      </a:lnTo>
                      <a:lnTo>
                        <a:pt x="13" y="0"/>
                      </a:lnTo>
                      <a:lnTo>
                        <a:pt x="74" y="0"/>
                      </a:lnTo>
                      <a:lnTo>
                        <a:pt x="48" y="4"/>
                      </a:lnTo>
                      <a:lnTo>
                        <a:pt x="95" y="22"/>
                      </a:lnTo>
                      <a:close/>
                    </a:path>
                  </a:pathLst>
                </a:custGeom>
                <a:solidFill>
                  <a:srgbClr val="FFFFFF"/>
                </a:solidFill>
                <a:ln w="9525">
                  <a:noFill/>
                  <a:round/>
                  <a:headEnd/>
                  <a:tailEnd/>
                </a:ln>
              </p:spPr>
              <p:txBody>
                <a:bodyPr/>
                <a:lstStyle/>
                <a:p>
                  <a:endParaRPr lang="it-IT"/>
                </a:p>
              </p:txBody>
            </p:sp>
          </p:grpSp>
        </p:grpSp>
        <p:sp>
          <p:nvSpPr>
            <p:cNvPr id="284" name="Line 73"/>
            <p:cNvSpPr>
              <a:spLocks noChangeShapeType="1"/>
            </p:cNvSpPr>
            <p:nvPr/>
          </p:nvSpPr>
          <p:spPr bwMode="auto">
            <a:xfrm>
              <a:off x="625" y="2234"/>
              <a:ext cx="1" cy="62"/>
            </a:xfrm>
            <a:prstGeom prst="line">
              <a:avLst/>
            </a:prstGeom>
            <a:noFill/>
            <a:ln w="3175">
              <a:solidFill>
                <a:srgbClr val="AAE6FF"/>
              </a:solidFill>
              <a:round/>
              <a:headEnd/>
              <a:tailEnd/>
            </a:ln>
          </p:spPr>
          <p:txBody>
            <a:bodyPr/>
            <a:lstStyle/>
            <a:p>
              <a:endParaRPr lang="it-IT"/>
            </a:p>
          </p:txBody>
        </p:sp>
        <p:sp>
          <p:nvSpPr>
            <p:cNvPr id="285" name="Line 74"/>
            <p:cNvSpPr>
              <a:spLocks noChangeShapeType="1"/>
            </p:cNvSpPr>
            <p:nvPr/>
          </p:nvSpPr>
          <p:spPr bwMode="auto">
            <a:xfrm>
              <a:off x="912" y="2234"/>
              <a:ext cx="1" cy="62"/>
            </a:xfrm>
            <a:prstGeom prst="line">
              <a:avLst/>
            </a:prstGeom>
            <a:noFill/>
            <a:ln w="3175">
              <a:solidFill>
                <a:srgbClr val="AAE6FF"/>
              </a:solidFill>
              <a:round/>
              <a:headEnd/>
              <a:tailEnd/>
            </a:ln>
          </p:spPr>
          <p:txBody>
            <a:bodyPr/>
            <a:lstStyle/>
            <a:p>
              <a:endParaRPr lang="it-IT"/>
            </a:p>
          </p:txBody>
        </p:sp>
        <p:sp>
          <p:nvSpPr>
            <p:cNvPr id="286" name="Rectangle 75"/>
            <p:cNvSpPr>
              <a:spLocks noChangeArrowheads="1"/>
            </p:cNvSpPr>
            <p:nvPr/>
          </p:nvSpPr>
          <p:spPr bwMode="auto">
            <a:xfrm>
              <a:off x="631" y="2232"/>
              <a:ext cx="240" cy="144"/>
            </a:xfrm>
            <a:prstGeom prst="rect">
              <a:avLst/>
            </a:prstGeom>
            <a:noFill/>
            <a:ln w="9525">
              <a:noFill/>
              <a:miter lim="800000"/>
              <a:headEnd/>
              <a:tailEnd/>
            </a:ln>
            <a:effectLst/>
          </p:spPr>
          <p:txBody>
            <a:bodyPr wrap="none" lIns="92075" tIns="46038" rIns="92075" bIns="46038">
              <a:spAutoFit/>
            </a:bodyPr>
            <a:lstStyle/>
            <a:p>
              <a:pPr algn="ctr" eaLnBrk="0" hangingPunct="0"/>
              <a:r>
                <a:rPr lang="en-US" sz="900" b="1">
                  <a:solidFill>
                    <a:schemeClr val="bg1"/>
                  </a:solidFill>
                </a:rPr>
                <a:t>IAD</a:t>
              </a:r>
              <a:endParaRPr lang="it-IT" sz="900" b="1">
                <a:solidFill>
                  <a:schemeClr val="bg1"/>
                </a:solidFill>
              </a:endParaRPr>
            </a:p>
          </p:txBody>
        </p:sp>
      </p:grpSp>
      <p:grpSp>
        <p:nvGrpSpPr>
          <p:cNvPr id="320" name="Group 49"/>
          <p:cNvGrpSpPr>
            <a:grpSpLocks/>
          </p:cNvGrpSpPr>
          <p:nvPr/>
        </p:nvGrpSpPr>
        <p:grpSpPr bwMode="auto">
          <a:xfrm>
            <a:off x="1475656" y="2652550"/>
            <a:ext cx="415636" cy="266227"/>
            <a:chOff x="625" y="2191"/>
            <a:chExt cx="288" cy="185"/>
          </a:xfrm>
        </p:grpSpPr>
        <p:sp>
          <p:nvSpPr>
            <p:cNvPr id="321" name="Oval 50"/>
            <p:cNvSpPr>
              <a:spLocks noChangeArrowheads="1"/>
            </p:cNvSpPr>
            <p:nvPr/>
          </p:nvSpPr>
          <p:spPr bwMode="auto">
            <a:xfrm>
              <a:off x="626" y="2253"/>
              <a:ext cx="287" cy="87"/>
            </a:xfrm>
            <a:prstGeom prst="ellipse">
              <a:avLst/>
            </a:prstGeom>
            <a:solidFill>
              <a:srgbClr val="0078AA"/>
            </a:solidFill>
            <a:ln w="3175">
              <a:solidFill>
                <a:srgbClr val="AAE6FF"/>
              </a:solidFill>
              <a:round/>
              <a:headEnd/>
              <a:tailEnd/>
            </a:ln>
          </p:spPr>
          <p:txBody>
            <a:bodyPr/>
            <a:lstStyle/>
            <a:p>
              <a:endParaRPr lang="it-IT"/>
            </a:p>
          </p:txBody>
        </p:sp>
        <p:sp>
          <p:nvSpPr>
            <p:cNvPr id="322" name="Rectangle 51"/>
            <p:cNvSpPr>
              <a:spLocks noChangeArrowheads="1"/>
            </p:cNvSpPr>
            <p:nvPr/>
          </p:nvSpPr>
          <p:spPr bwMode="auto">
            <a:xfrm>
              <a:off x="625" y="2235"/>
              <a:ext cx="287" cy="62"/>
            </a:xfrm>
            <a:prstGeom prst="rect">
              <a:avLst/>
            </a:prstGeom>
            <a:solidFill>
              <a:srgbClr val="0078AA"/>
            </a:solidFill>
            <a:ln w="9525">
              <a:noFill/>
              <a:miter lim="800000"/>
              <a:headEnd/>
              <a:tailEnd/>
            </a:ln>
          </p:spPr>
          <p:txBody>
            <a:bodyPr/>
            <a:lstStyle/>
            <a:p>
              <a:endParaRPr lang="it-IT"/>
            </a:p>
          </p:txBody>
        </p:sp>
        <p:sp>
          <p:nvSpPr>
            <p:cNvPr id="323" name="Rectangle 52"/>
            <p:cNvSpPr>
              <a:spLocks noChangeArrowheads="1"/>
            </p:cNvSpPr>
            <p:nvPr/>
          </p:nvSpPr>
          <p:spPr bwMode="auto">
            <a:xfrm>
              <a:off x="625" y="2235"/>
              <a:ext cx="287" cy="62"/>
            </a:xfrm>
            <a:prstGeom prst="rect">
              <a:avLst/>
            </a:prstGeom>
            <a:solidFill>
              <a:srgbClr val="0078AA"/>
            </a:solidFill>
            <a:ln w="9525">
              <a:noFill/>
              <a:miter lim="800000"/>
              <a:headEnd/>
              <a:tailEnd/>
            </a:ln>
          </p:spPr>
          <p:txBody>
            <a:bodyPr/>
            <a:lstStyle/>
            <a:p>
              <a:endParaRPr lang="it-IT"/>
            </a:p>
          </p:txBody>
        </p:sp>
        <p:sp>
          <p:nvSpPr>
            <p:cNvPr id="324" name="Oval 53"/>
            <p:cNvSpPr>
              <a:spLocks noChangeArrowheads="1"/>
            </p:cNvSpPr>
            <p:nvPr/>
          </p:nvSpPr>
          <p:spPr bwMode="auto">
            <a:xfrm>
              <a:off x="626" y="2191"/>
              <a:ext cx="287" cy="87"/>
            </a:xfrm>
            <a:prstGeom prst="ellipse">
              <a:avLst/>
            </a:prstGeom>
            <a:solidFill>
              <a:srgbClr val="00B4FF"/>
            </a:solidFill>
            <a:ln w="3175">
              <a:solidFill>
                <a:srgbClr val="AAE6FF"/>
              </a:solidFill>
              <a:round/>
              <a:headEnd/>
              <a:tailEnd/>
            </a:ln>
          </p:spPr>
          <p:txBody>
            <a:bodyPr/>
            <a:lstStyle/>
            <a:p>
              <a:endParaRPr lang="it-IT"/>
            </a:p>
          </p:txBody>
        </p:sp>
        <p:grpSp>
          <p:nvGrpSpPr>
            <p:cNvPr id="325" name="Group 54"/>
            <p:cNvGrpSpPr>
              <a:grpSpLocks/>
            </p:cNvGrpSpPr>
            <p:nvPr/>
          </p:nvGrpSpPr>
          <p:grpSpPr bwMode="auto">
            <a:xfrm>
              <a:off x="669" y="2201"/>
              <a:ext cx="199" cy="67"/>
              <a:chOff x="669" y="2201"/>
              <a:chExt cx="199" cy="67"/>
            </a:xfrm>
          </p:grpSpPr>
          <p:grpSp>
            <p:nvGrpSpPr>
              <p:cNvPr id="329" name="Group 55"/>
              <p:cNvGrpSpPr>
                <a:grpSpLocks/>
              </p:cNvGrpSpPr>
              <p:nvPr/>
            </p:nvGrpSpPr>
            <p:grpSpPr bwMode="auto">
              <a:xfrm>
                <a:off x="669" y="2201"/>
                <a:ext cx="198" cy="65"/>
                <a:chOff x="669" y="2201"/>
                <a:chExt cx="198" cy="65"/>
              </a:xfrm>
            </p:grpSpPr>
            <p:sp>
              <p:nvSpPr>
                <p:cNvPr id="339" name="Freeform 56"/>
                <p:cNvSpPr>
                  <a:spLocks/>
                </p:cNvSpPr>
                <p:nvPr/>
              </p:nvSpPr>
              <p:spPr bwMode="auto">
                <a:xfrm>
                  <a:off x="772" y="2202"/>
                  <a:ext cx="95" cy="28"/>
                </a:xfrm>
                <a:custGeom>
                  <a:avLst/>
                  <a:gdLst/>
                  <a:ahLst/>
                  <a:cxnLst>
                    <a:cxn ang="0">
                      <a:pos x="0" y="22"/>
                    </a:cxn>
                    <a:cxn ang="0">
                      <a:pos x="21" y="28"/>
                    </a:cxn>
                    <a:cxn ang="0">
                      <a:pos x="72" y="10"/>
                    </a:cxn>
                    <a:cxn ang="0">
                      <a:pos x="95" y="16"/>
                    </a:cxn>
                    <a:cxn ang="0">
                      <a:pos x="82" y="0"/>
                    </a:cxn>
                    <a:cxn ang="0">
                      <a:pos x="23" y="0"/>
                    </a:cxn>
                    <a:cxn ang="0">
                      <a:pos x="47" y="5"/>
                    </a:cxn>
                    <a:cxn ang="0">
                      <a:pos x="0" y="22"/>
                    </a:cxn>
                  </a:cxnLst>
                  <a:rect l="0" t="0" r="r" b="b"/>
                  <a:pathLst>
                    <a:path w="95" h="28">
                      <a:moveTo>
                        <a:pt x="0" y="22"/>
                      </a:moveTo>
                      <a:lnTo>
                        <a:pt x="21" y="28"/>
                      </a:lnTo>
                      <a:lnTo>
                        <a:pt x="72" y="10"/>
                      </a:lnTo>
                      <a:lnTo>
                        <a:pt x="95" y="16"/>
                      </a:lnTo>
                      <a:lnTo>
                        <a:pt x="82" y="0"/>
                      </a:lnTo>
                      <a:lnTo>
                        <a:pt x="23" y="0"/>
                      </a:lnTo>
                      <a:lnTo>
                        <a:pt x="47" y="5"/>
                      </a:lnTo>
                      <a:lnTo>
                        <a:pt x="0" y="22"/>
                      </a:lnTo>
                      <a:close/>
                    </a:path>
                  </a:pathLst>
                </a:custGeom>
                <a:solidFill>
                  <a:srgbClr val="000000"/>
                </a:solidFill>
                <a:ln w="9525">
                  <a:noFill/>
                  <a:round/>
                  <a:headEnd/>
                  <a:tailEnd/>
                </a:ln>
              </p:spPr>
              <p:txBody>
                <a:bodyPr/>
                <a:lstStyle/>
                <a:p>
                  <a:endParaRPr lang="it-IT"/>
                </a:p>
              </p:txBody>
            </p:sp>
            <p:sp>
              <p:nvSpPr>
                <p:cNvPr id="340" name="Freeform 57"/>
                <p:cNvSpPr>
                  <a:spLocks/>
                </p:cNvSpPr>
                <p:nvPr/>
              </p:nvSpPr>
              <p:spPr bwMode="auto">
                <a:xfrm>
                  <a:off x="772" y="2202"/>
                  <a:ext cx="95" cy="28"/>
                </a:xfrm>
                <a:custGeom>
                  <a:avLst/>
                  <a:gdLst/>
                  <a:ahLst/>
                  <a:cxnLst>
                    <a:cxn ang="0">
                      <a:pos x="0" y="22"/>
                    </a:cxn>
                    <a:cxn ang="0">
                      <a:pos x="21" y="28"/>
                    </a:cxn>
                    <a:cxn ang="0">
                      <a:pos x="72" y="10"/>
                    </a:cxn>
                    <a:cxn ang="0">
                      <a:pos x="95" y="16"/>
                    </a:cxn>
                    <a:cxn ang="0">
                      <a:pos x="82" y="0"/>
                    </a:cxn>
                    <a:cxn ang="0">
                      <a:pos x="23" y="0"/>
                    </a:cxn>
                    <a:cxn ang="0">
                      <a:pos x="47" y="5"/>
                    </a:cxn>
                    <a:cxn ang="0">
                      <a:pos x="0" y="22"/>
                    </a:cxn>
                  </a:cxnLst>
                  <a:rect l="0" t="0" r="r" b="b"/>
                  <a:pathLst>
                    <a:path w="95" h="28">
                      <a:moveTo>
                        <a:pt x="0" y="22"/>
                      </a:moveTo>
                      <a:lnTo>
                        <a:pt x="21" y="28"/>
                      </a:lnTo>
                      <a:lnTo>
                        <a:pt x="72" y="10"/>
                      </a:lnTo>
                      <a:lnTo>
                        <a:pt x="95" y="16"/>
                      </a:lnTo>
                      <a:lnTo>
                        <a:pt x="82" y="0"/>
                      </a:lnTo>
                      <a:lnTo>
                        <a:pt x="23" y="0"/>
                      </a:lnTo>
                      <a:lnTo>
                        <a:pt x="47" y="5"/>
                      </a:lnTo>
                      <a:lnTo>
                        <a:pt x="0" y="22"/>
                      </a:lnTo>
                      <a:close/>
                    </a:path>
                  </a:pathLst>
                </a:custGeom>
                <a:solidFill>
                  <a:srgbClr val="000000"/>
                </a:solidFill>
                <a:ln w="9525">
                  <a:noFill/>
                  <a:round/>
                  <a:headEnd/>
                  <a:tailEnd/>
                </a:ln>
              </p:spPr>
              <p:txBody>
                <a:bodyPr/>
                <a:lstStyle/>
                <a:p>
                  <a:endParaRPr lang="it-IT"/>
                </a:p>
              </p:txBody>
            </p:sp>
            <p:sp>
              <p:nvSpPr>
                <p:cNvPr id="341" name="Freeform 58"/>
                <p:cNvSpPr>
                  <a:spLocks/>
                </p:cNvSpPr>
                <p:nvPr/>
              </p:nvSpPr>
              <p:spPr bwMode="auto">
                <a:xfrm>
                  <a:off x="669" y="2235"/>
                  <a:ext cx="94" cy="30"/>
                </a:xfrm>
                <a:custGeom>
                  <a:avLst/>
                  <a:gdLst/>
                  <a:ahLst/>
                  <a:cxnLst>
                    <a:cxn ang="0">
                      <a:pos x="94" y="6"/>
                    </a:cxn>
                    <a:cxn ang="0">
                      <a:pos x="73" y="0"/>
                    </a:cxn>
                    <a:cxn ang="0">
                      <a:pos x="24" y="19"/>
                    </a:cxn>
                    <a:cxn ang="0">
                      <a:pos x="0" y="13"/>
                    </a:cxn>
                    <a:cxn ang="0">
                      <a:pos x="12" y="30"/>
                    </a:cxn>
                    <a:cxn ang="0">
                      <a:pos x="73" y="30"/>
                    </a:cxn>
                    <a:cxn ang="0">
                      <a:pos x="47" y="23"/>
                    </a:cxn>
                    <a:cxn ang="0">
                      <a:pos x="94" y="6"/>
                    </a:cxn>
                  </a:cxnLst>
                  <a:rect l="0" t="0" r="r" b="b"/>
                  <a:pathLst>
                    <a:path w="94" h="30">
                      <a:moveTo>
                        <a:pt x="94" y="6"/>
                      </a:moveTo>
                      <a:lnTo>
                        <a:pt x="73" y="0"/>
                      </a:lnTo>
                      <a:lnTo>
                        <a:pt x="24" y="19"/>
                      </a:lnTo>
                      <a:lnTo>
                        <a:pt x="0" y="13"/>
                      </a:lnTo>
                      <a:lnTo>
                        <a:pt x="12" y="30"/>
                      </a:lnTo>
                      <a:lnTo>
                        <a:pt x="73" y="30"/>
                      </a:lnTo>
                      <a:lnTo>
                        <a:pt x="47" y="23"/>
                      </a:lnTo>
                      <a:lnTo>
                        <a:pt x="94" y="6"/>
                      </a:lnTo>
                      <a:close/>
                    </a:path>
                  </a:pathLst>
                </a:custGeom>
                <a:solidFill>
                  <a:srgbClr val="000000"/>
                </a:solidFill>
                <a:ln w="9525">
                  <a:noFill/>
                  <a:round/>
                  <a:headEnd/>
                  <a:tailEnd/>
                </a:ln>
              </p:spPr>
              <p:txBody>
                <a:bodyPr/>
                <a:lstStyle/>
                <a:p>
                  <a:endParaRPr lang="it-IT"/>
                </a:p>
              </p:txBody>
            </p:sp>
            <p:sp>
              <p:nvSpPr>
                <p:cNvPr id="342" name="Freeform 59"/>
                <p:cNvSpPr>
                  <a:spLocks/>
                </p:cNvSpPr>
                <p:nvPr/>
              </p:nvSpPr>
              <p:spPr bwMode="auto">
                <a:xfrm>
                  <a:off x="669" y="2235"/>
                  <a:ext cx="94" cy="30"/>
                </a:xfrm>
                <a:custGeom>
                  <a:avLst/>
                  <a:gdLst/>
                  <a:ahLst/>
                  <a:cxnLst>
                    <a:cxn ang="0">
                      <a:pos x="94" y="6"/>
                    </a:cxn>
                    <a:cxn ang="0">
                      <a:pos x="73" y="0"/>
                    </a:cxn>
                    <a:cxn ang="0">
                      <a:pos x="24" y="19"/>
                    </a:cxn>
                    <a:cxn ang="0">
                      <a:pos x="0" y="13"/>
                    </a:cxn>
                    <a:cxn ang="0">
                      <a:pos x="12" y="30"/>
                    </a:cxn>
                    <a:cxn ang="0">
                      <a:pos x="73" y="30"/>
                    </a:cxn>
                    <a:cxn ang="0">
                      <a:pos x="47" y="23"/>
                    </a:cxn>
                    <a:cxn ang="0">
                      <a:pos x="94" y="6"/>
                    </a:cxn>
                  </a:cxnLst>
                  <a:rect l="0" t="0" r="r" b="b"/>
                  <a:pathLst>
                    <a:path w="94" h="30">
                      <a:moveTo>
                        <a:pt x="94" y="6"/>
                      </a:moveTo>
                      <a:lnTo>
                        <a:pt x="73" y="0"/>
                      </a:lnTo>
                      <a:lnTo>
                        <a:pt x="24" y="19"/>
                      </a:lnTo>
                      <a:lnTo>
                        <a:pt x="0" y="13"/>
                      </a:lnTo>
                      <a:lnTo>
                        <a:pt x="12" y="30"/>
                      </a:lnTo>
                      <a:lnTo>
                        <a:pt x="73" y="30"/>
                      </a:lnTo>
                      <a:lnTo>
                        <a:pt x="47" y="23"/>
                      </a:lnTo>
                      <a:lnTo>
                        <a:pt x="94" y="6"/>
                      </a:lnTo>
                      <a:close/>
                    </a:path>
                  </a:pathLst>
                </a:custGeom>
                <a:solidFill>
                  <a:srgbClr val="000000"/>
                </a:solidFill>
                <a:ln w="9525">
                  <a:noFill/>
                  <a:round/>
                  <a:headEnd/>
                  <a:tailEnd/>
                </a:ln>
              </p:spPr>
              <p:txBody>
                <a:bodyPr/>
                <a:lstStyle/>
                <a:p>
                  <a:endParaRPr lang="it-IT"/>
                </a:p>
              </p:txBody>
            </p:sp>
            <p:sp>
              <p:nvSpPr>
                <p:cNvPr id="343" name="Freeform 60"/>
                <p:cNvSpPr>
                  <a:spLocks/>
                </p:cNvSpPr>
                <p:nvPr/>
              </p:nvSpPr>
              <p:spPr bwMode="auto">
                <a:xfrm>
                  <a:off x="674" y="2201"/>
                  <a:ext cx="95" cy="28"/>
                </a:xfrm>
                <a:custGeom>
                  <a:avLst/>
                  <a:gdLst/>
                  <a:ahLst/>
                  <a:cxnLst>
                    <a:cxn ang="0">
                      <a:pos x="0" y="6"/>
                    </a:cxn>
                    <a:cxn ang="0">
                      <a:pos x="21" y="0"/>
                    </a:cxn>
                    <a:cxn ang="0">
                      <a:pos x="72" y="17"/>
                    </a:cxn>
                    <a:cxn ang="0">
                      <a:pos x="95" y="12"/>
                    </a:cxn>
                    <a:cxn ang="0">
                      <a:pos x="82" y="28"/>
                    </a:cxn>
                    <a:cxn ang="0">
                      <a:pos x="23" y="28"/>
                    </a:cxn>
                    <a:cxn ang="0">
                      <a:pos x="47" y="23"/>
                    </a:cxn>
                    <a:cxn ang="0">
                      <a:pos x="0" y="6"/>
                    </a:cxn>
                  </a:cxnLst>
                  <a:rect l="0" t="0" r="r" b="b"/>
                  <a:pathLst>
                    <a:path w="95" h="28">
                      <a:moveTo>
                        <a:pt x="0" y="6"/>
                      </a:moveTo>
                      <a:lnTo>
                        <a:pt x="21" y="0"/>
                      </a:lnTo>
                      <a:lnTo>
                        <a:pt x="72" y="17"/>
                      </a:lnTo>
                      <a:lnTo>
                        <a:pt x="95" y="12"/>
                      </a:lnTo>
                      <a:lnTo>
                        <a:pt x="82" y="28"/>
                      </a:lnTo>
                      <a:lnTo>
                        <a:pt x="23" y="28"/>
                      </a:lnTo>
                      <a:lnTo>
                        <a:pt x="47" y="23"/>
                      </a:lnTo>
                      <a:lnTo>
                        <a:pt x="0" y="6"/>
                      </a:lnTo>
                      <a:close/>
                    </a:path>
                  </a:pathLst>
                </a:custGeom>
                <a:solidFill>
                  <a:srgbClr val="000000"/>
                </a:solidFill>
                <a:ln w="9525">
                  <a:noFill/>
                  <a:round/>
                  <a:headEnd/>
                  <a:tailEnd/>
                </a:ln>
              </p:spPr>
              <p:txBody>
                <a:bodyPr/>
                <a:lstStyle/>
                <a:p>
                  <a:endParaRPr lang="it-IT"/>
                </a:p>
              </p:txBody>
            </p:sp>
            <p:sp>
              <p:nvSpPr>
                <p:cNvPr id="344" name="Freeform 61"/>
                <p:cNvSpPr>
                  <a:spLocks/>
                </p:cNvSpPr>
                <p:nvPr/>
              </p:nvSpPr>
              <p:spPr bwMode="auto">
                <a:xfrm>
                  <a:off x="674" y="2201"/>
                  <a:ext cx="95" cy="28"/>
                </a:xfrm>
                <a:custGeom>
                  <a:avLst/>
                  <a:gdLst/>
                  <a:ahLst/>
                  <a:cxnLst>
                    <a:cxn ang="0">
                      <a:pos x="0" y="6"/>
                    </a:cxn>
                    <a:cxn ang="0">
                      <a:pos x="21" y="0"/>
                    </a:cxn>
                    <a:cxn ang="0">
                      <a:pos x="72" y="17"/>
                    </a:cxn>
                    <a:cxn ang="0">
                      <a:pos x="95" y="12"/>
                    </a:cxn>
                    <a:cxn ang="0">
                      <a:pos x="82" y="28"/>
                    </a:cxn>
                    <a:cxn ang="0">
                      <a:pos x="23" y="28"/>
                    </a:cxn>
                    <a:cxn ang="0">
                      <a:pos x="47" y="23"/>
                    </a:cxn>
                    <a:cxn ang="0">
                      <a:pos x="0" y="6"/>
                    </a:cxn>
                  </a:cxnLst>
                  <a:rect l="0" t="0" r="r" b="b"/>
                  <a:pathLst>
                    <a:path w="95" h="28">
                      <a:moveTo>
                        <a:pt x="0" y="6"/>
                      </a:moveTo>
                      <a:lnTo>
                        <a:pt x="21" y="0"/>
                      </a:lnTo>
                      <a:lnTo>
                        <a:pt x="72" y="17"/>
                      </a:lnTo>
                      <a:lnTo>
                        <a:pt x="95" y="12"/>
                      </a:lnTo>
                      <a:lnTo>
                        <a:pt x="82" y="28"/>
                      </a:lnTo>
                      <a:lnTo>
                        <a:pt x="23" y="28"/>
                      </a:lnTo>
                      <a:lnTo>
                        <a:pt x="47" y="23"/>
                      </a:lnTo>
                      <a:lnTo>
                        <a:pt x="0" y="6"/>
                      </a:lnTo>
                      <a:close/>
                    </a:path>
                  </a:pathLst>
                </a:custGeom>
                <a:solidFill>
                  <a:srgbClr val="000000"/>
                </a:solidFill>
                <a:ln w="9525">
                  <a:noFill/>
                  <a:round/>
                  <a:headEnd/>
                  <a:tailEnd/>
                </a:ln>
              </p:spPr>
              <p:txBody>
                <a:bodyPr/>
                <a:lstStyle/>
                <a:p>
                  <a:endParaRPr lang="it-IT"/>
                </a:p>
              </p:txBody>
            </p:sp>
            <p:sp>
              <p:nvSpPr>
                <p:cNvPr id="345" name="Freeform 62"/>
                <p:cNvSpPr>
                  <a:spLocks/>
                </p:cNvSpPr>
                <p:nvPr/>
              </p:nvSpPr>
              <p:spPr bwMode="auto">
                <a:xfrm>
                  <a:off x="769" y="2238"/>
                  <a:ext cx="94" cy="28"/>
                </a:xfrm>
                <a:custGeom>
                  <a:avLst/>
                  <a:gdLst/>
                  <a:ahLst/>
                  <a:cxnLst>
                    <a:cxn ang="0">
                      <a:pos x="94" y="22"/>
                    </a:cxn>
                    <a:cxn ang="0">
                      <a:pos x="73" y="28"/>
                    </a:cxn>
                    <a:cxn ang="0">
                      <a:pos x="24" y="10"/>
                    </a:cxn>
                    <a:cxn ang="0">
                      <a:pos x="0" y="16"/>
                    </a:cxn>
                    <a:cxn ang="0">
                      <a:pos x="12" y="0"/>
                    </a:cxn>
                    <a:cxn ang="0">
                      <a:pos x="73" y="0"/>
                    </a:cxn>
                    <a:cxn ang="0">
                      <a:pos x="47" y="5"/>
                    </a:cxn>
                    <a:cxn ang="0">
                      <a:pos x="94" y="22"/>
                    </a:cxn>
                  </a:cxnLst>
                  <a:rect l="0" t="0" r="r" b="b"/>
                  <a:pathLst>
                    <a:path w="94" h="28">
                      <a:moveTo>
                        <a:pt x="94" y="22"/>
                      </a:moveTo>
                      <a:lnTo>
                        <a:pt x="73" y="28"/>
                      </a:lnTo>
                      <a:lnTo>
                        <a:pt x="24" y="10"/>
                      </a:lnTo>
                      <a:lnTo>
                        <a:pt x="0" y="16"/>
                      </a:lnTo>
                      <a:lnTo>
                        <a:pt x="12" y="0"/>
                      </a:lnTo>
                      <a:lnTo>
                        <a:pt x="73" y="0"/>
                      </a:lnTo>
                      <a:lnTo>
                        <a:pt x="47" y="5"/>
                      </a:lnTo>
                      <a:lnTo>
                        <a:pt x="94" y="22"/>
                      </a:lnTo>
                      <a:close/>
                    </a:path>
                  </a:pathLst>
                </a:custGeom>
                <a:solidFill>
                  <a:srgbClr val="000000"/>
                </a:solidFill>
                <a:ln w="9525">
                  <a:noFill/>
                  <a:round/>
                  <a:headEnd/>
                  <a:tailEnd/>
                </a:ln>
              </p:spPr>
              <p:txBody>
                <a:bodyPr/>
                <a:lstStyle/>
                <a:p>
                  <a:endParaRPr lang="it-IT"/>
                </a:p>
              </p:txBody>
            </p:sp>
            <p:sp>
              <p:nvSpPr>
                <p:cNvPr id="346" name="Freeform 63"/>
                <p:cNvSpPr>
                  <a:spLocks/>
                </p:cNvSpPr>
                <p:nvPr/>
              </p:nvSpPr>
              <p:spPr bwMode="auto">
                <a:xfrm>
                  <a:off x="769" y="2238"/>
                  <a:ext cx="94" cy="28"/>
                </a:xfrm>
                <a:custGeom>
                  <a:avLst/>
                  <a:gdLst/>
                  <a:ahLst/>
                  <a:cxnLst>
                    <a:cxn ang="0">
                      <a:pos x="94" y="22"/>
                    </a:cxn>
                    <a:cxn ang="0">
                      <a:pos x="73" y="28"/>
                    </a:cxn>
                    <a:cxn ang="0">
                      <a:pos x="24" y="10"/>
                    </a:cxn>
                    <a:cxn ang="0">
                      <a:pos x="0" y="16"/>
                    </a:cxn>
                    <a:cxn ang="0">
                      <a:pos x="12" y="0"/>
                    </a:cxn>
                    <a:cxn ang="0">
                      <a:pos x="73" y="0"/>
                    </a:cxn>
                    <a:cxn ang="0">
                      <a:pos x="47" y="5"/>
                    </a:cxn>
                    <a:cxn ang="0">
                      <a:pos x="94" y="22"/>
                    </a:cxn>
                  </a:cxnLst>
                  <a:rect l="0" t="0" r="r" b="b"/>
                  <a:pathLst>
                    <a:path w="94" h="28">
                      <a:moveTo>
                        <a:pt x="94" y="22"/>
                      </a:moveTo>
                      <a:lnTo>
                        <a:pt x="73" y="28"/>
                      </a:lnTo>
                      <a:lnTo>
                        <a:pt x="24" y="10"/>
                      </a:lnTo>
                      <a:lnTo>
                        <a:pt x="0" y="16"/>
                      </a:lnTo>
                      <a:lnTo>
                        <a:pt x="12" y="0"/>
                      </a:lnTo>
                      <a:lnTo>
                        <a:pt x="73" y="0"/>
                      </a:lnTo>
                      <a:lnTo>
                        <a:pt x="47" y="5"/>
                      </a:lnTo>
                      <a:lnTo>
                        <a:pt x="94" y="22"/>
                      </a:lnTo>
                      <a:close/>
                    </a:path>
                  </a:pathLst>
                </a:custGeom>
                <a:solidFill>
                  <a:srgbClr val="000000"/>
                </a:solidFill>
                <a:ln w="9525">
                  <a:noFill/>
                  <a:round/>
                  <a:headEnd/>
                  <a:tailEnd/>
                </a:ln>
              </p:spPr>
              <p:txBody>
                <a:bodyPr/>
                <a:lstStyle/>
                <a:p>
                  <a:endParaRPr lang="it-IT"/>
                </a:p>
              </p:txBody>
            </p:sp>
          </p:grpSp>
          <p:grpSp>
            <p:nvGrpSpPr>
              <p:cNvPr id="330" name="Group 64"/>
              <p:cNvGrpSpPr>
                <a:grpSpLocks/>
              </p:cNvGrpSpPr>
              <p:nvPr/>
            </p:nvGrpSpPr>
            <p:grpSpPr bwMode="auto">
              <a:xfrm>
                <a:off x="671" y="2202"/>
                <a:ext cx="197" cy="66"/>
                <a:chOff x="671" y="2202"/>
                <a:chExt cx="197" cy="66"/>
              </a:xfrm>
            </p:grpSpPr>
            <p:sp>
              <p:nvSpPr>
                <p:cNvPr id="331" name="Freeform 65"/>
                <p:cNvSpPr>
                  <a:spLocks/>
                </p:cNvSpPr>
                <p:nvPr/>
              </p:nvSpPr>
              <p:spPr bwMode="auto">
                <a:xfrm>
                  <a:off x="774" y="2204"/>
                  <a:ext cx="94" cy="28"/>
                </a:xfrm>
                <a:custGeom>
                  <a:avLst/>
                  <a:gdLst/>
                  <a:ahLst/>
                  <a:cxnLst>
                    <a:cxn ang="0">
                      <a:pos x="0" y="22"/>
                    </a:cxn>
                    <a:cxn ang="0">
                      <a:pos x="21" y="28"/>
                    </a:cxn>
                    <a:cxn ang="0">
                      <a:pos x="72" y="9"/>
                    </a:cxn>
                    <a:cxn ang="0">
                      <a:pos x="94" y="16"/>
                    </a:cxn>
                    <a:cxn ang="0">
                      <a:pos x="82" y="0"/>
                    </a:cxn>
                    <a:cxn ang="0">
                      <a:pos x="23" y="0"/>
                    </a:cxn>
                    <a:cxn ang="0">
                      <a:pos x="47" y="5"/>
                    </a:cxn>
                    <a:cxn ang="0">
                      <a:pos x="0" y="22"/>
                    </a:cxn>
                  </a:cxnLst>
                  <a:rect l="0" t="0" r="r" b="b"/>
                  <a:pathLst>
                    <a:path w="94" h="28">
                      <a:moveTo>
                        <a:pt x="0" y="22"/>
                      </a:moveTo>
                      <a:lnTo>
                        <a:pt x="21" y="28"/>
                      </a:lnTo>
                      <a:lnTo>
                        <a:pt x="72" y="9"/>
                      </a:lnTo>
                      <a:lnTo>
                        <a:pt x="94" y="16"/>
                      </a:lnTo>
                      <a:lnTo>
                        <a:pt x="82" y="0"/>
                      </a:lnTo>
                      <a:lnTo>
                        <a:pt x="23" y="0"/>
                      </a:lnTo>
                      <a:lnTo>
                        <a:pt x="47" y="5"/>
                      </a:lnTo>
                      <a:lnTo>
                        <a:pt x="0" y="22"/>
                      </a:lnTo>
                      <a:close/>
                    </a:path>
                  </a:pathLst>
                </a:custGeom>
                <a:solidFill>
                  <a:srgbClr val="FFFFFF"/>
                </a:solidFill>
                <a:ln w="9525">
                  <a:noFill/>
                  <a:round/>
                  <a:headEnd/>
                  <a:tailEnd/>
                </a:ln>
              </p:spPr>
              <p:txBody>
                <a:bodyPr/>
                <a:lstStyle/>
                <a:p>
                  <a:endParaRPr lang="it-IT"/>
                </a:p>
              </p:txBody>
            </p:sp>
            <p:sp>
              <p:nvSpPr>
                <p:cNvPr id="332" name="Freeform 66"/>
                <p:cNvSpPr>
                  <a:spLocks/>
                </p:cNvSpPr>
                <p:nvPr/>
              </p:nvSpPr>
              <p:spPr bwMode="auto">
                <a:xfrm>
                  <a:off x="774" y="2204"/>
                  <a:ext cx="94" cy="28"/>
                </a:xfrm>
                <a:custGeom>
                  <a:avLst/>
                  <a:gdLst/>
                  <a:ahLst/>
                  <a:cxnLst>
                    <a:cxn ang="0">
                      <a:pos x="0" y="22"/>
                    </a:cxn>
                    <a:cxn ang="0">
                      <a:pos x="21" y="28"/>
                    </a:cxn>
                    <a:cxn ang="0">
                      <a:pos x="72" y="9"/>
                    </a:cxn>
                    <a:cxn ang="0">
                      <a:pos x="94" y="16"/>
                    </a:cxn>
                    <a:cxn ang="0">
                      <a:pos x="82" y="0"/>
                    </a:cxn>
                    <a:cxn ang="0">
                      <a:pos x="23" y="0"/>
                    </a:cxn>
                    <a:cxn ang="0">
                      <a:pos x="47" y="5"/>
                    </a:cxn>
                    <a:cxn ang="0">
                      <a:pos x="0" y="22"/>
                    </a:cxn>
                  </a:cxnLst>
                  <a:rect l="0" t="0" r="r" b="b"/>
                  <a:pathLst>
                    <a:path w="94" h="28">
                      <a:moveTo>
                        <a:pt x="0" y="22"/>
                      </a:moveTo>
                      <a:lnTo>
                        <a:pt x="21" y="28"/>
                      </a:lnTo>
                      <a:lnTo>
                        <a:pt x="72" y="9"/>
                      </a:lnTo>
                      <a:lnTo>
                        <a:pt x="94" y="16"/>
                      </a:lnTo>
                      <a:lnTo>
                        <a:pt x="82" y="0"/>
                      </a:lnTo>
                      <a:lnTo>
                        <a:pt x="23" y="0"/>
                      </a:lnTo>
                      <a:lnTo>
                        <a:pt x="47" y="5"/>
                      </a:lnTo>
                      <a:lnTo>
                        <a:pt x="0" y="22"/>
                      </a:lnTo>
                      <a:close/>
                    </a:path>
                  </a:pathLst>
                </a:custGeom>
                <a:solidFill>
                  <a:srgbClr val="FFFFFF"/>
                </a:solidFill>
                <a:ln w="9525">
                  <a:noFill/>
                  <a:round/>
                  <a:headEnd/>
                  <a:tailEnd/>
                </a:ln>
              </p:spPr>
              <p:txBody>
                <a:bodyPr/>
                <a:lstStyle/>
                <a:p>
                  <a:endParaRPr lang="it-IT"/>
                </a:p>
              </p:txBody>
            </p:sp>
            <p:sp>
              <p:nvSpPr>
                <p:cNvPr id="333" name="Freeform 67"/>
                <p:cNvSpPr>
                  <a:spLocks/>
                </p:cNvSpPr>
                <p:nvPr/>
              </p:nvSpPr>
              <p:spPr bwMode="auto">
                <a:xfrm>
                  <a:off x="671" y="2237"/>
                  <a:ext cx="94" cy="29"/>
                </a:xfrm>
                <a:custGeom>
                  <a:avLst/>
                  <a:gdLst/>
                  <a:ahLst/>
                  <a:cxnLst>
                    <a:cxn ang="0">
                      <a:pos x="94" y="6"/>
                    </a:cxn>
                    <a:cxn ang="0">
                      <a:pos x="73" y="0"/>
                    </a:cxn>
                    <a:cxn ang="0">
                      <a:pos x="24" y="18"/>
                    </a:cxn>
                    <a:cxn ang="0">
                      <a:pos x="0" y="12"/>
                    </a:cxn>
                    <a:cxn ang="0">
                      <a:pos x="12" y="29"/>
                    </a:cxn>
                    <a:cxn ang="0">
                      <a:pos x="73" y="29"/>
                    </a:cxn>
                    <a:cxn ang="0">
                      <a:pos x="47" y="23"/>
                    </a:cxn>
                    <a:cxn ang="0">
                      <a:pos x="94" y="6"/>
                    </a:cxn>
                  </a:cxnLst>
                  <a:rect l="0" t="0" r="r" b="b"/>
                  <a:pathLst>
                    <a:path w="94" h="29">
                      <a:moveTo>
                        <a:pt x="94" y="6"/>
                      </a:moveTo>
                      <a:lnTo>
                        <a:pt x="73" y="0"/>
                      </a:lnTo>
                      <a:lnTo>
                        <a:pt x="24" y="18"/>
                      </a:lnTo>
                      <a:lnTo>
                        <a:pt x="0" y="12"/>
                      </a:lnTo>
                      <a:lnTo>
                        <a:pt x="12" y="29"/>
                      </a:lnTo>
                      <a:lnTo>
                        <a:pt x="73" y="29"/>
                      </a:lnTo>
                      <a:lnTo>
                        <a:pt x="47" y="23"/>
                      </a:lnTo>
                      <a:lnTo>
                        <a:pt x="94" y="6"/>
                      </a:lnTo>
                      <a:close/>
                    </a:path>
                  </a:pathLst>
                </a:custGeom>
                <a:solidFill>
                  <a:srgbClr val="FFFFFF"/>
                </a:solidFill>
                <a:ln w="9525">
                  <a:noFill/>
                  <a:round/>
                  <a:headEnd/>
                  <a:tailEnd/>
                </a:ln>
              </p:spPr>
              <p:txBody>
                <a:bodyPr/>
                <a:lstStyle/>
                <a:p>
                  <a:endParaRPr lang="it-IT"/>
                </a:p>
              </p:txBody>
            </p:sp>
            <p:sp>
              <p:nvSpPr>
                <p:cNvPr id="334" name="Freeform 68"/>
                <p:cNvSpPr>
                  <a:spLocks/>
                </p:cNvSpPr>
                <p:nvPr/>
              </p:nvSpPr>
              <p:spPr bwMode="auto">
                <a:xfrm>
                  <a:off x="671" y="2237"/>
                  <a:ext cx="94" cy="29"/>
                </a:xfrm>
                <a:custGeom>
                  <a:avLst/>
                  <a:gdLst/>
                  <a:ahLst/>
                  <a:cxnLst>
                    <a:cxn ang="0">
                      <a:pos x="94" y="6"/>
                    </a:cxn>
                    <a:cxn ang="0">
                      <a:pos x="73" y="0"/>
                    </a:cxn>
                    <a:cxn ang="0">
                      <a:pos x="24" y="18"/>
                    </a:cxn>
                    <a:cxn ang="0">
                      <a:pos x="0" y="12"/>
                    </a:cxn>
                    <a:cxn ang="0">
                      <a:pos x="12" y="29"/>
                    </a:cxn>
                    <a:cxn ang="0">
                      <a:pos x="73" y="29"/>
                    </a:cxn>
                    <a:cxn ang="0">
                      <a:pos x="47" y="23"/>
                    </a:cxn>
                    <a:cxn ang="0">
                      <a:pos x="94" y="6"/>
                    </a:cxn>
                  </a:cxnLst>
                  <a:rect l="0" t="0" r="r" b="b"/>
                  <a:pathLst>
                    <a:path w="94" h="29">
                      <a:moveTo>
                        <a:pt x="94" y="6"/>
                      </a:moveTo>
                      <a:lnTo>
                        <a:pt x="73" y="0"/>
                      </a:lnTo>
                      <a:lnTo>
                        <a:pt x="24" y="18"/>
                      </a:lnTo>
                      <a:lnTo>
                        <a:pt x="0" y="12"/>
                      </a:lnTo>
                      <a:lnTo>
                        <a:pt x="12" y="29"/>
                      </a:lnTo>
                      <a:lnTo>
                        <a:pt x="73" y="29"/>
                      </a:lnTo>
                      <a:lnTo>
                        <a:pt x="47" y="23"/>
                      </a:lnTo>
                      <a:lnTo>
                        <a:pt x="94" y="6"/>
                      </a:lnTo>
                      <a:close/>
                    </a:path>
                  </a:pathLst>
                </a:custGeom>
                <a:solidFill>
                  <a:srgbClr val="FFFFFF"/>
                </a:solidFill>
                <a:ln w="9525">
                  <a:noFill/>
                  <a:round/>
                  <a:headEnd/>
                  <a:tailEnd/>
                </a:ln>
              </p:spPr>
              <p:txBody>
                <a:bodyPr/>
                <a:lstStyle/>
                <a:p>
                  <a:endParaRPr lang="it-IT"/>
                </a:p>
              </p:txBody>
            </p:sp>
            <p:sp>
              <p:nvSpPr>
                <p:cNvPr id="335" name="Freeform 69"/>
                <p:cNvSpPr>
                  <a:spLocks/>
                </p:cNvSpPr>
                <p:nvPr/>
              </p:nvSpPr>
              <p:spPr bwMode="auto">
                <a:xfrm>
                  <a:off x="676" y="2202"/>
                  <a:ext cx="94" cy="28"/>
                </a:xfrm>
                <a:custGeom>
                  <a:avLst/>
                  <a:gdLst/>
                  <a:ahLst/>
                  <a:cxnLst>
                    <a:cxn ang="0">
                      <a:pos x="0" y="7"/>
                    </a:cxn>
                    <a:cxn ang="0">
                      <a:pos x="21" y="0"/>
                    </a:cxn>
                    <a:cxn ang="0">
                      <a:pos x="72" y="18"/>
                    </a:cxn>
                    <a:cxn ang="0">
                      <a:pos x="94" y="13"/>
                    </a:cxn>
                    <a:cxn ang="0">
                      <a:pos x="82" y="28"/>
                    </a:cxn>
                    <a:cxn ang="0">
                      <a:pos x="23" y="28"/>
                    </a:cxn>
                    <a:cxn ang="0">
                      <a:pos x="47" y="24"/>
                    </a:cxn>
                    <a:cxn ang="0">
                      <a:pos x="0" y="7"/>
                    </a:cxn>
                  </a:cxnLst>
                  <a:rect l="0" t="0" r="r" b="b"/>
                  <a:pathLst>
                    <a:path w="94" h="28">
                      <a:moveTo>
                        <a:pt x="0" y="7"/>
                      </a:moveTo>
                      <a:lnTo>
                        <a:pt x="21" y="0"/>
                      </a:lnTo>
                      <a:lnTo>
                        <a:pt x="72" y="18"/>
                      </a:lnTo>
                      <a:lnTo>
                        <a:pt x="94" y="13"/>
                      </a:lnTo>
                      <a:lnTo>
                        <a:pt x="82" y="28"/>
                      </a:lnTo>
                      <a:lnTo>
                        <a:pt x="23" y="28"/>
                      </a:lnTo>
                      <a:lnTo>
                        <a:pt x="47" y="24"/>
                      </a:lnTo>
                      <a:lnTo>
                        <a:pt x="0" y="7"/>
                      </a:lnTo>
                      <a:close/>
                    </a:path>
                  </a:pathLst>
                </a:custGeom>
                <a:solidFill>
                  <a:srgbClr val="FFFFFF"/>
                </a:solidFill>
                <a:ln w="9525">
                  <a:noFill/>
                  <a:round/>
                  <a:headEnd/>
                  <a:tailEnd/>
                </a:ln>
              </p:spPr>
              <p:txBody>
                <a:bodyPr/>
                <a:lstStyle/>
                <a:p>
                  <a:endParaRPr lang="it-IT"/>
                </a:p>
              </p:txBody>
            </p:sp>
            <p:sp>
              <p:nvSpPr>
                <p:cNvPr id="336" name="Freeform 70"/>
                <p:cNvSpPr>
                  <a:spLocks/>
                </p:cNvSpPr>
                <p:nvPr/>
              </p:nvSpPr>
              <p:spPr bwMode="auto">
                <a:xfrm>
                  <a:off x="676" y="2202"/>
                  <a:ext cx="94" cy="28"/>
                </a:xfrm>
                <a:custGeom>
                  <a:avLst/>
                  <a:gdLst/>
                  <a:ahLst/>
                  <a:cxnLst>
                    <a:cxn ang="0">
                      <a:pos x="0" y="7"/>
                    </a:cxn>
                    <a:cxn ang="0">
                      <a:pos x="21" y="0"/>
                    </a:cxn>
                    <a:cxn ang="0">
                      <a:pos x="72" y="18"/>
                    </a:cxn>
                    <a:cxn ang="0">
                      <a:pos x="94" y="13"/>
                    </a:cxn>
                    <a:cxn ang="0">
                      <a:pos x="82" y="28"/>
                    </a:cxn>
                    <a:cxn ang="0">
                      <a:pos x="23" y="28"/>
                    </a:cxn>
                    <a:cxn ang="0">
                      <a:pos x="47" y="24"/>
                    </a:cxn>
                    <a:cxn ang="0">
                      <a:pos x="0" y="7"/>
                    </a:cxn>
                  </a:cxnLst>
                  <a:rect l="0" t="0" r="r" b="b"/>
                  <a:pathLst>
                    <a:path w="94" h="28">
                      <a:moveTo>
                        <a:pt x="0" y="7"/>
                      </a:moveTo>
                      <a:lnTo>
                        <a:pt x="21" y="0"/>
                      </a:lnTo>
                      <a:lnTo>
                        <a:pt x="72" y="18"/>
                      </a:lnTo>
                      <a:lnTo>
                        <a:pt x="94" y="13"/>
                      </a:lnTo>
                      <a:lnTo>
                        <a:pt x="82" y="28"/>
                      </a:lnTo>
                      <a:lnTo>
                        <a:pt x="23" y="28"/>
                      </a:lnTo>
                      <a:lnTo>
                        <a:pt x="47" y="24"/>
                      </a:lnTo>
                      <a:lnTo>
                        <a:pt x="0" y="7"/>
                      </a:lnTo>
                      <a:close/>
                    </a:path>
                  </a:pathLst>
                </a:custGeom>
                <a:solidFill>
                  <a:srgbClr val="FFFFFF"/>
                </a:solidFill>
                <a:ln w="9525">
                  <a:noFill/>
                  <a:round/>
                  <a:headEnd/>
                  <a:tailEnd/>
                </a:ln>
              </p:spPr>
              <p:txBody>
                <a:bodyPr/>
                <a:lstStyle/>
                <a:p>
                  <a:endParaRPr lang="it-IT"/>
                </a:p>
              </p:txBody>
            </p:sp>
            <p:sp>
              <p:nvSpPr>
                <p:cNvPr id="337" name="Freeform 71"/>
                <p:cNvSpPr>
                  <a:spLocks/>
                </p:cNvSpPr>
                <p:nvPr/>
              </p:nvSpPr>
              <p:spPr bwMode="auto">
                <a:xfrm>
                  <a:off x="770" y="2240"/>
                  <a:ext cx="95" cy="28"/>
                </a:xfrm>
                <a:custGeom>
                  <a:avLst/>
                  <a:gdLst/>
                  <a:ahLst/>
                  <a:cxnLst>
                    <a:cxn ang="0">
                      <a:pos x="95" y="22"/>
                    </a:cxn>
                    <a:cxn ang="0">
                      <a:pos x="74" y="28"/>
                    </a:cxn>
                    <a:cxn ang="0">
                      <a:pos x="25" y="9"/>
                    </a:cxn>
                    <a:cxn ang="0">
                      <a:pos x="0" y="15"/>
                    </a:cxn>
                    <a:cxn ang="0">
                      <a:pos x="13" y="0"/>
                    </a:cxn>
                    <a:cxn ang="0">
                      <a:pos x="74" y="0"/>
                    </a:cxn>
                    <a:cxn ang="0">
                      <a:pos x="48" y="4"/>
                    </a:cxn>
                    <a:cxn ang="0">
                      <a:pos x="95" y="22"/>
                    </a:cxn>
                  </a:cxnLst>
                  <a:rect l="0" t="0" r="r" b="b"/>
                  <a:pathLst>
                    <a:path w="95" h="28">
                      <a:moveTo>
                        <a:pt x="95" y="22"/>
                      </a:moveTo>
                      <a:lnTo>
                        <a:pt x="74" y="28"/>
                      </a:lnTo>
                      <a:lnTo>
                        <a:pt x="25" y="9"/>
                      </a:lnTo>
                      <a:lnTo>
                        <a:pt x="0" y="15"/>
                      </a:lnTo>
                      <a:lnTo>
                        <a:pt x="13" y="0"/>
                      </a:lnTo>
                      <a:lnTo>
                        <a:pt x="74" y="0"/>
                      </a:lnTo>
                      <a:lnTo>
                        <a:pt x="48" y="4"/>
                      </a:lnTo>
                      <a:lnTo>
                        <a:pt x="95" y="22"/>
                      </a:lnTo>
                      <a:close/>
                    </a:path>
                  </a:pathLst>
                </a:custGeom>
                <a:solidFill>
                  <a:srgbClr val="FFFFFF"/>
                </a:solidFill>
                <a:ln w="9525">
                  <a:noFill/>
                  <a:round/>
                  <a:headEnd/>
                  <a:tailEnd/>
                </a:ln>
              </p:spPr>
              <p:txBody>
                <a:bodyPr/>
                <a:lstStyle/>
                <a:p>
                  <a:endParaRPr lang="it-IT"/>
                </a:p>
              </p:txBody>
            </p:sp>
            <p:sp>
              <p:nvSpPr>
                <p:cNvPr id="338" name="Freeform 72"/>
                <p:cNvSpPr>
                  <a:spLocks/>
                </p:cNvSpPr>
                <p:nvPr/>
              </p:nvSpPr>
              <p:spPr bwMode="auto">
                <a:xfrm>
                  <a:off x="770" y="2240"/>
                  <a:ext cx="95" cy="28"/>
                </a:xfrm>
                <a:custGeom>
                  <a:avLst/>
                  <a:gdLst/>
                  <a:ahLst/>
                  <a:cxnLst>
                    <a:cxn ang="0">
                      <a:pos x="95" y="22"/>
                    </a:cxn>
                    <a:cxn ang="0">
                      <a:pos x="74" y="28"/>
                    </a:cxn>
                    <a:cxn ang="0">
                      <a:pos x="25" y="9"/>
                    </a:cxn>
                    <a:cxn ang="0">
                      <a:pos x="0" y="15"/>
                    </a:cxn>
                    <a:cxn ang="0">
                      <a:pos x="13" y="0"/>
                    </a:cxn>
                    <a:cxn ang="0">
                      <a:pos x="74" y="0"/>
                    </a:cxn>
                    <a:cxn ang="0">
                      <a:pos x="48" y="4"/>
                    </a:cxn>
                    <a:cxn ang="0">
                      <a:pos x="95" y="22"/>
                    </a:cxn>
                  </a:cxnLst>
                  <a:rect l="0" t="0" r="r" b="b"/>
                  <a:pathLst>
                    <a:path w="95" h="28">
                      <a:moveTo>
                        <a:pt x="95" y="22"/>
                      </a:moveTo>
                      <a:lnTo>
                        <a:pt x="74" y="28"/>
                      </a:lnTo>
                      <a:lnTo>
                        <a:pt x="25" y="9"/>
                      </a:lnTo>
                      <a:lnTo>
                        <a:pt x="0" y="15"/>
                      </a:lnTo>
                      <a:lnTo>
                        <a:pt x="13" y="0"/>
                      </a:lnTo>
                      <a:lnTo>
                        <a:pt x="74" y="0"/>
                      </a:lnTo>
                      <a:lnTo>
                        <a:pt x="48" y="4"/>
                      </a:lnTo>
                      <a:lnTo>
                        <a:pt x="95" y="22"/>
                      </a:lnTo>
                      <a:close/>
                    </a:path>
                  </a:pathLst>
                </a:custGeom>
                <a:solidFill>
                  <a:srgbClr val="FFFFFF"/>
                </a:solidFill>
                <a:ln w="9525">
                  <a:noFill/>
                  <a:round/>
                  <a:headEnd/>
                  <a:tailEnd/>
                </a:ln>
              </p:spPr>
              <p:txBody>
                <a:bodyPr/>
                <a:lstStyle/>
                <a:p>
                  <a:endParaRPr lang="it-IT"/>
                </a:p>
              </p:txBody>
            </p:sp>
          </p:grpSp>
        </p:grpSp>
        <p:sp>
          <p:nvSpPr>
            <p:cNvPr id="326" name="Line 73"/>
            <p:cNvSpPr>
              <a:spLocks noChangeShapeType="1"/>
            </p:cNvSpPr>
            <p:nvPr/>
          </p:nvSpPr>
          <p:spPr bwMode="auto">
            <a:xfrm>
              <a:off x="625" y="2234"/>
              <a:ext cx="1" cy="62"/>
            </a:xfrm>
            <a:prstGeom prst="line">
              <a:avLst/>
            </a:prstGeom>
            <a:noFill/>
            <a:ln w="3175">
              <a:solidFill>
                <a:srgbClr val="AAE6FF"/>
              </a:solidFill>
              <a:round/>
              <a:headEnd/>
              <a:tailEnd/>
            </a:ln>
          </p:spPr>
          <p:txBody>
            <a:bodyPr/>
            <a:lstStyle/>
            <a:p>
              <a:endParaRPr lang="it-IT"/>
            </a:p>
          </p:txBody>
        </p:sp>
        <p:sp>
          <p:nvSpPr>
            <p:cNvPr id="327" name="Line 74"/>
            <p:cNvSpPr>
              <a:spLocks noChangeShapeType="1"/>
            </p:cNvSpPr>
            <p:nvPr/>
          </p:nvSpPr>
          <p:spPr bwMode="auto">
            <a:xfrm>
              <a:off x="912" y="2234"/>
              <a:ext cx="1" cy="62"/>
            </a:xfrm>
            <a:prstGeom prst="line">
              <a:avLst/>
            </a:prstGeom>
            <a:noFill/>
            <a:ln w="3175">
              <a:solidFill>
                <a:srgbClr val="AAE6FF"/>
              </a:solidFill>
              <a:round/>
              <a:headEnd/>
              <a:tailEnd/>
            </a:ln>
          </p:spPr>
          <p:txBody>
            <a:bodyPr/>
            <a:lstStyle/>
            <a:p>
              <a:endParaRPr lang="it-IT"/>
            </a:p>
          </p:txBody>
        </p:sp>
        <p:sp>
          <p:nvSpPr>
            <p:cNvPr id="328" name="Rectangle 75"/>
            <p:cNvSpPr>
              <a:spLocks noChangeArrowheads="1"/>
            </p:cNvSpPr>
            <p:nvPr/>
          </p:nvSpPr>
          <p:spPr bwMode="auto">
            <a:xfrm>
              <a:off x="631" y="2232"/>
              <a:ext cx="240" cy="144"/>
            </a:xfrm>
            <a:prstGeom prst="rect">
              <a:avLst/>
            </a:prstGeom>
            <a:noFill/>
            <a:ln w="9525">
              <a:noFill/>
              <a:miter lim="800000"/>
              <a:headEnd/>
              <a:tailEnd/>
            </a:ln>
            <a:effectLst/>
          </p:spPr>
          <p:txBody>
            <a:bodyPr wrap="none" lIns="92075" tIns="46038" rIns="92075" bIns="46038">
              <a:spAutoFit/>
            </a:bodyPr>
            <a:lstStyle/>
            <a:p>
              <a:pPr algn="ctr" eaLnBrk="0" hangingPunct="0"/>
              <a:r>
                <a:rPr lang="en-US" sz="900" b="1" dirty="0">
                  <a:solidFill>
                    <a:schemeClr val="bg1"/>
                  </a:solidFill>
                </a:rPr>
                <a:t>IAD</a:t>
              </a:r>
              <a:endParaRPr lang="it-IT" sz="900" b="1" dirty="0">
                <a:solidFill>
                  <a:schemeClr val="bg1"/>
                </a:solidFill>
              </a:endParaRPr>
            </a:p>
          </p:txBody>
        </p:sp>
      </p:grpSp>
      <p:pic>
        <p:nvPicPr>
          <p:cNvPr id="347" name="Picture 491"/>
          <p:cNvPicPr>
            <a:picLocks noChangeAspect="1" noChangeArrowheads="1"/>
          </p:cNvPicPr>
          <p:nvPr/>
        </p:nvPicPr>
        <p:blipFill>
          <a:blip r:embed="rId5" cstate="print"/>
          <a:srcRect/>
          <a:stretch>
            <a:fillRect/>
          </a:stretch>
        </p:blipFill>
        <p:spPr bwMode="auto">
          <a:xfrm>
            <a:off x="1082885" y="4681199"/>
            <a:ext cx="382444" cy="269105"/>
          </a:xfrm>
          <a:prstGeom prst="rect">
            <a:avLst/>
          </a:prstGeom>
          <a:noFill/>
          <a:ln w="9525">
            <a:noFill/>
            <a:miter lim="800000"/>
            <a:headEnd/>
            <a:tailEnd/>
          </a:ln>
        </p:spPr>
      </p:pic>
      <p:pic>
        <p:nvPicPr>
          <p:cNvPr id="348" name="Picture 632"/>
          <p:cNvPicPr>
            <a:picLocks noChangeAspect="1" noChangeArrowheads="1"/>
          </p:cNvPicPr>
          <p:nvPr/>
        </p:nvPicPr>
        <p:blipFill>
          <a:blip r:embed="rId6" cstate="print"/>
          <a:srcRect/>
          <a:stretch>
            <a:fillRect/>
          </a:stretch>
        </p:blipFill>
        <p:spPr bwMode="auto">
          <a:xfrm>
            <a:off x="886500" y="5595048"/>
            <a:ext cx="379557" cy="248958"/>
          </a:xfrm>
          <a:prstGeom prst="rect">
            <a:avLst/>
          </a:prstGeom>
          <a:noFill/>
          <a:ln w="9525">
            <a:noFill/>
            <a:miter lim="800000"/>
            <a:headEnd/>
            <a:tailEnd/>
          </a:ln>
        </p:spPr>
      </p:pic>
      <p:pic>
        <p:nvPicPr>
          <p:cNvPr id="349" name="Picture 632"/>
          <p:cNvPicPr>
            <a:picLocks noChangeAspect="1" noChangeArrowheads="1"/>
          </p:cNvPicPr>
          <p:nvPr/>
        </p:nvPicPr>
        <p:blipFill>
          <a:blip r:embed="rId6" cstate="print"/>
          <a:srcRect/>
          <a:stretch>
            <a:fillRect/>
          </a:stretch>
        </p:blipFill>
        <p:spPr bwMode="auto">
          <a:xfrm>
            <a:off x="1344732" y="5790873"/>
            <a:ext cx="379557" cy="248958"/>
          </a:xfrm>
          <a:prstGeom prst="rect">
            <a:avLst/>
          </a:prstGeom>
          <a:noFill/>
          <a:ln w="9525">
            <a:noFill/>
            <a:miter lim="800000"/>
            <a:headEnd/>
            <a:tailEnd/>
          </a:ln>
        </p:spPr>
      </p:pic>
      <p:pic>
        <p:nvPicPr>
          <p:cNvPr id="350" name="Picture 632"/>
          <p:cNvPicPr>
            <a:picLocks noChangeAspect="1" noChangeArrowheads="1"/>
          </p:cNvPicPr>
          <p:nvPr/>
        </p:nvPicPr>
        <p:blipFill>
          <a:blip r:embed="rId6" cstate="print"/>
          <a:srcRect/>
          <a:stretch>
            <a:fillRect/>
          </a:stretch>
        </p:blipFill>
        <p:spPr bwMode="auto">
          <a:xfrm>
            <a:off x="2784892" y="5660323"/>
            <a:ext cx="379557" cy="248958"/>
          </a:xfrm>
          <a:prstGeom prst="rect">
            <a:avLst/>
          </a:prstGeom>
          <a:noFill/>
          <a:ln w="9525">
            <a:noFill/>
            <a:miter lim="800000"/>
            <a:headEnd/>
            <a:tailEnd/>
          </a:ln>
        </p:spPr>
      </p:pic>
      <p:pic>
        <p:nvPicPr>
          <p:cNvPr id="351" name="Picture 632"/>
          <p:cNvPicPr>
            <a:picLocks noChangeAspect="1" noChangeArrowheads="1"/>
          </p:cNvPicPr>
          <p:nvPr/>
        </p:nvPicPr>
        <p:blipFill>
          <a:blip r:embed="rId6" cstate="print"/>
          <a:srcRect/>
          <a:stretch>
            <a:fillRect/>
          </a:stretch>
        </p:blipFill>
        <p:spPr bwMode="auto">
          <a:xfrm>
            <a:off x="1292484" y="2135477"/>
            <a:ext cx="379557" cy="248958"/>
          </a:xfrm>
          <a:prstGeom prst="rect">
            <a:avLst/>
          </a:prstGeom>
          <a:noFill/>
          <a:ln w="9525">
            <a:noFill/>
            <a:miter lim="800000"/>
            <a:headEnd/>
            <a:tailEnd/>
          </a:ln>
        </p:spPr>
      </p:pic>
      <p:pic>
        <p:nvPicPr>
          <p:cNvPr id="352" name="Picture 491"/>
          <p:cNvPicPr>
            <a:picLocks noChangeAspect="1" noChangeArrowheads="1"/>
          </p:cNvPicPr>
          <p:nvPr/>
        </p:nvPicPr>
        <p:blipFill>
          <a:blip r:embed="rId5" cstate="print"/>
          <a:srcRect/>
          <a:stretch>
            <a:fillRect/>
          </a:stretch>
        </p:blipFill>
        <p:spPr bwMode="auto">
          <a:xfrm>
            <a:off x="1541118" y="4289550"/>
            <a:ext cx="382444" cy="269105"/>
          </a:xfrm>
          <a:prstGeom prst="rect">
            <a:avLst/>
          </a:prstGeom>
          <a:noFill/>
          <a:ln w="9525">
            <a:noFill/>
            <a:miter lim="800000"/>
            <a:headEnd/>
            <a:tailEnd/>
          </a:ln>
        </p:spPr>
      </p:pic>
      <p:pic>
        <p:nvPicPr>
          <p:cNvPr id="353" name="Picture 491"/>
          <p:cNvPicPr>
            <a:picLocks noChangeAspect="1" noChangeArrowheads="1"/>
          </p:cNvPicPr>
          <p:nvPr/>
        </p:nvPicPr>
        <p:blipFill>
          <a:blip r:embed="rId5" cstate="print"/>
          <a:srcRect/>
          <a:stretch>
            <a:fillRect/>
          </a:stretch>
        </p:blipFill>
        <p:spPr bwMode="auto">
          <a:xfrm>
            <a:off x="821038" y="3636800"/>
            <a:ext cx="382444" cy="269105"/>
          </a:xfrm>
          <a:prstGeom prst="rect">
            <a:avLst/>
          </a:prstGeom>
          <a:noFill/>
          <a:ln w="9525">
            <a:noFill/>
            <a:miter lim="800000"/>
            <a:headEnd/>
            <a:tailEnd/>
          </a:ln>
        </p:spPr>
      </p:pic>
      <p:grpSp>
        <p:nvGrpSpPr>
          <p:cNvPr id="354" name="Group 182"/>
          <p:cNvGrpSpPr>
            <a:grpSpLocks noChangeAspect="1"/>
          </p:cNvGrpSpPr>
          <p:nvPr/>
        </p:nvGrpSpPr>
        <p:grpSpPr bwMode="auto">
          <a:xfrm>
            <a:off x="2457583" y="2266027"/>
            <a:ext cx="327309" cy="351595"/>
            <a:chOff x="3862" y="2832"/>
            <a:chExt cx="458" cy="492"/>
          </a:xfrm>
        </p:grpSpPr>
        <p:grpSp>
          <p:nvGrpSpPr>
            <p:cNvPr id="355" name="Group 183"/>
            <p:cNvGrpSpPr>
              <a:grpSpLocks noChangeAspect="1"/>
            </p:cNvGrpSpPr>
            <p:nvPr/>
          </p:nvGrpSpPr>
          <p:grpSpPr bwMode="auto">
            <a:xfrm>
              <a:off x="3862" y="2832"/>
              <a:ext cx="458" cy="492"/>
              <a:chOff x="1441" y="2189"/>
              <a:chExt cx="648" cy="591"/>
            </a:xfrm>
          </p:grpSpPr>
          <p:sp>
            <p:nvSpPr>
              <p:cNvPr id="357"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358"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359"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360"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361"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362"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363"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64"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65"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66"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67"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68"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69"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370"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371"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372"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373"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374"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375"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376"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377"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378"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379"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380"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381"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382"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383"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384"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85"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86"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87"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88"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89"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390"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391"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392"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393"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394"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395"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96"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397"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398"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399"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400"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01"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02"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03"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04"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05"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06"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07"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08"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09"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10"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11"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12"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13"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14"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15"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16"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17"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18"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19"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20"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421"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422"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423"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24"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25"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426"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27"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28"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29"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30"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31"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32"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33"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34"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35"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356" name="Picture 263"/>
            <p:cNvPicPr>
              <a:picLocks noChangeAspect="1" noChangeArrowheads="1"/>
            </p:cNvPicPr>
            <p:nvPr/>
          </p:nvPicPr>
          <p:blipFill>
            <a:blip r:embed="rId7" cstate="print"/>
            <a:srcRect/>
            <a:stretch>
              <a:fillRect/>
            </a:stretch>
          </p:blipFill>
          <p:spPr bwMode="auto">
            <a:xfrm>
              <a:off x="3950" y="2912"/>
              <a:ext cx="247" cy="179"/>
            </a:xfrm>
            <a:prstGeom prst="rect">
              <a:avLst/>
            </a:prstGeom>
            <a:noFill/>
            <a:ln w="9525">
              <a:noFill/>
              <a:miter lim="800000"/>
              <a:headEnd/>
              <a:tailEnd/>
            </a:ln>
            <a:effectLst/>
          </p:spPr>
        </p:pic>
      </p:grpSp>
      <p:grpSp>
        <p:nvGrpSpPr>
          <p:cNvPr id="436" name="Group 182"/>
          <p:cNvGrpSpPr>
            <a:grpSpLocks noChangeAspect="1"/>
          </p:cNvGrpSpPr>
          <p:nvPr/>
        </p:nvGrpSpPr>
        <p:grpSpPr bwMode="auto">
          <a:xfrm>
            <a:off x="755576" y="2657677"/>
            <a:ext cx="327309" cy="351595"/>
            <a:chOff x="3862" y="2832"/>
            <a:chExt cx="458" cy="492"/>
          </a:xfrm>
        </p:grpSpPr>
        <p:grpSp>
          <p:nvGrpSpPr>
            <p:cNvPr id="437" name="Group 183"/>
            <p:cNvGrpSpPr>
              <a:grpSpLocks noChangeAspect="1"/>
            </p:cNvGrpSpPr>
            <p:nvPr/>
          </p:nvGrpSpPr>
          <p:grpSpPr bwMode="auto">
            <a:xfrm>
              <a:off x="3862" y="2832"/>
              <a:ext cx="458" cy="492"/>
              <a:chOff x="1441" y="2189"/>
              <a:chExt cx="648" cy="591"/>
            </a:xfrm>
          </p:grpSpPr>
          <p:sp>
            <p:nvSpPr>
              <p:cNvPr id="439"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40"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41"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42"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43"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44"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45"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46"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47"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48"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49"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50"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51"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452"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453"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454"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455"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456"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457"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458"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459"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460"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461"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462"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463"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464"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465"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466"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67"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68"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69"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70"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71"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72"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73"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74"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75"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76"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77"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78"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479"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480"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481"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482"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83"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84"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85"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86"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87"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88"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89"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90"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91"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92"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93"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94"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95"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96"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97"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98"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99"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500"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501"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502"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503"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504"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505"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506"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507"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508"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09"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10"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11"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12"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13"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14"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15"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16"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17"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438" name="Picture 263"/>
            <p:cNvPicPr>
              <a:picLocks noChangeAspect="1" noChangeArrowheads="1"/>
            </p:cNvPicPr>
            <p:nvPr/>
          </p:nvPicPr>
          <p:blipFill>
            <a:blip r:embed="rId7" cstate="print"/>
            <a:srcRect/>
            <a:stretch>
              <a:fillRect/>
            </a:stretch>
          </p:blipFill>
          <p:spPr bwMode="auto">
            <a:xfrm>
              <a:off x="3950" y="2912"/>
              <a:ext cx="247" cy="179"/>
            </a:xfrm>
            <a:prstGeom prst="rect">
              <a:avLst/>
            </a:prstGeom>
            <a:noFill/>
            <a:ln w="9525">
              <a:noFill/>
              <a:miter lim="800000"/>
              <a:headEnd/>
              <a:tailEnd/>
            </a:ln>
            <a:effectLst/>
          </p:spPr>
        </p:pic>
      </p:grpSp>
      <p:cxnSp>
        <p:nvCxnSpPr>
          <p:cNvPr id="549" name="Straight Connector 548"/>
          <p:cNvCxnSpPr/>
          <p:nvPr/>
        </p:nvCxnSpPr>
        <p:spPr>
          <a:xfrm>
            <a:off x="4814209" y="3114601"/>
            <a:ext cx="261847" cy="456924"/>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50" name="Straight Connector 549"/>
          <p:cNvCxnSpPr/>
          <p:nvPr/>
        </p:nvCxnSpPr>
        <p:spPr>
          <a:xfrm>
            <a:off x="5076056" y="3571526"/>
            <a:ext cx="1178313" cy="326375"/>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51" name="Straight Connector 550"/>
          <p:cNvCxnSpPr>
            <a:endCxn id="232" idx="1"/>
          </p:cNvCxnSpPr>
          <p:nvPr/>
        </p:nvCxnSpPr>
        <p:spPr>
          <a:xfrm flipV="1">
            <a:off x="5141518" y="3421207"/>
            <a:ext cx="786855" cy="19769"/>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52" name="Straight Connector 551"/>
          <p:cNvCxnSpPr/>
          <p:nvPr/>
        </p:nvCxnSpPr>
        <p:spPr>
          <a:xfrm>
            <a:off x="4945132" y="3114601"/>
            <a:ext cx="196385" cy="326375"/>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53" name="Straight Connector 552"/>
          <p:cNvCxnSpPr/>
          <p:nvPr/>
        </p:nvCxnSpPr>
        <p:spPr>
          <a:xfrm>
            <a:off x="6319831" y="3440976"/>
            <a:ext cx="654618" cy="652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4" name="Straight Connector 553"/>
          <p:cNvCxnSpPr>
            <a:endCxn id="217" idx="0"/>
          </p:cNvCxnSpPr>
          <p:nvPr/>
        </p:nvCxnSpPr>
        <p:spPr>
          <a:xfrm flipV="1">
            <a:off x="6581678" y="3850757"/>
            <a:ext cx="202274" cy="4714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5" name="Straight Connector 564"/>
          <p:cNvCxnSpPr/>
          <p:nvPr/>
        </p:nvCxnSpPr>
        <p:spPr>
          <a:xfrm flipH="1">
            <a:off x="3963205" y="3571526"/>
            <a:ext cx="654618" cy="848574"/>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68" name="Straight Connector 567"/>
          <p:cNvCxnSpPr/>
          <p:nvPr/>
        </p:nvCxnSpPr>
        <p:spPr>
          <a:xfrm flipV="1">
            <a:off x="3635896" y="4420100"/>
            <a:ext cx="327309" cy="19769"/>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70" name="Straight Connector 569"/>
          <p:cNvCxnSpPr/>
          <p:nvPr/>
        </p:nvCxnSpPr>
        <p:spPr>
          <a:xfrm>
            <a:off x="4617823" y="3114601"/>
            <a:ext cx="0" cy="456924"/>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72" name="Straight Connector 571"/>
          <p:cNvCxnSpPr/>
          <p:nvPr/>
        </p:nvCxnSpPr>
        <p:spPr>
          <a:xfrm>
            <a:off x="4486900" y="3114601"/>
            <a:ext cx="0" cy="456924"/>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74" name="Straight Connector 573"/>
          <p:cNvCxnSpPr>
            <a:endCxn id="225" idx="3"/>
          </p:cNvCxnSpPr>
          <p:nvPr/>
        </p:nvCxnSpPr>
        <p:spPr>
          <a:xfrm flipH="1" flipV="1">
            <a:off x="3878238" y="3516729"/>
            <a:ext cx="608662" cy="54797"/>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76" name="TextBox 575"/>
          <p:cNvSpPr txBox="1"/>
          <p:nvPr/>
        </p:nvSpPr>
        <p:spPr>
          <a:xfrm>
            <a:off x="3439511" y="3161977"/>
            <a:ext cx="422902" cy="278998"/>
          </a:xfrm>
          <a:prstGeom prst="rect">
            <a:avLst/>
          </a:prstGeom>
          <a:noFill/>
        </p:spPr>
        <p:txBody>
          <a:bodyPr wrap="none" rtlCol="0">
            <a:spAutoFit/>
          </a:bodyPr>
          <a:lstStyle/>
          <a:p>
            <a:r>
              <a:rPr lang="it-IT" sz="1400" b="1" dirty="0" smtClean="0"/>
              <a:t>SBC</a:t>
            </a:r>
            <a:endParaRPr lang="it-IT" b="1" dirty="0"/>
          </a:p>
        </p:txBody>
      </p:sp>
      <p:sp>
        <p:nvSpPr>
          <p:cNvPr id="577" name="TextBox 576"/>
          <p:cNvSpPr txBox="1"/>
          <p:nvPr/>
        </p:nvSpPr>
        <p:spPr>
          <a:xfrm>
            <a:off x="3212994" y="4075826"/>
            <a:ext cx="422902" cy="278998"/>
          </a:xfrm>
          <a:prstGeom prst="rect">
            <a:avLst/>
          </a:prstGeom>
          <a:noFill/>
        </p:spPr>
        <p:txBody>
          <a:bodyPr wrap="none" rtlCol="0">
            <a:spAutoFit/>
          </a:bodyPr>
          <a:lstStyle/>
          <a:p>
            <a:r>
              <a:rPr lang="it-IT" sz="1400" b="1" dirty="0" smtClean="0"/>
              <a:t>SBC</a:t>
            </a:r>
            <a:endParaRPr lang="it-IT" b="1" dirty="0"/>
          </a:p>
        </p:txBody>
      </p:sp>
      <p:sp>
        <p:nvSpPr>
          <p:cNvPr id="578" name="TextBox 577"/>
          <p:cNvSpPr txBox="1"/>
          <p:nvPr/>
        </p:nvSpPr>
        <p:spPr>
          <a:xfrm>
            <a:off x="5971251" y="3114601"/>
            <a:ext cx="348580" cy="278998"/>
          </a:xfrm>
          <a:prstGeom prst="rect">
            <a:avLst/>
          </a:prstGeom>
          <a:noFill/>
        </p:spPr>
        <p:txBody>
          <a:bodyPr wrap="none" rtlCol="0">
            <a:spAutoFit/>
          </a:bodyPr>
          <a:lstStyle/>
          <a:p>
            <a:r>
              <a:rPr lang="it-IT" sz="1400" b="1" dirty="0" smtClean="0"/>
              <a:t>SG</a:t>
            </a:r>
            <a:endParaRPr lang="it-IT" b="1" dirty="0"/>
          </a:p>
        </p:txBody>
      </p:sp>
      <p:sp>
        <p:nvSpPr>
          <p:cNvPr id="579" name="TextBox 578"/>
          <p:cNvSpPr txBox="1"/>
          <p:nvPr/>
        </p:nvSpPr>
        <p:spPr>
          <a:xfrm>
            <a:off x="6254369" y="3506251"/>
            <a:ext cx="414158" cy="278998"/>
          </a:xfrm>
          <a:prstGeom prst="rect">
            <a:avLst/>
          </a:prstGeom>
          <a:noFill/>
        </p:spPr>
        <p:txBody>
          <a:bodyPr wrap="none" rtlCol="0">
            <a:spAutoFit/>
          </a:bodyPr>
          <a:lstStyle/>
          <a:p>
            <a:r>
              <a:rPr lang="it-IT" sz="1400" b="1" dirty="0" smtClean="0"/>
              <a:t>MG</a:t>
            </a:r>
            <a:endParaRPr lang="it-IT" b="1" dirty="0"/>
          </a:p>
        </p:txBody>
      </p:sp>
      <p:sp>
        <p:nvSpPr>
          <p:cNvPr id="580" name="TextBox 579"/>
          <p:cNvSpPr txBox="1"/>
          <p:nvPr/>
        </p:nvSpPr>
        <p:spPr>
          <a:xfrm>
            <a:off x="4716016" y="3933056"/>
            <a:ext cx="429926" cy="461665"/>
          </a:xfrm>
          <a:prstGeom prst="rect">
            <a:avLst/>
          </a:prstGeom>
          <a:noFill/>
        </p:spPr>
        <p:txBody>
          <a:bodyPr wrap="none" rtlCol="0">
            <a:spAutoFit/>
          </a:bodyPr>
          <a:lstStyle/>
          <a:p>
            <a:r>
              <a:rPr lang="it-IT" sz="2400" b="1" dirty="0" smtClean="0"/>
              <a:t>IP</a:t>
            </a:r>
            <a:endParaRPr lang="it-IT" sz="2000" b="1" dirty="0"/>
          </a:p>
        </p:txBody>
      </p:sp>
      <p:sp>
        <p:nvSpPr>
          <p:cNvPr id="581" name="TextBox 580"/>
          <p:cNvSpPr txBox="1"/>
          <p:nvPr/>
        </p:nvSpPr>
        <p:spPr>
          <a:xfrm>
            <a:off x="2064812" y="4942299"/>
            <a:ext cx="354409" cy="362698"/>
          </a:xfrm>
          <a:prstGeom prst="rect">
            <a:avLst/>
          </a:prstGeom>
          <a:noFill/>
        </p:spPr>
        <p:txBody>
          <a:bodyPr wrap="none" rtlCol="0">
            <a:spAutoFit/>
          </a:bodyPr>
          <a:lstStyle/>
          <a:p>
            <a:r>
              <a:rPr lang="it-IT" sz="2000" b="1" dirty="0" smtClean="0"/>
              <a:t>IP</a:t>
            </a:r>
            <a:endParaRPr lang="it-IT" b="1" dirty="0"/>
          </a:p>
        </p:txBody>
      </p:sp>
      <p:sp>
        <p:nvSpPr>
          <p:cNvPr id="582" name="TextBox 581"/>
          <p:cNvSpPr txBox="1"/>
          <p:nvPr/>
        </p:nvSpPr>
        <p:spPr>
          <a:xfrm>
            <a:off x="1868427" y="3068960"/>
            <a:ext cx="354409" cy="362698"/>
          </a:xfrm>
          <a:prstGeom prst="rect">
            <a:avLst/>
          </a:prstGeom>
          <a:noFill/>
        </p:spPr>
        <p:txBody>
          <a:bodyPr wrap="none" rtlCol="0">
            <a:spAutoFit/>
          </a:bodyPr>
          <a:lstStyle/>
          <a:p>
            <a:r>
              <a:rPr lang="it-IT" sz="2000" b="1" dirty="0" smtClean="0"/>
              <a:t>IP</a:t>
            </a:r>
            <a:endParaRPr lang="it-IT" b="1" dirty="0"/>
          </a:p>
        </p:txBody>
      </p:sp>
      <p:sp>
        <p:nvSpPr>
          <p:cNvPr id="583" name="TextBox 582"/>
          <p:cNvSpPr txBox="1"/>
          <p:nvPr/>
        </p:nvSpPr>
        <p:spPr>
          <a:xfrm>
            <a:off x="755576" y="3897900"/>
            <a:ext cx="637121" cy="237148"/>
          </a:xfrm>
          <a:prstGeom prst="rect">
            <a:avLst/>
          </a:prstGeom>
          <a:noFill/>
        </p:spPr>
        <p:txBody>
          <a:bodyPr wrap="none" rtlCol="0">
            <a:spAutoFit/>
          </a:bodyPr>
          <a:lstStyle/>
          <a:p>
            <a:r>
              <a:rPr lang="it-IT" sz="1100" b="1" dirty="0" smtClean="0"/>
              <a:t>IP phone</a:t>
            </a:r>
            <a:endParaRPr lang="it-IT" b="1" dirty="0"/>
          </a:p>
        </p:txBody>
      </p:sp>
      <p:sp>
        <p:nvSpPr>
          <p:cNvPr id="585" name="TextBox 584"/>
          <p:cNvSpPr txBox="1"/>
          <p:nvPr/>
        </p:nvSpPr>
        <p:spPr>
          <a:xfrm>
            <a:off x="886500" y="4420100"/>
            <a:ext cx="637121" cy="237148"/>
          </a:xfrm>
          <a:prstGeom prst="rect">
            <a:avLst/>
          </a:prstGeom>
          <a:noFill/>
        </p:spPr>
        <p:txBody>
          <a:bodyPr wrap="none" rtlCol="0">
            <a:spAutoFit/>
          </a:bodyPr>
          <a:lstStyle/>
          <a:p>
            <a:r>
              <a:rPr lang="it-IT" sz="1100" b="1" dirty="0" smtClean="0"/>
              <a:t>IP phone</a:t>
            </a:r>
            <a:endParaRPr lang="it-IT" b="1" dirty="0"/>
          </a:p>
        </p:txBody>
      </p:sp>
      <p:grpSp>
        <p:nvGrpSpPr>
          <p:cNvPr id="587" name="Group 69"/>
          <p:cNvGrpSpPr>
            <a:grpSpLocks/>
          </p:cNvGrpSpPr>
          <p:nvPr/>
        </p:nvGrpSpPr>
        <p:grpSpPr bwMode="auto">
          <a:xfrm>
            <a:off x="3177663" y="895254"/>
            <a:ext cx="392771" cy="587474"/>
            <a:chOff x="4654" y="740"/>
            <a:chExt cx="283" cy="263"/>
          </a:xfrm>
        </p:grpSpPr>
        <p:sp>
          <p:nvSpPr>
            <p:cNvPr id="588" name="Freeform 43"/>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589" name="Freeform 44"/>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590" name="Rectangle 45"/>
            <p:cNvSpPr>
              <a:spLocks noChangeArrowheads="1"/>
            </p:cNvSpPr>
            <p:nvPr/>
          </p:nvSpPr>
          <p:spPr bwMode="auto">
            <a:xfrm>
              <a:off x="4654" y="771"/>
              <a:ext cx="247" cy="232"/>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591" name="Rectangle 46"/>
            <p:cNvSpPr>
              <a:spLocks noChangeArrowheads="1"/>
            </p:cNvSpPr>
            <p:nvPr/>
          </p:nvSpPr>
          <p:spPr bwMode="auto">
            <a:xfrm>
              <a:off x="4655" y="772"/>
              <a:ext cx="245" cy="230"/>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592" name="Freeform 47"/>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593" name="Freeform 48"/>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594" name="Group 52"/>
            <p:cNvGrpSpPr>
              <a:grpSpLocks/>
            </p:cNvGrpSpPr>
            <p:nvPr/>
          </p:nvGrpSpPr>
          <p:grpSpPr bwMode="auto">
            <a:xfrm>
              <a:off x="4654" y="833"/>
              <a:ext cx="250" cy="117"/>
              <a:chOff x="4654" y="833"/>
              <a:chExt cx="250" cy="117"/>
            </a:xfrm>
          </p:grpSpPr>
          <p:sp>
            <p:nvSpPr>
              <p:cNvPr id="611" name="Line 49"/>
              <p:cNvSpPr>
                <a:spLocks noChangeShapeType="1"/>
              </p:cNvSpPr>
              <p:nvPr/>
            </p:nvSpPr>
            <p:spPr bwMode="auto">
              <a:xfrm>
                <a:off x="4654" y="833"/>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12" name="Line 50"/>
              <p:cNvSpPr>
                <a:spLocks noChangeShapeType="1"/>
              </p:cNvSpPr>
              <p:nvPr/>
            </p:nvSpPr>
            <p:spPr bwMode="auto">
              <a:xfrm>
                <a:off x="4654" y="891"/>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13" name="Line 51"/>
              <p:cNvSpPr>
                <a:spLocks noChangeShapeType="1"/>
              </p:cNvSpPr>
              <p:nvPr/>
            </p:nvSpPr>
            <p:spPr bwMode="auto">
              <a:xfrm>
                <a:off x="4654" y="949"/>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595" name="Group 56"/>
            <p:cNvGrpSpPr>
              <a:grpSpLocks/>
            </p:cNvGrpSpPr>
            <p:nvPr/>
          </p:nvGrpSpPr>
          <p:grpSpPr bwMode="auto">
            <a:xfrm>
              <a:off x="4654" y="831"/>
              <a:ext cx="250" cy="117"/>
              <a:chOff x="4654" y="831"/>
              <a:chExt cx="250" cy="117"/>
            </a:xfrm>
          </p:grpSpPr>
          <p:sp>
            <p:nvSpPr>
              <p:cNvPr id="608" name="Line 53"/>
              <p:cNvSpPr>
                <a:spLocks noChangeShapeType="1"/>
              </p:cNvSpPr>
              <p:nvPr/>
            </p:nvSpPr>
            <p:spPr bwMode="auto">
              <a:xfrm>
                <a:off x="4654" y="831"/>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09" name="Line 54"/>
              <p:cNvSpPr>
                <a:spLocks noChangeShapeType="1"/>
              </p:cNvSpPr>
              <p:nvPr/>
            </p:nvSpPr>
            <p:spPr bwMode="auto">
              <a:xfrm>
                <a:off x="4654" y="889"/>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10" name="Line 55"/>
              <p:cNvSpPr>
                <a:spLocks noChangeShapeType="1"/>
              </p:cNvSpPr>
              <p:nvPr/>
            </p:nvSpPr>
            <p:spPr bwMode="auto">
              <a:xfrm>
                <a:off x="4654" y="947"/>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596" name="Rectangle 57"/>
            <p:cNvSpPr>
              <a:spLocks noChangeArrowheads="1"/>
            </p:cNvSpPr>
            <p:nvPr/>
          </p:nvSpPr>
          <p:spPr bwMode="auto">
            <a:xfrm>
              <a:off x="4655" y="772"/>
              <a:ext cx="245" cy="230"/>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597" name="Group 261"/>
            <p:cNvGrpSpPr>
              <a:grpSpLocks/>
            </p:cNvGrpSpPr>
            <p:nvPr/>
          </p:nvGrpSpPr>
          <p:grpSpPr bwMode="auto">
            <a:xfrm>
              <a:off x="4821" y="802"/>
              <a:ext cx="61" cy="177"/>
              <a:chOff x="4821" y="802"/>
              <a:chExt cx="61" cy="177"/>
            </a:xfrm>
          </p:grpSpPr>
          <p:grpSp>
            <p:nvGrpSpPr>
              <p:cNvPr id="598" name="Group 62"/>
              <p:cNvGrpSpPr>
                <a:grpSpLocks/>
              </p:cNvGrpSpPr>
              <p:nvPr/>
            </p:nvGrpSpPr>
            <p:grpSpPr bwMode="auto">
              <a:xfrm>
                <a:off x="4823" y="804"/>
                <a:ext cx="59" cy="175"/>
                <a:chOff x="4823" y="804"/>
                <a:chExt cx="59" cy="175"/>
              </a:xfrm>
            </p:grpSpPr>
            <p:sp>
              <p:nvSpPr>
                <p:cNvPr id="604" name="Line 58"/>
                <p:cNvSpPr>
                  <a:spLocks noChangeShapeType="1"/>
                </p:cNvSpPr>
                <p:nvPr/>
              </p:nvSpPr>
              <p:spPr bwMode="auto">
                <a:xfrm>
                  <a:off x="4823" y="804"/>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05" name="Line 59"/>
                <p:cNvSpPr>
                  <a:spLocks noChangeShapeType="1"/>
                </p:cNvSpPr>
                <p:nvPr/>
              </p:nvSpPr>
              <p:spPr bwMode="auto">
                <a:xfrm>
                  <a:off x="4823" y="862"/>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06" name="Line 60"/>
                <p:cNvSpPr>
                  <a:spLocks noChangeShapeType="1"/>
                </p:cNvSpPr>
                <p:nvPr/>
              </p:nvSpPr>
              <p:spPr bwMode="auto">
                <a:xfrm>
                  <a:off x="4823" y="920"/>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07" name="Line 61"/>
                <p:cNvSpPr>
                  <a:spLocks noChangeShapeType="1"/>
                </p:cNvSpPr>
                <p:nvPr/>
              </p:nvSpPr>
              <p:spPr bwMode="auto">
                <a:xfrm>
                  <a:off x="4823" y="978"/>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599" name="Group 67"/>
              <p:cNvGrpSpPr>
                <a:grpSpLocks/>
              </p:cNvGrpSpPr>
              <p:nvPr/>
            </p:nvGrpSpPr>
            <p:grpSpPr bwMode="auto">
              <a:xfrm>
                <a:off x="4821" y="802"/>
                <a:ext cx="59" cy="175"/>
                <a:chOff x="4821" y="802"/>
                <a:chExt cx="59" cy="175"/>
              </a:xfrm>
            </p:grpSpPr>
            <p:sp>
              <p:nvSpPr>
                <p:cNvPr id="600" name="Line 63"/>
                <p:cNvSpPr>
                  <a:spLocks noChangeShapeType="1"/>
                </p:cNvSpPr>
                <p:nvPr/>
              </p:nvSpPr>
              <p:spPr bwMode="auto">
                <a:xfrm>
                  <a:off x="4821" y="802"/>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01" name="Line 64"/>
                <p:cNvSpPr>
                  <a:spLocks noChangeShapeType="1"/>
                </p:cNvSpPr>
                <p:nvPr/>
              </p:nvSpPr>
              <p:spPr bwMode="auto">
                <a:xfrm>
                  <a:off x="4821" y="860"/>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02" name="Line 65"/>
                <p:cNvSpPr>
                  <a:spLocks noChangeShapeType="1"/>
                </p:cNvSpPr>
                <p:nvPr/>
              </p:nvSpPr>
              <p:spPr bwMode="auto">
                <a:xfrm>
                  <a:off x="4821" y="918"/>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03" name="Line 66"/>
                <p:cNvSpPr>
                  <a:spLocks noChangeShapeType="1"/>
                </p:cNvSpPr>
                <p:nvPr/>
              </p:nvSpPr>
              <p:spPr bwMode="auto">
                <a:xfrm>
                  <a:off x="4821" y="976"/>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grpSp>
        <p:nvGrpSpPr>
          <p:cNvPr id="614" name="Group 69"/>
          <p:cNvGrpSpPr>
            <a:grpSpLocks/>
          </p:cNvGrpSpPr>
          <p:nvPr/>
        </p:nvGrpSpPr>
        <p:grpSpPr bwMode="auto">
          <a:xfrm>
            <a:off x="3701358" y="895254"/>
            <a:ext cx="392771" cy="587474"/>
            <a:chOff x="4654" y="740"/>
            <a:chExt cx="283" cy="263"/>
          </a:xfrm>
        </p:grpSpPr>
        <p:sp>
          <p:nvSpPr>
            <p:cNvPr id="615" name="Freeform 43"/>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616" name="Freeform 44"/>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17" name="Rectangle 45"/>
            <p:cNvSpPr>
              <a:spLocks noChangeArrowheads="1"/>
            </p:cNvSpPr>
            <p:nvPr/>
          </p:nvSpPr>
          <p:spPr bwMode="auto">
            <a:xfrm>
              <a:off x="4654" y="771"/>
              <a:ext cx="247" cy="232"/>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618" name="Rectangle 46"/>
            <p:cNvSpPr>
              <a:spLocks noChangeArrowheads="1"/>
            </p:cNvSpPr>
            <p:nvPr/>
          </p:nvSpPr>
          <p:spPr bwMode="auto">
            <a:xfrm>
              <a:off x="4655" y="772"/>
              <a:ext cx="245" cy="230"/>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619" name="Freeform 47"/>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620" name="Freeform 48"/>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621" name="Group 52"/>
            <p:cNvGrpSpPr>
              <a:grpSpLocks/>
            </p:cNvGrpSpPr>
            <p:nvPr/>
          </p:nvGrpSpPr>
          <p:grpSpPr bwMode="auto">
            <a:xfrm>
              <a:off x="4654" y="833"/>
              <a:ext cx="250" cy="117"/>
              <a:chOff x="4654" y="833"/>
              <a:chExt cx="250" cy="117"/>
            </a:xfrm>
          </p:grpSpPr>
          <p:sp>
            <p:nvSpPr>
              <p:cNvPr id="638" name="Line 49"/>
              <p:cNvSpPr>
                <a:spLocks noChangeShapeType="1"/>
              </p:cNvSpPr>
              <p:nvPr/>
            </p:nvSpPr>
            <p:spPr bwMode="auto">
              <a:xfrm>
                <a:off x="4654" y="833"/>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39" name="Line 50"/>
              <p:cNvSpPr>
                <a:spLocks noChangeShapeType="1"/>
              </p:cNvSpPr>
              <p:nvPr/>
            </p:nvSpPr>
            <p:spPr bwMode="auto">
              <a:xfrm>
                <a:off x="4654" y="891"/>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40" name="Line 51"/>
              <p:cNvSpPr>
                <a:spLocks noChangeShapeType="1"/>
              </p:cNvSpPr>
              <p:nvPr/>
            </p:nvSpPr>
            <p:spPr bwMode="auto">
              <a:xfrm>
                <a:off x="4654" y="949"/>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622" name="Group 56"/>
            <p:cNvGrpSpPr>
              <a:grpSpLocks/>
            </p:cNvGrpSpPr>
            <p:nvPr/>
          </p:nvGrpSpPr>
          <p:grpSpPr bwMode="auto">
            <a:xfrm>
              <a:off x="4654" y="831"/>
              <a:ext cx="250" cy="117"/>
              <a:chOff x="4654" y="831"/>
              <a:chExt cx="250" cy="117"/>
            </a:xfrm>
          </p:grpSpPr>
          <p:sp>
            <p:nvSpPr>
              <p:cNvPr id="635" name="Line 53"/>
              <p:cNvSpPr>
                <a:spLocks noChangeShapeType="1"/>
              </p:cNvSpPr>
              <p:nvPr/>
            </p:nvSpPr>
            <p:spPr bwMode="auto">
              <a:xfrm>
                <a:off x="4654" y="831"/>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36" name="Line 54"/>
              <p:cNvSpPr>
                <a:spLocks noChangeShapeType="1"/>
              </p:cNvSpPr>
              <p:nvPr/>
            </p:nvSpPr>
            <p:spPr bwMode="auto">
              <a:xfrm>
                <a:off x="4654" y="889"/>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37" name="Line 55"/>
              <p:cNvSpPr>
                <a:spLocks noChangeShapeType="1"/>
              </p:cNvSpPr>
              <p:nvPr/>
            </p:nvSpPr>
            <p:spPr bwMode="auto">
              <a:xfrm>
                <a:off x="4654" y="947"/>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623" name="Rectangle 57"/>
            <p:cNvSpPr>
              <a:spLocks noChangeArrowheads="1"/>
            </p:cNvSpPr>
            <p:nvPr/>
          </p:nvSpPr>
          <p:spPr bwMode="auto">
            <a:xfrm>
              <a:off x="4655" y="772"/>
              <a:ext cx="245" cy="230"/>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624" name="Group 261"/>
            <p:cNvGrpSpPr>
              <a:grpSpLocks/>
            </p:cNvGrpSpPr>
            <p:nvPr/>
          </p:nvGrpSpPr>
          <p:grpSpPr bwMode="auto">
            <a:xfrm>
              <a:off x="4821" y="802"/>
              <a:ext cx="61" cy="177"/>
              <a:chOff x="4821" y="802"/>
              <a:chExt cx="61" cy="177"/>
            </a:xfrm>
          </p:grpSpPr>
          <p:grpSp>
            <p:nvGrpSpPr>
              <p:cNvPr id="625" name="Group 62"/>
              <p:cNvGrpSpPr>
                <a:grpSpLocks/>
              </p:cNvGrpSpPr>
              <p:nvPr/>
            </p:nvGrpSpPr>
            <p:grpSpPr bwMode="auto">
              <a:xfrm>
                <a:off x="4823" y="804"/>
                <a:ext cx="59" cy="175"/>
                <a:chOff x="4823" y="804"/>
                <a:chExt cx="59" cy="175"/>
              </a:xfrm>
            </p:grpSpPr>
            <p:sp>
              <p:nvSpPr>
                <p:cNvPr id="631" name="Line 58"/>
                <p:cNvSpPr>
                  <a:spLocks noChangeShapeType="1"/>
                </p:cNvSpPr>
                <p:nvPr/>
              </p:nvSpPr>
              <p:spPr bwMode="auto">
                <a:xfrm>
                  <a:off x="4823" y="804"/>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32" name="Line 59"/>
                <p:cNvSpPr>
                  <a:spLocks noChangeShapeType="1"/>
                </p:cNvSpPr>
                <p:nvPr/>
              </p:nvSpPr>
              <p:spPr bwMode="auto">
                <a:xfrm>
                  <a:off x="4823" y="862"/>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33" name="Line 60"/>
                <p:cNvSpPr>
                  <a:spLocks noChangeShapeType="1"/>
                </p:cNvSpPr>
                <p:nvPr/>
              </p:nvSpPr>
              <p:spPr bwMode="auto">
                <a:xfrm>
                  <a:off x="4823" y="920"/>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34" name="Line 61"/>
                <p:cNvSpPr>
                  <a:spLocks noChangeShapeType="1"/>
                </p:cNvSpPr>
                <p:nvPr/>
              </p:nvSpPr>
              <p:spPr bwMode="auto">
                <a:xfrm>
                  <a:off x="4823" y="978"/>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626" name="Group 67"/>
              <p:cNvGrpSpPr>
                <a:grpSpLocks/>
              </p:cNvGrpSpPr>
              <p:nvPr/>
            </p:nvGrpSpPr>
            <p:grpSpPr bwMode="auto">
              <a:xfrm>
                <a:off x="4821" y="802"/>
                <a:ext cx="59" cy="175"/>
                <a:chOff x="4821" y="802"/>
                <a:chExt cx="59" cy="175"/>
              </a:xfrm>
            </p:grpSpPr>
            <p:sp>
              <p:nvSpPr>
                <p:cNvPr id="627" name="Line 63"/>
                <p:cNvSpPr>
                  <a:spLocks noChangeShapeType="1"/>
                </p:cNvSpPr>
                <p:nvPr/>
              </p:nvSpPr>
              <p:spPr bwMode="auto">
                <a:xfrm>
                  <a:off x="4821" y="802"/>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28" name="Line 64"/>
                <p:cNvSpPr>
                  <a:spLocks noChangeShapeType="1"/>
                </p:cNvSpPr>
                <p:nvPr/>
              </p:nvSpPr>
              <p:spPr bwMode="auto">
                <a:xfrm>
                  <a:off x="4821" y="860"/>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29" name="Line 65"/>
                <p:cNvSpPr>
                  <a:spLocks noChangeShapeType="1"/>
                </p:cNvSpPr>
                <p:nvPr/>
              </p:nvSpPr>
              <p:spPr bwMode="auto">
                <a:xfrm>
                  <a:off x="4821" y="918"/>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30" name="Line 66"/>
                <p:cNvSpPr>
                  <a:spLocks noChangeShapeType="1"/>
                </p:cNvSpPr>
                <p:nvPr/>
              </p:nvSpPr>
              <p:spPr bwMode="auto">
                <a:xfrm>
                  <a:off x="4821" y="976"/>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grpSp>
        <p:nvGrpSpPr>
          <p:cNvPr id="641" name="Group 69"/>
          <p:cNvGrpSpPr>
            <a:grpSpLocks/>
          </p:cNvGrpSpPr>
          <p:nvPr/>
        </p:nvGrpSpPr>
        <p:grpSpPr bwMode="auto">
          <a:xfrm>
            <a:off x="4225052" y="895254"/>
            <a:ext cx="392771" cy="587474"/>
            <a:chOff x="4654" y="740"/>
            <a:chExt cx="283" cy="263"/>
          </a:xfrm>
        </p:grpSpPr>
        <p:sp>
          <p:nvSpPr>
            <p:cNvPr id="642" name="Freeform 43"/>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643" name="Freeform 44"/>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44" name="Rectangle 45"/>
            <p:cNvSpPr>
              <a:spLocks noChangeArrowheads="1"/>
            </p:cNvSpPr>
            <p:nvPr/>
          </p:nvSpPr>
          <p:spPr bwMode="auto">
            <a:xfrm>
              <a:off x="4654" y="771"/>
              <a:ext cx="247" cy="232"/>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645" name="Rectangle 46"/>
            <p:cNvSpPr>
              <a:spLocks noChangeArrowheads="1"/>
            </p:cNvSpPr>
            <p:nvPr/>
          </p:nvSpPr>
          <p:spPr bwMode="auto">
            <a:xfrm>
              <a:off x="4655" y="772"/>
              <a:ext cx="245" cy="230"/>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646" name="Freeform 47"/>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647" name="Freeform 48"/>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648" name="Group 52"/>
            <p:cNvGrpSpPr>
              <a:grpSpLocks/>
            </p:cNvGrpSpPr>
            <p:nvPr/>
          </p:nvGrpSpPr>
          <p:grpSpPr bwMode="auto">
            <a:xfrm>
              <a:off x="4654" y="833"/>
              <a:ext cx="250" cy="117"/>
              <a:chOff x="4654" y="833"/>
              <a:chExt cx="250" cy="117"/>
            </a:xfrm>
          </p:grpSpPr>
          <p:sp>
            <p:nvSpPr>
              <p:cNvPr id="665" name="Line 49"/>
              <p:cNvSpPr>
                <a:spLocks noChangeShapeType="1"/>
              </p:cNvSpPr>
              <p:nvPr/>
            </p:nvSpPr>
            <p:spPr bwMode="auto">
              <a:xfrm>
                <a:off x="4654" y="833"/>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66" name="Line 50"/>
              <p:cNvSpPr>
                <a:spLocks noChangeShapeType="1"/>
              </p:cNvSpPr>
              <p:nvPr/>
            </p:nvSpPr>
            <p:spPr bwMode="auto">
              <a:xfrm>
                <a:off x="4654" y="891"/>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67" name="Line 51"/>
              <p:cNvSpPr>
                <a:spLocks noChangeShapeType="1"/>
              </p:cNvSpPr>
              <p:nvPr/>
            </p:nvSpPr>
            <p:spPr bwMode="auto">
              <a:xfrm>
                <a:off x="4654" y="949"/>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649" name="Group 56"/>
            <p:cNvGrpSpPr>
              <a:grpSpLocks/>
            </p:cNvGrpSpPr>
            <p:nvPr/>
          </p:nvGrpSpPr>
          <p:grpSpPr bwMode="auto">
            <a:xfrm>
              <a:off x="4654" y="831"/>
              <a:ext cx="250" cy="117"/>
              <a:chOff x="4654" y="831"/>
              <a:chExt cx="250" cy="117"/>
            </a:xfrm>
          </p:grpSpPr>
          <p:sp>
            <p:nvSpPr>
              <p:cNvPr id="662" name="Line 53"/>
              <p:cNvSpPr>
                <a:spLocks noChangeShapeType="1"/>
              </p:cNvSpPr>
              <p:nvPr/>
            </p:nvSpPr>
            <p:spPr bwMode="auto">
              <a:xfrm>
                <a:off x="4654" y="831"/>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63" name="Line 54"/>
              <p:cNvSpPr>
                <a:spLocks noChangeShapeType="1"/>
              </p:cNvSpPr>
              <p:nvPr/>
            </p:nvSpPr>
            <p:spPr bwMode="auto">
              <a:xfrm>
                <a:off x="4654" y="889"/>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64" name="Line 55"/>
              <p:cNvSpPr>
                <a:spLocks noChangeShapeType="1"/>
              </p:cNvSpPr>
              <p:nvPr/>
            </p:nvSpPr>
            <p:spPr bwMode="auto">
              <a:xfrm>
                <a:off x="4654" y="947"/>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650" name="Rectangle 57"/>
            <p:cNvSpPr>
              <a:spLocks noChangeArrowheads="1"/>
            </p:cNvSpPr>
            <p:nvPr/>
          </p:nvSpPr>
          <p:spPr bwMode="auto">
            <a:xfrm>
              <a:off x="4655" y="772"/>
              <a:ext cx="245" cy="230"/>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651" name="Group 261"/>
            <p:cNvGrpSpPr>
              <a:grpSpLocks/>
            </p:cNvGrpSpPr>
            <p:nvPr/>
          </p:nvGrpSpPr>
          <p:grpSpPr bwMode="auto">
            <a:xfrm>
              <a:off x="4821" y="802"/>
              <a:ext cx="61" cy="177"/>
              <a:chOff x="4821" y="802"/>
              <a:chExt cx="61" cy="177"/>
            </a:xfrm>
          </p:grpSpPr>
          <p:grpSp>
            <p:nvGrpSpPr>
              <p:cNvPr id="652" name="Group 62"/>
              <p:cNvGrpSpPr>
                <a:grpSpLocks/>
              </p:cNvGrpSpPr>
              <p:nvPr/>
            </p:nvGrpSpPr>
            <p:grpSpPr bwMode="auto">
              <a:xfrm>
                <a:off x="4823" y="804"/>
                <a:ext cx="59" cy="175"/>
                <a:chOff x="4823" y="804"/>
                <a:chExt cx="59" cy="175"/>
              </a:xfrm>
            </p:grpSpPr>
            <p:sp>
              <p:nvSpPr>
                <p:cNvPr id="658" name="Line 58"/>
                <p:cNvSpPr>
                  <a:spLocks noChangeShapeType="1"/>
                </p:cNvSpPr>
                <p:nvPr/>
              </p:nvSpPr>
              <p:spPr bwMode="auto">
                <a:xfrm>
                  <a:off x="4823" y="804"/>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59" name="Line 59"/>
                <p:cNvSpPr>
                  <a:spLocks noChangeShapeType="1"/>
                </p:cNvSpPr>
                <p:nvPr/>
              </p:nvSpPr>
              <p:spPr bwMode="auto">
                <a:xfrm>
                  <a:off x="4823" y="862"/>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60" name="Line 60"/>
                <p:cNvSpPr>
                  <a:spLocks noChangeShapeType="1"/>
                </p:cNvSpPr>
                <p:nvPr/>
              </p:nvSpPr>
              <p:spPr bwMode="auto">
                <a:xfrm>
                  <a:off x="4823" y="920"/>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61" name="Line 61"/>
                <p:cNvSpPr>
                  <a:spLocks noChangeShapeType="1"/>
                </p:cNvSpPr>
                <p:nvPr/>
              </p:nvSpPr>
              <p:spPr bwMode="auto">
                <a:xfrm>
                  <a:off x="4823" y="978"/>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653" name="Group 67"/>
              <p:cNvGrpSpPr>
                <a:grpSpLocks/>
              </p:cNvGrpSpPr>
              <p:nvPr/>
            </p:nvGrpSpPr>
            <p:grpSpPr bwMode="auto">
              <a:xfrm>
                <a:off x="4821" y="802"/>
                <a:ext cx="59" cy="175"/>
                <a:chOff x="4821" y="802"/>
                <a:chExt cx="59" cy="175"/>
              </a:xfrm>
            </p:grpSpPr>
            <p:sp>
              <p:nvSpPr>
                <p:cNvPr id="654" name="Line 63"/>
                <p:cNvSpPr>
                  <a:spLocks noChangeShapeType="1"/>
                </p:cNvSpPr>
                <p:nvPr/>
              </p:nvSpPr>
              <p:spPr bwMode="auto">
                <a:xfrm>
                  <a:off x="4821" y="802"/>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55" name="Line 64"/>
                <p:cNvSpPr>
                  <a:spLocks noChangeShapeType="1"/>
                </p:cNvSpPr>
                <p:nvPr/>
              </p:nvSpPr>
              <p:spPr bwMode="auto">
                <a:xfrm>
                  <a:off x="4821" y="860"/>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56" name="Line 65"/>
                <p:cNvSpPr>
                  <a:spLocks noChangeShapeType="1"/>
                </p:cNvSpPr>
                <p:nvPr/>
              </p:nvSpPr>
              <p:spPr bwMode="auto">
                <a:xfrm>
                  <a:off x="4821" y="918"/>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57" name="Line 66"/>
                <p:cNvSpPr>
                  <a:spLocks noChangeShapeType="1"/>
                </p:cNvSpPr>
                <p:nvPr/>
              </p:nvSpPr>
              <p:spPr bwMode="auto">
                <a:xfrm>
                  <a:off x="4821" y="976"/>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grpSp>
        <p:nvGrpSpPr>
          <p:cNvPr id="668" name="Group 69"/>
          <p:cNvGrpSpPr>
            <a:grpSpLocks/>
          </p:cNvGrpSpPr>
          <p:nvPr/>
        </p:nvGrpSpPr>
        <p:grpSpPr bwMode="auto">
          <a:xfrm>
            <a:off x="4748747" y="895254"/>
            <a:ext cx="392771" cy="587474"/>
            <a:chOff x="4654" y="740"/>
            <a:chExt cx="283" cy="263"/>
          </a:xfrm>
        </p:grpSpPr>
        <p:sp>
          <p:nvSpPr>
            <p:cNvPr id="669" name="Freeform 43"/>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670" name="Freeform 44"/>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71" name="Rectangle 45"/>
            <p:cNvSpPr>
              <a:spLocks noChangeArrowheads="1"/>
            </p:cNvSpPr>
            <p:nvPr/>
          </p:nvSpPr>
          <p:spPr bwMode="auto">
            <a:xfrm>
              <a:off x="4654" y="771"/>
              <a:ext cx="247" cy="232"/>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672" name="Rectangle 46"/>
            <p:cNvSpPr>
              <a:spLocks noChangeArrowheads="1"/>
            </p:cNvSpPr>
            <p:nvPr/>
          </p:nvSpPr>
          <p:spPr bwMode="auto">
            <a:xfrm>
              <a:off x="4655" y="772"/>
              <a:ext cx="245" cy="230"/>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673" name="Freeform 47"/>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674" name="Freeform 48"/>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675" name="Group 52"/>
            <p:cNvGrpSpPr>
              <a:grpSpLocks/>
            </p:cNvGrpSpPr>
            <p:nvPr/>
          </p:nvGrpSpPr>
          <p:grpSpPr bwMode="auto">
            <a:xfrm>
              <a:off x="4654" y="833"/>
              <a:ext cx="250" cy="117"/>
              <a:chOff x="4654" y="833"/>
              <a:chExt cx="250" cy="117"/>
            </a:xfrm>
          </p:grpSpPr>
          <p:sp>
            <p:nvSpPr>
              <p:cNvPr id="692" name="Line 49"/>
              <p:cNvSpPr>
                <a:spLocks noChangeShapeType="1"/>
              </p:cNvSpPr>
              <p:nvPr/>
            </p:nvSpPr>
            <p:spPr bwMode="auto">
              <a:xfrm>
                <a:off x="4654" y="833"/>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93" name="Line 50"/>
              <p:cNvSpPr>
                <a:spLocks noChangeShapeType="1"/>
              </p:cNvSpPr>
              <p:nvPr/>
            </p:nvSpPr>
            <p:spPr bwMode="auto">
              <a:xfrm>
                <a:off x="4654" y="891"/>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94" name="Line 51"/>
              <p:cNvSpPr>
                <a:spLocks noChangeShapeType="1"/>
              </p:cNvSpPr>
              <p:nvPr/>
            </p:nvSpPr>
            <p:spPr bwMode="auto">
              <a:xfrm>
                <a:off x="4654" y="949"/>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676" name="Group 56"/>
            <p:cNvGrpSpPr>
              <a:grpSpLocks/>
            </p:cNvGrpSpPr>
            <p:nvPr/>
          </p:nvGrpSpPr>
          <p:grpSpPr bwMode="auto">
            <a:xfrm>
              <a:off x="4654" y="831"/>
              <a:ext cx="250" cy="117"/>
              <a:chOff x="4654" y="831"/>
              <a:chExt cx="250" cy="117"/>
            </a:xfrm>
          </p:grpSpPr>
          <p:sp>
            <p:nvSpPr>
              <p:cNvPr id="689" name="Line 53"/>
              <p:cNvSpPr>
                <a:spLocks noChangeShapeType="1"/>
              </p:cNvSpPr>
              <p:nvPr/>
            </p:nvSpPr>
            <p:spPr bwMode="auto">
              <a:xfrm>
                <a:off x="4654" y="831"/>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90" name="Line 54"/>
              <p:cNvSpPr>
                <a:spLocks noChangeShapeType="1"/>
              </p:cNvSpPr>
              <p:nvPr/>
            </p:nvSpPr>
            <p:spPr bwMode="auto">
              <a:xfrm>
                <a:off x="4654" y="889"/>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91" name="Line 55"/>
              <p:cNvSpPr>
                <a:spLocks noChangeShapeType="1"/>
              </p:cNvSpPr>
              <p:nvPr/>
            </p:nvSpPr>
            <p:spPr bwMode="auto">
              <a:xfrm>
                <a:off x="4654" y="947"/>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677" name="Rectangle 57"/>
            <p:cNvSpPr>
              <a:spLocks noChangeArrowheads="1"/>
            </p:cNvSpPr>
            <p:nvPr/>
          </p:nvSpPr>
          <p:spPr bwMode="auto">
            <a:xfrm>
              <a:off x="4655" y="772"/>
              <a:ext cx="245" cy="230"/>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678" name="Group 261"/>
            <p:cNvGrpSpPr>
              <a:grpSpLocks/>
            </p:cNvGrpSpPr>
            <p:nvPr/>
          </p:nvGrpSpPr>
          <p:grpSpPr bwMode="auto">
            <a:xfrm>
              <a:off x="4821" y="802"/>
              <a:ext cx="61" cy="177"/>
              <a:chOff x="4821" y="802"/>
              <a:chExt cx="61" cy="177"/>
            </a:xfrm>
          </p:grpSpPr>
          <p:grpSp>
            <p:nvGrpSpPr>
              <p:cNvPr id="679" name="Group 62"/>
              <p:cNvGrpSpPr>
                <a:grpSpLocks/>
              </p:cNvGrpSpPr>
              <p:nvPr/>
            </p:nvGrpSpPr>
            <p:grpSpPr bwMode="auto">
              <a:xfrm>
                <a:off x="4823" y="804"/>
                <a:ext cx="59" cy="175"/>
                <a:chOff x="4823" y="804"/>
                <a:chExt cx="59" cy="175"/>
              </a:xfrm>
            </p:grpSpPr>
            <p:sp>
              <p:nvSpPr>
                <p:cNvPr id="685" name="Line 58"/>
                <p:cNvSpPr>
                  <a:spLocks noChangeShapeType="1"/>
                </p:cNvSpPr>
                <p:nvPr/>
              </p:nvSpPr>
              <p:spPr bwMode="auto">
                <a:xfrm>
                  <a:off x="4823" y="804"/>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86" name="Line 59"/>
                <p:cNvSpPr>
                  <a:spLocks noChangeShapeType="1"/>
                </p:cNvSpPr>
                <p:nvPr/>
              </p:nvSpPr>
              <p:spPr bwMode="auto">
                <a:xfrm>
                  <a:off x="4823" y="862"/>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87" name="Line 60"/>
                <p:cNvSpPr>
                  <a:spLocks noChangeShapeType="1"/>
                </p:cNvSpPr>
                <p:nvPr/>
              </p:nvSpPr>
              <p:spPr bwMode="auto">
                <a:xfrm>
                  <a:off x="4823" y="920"/>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88" name="Line 61"/>
                <p:cNvSpPr>
                  <a:spLocks noChangeShapeType="1"/>
                </p:cNvSpPr>
                <p:nvPr/>
              </p:nvSpPr>
              <p:spPr bwMode="auto">
                <a:xfrm>
                  <a:off x="4823" y="978"/>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680" name="Group 67"/>
              <p:cNvGrpSpPr>
                <a:grpSpLocks/>
              </p:cNvGrpSpPr>
              <p:nvPr/>
            </p:nvGrpSpPr>
            <p:grpSpPr bwMode="auto">
              <a:xfrm>
                <a:off x="4821" y="802"/>
                <a:ext cx="59" cy="175"/>
                <a:chOff x="4821" y="802"/>
                <a:chExt cx="59" cy="175"/>
              </a:xfrm>
            </p:grpSpPr>
            <p:sp>
              <p:nvSpPr>
                <p:cNvPr id="681" name="Line 63"/>
                <p:cNvSpPr>
                  <a:spLocks noChangeShapeType="1"/>
                </p:cNvSpPr>
                <p:nvPr/>
              </p:nvSpPr>
              <p:spPr bwMode="auto">
                <a:xfrm>
                  <a:off x="4821" y="802"/>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82" name="Line 64"/>
                <p:cNvSpPr>
                  <a:spLocks noChangeShapeType="1"/>
                </p:cNvSpPr>
                <p:nvPr/>
              </p:nvSpPr>
              <p:spPr bwMode="auto">
                <a:xfrm>
                  <a:off x="4821" y="860"/>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83" name="Line 65"/>
                <p:cNvSpPr>
                  <a:spLocks noChangeShapeType="1"/>
                </p:cNvSpPr>
                <p:nvPr/>
              </p:nvSpPr>
              <p:spPr bwMode="auto">
                <a:xfrm>
                  <a:off x="4821" y="918"/>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84" name="Line 66"/>
                <p:cNvSpPr>
                  <a:spLocks noChangeShapeType="1"/>
                </p:cNvSpPr>
                <p:nvPr/>
              </p:nvSpPr>
              <p:spPr bwMode="auto">
                <a:xfrm>
                  <a:off x="4821" y="976"/>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sp>
        <p:nvSpPr>
          <p:cNvPr id="696" name="TextBox 695"/>
          <p:cNvSpPr txBox="1"/>
          <p:nvPr/>
        </p:nvSpPr>
        <p:spPr>
          <a:xfrm>
            <a:off x="5580112" y="764704"/>
            <a:ext cx="1616907" cy="307777"/>
          </a:xfrm>
          <a:prstGeom prst="rect">
            <a:avLst/>
          </a:prstGeom>
          <a:noFill/>
        </p:spPr>
        <p:txBody>
          <a:bodyPr wrap="square" rtlCol="0">
            <a:spAutoFit/>
          </a:bodyPr>
          <a:lstStyle/>
          <a:p>
            <a:r>
              <a:rPr lang="it-IT" sz="1400" b="1" i="1" dirty="0" smtClean="0"/>
              <a:t>Application  Layer  </a:t>
            </a:r>
            <a:endParaRPr lang="it-IT" sz="1400" b="1" i="1" dirty="0"/>
          </a:p>
        </p:txBody>
      </p:sp>
      <p:cxnSp>
        <p:nvCxnSpPr>
          <p:cNvPr id="697" name="Straight Connector 696"/>
          <p:cNvCxnSpPr/>
          <p:nvPr/>
        </p:nvCxnSpPr>
        <p:spPr>
          <a:xfrm>
            <a:off x="4748747" y="1678553"/>
            <a:ext cx="0" cy="3916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99" name="TextBox 698"/>
          <p:cNvSpPr txBox="1"/>
          <p:nvPr/>
        </p:nvSpPr>
        <p:spPr>
          <a:xfrm rot="21540000">
            <a:off x="5088835" y="3245151"/>
            <a:ext cx="838225" cy="230174"/>
          </a:xfrm>
          <a:prstGeom prst="rect">
            <a:avLst/>
          </a:prstGeom>
          <a:noFill/>
        </p:spPr>
        <p:txBody>
          <a:bodyPr wrap="none" rtlCol="0">
            <a:spAutoFit/>
          </a:bodyPr>
          <a:lstStyle/>
          <a:p>
            <a:r>
              <a:rPr lang="it-IT" sz="1050" b="1" dirty="0" smtClean="0"/>
              <a:t>M2PA-M3UA</a:t>
            </a:r>
            <a:endParaRPr lang="it-IT" sz="1200" b="1" dirty="0"/>
          </a:p>
        </p:txBody>
      </p:sp>
      <p:sp>
        <p:nvSpPr>
          <p:cNvPr id="700" name="TextBox 699"/>
          <p:cNvSpPr txBox="1"/>
          <p:nvPr/>
        </p:nvSpPr>
        <p:spPr>
          <a:xfrm rot="900000">
            <a:off x="5287189" y="3551613"/>
            <a:ext cx="887772" cy="230174"/>
          </a:xfrm>
          <a:prstGeom prst="rect">
            <a:avLst/>
          </a:prstGeom>
          <a:noFill/>
        </p:spPr>
        <p:txBody>
          <a:bodyPr wrap="none" rtlCol="0">
            <a:spAutoFit/>
          </a:bodyPr>
          <a:lstStyle/>
          <a:p>
            <a:r>
              <a:rPr lang="it-IT" sz="1050" b="1" dirty="0" smtClean="0"/>
              <a:t>H.248 / MGCP</a:t>
            </a:r>
            <a:endParaRPr lang="it-IT" sz="1200" b="1" dirty="0"/>
          </a:p>
        </p:txBody>
      </p:sp>
      <p:sp>
        <p:nvSpPr>
          <p:cNvPr id="701" name="TextBox 700"/>
          <p:cNvSpPr txBox="1"/>
          <p:nvPr/>
        </p:nvSpPr>
        <p:spPr>
          <a:xfrm rot="300000">
            <a:off x="4028667" y="3324059"/>
            <a:ext cx="323807" cy="230174"/>
          </a:xfrm>
          <a:prstGeom prst="rect">
            <a:avLst/>
          </a:prstGeom>
          <a:noFill/>
        </p:spPr>
        <p:txBody>
          <a:bodyPr wrap="none" rtlCol="0">
            <a:spAutoFit/>
          </a:bodyPr>
          <a:lstStyle/>
          <a:p>
            <a:r>
              <a:rPr lang="it-IT" sz="1050" b="1" dirty="0" smtClean="0"/>
              <a:t>SIP</a:t>
            </a:r>
            <a:endParaRPr lang="it-IT" sz="1200" b="1" dirty="0"/>
          </a:p>
        </p:txBody>
      </p:sp>
      <p:sp>
        <p:nvSpPr>
          <p:cNvPr id="704" name="TextBox 703"/>
          <p:cNvSpPr txBox="1"/>
          <p:nvPr/>
        </p:nvSpPr>
        <p:spPr>
          <a:xfrm rot="18960000">
            <a:off x="4028667" y="3848979"/>
            <a:ext cx="323807" cy="230174"/>
          </a:xfrm>
          <a:prstGeom prst="rect">
            <a:avLst/>
          </a:prstGeom>
          <a:noFill/>
        </p:spPr>
        <p:txBody>
          <a:bodyPr wrap="none" rtlCol="0">
            <a:spAutoFit/>
          </a:bodyPr>
          <a:lstStyle/>
          <a:p>
            <a:r>
              <a:rPr lang="it-IT" sz="1050" b="1" dirty="0" smtClean="0"/>
              <a:t>SIP</a:t>
            </a:r>
            <a:endParaRPr lang="it-IT" sz="1200" b="1" dirty="0"/>
          </a:p>
        </p:txBody>
      </p:sp>
      <p:sp>
        <p:nvSpPr>
          <p:cNvPr id="705" name="TextBox 704"/>
          <p:cNvSpPr txBox="1"/>
          <p:nvPr/>
        </p:nvSpPr>
        <p:spPr>
          <a:xfrm>
            <a:off x="4748747" y="1774754"/>
            <a:ext cx="323807" cy="230174"/>
          </a:xfrm>
          <a:prstGeom prst="rect">
            <a:avLst/>
          </a:prstGeom>
          <a:noFill/>
        </p:spPr>
        <p:txBody>
          <a:bodyPr wrap="none" rtlCol="0">
            <a:spAutoFit/>
          </a:bodyPr>
          <a:lstStyle/>
          <a:p>
            <a:r>
              <a:rPr lang="it-IT" sz="1050" b="1" dirty="0" smtClean="0"/>
              <a:t>SIP</a:t>
            </a:r>
            <a:endParaRPr lang="it-IT" sz="1200" b="1" dirty="0"/>
          </a:p>
        </p:txBody>
      </p:sp>
      <p:sp>
        <p:nvSpPr>
          <p:cNvPr id="706" name="TextBox 705"/>
          <p:cNvSpPr txBox="1"/>
          <p:nvPr/>
        </p:nvSpPr>
        <p:spPr>
          <a:xfrm>
            <a:off x="1802965" y="5856148"/>
            <a:ext cx="943148" cy="237148"/>
          </a:xfrm>
          <a:prstGeom prst="rect">
            <a:avLst/>
          </a:prstGeom>
          <a:noFill/>
        </p:spPr>
        <p:txBody>
          <a:bodyPr wrap="none" rtlCol="0">
            <a:spAutoFit/>
          </a:bodyPr>
          <a:lstStyle/>
          <a:p>
            <a:r>
              <a:rPr lang="it-IT" sz="1100" b="1" dirty="0" smtClean="0"/>
              <a:t>Legacy phones</a:t>
            </a:r>
            <a:endParaRPr lang="it-IT" b="1" dirty="0"/>
          </a:p>
        </p:txBody>
      </p:sp>
      <p:sp>
        <p:nvSpPr>
          <p:cNvPr id="708" name="TextBox 707"/>
          <p:cNvSpPr txBox="1"/>
          <p:nvPr/>
        </p:nvSpPr>
        <p:spPr>
          <a:xfrm>
            <a:off x="6588224" y="5661248"/>
            <a:ext cx="2276264" cy="1015663"/>
          </a:xfrm>
          <a:prstGeom prst="rect">
            <a:avLst/>
          </a:prstGeom>
          <a:noFill/>
        </p:spPr>
        <p:txBody>
          <a:bodyPr wrap="none" rtlCol="0">
            <a:spAutoFit/>
          </a:bodyPr>
          <a:lstStyle/>
          <a:p>
            <a:r>
              <a:rPr lang="it-IT" sz="1200" b="1" dirty="0" smtClean="0"/>
              <a:t>SSW: Softswitch</a:t>
            </a:r>
          </a:p>
          <a:p>
            <a:r>
              <a:rPr lang="it-IT" sz="1200" b="1" dirty="0" smtClean="0"/>
              <a:t>SBC</a:t>
            </a:r>
            <a:r>
              <a:rPr lang="it-IT" sz="1200" b="1" dirty="0" smtClean="0"/>
              <a:t>:   Session Boarder Controller</a:t>
            </a:r>
          </a:p>
          <a:p>
            <a:r>
              <a:rPr lang="it-IT" sz="1200" b="1" dirty="0" smtClean="0"/>
              <a:t>SG:     Signaling Gateway</a:t>
            </a:r>
          </a:p>
          <a:p>
            <a:r>
              <a:rPr lang="it-IT" sz="1200" b="1" dirty="0" smtClean="0"/>
              <a:t>MG:   Media Gateway</a:t>
            </a:r>
          </a:p>
          <a:p>
            <a:r>
              <a:rPr lang="it-IT" sz="1200" b="1" dirty="0" smtClean="0"/>
              <a:t>IAD:   Integrated Access Device</a:t>
            </a:r>
            <a:endParaRPr lang="it-IT" b="1" dirty="0"/>
          </a:p>
        </p:txBody>
      </p:sp>
      <p:sp>
        <p:nvSpPr>
          <p:cNvPr id="518" name="TextBox 517"/>
          <p:cNvSpPr txBox="1"/>
          <p:nvPr/>
        </p:nvSpPr>
        <p:spPr>
          <a:xfrm>
            <a:off x="5220072" y="1052736"/>
            <a:ext cx="737702" cy="400110"/>
          </a:xfrm>
          <a:prstGeom prst="rect">
            <a:avLst/>
          </a:prstGeom>
          <a:noFill/>
        </p:spPr>
        <p:txBody>
          <a:bodyPr wrap="none" rtlCol="0">
            <a:spAutoFit/>
          </a:bodyPr>
          <a:lstStyle/>
          <a:p>
            <a:r>
              <a:rPr lang="it-IT" sz="2000" b="1" dirty="0" smtClean="0"/>
              <a:t>.   .   .</a:t>
            </a:r>
            <a:endParaRPr lang="it-IT" sz="2000" b="1" dirty="0"/>
          </a:p>
        </p:txBody>
      </p:sp>
      <p:grpSp>
        <p:nvGrpSpPr>
          <p:cNvPr id="521" name="Group 49"/>
          <p:cNvGrpSpPr>
            <a:grpSpLocks/>
          </p:cNvGrpSpPr>
          <p:nvPr/>
        </p:nvGrpSpPr>
        <p:grpSpPr bwMode="auto">
          <a:xfrm>
            <a:off x="4716016" y="4797152"/>
            <a:ext cx="415636" cy="266227"/>
            <a:chOff x="625" y="2191"/>
            <a:chExt cx="288" cy="185"/>
          </a:xfrm>
        </p:grpSpPr>
        <p:sp>
          <p:nvSpPr>
            <p:cNvPr id="531" name="Oval 50"/>
            <p:cNvSpPr>
              <a:spLocks noChangeArrowheads="1"/>
            </p:cNvSpPr>
            <p:nvPr/>
          </p:nvSpPr>
          <p:spPr bwMode="auto">
            <a:xfrm>
              <a:off x="626" y="2253"/>
              <a:ext cx="287" cy="87"/>
            </a:xfrm>
            <a:prstGeom prst="ellipse">
              <a:avLst/>
            </a:prstGeom>
            <a:solidFill>
              <a:srgbClr val="0078AA"/>
            </a:solidFill>
            <a:ln w="3175">
              <a:solidFill>
                <a:srgbClr val="AAE6FF"/>
              </a:solidFill>
              <a:round/>
              <a:headEnd/>
              <a:tailEnd/>
            </a:ln>
          </p:spPr>
          <p:txBody>
            <a:bodyPr/>
            <a:lstStyle/>
            <a:p>
              <a:endParaRPr lang="it-IT"/>
            </a:p>
          </p:txBody>
        </p:sp>
        <p:sp>
          <p:nvSpPr>
            <p:cNvPr id="532" name="Rectangle 51"/>
            <p:cNvSpPr>
              <a:spLocks noChangeArrowheads="1"/>
            </p:cNvSpPr>
            <p:nvPr/>
          </p:nvSpPr>
          <p:spPr bwMode="auto">
            <a:xfrm>
              <a:off x="625" y="2235"/>
              <a:ext cx="287" cy="62"/>
            </a:xfrm>
            <a:prstGeom prst="rect">
              <a:avLst/>
            </a:prstGeom>
            <a:solidFill>
              <a:srgbClr val="0078AA"/>
            </a:solidFill>
            <a:ln w="9525">
              <a:noFill/>
              <a:miter lim="800000"/>
              <a:headEnd/>
              <a:tailEnd/>
            </a:ln>
          </p:spPr>
          <p:txBody>
            <a:bodyPr/>
            <a:lstStyle/>
            <a:p>
              <a:endParaRPr lang="it-IT"/>
            </a:p>
          </p:txBody>
        </p:sp>
        <p:sp>
          <p:nvSpPr>
            <p:cNvPr id="533" name="Rectangle 52"/>
            <p:cNvSpPr>
              <a:spLocks noChangeArrowheads="1"/>
            </p:cNvSpPr>
            <p:nvPr/>
          </p:nvSpPr>
          <p:spPr bwMode="auto">
            <a:xfrm>
              <a:off x="625" y="2235"/>
              <a:ext cx="287" cy="62"/>
            </a:xfrm>
            <a:prstGeom prst="rect">
              <a:avLst/>
            </a:prstGeom>
            <a:solidFill>
              <a:srgbClr val="0078AA"/>
            </a:solidFill>
            <a:ln w="9525">
              <a:noFill/>
              <a:miter lim="800000"/>
              <a:headEnd/>
              <a:tailEnd/>
            </a:ln>
          </p:spPr>
          <p:txBody>
            <a:bodyPr/>
            <a:lstStyle/>
            <a:p>
              <a:endParaRPr lang="it-IT"/>
            </a:p>
          </p:txBody>
        </p:sp>
        <p:sp>
          <p:nvSpPr>
            <p:cNvPr id="534" name="Oval 53"/>
            <p:cNvSpPr>
              <a:spLocks noChangeArrowheads="1"/>
            </p:cNvSpPr>
            <p:nvPr/>
          </p:nvSpPr>
          <p:spPr bwMode="auto">
            <a:xfrm>
              <a:off x="626" y="2191"/>
              <a:ext cx="287" cy="87"/>
            </a:xfrm>
            <a:prstGeom prst="ellipse">
              <a:avLst/>
            </a:prstGeom>
            <a:solidFill>
              <a:srgbClr val="00B4FF"/>
            </a:solidFill>
            <a:ln w="3175">
              <a:solidFill>
                <a:srgbClr val="AAE6FF"/>
              </a:solidFill>
              <a:round/>
              <a:headEnd/>
              <a:tailEnd/>
            </a:ln>
          </p:spPr>
          <p:txBody>
            <a:bodyPr/>
            <a:lstStyle/>
            <a:p>
              <a:endParaRPr lang="it-IT"/>
            </a:p>
          </p:txBody>
        </p:sp>
        <p:grpSp>
          <p:nvGrpSpPr>
            <p:cNvPr id="535" name="Group 54"/>
            <p:cNvGrpSpPr>
              <a:grpSpLocks/>
            </p:cNvGrpSpPr>
            <p:nvPr/>
          </p:nvGrpSpPr>
          <p:grpSpPr bwMode="auto">
            <a:xfrm>
              <a:off x="669" y="2201"/>
              <a:ext cx="199" cy="67"/>
              <a:chOff x="669" y="2201"/>
              <a:chExt cx="199" cy="67"/>
            </a:xfrm>
          </p:grpSpPr>
          <p:grpSp>
            <p:nvGrpSpPr>
              <p:cNvPr id="539" name="Group 55"/>
              <p:cNvGrpSpPr>
                <a:grpSpLocks/>
              </p:cNvGrpSpPr>
              <p:nvPr/>
            </p:nvGrpSpPr>
            <p:grpSpPr bwMode="auto">
              <a:xfrm>
                <a:off x="669" y="2201"/>
                <a:ext cx="198" cy="65"/>
                <a:chOff x="669" y="2201"/>
                <a:chExt cx="198" cy="65"/>
              </a:xfrm>
            </p:grpSpPr>
            <p:sp>
              <p:nvSpPr>
                <p:cNvPr id="556" name="Freeform 56"/>
                <p:cNvSpPr>
                  <a:spLocks/>
                </p:cNvSpPr>
                <p:nvPr/>
              </p:nvSpPr>
              <p:spPr bwMode="auto">
                <a:xfrm>
                  <a:off x="772" y="2202"/>
                  <a:ext cx="95" cy="28"/>
                </a:xfrm>
                <a:custGeom>
                  <a:avLst/>
                  <a:gdLst/>
                  <a:ahLst/>
                  <a:cxnLst>
                    <a:cxn ang="0">
                      <a:pos x="0" y="22"/>
                    </a:cxn>
                    <a:cxn ang="0">
                      <a:pos x="21" y="28"/>
                    </a:cxn>
                    <a:cxn ang="0">
                      <a:pos x="72" y="10"/>
                    </a:cxn>
                    <a:cxn ang="0">
                      <a:pos x="95" y="16"/>
                    </a:cxn>
                    <a:cxn ang="0">
                      <a:pos x="82" y="0"/>
                    </a:cxn>
                    <a:cxn ang="0">
                      <a:pos x="23" y="0"/>
                    </a:cxn>
                    <a:cxn ang="0">
                      <a:pos x="47" y="5"/>
                    </a:cxn>
                    <a:cxn ang="0">
                      <a:pos x="0" y="22"/>
                    </a:cxn>
                  </a:cxnLst>
                  <a:rect l="0" t="0" r="r" b="b"/>
                  <a:pathLst>
                    <a:path w="95" h="28">
                      <a:moveTo>
                        <a:pt x="0" y="22"/>
                      </a:moveTo>
                      <a:lnTo>
                        <a:pt x="21" y="28"/>
                      </a:lnTo>
                      <a:lnTo>
                        <a:pt x="72" y="10"/>
                      </a:lnTo>
                      <a:lnTo>
                        <a:pt x="95" y="16"/>
                      </a:lnTo>
                      <a:lnTo>
                        <a:pt x="82" y="0"/>
                      </a:lnTo>
                      <a:lnTo>
                        <a:pt x="23" y="0"/>
                      </a:lnTo>
                      <a:lnTo>
                        <a:pt x="47" y="5"/>
                      </a:lnTo>
                      <a:lnTo>
                        <a:pt x="0" y="22"/>
                      </a:lnTo>
                      <a:close/>
                    </a:path>
                  </a:pathLst>
                </a:custGeom>
                <a:solidFill>
                  <a:srgbClr val="000000"/>
                </a:solidFill>
                <a:ln w="9525">
                  <a:noFill/>
                  <a:round/>
                  <a:headEnd/>
                  <a:tailEnd/>
                </a:ln>
              </p:spPr>
              <p:txBody>
                <a:bodyPr/>
                <a:lstStyle/>
                <a:p>
                  <a:endParaRPr lang="it-IT"/>
                </a:p>
              </p:txBody>
            </p:sp>
            <p:sp>
              <p:nvSpPr>
                <p:cNvPr id="557" name="Freeform 57"/>
                <p:cNvSpPr>
                  <a:spLocks/>
                </p:cNvSpPr>
                <p:nvPr/>
              </p:nvSpPr>
              <p:spPr bwMode="auto">
                <a:xfrm>
                  <a:off x="772" y="2202"/>
                  <a:ext cx="95" cy="28"/>
                </a:xfrm>
                <a:custGeom>
                  <a:avLst/>
                  <a:gdLst/>
                  <a:ahLst/>
                  <a:cxnLst>
                    <a:cxn ang="0">
                      <a:pos x="0" y="22"/>
                    </a:cxn>
                    <a:cxn ang="0">
                      <a:pos x="21" y="28"/>
                    </a:cxn>
                    <a:cxn ang="0">
                      <a:pos x="72" y="10"/>
                    </a:cxn>
                    <a:cxn ang="0">
                      <a:pos x="95" y="16"/>
                    </a:cxn>
                    <a:cxn ang="0">
                      <a:pos x="82" y="0"/>
                    </a:cxn>
                    <a:cxn ang="0">
                      <a:pos x="23" y="0"/>
                    </a:cxn>
                    <a:cxn ang="0">
                      <a:pos x="47" y="5"/>
                    </a:cxn>
                    <a:cxn ang="0">
                      <a:pos x="0" y="22"/>
                    </a:cxn>
                  </a:cxnLst>
                  <a:rect l="0" t="0" r="r" b="b"/>
                  <a:pathLst>
                    <a:path w="95" h="28">
                      <a:moveTo>
                        <a:pt x="0" y="22"/>
                      </a:moveTo>
                      <a:lnTo>
                        <a:pt x="21" y="28"/>
                      </a:lnTo>
                      <a:lnTo>
                        <a:pt x="72" y="10"/>
                      </a:lnTo>
                      <a:lnTo>
                        <a:pt x="95" y="16"/>
                      </a:lnTo>
                      <a:lnTo>
                        <a:pt x="82" y="0"/>
                      </a:lnTo>
                      <a:lnTo>
                        <a:pt x="23" y="0"/>
                      </a:lnTo>
                      <a:lnTo>
                        <a:pt x="47" y="5"/>
                      </a:lnTo>
                      <a:lnTo>
                        <a:pt x="0" y="22"/>
                      </a:lnTo>
                      <a:close/>
                    </a:path>
                  </a:pathLst>
                </a:custGeom>
                <a:solidFill>
                  <a:srgbClr val="000000"/>
                </a:solidFill>
                <a:ln w="9525">
                  <a:noFill/>
                  <a:round/>
                  <a:headEnd/>
                  <a:tailEnd/>
                </a:ln>
              </p:spPr>
              <p:txBody>
                <a:bodyPr/>
                <a:lstStyle/>
                <a:p>
                  <a:endParaRPr lang="it-IT"/>
                </a:p>
              </p:txBody>
            </p:sp>
            <p:sp>
              <p:nvSpPr>
                <p:cNvPr id="558" name="Freeform 58"/>
                <p:cNvSpPr>
                  <a:spLocks/>
                </p:cNvSpPr>
                <p:nvPr/>
              </p:nvSpPr>
              <p:spPr bwMode="auto">
                <a:xfrm>
                  <a:off x="669" y="2235"/>
                  <a:ext cx="94" cy="30"/>
                </a:xfrm>
                <a:custGeom>
                  <a:avLst/>
                  <a:gdLst/>
                  <a:ahLst/>
                  <a:cxnLst>
                    <a:cxn ang="0">
                      <a:pos x="94" y="6"/>
                    </a:cxn>
                    <a:cxn ang="0">
                      <a:pos x="73" y="0"/>
                    </a:cxn>
                    <a:cxn ang="0">
                      <a:pos x="24" y="19"/>
                    </a:cxn>
                    <a:cxn ang="0">
                      <a:pos x="0" y="13"/>
                    </a:cxn>
                    <a:cxn ang="0">
                      <a:pos x="12" y="30"/>
                    </a:cxn>
                    <a:cxn ang="0">
                      <a:pos x="73" y="30"/>
                    </a:cxn>
                    <a:cxn ang="0">
                      <a:pos x="47" y="23"/>
                    </a:cxn>
                    <a:cxn ang="0">
                      <a:pos x="94" y="6"/>
                    </a:cxn>
                  </a:cxnLst>
                  <a:rect l="0" t="0" r="r" b="b"/>
                  <a:pathLst>
                    <a:path w="94" h="30">
                      <a:moveTo>
                        <a:pt x="94" y="6"/>
                      </a:moveTo>
                      <a:lnTo>
                        <a:pt x="73" y="0"/>
                      </a:lnTo>
                      <a:lnTo>
                        <a:pt x="24" y="19"/>
                      </a:lnTo>
                      <a:lnTo>
                        <a:pt x="0" y="13"/>
                      </a:lnTo>
                      <a:lnTo>
                        <a:pt x="12" y="30"/>
                      </a:lnTo>
                      <a:lnTo>
                        <a:pt x="73" y="30"/>
                      </a:lnTo>
                      <a:lnTo>
                        <a:pt x="47" y="23"/>
                      </a:lnTo>
                      <a:lnTo>
                        <a:pt x="94" y="6"/>
                      </a:lnTo>
                      <a:close/>
                    </a:path>
                  </a:pathLst>
                </a:custGeom>
                <a:solidFill>
                  <a:srgbClr val="000000"/>
                </a:solidFill>
                <a:ln w="9525">
                  <a:noFill/>
                  <a:round/>
                  <a:headEnd/>
                  <a:tailEnd/>
                </a:ln>
              </p:spPr>
              <p:txBody>
                <a:bodyPr/>
                <a:lstStyle/>
                <a:p>
                  <a:endParaRPr lang="it-IT"/>
                </a:p>
              </p:txBody>
            </p:sp>
            <p:sp>
              <p:nvSpPr>
                <p:cNvPr id="559" name="Freeform 59"/>
                <p:cNvSpPr>
                  <a:spLocks/>
                </p:cNvSpPr>
                <p:nvPr/>
              </p:nvSpPr>
              <p:spPr bwMode="auto">
                <a:xfrm>
                  <a:off x="669" y="2235"/>
                  <a:ext cx="94" cy="30"/>
                </a:xfrm>
                <a:custGeom>
                  <a:avLst/>
                  <a:gdLst/>
                  <a:ahLst/>
                  <a:cxnLst>
                    <a:cxn ang="0">
                      <a:pos x="94" y="6"/>
                    </a:cxn>
                    <a:cxn ang="0">
                      <a:pos x="73" y="0"/>
                    </a:cxn>
                    <a:cxn ang="0">
                      <a:pos x="24" y="19"/>
                    </a:cxn>
                    <a:cxn ang="0">
                      <a:pos x="0" y="13"/>
                    </a:cxn>
                    <a:cxn ang="0">
                      <a:pos x="12" y="30"/>
                    </a:cxn>
                    <a:cxn ang="0">
                      <a:pos x="73" y="30"/>
                    </a:cxn>
                    <a:cxn ang="0">
                      <a:pos x="47" y="23"/>
                    </a:cxn>
                    <a:cxn ang="0">
                      <a:pos x="94" y="6"/>
                    </a:cxn>
                  </a:cxnLst>
                  <a:rect l="0" t="0" r="r" b="b"/>
                  <a:pathLst>
                    <a:path w="94" h="30">
                      <a:moveTo>
                        <a:pt x="94" y="6"/>
                      </a:moveTo>
                      <a:lnTo>
                        <a:pt x="73" y="0"/>
                      </a:lnTo>
                      <a:lnTo>
                        <a:pt x="24" y="19"/>
                      </a:lnTo>
                      <a:lnTo>
                        <a:pt x="0" y="13"/>
                      </a:lnTo>
                      <a:lnTo>
                        <a:pt x="12" y="30"/>
                      </a:lnTo>
                      <a:lnTo>
                        <a:pt x="73" y="30"/>
                      </a:lnTo>
                      <a:lnTo>
                        <a:pt x="47" y="23"/>
                      </a:lnTo>
                      <a:lnTo>
                        <a:pt x="94" y="6"/>
                      </a:lnTo>
                      <a:close/>
                    </a:path>
                  </a:pathLst>
                </a:custGeom>
                <a:solidFill>
                  <a:srgbClr val="000000"/>
                </a:solidFill>
                <a:ln w="9525">
                  <a:noFill/>
                  <a:round/>
                  <a:headEnd/>
                  <a:tailEnd/>
                </a:ln>
              </p:spPr>
              <p:txBody>
                <a:bodyPr/>
                <a:lstStyle/>
                <a:p>
                  <a:endParaRPr lang="it-IT"/>
                </a:p>
              </p:txBody>
            </p:sp>
            <p:sp>
              <p:nvSpPr>
                <p:cNvPr id="560" name="Freeform 60"/>
                <p:cNvSpPr>
                  <a:spLocks/>
                </p:cNvSpPr>
                <p:nvPr/>
              </p:nvSpPr>
              <p:spPr bwMode="auto">
                <a:xfrm>
                  <a:off x="674" y="2201"/>
                  <a:ext cx="95" cy="28"/>
                </a:xfrm>
                <a:custGeom>
                  <a:avLst/>
                  <a:gdLst/>
                  <a:ahLst/>
                  <a:cxnLst>
                    <a:cxn ang="0">
                      <a:pos x="0" y="6"/>
                    </a:cxn>
                    <a:cxn ang="0">
                      <a:pos x="21" y="0"/>
                    </a:cxn>
                    <a:cxn ang="0">
                      <a:pos x="72" y="17"/>
                    </a:cxn>
                    <a:cxn ang="0">
                      <a:pos x="95" y="12"/>
                    </a:cxn>
                    <a:cxn ang="0">
                      <a:pos x="82" y="28"/>
                    </a:cxn>
                    <a:cxn ang="0">
                      <a:pos x="23" y="28"/>
                    </a:cxn>
                    <a:cxn ang="0">
                      <a:pos x="47" y="23"/>
                    </a:cxn>
                    <a:cxn ang="0">
                      <a:pos x="0" y="6"/>
                    </a:cxn>
                  </a:cxnLst>
                  <a:rect l="0" t="0" r="r" b="b"/>
                  <a:pathLst>
                    <a:path w="95" h="28">
                      <a:moveTo>
                        <a:pt x="0" y="6"/>
                      </a:moveTo>
                      <a:lnTo>
                        <a:pt x="21" y="0"/>
                      </a:lnTo>
                      <a:lnTo>
                        <a:pt x="72" y="17"/>
                      </a:lnTo>
                      <a:lnTo>
                        <a:pt x="95" y="12"/>
                      </a:lnTo>
                      <a:lnTo>
                        <a:pt x="82" y="28"/>
                      </a:lnTo>
                      <a:lnTo>
                        <a:pt x="23" y="28"/>
                      </a:lnTo>
                      <a:lnTo>
                        <a:pt x="47" y="23"/>
                      </a:lnTo>
                      <a:lnTo>
                        <a:pt x="0" y="6"/>
                      </a:lnTo>
                      <a:close/>
                    </a:path>
                  </a:pathLst>
                </a:custGeom>
                <a:solidFill>
                  <a:srgbClr val="000000"/>
                </a:solidFill>
                <a:ln w="9525">
                  <a:noFill/>
                  <a:round/>
                  <a:headEnd/>
                  <a:tailEnd/>
                </a:ln>
              </p:spPr>
              <p:txBody>
                <a:bodyPr/>
                <a:lstStyle/>
                <a:p>
                  <a:endParaRPr lang="it-IT"/>
                </a:p>
              </p:txBody>
            </p:sp>
            <p:sp>
              <p:nvSpPr>
                <p:cNvPr id="561" name="Freeform 61"/>
                <p:cNvSpPr>
                  <a:spLocks/>
                </p:cNvSpPr>
                <p:nvPr/>
              </p:nvSpPr>
              <p:spPr bwMode="auto">
                <a:xfrm>
                  <a:off x="674" y="2201"/>
                  <a:ext cx="95" cy="28"/>
                </a:xfrm>
                <a:custGeom>
                  <a:avLst/>
                  <a:gdLst/>
                  <a:ahLst/>
                  <a:cxnLst>
                    <a:cxn ang="0">
                      <a:pos x="0" y="6"/>
                    </a:cxn>
                    <a:cxn ang="0">
                      <a:pos x="21" y="0"/>
                    </a:cxn>
                    <a:cxn ang="0">
                      <a:pos x="72" y="17"/>
                    </a:cxn>
                    <a:cxn ang="0">
                      <a:pos x="95" y="12"/>
                    </a:cxn>
                    <a:cxn ang="0">
                      <a:pos x="82" y="28"/>
                    </a:cxn>
                    <a:cxn ang="0">
                      <a:pos x="23" y="28"/>
                    </a:cxn>
                    <a:cxn ang="0">
                      <a:pos x="47" y="23"/>
                    </a:cxn>
                    <a:cxn ang="0">
                      <a:pos x="0" y="6"/>
                    </a:cxn>
                  </a:cxnLst>
                  <a:rect l="0" t="0" r="r" b="b"/>
                  <a:pathLst>
                    <a:path w="95" h="28">
                      <a:moveTo>
                        <a:pt x="0" y="6"/>
                      </a:moveTo>
                      <a:lnTo>
                        <a:pt x="21" y="0"/>
                      </a:lnTo>
                      <a:lnTo>
                        <a:pt x="72" y="17"/>
                      </a:lnTo>
                      <a:lnTo>
                        <a:pt x="95" y="12"/>
                      </a:lnTo>
                      <a:lnTo>
                        <a:pt x="82" y="28"/>
                      </a:lnTo>
                      <a:lnTo>
                        <a:pt x="23" y="28"/>
                      </a:lnTo>
                      <a:lnTo>
                        <a:pt x="47" y="23"/>
                      </a:lnTo>
                      <a:lnTo>
                        <a:pt x="0" y="6"/>
                      </a:lnTo>
                      <a:close/>
                    </a:path>
                  </a:pathLst>
                </a:custGeom>
                <a:solidFill>
                  <a:srgbClr val="000000"/>
                </a:solidFill>
                <a:ln w="9525">
                  <a:noFill/>
                  <a:round/>
                  <a:headEnd/>
                  <a:tailEnd/>
                </a:ln>
              </p:spPr>
              <p:txBody>
                <a:bodyPr/>
                <a:lstStyle/>
                <a:p>
                  <a:endParaRPr lang="it-IT"/>
                </a:p>
              </p:txBody>
            </p:sp>
            <p:sp>
              <p:nvSpPr>
                <p:cNvPr id="562" name="Freeform 62"/>
                <p:cNvSpPr>
                  <a:spLocks/>
                </p:cNvSpPr>
                <p:nvPr/>
              </p:nvSpPr>
              <p:spPr bwMode="auto">
                <a:xfrm>
                  <a:off x="769" y="2238"/>
                  <a:ext cx="94" cy="28"/>
                </a:xfrm>
                <a:custGeom>
                  <a:avLst/>
                  <a:gdLst/>
                  <a:ahLst/>
                  <a:cxnLst>
                    <a:cxn ang="0">
                      <a:pos x="94" y="22"/>
                    </a:cxn>
                    <a:cxn ang="0">
                      <a:pos x="73" y="28"/>
                    </a:cxn>
                    <a:cxn ang="0">
                      <a:pos x="24" y="10"/>
                    </a:cxn>
                    <a:cxn ang="0">
                      <a:pos x="0" y="16"/>
                    </a:cxn>
                    <a:cxn ang="0">
                      <a:pos x="12" y="0"/>
                    </a:cxn>
                    <a:cxn ang="0">
                      <a:pos x="73" y="0"/>
                    </a:cxn>
                    <a:cxn ang="0">
                      <a:pos x="47" y="5"/>
                    </a:cxn>
                    <a:cxn ang="0">
                      <a:pos x="94" y="22"/>
                    </a:cxn>
                  </a:cxnLst>
                  <a:rect l="0" t="0" r="r" b="b"/>
                  <a:pathLst>
                    <a:path w="94" h="28">
                      <a:moveTo>
                        <a:pt x="94" y="22"/>
                      </a:moveTo>
                      <a:lnTo>
                        <a:pt x="73" y="28"/>
                      </a:lnTo>
                      <a:lnTo>
                        <a:pt x="24" y="10"/>
                      </a:lnTo>
                      <a:lnTo>
                        <a:pt x="0" y="16"/>
                      </a:lnTo>
                      <a:lnTo>
                        <a:pt x="12" y="0"/>
                      </a:lnTo>
                      <a:lnTo>
                        <a:pt x="73" y="0"/>
                      </a:lnTo>
                      <a:lnTo>
                        <a:pt x="47" y="5"/>
                      </a:lnTo>
                      <a:lnTo>
                        <a:pt x="94" y="22"/>
                      </a:lnTo>
                      <a:close/>
                    </a:path>
                  </a:pathLst>
                </a:custGeom>
                <a:solidFill>
                  <a:srgbClr val="000000"/>
                </a:solidFill>
                <a:ln w="9525">
                  <a:noFill/>
                  <a:round/>
                  <a:headEnd/>
                  <a:tailEnd/>
                </a:ln>
              </p:spPr>
              <p:txBody>
                <a:bodyPr/>
                <a:lstStyle/>
                <a:p>
                  <a:endParaRPr lang="it-IT"/>
                </a:p>
              </p:txBody>
            </p:sp>
            <p:sp>
              <p:nvSpPr>
                <p:cNvPr id="563" name="Freeform 63"/>
                <p:cNvSpPr>
                  <a:spLocks/>
                </p:cNvSpPr>
                <p:nvPr/>
              </p:nvSpPr>
              <p:spPr bwMode="auto">
                <a:xfrm>
                  <a:off x="769" y="2238"/>
                  <a:ext cx="94" cy="28"/>
                </a:xfrm>
                <a:custGeom>
                  <a:avLst/>
                  <a:gdLst/>
                  <a:ahLst/>
                  <a:cxnLst>
                    <a:cxn ang="0">
                      <a:pos x="94" y="22"/>
                    </a:cxn>
                    <a:cxn ang="0">
                      <a:pos x="73" y="28"/>
                    </a:cxn>
                    <a:cxn ang="0">
                      <a:pos x="24" y="10"/>
                    </a:cxn>
                    <a:cxn ang="0">
                      <a:pos x="0" y="16"/>
                    </a:cxn>
                    <a:cxn ang="0">
                      <a:pos x="12" y="0"/>
                    </a:cxn>
                    <a:cxn ang="0">
                      <a:pos x="73" y="0"/>
                    </a:cxn>
                    <a:cxn ang="0">
                      <a:pos x="47" y="5"/>
                    </a:cxn>
                    <a:cxn ang="0">
                      <a:pos x="94" y="22"/>
                    </a:cxn>
                  </a:cxnLst>
                  <a:rect l="0" t="0" r="r" b="b"/>
                  <a:pathLst>
                    <a:path w="94" h="28">
                      <a:moveTo>
                        <a:pt x="94" y="22"/>
                      </a:moveTo>
                      <a:lnTo>
                        <a:pt x="73" y="28"/>
                      </a:lnTo>
                      <a:lnTo>
                        <a:pt x="24" y="10"/>
                      </a:lnTo>
                      <a:lnTo>
                        <a:pt x="0" y="16"/>
                      </a:lnTo>
                      <a:lnTo>
                        <a:pt x="12" y="0"/>
                      </a:lnTo>
                      <a:lnTo>
                        <a:pt x="73" y="0"/>
                      </a:lnTo>
                      <a:lnTo>
                        <a:pt x="47" y="5"/>
                      </a:lnTo>
                      <a:lnTo>
                        <a:pt x="94" y="22"/>
                      </a:lnTo>
                      <a:close/>
                    </a:path>
                  </a:pathLst>
                </a:custGeom>
                <a:solidFill>
                  <a:srgbClr val="000000"/>
                </a:solidFill>
                <a:ln w="9525">
                  <a:noFill/>
                  <a:round/>
                  <a:headEnd/>
                  <a:tailEnd/>
                </a:ln>
              </p:spPr>
              <p:txBody>
                <a:bodyPr/>
                <a:lstStyle/>
                <a:p>
                  <a:endParaRPr lang="it-IT"/>
                </a:p>
              </p:txBody>
            </p:sp>
          </p:grpSp>
          <p:grpSp>
            <p:nvGrpSpPr>
              <p:cNvPr id="540" name="Group 64"/>
              <p:cNvGrpSpPr>
                <a:grpSpLocks/>
              </p:cNvGrpSpPr>
              <p:nvPr/>
            </p:nvGrpSpPr>
            <p:grpSpPr bwMode="auto">
              <a:xfrm>
                <a:off x="671" y="2202"/>
                <a:ext cx="197" cy="66"/>
                <a:chOff x="671" y="2202"/>
                <a:chExt cx="197" cy="66"/>
              </a:xfrm>
            </p:grpSpPr>
            <p:sp>
              <p:nvSpPr>
                <p:cNvPr id="541" name="Freeform 65"/>
                <p:cNvSpPr>
                  <a:spLocks/>
                </p:cNvSpPr>
                <p:nvPr/>
              </p:nvSpPr>
              <p:spPr bwMode="auto">
                <a:xfrm>
                  <a:off x="774" y="2204"/>
                  <a:ext cx="94" cy="28"/>
                </a:xfrm>
                <a:custGeom>
                  <a:avLst/>
                  <a:gdLst/>
                  <a:ahLst/>
                  <a:cxnLst>
                    <a:cxn ang="0">
                      <a:pos x="0" y="22"/>
                    </a:cxn>
                    <a:cxn ang="0">
                      <a:pos x="21" y="28"/>
                    </a:cxn>
                    <a:cxn ang="0">
                      <a:pos x="72" y="9"/>
                    </a:cxn>
                    <a:cxn ang="0">
                      <a:pos x="94" y="16"/>
                    </a:cxn>
                    <a:cxn ang="0">
                      <a:pos x="82" y="0"/>
                    </a:cxn>
                    <a:cxn ang="0">
                      <a:pos x="23" y="0"/>
                    </a:cxn>
                    <a:cxn ang="0">
                      <a:pos x="47" y="5"/>
                    </a:cxn>
                    <a:cxn ang="0">
                      <a:pos x="0" y="22"/>
                    </a:cxn>
                  </a:cxnLst>
                  <a:rect l="0" t="0" r="r" b="b"/>
                  <a:pathLst>
                    <a:path w="94" h="28">
                      <a:moveTo>
                        <a:pt x="0" y="22"/>
                      </a:moveTo>
                      <a:lnTo>
                        <a:pt x="21" y="28"/>
                      </a:lnTo>
                      <a:lnTo>
                        <a:pt x="72" y="9"/>
                      </a:lnTo>
                      <a:lnTo>
                        <a:pt x="94" y="16"/>
                      </a:lnTo>
                      <a:lnTo>
                        <a:pt x="82" y="0"/>
                      </a:lnTo>
                      <a:lnTo>
                        <a:pt x="23" y="0"/>
                      </a:lnTo>
                      <a:lnTo>
                        <a:pt x="47" y="5"/>
                      </a:lnTo>
                      <a:lnTo>
                        <a:pt x="0" y="22"/>
                      </a:lnTo>
                      <a:close/>
                    </a:path>
                  </a:pathLst>
                </a:custGeom>
                <a:solidFill>
                  <a:srgbClr val="FFFFFF"/>
                </a:solidFill>
                <a:ln w="9525">
                  <a:noFill/>
                  <a:round/>
                  <a:headEnd/>
                  <a:tailEnd/>
                </a:ln>
              </p:spPr>
              <p:txBody>
                <a:bodyPr/>
                <a:lstStyle/>
                <a:p>
                  <a:endParaRPr lang="it-IT"/>
                </a:p>
              </p:txBody>
            </p:sp>
            <p:sp>
              <p:nvSpPr>
                <p:cNvPr id="542" name="Freeform 66"/>
                <p:cNvSpPr>
                  <a:spLocks/>
                </p:cNvSpPr>
                <p:nvPr/>
              </p:nvSpPr>
              <p:spPr bwMode="auto">
                <a:xfrm>
                  <a:off x="774" y="2204"/>
                  <a:ext cx="94" cy="28"/>
                </a:xfrm>
                <a:custGeom>
                  <a:avLst/>
                  <a:gdLst/>
                  <a:ahLst/>
                  <a:cxnLst>
                    <a:cxn ang="0">
                      <a:pos x="0" y="22"/>
                    </a:cxn>
                    <a:cxn ang="0">
                      <a:pos x="21" y="28"/>
                    </a:cxn>
                    <a:cxn ang="0">
                      <a:pos x="72" y="9"/>
                    </a:cxn>
                    <a:cxn ang="0">
                      <a:pos x="94" y="16"/>
                    </a:cxn>
                    <a:cxn ang="0">
                      <a:pos x="82" y="0"/>
                    </a:cxn>
                    <a:cxn ang="0">
                      <a:pos x="23" y="0"/>
                    </a:cxn>
                    <a:cxn ang="0">
                      <a:pos x="47" y="5"/>
                    </a:cxn>
                    <a:cxn ang="0">
                      <a:pos x="0" y="22"/>
                    </a:cxn>
                  </a:cxnLst>
                  <a:rect l="0" t="0" r="r" b="b"/>
                  <a:pathLst>
                    <a:path w="94" h="28">
                      <a:moveTo>
                        <a:pt x="0" y="22"/>
                      </a:moveTo>
                      <a:lnTo>
                        <a:pt x="21" y="28"/>
                      </a:lnTo>
                      <a:lnTo>
                        <a:pt x="72" y="9"/>
                      </a:lnTo>
                      <a:lnTo>
                        <a:pt x="94" y="16"/>
                      </a:lnTo>
                      <a:lnTo>
                        <a:pt x="82" y="0"/>
                      </a:lnTo>
                      <a:lnTo>
                        <a:pt x="23" y="0"/>
                      </a:lnTo>
                      <a:lnTo>
                        <a:pt x="47" y="5"/>
                      </a:lnTo>
                      <a:lnTo>
                        <a:pt x="0" y="22"/>
                      </a:lnTo>
                      <a:close/>
                    </a:path>
                  </a:pathLst>
                </a:custGeom>
                <a:solidFill>
                  <a:srgbClr val="FFFFFF"/>
                </a:solidFill>
                <a:ln w="9525">
                  <a:noFill/>
                  <a:round/>
                  <a:headEnd/>
                  <a:tailEnd/>
                </a:ln>
              </p:spPr>
              <p:txBody>
                <a:bodyPr/>
                <a:lstStyle/>
                <a:p>
                  <a:endParaRPr lang="it-IT"/>
                </a:p>
              </p:txBody>
            </p:sp>
            <p:sp>
              <p:nvSpPr>
                <p:cNvPr id="543" name="Freeform 67"/>
                <p:cNvSpPr>
                  <a:spLocks/>
                </p:cNvSpPr>
                <p:nvPr/>
              </p:nvSpPr>
              <p:spPr bwMode="auto">
                <a:xfrm>
                  <a:off x="671" y="2237"/>
                  <a:ext cx="94" cy="29"/>
                </a:xfrm>
                <a:custGeom>
                  <a:avLst/>
                  <a:gdLst/>
                  <a:ahLst/>
                  <a:cxnLst>
                    <a:cxn ang="0">
                      <a:pos x="94" y="6"/>
                    </a:cxn>
                    <a:cxn ang="0">
                      <a:pos x="73" y="0"/>
                    </a:cxn>
                    <a:cxn ang="0">
                      <a:pos x="24" y="18"/>
                    </a:cxn>
                    <a:cxn ang="0">
                      <a:pos x="0" y="12"/>
                    </a:cxn>
                    <a:cxn ang="0">
                      <a:pos x="12" y="29"/>
                    </a:cxn>
                    <a:cxn ang="0">
                      <a:pos x="73" y="29"/>
                    </a:cxn>
                    <a:cxn ang="0">
                      <a:pos x="47" y="23"/>
                    </a:cxn>
                    <a:cxn ang="0">
                      <a:pos x="94" y="6"/>
                    </a:cxn>
                  </a:cxnLst>
                  <a:rect l="0" t="0" r="r" b="b"/>
                  <a:pathLst>
                    <a:path w="94" h="29">
                      <a:moveTo>
                        <a:pt x="94" y="6"/>
                      </a:moveTo>
                      <a:lnTo>
                        <a:pt x="73" y="0"/>
                      </a:lnTo>
                      <a:lnTo>
                        <a:pt x="24" y="18"/>
                      </a:lnTo>
                      <a:lnTo>
                        <a:pt x="0" y="12"/>
                      </a:lnTo>
                      <a:lnTo>
                        <a:pt x="12" y="29"/>
                      </a:lnTo>
                      <a:lnTo>
                        <a:pt x="73" y="29"/>
                      </a:lnTo>
                      <a:lnTo>
                        <a:pt x="47" y="23"/>
                      </a:lnTo>
                      <a:lnTo>
                        <a:pt x="94" y="6"/>
                      </a:lnTo>
                      <a:close/>
                    </a:path>
                  </a:pathLst>
                </a:custGeom>
                <a:solidFill>
                  <a:srgbClr val="FFFFFF"/>
                </a:solidFill>
                <a:ln w="9525">
                  <a:noFill/>
                  <a:round/>
                  <a:headEnd/>
                  <a:tailEnd/>
                </a:ln>
              </p:spPr>
              <p:txBody>
                <a:bodyPr/>
                <a:lstStyle/>
                <a:p>
                  <a:endParaRPr lang="it-IT"/>
                </a:p>
              </p:txBody>
            </p:sp>
            <p:sp>
              <p:nvSpPr>
                <p:cNvPr id="544" name="Freeform 68"/>
                <p:cNvSpPr>
                  <a:spLocks/>
                </p:cNvSpPr>
                <p:nvPr/>
              </p:nvSpPr>
              <p:spPr bwMode="auto">
                <a:xfrm>
                  <a:off x="671" y="2237"/>
                  <a:ext cx="94" cy="29"/>
                </a:xfrm>
                <a:custGeom>
                  <a:avLst/>
                  <a:gdLst/>
                  <a:ahLst/>
                  <a:cxnLst>
                    <a:cxn ang="0">
                      <a:pos x="94" y="6"/>
                    </a:cxn>
                    <a:cxn ang="0">
                      <a:pos x="73" y="0"/>
                    </a:cxn>
                    <a:cxn ang="0">
                      <a:pos x="24" y="18"/>
                    </a:cxn>
                    <a:cxn ang="0">
                      <a:pos x="0" y="12"/>
                    </a:cxn>
                    <a:cxn ang="0">
                      <a:pos x="12" y="29"/>
                    </a:cxn>
                    <a:cxn ang="0">
                      <a:pos x="73" y="29"/>
                    </a:cxn>
                    <a:cxn ang="0">
                      <a:pos x="47" y="23"/>
                    </a:cxn>
                    <a:cxn ang="0">
                      <a:pos x="94" y="6"/>
                    </a:cxn>
                  </a:cxnLst>
                  <a:rect l="0" t="0" r="r" b="b"/>
                  <a:pathLst>
                    <a:path w="94" h="29">
                      <a:moveTo>
                        <a:pt x="94" y="6"/>
                      </a:moveTo>
                      <a:lnTo>
                        <a:pt x="73" y="0"/>
                      </a:lnTo>
                      <a:lnTo>
                        <a:pt x="24" y="18"/>
                      </a:lnTo>
                      <a:lnTo>
                        <a:pt x="0" y="12"/>
                      </a:lnTo>
                      <a:lnTo>
                        <a:pt x="12" y="29"/>
                      </a:lnTo>
                      <a:lnTo>
                        <a:pt x="73" y="29"/>
                      </a:lnTo>
                      <a:lnTo>
                        <a:pt x="47" y="23"/>
                      </a:lnTo>
                      <a:lnTo>
                        <a:pt x="94" y="6"/>
                      </a:lnTo>
                      <a:close/>
                    </a:path>
                  </a:pathLst>
                </a:custGeom>
                <a:solidFill>
                  <a:srgbClr val="FFFFFF"/>
                </a:solidFill>
                <a:ln w="9525">
                  <a:noFill/>
                  <a:round/>
                  <a:headEnd/>
                  <a:tailEnd/>
                </a:ln>
              </p:spPr>
              <p:txBody>
                <a:bodyPr/>
                <a:lstStyle/>
                <a:p>
                  <a:endParaRPr lang="it-IT"/>
                </a:p>
              </p:txBody>
            </p:sp>
            <p:sp>
              <p:nvSpPr>
                <p:cNvPr id="545" name="Freeform 69"/>
                <p:cNvSpPr>
                  <a:spLocks/>
                </p:cNvSpPr>
                <p:nvPr/>
              </p:nvSpPr>
              <p:spPr bwMode="auto">
                <a:xfrm>
                  <a:off x="676" y="2202"/>
                  <a:ext cx="94" cy="28"/>
                </a:xfrm>
                <a:custGeom>
                  <a:avLst/>
                  <a:gdLst/>
                  <a:ahLst/>
                  <a:cxnLst>
                    <a:cxn ang="0">
                      <a:pos x="0" y="7"/>
                    </a:cxn>
                    <a:cxn ang="0">
                      <a:pos x="21" y="0"/>
                    </a:cxn>
                    <a:cxn ang="0">
                      <a:pos x="72" y="18"/>
                    </a:cxn>
                    <a:cxn ang="0">
                      <a:pos x="94" y="13"/>
                    </a:cxn>
                    <a:cxn ang="0">
                      <a:pos x="82" y="28"/>
                    </a:cxn>
                    <a:cxn ang="0">
                      <a:pos x="23" y="28"/>
                    </a:cxn>
                    <a:cxn ang="0">
                      <a:pos x="47" y="24"/>
                    </a:cxn>
                    <a:cxn ang="0">
                      <a:pos x="0" y="7"/>
                    </a:cxn>
                  </a:cxnLst>
                  <a:rect l="0" t="0" r="r" b="b"/>
                  <a:pathLst>
                    <a:path w="94" h="28">
                      <a:moveTo>
                        <a:pt x="0" y="7"/>
                      </a:moveTo>
                      <a:lnTo>
                        <a:pt x="21" y="0"/>
                      </a:lnTo>
                      <a:lnTo>
                        <a:pt x="72" y="18"/>
                      </a:lnTo>
                      <a:lnTo>
                        <a:pt x="94" y="13"/>
                      </a:lnTo>
                      <a:lnTo>
                        <a:pt x="82" y="28"/>
                      </a:lnTo>
                      <a:lnTo>
                        <a:pt x="23" y="28"/>
                      </a:lnTo>
                      <a:lnTo>
                        <a:pt x="47" y="24"/>
                      </a:lnTo>
                      <a:lnTo>
                        <a:pt x="0" y="7"/>
                      </a:lnTo>
                      <a:close/>
                    </a:path>
                  </a:pathLst>
                </a:custGeom>
                <a:solidFill>
                  <a:srgbClr val="FFFFFF"/>
                </a:solidFill>
                <a:ln w="9525">
                  <a:noFill/>
                  <a:round/>
                  <a:headEnd/>
                  <a:tailEnd/>
                </a:ln>
              </p:spPr>
              <p:txBody>
                <a:bodyPr/>
                <a:lstStyle/>
                <a:p>
                  <a:endParaRPr lang="it-IT"/>
                </a:p>
              </p:txBody>
            </p:sp>
            <p:sp>
              <p:nvSpPr>
                <p:cNvPr id="546" name="Freeform 70"/>
                <p:cNvSpPr>
                  <a:spLocks/>
                </p:cNvSpPr>
                <p:nvPr/>
              </p:nvSpPr>
              <p:spPr bwMode="auto">
                <a:xfrm>
                  <a:off x="676" y="2202"/>
                  <a:ext cx="94" cy="28"/>
                </a:xfrm>
                <a:custGeom>
                  <a:avLst/>
                  <a:gdLst/>
                  <a:ahLst/>
                  <a:cxnLst>
                    <a:cxn ang="0">
                      <a:pos x="0" y="7"/>
                    </a:cxn>
                    <a:cxn ang="0">
                      <a:pos x="21" y="0"/>
                    </a:cxn>
                    <a:cxn ang="0">
                      <a:pos x="72" y="18"/>
                    </a:cxn>
                    <a:cxn ang="0">
                      <a:pos x="94" y="13"/>
                    </a:cxn>
                    <a:cxn ang="0">
                      <a:pos x="82" y="28"/>
                    </a:cxn>
                    <a:cxn ang="0">
                      <a:pos x="23" y="28"/>
                    </a:cxn>
                    <a:cxn ang="0">
                      <a:pos x="47" y="24"/>
                    </a:cxn>
                    <a:cxn ang="0">
                      <a:pos x="0" y="7"/>
                    </a:cxn>
                  </a:cxnLst>
                  <a:rect l="0" t="0" r="r" b="b"/>
                  <a:pathLst>
                    <a:path w="94" h="28">
                      <a:moveTo>
                        <a:pt x="0" y="7"/>
                      </a:moveTo>
                      <a:lnTo>
                        <a:pt x="21" y="0"/>
                      </a:lnTo>
                      <a:lnTo>
                        <a:pt x="72" y="18"/>
                      </a:lnTo>
                      <a:lnTo>
                        <a:pt x="94" y="13"/>
                      </a:lnTo>
                      <a:lnTo>
                        <a:pt x="82" y="28"/>
                      </a:lnTo>
                      <a:lnTo>
                        <a:pt x="23" y="28"/>
                      </a:lnTo>
                      <a:lnTo>
                        <a:pt x="47" y="24"/>
                      </a:lnTo>
                      <a:lnTo>
                        <a:pt x="0" y="7"/>
                      </a:lnTo>
                      <a:close/>
                    </a:path>
                  </a:pathLst>
                </a:custGeom>
                <a:solidFill>
                  <a:srgbClr val="FFFFFF"/>
                </a:solidFill>
                <a:ln w="9525">
                  <a:noFill/>
                  <a:round/>
                  <a:headEnd/>
                  <a:tailEnd/>
                </a:ln>
              </p:spPr>
              <p:txBody>
                <a:bodyPr/>
                <a:lstStyle/>
                <a:p>
                  <a:endParaRPr lang="it-IT"/>
                </a:p>
              </p:txBody>
            </p:sp>
            <p:sp>
              <p:nvSpPr>
                <p:cNvPr id="547" name="Freeform 71"/>
                <p:cNvSpPr>
                  <a:spLocks/>
                </p:cNvSpPr>
                <p:nvPr/>
              </p:nvSpPr>
              <p:spPr bwMode="auto">
                <a:xfrm>
                  <a:off x="770" y="2240"/>
                  <a:ext cx="95" cy="28"/>
                </a:xfrm>
                <a:custGeom>
                  <a:avLst/>
                  <a:gdLst/>
                  <a:ahLst/>
                  <a:cxnLst>
                    <a:cxn ang="0">
                      <a:pos x="95" y="22"/>
                    </a:cxn>
                    <a:cxn ang="0">
                      <a:pos x="74" y="28"/>
                    </a:cxn>
                    <a:cxn ang="0">
                      <a:pos x="25" y="9"/>
                    </a:cxn>
                    <a:cxn ang="0">
                      <a:pos x="0" y="15"/>
                    </a:cxn>
                    <a:cxn ang="0">
                      <a:pos x="13" y="0"/>
                    </a:cxn>
                    <a:cxn ang="0">
                      <a:pos x="74" y="0"/>
                    </a:cxn>
                    <a:cxn ang="0">
                      <a:pos x="48" y="4"/>
                    </a:cxn>
                    <a:cxn ang="0">
                      <a:pos x="95" y="22"/>
                    </a:cxn>
                  </a:cxnLst>
                  <a:rect l="0" t="0" r="r" b="b"/>
                  <a:pathLst>
                    <a:path w="95" h="28">
                      <a:moveTo>
                        <a:pt x="95" y="22"/>
                      </a:moveTo>
                      <a:lnTo>
                        <a:pt x="74" y="28"/>
                      </a:lnTo>
                      <a:lnTo>
                        <a:pt x="25" y="9"/>
                      </a:lnTo>
                      <a:lnTo>
                        <a:pt x="0" y="15"/>
                      </a:lnTo>
                      <a:lnTo>
                        <a:pt x="13" y="0"/>
                      </a:lnTo>
                      <a:lnTo>
                        <a:pt x="74" y="0"/>
                      </a:lnTo>
                      <a:lnTo>
                        <a:pt x="48" y="4"/>
                      </a:lnTo>
                      <a:lnTo>
                        <a:pt x="95" y="22"/>
                      </a:lnTo>
                      <a:close/>
                    </a:path>
                  </a:pathLst>
                </a:custGeom>
                <a:solidFill>
                  <a:srgbClr val="FFFFFF"/>
                </a:solidFill>
                <a:ln w="9525">
                  <a:noFill/>
                  <a:round/>
                  <a:headEnd/>
                  <a:tailEnd/>
                </a:ln>
              </p:spPr>
              <p:txBody>
                <a:bodyPr/>
                <a:lstStyle/>
                <a:p>
                  <a:endParaRPr lang="it-IT"/>
                </a:p>
              </p:txBody>
            </p:sp>
            <p:sp>
              <p:nvSpPr>
                <p:cNvPr id="548" name="Freeform 72"/>
                <p:cNvSpPr>
                  <a:spLocks/>
                </p:cNvSpPr>
                <p:nvPr/>
              </p:nvSpPr>
              <p:spPr bwMode="auto">
                <a:xfrm>
                  <a:off x="770" y="2240"/>
                  <a:ext cx="95" cy="28"/>
                </a:xfrm>
                <a:custGeom>
                  <a:avLst/>
                  <a:gdLst/>
                  <a:ahLst/>
                  <a:cxnLst>
                    <a:cxn ang="0">
                      <a:pos x="95" y="22"/>
                    </a:cxn>
                    <a:cxn ang="0">
                      <a:pos x="74" y="28"/>
                    </a:cxn>
                    <a:cxn ang="0">
                      <a:pos x="25" y="9"/>
                    </a:cxn>
                    <a:cxn ang="0">
                      <a:pos x="0" y="15"/>
                    </a:cxn>
                    <a:cxn ang="0">
                      <a:pos x="13" y="0"/>
                    </a:cxn>
                    <a:cxn ang="0">
                      <a:pos x="74" y="0"/>
                    </a:cxn>
                    <a:cxn ang="0">
                      <a:pos x="48" y="4"/>
                    </a:cxn>
                    <a:cxn ang="0">
                      <a:pos x="95" y="22"/>
                    </a:cxn>
                  </a:cxnLst>
                  <a:rect l="0" t="0" r="r" b="b"/>
                  <a:pathLst>
                    <a:path w="95" h="28">
                      <a:moveTo>
                        <a:pt x="95" y="22"/>
                      </a:moveTo>
                      <a:lnTo>
                        <a:pt x="74" y="28"/>
                      </a:lnTo>
                      <a:lnTo>
                        <a:pt x="25" y="9"/>
                      </a:lnTo>
                      <a:lnTo>
                        <a:pt x="0" y="15"/>
                      </a:lnTo>
                      <a:lnTo>
                        <a:pt x="13" y="0"/>
                      </a:lnTo>
                      <a:lnTo>
                        <a:pt x="74" y="0"/>
                      </a:lnTo>
                      <a:lnTo>
                        <a:pt x="48" y="4"/>
                      </a:lnTo>
                      <a:lnTo>
                        <a:pt x="95" y="22"/>
                      </a:lnTo>
                      <a:close/>
                    </a:path>
                  </a:pathLst>
                </a:custGeom>
                <a:solidFill>
                  <a:srgbClr val="FFFFFF"/>
                </a:solidFill>
                <a:ln w="9525">
                  <a:noFill/>
                  <a:round/>
                  <a:headEnd/>
                  <a:tailEnd/>
                </a:ln>
              </p:spPr>
              <p:txBody>
                <a:bodyPr/>
                <a:lstStyle/>
                <a:p>
                  <a:endParaRPr lang="it-IT"/>
                </a:p>
              </p:txBody>
            </p:sp>
          </p:grpSp>
        </p:grpSp>
        <p:sp>
          <p:nvSpPr>
            <p:cNvPr id="536" name="Line 73"/>
            <p:cNvSpPr>
              <a:spLocks noChangeShapeType="1"/>
            </p:cNvSpPr>
            <p:nvPr/>
          </p:nvSpPr>
          <p:spPr bwMode="auto">
            <a:xfrm>
              <a:off x="625" y="2234"/>
              <a:ext cx="1" cy="62"/>
            </a:xfrm>
            <a:prstGeom prst="line">
              <a:avLst/>
            </a:prstGeom>
            <a:noFill/>
            <a:ln w="3175">
              <a:solidFill>
                <a:srgbClr val="AAE6FF"/>
              </a:solidFill>
              <a:round/>
              <a:headEnd/>
              <a:tailEnd/>
            </a:ln>
          </p:spPr>
          <p:txBody>
            <a:bodyPr/>
            <a:lstStyle/>
            <a:p>
              <a:endParaRPr lang="it-IT"/>
            </a:p>
          </p:txBody>
        </p:sp>
        <p:sp>
          <p:nvSpPr>
            <p:cNvPr id="537" name="Line 74"/>
            <p:cNvSpPr>
              <a:spLocks noChangeShapeType="1"/>
            </p:cNvSpPr>
            <p:nvPr/>
          </p:nvSpPr>
          <p:spPr bwMode="auto">
            <a:xfrm>
              <a:off x="912" y="2234"/>
              <a:ext cx="1" cy="62"/>
            </a:xfrm>
            <a:prstGeom prst="line">
              <a:avLst/>
            </a:prstGeom>
            <a:noFill/>
            <a:ln w="3175">
              <a:solidFill>
                <a:srgbClr val="AAE6FF"/>
              </a:solidFill>
              <a:round/>
              <a:headEnd/>
              <a:tailEnd/>
            </a:ln>
          </p:spPr>
          <p:txBody>
            <a:bodyPr/>
            <a:lstStyle/>
            <a:p>
              <a:endParaRPr lang="it-IT"/>
            </a:p>
          </p:txBody>
        </p:sp>
        <p:sp>
          <p:nvSpPr>
            <p:cNvPr id="538" name="Rectangle 75"/>
            <p:cNvSpPr>
              <a:spLocks noChangeArrowheads="1"/>
            </p:cNvSpPr>
            <p:nvPr/>
          </p:nvSpPr>
          <p:spPr bwMode="auto">
            <a:xfrm>
              <a:off x="631" y="2232"/>
              <a:ext cx="240" cy="144"/>
            </a:xfrm>
            <a:prstGeom prst="rect">
              <a:avLst/>
            </a:prstGeom>
            <a:noFill/>
            <a:ln w="9525">
              <a:noFill/>
              <a:miter lim="800000"/>
              <a:headEnd/>
              <a:tailEnd/>
            </a:ln>
            <a:effectLst/>
          </p:spPr>
          <p:txBody>
            <a:bodyPr wrap="none" lIns="92075" tIns="46038" rIns="92075" bIns="46038">
              <a:spAutoFit/>
            </a:bodyPr>
            <a:lstStyle/>
            <a:p>
              <a:pPr algn="ctr" eaLnBrk="0" hangingPunct="0"/>
              <a:r>
                <a:rPr lang="en-US" sz="900" b="1">
                  <a:solidFill>
                    <a:schemeClr val="bg1"/>
                  </a:solidFill>
                </a:rPr>
                <a:t>IAD</a:t>
              </a:r>
              <a:endParaRPr lang="it-IT" sz="900" b="1">
                <a:solidFill>
                  <a:schemeClr val="bg1"/>
                </a:solidFill>
              </a:endParaRPr>
            </a:p>
          </p:txBody>
        </p:sp>
      </p:grpSp>
      <p:cxnSp>
        <p:nvCxnSpPr>
          <p:cNvPr id="566" name="Straight Connector 565"/>
          <p:cNvCxnSpPr/>
          <p:nvPr/>
        </p:nvCxnSpPr>
        <p:spPr>
          <a:xfrm>
            <a:off x="5004048" y="5013176"/>
            <a:ext cx="116379" cy="4455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67" name="Group 182"/>
          <p:cNvGrpSpPr>
            <a:grpSpLocks noChangeAspect="1"/>
          </p:cNvGrpSpPr>
          <p:nvPr/>
        </p:nvGrpSpPr>
        <p:grpSpPr bwMode="auto">
          <a:xfrm>
            <a:off x="3779912" y="5165637"/>
            <a:ext cx="327309" cy="351595"/>
            <a:chOff x="3862" y="2832"/>
            <a:chExt cx="458" cy="492"/>
          </a:xfrm>
        </p:grpSpPr>
        <p:grpSp>
          <p:nvGrpSpPr>
            <p:cNvPr id="569" name="Group 183"/>
            <p:cNvGrpSpPr>
              <a:grpSpLocks noChangeAspect="1"/>
            </p:cNvGrpSpPr>
            <p:nvPr/>
          </p:nvGrpSpPr>
          <p:grpSpPr bwMode="auto">
            <a:xfrm>
              <a:off x="3862" y="2832"/>
              <a:ext cx="458" cy="492"/>
              <a:chOff x="1441" y="2189"/>
              <a:chExt cx="648" cy="591"/>
            </a:xfrm>
          </p:grpSpPr>
          <p:sp>
            <p:nvSpPr>
              <p:cNvPr id="573"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575"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584"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586"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98"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02"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03"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07"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09"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10"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11"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12"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13"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714"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715"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716"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717"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718"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719"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720"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721"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722"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723"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724"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725"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726"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727"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728"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29"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30"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31"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32"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33"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34"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35"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36"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37"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38"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39"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40"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741"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742"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743"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744"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745"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746"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747"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748"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749"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50"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51"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52"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53"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54"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55"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56"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57"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58"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59"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60"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61"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62"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63"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64"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765"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766"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767"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68"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69"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770"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71"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72"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73"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74"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75"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76"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77"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78"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79"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571" name="Picture 263"/>
            <p:cNvPicPr>
              <a:picLocks noChangeAspect="1" noChangeArrowheads="1"/>
            </p:cNvPicPr>
            <p:nvPr/>
          </p:nvPicPr>
          <p:blipFill>
            <a:blip r:embed="rId7" cstate="print"/>
            <a:srcRect/>
            <a:stretch>
              <a:fillRect/>
            </a:stretch>
          </p:blipFill>
          <p:spPr bwMode="auto">
            <a:xfrm>
              <a:off x="3950" y="2912"/>
              <a:ext cx="247" cy="179"/>
            </a:xfrm>
            <a:prstGeom prst="rect">
              <a:avLst/>
            </a:prstGeom>
            <a:noFill/>
            <a:ln w="9525">
              <a:noFill/>
              <a:miter lim="800000"/>
              <a:headEnd/>
              <a:tailEnd/>
            </a:ln>
            <a:effectLst/>
          </p:spPr>
        </p:pic>
      </p:grpSp>
      <p:pic>
        <p:nvPicPr>
          <p:cNvPr id="784" name="Picture 491"/>
          <p:cNvPicPr>
            <a:picLocks noChangeAspect="1" noChangeArrowheads="1"/>
          </p:cNvPicPr>
          <p:nvPr/>
        </p:nvPicPr>
        <p:blipFill>
          <a:blip r:embed="rId5" cstate="print"/>
          <a:srcRect/>
          <a:stretch>
            <a:fillRect/>
          </a:stretch>
        </p:blipFill>
        <p:spPr bwMode="auto">
          <a:xfrm>
            <a:off x="6156176" y="4725144"/>
            <a:ext cx="382444" cy="269105"/>
          </a:xfrm>
          <a:prstGeom prst="rect">
            <a:avLst/>
          </a:prstGeom>
          <a:noFill/>
          <a:ln w="9525">
            <a:noFill/>
            <a:miter lim="800000"/>
            <a:headEnd/>
            <a:tailEnd/>
          </a:ln>
        </p:spPr>
      </p:pic>
      <p:sp>
        <p:nvSpPr>
          <p:cNvPr id="787" name="TextBox 786"/>
          <p:cNvSpPr txBox="1"/>
          <p:nvPr/>
        </p:nvSpPr>
        <p:spPr>
          <a:xfrm>
            <a:off x="6012160" y="4992052"/>
            <a:ext cx="637121" cy="237148"/>
          </a:xfrm>
          <a:prstGeom prst="rect">
            <a:avLst/>
          </a:prstGeom>
          <a:noFill/>
        </p:spPr>
        <p:txBody>
          <a:bodyPr wrap="none" rtlCol="0">
            <a:spAutoFit/>
          </a:bodyPr>
          <a:lstStyle/>
          <a:p>
            <a:r>
              <a:rPr lang="it-IT" sz="1100" b="1" dirty="0" smtClean="0"/>
              <a:t>IP phone</a:t>
            </a:r>
            <a:endParaRPr lang="it-IT" b="1" dirty="0"/>
          </a:p>
        </p:txBody>
      </p:sp>
      <p:pic>
        <p:nvPicPr>
          <p:cNvPr id="788" name="Picture 632"/>
          <p:cNvPicPr>
            <a:picLocks noChangeAspect="1" noChangeArrowheads="1"/>
          </p:cNvPicPr>
          <p:nvPr/>
        </p:nvPicPr>
        <p:blipFill>
          <a:blip r:embed="rId6" cstate="print"/>
          <a:srcRect/>
          <a:stretch>
            <a:fillRect/>
          </a:stretch>
        </p:blipFill>
        <p:spPr bwMode="auto">
          <a:xfrm>
            <a:off x="4932040" y="5445224"/>
            <a:ext cx="379557" cy="248958"/>
          </a:xfrm>
          <a:prstGeom prst="rect">
            <a:avLst/>
          </a:prstGeom>
          <a:noFill/>
          <a:ln w="9525">
            <a:noFill/>
            <a:miter lim="800000"/>
            <a:headEnd/>
            <a:tailEnd/>
          </a:ln>
        </p:spPr>
      </p:pic>
      <p:sp>
        <p:nvSpPr>
          <p:cNvPr id="789" name="TextBox 788"/>
          <p:cNvSpPr txBox="1"/>
          <p:nvPr/>
        </p:nvSpPr>
        <p:spPr>
          <a:xfrm>
            <a:off x="4644008" y="5661248"/>
            <a:ext cx="981359" cy="261610"/>
          </a:xfrm>
          <a:prstGeom prst="rect">
            <a:avLst/>
          </a:prstGeom>
          <a:noFill/>
        </p:spPr>
        <p:txBody>
          <a:bodyPr wrap="none" rtlCol="0">
            <a:spAutoFit/>
          </a:bodyPr>
          <a:lstStyle/>
          <a:p>
            <a:r>
              <a:rPr lang="it-IT" sz="1100" b="1" dirty="0" smtClean="0"/>
              <a:t>Legacy phone</a:t>
            </a:r>
            <a:endParaRPr lang="it-IT"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40960" cy="692696"/>
          </a:xfrm>
        </p:spPr>
        <p:txBody>
          <a:bodyPr>
            <a:normAutofit/>
          </a:bodyPr>
          <a:lstStyle/>
          <a:p>
            <a:r>
              <a:rPr lang="it-IT" sz="3200" dirty="0" smtClean="0">
                <a:effectLst>
                  <a:outerShdw blurRad="38100" dist="38100" dir="2700000" algn="tl">
                    <a:srgbClr val="000000">
                      <a:alpha val="43137"/>
                    </a:srgbClr>
                  </a:outerShdw>
                </a:effectLst>
              </a:rPr>
              <a:t>NGN  Architecture  (2)</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980728"/>
            <a:ext cx="8723312" cy="5472608"/>
          </a:xfrm>
        </p:spPr>
        <p:txBody>
          <a:bodyPr>
            <a:normAutofit lnSpcReduction="10000"/>
          </a:bodyPr>
          <a:lstStyle/>
          <a:p>
            <a:pPr algn="just"/>
            <a:r>
              <a:rPr lang="it-IT" sz="2400" dirty="0" smtClean="0"/>
              <a:t>All the calls within the NGN are managed by the Softswitch that:</a:t>
            </a:r>
          </a:p>
          <a:p>
            <a:pPr lvl="1" algn="just"/>
            <a:r>
              <a:rPr lang="it-IT" sz="2000" dirty="0" smtClean="0"/>
              <a:t>acts as network controller</a:t>
            </a:r>
          </a:p>
          <a:p>
            <a:pPr lvl="1" algn="just"/>
            <a:r>
              <a:rPr lang="it-IT" sz="2000" dirty="0" smtClean="0"/>
              <a:t>regulates the users’ access to the network</a:t>
            </a:r>
          </a:p>
          <a:p>
            <a:pPr lvl="1" algn="just"/>
            <a:r>
              <a:rPr lang="it-IT" sz="2000" dirty="0" smtClean="0"/>
              <a:t>doesn’t provide any service directly: it examines the service that the user has invoked  by means of an INVITE message</a:t>
            </a:r>
          </a:p>
          <a:p>
            <a:pPr lvl="1" algn="just"/>
            <a:r>
              <a:rPr lang="it-IT" sz="2000" dirty="0" smtClean="0"/>
              <a:t>depending on the requested service, it selects the appropriate Application Server and delivers the user’s request to it </a:t>
            </a:r>
          </a:p>
          <a:p>
            <a:pPr algn="just"/>
            <a:r>
              <a:rPr lang="it-IT" sz="2400" dirty="0" smtClean="0"/>
              <a:t>The Application Servers</a:t>
            </a:r>
          </a:p>
          <a:p>
            <a:pPr lvl="1" algn="just"/>
            <a:r>
              <a:rPr lang="it-IT" sz="2000" dirty="0" smtClean="0"/>
              <a:t>are triggered by the softswitch on the basis of the service requested by the user</a:t>
            </a:r>
          </a:p>
          <a:p>
            <a:pPr lvl="1" algn="just"/>
            <a:r>
              <a:rPr lang="it-IT" sz="2000" dirty="0" smtClean="0"/>
              <a:t>run the service logic</a:t>
            </a:r>
          </a:p>
          <a:p>
            <a:pPr lvl="1" algn="just"/>
            <a:r>
              <a:rPr lang="it-IT" sz="2000" dirty="0" smtClean="0"/>
              <a:t>command, if needed, the establishment of new sessions with other users’ devices by sending the relative commands to the Softswitch</a:t>
            </a:r>
          </a:p>
          <a:p>
            <a:pPr algn="just"/>
            <a:r>
              <a:rPr lang="it-IT" sz="2400" dirty="0" smtClean="0"/>
              <a:t>Different Application Servers may be involved simultaneously in the same service (e.g. an IP Centrex user that invokes also a videoconference)</a:t>
            </a:r>
          </a:p>
          <a:p>
            <a:pPr algn="just"/>
            <a:endParaRPr lang="it-IT" sz="2800" dirty="0" smtClean="0"/>
          </a:p>
          <a:p>
            <a:pPr algn="just"/>
            <a:endParaRPr lang="it-IT" sz="2800" dirty="0" smtClean="0"/>
          </a:p>
          <a:p>
            <a:pPr algn="just"/>
            <a:endParaRPr lang="it-IT" dirty="0" smtClean="0"/>
          </a:p>
          <a:p>
            <a:pPr lvl="1" algn="just"/>
            <a:endParaRPr lang="it-IT" sz="2400" dirty="0" smtClean="0"/>
          </a:p>
          <a:p>
            <a:pPr lvl="1" algn="just"/>
            <a:endParaRPr lang="it-IT" sz="2400" dirty="0" smtClean="0"/>
          </a:p>
          <a:p>
            <a:pPr algn="just"/>
            <a:endParaRPr lang="it-IT" sz="2800" dirty="0" smtClean="0"/>
          </a:p>
          <a:p>
            <a:pPr algn="just"/>
            <a:endParaRPr lang="it-IT" sz="2800" dirty="0" smtClean="0"/>
          </a:p>
          <a:p>
            <a:pPr algn="just"/>
            <a:endParaRPr lang="it-IT" dirty="0" smtClean="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40960" cy="864096"/>
          </a:xfrm>
        </p:spPr>
        <p:txBody>
          <a:bodyPr>
            <a:normAutofit/>
          </a:bodyPr>
          <a:lstStyle/>
          <a:p>
            <a:r>
              <a:rPr lang="it-IT" sz="3200" dirty="0" smtClean="0">
                <a:effectLst>
                  <a:outerShdw blurRad="38100" dist="38100" dir="2700000" algn="tl">
                    <a:srgbClr val="000000">
                      <a:alpha val="43137"/>
                    </a:srgbClr>
                  </a:outerShdw>
                </a:effectLst>
              </a:rPr>
              <a:t>NGN  Architecture  (3)</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7504" y="980728"/>
            <a:ext cx="8867328" cy="5472608"/>
          </a:xfrm>
        </p:spPr>
        <p:txBody>
          <a:bodyPr>
            <a:noAutofit/>
          </a:bodyPr>
          <a:lstStyle/>
          <a:p>
            <a:pPr marL="342900" lvl="1" indent="-342900" algn="just">
              <a:buFont typeface="Arial" pitchFamily="34" charset="0"/>
              <a:buChar char="•"/>
            </a:pPr>
            <a:r>
              <a:rPr lang="it-IT" sz="2400" dirty="0" smtClean="0"/>
              <a:t>Adding new services can simply be accomplished by employing further Application Servers in the Service Layer: no new releases (or patches) anymore  required in the Network Elements (mainly the telephone switches)</a:t>
            </a:r>
          </a:p>
          <a:p>
            <a:pPr marL="342900" lvl="1" indent="-342900" algn="just">
              <a:buFont typeface="Arial" pitchFamily="34" charset="0"/>
              <a:buChar char="•"/>
            </a:pPr>
            <a:endParaRPr lang="it-IT" sz="2400" dirty="0" smtClean="0"/>
          </a:p>
          <a:p>
            <a:pPr marL="342900" lvl="1" indent="-342900" algn="just">
              <a:buFont typeface="Arial" pitchFamily="34" charset="0"/>
              <a:buChar char="•"/>
            </a:pPr>
            <a:r>
              <a:rPr lang="it-IT" sz="2400" dirty="0" smtClean="0"/>
              <a:t>Interoperability tests between a new Application Server and the Softswitch are always necessary before activating a new service in the network</a:t>
            </a:r>
          </a:p>
          <a:p>
            <a:pPr marL="342900" lvl="1" indent="-342900" algn="just">
              <a:buFont typeface="Arial" pitchFamily="34" charset="0"/>
              <a:buChar char="•"/>
            </a:pPr>
            <a:endParaRPr lang="it-IT" sz="2400" dirty="0" smtClean="0"/>
          </a:p>
          <a:p>
            <a:pPr marL="342900" lvl="1" indent="-342900" algn="just">
              <a:buFont typeface="Arial" pitchFamily="34" charset="0"/>
              <a:buChar char="•"/>
            </a:pPr>
            <a:r>
              <a:rPr lang="it-IT" sz="2400" dirty="0" smtClean="0"/>
              <a:t>AS’ are realized by SW applications developed upon state-of-the-art computer HW and SW (Operating Systems, Data Bases, Graphical Interfaces, Communication platforms, etc.)</a:t>
            </a:r>
          </a:p>
          <a:p>
            <a:pPr marL="342900" lvl="1" indent="-342900" algn="just">
              <a:buNone/>
            </a:pPr>
            <a:endParaRPr lang="it-IT" sz="26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Title 1"/>
          <p:cNvSpPr>
            <a:spLocks noGrp="1"/>
          </p:cNvSpPr>
          <p:nvPr>
            <p:ph type="title"/>
          </p:nvPr>
        </p:nvSpPr>
        <p:spPr>
          <a:xfrm>
            <a:off x="539552" y="72008"/>
            <a:ext cx="7467600" cy="476672"/>
          </a:xfrm>
        </p:spPr>
        <p:txBody>
          <a:bodyPr>
            <a:noAutofit/>
          </a:bodyPr>
          <a:lstStyle/>
          <a:p>
            <a:r>
              <a:rPr lang="it-IT" sz="3200" dirty="0" smtClean="0">
                <a:effectLst>
                  <a:outerShdw blurRad="38100" dist="38100" dir="2700000" algn="tl">
                    <a:srgbClr val="000000">
                      <a:alpha val="43137"/>
                    </a:srgbClr>
                  </a:outerShdw>
                </a:effectLst>
              </a:rPr>
              <a:t>Example: NGN Conference service</a:t>
            </a:r>
            <a:endParaRPr lang="it-IT" sz="3200" dirty="0">
              <a:effectLst>
                <a:outerShdw blurRad="38100" dist="38100" dir="2700000" algn="tl">
                  <a:srgbClr val="000000">
                    <a:alpha val="43137"/>
                  </a:srgbClr>
                </a:outerShdw>
              </a:effectLst>
            </a:endParaRPr>
          </a:p>
        </p:txBody>
      </p:sp>
      <p:cxnSp>
        <p:nvCxnSpPr>
          <p:cNvPr id="607" name="Straight Connector 606"/>
          <p:cNvCxnSpPr/>
          <p:nvPr/>
        </p:nvCxnSpPr>
        <p:spPr>
          <a:xfrm flipH="1">
            <a:off x="4788024" y="6176513"/>
            <a:ext cx="72008" cy="27682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95" name="Rectangle 594"/>
          <p:cNvSpPr/>
          <p:nvPr/>
        </p:nvSpPr>
        <p:spPr>
          <a:xfrm>
            <a:off x="4211960" y="836712"/>
            <a:ext cx="3600400" cy="2160240"/>
          </a:xfrm>
          <a:prstGeom prst="rect">
            <a:avLst/>
          </a:prstGeom>
          <a:solidFill>
            <a:schemeClr val="accent3">
              <a:lumMod val="60000"/>
              <a:lumOff val="40000"/>
            </a:schemeClr>
          </a:solidFill>
          <a:ln>
            <a:noFill/>
          </a:ln>
          <a:effectLst>
            <a:innerShdw blurRad="63500" dist="50800" dir="189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it-IT" b="1">
              <a:solidFill>
                <a:schemeClr val="dk1"/>
              </a:solidFill>
            </a:endParaRPr>
          </a:p>
        </p:txBody>
      </p:sp>
      <p:cxnSp>
        <p:nvCxnSpPr>
          <p:cNvPr id="605" name="Straight Connector 604"/>
          <p:cNvCxnSpPr>
            <a:stCxn id="604" idx="5"/>
          </p:cNvCxnSpPr>
          <p:nvPr/>
        </p:nvCxnSpPr>
        <p:spPr>
          <a:xfrm flipH="1">
            <a:off x="1691681" y="5805577"/>
            <a:ext cx="551187" cy="1986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1" name="Straight Connector 610"/>
          <p:cNvCxnSpPr/>
          <p:nvPr/>
        </p:nvCxnSpPr>
        <p:spPr>
          <a:xfrm flipH="1" flipV="1">
            <a:off x="7380313" y="5571836"/>
            <a:ext cx="648071" cy="44945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1" name="Straight Connector 580"/>
          <p:cNvCxnSpPr/>
          <p:nvPr/>
        </p:nvCxnSpPr>
        <p:spPr>
          <a:xfrm flipH="1">
            <a:off x="6444208" y="2708920"/>
            <a:ext cx="825180" cy="172819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4" name="Straight Connector 573"/>
          <p:cNvCxnSpPr/>
          <p:nvPr/>
        </p:nvCxnSpPr>
        <p:spPr>
          <a:xfrm>
            <a:off x="1619672" y="1700808"/>
            <a:ext cx="648072" cy="2880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6" name="Straight Connector 575"/>
          <p:cNvCxnSpPr/>
          <p:nvPr/>
        </p:nvCxnSpPr>
        <p:spPr>
          <a:xfrm flipV="1">
            <a:off x="1547664" y="2708920"/>
            <a:ext cx="720080" cy="2160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2" name="Straight Connector 481"/>
          <p:cNvCxnSpPr>
            <a:stCxn id="343" idx="2"/>
            <a:endCxn id="321" idx="0"/>
          </p:cNvCxnSpPr>
          <p:nvPr/>
        </p:nvCxnSpPr>
        <p:spPr>
          <a:xfrm>
            <a:off x="4608727" y="1799445"/>
            <a:ext cx="447362" cy="45621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4" name="Straight Connector 483"/>
          <p:cNvCxnSpPr>
            <a:stCxn id="591" idx="3"/>
            <a:endCxn id="348" idx="1"/>
          </p:cNvCxnSpPr>
          <p:nvPr/>
        </p:nvCxnSpPr>
        <p:spPr>
          <a:xfrm flipV="1">
            <a:off x="3683479" y="1530062"/>
            <a:ext cx="745969" cy="3073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6" name="Straight Connector 485"/>
          <p:cNvCxnSpPr/>
          <p:nvPr/>
        </p:nvCxnSpPr>
        <p:spPr>
          <a:xfrm>
            <a:off x="3707904" y="2564904"/>
            <a:ext cx="122413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9" name="Group 124"/>
          <p:cNvGrpSpPr>
            <a:grpSpLocks/>
          </p:cNvGrpSpPr>
          <p:nvPr/>
        </p:nvGrpSpPr>
        <p:grpSpPr bwMode="auto">
          <a:xfrm>
            <a:off x="4860032" y="2204864"/>
            <a:ext cx="719138" cy="666750"/>
            <a:chOff x="4654" y="740"/>
            <a:chExt cx="453" cy="420"/>
          </a:xfrm>
        </p:grpSpPr>
        <p:grpSp>
          <p:nvGrpSpPr>
            <p:cNvPr id="220" name="Group 69"/>
            <p:cNvGrpSpPr>
              <a:grpSpLocks/>
            </p:cNvGrpSpPr>
            <p:nvPr/>
          </p:nvGrpSpPr>
          <p:grpSpPr bwMode="auto">
            <a:xfrm>
              <a:off x="4654" y="740"/>
              <a:ext cx="283" cy="263"/>
              <a:chOff x="4654" y="740"/>
              <a:chExt cx="283" cy="263"/>
            </a:xfrm>
          </p:grpSpPr>
          <p:sp>
            <p:nvSpPr>
              <p:cNvPr id="313" name="Freeform 43"/>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314" name="Freeform 44"/>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15" name="Rectangle 45"/>
              <p:cNvSpPr>
                <a:spLocks noChangeArrowheads="1"/>
              </p:cNvSpPr>
              <p:nvPr/>
            </p:nvSpPr>
            <p:spPr bwMode="auto">
              <a:xfrm>
                <a:off x="4654" y="771"/>
                <a:ext cx="247" cy="232"/>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316" name="Rectangle 46"/>
              <p:cNvSpPr>
                <a:spLocks noChangeArrowheads="1"/>
              </p:cNvSpPr>
              <p:nvPr/>
            </p:nvSpPr>
            <p:spPr bwMode="auto">
              <a:xfrm>
                <a:off x="4655" y="772"/>
                <a:ext cx="245" cy="230"/>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317" name="Freeform 47"/>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318" name="Freeform 48"/>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319" name="Group 52"/>
              <p:cNvGrpSpPr>
                <a:grpSpLocks/>
              </p:cNvGrpSpPr>
              <p:nvPr/>
            </p:nvGrpSpPr>
            <p:grpSpPr bwMode="auto">
              <a:xfrm>
                <a:off x="4654" y="833"/>
                <a:ext cx="250" cy="117"/>
                <a:chOff x="4654" y="833"/>
                <a:chExt cx="250" cy="117"/>
              </a:xfrm>
            </p:grpSpPr>
            <p:sp>
              <p:nvSpPr>
                <p:cNvPr id="336" name="Line 49"/>
                <p:cNvSpPr>
                  <a:spLocks noChangeShapeType="1"/>
                </p:cNvSpPr>
                <p:nvPr/>
              </p:nvSpPr>
              <p:spPr bwMode="auto">
                <a:xfrm>
                  <a:off x="4654" y="833"/>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37" name="Line 50"/>
                <p:cNvSpPr>
                  <a:spLocks noChangeShapeType="1"/>
                </p:cNvSpPr>
                <p:nvPr/>
              </p:nvSpPr>
              <p:spPr bwMode="auto">
                <a:xfrm>
                  <a:off x="4654" y="891"/>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38" name="Line 51"/>
                <p:cNvSpPr>
                  <a:spLocks noChangeShapeType="1"/>
                </p:cNvSpPr>
                <p:nvPr/>
              </p:nvSpPr>
              <p:spPr bwMode="auto">
                <a:xfrm>
                  <a:off x="4654" y="949"/>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320" name="Group 56"/>
              <p:cNvGrpSpPr>
                <a:grpSpLocks/>
              </p:cNvGrpSpPr>
              <p:nvPr/>
            </p:nvGrpSpPr>
            <p:grpSpPr bwMode="auto">
              <a:xfrm>
                <a:off x="4654" y="831"/>
                <a:ext cx="250" cy="117"/>
                <a:chOff x="4654" y="831"/>
                <a:chExt cx="250" cy="117"/>
              </a:xfrm>
            </p:grpSpPr>
            <p:sp>
              <p:nvSpPr>
                <p:cNvPr id="333" name="Line 53"/>
                <p:cNvSpPr>
                  <a:spLocks noChangeShapeType="1"/>
                </p:cNvSpPr>
                <p:nvPr/>
              </p:nvSpPr>
              <p:spPr bwMode="auto">
                <a:xfrm>
                  <a:off x="4654" y="831"/>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34" name="Line 54"/>
                <p:cNvSpPr>
                  <a:spLocks noChangeShapeType="1"/>
                </p:cNvSpPr>
                <p:nvPr/>
              </p:nvSpPr>
              <p:spPr bwMode="auto">
                <a:xfrm>
                  <a:off x="4654" y="889"/>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35" name="Line 55"/>
                <p:cNvSpPr>
                  <a:spLocks noChangeShapeType="1"/>
                </p:cNvSpPr>
                <p:nvPr/>
              </p:nvSpPr>
              <p:spPr bwMode="auto">
                <a:xfrm>
                  <a:off x="4654" y="947"/>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321" name="Rectangle 57"/>
              <p:cNvSpPr>
                <a:spLocks noChangeArrowheads="1"/>
              </p:cNvSpPr>
              <p:nvPr/>
            </p:nvSpPr>
            <p:spPr bwMode="auto">
              <a:xfrm>
                <a:off x="4655" y="772"/>
                <a:ext cx="245" cy="230"/>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322" name="Group 177"/>
              <p:cNvGrpSpPr>
                <a:grpSpLocks/>
              </p:cNvGrpSpPr>
              <p:nvPr/>
            </p:nvGrpSpPr>
            <p:grpSpPr bwMode="auto">
              <a:xfrm>
                <a:off x="4821" y="802"/>
                <a:ext cx="61" cy="177"/>
                <a:chOff x="4821" y="802"/>
                <a:chExt cx="61" cy="177"/>
              </a:xfrm>
            </p:grpSpPr>
            <p:grpSp>
              <p:nvGrpSpPr>
                <p:cNvPr id="323" name="Group 62"/>
                <p:cNvGrpSpPr>
                  <a:grpSpLocks/>
                </p:cNvGrpSpPr>
                <p:nvPr/>
              </p:nvGrpSpPr>
              <p:grpSpPr bwMode="auto">
                <a:xfrm>
                  <a:off x="4823" y="804"/>
                  <a:ext cx="59" cy="175"/>
                  <a:chOff x="4823" y="804"/>
                  <a:chExt cx="59" cy="175"/>
                </a:xfrm>
              </p:grpSpPr>
              <p:sp>
                <p:nvSpPr>
                  <p:cNvPr id="329" name="Line 58"/>
                  <p:cNvSpPr>
                    <a:spLocks noChangeShapeType="1"/>
                  </p:cNvSpPr>
                  <p:nvPr/>
                </p:nvSpPr>
                <p:spPr bwMode="auto">
                  <a:xfrm>
                    <a:off x="4823" y="804"/>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30" name="Line 59"/>
                  <p:cNvSpPr>
                    <a:spLocks noChangeShapeType="1"/>
                  </p:cNvSpPr>
                  <p:nvPr/>
                </p:nvSpPr>
                <p:spPr bwMode="auto">
                  <a:xfrm>
                    <a:off x="4823" y="862"/>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31" name="Line 60"/>
                  <p:cNvSpPr>
                    <a:spLocks noChangeShapeType="1"/>
                  </p:cNvSpPr>
                  <p:nvPr/>
                </p:nvSpPr>
                <p:spPr bwMode="auto">
                  <a:xfrm>
                    <a:off x="4823" y="920"/>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32" name="Line 61"/>
                  <p:cNvSpPr>
                    <a:spLocks noChangeShapeType="1"/>
                  </p:cNvSpPr>
                  <p:nvPr/>
                </p:nvSpPr>
                <p:spPr bwMode="auto">
                  <a:xfrm>
                    <a:off x="4823" y="978"/>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324" name="Group 67"/>
                <p:cNvGrpSpPr>
                  <a:grpSpLocks/>
                </p:cNvGrpSpPr>
                <p:nvPr/>
              </p:nvGrpSpPr>
              <p:grpSpPr bwMode="auto">
                <a:xfrm>
                  <a:off x="4821" y="802"/>
                  <a:ext cx="59" cy="175"/>
                  <a:chOff x="4821" y="802"/>
                  <a:chExt cx="59" cy="175"/>
                </a:xfrm>
              </p:grpSpPr>
              <p:sp>
                <p:nvSpPr>
                  <p:cNvPr id="325" name="Line 63"/>
                  <p:cNvSpPr>
                    <a:spLocks noChangeShapeType="1"/>
                  </p:cNvSpPr>
                  <p:nvPr/>
                </p:nvSpPr>
                <p:spPr bwMode="auto">
                  <a:xfrm>
                    <a:off x="4821" y="802"/>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26" name="Line 64"/>
                  <p:cNvSpPr>
                    <a:spLocks noChangeShapeType="1"/>
                  </p:cNvSpPr>
                  <p:nvPr/>
                </p:nvSpPr>
                <p:spPr bwMode="auto">
                  <a:xfrm>
                    <a:off x="4821" y="860"/>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27" name="Line 65"/>
                  <p:cNvSpPr>
                    <a:spLocks noChangeShapeType="1"/>
                  </p:cNvSpPr>
                  <p:nvPr/>
                </p:nvSpPr>
                <p:spPr bwMode="auto">
                  <a:xfrm>
                    <a:off x="4821" y="918"/>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28" name="Line 66"/>
                  <p:cNvSpPr>
                    <a:spLocks noChangeShapeType="1"/>
                  </p:cNvSpPr>
                  <p:nvPr/>
                </p:nvSpPr>
                <p:spPr bwMode="auto">
                  <a:xfrm>
                    <a:off x="4821" y="976"/>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grpSp>
          <p:nvGrpSpPr>
            <p:cNvPr id="228" name="Group 96"/>
            <p:cNvGrpSpPr>
              <a:grpSpLocks/>
            </p:cNvGrpSpPr>
            <p:nvPr/>
          </p:nvGrpSpPr>
          <p:grpSpPr bwMode="auto">
            <a:xfrm>
              <a:off x="4738" y="818"/>
              <a:ext cx="284" cy="261"/>
              <a:chOff x="4738" y="818"/>
              <a:chExt cx="284" cy="261"/>
            </a:xfrm>
          </p:grpSpPr>
          <p:sp>
            <p:nvSpPr>
              <p:cNvPr id="272" name="Freeform 70"/>
              <p:cNvSpPr>
                <a:spLocks/>
              </p:cNvSpPr>
              <p:nvPr/>
            </p:nvSpPr>
            <p:spPr bwMode="auto">
              <a:xfrm>
                <a:off x="4738" y="818"/>
                <a:ext cx="284" cy="30"/>
              </a:xfrm>
              <a:custGeom>
                <a:avLst/>
                <a:gdLst/>
                <a:ahLst/>
                <a:cxnLst>
                  <a:cxn ang="0">
                    <a:pos x="0" y="30"/>
                  </a:cxn>
                  <a:cxn ang="0">
                    <a:pos x="36" y="0"/>
                  </a:cxn>
                  <a:cxn ang="0">
                    <a:pos x="284" y="0"/>
                  </a:cxn>
                  <a:cxn ang="0">
                    <a:pos x="248" y="30"/>
                  </a:cxn>
                  <a:cxn ang="0">
                    <a:pos x="0" y="30"/>
                  </a:cxn>
                </a:cxnLst>
                <a:rect l="0" t="0" r="r" b="b"/>
                <a:pathLst>
                  <a:path w="284" h="30">
                    <a:moveTo>
                      <a:pt x="0" y="30"/>
                    </a:moveTo>
                    <a:lnTo>
                      <a:pt x="36" y="0"/>
                    </a:lnTo>
                    <a:lnTo>
                      <a:pt x="284" y="0"/>
                    </a:lnTo>
                    <a:lnTo>
                      <a:pt x="248" y="30"/>
                    </a:lnTo>
                    <a:lnTo>
                      <a:pt x="0" y="30"/>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73" name="Freeform 71"/>
              <p:cNvSpPr>
                <a:spLocks/>
              </p:cNvSpPr>
              <p:nvPr/>
            </p:nvSpPr>
            <p:spPr bwMode="auto">
              <a:xfrm>
                <a:off x="4738" y="818"/>
                <a:ext cx="284" cy="30"/>
              </a:xfrm>
              <a:custGeom>
                <a:avLst/>
                <a:gdLst/>
                <a:ahLst/>
                <a:cxnLst>
                  <a:cxn ang="0">
                    <a:pos x="0" y="30"/>
                  </a:cxn>
                  <a:cxn ang="0">
                    <a:pos x="36" y="0"/>
                  </a:cxn>
                  <a:cxn ang="0">
                    <a:pos x="284" y="0"/>
                  </a:cxn>
                  <a:cxn ang="0">
                    <a:pos x="248" y="30"/>
                  </a:cxn>
                  <a:cxn ang="0">
                    <a:pos x="0" y="30"/>
                  </a:cxn>
                </a:cxnLst>
                <a:rect l="0" t="0" r="r" b="b"/>
                <a:pathLst>
                  <a:path w="284" h="30">
                    <a:moveTo>
                      <a:pt x="0" y="30"/>
                    </a:moveTo>
                    <a:lnTo>
                      <a:pt x="36" y="0"/>
                    </a:lnTo>
                    <a:lnTo>
                      <a:pt x="284" y="0"/>
                    </a:lnTo>
                    <a:lnTo>
                      <a:pt x="248" y="30"/>
                    </a:lnTo>
                    <a:lnTo>
                      <a:pt x="0" y="30"/>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74" name="Rectangle 72"/>
              <p:cNvSpPr>
                <a:spLocks noChangeArrowheads="1"/>
              </p:cNvSpPr>
              <p:nvPr/>
            </p:nvSpPr>
            <p:spPr bwMode="auto">
              <a:xfrm>
                <a:off x="4738" y="848"/>
                <a:ext cx="248" cy="231"/>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5" name="Rectangle 73"/>
              <p:cNvSpPr>
                <a:spLocks noChangeArrowheads="1"/>
              </p:cNvSpPr>
              <p:nvPr/>
            </p:nvSpPr>
            <p:spPr bwMode="auto">
              <a:xfrm>
                <a:off x="4739" y="849"/>
                <a:ext cx="246" cy="229"/>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6" name="Freeform 74"/>
              <p:cNvSpPr>
                <a:spLocks/>
              </p:cNvSpPr>
              <p:nvPr/>
            </p:nvSpPr>
            <p:spPr bwMode="auto">
              <a:xfrm>
                <a:off x="4986" y="818"/>
                <a:ext cx="36" cy="261"/>
              </a:xfrm>
              <a:custGeom>
                <a:avLst/>
                <a:gdLst/>
                <a:ahLst/>
                <a:cxnLst>
                  <a:cxn ang="0">
                    <a:pos x="0" y="261"/>
                  </a:cxn>
                  <a:cxn ang="0">
                    <a:pos x="36" y="228"/>
                  </a:cxn>
                  <a:cxn ang="0">
                    <a:pos x="36" y="0"/>
                  </a:cxn>
                  <a:cxn ang="0">
                    <a:pos x="0" y="30"/>
                  </a:cxn>
                  <a:cxn ang="0">
                    <a:pos x="0" y="261"/>
                  </a:cxn>
                </a:cxnLst>
                <a:rect l="0" t="0" r="r" b="b"/>
                <a:pathLst>
                  <a:path w="36" h="261">
                    <a:moveTo>
                      <a:pt x="0" y="261"/>
                    </a:moveTo>
                    <a:lnTo>
                      <a:pt x="36" y="228"/>
                    </a:lnTo>
                    <a:lnTo>
                      <a:pt x="36" y="0"/>
                    </a:lnTo>
                    <a:lnTo>
                      <a:pt x="0" y="30"/>
                    </a:lnTo>
                    <a:lnTo>
                      <a:pt x="0" y="261"/>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77" name="Freeform 75"/>
              <p:cNvSpPr>
                <a:spLocks/>
              </p:cNvSpPr>
              <p:nvPr/>
            </p:nvSpPr>
            <p:spPr bwMode="auto">
              <a:xfrm>
                <a:off x="4986" y="818"/>
                <a:ext cx="36" cy="261"/>
              </a:xfrm>
              <a:custGeom>
                <a:avLst/>
                <a:gdLst/>
                <a:ahLst/>
                <a:cxnLst>
                  <a:cxn ang="0">
                    <a:pos x="0" y="261"/>
                  </a:cxn>
                  <a:cxn ang="0">
                    <a:pos x="36" y="228"/>
                  </a:cxn>
                  <a:cxn ang="0">
                    <a:pos x="36" y="0"/>
                  </a:cxn>
                  <a:cxn ang="0">
                    <a:pos x="0" y="30"/>
                  </a:cxn>
                  <a:cxn ang="0">
                    <a:pos x="0" y="261"/>
                  </a:cxn>
                </a:cxnLst>
                <a:rect l="0" t="0" r="r" b="b"/>
                <a:pathLst>
                  <a:path w="36" h="261">
                    <a:moveTo>
                      <a:pt x="0" y="261"/>
                    </a:moveTo>
                    <a:lnTo>
                      <a:pt x="36" y="228"/>
                    </a:lnTo>
                    <a:lnTo>
                      <a:pt x="36" y="0"/>
                    </a:lnTo>
                    <a:lnTo>
                      <a:pt x="0" y="30"/>
                    </a:lnTo>
                    <a:lnTo>
                      <a:pt x="0" y="261"/>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278" name="Group 79"/>
              <p:cNvGrpSpPr>
                <a:grpSpLocks/>
              </p:cNvGrpSpPr>
              <p:nvPr/>
            </p:nvGrpSpPr>
            <p:grpSpPr bwMode="auto">
              <a:xfrm>
                <a:off x="4738" y="910"/>
                <a:ext cx="250" cy="116"/>
                <a:chOff x="4738" y="910"/>
                <a:chExt cx="250" cy="116"/>
              </a:xfrm>
            </p:grpSpPr>
            <p:sp>
              <p:nvSpPr>
                <p:cNvPr id="310" name="Line 76"/>
                <p:cNvSpPr>
                  <a:spLocks noChangeShapeType="1"/>
                </p:cNvSpPr>
                <p:nvPr/>
              </p:nvSpPr>
              <p:spPr bwMode="auto">
                <a:xfrm>
                  <a:off x="4738" y="910"/>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11" name="Line 77"/>
                <p:cNvSpPr>
                  <a:spLocks noChangeShapeType="1"/>
                </p:cNvSpPr>
                <p:nvPr/>
              </p:nvSpPr>
              <p:spPr bwMode="auto">
                <a:xfrm>
                  <a:off x="4738" y="968"/>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12" name="Line 78"/>
                <p:cNvSpPr>
                  <a:spLocks noChangeShapeType="1"/>
                </p:cNvSpPr>
                <p:nvPr/>
              </p:nvSpPr>
              <p:spPr bwMode="auto">
                <a:xfrm>
                  <a:off x="4738" y="1025"/>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279" name="Group 83"/>
              <p:cNvGrpSpPr>
                <a:grpSpLocks/>
              </p:cNvGrpSpPr>
              <p:nvPr/>
            </p:nvGrpSpPr>
            <p:grpSpPr bwMode="auto">
              <a:xfrm>
                <a:off x="4738" y="908"/>
                <a:ext cx="250" cy="116"/>
                <a:chOff x="4738" y="908"/>
                <a:chExt cx="250" cy="116"/>
              </a:xfrm>
            </p:grpSpPr>
            <p:sp>
              <p:nvSpPr>
                <p:cNvPr id="301" name="Line 80"/>
                <p:cNvSpPr>
                  <a:spLocks noChangeShapeType="1"/>
                </p:cNvSpPr>
                <p:nvPr/>
              </p:nvSpPr>
              <p:spPr bwMode="auto">
                <a:xfrm>
                  <a:off x="4738" y="908"/>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08" name="Line 81"/>
                <p:cNvSpPr>
                  <a:spLocks noChangeShapeType="1"/>
                </p:cNvSpPr>
                <p:nvPr/>
              </p:nvSpPr>
              <p:spPr bwMode="auto">
                <a:xfrm>
                  <a:off x="4738" y="966"/>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09" name="Line 82"/>
                <p:cNvSpPr>
                  <a:spLocks noChangeShapeType="1"/>
                </p:cNvSpPr>
                <p:nvPr/>
              </p:nvSpPr>
              <p:spPr bwMode="auto">
                <a:xfrm>
                  <a:off x="4738" y="1023"/>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280" name="Rectangle 84"/>
              <p:cNvSpPr>
                <a:spLocks noChangeArrowheads="1"/>
              </p:cNvSpPr>
              <p:nvPr/>
            </p:nvSpPr>
            <p:spPr bwMode="auto">
              <a:xfrm>
                <a:off x="4739" y="849"/>
                <a:ext cx="246" cy="229"/>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281" name="Group 95"/>
              <p:cNvGrpSpPr>
                <a:grpSpLocks/>
              </p:cNvGrpSpPr>
              <p:nvPr/>
            </p:nvGrpSpPr>
            <p:grpSpPr bwMode="auto">
              <a:xfrm>
                <a:off x="4906" y="879"/>
                <a:ext cx="61" cy="176"/>
                <a:chOff x="4906" y="879"/>
                <a:chExt cx="61" cy="176"/>
              </a:xfrm>
            </p:grpSpPr>
            <p:grpSp>
              <p:nvGrpSpPr>
                <p:cNvPr id="282" name="Group 89"/>
                <p:cNvGrpSpPr>
                  <a:grpSpLocks/>
                </p:cNvGrpSpPr>
                <p:nvPr/>
              </p:nvGrpSpPr>
              <p:grpSpPr bwMode="auto">
                <a:xfrm>
                  <a:off x="4908" y="881"/>
                  <a:ext cx="59" cy="174"/>
                  <a:chOff x="4908" y="881"/>
                  <a:chExt cx="59" cy="174"/>
                </a:xfrm>
              </p:grpSpPr>
              <p:sp>
                <p:nvSpPr>
                  <p:cNvPr id="289" name="Line 85"/>
                  <p:cNvSpPr>
                    <a:spLocks noChangeShapeType="1"/>
                  </p:cNvSpPr>
                  <p:nvPr/>
                </p:nvSpPr>
                <p:spPr bwMode="auto">
                  <a:xfrm>
                    <a:off x="4908" y="881"/>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93" name="Line 86"/>
                  <p:cNvSpPr>
                    <a:spLocks noChangeShapeType="1"/>
                  </p:cNvSpPr>
                  <p:nvPr/>
                </p:nvSpPr>
                <p:spPr bwMode="auto">
                  <a:xfrm>
                    <a:off x="4908" y="939"/>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94" name="Line 87"/>
                  <p:cNvSpPr>
                    <a:spLocks noChangeShapeType="1"/>
                  </p:cNvSpPr>
                  <p:nvPr/>
                </p:nvSpPr>
                <p:spPr bwMode="auto">
                  <a:xfrm>
                    <a:off x="4908" y="996"/>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00" name="Line 88"/>
                  <p:cNvSpPr>
                    <a:spLocks noChangeShapeType="1"/>
                  </p:cNvSpPr>
                  <p:nvPr/>
                </p:nvSpPr>
                <p:spPr bwMode="auto">
                  <a:xfrm>
                    <a:off x="4908" y="1054"/>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283" name="Group 94"/>
                <p:cNvGrpSpPr>
                  <a:grpSpLocks/>
                </p:cNvGrpSpPr>
                <p:nvPr/>
              </p:nvGrpSpPr>
              <p:grpSpPr bwMode="auto">
                <a:xfrm>
                  <a:off x="4906" y="879"/>
                  <a:ext cx="59" cy="174"/>
                  <a:chOff x="4906" y="879"/>
                  <a:chExt cx="59" cy="174"/>
                </a:xfrm>
              </p:grpSpPr>
              <p:sp>
                <p:nvSpPr>
                  <p:cNvPr id="284" name="Line 90"/>
                  <p:cNvSpPr>
                    <a:spLocks noChangeShapeType="1"/>
                  </p:cNvSpPr>
                  <p:nvPr/>
                </p:nvSpPr>
                <p:spPr bwMode="auto">
                  <a:xfrm>
                    <a:off x="4906" y="879"/>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85" name="Line 91"/>
                  <p:cNvSpPr>
                    <a:spLocks noChangeShapeType="1"/>
                  </p:cNvSpPr>
                  <p:nvPr/>
                </p:nvSpPr>
                <p:spPr bwMode="auto">
                  <a:xfrm>
                    <a:off x="4906" y="937"/>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86" name="Line 92"/>
                  <p:cNvSpPr>
                    <a:spLocks noChangeShapeType="1"/>
                  </p:cNvSpPr>
                  <p:nvPr/>
                </p:nvSpPr>
                <p:spPr bwMode="auto">
                  <a:xfrm>
                    <a:off x="4906" y="994"/>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88" name="Line 93"/>
                  <p:cNvSpPr>
                    <a:spLocks noChangeShapeType="1"/>
                  </p:cNvSpPr>
                  <p:nvPr/>
                </p:nvSpPr>
                <p:spPr bwMode="auto">
                  <a:xfrm>
                    <a:off x="4906" y="1052"/>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grpSp>
          <p:nvGrpSpPr>
            <p:cNvPr id="229" name="Group 123"/>
            <p:cNvGrpSpPr>
              <a:grpSpLocks/>
            </p:cNvGrpSpPr>
            <p:nvPr/>
          </p:nvGrpSpPr>
          <p:grpSpPr bwMode="auto">
            <a:xfrm>
              <a:off x="4823" y="898"/>
              <a:ext cx="284" cy="262"/>
              <a:chOff x="4823" y="898"/>
              <a:chExt cx="284" cy="262"/>
            </a:xfrm>
          </p:grpSpPr>
          <p:sp>
            <p:nvSpPr>
              <p:cNvPr id="230" name="Freeform 97"/>
              <p:cNvSpPr>
                <a:spLocks/>
              </p:cNvSpPr>
              <p:nvPr/>
            </p:nvSpPr>
            <p:spPr bwMode="auto">
              <a:xfrm>
                <a:off x="4823" y="898"/>
                <a:ext cx="284" cy="31"/>
              </a:xfrm>
              <a:custGeom>
                <a:avLst/>
                <a:gdLst/>
                <a:ahLst/>
                <a:cxnLst>
                  <a:cxn ang="0">
                    <a:pos x="0" y="31"/>
                  </a:cxn>
                  <a:cxn ang="0">
                    <a:pos x="36" y="0"/>
                  </a:cxn>
                  <a:cxn ang="0">
                    <a:pos x="284" y="0"/>
                  </a:cxn>
                  <a:cxn ang="0">
                    <a:pos x="248" y="31"/>
                  </a:cxn>
                  <a:cxn ang="0">
                    <a:pos x="0" y="31"/>
                  </a:cxn>
                </a:cxnLst>
                <a:rect l="0" t="0" r="r" b="b"/>
                <a:pathLst>
                  <a:path w="284" h="31">
                    <a:moveTo>
                      <a:pt x="0" y="31"/>
                    </a:moveTo>
                    <a:lnTo>
                      <a:pt x="36" y="0"/>
                    </a:lnTo>
                    <a:lnTo>
                      <a:pt x="284" y="0"/>
                    </a:lnTo>
                    <a:lnTo>
                      <a:pt x="248" y="31"/>
                    </a:lnTo>
                    <a:lnTo>
                      <a:pt x="0" y="31"/>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32" name="Freeform 98"/>
              <p:cNvSpPr>
                <a:spLocks/>
              </p:cNvSpPr>
              <p:nvPr/>
            </p:nvSpPr>
            <p:spPr bwMode="auto">
              <a:xfrm>
                <a:off x="4823" y="898"/>
                <a:ext cx="284" cy="31"/>
              </a:xfrm>
              <a:custGeom>
                <a:avLst/>
                <a:gdLst/>
                <a:ahLst/>
                <a:cxnLst>
                  <a:cxn ang="0">
                    <a:pos x="0" y="31"/>
                  </a:cxn>
                  <a:cxn ang="0">
                    <a:pos x="36" y="0"/>
                  </a:cxn>
                  <a:cxn ang="0">
                    <a:pos x="284" y="0"/>
                  </a:cxn>
                  <a:cxn ang="0">
                    <a:pos x="248" y="31"/>
                  </a:cxn>
                  <a:cxn ang="0">
                    <a:pos x="0" y="31"/>
                  </a:cxn>
                </a:cxnLst>
                <a:rect l="0" t="0" r="r" b="b"/>
                <a:pathLst>
                  <a:path w="284" h="31">
                    <a:moveTo>
                      <a:pt x="0" y="31"/>
                    </a:moveTo>
                    <a:lnTo>
                      <a:pt x="36" y="0"/>
                    </a:lnTo>
                    <a:lnTo>
                      <a:pt x="284" y="0"/>
                    </a:lnTo>
                    <a:lnTo>
                      <a:pt x="248" y="31"/>
                    </a:lnTo>
                    <a:lnTo>
                      <a:pt x="0" y="31"/>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35" name="Rectangle 99"/>
              <p:cNvSpPr>
                <a:spLocks noChangeArrowheads="1"/>
              </p:cNvSpPr>
              <p:nvPr/>
            </p:nvSpPr>
            <p:spPr bwMode="auto">
              <a:xfrm>
                <a:off x="4823" y="929"/>
                <a:ext cx="248" cy="231"/>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37" name="Rectangle 100"/>
              <p:cNvSpPr>
                <a:spLocks noChangeArrowheads="1"/>
              </p:cNvSpPr>
              <p:nvPr/>
            </p:nvSpPr>
            <p:spPr bwMode="auto">
              <a:xfrm>
                <a:off x="4824" y="930"/>
                <a:ext cx="246" cy="229"/>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39" name="Freeform 101"/>
              <p:cNvSpPr>
                <a:spLocks/>
              </p:cNvSpPr>
              <p:nvPr/>
            </p:nvSpPr>
            <p:spPr bwMode="auto">
              <a:xfrm>
                <a:off x="5071" y="898"/>
                <a:ext cx="36" cy="262"/>
              </a:xfrm>
              <a:custGeom>
                <a:avLst/>
                <a:gdLst/>
                <a:ahLst/>
                <a:cxnLst>
                  <a:cxn ang="0">
                    <a:pos x="0" y="262"/>
                  </a:cxn>
                  <a:cxn ang="0">
                    <a:pos x="36" y="229"/>
                  </a:cxn>
                  <a:cxn ang="0">
                    <a:pos x="36" y="0"/>
                  </a:cxn>
                  <a:cxn ang="0">
                    <a:pos x="0" y="31"/>
                  </a:cxn>
                  <a:cxn ang="0">
                    <a:pos x="0" y="262"/>
                  </a:cxn>
                </a:cxnLst>
                <a:rect l="0" t="0" r="r" b="b"/>
                <a:pathLst>
                  <a:path w="36" h="262">
                    <a:moveTo>
                      <a:pt x="0" y="262"/>
                    </a:moveTo>
                    <a:lnTo>
                      <a:pt x="36" y="229"/>
                    </a:lnTo>
                    <a:lnTo>
                      <a:pt x="36" y="0"/>
                    </a:lnTo>
                    <a:lnTo>
                      <a:pt x="0" y="31"/>
                    </a:lnTo>
                    <a:lnTo>
                      <a:pt x="0" y="262"/>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40" name="Freeform 102"/>
              <p:cNvSpPr>
                <a:spLocks/>
              </p:cNvSpPr>
              <p:nvPr/>
            </p:nvSpPr>
            <p:spPr bwMode="auto">
              <a:xfrm>
                <a:off x="5071" y="898"/>
                <a:ext cx="36" cy="262"/>
              </a:xfrm>
              <a:custGeom>
                <a:avLst/>
                <a:gdLst/>
                <a:ahLst/>
                <a:cxnLst>
                  <a:cxn ang="0">
                    <a:pos x="0" y="262"/>
                  </a:cxn>
                  <a:cxn ang="0">
                    <a:pos x="36" y="229"/>
                  </a:cxn>
                  <a:cxn ang="0">
                    <a:pos x="36" y="0"/>
                  </a:cxn>
                  <a:cxn ang="0">
                    <a:pos x="0" y="31"/>
                  </a:cxn>
                  <a:cxn ang="0">
                    <a:pos x="0" y="262"/>
                  </a:cxn>
                </a:cxnLst>
                <a:rect l="0" t="0" r="r" b="b"/>
                <a:pathLst>
                  <a:path w="36" h="262">
                    <a:moveTo>
                      <a:pt x="0" y="262"/>
                    </a:moveTo>
                    <a:lnTo>
                      <a:pt x="36" y="229"/>
                    </a:lnTo>
                    <a:lnTo>
                      <a:pt x="36" y="0"/>
                    </a:lnTo>
                    <a:lnTo>
                      <a:pt x="0" y="31"/>
                    </a:lnTo>
                    <a:lnTo>
                      <a:pt x="0" y="262"/>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242" name="Group 106"/>
              <p:cNvGrpSpPr>
                <a:grpSpLocks/>
              </p:cNvGrpSpPr>
              <p:nvPr/>
            </p:nvGrpSpPr>
            <p:grpSpPr bwMode="auto">
              <a:xfrm>
                <a:off x="4823" y="991"/>
                <a:ext cx="250" cy="116"/>
                <a:chOff x="4823" y="991"/>
                <a:chExt cx="250" cy="116"/>
              </a:xfrm>
            </p:grpSpPr>
            <p:sp>
              <p:nvSpPr>
                <p:cNvPr id="269" name="Line 103"/>
                <p:cNvSpPr>
                  <a:spLocks noChangeShapeType="1"/>
                </p:cNvSpPr>
                <p:nvPr/>
              </p:nvSpPr>
              <p:spPr bwMode="auto">
                <a:xfrm>
                  <a:off x="4823" y="991"/>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70" name="Line 104"/>
                <p:cNvSpPr>
                  <a:spLocks noChangeShapeType="1"/>
                </p:cNvSpPr>
                <p:nvPr/>
              </p:nvSpPr>
              <p:spPr bwMode="auto">
                <a:xfrm>
                  <a:off x="4823" y="1048"/>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71" name="Line 105"/>
                <p:cNvSpPr>
                  <a:spLocks noChangeShapeType="1"/>
                </p:cNvSpPr>
                <p:nvPr/>
              </p:nvSpPr>
              <p:spPr bwMode="auto">
                <a:xfrm>
                  <a:off x="4823" y="1106"/>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244" name="Group 110"/>
              <p:cNvGrpSpPr>
                <a:grpSpLocks/>
              </p:cNvGrpSpPr>
              <p:nvPr/>
            </p:nvGrpSpPr>
            <p:grpSpPr bwMode="auto">
              <a:xfrm>
                <a:off x="4823" y="989"/>
                <a:ext cx="250" cy="116"/>
                <a:chOff x="4823" y="989"/>
                <a:chExt cx="250" cy="116"/>
              </a:xfrm>
            </p:grpSpPr>
            <p:sp>
              <p:nvSpPr>
                <p:cNvPr id="265" name="Line 107"/>
                <p:cNvSpPr>
                  <a:spLocks noChangeShapeType="1"/>
                </p:cNvSpPr>
                <p:nvPr/>
              </p:nvSpPr>
              <p:spPr bwMode="auto">
                <a:xfrm>
                  <a:off x="4823" y="989"/>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66" name="Line 108"/>
                <p:cNvSpPr>
                  <a:spLocks noChangeShapeType="1"/>
                </p:cNvSpPr>
                <p:nvPr/>
              </p:nvSpPr>
              <p:spPr bwMode="auto">
                <a:xfrm>
                  <a:off x="4823" y="1046"/>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68" name="Line 109"/>
                <p:cNvSpPr>
                  <a:spLocks noChangeShapeType="1"/>
                </p:cNvSpPr>
                <p:nvPr/>
              </p:nvSpPr>
              <p:spPr bwMode="auto">
                <a:xfrm>
                  <a:off x="4823" y="1104"/>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247" name="Rectangle 111"/>
              <p:cNvSpPr>
                <a:spLocks noChangeArrowheads="1"/>
              </p:cNvSpPr>
              <p:nvPr/>
            </p:nvSpPr>
            <p:spPr bwMode="auto">
              <a:xfrm>
                <a:off x="4824" y="930"/>
                <a:ext cx="246" cy="229"/>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249" name="Group 122"/>
              <p:cNvGrpSpPr>
                <a:grpSpLocks/>
              </p:cNvGrpSpPr>
              <p:nvPr/>
            </p:nvGrpSpPr>
            <p:grpSpPr bwMode="auto">
              <a:xfrm>
                <a:off x="4990" y="960"/>
                <a:ext cx="62" cy="176"/>
                <a:chOff x="4990" y="960"/>
                <a:chExt cx="62" cy="176"/>
              </a:xfrm>
            </p:grpSpPr>
            <p:grpSp>
              <p:nvGrpSpPr>
                <p:cNvPr id="250" name="Group 116"/>
                <p:cNvGrpSpPr>
                  <a:grpSpLocks/>
                </p:cNvGrpSpPr>
                <p:nvPr/>
              </p:nvGrpSpPr>
              <p:grpSpPr bwMode="auto">
                <a:xfrm>
                  <a:off x="4992" y="962"/>
                  <a:ext cx="60" cy="174"/>
                  <a:chOff x="4992" y="962"/>
                  <a:chExt cx="60" cy="174"/>
                </a:xfrm>
              </p:grpSpPr>
              <p:sp>
                <p:nvSpPr>
                  <p:cNvPr id="257" name="Line 112"/>
                  <p:cNvSpPr>
                    <a:spLocks noChangeShapeType="1"/>
                  </p:cNvSpPr>
                  <p:nvPr/>
                </p:nvSpPr>
                <p:spPr bwMode="auto">
                  <a:xfrm>
                    <a:off x="4992" y="962"/>
                    <a:ext cx="60"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59" name="Line 113"/>
                  <p:cNvSpPr>
                    <a:spLocks noChangeShapeType="1"/>
                  </p:cNvSpPr>
                  <p:nvPr/>
                </p:nvSpPr>
                <p:spPr bwMode="auto">
                  <a:xfrm>
                    <a:off x="4992" y="1019"/>
                    <a:ext cx="60"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60" name="Line 114"/>
                  <p:cNvSpPr>
                    <a:spLocks noChangeShapeType="1"/>
                  </p:cNvSpPr>
                  <p:nvPr/>
                </p:nvSpPr>
                <p:spPr bwMode="auto">
                  <a:xfrm>
                    <a:off x="4992" y="1077"/>
                    <a:ext cx="60"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63" name="Line 115"/>
                  <p:cNvSpPr>
                    <a:spLocks noChangeShapeType="1"/>
                  </p:cNvSpPr>
                  <p:nvPr/>
                </p:nvSpPr>
                <p:spPr bwMode="auto">
                  <a:xfrm>
                    <a:off x="4992" y="1135"/>
                    <a:ext cx="60"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252" name="Group 121"/>
                <p:cNvGrpSpPr>
                  <a:grpSpLocks/>
                </p:cNvGrpSpPr>
                <p:nvPr/>
              </p:nvGrpSpPr>
              <p:grpSpPr bwMode="auto">
                <a:xfrm>
                  <a:off x="4990" y="960"/>
                  <a:ext cx="60" cy="174"/>
                  <a:chOff x="4990" y="960"/>
                  <a:chExt cx="60" cy="174"/>
                </a:xfrm>
              </p:grpSpPr>
              <p:sp>
                <p:nvSpPr>
                  <p:cNvPr id="253" name="Line 117"/>
                  <p:cNvSpPr>
                    <a:spLocks noChangeShapeType="1"/>
                  </p:cNvSpPr>
                  <p:nvPr/>
                </p:nvSpPr>
                <p:spPr bwMode="auto">
                  <a:xfrm>
                    <a:off x="4990" y="960"/>
                    <a:ext cx="60"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54" name="Line 118"/>
                  <p:cNvSpPr>
                    <a:spLocks noChangeShapeType="1"/>
                  </p:cNvSpPr>
                  <p:nvPr/>
                </p:nvSpPr>
                <p:spPr bwMode="auto">
                  <a:xfrm>
                    <a:off x="4990" y="1017"/>
                    <a:ext cx="60"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55" name="Line 119"/>
                  <p:cNvSpPr>
                    <a:spLocks noChangeShapeType="1"/>
                  </p:cNvSpPr>
                  <p:nvPr/>
                </p:nvSpPr>
                <p:spPr bwMode="auto">
                  <a:xfrm>
                    <a:off x="4990" y="1075"/>
                    <a:ext cx="60"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56" name="Line 120"/>
                  <p:cNvSpPr>
                    <a:spLocks noChangeShapeType="1"/>
                  </p:cNvSpPr>
                  <p:nvPr/>
                </p:nvSpPr>
                <p:spPr bwMode="auto">
                  <a:xfrm>
                    <a:off x="4990" y="1133"/>
                    <a:ext cx="60"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grpSp>
      <p:grpSp>
        <p:nvGrpSpPr>
          <p:cNvPr id="339" name="Group 69"/>
          <p:cNvGrpSpPr>
            <a:grpSpLocks/>
          </p:cNvGrpSpPr>
          <p:nvPr/>
        </p:nvGrpSpPr>
        <p:grpSpPr bwMode="auto">
          <a:xfrm>
            <a:off x="4427984" y="1185719"/>
            <a:ext cx="414171" cy="616068"/>
            <a:chOff x="4654" y="740"/>
            <a:chExt cx="283" cy="263"/>
          </a:xfrm>
        </p:grpSpPr>
        <p:sp>
          <p:nvSpPr>
            <p:cNvPr id="340" name="Freeform 43"/>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341" name="Freeform 44"/>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42" name="Rectangle 45"/>
            <p:cNvSpPr>
              <a:spLocks noChangeArrowheads="1"/>
            </p:cNvSpPr>
            <p:nvPr/>
          </p:nvSpPr>
          <p:spPr bwMode="auto">
            <a:xfrm>
              <a:off x="4654" y="771"/>
              <a:ext cx="247" cy="232"/>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343" name="Rectangle 46"/>
            <p:cNvSpPr>
              <a:spLocks noChangeArrowheads="1"/>
            </p:cNvSpPr>
            <p:nvPr/>
          </p:nvSpPr>
          <p:spPr bwMode="auto">
            <a:xfrm>
              <a:off x="4655" y="772"/>
              <a:ext cx="245" cy="230"/>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344" name="Freeform 47"/>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345" name="Freeform 48"/>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346" name="Group 52"/>
            <p:cNvGrpSpPr>
              <a:grpSpLocks/>
            </p:cNvGrpSpPr>
            <p:nvPr/>
          </p:nvGrpSpPr>
          <p:grpSpPr bwMode="auto">
            <a:xfrm>
              <a:off x="4654" y="833"/>
              <a:ext cx="250" cy="117"/>
              <a:chOff x="4654" y="833"/>
              <a:chExt cx="250" cy="117"/>
            </a:xfrm>
          </p:grpSpPr>
          <p:sp>
            <p:nvSpPr>
              <p:cNvPr id="363" name="Line 49"/>
              <p:cNvSpPr>
                <a:spLocks noChangeShapeType="1"/>
              </p:cNvSpPr>
              <p:nvPr/>
            </p:nvSpPr>
            <p:spPr bwMode="auto">
              <a:xfrm>
                <a:off x="4654" y="833"/>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64" name="Line 50"/>
              <p:cNvSpPr>
                <a:spLocks noChangeShapeType="1"/>
              </p:cNvSpPr>
              <p:nvPr/>
            </p:nvSpPr>
            <p:spPr bwMode="auto">
              <a:xfrm>
                <a:off x="4654" y="891"/>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65" name="Line 51"/>
              <p:cNvSpPr>
                <a:spLocks noChangeShapeType="1"/>
              </p:cNvSpPr>
              <p:nvPr/>
            </p:nvSpPr>
            <p:spPr bwMode="auto">
              <a:xfrm>
                <a:off x="4654" y="949"/>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347" name="Group 56"/>
            <p:cNvGrpSpPr>
              <a:grpSpLocks/>
            </p:cNvGrpSpPr>
            <p:nvPr/>
          </p:nvGrpSpPr>
          <p:grpSpPr bwMode="auto">
            <a:xfrm>
              <a:off x="4654" y="831"/>
              <a:ext cx="250" cy="117"/>
              <a:chOff x="4654" y="831"/>
              <a:chExt cx="250" cy="117"/>
            </a:xfrm>
          </p:grpSpPr>
          <p:sp>
            <p:nvSpPr>
              <p:cNvPr id="360" name="Line 53"/>
              <p:cNvSpPr>
                <a:spLocks noChangeShapeType="1"/>
              </p:cNvSpPr>
              <p:nvPr/>
            </p:nvSpPr>
            <p:spPr bwMode="auto">
              <a:xfrm>
                <a:off x="4654" y="831"/>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61" name="Line 54"/>
              <p:cNvSpPr>
                <a:spLocks noChangeShapeType="1"/>
              </p:cNvSpPr>
              <p:nvPr/>
            </p:nvSpPr>
            <p:spPr bwMode="auto">
              <a:xfrm>
                <a:off x="4654" y="889"/>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62" name="Line 55"/>
              <p:cNvSpPr>
                <a:spLocks noChangeShapeType="1"/>
              </p:cNvSpPr>
              <p:nvPr/>
            </p:nvSpPr>
            <p:spPr bwMode="auto">
              <a:xfrm>
                <a:off x="4654" y="947"/>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348" name="Rectangle 57"/>
            <p:cNvSpPr>
              <a:spLocks noChangeArrowheads="1"/>
            </p:cNvSpPr>
            <p:nvPr/>
          </p:nvSpPr>
          <p:spPr bwMode="auto">
            <a:xfrm>
              <a:off x="4655" y="772"/>
              <a:ext cx="245" cy="230"/>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349" name="Group 261"/>
            <p:cNvGrpSpPr>
              <a:grpSpLocks/>
            </p:cNvGrpSpPr>
            <p:nvPr/>
          </p:nvGrpSpPr>
          <p:grpSpPr bwMode="auto">
            <a:xfrm>
              <a:off x="4821" y="802"/>
              <a:ext cx="61" cy="177"/>
              <a:chOff x="4821" y="802"/>
              <a:chExt cx="61" cy="177"/>
            </a:xfrm>
          </p:grpSpPr>
          <p:grpSp>
            <p:nvGrpSpPr>
              <p:cNvPr id="350" name="Group 62"/>
              <p:cNvGrpSpPr>
                <a:grpSpLocks/>
              </p:cNvGrpSpPr>
              <p:nvPr/>
            </p:nvGrpSpPr>
            <p:grpSpPr bwMode="auto">
              <a:xfrm>
                <a:off x="4823" y="804"/>
                <a:ext cx="59" cy="175"/>
                <a:chOff x="4823" y="804"/>
                <a:chExt cx="59" cy="175"/>
              </a:xfrm>
            </p:grpSpPr>
            <p:sp>
              <p:nvSpPr>
                <p:cNvPr id="356" name="Line 58"/>
                <p:cNvSpPr>
                  <a:spLocks noChangeShapeType="1"/>
                </p:cNvSpPr>
                <p:nvPr/>
              </p:nvSpPr>
              <p:spPr bwMode="auto">
                <a:xfrm>
                  <a:off x="4823" y="804"/>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57" name="Line 59"/>
                <p:cNvSpPr>
                  <a:spLocks noChangeShapeType="1"/>
                </p:cNvSpPr>
                <p:nvPr/>
              </p:nvSpPr>
              <p:spPr bwMode="auto">
                <a:xfrm>
                  <a:off x="4823" y="862"/>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58" name="Line 60"/>
                <p:cNvSpPr>
                  <a:spLocks noChangeShapeType="1"/>
                </p:cNvSpPr>
                <p:nvPr/>
              </p:nvSpPr>
              <p:spPr bwMode="auto">
                <a:xfrm>
                  <a:off x="4823" y="920"/>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59" name="Line 61"/>
                <p:cNvSpPr>
                  <a:spLocks noChangeShapeType="1"/>
                </p:cNvSpPr>
                <p:nvPr/>
              </p:nvSpPr>
              <p:spPr bwMode="auto">
                <a:xfrm>
                  <a:off x="4823" y="978"/>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351" name="Group 67"/>
              <p:cNvGrpSpPr>
                <a:grpSpLocks/>
              </p:cNvGrpSpPr>
              <p:nvPr/>
            </p:nvGrpSpPr>
            <p:grpSpPr bwMode="auto">
              <a:xfrm>
                <a:off x="4821" y="802"/>
                <a:ext cx="59" cy="175"/>
                <a:chOff x="4821" y="802"/>
                <a:chExt cx="59" cy="175"/>
              </a:xfrm>
            </p:grpSpPr>
            <p:sp>
              <p:nvSpPr>
                <p:cNvPr id="352" name="Line 63"/>
                <p:cNvSpPr>
                  <a:spLocks noChangeShapeType="1"/>
                </p:cNvSpPr>
                <p:nvPr/>
              </p:nvSpPr>
              <p:spPr bwMode="auto">
                <a:xfrm>
                  <a:off x="4821" y="802"/>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53" name="Line 64"/>
                <p:cNvSpPr>
                  <a:spLocks noChangeShapeType="1"/>
                </p:cNvSpPr>
                <p:nvPr/>
              </p:nvSpPr>
              <p:spPr bwMode="auto">
                <a:xfrm>
                  <a:off x="4821" y="860"/>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54" name="Line 65"/>
                <p:cNvSpPr>
                  <a:spLocks noChangeShapeType="1"/>
                </p:cNvSpPr>
                <p:nvPr/>
              </p:nvSpPr>
              <p:spPr bwMode="auto">
                <a:xfrm>
                  <a:off x="4821" y="918"/>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55" name="Line 66"/>
                <p:cNvSpPr>
                  <a:spLocks noChangeShapeType="1"/>
                </p:cNvSpPr>
                <p:nvPr/>
              </p:nvSpPr>
              <p:spPr bwMode="auto">
                <a:xfrm>
                  <a:off x="4821" y="976"/>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grpSp>
        <p:nvGrpSpPr>
          <p:cNvPr id="366" name="Group 182"/>
          <p:cNvGrpSpPr>
            <a:grpSpLocks noChangeAspect="1"/>
          </p:cNvGrpSpPr>
          <p:nvPr/>
        </p:nvGrpSpPr>
        <p:grpSpPr bwMode="auto">
          <a:xfrm>
            <a:off x="1331640" y="1484784"/>
            <a:ext cx="360040" cy="387862"/>
            <a:chOff x="3862" y="2832"/>
            <a:chExt cx="458" cy="492"/>
          </a:xfrm>
        </p:grpSpPr>
        <p:grpSp>
          <p:nvGrpSpPr>
            <p:cNvPr id="367" name="Group 183"/>
            <p:cNvGrpSpPr>
              <a:grpSpLocks noChangeAspect="1"/>
            </p:cNvGrpSpPr>
            <p:nvPr/>
          </p:nvGrpSpPr>
          <p:grpSpPr bwMode="auto">
            <a:xfrm>
              <a:off x="3862" y="2832"/>
              <a:ext cx="458" cy="492"/>
              <a:chOff x="1441" y="2189"/>
              <a:chExt cx="648" cy="591"/>
            </a:xfrm>
          </p:grpSpPr>
          <p:sp>
            <p:nvSpPr>
              <p:cNvPr id="369"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370"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371"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372"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373"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374"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375"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76"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77"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78"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79"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80"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81"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382"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383"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384"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385"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386"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387"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388"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389"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390"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391"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392"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393"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394"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395"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396"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97"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98"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99"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00"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01"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02"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03"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04"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05"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06"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07"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08"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409"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410"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411"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412"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13"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14"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15"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16"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17"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18"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19"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20"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21"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22"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23"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24"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25"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26"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27"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28"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29"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30"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31"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32"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433"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434"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435"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36"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37"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438"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39"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40"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41"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42"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43"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44"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45"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46"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47"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368" name="Picture 263"/>
            <p:cNvPicPr>
              <a:picLocks noChangeAspect="1" noChangeArrowheads="1"/>
            </p:cNvPicPr>
            <p:nvPr/>
          </p:nvPicPr>
          <p:blipFill>
            <a:blip r:embed="rId2" cstate="print"/>
            <a:srcRect/>
            <a:stretch>
              <a:fillRect/>
            </a:stretch>
          </p:blipFill>
          <p:spPr bwMode="auto">
            <a:xfrm>
              <a:off x="3950" y="2912"/>
              <a:ext cx="247" cy="179"/>
            </a:xfrm>
            <a:prstGeom prst="rect">
              <a:avLst/>
            </a:prstGeom>
            <a:noFill/>
            <a:ln w="9525">
              <a:noFill/>
              <a:miter lim="800000"/>
              <a:headEnd/>
              <a:tailEnd/>
            </a:ln>
            <a:effectLst/>
          </p:spPr>
        </p:pic>
      </p:grpSp>
      <p:sp>
        <p:nvSpPr>
          <p:cNvPr id="448" name="Cloud"/>
          <p:cNvSpPr>
            <a:spLocks noChangeAspect="1" noEditPoints="1" noChangeArrowheads="1"/>
          </p:cNvSpPr>
          <p:nvPr/>
        </p:nvSpPr>
        <p:spPr bwMode="auto">
          <a:xfrm>
            <a:off x="1979712" y="1628800"/>
            <a:ext cx="1911485" cy="151216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chemeClr val="tx1"/>
            </a:solidFill>
            <a:miter lim="800000"/>
            <a:headEnd/>
            <a:tailEnd/>
          </a:ln>
          <a:effectLst/>
        </p:spPr>
        <p:txBody>
          <a:bodyPr anchor="ctr"/>
          <a:lstStyle/>
          <a:p>
            <a:endParaRPr lang="en-US" b="1" dirty="0">
              <a:latin typeface="Arial Narrow" pitchFamily="34" charset="0"/>
            </a:endParaRPr>
          </a:p>
          <a:p>
            <a:endParaRPr lang="en-US" b="1" dirty="0">
              <a:latin typeface="Arial Narrow" pitchFamily="34" charset="0"/>
            </a:endParaRPr>
          </a:p>
        </p:txBody>
      </p:sp>
      <p:sp>
        <p:nvSpPr>
          <p:cNvPr id="449" name="Cloud"/>
          <p:cNvSpPr>
            <a:spLocks noChangeAspect="1" noEditPoints="1" noChangeArrowheads="1"/>
          </p:cNvSpPr>
          <p:nvPr/>
        </p:nvSpPr>
        <p:spPr bwMode="auto">
          <a:xfrm>
            <a:off x="1907704" y="4429204"/>
            <a:ext cx="5904656" cy="17361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chemeClr val="tx1"/>
            </a:solidFill>
            <a:miter lim="800000"/>
            <a:headEnd/>
            <a:tailEnd/>
          </a:ln>
          <a:effectLst/>
        </p:spPr>
        <p:txBody>
          <a:bodyPr anchor="ctr"/>
          <a:lstStyle/>
          <a:p>
            <a:endParaRPr lang="en-US" b="1" dirty="0">
              <a:latin typeface="Arial Narrow" pitchFamily="34" charset="0"/>
            </a:endParaRPr>
          </a:p>
          <a:p>
            <a:endParaRPr lang="en-US" b="1" dirty="0">
              <a:latin typeface="Arial Narrow" pitchFamily="34" charset="0"/>
            </a:endParaRPr>
          </a:p>
        </p:txBody>
      </p:sp>
      <p:sp>
        <p:nvSpPr>
          <p:cNvPr id="450" name="Rectangle 449"/>
          <p:cNvSpPr/>
          <p:nvPr/>
        </p:nvSpPr>
        <p:spPr>
          <a:xfrm>
            <a:off x="4716016" y="3501008"/>
            <a:ext cx="720080" cy="1044399"/>
          </a:xfrm>
          <a:prstGeom prst="rect">
            <a:avLst/>
          </a:prstGeom>
          <a:gradFill flip="none" rotWithShape="1">
            <a:gsLst>
              <a:gs pos="0">
                <a:schemeClr val="accent5">
                  <a:tint val="30000"/>
                  <a:satMod val="250000"/>
                </a:schemeClr>
              </a:gs>
              <a:gs pos="72000">
                <a:schemeClr val="accent5">
                  <a:tint val="75000"/>
                  <a:satMod val="210000"/>
                </a:schemeClr>
              </a:gs>
              <a:gs pos="100000">
                <a:schemeClr val="accent5">
                  <a:tint val="85000"/>
                  <a:satMod val="210000"/>
                </a:schemeClr>
              </a:gs>
            </a:gsLst>
            <a:lin ang="2700000" scaled="1"/>
            <a:tileRect/>
          </a:gradFill>
          <a:ln>
            <a:noFill/>
          </a:ln>
          <a:effectLst>
            <a:innerShdw blurRad="63500" dist="50800" dir="189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it-IT" b="1" dirty="0" smtClean="0"/>
              <a:t>SSW</a:t>
            </a:r>
            <a:endParaRPr lang="it-IT" b="1" dirty="0"/>
          </a:p>
        </p:txBody>
      </p:sp>
      <p:cxnSp>
        <p:nvCxnSpPr>
          <p:cNvPr id="451" name="Straight Connector 450"/>
          <p:cNvCxnSpPr/>
          <p:nvPr/>
        </p:nvCxnSpPr>
        <p:spPr>
          <a:xfrm flipH="1">
            <a:off x="5076056" y="2870027"/>
            <a:ext cx="249115" cy="630981"/>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nvGrpSpPr>
          <p:cNvPr id="453" name="Group 69"/>
          <p:cNvGrpSpPr>
            <a:grpSpLocks/>
          </p:cNvGrpSpPr>
          <p:nvPr/>
        </p:nvGrpSpPr>
        <p:grpSpPr bwMode="auto">
          <a:xfrm>
            <a:off x="6948264" y="2492896"/>
            <a:ext cx="648072" cy="256028"/>
            <a:chOff x="4654" y="740"/>
            <a:chExt cx="283" cy="263"/>
          </a:xfrm>
        </p:grpSpPr>
        <p:sp>
          <p:nvSpPr>
            <p:cNvPr id="454" name="Freeform 43"/>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455" name="Freeform 44"/>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56" name="Rectangle 45"/>
            <p:cNvSpPr>
              <a:spLocks noChangeArrowheads="1"/>
            </p:cNvSpPr>
            <p:nvPr/>
          </p:nvSpPr>
          <p:spPr bwMode="auto">
            <a:xfrm>
              <a:off x="4654" y="771"/>
              <a:ext cx="247" cy="232"/>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457" name="Rectangle 46"/>
            <p:cNvSpPr>
              <a:spLocks noChangeArrowheads="1"/>
            </p:cNvSpPr>
            <p:nvPr/>
          </p:nvSpPr>
          <p:spPr bwMode="auto">
            <a:xfrm>
              <a:off x="4655" y="772"/>
              <a:ext cx="245" cy="230"/>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458" name="Freeform 47"/>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459" name="Freeform 48"/>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460" name="Group 52"/>
            <p:cNvGrpSpPr>
              <a:grpSpLocks/>
            </p:cNvGrpSpPr>
            <p:nvPr/>
          </p:nvGrpSpPr>
          <p:grpSpPr bwMode="auto">
            <a:xfrm>
              <a:off x="4654" y="833"/>
              <a:ext cx="250" cy="117"/>
              <a:chOff x="4654" y="833"/>
              <a:chExt cx="250" cy="117"/>
            </a:xfrm>
          </p:grpSpPr>
          <p:sp>
            <p:nvSpPr>
              <p:cNvPr id="477" name="Line 49"/>
              <p:cNvSpPr>
                <a:spLocks noChangeShapeType="1"/>
              </p:cNvSpPr>
              <p:nvPr/>
            </p:nvSpPr>
            <p:spPr bwMode="auto">
              <a:xfrm>
                <a:off x="4654" y="833"/>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78" name="Line 50"/>
              <p:cNvSpPr>
                <a:spLocks noChangeShapeType="1"/>
              </p:cNvSpPr>
              <p:nvPr/>
            </p:nvSpPr>
            <p:spPr bwMode="auto">
              <a:xfrm>
                <a:off x="4654" y="891"/>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79" name="Line 51"/>
              <p:cNvSpPr>
                <a:spLocks noChangeShapeType="1"/>
              </p:cNvSpPr>
              <p:nvPr/>
            </p:nvSpPr>
            <p:spPr bwMode="auto">
              <a:xfrm>
                <a:off x="4654" y="949"/>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461" name="Group 56"/>
            <p:cNvGrpSpPr>
              <a:grpSpLocks/>
            </p:cNvGrpSpPr>
            <p:nvPr/>
          </p:nvGrpSpPr>
          <p:grpSpPr bwMode="auto">
            <a:xfrm>
              <a:off x="4654" y="831"/>
              <a:ext cx="250" cy="117"/>
              <a:chOff x="4654" y="831"/>
              <a:chExt cx="250" cy="117"/>
            </a:xfrm>
          </p:grpSpPr>
          <p:sp>
            <p:nvSpPr>
              <p:cNvPr id="474" name="Line 53"/>
              <p:cNvSpPr>
                <a:spLocks noChangeShapeType="1"/>
              </p:cNvSpPr>
              <p:nvPr/>
            </p:nvSpPr>
            <p:spPr bwMode="auto">
              <a:xfrm>
                <a:off x="4654" y="831"/>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75" name="Line 54"/>
              <p:cNvSpPr>
                <a:spLocks noChangeShapeType="1"/>
              </p:cNvSpPr>
              <p:nvPr/>
            </p:nvSpPr>
            <p:spPr bwMode="auto">
              <a:xfrm>
                <a:off x="4654" y="889"/>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76" name="Line 55"/>
              <p:cNvSpPr>
                <a:spLocks noChangeShapeType="1"/>
              </p:cNvSpPr>
              <p:nvPr/>
            </p:nvSpPr>
            <p:spPr bwMode="auto">
              <a:xfrm>
                <a:off x="4654" y="947"/>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462" name="Rectangle 57"/>
            <p:cNvSpPr>
              <a:spLocks noChangeArrowheads="1"/>
            </p:cNvSpPr>
            <p:nvPr/>
          </p:nvSpPr>
          <p:spPr bwMode="auto">
            <a:xfrm>
              <a:off x="4655" y="772"/>
              <a:ext cx="245" cy="230"/>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463" name="Group 261"/>
            <p:cNvGrpSpPr>
              <a:grpSpLocks/>
            </p:cNvGrpSpPr>
            <p:nvPr/>
          </p:nvGrpSpPr>
          <p:grpSpPr bwMode="auto">
            <a:xfrm>
              <a:off x="4821" y="802"/>
              <a:ext cx="61" cy="177"/>
              <a:chOff x="4821" y="802"/>
              <a:chExt cx="61" cy="177"/>
            </a:xfrm>
          </p:grpSpPr>
          <p:grpSp>
            <p:nvGrpSpPr>
              <p:cNvPr id="464" name="Group 62"/>
              <p:cNvGrpSpPr>
                <a:grpSpLocks/>
              </p:cNvGrpSpPr>
              <p:nvPr/>
            </p:nvGrpSpPr>
            <p:grpSpPr bwMode="auto">
              <a:xfrm>
                <a:off x="4823" y="804"/>
                <a:ext cx="59" cy="175"/>
                <a:chOff x="4823" y="804"/>
                <a:chExt cx="59" cy="175"/>
              </a:xfrm>
            </p:grpSpPr>
            <p:sp>
              <p:nvSpPr>
                <p:cNvPr id="470" name="Line 58"/>
                <p:cNvSpPr>
                  <a:spLocks noChangeShapeType="1"/>
                </p:cNvSpPr>
                <p:nvPr/>
              </p:nvSpPr>
              <p:spPr bwMode="auto">
                <a:xfrm>
                  <a:off x="4823" y="804"/>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71" name="Line 59"/>
                <p:cNvSpPr>
                  <a:spLocks noChangeShapeType="1"/>
                </p:cNvSpPr>
                <p:nvPr/>
              </p:nvSpPr>
              <p:spPr bwMode="auto">
                <a:xfrm>
                  <a:off x="4823" y="862"/>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72" name="Line 60"/>
                <p:cNvSpPr>
                  <a:spLocks noChangeShapeType="1"/>
                </p:cNvSpPr>
                <p:nvPr/>
              </p:nvSpPr>
              <p:spPr bwMode="auto">
                <a:xfrm>
                  <a:off x="4823" y="920"/>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73" name="Line 61"/>
                <p:cNvSpPr>
                  <a:spLocks noChangeShapeType="1"/>
                </p:cNvSpPr>
                <p:nvPr/>
              </p:nvSpPr>
              <p:spPr bwMode="auto">
                <a:xfrm>
                  <a:off x="4823" y="978"/>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465" name="Group 67"/>
              <p:cNvGrpSpPr>
                <a:grpSpLocks/>
              </p:cNvGrpSpPr>
              <p:nvPr/>
            </p:nvGrpSpPr>
            <p:grpSpPr bwMode="auto">
              <a:xfrm>
                <a:off x="4821" y="802"/>
                <a:ext cx="59" cy="175"/>
                <a:chOff x="4821" y="802"/>
                <a:chExt cx="59" cy="175"/>
              </a:xfrm>
            </p:grpSpPr>
            <p:sp>
              <p:nvSpPr>
                <p:cNvPr id="466" name="Line 63"/>
                <p:cNvSpPr>
                  <a:spLocks noChangeShapeType="1"/>
                </p:cNvSpPr>
                <p:nvPr/>
              </p:nvSpPr>
              <p:spPr bwMode="auto">
                <a:xfrm>
                  <a:off x="4821" y="802"/>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67" name="Line 64"/>
                <p:cNvSpPr>
                  <a:spLocks noChangeShapeType="1"/>
                </p:cNvSpPr>
                <p:nvPr/>
              </p:nvSpPr>
              <p:spPr bwMode="auto">
                <a:xfrm>
                  <a:off x="4821" y="860"/>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68" name="Line 65"/>
                <p:cNvSpPr>
                  <a:spLocks noChangeShapeType="1"/>
                </p:cNvSpPr>
                <p:nvPr/>
              </p:nvSpPr>
              <p:spPr bwMode="auto">
                <a:xfrm>
                  <a:off x="4821" y="918"/>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69" name="Line 66"/>
                <p:cNvSpPr>
                  <a:spLocks noChangeShapeType="1"/>
                </p:cNvSpPr>
                <p:nvPr/>
              </p:nvSpPr>
              <p:spPr bwMode="auto">
                <a:xfrm>
                  <a:off x="4821" y="976"/>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grpSp>
        <p:nvGrpSpPr>
          <p:cNvPr id="489" name="Group 182"/>
          <p:cNvGrpSpPr>
            <a:grpSpLocks noChangeAspect="1"/>
          </p:cNvGrpSpPr>
          <p:nvPr/>
        </p:nvGrpSpPr>
        <p:grpSpPr bwMode="auto">
          <a:xfrm>
            <a:off x="1259632" y="2708920"/>
            <a:ext cx="360040" cy="387862"/>
            <a:chOff x="3862" y="2832"/>
            <a:chExt cx="458" cy="492"/>
          </a:xfrm>
        </p:grpSpPr>
        <p:grpSp>
          <p:nvGrpSpPr>
            <p:cNvPr id="490" name="Group 183"/>
            <p:cNvGrpSpPr>
              <a:grpSpLocks noChangeAspect="1"/>
            </p:cNvGrpSpPr>
            <p:nvPr/>
          </p:nvGrpSpPr>
          <p:grpSpPr bwMode="auto">
            <a:xfrm>
              <a:off x="3862" y="2832"/>
              <a:ext cx="458" cy="492"/>
              <a:chOff x="1441" y="2189"/>
              <a:chExt cx="648" cy="591"/>
            </a:xfrm>
          </p:grpSpPr>
          <p:sp>
            <p:nvSpPr>
              <p:cNvPr id="492"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93"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94"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95"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96"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97"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98"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99"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00"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01"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02"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03"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04"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505"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506"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507"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508"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509"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510"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511"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512"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513"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514"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515"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516"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517"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518"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519"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20"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21"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22"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23"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24"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25"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26"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27"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28"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29"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30"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31"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532"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533"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534"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535"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536"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537"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538"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539"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540"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541"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542"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543"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544"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545"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46"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47"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48"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49"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50"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551"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552"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553"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554"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555"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556"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557"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558"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559"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560"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561"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62"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63"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64"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65"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66"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67"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68"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69"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70"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491" name="Picture 263"/>
            <p:cNvPicPr>
              <a:picLocks noChangeAspect="1" noChangeArrowheads="1"/>
            </p:cNvPicPr>
            <p:nvPr/>
          </p:nvPicPr>
          <p:blipFill>
            <a:blip r:embed="rId2" cstate="print"/>
            <a:srcRect/>
            <a:stretch>
              <a:fillRect/>
            </a:stretch>
          </p:blipFill>
          <p:spPr bwMode="auto">
            <a:xfrm>
              <a:off x="3950" y="2912"/>
              <a:ext cx="247" cy="179"/>
            </a:xfrm>
            <a:prstGeom prst="rect">
              <a:avLst/>
            </a:prstGeom>
            <a:noFill/>
            <a:ln w="9525">
              <a:noFill/>
              <a:miter lim="800000"/>
              <a:headEnd/>
              <a:tailEnd/>
            </a:ln>
            <a:effectLst/>
          </p:spPr>
        </p:pic>
      </p:grpSp>
      <p:cxnSp>
        <p:nvCxnSpPr>
          <p:cNvPr id="572" name="Straight Connector 571"/>
          <p:cNvCxnSpPr/>
          <p:nvPr/>
        </p:nvCxnSpPr>
        <p:spPr>
          <a:xfrm flipV="1">
            <a:off x="5580112" y="2636000"/>
            <a:ext cx="1370442" cy="9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78" name="TextBox 577"/>
          <p:cNvSpPr txBox="1"/>
          <p:nvPr/>
        </p:nvSpPr>
        <p:spPr>
          <a:xfrm>
            <a:off x="3707904" y="1423809"/>
            <a:ext cx="470000" cy="276999"/>
          </a:xfrm>
          <a:prstGeom prst="rect">
            <a:avLst/>
          </a:prstGeom>
          <a:noFill/>
        </p:spPr>
        <p:txBody>
          <a:bodyPr wrap="none" rtlCol="0">
            <a:spAutoFit/>
          </a:bodyPr>
          <a:lstStyle/>
          <a:p>
            <a:r>
              <a:rPr lang="it-IT" sz="1200" b="1" i="1" dirty="0" smtClean="0"/>
              <a:t>XML</a:t>
            </a:r>
            <a:endParaRPr lang="it-IT" b="1" i="1" dirty="0"/>
          </a:p>
        </p:txBody>
      </p:sp>
      <p:sp>
        <p:nvSpPr>
          <p:cNvPr id="579" name="TextBox 578"/>
          <p:cNvSpPr txBox="1"/>
          <p:nvPr/>
        </p:nvSpPr>
        <p:spPr>
          <a:xfrm>
            <a:off x="3910478" y="2287905"/>
            <a:ext cx="1021562" cy="276999"/>
          </a:xfrm>
          <a:prstGeom prst="rect">
            <a:avLst/>
          </a:prstGeom>
          <a:noFill/>
        </p:spPr>
        <p:txBody>
          <a:bodyPr wrap="none" rtlCol="0">
            <a:spAutoFit/>
          </a:bodyPr>
          <a:lstStyle/>
          <a:p>
            <a:r>
              <a:rPr lang="it-IT" sz="1200" b="1" i="1" dirty="0" smtClean="0"/>
              <a:t>HTML, SOAP</a:t>
            </a:r>
            <a:endParaRPr lang="it-IT" b="1" i="1" dirty="0"/>
          </a:p>
        </p:txBody>
      </p:sp>
      <p:sp>
        <p:nvSpPr>
          <p:cNvPr id="580" name="TextBox 579"/>
          <p:cNvSpPr txBox="1"/>
          <p:nvPr/>
        </p:nvSpPr>
        <p:spPr>
          <a:xfrm>
            <a:off x="5580112" y="3140968"/>
            <a:ext cx="380232" cy="276999"/>
          </a:xfrm>
          <a:prstGeom prst="rect">
            <a:avLst/>
          </a:prstGeom>
          <a:noFill/>
        </p:spPr>
        <p:txBody>
          <a:bodyPr wrap="none" rtlCol="0">
            <a:spAutoFit/>
          </a:bodyPr>
          <a:lstStyle/>
          <a:p>
            <a:r>
              <a:rPr lang="it-IT" sz="1200" b="1" i="1" dirty="0" smtClean="0"/>
              <a:t>SIP</a:t>
            </a:r>
            <a:endParaRPr lang="it-IT" b="1" i="1" dirty="0"/>
          </a:p>
        </p:txBody>
      </p:sp>
      <p:sp>
        <p:nvSpPr>
          <p:cNvPr id="583" name="TextBox 582"/>
          <p:cNvSpPr txBox="1"/>
          <p:nvPr/>
        </p:nvSpPr>
        <p:spPr>
          <a:xfrm>
            <a:off x="6807845" y="3501008"/>
            <a:ext cx="428451" cy="276999"/>
          </a:xfrm>
          <a:prstGeom prst="rect">
            <a:avLst/>
          </a:prstGeom>
          <a:noFill/>
        </p:spPr>
        <p:txBody>
          <a:bodyPr wrap="none" rtlCol="0">
            <a:spAutoFit/>
          </a:bodyPr>
          <a:lstStyle/>
          <a:p>
            <a:r>
              <a:rPr lang="it-IT" sz="1200" b="1" i="1" dirty="0" smtClean="0"/>
              <a:t>RTP</a:t>
            </a:r>
            <a:endParaRPr lang="it-IT" b="1" i="1" dirty="0"/>
          </a:p>
        </p:txBody>
      </p:sp>
      <p:sp>
        <p:nvSpPr>
          <p:cNvPr id="584" name="TextBox 583"/>
          <p:cNvSpPr txBox="1"/>
          <p:nvPr/>
        </p:nvSpPr>
        <p:spPr>
          <a:xfrm>
            <a:off x="1259632" y="1844824"/>
            <a:ext cx="413896" cy="276999"/>
          </a:xfrm>
          <a:prstGeom prst="rect">
            <a:avLst/>
          </a:prstGeom>
          <a:noFill/>
        </p:spPr>
        <p:txBody>
          <a:bodyPr wrap="none" rtlCol="0">
            <a:spAutoFit/>
          </a:bodyPr>
          <a:lstStyle/>
          <a:p>
            <a:r>
              <a:rPr lang="it-IT" sz="1200" b="1" dirty="0" smtClean="0"/>
              <a:t>SCE</a:t>
            </a:r>
            <a:endParaRPr lang="it-IT" b="1" dirty="0"/>
          </a:p>
        </p:txBody>
      </p:sp>
      <p:sp>
        <p:nvSpPr>
          <p:cNvPr id="585" name="TextBox 584"/>
          <p:cNvSpPr txBox="1"/>
          <p:nvPr/>
        </p:nvSpPr>
        <p:spPr>
          <a:xfrm>
            <a:off x="755576" y="3140968"/>
            <a:ext cx="1329659" cy="461665"/>
          </a:xfrm>
          <a:prstGeom prst="rect">
            <a:avLst/>
          </a:prstGeom>
          <a:noFill/>
        </p:spPr>
        <p:txBody>
          <a:bodyPr wrap="none" rtlCol="0">
            <a:spAutoFit/>
          </a:bodyPr>
          <a:lstStyle/>
          <a:p>
            <a:pPr algn="ctr"/>
            <a:r>
              <a:rPr lang="it-IT" sz="1200" b="1" dirty="0" smtClean="0"/>
              <a:t>Service &amp;</a:t>
            </a:r>
          </a:p>
          <a:p>
            <a:pPr algn="ctr"/>
            <a:r>
              <a:rPr lang="it-IT" sz="1200" b="1" dirty="0" smtClean="0"/>
              <a:t>System Administr.</a:t>
            </a:r>
            <a:endParaRPr lang="it-IT" b="1" dirty="0"/>
          </a:p>
        </p:txBody>
      </p:sp>
      <p:sp>
        <p:nvSpPr>
          <p:cNvPr id="586" name="TextBox 585"/>
          <p:cNvSpPr txBox="1"/>
          <p:nvPr/>
        </p:nvSpPr>
        <p:spPr>
          <a:xfrm>
            <a:off x="4214082" y="5229200"/>
            <a:ext cx="429926" cy="461665"/>
          </a:xfrm>
          <a:prstGeom prst="rect">
            <a:avLst/>
          </a:prstGeom>
          <a:noFill/>
        </p:spPr>
        <p:txBody>
          <a:bodyPr wrap="none" rtlCol="0">
            <a:spAutoFit/>
          </a:bodyPr>
          <a:lstStyle/>
          <a:p>
            <a:r>
              <a:rPr lang="it-IT" sz="2400" b="1" dirty="0" smtClean="0"/>
              <a:t>IP</a:t>
            </a:r>
            <a:endParaRPr lang="it-IT" sz="2000" b="1" dirty="0"/>
          </a:p>
        </p:txBody>
      </p:sp>
      <p:sp>
        <p:nvSpPr>
          <p:cNvPr id="587" name="TextBox 586"/>
          <p:cNvSpPr txBox="1"/>
          <p:nvPr/>
        </p:nvSpPr>
        <p:spPr>
          <a:xfrm>
            <a:off x="6732240" y="2204864"/>
            <a:ext cx="1035796" cy="276999"/>
          </a:xfrm>
          <a:prstGeom prst="rect">
            <a:avLst/>
          </a:prstGeom>
          <a:noFill/>
        </p:spPr>
        <p:txBody>
          <a:bodyPr wrap="none" rtlCol="0">
            <a:spAutoFit/>
          </a:bodyPr>
          <a:lstStyle/>
          <a:p>
            <a:r>
              <a:rPr lang="it-IT" sz="1200" b="1" dirty="0" smtClean="0"/>
              <a:t>Media Server</a:t>
            </a:r>
            <a:endParaRPr lang="it-IT" b="1" dirty="0"/>
          </a:p>
        </p:txBody>
      </p:sp>
      <p:sp>
        <p:nvSpPr>
          <p:cNvPr id="588" name="TextBox 587"/>
          <p:cNvSpPr txBox="1"/>
          <p:nvPr/>
        </p:nvSpPr>
        <p:spPr>
          <a:xfrm>
            <a:off x="5292080" y="2031231"/>
            <a:ext cx="916533" cy="461665"/>
          </a:xfrm>
          <a:prstGeom prst="rect">
            <a:avLst/>
          </a:prstGeom>
          <a:noFill/>
        </p:spPr>
        <p:txBody>
          <a:bodyPr wrap="none" rtlCol="0">
            <a:spAutoFit/>
          </a:bodyPr>
          <a:lstStyle/>
          <a:p>
            <a:pPr algn="ctr"/>
            <a:r>
              <a:rPr lang="it-IT" sz="1200" b="1" dirty="0" smtClean="0"/>
              <a:t>Application</a:t>
            </a:r>
          </a:p>
          <a:p>
            <a:pPr algn="ctr"/>
            <a:r>
              <a:rPr lang="it-IT" sz="1200" b="1" dirty="0" smtClean="0"/>
              <a:t>Servers</a:t>
            </a:r>
            <a:endParaRPr lang="it-IT" b="1" dirty="0"/>
          </a:p>
        </p:txBody>
      </p:sp>
      <p:sp>
        <p:nvSpPr>
          <p:cNvPr id="589" name="TextBox 588"/>
          <p:cNvSpPr txBox="1"/>
          <p:nvPr/>
        </p:nvSpPr>
        <p:spPr>
          <a:xfrm>
            <a:off x="4291676" y="908720"/>
            <a:ext cx="928396" cy="276999"/>
          </a:xfrm>
          <a:prstGeom prst="rect">
            <a:avLst/>
          </a:prstGeom>
          <a:noFill/>
        </p:spPr>
        <p:txBody>
          <a:bodyPr wrap="none" rtlCol="0">
            <a:spAutoFit/>
          </a:bodyPr>
          <a:lstStyle/>
          <a:p>
            <a:r>
              <a:rPr lang="it-IT" sz="1200" b="1" dirty="0" smtClean="0"/>
              <a:t>WEB Server</a:t>
            </a:r>
            <a:endParaRPr lang="it-IT" b="1" dirty="0"/>
          </a:p>
        </p:txBody>
      </p:sp>
      <p:sp>
        <p:nvSpPr>
          <p:cNvPr id="591" name="Freeform 590"/>
          <p:cNvSpPr/>
          <p:nvPr/>
        </p:nvSpPr>
        <p:spPr>
          <a:xfrm>
            <a:off x="2191109" y="1837426"/>
            <a:ext cx="1492370" cy="257355"/>
          </a:xfrm>
          <a:custGeom>
            <a:avLst/>
            <a:gdLst>
              <a:gd name="connsiteX0" fmla="*/ 0 w 1492370"/>
              <a:gd name="connsiteY0" fmla="*/ 120770 h 257355"/>
              <a:gd name="connsiteX1" fmla="*/ 405442 w 1492370"/>
              <a:gd name="connsiteY1" fmla="*/ 250166 h 257355"/>
              <a:gd name="connsiteX2" fmla="*/ 1095555 w 1492370"/>
              <a:gd name="connsiteY2" fmla="*/ 163902 h 257355"/>
              <a:gd name="connsiteX3" fmla="*/ 1492370 w 1492370"/>
              <a:gd name="connsiteY3" fmla="*/ 0 h 257355"/>
            </a:gdLst>
            <a:ahLst/>
            <a:cxnLst>
              <a:cxn ang="0">
                <a:pos x="connsiteX0" y="connsiteY0"/>
              </a:cxn>
              <a:cxn ang="0">
                <a:pos x="connsiteX1" y="connsiteY1"/>
              </a:cxn>
              <a:cxn ang="0">
                <a:pos x="connsiteX2" y="connsiteY2"/>
              </a:cxn>
              <a:cxn ang="0">
                <a:pos x="connsiteX3" y="connsiteY3"/>
              </a:cxn>
            </a:cxnLst>
            <a:rect l="l" t="t" r="r" b="b"/>
            <a:pathLst>
              <a:path w="1492370" h="257355">
                <a:moveTo>
                  <a:pt x="0" y="120770"/>
                </a:moveTo>
                <a:cubicBezTo>
                  <a:pt x="111425" y="181873"/>
                  <a:pt x="222850" y="242977"/>
                  <a:pt x="405442" y="250166"/>
                </a:cubicBezTo>
                <a:cubicBezTo>
                  <a:pt x="588034" y="257355"/>
                  <a:pt x="914400" y="205596"/>
                  <a:pt x="1095555" y="163902"/>
                </a:cubicBezTo>
                <a:cubicBezTo>
                  <a:pt x="1276710" y="122208"/>
                  <a:pt x="1384540" y="61104"/>
                  <a:pt x="1492370" y="0"/>
                </a:cubicBezTo>
              </a:path>
            </a:pathLst>
          </a:cu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94" name="Freeform 593"/>
          <p:cNvSpPr/>
          <p:nvPr/>
        </p:nvSpPr>
        <p:spPr>
          <a:xfrm>
            <a:off x="2061713" y="2534729"/>
            <a:ext cx="1794295" cy="234350"/>
          </a:xfrm>
          <a:custGeom>
            <a:avLst/>
            <a:gdLst>
              <a:gd name="connsiteX0" fmla="*/ 0 w 1794295"/>
              <a:gd name="connsiteY0" fmla="*/ 234350 h 234350"/>
              <a:gd name="connsiteX1" fmla="*/ 793630 w 1794295"/>
              <a:gd name="connsiteY1" fmla="*/ 35943 h 234350"/>
              <a:gd name="connsiteX2" fmla="*/ 1794295 w 1794295"/>
              <a:gd name="connsiteY2" fmla="*/ 18690 h 234350"/>
            </a:gdLst>
            <a:ahLst/>
            <a:cxnLst>
              <a:cxn ang="0">
                <a:pos x="connsiteX0" y="connsiteY0"/>
              </a:cxn>
              <a:cxn ang="0">
                <a:pos x="connsiteX1" y="connsiteY1"/>
              </a:cxn>
              <a:cxn ang="0">
                <a:pos x="connsiteX2" y="connsiteY2"/>
              </a:cxn>
            </a:cxnLst>
            <a:rect l="l" t="t" r="r" b="b"/>
            <a:pathLst>
              <a:path w="1794295" h="234350">
                <a:moveTo>
                  <a:pt x="0" y="234350"/>
                </a:moveTo>
                <a:cubicBezTo>
                  <a:pt x="247290" y="153118"/>
                  <a:pt x="494581" y="71886"/>
                  <a:pt x="793630" y="35943"/>
                </a:cubicBezTo>
                <a:cubicBezTo>
                  <a:pt x="1092679" y="0"/>
                  <a:pt x="1443487" y="9345"/>
                  <a:pt x="1794295" y="18690"/>
                </a:cubicBezTo>
              </a:path>
            </a:pathLst>
          </a:cu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96" name="TextBox 595"/>
          <p:cNvSpPr txBox="1"/>
          <p:nvPr/>
        </p:nvSpPr>
        <p:spPr>
          <a:xfrm>
            <a:off x="5874329" y="836712"/>
            <a:ext cx="1938031" cy="646331"/>
          </a:xfrm>
          <a:prstGeom prst="rect">
            <a:avLst/>
          </a:prstGeom>
          <a:noFill/>
        </p:spPr>
        <p:txBody>
          <a:bodyPr wrap="none" rtlCol="0">
            <a:spAutoFit/>
          </a:bodyPr>
          <a:lstStyle/>
          <a:p>
            <a:pPr algn="ctr"/>
            <a:r>
              <a:rPr lang="it-IT" b="1" dirty="0" smtClean="0"/>
              <a:t>Conference</a:t>
            </a:r>
          </a:p>
          <a:p>
            <a:pPr algn="ctr"/>
            <a:r>
              <a:rPr lang="it-IT" b="1" dirty="0" smtClean="0"/>
              <a:t>Application Server</a:t>
            </a:r>
            <a:endParaRPr lang="it-IT" sz="2800" b="1" dirty="0"/>
          </a:p>
        </p:txBody>
      </p:sp>
      <p:pic>
        <p:nvPicPr>
          <p:cNvPr id="597" name="Picture 491"/>
          <p:cNvPicPr>
            <a:picLocks noChangeAspect="1" noChangeArrowheads="1"/>
          </p:cNvPicPr>
          <p:nvPr/>
        </p:nvPicPr>
        <p:blipFill>
          <a:blip r:embed="rId3" cstate="print"/>
          <a:srcRect/>
          <a:stretch>
            <a:fillRect/>
          </a:stretch>
        </p:blipFill>
        <p:spPr bwMode="auto">
          <a:xfrm>
            <a:off x="1331640" y="5877272"/>
            <a:ext cx="420688" cy="296863"/>
          </a:xfrm>
          <a:prstGeom prst="rect">
            <a:avLst/>
          </a:prstGeom>
          <a:noFill/>
          <a:ln w="9525">
            <a:noFill/>
            <a:miter lim="800000"/>
            <a:headEnd/>
            <a:tailEnd/>
          </a:ln>
        </p:spPr>
      </p:pic>
      <p:sp>
        <p:nvSpPr>
          <p:cNvPr id="602" name="Freeform 601"/>
          <p:cNvSpPr/>
          <p:nvPr/>
        </p:nvSpPr>
        <p:spPr>
          <a:xfrm>
            <a:off x="6361981" y="4442604"/>
            <a:ext cx="1056736" cy="1147313"/>
          </a:xfrm>
          <a:custGeom>
            <a:avLst/>
            <a:gdLst>
              <a:gd name="connsiteX0" fmla="*/ 90577 w 1056736"/>
              <a:gd name="connsiteY0" fmla="*/ 0 h 1147313"/>
              <a:gd name="connsiteX1" fmla="*/ 4313 w 1056736"/>
              <a:gd name="connsiteY1" fmla="*/ 181154 h 1147313"/>
              <a:gd name="connsiteX2" fmla="*/ 116457 w 1056736"/>
              <a:gd name="connsiteY2" fmla="*/ 474453 h 1147313"/>
              <a:gd name="connsiteX3" fmla="*/ 599536 w 1056736"/>
              <a:gd name="connsiteY3" fmla="*/ 845388 h 1147313"/>
              <a:gd name="connsiteX4" fmla="*/ 1056736 w 1056736"/>
              <a:gd name="connsiteY4" fmla="*/ 1147313 h 1147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6736" h="1147313">
                <a:moveTo>
                  <a:pt x="90577" y="0"/>
                </a:moveTo>
                <a:cubicBezTo>
                  <a:pt x="45288" y="51039"/>
                  <a:pt x="0" y="102078"/>
                  <a:pt x="4313" y="181154"/>
                </a:cubicBezTo>
                <a:cubicBezTo>
                  <a:pt x="8626" y="260230"/>
                  <a:pt x="17253" y="363747"/>
                  <a:pt x="116457" y="474453"/>
                </a:cubicBezTo>
                <a:cubicBezTo>
                  <a:pt x="215661" y="585159"/>
                  <a:pt x="442823" y="733245"/>
                  <a:pt x="599536" y="845388"/>
                </a:cubicBezTo>
                <a:cubicBezTo>
                  <a:pt x="756249" y="957531"/>
                  <a:pt x="906492" y="1052422"/>
                  <a:pt x="1056736" y="1147313"/>
                </a:cubicBezTo>
              </a:path>
            </a:pathLst>
          </a:cu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603" name="Freeform 602"/>
          <p:cNvSpPr/>
          <p:nvPr/>
        </p:nvSpPr>
        <p:spPr>
          <a:xfrm>
            <a:off x="4856672" y="4451230"/>
            <a:ext cx="1578634" cy="1725283"/>
          </a:xfrm>
          <a:custGeom>
            <a:avLst/>
            <a:gdLst>
              <a:gd name="connsiteX0" fmla="*/ 1578634 w 1578634"/>
              <a:gd name="connsiteY0" fmla="*/ 0 h 1725283"/>
              <a:gd name="connsiteX1" fmla="*/ 1380226 w 1578634"/>
              <a:gd name="connsiteY1" fmla="*/ 224287 h 1725283"/>
              <a:gd name="connsiteX2" fmla="*/ 810883 w 1578634"/>
              <a:gd name="connsiteY2" fmla="*/ 474453 h 1725283"/>
              <a:gd name="connsiteX3" fmla="*/ 448573 w 1578634"/>
              <a:gd name="connsiteY3" fmla="*/ 836762 h 1725283"/>
              <a:gd name="connsiteX4" fmla="*/ 0 w 1578634"/>
              <a:gd name="connsiteY4" fmla="*/ 1725283 h 17252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8634" h="1725283">
                <a:moveTo>
                  <a:pt x="1578634" y="0"/>
                </a:moveTo>
                <a:cubicBezTo>
                  <a:pt x="1543409" y="72605"/>
                  <a:pt x="1508185" y="145211"/>
                  <a:pt x="1380226" y="224287"/>
                </a:cubicBezTo>
                <a:cubicBezTo>
                  <a:pt x="1252267" y="303363"/>
                  <a:pt x="966159" y="372374"/>
                  <a:pt x="810883" y="474453"/>
                </a:cubicBezTo>
                <a:cubicBezTo>
                  <a:pt x="655608" y="576532"/>
                  <a:pt x="583720" y="628290"/>
                  <a:pt x="448573" y="836762"/>
                </a:cubicBezTo>
                <a:cubicBezTo>
                  <a:pt x="313426" y="1045234"/>
                  <a:pt x="156713" y="1385258"/>
                  <a:pt x="0" y="1725283"/>
                </a:cubicBezTo>
              </a:path>
            </a:pathLst>
          </a:cu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604" name="Freeform 603"/>
          <p:cNvSpPr/>
          <p:nvPr/>
        </p:nvSpPr>
        <p:spPr>
          <a:xfrm>
            <a:off x="2242868" y="4580626"/>
            <a:ext cx="4123426" cy="1224951"/>
          </a:xfrm>
          <a:custGeom>
            <a:avLst/>
            <a:gdLst>
              <a:gd name="connsiteX0" fmla="*/ 4123426 w 4123426"/>
              <a:gd name="connsiteY0" fmla="*/ 0 h 1224951"/>
              <a:gd name="connsiteX1" fmla="*/ 3864634 w 4123426"/>
              <a:gd name="connsiteY1" fmla="*/ 86265 h 1224951"/>
              <a:gd name="connsiteX2" fmla="*/ 3278038 w 4123426"/>
              <a:gd name="connsiteY2" fmla="*/ 129397 h 1224951"/>
              <a:gd name="connsiteX3" fmla="*/ 2182483 w 4123426"/>
              <a:gd name="connsiteY3" fmla="*/ 405442 h 1224951"/>
              <a:gd name="connsiteX4" fmla="*/ 940279 w 4123426"/>
              <a:gd name="connsiteY4" fmla="*/ 905774 h 1224951"/>
              <a:gd name="connsiteX5" fmla="*/ 0 w 4123426"/>
              <a:gd name="connsiteY5" fmla="*/ 1224951 h 1224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23426" h="1224951">
                <a:moveTo>
                  <a:pt x="4123426" y="0"/>
                </a:moveTo>
                <a:cubicBezTo>
                  <a:pt x="4064479" y="32349"/>
                  <a:pt x="4005532" y="64699"/>
                  <a:pt x="3864634" y="86265"/>
                </a:cubicBezTo>
                <a:cubicBezTo>
                  <a:pt x="3723736" y="107831"/>
                  <a:pt x="3558396" y="76201"/>
                  <a:pt x="3278038" y="129397"/>
                </a:cubicBezTo>
                <a:cubicBezTo>
                  <a:pt x="2997680" y="182593"/>
                  <a:pt x="2572110" y="276046"/>
                  <a:pt x="2182483" y="405442"/>
                </a:cubicBezTo>
                <a:cubicBezTo>
                  <a:pt x="1792856" y="534838"/>
                  <a:pt x="1304026" y="769189"/>
                  <a:pt x="940279" y="905774"/>
                </a:cubicBezTo>
                <a:cubicBezTo>
                  <a:pt x="576532" y="1042359"/>
                  <a:pt x="288266" y="1133655"/>
                  <a:pt x="0" y="1224951"/>
                </a:cubicBezTo>
              </a:path>
            </a:pathLst>
          </a:cu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615" name="Straight Connector 614"/>
          <p:cNvCxnSpPr/>
          <p:nvPr/>
        </p:nvCxnSpPr>
        <p:spPr>
          <a:xfrm>
            <a:off x="6735837" y="3645024"/>
            <a:ext cx="144016" cy="7200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6" name="Straight Connector 615"/>
          <p:cNvCxnSpPr/>
          <p:nvPr/>
        </p:nvCxnSpPr>
        <p:spPr>
          <a:xfrm>
            <a:off x="3995936" y="1628800"/>
            <a:ext cx="72008" cy="1440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8" name="Straight Connector 617"/>
          <p:cNvCxnSpPr/>
          <p:nvPr/>
        </p:nvCxnSpPr>
        <p:spPr>
          <a:xfrm>
            <a:off x="4421259" y="2492896"/>
            <a:ext cx="6725" cy="1440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21" name="TextBox 620"/>
          <p:cNvSpPr txBox="1"/>
          <p:nvPr/>
        </p:nvSpPr>
        <p:spPr>
          <a:xfrm>
            <a:off x="4716016" y="1711841"/>
            <a:ext cx="804516" cy="276999"/>
          </a:xfrm>
          <a:prstGeom prst="rect">
            <a:avLst/>
          </a:prstGeom>
          <a:noFill/>
        </p:spPr>
        <p:txBody>
          <a:bodyPr wrap="none" rtlCol="0">
            <a:spAutoFit/>
          </a:bodyPr>
          <a:lstStyle/>
          <a:p>
            <a:r>
              <a:rPr lang="it-IT" sz="1200" b="1" i="1" dirty="0" smtClean="0"/>
              <a:t>JDBC, OCI</a:t>
            </a:r>
            <a:endParaRPr lang="it-IT" b="1" i="1" dirty="0"/>
          </a:p>
        </p:txBody>
      </p:sp>
      <p:cxnSp>
        <p:nvCxnSpPr>
          <p:cNvPr id="622" name="Straight Connector 621"/>
          <p:cNvCxnSpPr/>
          <p:nvPr/>
        </p:nvCxnSpPr>
        <p:spPr>
          <a:xfrm flipV="1">
            <a:off x="4644008" y="1916832"/>
            <a:ext cx="144016" cy="7200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598" name="Picture 491"/>
          <p:cNvPicPr>
            <a:picLocks noChangeAspect="1" noChangeArrowheads="1"/>
          </p:cNvPicPr>
          <p:nvPr/>
        </p:nvPicPr>
        <p:blipFill>
          <a:blip r:embed="rId3" cstate="print"/>
          <a:srcRect/>
          <a:stretch>
            <a:fillRect/>
          </a:stretch>
        </p:blipFill>
        <p:spPr bwMode="auto">
          <a:xfrm>
            <a:off x="4511352" y="6381328"/>
            <a:ext cx="420688" cy="296863"/>
          </a:xfrm>
          <a:prstGeom prst="rect">
            <a:avLst/>
          </a:prstGeom>
          <a:noFill/>
          <a:ln w="9525">
            <a:noFill/>
            <a:miter lim="800000"/>
            <a:headEnd/>
            <a:tailEnd/>
          </a:ln>
        </p:spPr>
      </p:pic>
      <p:grpSp>
        <p:nvGrpSpPr>
          <p:cNvPr id="628" name="Group 182"/>
          <p:cNvGrpSpPr>
            <a:grpSpLocks noChangeAspect="1"/>
          </p:cNvGrpSpPr>
          <p:nvPr/>
        </p:nvGrpSpPr>
        <p:grpSpPr bwMode="auto">
          <a:xfrm>
            <a:off x="7956376" y="5805264"/>
            <a:ext cx="360040" cy="387862"/>
            <a:chOff x="3862" y="2832"/>
            <a:chExt cx="458" cy="492"/>
          </a:xfrm>
        </p:grpSpPr>
        <p:grpSp>
          <p:nvGrpSpPr>
            <p:cNvPr id="629" name="Group 183"/>
            <p:cNvGrpSpPr>
              <a:grpSpLocks noChangeAspect="1"/>
            </p:cNvGrpSpPr>
            <p:nvPr/>
          </p:nvGrpSpPr>
          <p:grpSpPr bwMode="auto">
            <a:xfrm>
              <a:off x="3862" y="2832"/>
              <a:ext cx="458" cy="492"/>
              <a:chOff x="1441" y="2189"/>
              <a:chExt cx="648" cy="591"/>
            </a:xfrm>
          </p:grpSpPr>
          <p:sp>
            <p:nvSpPr>
              <p:cNvPr id="631"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632"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33"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34"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35"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36"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37"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38"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39"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40"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41"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42"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43"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644"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645"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646"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647"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648"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649"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650"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651"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652"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653"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654"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655"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656"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657"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658"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59"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60"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61"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62"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63"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664"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665"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666"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667"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668"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669"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70"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671"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672"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673"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674"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675"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676"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677"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678"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679"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680"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681"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682"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683"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684"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85"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86"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87"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88"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89"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90"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91"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92"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93"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94"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695"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696"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697"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698"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699"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700"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01"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02"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03"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04"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05"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06"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07"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08"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09"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630" name="Picture 263"/>
            <p:cNvPicPr>
              <a:picLocks noChangeAspect="1" noChangeArrowheads="1"/>
            </p:cNvPicPr>
            <p:nvPr/>
          </p:nvPicPr>
          <p:blipFill>
            <a:blip r:embed="rId2" cstate="print"/>
            <a:srcRect/>
            <a:stretch>
              <a:fillRect/>
            </a:stretch>
          </p:blipFill>
          <p:spPr bwMode="auto">
            <a:xfrm>
              <a:off x="3950" y="2912"/>
              <a:ext cx="247" cy="179"/>
            </a:xfrm>
            <a:prstGeom prst="rect">
              <a:avLst/>
            </a:prstGeom>
            <a:noFill/>
            <a:ln w="9525">
              <a:noFill/>
              <a:miter lim="800000"/>
              <a:headEnd/>
              <a:tailEnd/>
            </a:ln>
            <a:effectLst/>
          </p:spPr>
        </p:pic>
      </p:grpSp>
      <p:sp>
        <p:nvSpPr>
          <p:cNvPr id="481" name="Freeform 480"/>
          <p:cNvSpPr/>
          <p:nvPr/>
        </p:nvSpPr>
        <p:spPr>
          <a:xfrm>
            <a:off x="1696995" y="4539049"/>
            <a:ext cx="3163329" cy="1367481"/>
          </a:xfrm>
          <a:custGeom>
            <a:avLst/>
            <a:gdLst>
              <a:gd name="connsiteX0" fmla="*/ 0 w 3163329"/>
              <a:gd name="connsiteY0" fmla="*/ 1367481 h 1367481"/>
              <a:gd name="connsiteX1" fmla="*/ 1400432 w 3163329"/>
              <a:gd name="connsiteY1" fmla="*/ 864973 h 1367481"/>
              <a:gd name="connsiteX2" fmla="*/ 2421924 w 3163329"/>
              <a:gd name="connsiteY2" fmla="*/ 453081 h 1367481"/>
              <a:gd name="connsiteX3" fmla="*/ 2973859 w 3163329"/>
              <a:gd name="connsiteY3" fmla="*/ 230659 h 1367481"/>
              <a:gd name="connsiteX4" fmla="*/ 3163329 w 3163329"/>
              <a:gd name="connsiteY4" fmla="*/ 0 h 1367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63329" h="1367481">
                <a:moveTo>
                  <a:pt x="0" y="1367481"/>
                </a:moveTo>
                <a:lnTo>
                  <a:pt x="1400432" y="864973"/>
                </a:lnTo>
                <a:cubicBezTo>
                  <a:pt x="1804086" y="712573"/>
                  <a:pt x="2421924" y="453081"/>
                  <a:pt x="2421924" y="453081"/>
                </a:cubicBezTo>
                <a:cubicBezTo>
                  <a:pt x="2684162" y="347362"/>
                  <a:pt x="2850292" y="306172"/>
                  <a:pt x="2973859" y="230659"/>
                </a:cubicBezTo>
                <a:cubicBezTo>
                  <a:pt x="3097426" y="155146"/>
                  <a:pt x="3130377" y="77573"/>
                  <a:pt x="3163329" y="0"/>
                </a:cubicBezTo>
              </a:path>
            </a:pathLst>
          </a:cu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solidFill>
                <a:srgbClr val="FF0000"/>
              </a:solidFill>
            </a:endParaRPr>
          </a:p>
        </p:txBody>
      </p:sp>
      <p:sp>
        <p:nvSpPr>
          <p:cNvPr id="483" name="Freeform 482"/>
          <p:cNvSpPr/>
          <p:nvPr/>
        </p:nvSpPr>
        <p:spPr>
          <a:xfrm>
            <a:off x="4744995" y="4563762"/>
            <a:ext cx="285578" cy="1894703"/>
          </a:xfrm>
          <a:custGeom>
            <a:avLst/>
            <a:gdLst>
              <a:gd name="connsiteX0" fmla="*/ 0 w 285578"/>
              <a:gd name="connsiteY0" fmla="*/ 1894703 h 1894703"/>
              <a:gd name="connsiteX1" fmla="*/ 181232 w 285578"/>
              <a:gd name="connsiteY1" fmla="*/ 1318054 h 1894703"/>
              <a:gd name="connsiteX2" fmla="*/ 247135 w 285578"/>
              <a:gd name="connsiteY2" fmla="*/ 864973 h 1894703"/>
              <a:gd name="connsiteX3" fmla="*/ 280086 w 285578"/>
              <a:gd name="connsiteY3" fmla="*/ 313038 h 1894703"/>
              <a:gd name="connsiteX4" fmla="*/ 280086 w 285578"/>
              <a:gd name="connsiteY4" fmla="*/ 0 h 1894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578" h="1894703">
                <a:moveTo>
                  <a:pt x="0" y="1894703"/>
                </a:moveTo>
                <a:cubicBezTo>
                  <a:pt x="70021" y="1692189"/>
                  <a:pt x="140043" y="1489676"/>
                  <a:pt x="181232" y="1318054"/>
                </a:cubicBezTo>
                <a:cubicBezTo>
                  <a:pt x="222421" y="1146432"/>
                  <a:pt x="230659" y="1032476"/>
                  <a:pt x="247135" y="864973"/>
                </a:cubicBezTo>
                <a:cubicBezTo>
                  <a:pt x="263611" y="697470"/>
                  <a:pt x="274594" y="457200"/>
                  <a:pt x="280086" y="313038"/>
                </a:cubicBezTo>
                <a:cubicBezTo>
                  <a:pt x="285578" y="168876"/>
                  <a:pt x="282832" y="84438"/>
                  <a:pt x="280086" y="0"/>
                </a:cubicBezTo>
              </a:path>
            </a:pathLst>
          </a:cu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solidFill>
                <a:srgbClr val="FF0000"/>
              </a:solidFill>
            </a:endParaRPr>
          </a:p>
        </p:txBody>
      </p:sp>
      <p:sp>
        <p:nvSpPr>
          <p:cNvPr id="485" name="Freeform 484"/>
          <p:cNvSpPr/>
          <p:nvPr/>
        </p:nvSpPr>
        <p:spPr>
          <a:xfrm>
            <a:off x="5198076" y="4555524"/>
            <a:ext cx="2759675" cy="1540476"/>
          </a:xfrm>
          <a:custGeom>
            <a:avLst/>
            <a:gdLst>
              <a:gd name="connsiteX0" fmla="*/ 2759675 w 2759675"/>
              <a:gd name="connsiteY0" fmla="*/ 1540476 h 1540476"/>
              <a:gd name="connsiteX1" fmla="*/ 1318054 w 2759675"/>
              <a:gd name="connsiteY1" fmla="*/ 551935 h 1540476"/>
              <a:gd name="connsiteX2" fmla="*/ 271848 w 2759675"/>
              <a:gd name="connsiteY2" fmla="*/ 271849 h 1540476"/>
              <a:gd name="connsiteX3" fmla="*/ 0 w 2759675"/>
              <a:gd name="connsiteY3" fmla="*/ 0 h 1540476"/>
            </a:gdLst>
            <a:ahLst/>
            <a:cxnLst>
              <a:cxn ang="0">
                <a:pos x="connsiteX0" y="connsiteY0"/>
              </a:cxn>
              <a:cxn ang="0">
                <a:pos x="connsiteX1" y="connsiteY1"/>
              </a:cxn>
              <a:cxn ang="0">
                <a:pos x="connsiteX2" y="connsiteY2"/>
              </a:cxn>
              <a:cxn ang="0">
                <a:pos x="connsiteX3" y="connsiteY3"/>
              </a:cxn>
            </a:cxnLst>
            <a:rect l="l" t="t" r="r" b="b"/>
            <a:pathLst>
              <a:path w="2759675" h="1540476">
                <a:moveTo>
                  <a:pt x="2759675" y="1540476"/>
                </a:moveTo>
                <a:cubicBezTo>
                  <a:pt x="2246183" y="1151924"/>
                  <a:pt x="1732692" y="763373"/>
                  <a:pt x="1318054" y="551935"/>
                </a:cubicBezTo>
                <a:cubicBezTo>
                  <a:pt x="903416" y="340497"/>
                  <a:pt x="491524" y="363838"/>
                  <a:pt x="271848" y="271849"/>
                </a:cubicBezTo>
                <a:cubicBezTo>
                  <a:pt x="52172" y="179860"/>
                  <a:pt x="26086" y="89930"/>
                  <a:pt x="0" y="0"/>
                </a:cubicBezTo>
              </a:path>
            </a:pathLst>
          </a:cu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solidFill>
                <a:srgbClr val="FF0000"/>
              </a:solidFill>
            </a:endParaRPr>
          </a:p>
        </p:txBody>
      </p:sp>
      <p:sp>
        <p:nvSpPr>
          <p:cNvPr id="487" name="Right Arrow 486"/>
          <p:cNvSpPr/>
          <p:nvPr/>
        </p:nvSpPr>
        <p:spPr>
          <a:xfrm rot="-1380000">
            <a:off x="2840600" y="5445194"/>
            <a:ext cx="144016"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88" name="Right Arrow 487"/>
          <p:cNvSpPr/>
          <p:nvPr/>
        </p:nvSpPr>
        <p:spPr>
          <a:xfrm rot="-4020000">
            <a:off x="4981219" y="3258916"/>
            <a:ext cx="144016"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1" name="Right Arrow 570"/>
          <p:cNvSpPr/>
          <p:nvPr/>
        </p:nvSpPr>
        <p:spPr>
          <a:xfrm rot="-14760000">
            <a:off x="5151527" y="3086819"/>
            <a:ext cx="144016"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3" name="Right Arrow 572"/>
          <p:cNvSpPr/>
          <p:nvPr/>
        </p:nvSpPr>
        <p:spPr>
          <a:xfrm rot="-19440000">
            <a:off x="7524643" y="5793593"/>
            <a:ext cx="144016"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5" name="Right Arrow 574"/>
          <p:cNvSpPr/>
          <p:nvPr/>
        </p:nvSpPr>
        <p:spPr>
          <a:xfrm rot="-15780000">
            <a:off x="4931725" y="5339167"/>
            <a:ext cx="144016"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577" name="Straight Connector 576"/>
          <p:cNvCxnSpPr/>
          <p:nvPr/>
        </p:nvCxnSpPr>
        <p:spPr>
          <a:xfrm flipH="1">
            <a:off x="5220072" y="2870027"/>
            <a:ext cx="249115" cy="630981"/>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582" name="Straight Connector 581"/>
          <p:cNvCxnSpPr/>
          <p:nvPr/>
        </p:nvCxnSpPr>
        <p:spPr>
          <a:xfrm flipH="1">
            <a:off x="4970957" y="2870027"/>
            <a:ext cx="249115" cy="630981"/>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592" name="Right Arrow 591"/>
          <p:cNvSpPr/>
          <p:nvPr/>
        </p:nvSpPr>
        <p:spPr>
          <a:xfrm rot="-14760000">
            <a:off x="5303927" y="3121181"/>
            <a:ext cx="144016"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599" name="Straight Connector 598"/>
          <p:cNvCxnSpPr/>
          <p:nvPr/>
        </p:nvCxnSpPr>
        <p:spPr>
          <a:xfrm>
            <a:off x="5364088" y="3284984"/>
            <a:ext cx="28803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01" name="TextBox 600"/>
          <p:cNvSpPr txBox="1"/>
          <p:nvPr/>
        </p:nvSpPr>
        <p:spPr>
          <a:xfrm>
            <a:off x="2915816" y="2132856"/>
            <a:ext cx="389850" cy="400110"/>
          </a:xfrm>
          <a:prstGeom prst="rect">
            <a:avLst/>
          </a:prstGeom>
          <a:noFill/>
        </p:spPr>
        <p:txBody>
          <a:bodyPr wrap="none" rtlCol="0">
            <a:spAutoFit/>
          </a:bodyPr>
          <a:lstStyle/>
          <a:p>
            <a:r>
              <a:rPr lang="it-IT" sz="2000" b="1" dirty="0" smtClean="0"/>
              <a:t>IP</a:t>
            </a:r>
            <a:endParaRPr lang="it-IT"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0"/>
          </a:xfrm>
        </p:spPr>
        <p:txBody>
          <a:bodyPr>
            <a:normAutofit/>
          </a:bodyPr>
          <a:lstStyle/>
          <a:p>
            <a:r>
              <a:rPr lang="it-IT" sz="3600" dirty="0" smtClean="0">
                <a:effectLst>
                  <a:outerShdw blurRad="38100" dist="38100" dir="2700000" algn="tl">
                    <a:srgbClr val="000000">
                      <a:alpha val="43137"/>
                    </a:srgbClr>
                  </a:outerShdw>
                </a:effectLst>
              </a:rPr>
              <a:t>The old networks</a:t>
            </a:r>
            <a:endParaRPr lang="it-IT"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052736"/>
            <a:ext cx="8723312" cy="5805264"/>
          </a:xfrm>
        </p:spPr>
        <p:txBody>
          <a:bodyPr>
            <a:normAutofit fontScale="92500" lnSpcReduction="20000"/>
          </a:bodyPr>
          <a:lstStyle/>
          <a:p>
            <a:pPr marL="324000" indent="-288000" algn="just"/>
            <a:r>
              <a:rPr lang="it-IT" sz="2400" dirty="0" smtClean="0"/>
              <a:t>Up to few decades ago Information Technology hadn’t entered the Telecommunication world yet. The switches were only HW based and IT devices didn’t need to communicate with each other</a:t>
            </a:r>
          </a:p>
          <a:p>
            <a:pPr marL="324000" indent="-288000" algn="just"/>
            <a:r>
              <a:rPr lang="it-IT" sz="2400" dirty="0" smtClean="0"/>
              <a:t>As IT developed, it began to be employed in the design of the network nodes, in order to take advantage of the enormous benefits that software could provide, e.g.:</a:t>
            </a:r>
          </a:p>
          <a:p>
            <a:pPr lvl="1" algn="just"/>
            <a:r>
              <a:rPr lang="it-IT" sz="2000" dirty="0" smtClean="0"/>
              <a:t>extended the capabilities of the switches (both the performance and the service number and complexity)</a:t>
            </a:r>
          </a:p>
          <a:p>
            <a:pPr lvl="1" algn="just"/>
            <a:r>
              <a:rPr lang="it-IT" sz="2000" dirty="0" smtClean="0"/>
              <a:t>enabled simpler, cheaper and quicker service extension, normally without any need for hardware modifications, thus speeding up and simplifying the productive process</a:t>
            </a:r>
          </a:p>
          <a:p>
            <a:pPr lvl="1" algn="just">
              <a:lnSpc>
                <a:spcPct val="110000"/>
              </a:lnSpc>
            </a:pPr>
            <a:r>
              <a:rPr lang="it-IT" sz="2000" dirty="0" smtClean="0"/>
              <a:t>provided for quicker and simpler error and malfunction correction</a:t>
            </a:r>
          </a:p>
          <a:p>
            <a:pPr lvl="1" algn="just">
              <a:lnSpc>
                <a:spcPct val="110000"/>
              </a:lnSpc>
            </a:pPr>
            <a:r>
              <a:rPr lang="it-IT" sz="2000" dirty="0" smtClean="0"/>
              <a:t>extended the flexibility of the Network Elements, e.g.:</a:t>
            </a:r>
          </a:p>
          <a:p>
            <a:pPr lvl="2" algn="just">
              <a:lnSpc>
                <a:spcPct val="110000"/>
              </a:lnSpc>
            </a:pPr>
            <a:r>
              <a:rPr lang="it-IT" sz="1800" dirty="0" smtClean="0"/>
              <a:t>easier customization process</a:t>
            </a:r>
          </a:p>
          <a:p>
            <a:pPr lvl="2" algn="just">
              <a:lnSpc>
                <a:spcPct val="110000"/>
              </a:lnSpc>
            </a:pPr>
            <a:r>
              <a:rPr lang="it-IT" sz="1800" dirty="0" smtClean="0"/>
              <a:t>better adaptability to the different network contexts</a:t>
            </a:r>
          </a:p>
          <a:p>
            <a:pPr lvl="2" algn="just">
              <a:lnSpc>
                <a:spcPct val="110000"/>
              </a:lnSpc>
            </a:pPr>
            <a:r>
              <a:rPr lang="it-IT" sz="1800" dirty="0" smtClean="0"/>
              <a:t>easier paramenter configurability</a:t>
            </a:r>
          </a:p>
          <a:p>
            <a:pPr lvl="2" algn="just">
              <a:lnSpc>
                <a:spcPct val="110000"/>
              </a:lnSpc>
            </a:pPr>
            <a:r>
              <a:rPr lang="it-IT" sz="1800" dirty="0" smtClean="0"/>
              <a:t>…</a:t>
            </a:r>
          </a:p>
          <a:p>
            <a:pPr lvl="1" algn="just">
              <a:lnSpc>
                <a:spcPct val="110000"/>
              </a:lnSpc>
            </a:pPr>
            <a:r>
              <a:rPr lang="it-IT" sz="2000" dirty="0" smtClean="0"/>
              <a:t>enabled the implementation of more effective redundancy techniques (e.g. micro-synchronous duplication) thus increasing the system reliability</a:t>
            </a:r>
          </a:p>
          <a:p>
            <a:pPr marL="0" indent="0" algn="just">
              <a:buClr>
                <a:schemeClr val="bg1">
                  <a:lumMod val="95000"/>
                  <a:lumOff val="5000"/>
                </a:schemeClr>
              </a:buClr>
              <a:buNone/>
            </a:pPr>
            <a:endParaRPr lang="it-IT" sz="2400" dirty="0" smtClean="0"/>
          </a:p>
          <a:p>
            <a:pPr marL="0" indent="0" algn="just">
              <a:buClr>
                <a:schemeClr val="bg1">
                  <a:lumMod val="95000"/>
                  <a:lumOff val="5000"/>
                </a:schemeClr>
              </a:buClr>
              <a:buNone/>
            </a:pPr>
            <a:endParaRPr lang="it-IT" sz="2400" dirty="0" smtClean="0"/>
          </a:p>
          <a:p>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29" name="Straight Connector 1328"/>
          <p:cNvCxnSpPr/>
          <p:nvPr/>
        </p:nvCxnSpPr>
        <p:spPr>
          <a:xfrm flipH="1">
            <a:off x="1835698" y="4941168"/>
            <a:ext cx="1440158" cy="55866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3" name="Straight Connector 1322"/>
          <p:cNvCxnSpPr/>
          <p:nvPr/>
        </p:nvCxnSpPr>
        <p:spPr>
          <a:xfrm>
            <a:off x="4115076" y="3789040"/>
            <a:ext cx="96884" cy="4320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5" name="Straight Connector 1324"/>
          <p:cNvCxnSpPr/>
          <p:nvPr/>
        </p:nvCxnSpPr>
        <p:spPr>
          <a:xfrm>
            <a:off x="3178972" y="4005064"/>
            <a:ext cx="384916" cy="2880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1" name="Straight Connector 1330"/>
          <p:cNvCxnSpPr/>
          <p:nvPr/>
        </p:nvCxnSpPr>
        <p:spPr>
          <a:xfrm flipH="1">
            <a:off x="3995937" y="5229200"/>
            <a:ext cx="144015" cy="48665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3" name="Straight Connector 1332"/>
          <p:cNvCxnSpPr/>
          <p:nvPr/>
        </p:nvCxnSpPr>
        <p:spPr>
          <a:xfrm>
            <a:off x="6156176" y="5013176"/>
            <a:ext cx="144017" cy="3426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5" name="Straight Connector 1334"/>
          <p:cNvCxnSpPr/>
          <p:nvPr/>
        </p:nvCxnSpPr>
        <p:spPr>
          <a:xfrm flipH="1" flipV="1">
            <a:off x="6660234" y="4635732"/>
            <a:ext cx="504054" cy="894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1" name="Straight Connector 1320"/>
          <p:cNvCxnSpPr/>
          <p:nvPr/>
        </p:nvCxnSpPr>
        <p:spPr>
          <a:xfrm>
            <a:off x="5148064" y="5373216"/>
            <a:ext cx="72009" cy="4146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9" name="Straight Connector 1318"/>
          <p:cNvCxnSpPr/>
          <p:nvPr/>
        </p:nvCxnSpPr>
        <p:spPr>
          <a:xfrm flipH="1">
            <a:off x="2771800" y="5085184"/>
            <a:ext cx="576063" cy="4146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93" name="Oval 792"/>
          <p:cNvSpPr/>
          <p:nvPr/>
        </p:nvSpPr>
        <p:spPr>
          <a:xfrm>
            <a:off x="611560" y="3717032"/>
            <a:ext cx="1872208" cy="1224136"/>
          </a:xfrm>
          <a:prstGeom prst="ellipse">
            <a:avLst/>
          </a:prstGeom>
          <a:solidFill>
            <a:schemeClr val="accent1">
              <a:lumMod val="40000"/>
              <a:lumOff val="60000"/>
            </a:scheme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5" name="Rectangle 594"/>
          <p:cNvSpPr/>
          <p:nvPr/>
        </p:nvSpPr>
        <p:spPr>
          <a:xfrm>
            <a:off x="3707904" y="620688"/>
            <a:ext cx="4271016" cy="1980503"/>
          </a:xfrm>
          <a:prstGeom prst="rect">
            <a:avLst/>
          </a:prstGeom>
          <a:solidFill>
            <a:schemeClr val="accent1">
              <a:lumMod val="40000"/>
              <a:lumOff val="60000"/>
            </a:schemeClr>
          </a:solidFill>
          <a:ln>
            <a:noFill/>
          </a:ln>
          <a:effectLst>
            <a:innerShdw blurRad="63500" dist="50800" dir="189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it-IT" b="1">
              <a:solidFill>
                <a:schemeClr val="dk1"/>
              </a:solidFill>
            </a:endParaRPr>
          </a:p>
        </p:txBody>
      </p:sp>
      <p:sp>
        <p:nvSpPr>
          <p:cNvPr id="452" name="Rectangle 451"/>
          <p:cNvSpPr/>
          <p:nvPr/>
        </p:nvSpPr>
        <p:spPr>
          <a:xfrm>
            <a:off x="6034704" y="1340769"/>
            <a:ext cx="1728192" cy="936104"/>
          </a:xfrm>
          <a:prstGeom prst="rect">
            <a:avLst/>
          </a:prstGeom>
          <a:solidFill>
            <a:schemeClr val="accent1">
              <a:lumMod val="60000"/>
              <a:lumOff val="4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7" name="Title 1"/>
          <p:cNvSpPr>
            <a:spLocks noGrp="1"/>
          </p:cNvSpPr>
          <p:nvPr>
            <p:ph type="title"/>
          </p:nvPr>
        </p:nvSpPr>
        <p:spPr>
          <a:xfrm>
            <a:off x="827584" y="44624"/>
            <a:ext cx="7467600" cy="476672"/>
          </a:xfrm>
        </p:spPr>
        <p:txBody>
          <a:bodyPr>
            <a:noAutofit/>
          </a:bodyPr>
          <a:lstStyle/>
          <a:p>
            <a:r>
              <a:rPr lang="it-IT" sz="2800" dirty="0" smtClean="0">
                <a:effectLst>
                  <a:outerShdw blurRad="38100" dist="38100" dir="2700000" algn="tl">
                    <a:srgbClr val="000000">
                      <a:alpha val="43137"/>
                    </a:srgbClr>
                  </a:outerShdw>
                </a:effectLst>
              </a:rPr>
              <a:t>Example: NGN IP-Centrex service</a:t>
            </a:r>
            <a:endParaRPr lang="it-IT" sz="2800" dirty="0">
              <a:effectLst>
                <a:outerShdw blurRad="38100" dist="38100" dir="2700000" algn="tl">
                  <a:srgbClr val="000000">
                    <a:alpha val="43137"/>
                  </a:srgbClr>
                </a:outerShdw>
              </a:effectLst>
            </a:endParaRPr>
          </a:p>
        </p:txBody>
      </p:sp>
      <p:cxnSp>
        <p:nvCxnSpPr>
          <p:cNvPr id="605" name="Straight Connector 604"/>
          <p:cNvCxnSpPr/>
          <p:nvPr/>
        </p:nvCxnSpPr>
        <p:spPr>
          <a:xfrm flipH="1">
            <a:off x="6588224" y="4005064"/>
            <a:ext cx="551187" cy="1986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4" name="Straight Connector 573"/>
          <p:cNvCxnSpPr>
            <a:stCxn id="397" idx="2"/>
          </p:cNvCxnSpPr>
          <p:nvPr/>
        </p:nvCxnSpPr>
        <p:spPr>
          <a:xfrm>
            <a:off x="1520758" y="1552621"/>
            <a:ext cx="481498" cy="1844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6" name="Straight Connector 575"/>
          <p:cNvCxnSpPr/>
          <p:nvPr/>
        </p:nvCxnSpPr>
        <p:spPr>
          <a:xfrm flipV="1">
            <a:off x="1498200" y="2313160"/>
            <a:ext cx="720080" cy="2160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4" name="Straight Connector 483"/>
          <p:cNvCxnSpPr>
            <a:endCxn id="348" idx="1"/>
          </p:cNvCxnSpPr>
          <p:nvPr/>
        </p:nvCxnSpPr>
        <p:spPr>
          <a:xfrm flipV="1">
            <a:off x="3251431" y="1242031"/>
            <a:ext cx="1106009" cy="3073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6" name="Straight Connector 485"/>
          <p:cNvCxnSpPr/>
          <p:nvPr/>
        </p:nvCxnSpPr>
        <p:spPr>
          <a:xfrm>
            <a:off x="3275856" y="2276873"/>
            <a:ext cx="6480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124"/>
          <p:cNvGrpSpPr>
            <a:grpSpLocks/>
          </p:cNvGrpSpPr>
          <p:nvPr/>
        </p:nvGrpSpPr>
        <p:grpSpPr bwMode="auto">
          <a:xfrm>
            <a:off x="6250728" y="1514402"/>
            <a:ext cx="719138" cy="666750"/>
            <a:chOff x="4654" y="740"/>
            <a:chExt cx="453" cy="420"/>
          </a:xfrm>
        </p:grpSpPr>
        <p:grpSp>
          <p:nvGrpSpPr>
            <p:cNvPr id="3" name="Group 69"/>
            <p:cNvGrpSpPr>
              <a:grpSpLocks/>
            </p:cNvGrpSpPr>
            <p:nvPr/>
          </p:nvGrpSpPr>
          <p:grpSpPr bwMode="auto">
            <a:xfrm>
              <a:off x="4654" y="740"/>
              <a:ext cx="283" cy="263"/>
              <a:chOff x="4654" y="740"/>
              <a:chExt cx="283" cy="263"/>
            </a:xfrm>
          </p:grpSpPr>
          <p:sp>
            <p:nvSpPr>
              <p:cNvPr id="313" name="Freeform 43"/>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314" name="Freeform 44"/>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15" name="Rectangle 45"/>
              <p:cNvSpPr>
                <a:spLocks noChangeArrowheads="1"/>
              </p:cNvSpPr>
              <p:nvPr/>
            </p:nvSpPr>
            <p:spPr bwMode="auto">
              <a:xfrm>
                <a:off x="4654" y="771"/>
                <a:ext cx="247" cy="232"/>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316" name="Rectangle 46"/>
              <p:cNvSpPr>
                <a:spLocks noChangeArrowheads="1"/>
              </p:cNvSpPr>
              <p:nvPr/>
            </p:nvSpPr>
            <p:spPr bwMode="auto">
              <a:xfrm>
                <a:off x="4655" y="772"/>
                <a:ext cx="245" cy="230"/>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317" name="Freeform 47"/>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318" name="Freeform 48"/>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4" name="Group 52"/>
              <p:cNvGrpSpPr>
                <a:grpSpLocks/>
              </p:cNvGrpSpPr>
              <p:nvPr/>
            </p:nvGrpSpPr>
            <p:grpSpPr bwMode="auto">
              <a:xfrm>
                <a:off x="4654" y="833"/>
                <a:ext cx="250" cy="117"/>
                <a:chOff x="4654" y="833"/>
                <a:chExt cx="250" cy="117"/>
              </a:xfrm>
            </p:grpSpPr>
            <p:sp>
              <p:nvSpPr>
                <p:cNvPr id="336" name="Line 49"/>
                <p:cNvSpPr>
                  <a:spLocks noChangeShapeType="1"/>
                </p:cNvSpPr>
                <p:nvPr/>
              </p:nvSpPr>
              <p:spPr bwMode="auto">
                <a:xfrm>
                  <a:off x="4654" y="833"/>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37" name="Line 50"/>
                <p:cNvSpPr>
                  <a:spLocks noChangeShapeType="1"/>
                </p:cNvSpPr>
                <p:nvPr/>
              </p:nvSpPr>
              <p:spPr bwMode="auto">
                <a:xfrm>
                  <a:off x="4654" y="891"/>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38" name="Line 51"/>
                <p:cNvSpPr>
                  <a:spLocks noChangeShapeType="1"/>
                </p:cNvSpPr>
                <p:nvPr/>
              </p:nvSpPr>
              <p:spPr bwMode="auto">
                <a:xfrm>
                  <a:off x="4654" y="949"/>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5" name="Group 56"/>
              <p:cNvGrpSpPr>
                <a:grpSpLocks/>
              </p:cNvGrpSpPr>
              <p:nvPr/>
            </p:nvGrpSpPr>
            <p:grpSpPr bwMode="auto">
              <a:xfrm>
                <a:off x="4654" y="831"/>
                <a:ext cx="250" cy="117"/>
                <a:chOff x="4654" y="831"/>
                <a:chExt cx="250" cy="117"/>
              </a:xfrm>
            </p:grpSpPr>
            <p:sp>
              <p:nvSpPr>
                <p:cNvPr id="333" name="Line 53"/>
                <p:cNvSpPr>
                  <a:spLocks noChangeShapeType="1"/>
                </p:cNvSpPr>
                <p:nvPr/>
              </p:nvSpPr>
              <p:spPr bwMode="auto">
                <a:xfrm>
                  <a:off x="4654" y="831"/>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34" name="Line 54"/>
                <p:cNvSpPr>
                  <a:spLocks noChangeShapeType="1"/>
                </p:cNvSpPr>
                <p:nvPr/>
              </p:nvSpPr>
              <p:spPr bwMode="auto">
                <a:xfrm>
                  <a:off x="4654" y="889"/>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35" name="Line 55"/>
                <p:cNvSpPr>
                  <a:spLocks noChangeShapeType="1"/>
                </p:cNvSpPr>
                <p:nvPr/>
              </p:nvSpPr>
              <p:spPr bwMode="auto">
                <a:xfrm>
                  <a:off x="4654" y="947"/>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321" name="Rectangle 57"/>
              <p:cNvSpPr>
                <a:spLocks noChangeArrowheads="1"/>
              </p:cNvSpPr>
              <p:nvPr/>
            </p:nvSpPr>
            <p:spPr bwMode="auto">
              <a:xfrm>
                <a:off x="4655" y="772"/>
                <a:ext cx="245" cy="230"/>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6" name="Group 177"/>
              <p:cNvGrpSpPr>
                <a:grpSpLocks/>
              </p:cNvGrpSpPr>
              <p:nvPr/>
            </p:nvGrpSpPr>
            <p:grpSpPr bwMode="auto">
              <a:xfrm>
                <a:off x="4821" y="802"/>
                <a:ext cx="61" cy="177"/>
                <a:chOff x="4821" y="802"/>
                <a:chExt cx="61" cy="177"/>
              </a:xfrm>
            </p:grpSpPr>
            <p:grpSp>
              <p:nvGrpSpPr>
                <p:cNvPr id="7" name="Group 62"/>
                <p:cNvGrpSpPr>
                  <a:grpSpLocks/>
                </p:cNvGrpSpPr>
                <p:nvPr/>
              </p:nvGrpSpPr>
              <p:grpSpPr bwMode="auto">
                <a:xfrm>
                  <a:off x="4823" y="804"/>
                  <a:ext cx="59" cy="175"/>
                  <a:chOff x="4823" y="804"/>
                  <a:chExt cx="59" cy="175"/>
                </a:xfrm>
              </p:grpSpPr>
              <p:sp>
                <p:nvSpPr>
                  <p:cNvPr id="329" name="Line 58"/>
                  <p:cNvSpPr>
                    <a:spLocks noChangeShapeType="1"/>
                  </p:cNvSpPr>
                  <p:nvPr/>
                </p:nvSpPr>
                <p:spPr bwMode="auto">
                  <a:xfrm>
                    <a:off x="4823" y="804"/>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30" name="Line 59"/>
                  <p:cNvSpPr>
                    <a:spLocks noChangeShapeType="1"/>
                  </p:cNvSpPr>
                  <p:nvPr/>
                </p:nvSpPr>
                <p:spPr bwMode="auto">
                  <a:xfrm>
                    <a:off x="4823" y="862"/>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31" name="Line 60"/>
                  <p:cNvSpPr>
                    <a:spLocks noChangeShapeType="1"/>
                  </p:cNvSpPr>
                  <p:nvPr/>
                </p:nvSpPr>
                <p:spPr bwMode="auto">
                  <a:xfrm>
                    <a:off x="4823" y="920"/>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32" name="Line 61"/>
                  <p:cNvSpPr>
                    <a:spLocks noChangeShapeType="1"/>
                  </p:cNvSpPr>
                  <p:nvPr/>
                </p:nvSpPr>
                <p:spPr bwMode="auto">
                  <a:xfrm>
                    <a:off x="4823" y="978"/>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8" name="Group 67"/>
                <p:cNvGrpSpPr>
                  <a:grpSpLocks/>
                </p:cNvGrpSpPr>
                <p:nvPr/>
              </p:nvGrpSpPr>
              <p:grpSpPr bwMode="auto">
                <a:xfrm>
                  <a:off x="4821" y="802"/>
                  <a:ext cx="59" cy="175"/>
                  <a:chOff x="4821" y="802"/>
                  <a:chExt cx="59" cy="175"/>
                </a:xfrm>
              </p:grpSpPr>
              <p:sp>
                <p:nvSpPr>
                  <p:cNvPr id="325" name="Line 63"/>
                  <p:cNvSpPr>
                    <a:spLocks noChangeShapeType="1"/>
                  </p:cNvSpPr>
                  <p:nvPr/>
                </p:nvSpPr>
                <p:spPr bwMode="auto">
                  <a:xfrm>
                    <a:off x="4821" y="802"/>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26" name="Line 64"/>
                  <p:cNvSpPr>
                    <a:spLocks noChangeShapeType="1"/>
                  </p:cNvSpPr>
                  <p:nvPr/>
                </p:nvSpPr>
                <p:spPr bwMode="auto">
                  <a:xfrm>
                    <a:off x="4821" y="860"/>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27" name="Line 65"/>
                  <p:cNvSpPr>
                    <a:spLocks noChangeShapeType="1"/>
                  </p:cNvSpPr>
                  <p:nvPr/>
                </p:nvSpPr>
                <p:spPr bwMode="auto">
                  <a:xfrm>
                    <a:off x="4821" y="918"/>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28" name="Line 66"/>
                  <p:cNvSpPr>
                    <a:spLocks noChangeShapeType="1"/>
                  </p:cNvSpPr>
                  <p:nvPr/>
                </p:nvSpPr>
                <p:spPr bwMode="auto">
                  <a:xfrm>
                    <a:off x="4821" y="976"/>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grpSp>
          <p:nvGrpSpPr>
            <p:cNvPr id="9" name="Group 96"/>
            <p:cNvGrpSpPr>
              <a:grpSpLocks/>
            </p:cNvGrpSpPr>
            <p:nvPr/>
          </p:nvGrpSpPr>
          <p:grpSpPr bwMode="auto">
            <a:xfrm>
              <a:off x="4738" y="818"/>
              <a:ext cx="284" cy="261"/>
              <a:chOff x="4738" y="818"/>
              <a:chExt cx="284" cy="261"/>
            </a:xfrm>
          </p:grpSpPr>
          <p:sp>
            <p:nvSpPr>
              <p:cNvPr id="272" name="Freeform 70"/>
              <p:cNvSpPr>
                <a:spLocks/>
              </p:cNvSpPr>
              <p:nvPr/>
            </p:nvSpPr>
            <p:spPr bwMode="auto">
              <a:xfrm>
                <a:off x="4738" y="818"/>
                <a:ext cx="284" cy="30"/>
              </a:xfrm>
              <a:custGeom>
                <a:avLst/>
                <a:gdLst/>
                <a:ahLst/>
                <a:cxnLst>
                  <a:cxn ang="0">
                    <a:pos x="0" y="30"/>
                  </a:cxn>
                  <a:cxn ang="0">
                    <a:pos x="36" y="0"/>
                  </a:cxn>
                  <a:cxn ang="0">
                    <a:pos x="284" y="0"/>
                  </a:cxn>
                  <a:cxn ang="0">
                    <a:pos x="248" y="30"/>
                  </a:cxn>
                  <a:cxn ang="0">
                    <a:pos x="0" y="30"/>
                  </a:cxn>
                </a:cxnLst>
                <a:rect l="0" t="0" r="r" b="b"/>
                <a:pathLst>
                  <a:path w="284" h="30">
                    <a:moveTo>
                      <a:pt x="0" y="30"/>
                    </a:moveTo>
                    <a:lnTo>
                      <a:pt x="36" y="0"/>
                    </a:lnTo>
                    <a:lnTo>
                      <a:pt x="284" y="0"/>
                    </a:lnTo>
                    <a:lnTo>
                      <a:pt x="248" y="30"/>
                    </a:lnTo>
                    <a:lnTo>
                      <a:pt x="0" y="30"/>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73" name="Freeform 71"/>
              <p:cNvSpPr>
                <a:spLocks/>
              </p:cNvSpPr>
              <p:nvPr/>
            </p:nvSpPr>
            <p:spPr bwMode="auto">
              <a:xfrm>
                <a:off x="4738" y="818"/>
                <a:ext cx="284" cy="30"/>
              </a:xfrm>
              <a:custGeom>
                <a:avLst/>
                <a:gdLst/>
                <a:ahLst/>
                <a:cxnLst>
                  <a:cxn ang="0">
                    <a:pos x="0" y="30"/>
                  </a:cxn>
                  <a:cxn ang="0">
                    <a:pos x="36" y="0"/>
                  </a:cxn>
                  <a:cxn ang="0">
                    <a:pos x="284" y="0"/>
                  </a:cxn>
                  <a:cxn ang="0">
                    <a:pos x="248" y="30"/>
                  </a:cxn>
                  <a:cxn ang="0">
                    <a:pos x="0" y="30"/>
                  </a:cxn>
                </a:cxnLst>
                <a:rect l="0" t="0" r="r" b="b"/>
                <a:pathLst>
                  <a:path w="284" h="30">
                    <a:moveTo>
                      <a:pt x="0" y="30"/>
                    </a:moveTo>
                    <a:lnTo>
                      <a:pt x="36" y="0"/>
                    </a:lnTo>
                    <a:lnTo>
                      <a:pt x="284" y="0"/>
                    </a:lnTo>
                    <a:lnTo>
                      <a:pt x="248" y="30"/>
                    </a:lnTo>
                    <a:lnTo>
                      <a:pt x="0" y="30"/>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74" name="Rectangle 72"/>
              <p:cNvSpPr>
                <a:spLocks noChangeArrowheads="1"/>
              </p:cNvSpPr>
              <p:nvPr/>
            </p:nvSpPr>
            <p:spPr bwMode="auto">
              <a:xfrm>
                <a:off x="4738" y="848"/>
                <a:ext cx="248" cy="231"/>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5" name="Rectangle 73"/>
              <p:cNvSpPr>
                <a:spLocks noChangeArrowheads="1"/>
              </p:cNvSpPr>
              <p:nvPr/>
            </p:nvSpPr>
            <p:spPr bwMode="auto">
              <a:xfrm>
                <a:off x="4739" y="849"/>
                <a:ext cx="246" cy="229"/>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6" name="Freeform 74"/>
              <p:cNvSpPr>
                <a:spLocks/>
              </p:cNvSpPr>
              <p:nvPr/>
            </p:nvSpPr>
            <p:spPr bwMode="auto">
              <a:xfrm>
                <a:off x="4986" y="818"/>
                <a:ext cx="36" cy="261"/>
              </a:xfrm>
              <a:custGeom>
                <a:avLst/>
                <a:gdLst/>
                <a:ahLst/>
                <a:cxnLst>
                  <a:cxn ang="0">
                    <a:pos x="0" y="261"/>
                  </a:cxn>
                  <a:cxn ang="0">
                    <a:pos x="36" y="228"/>
                  </a:cxn>
                  <a:cxn ang="0">
                    <a:pos x="36" y="0"/>
                  </a:cxn>
                  <a:cxn ang="0">
                    <a:pos x="0" y="30"/>
                  </a:cxn>
                  <a:cxn ang="0">
                    <a:pos x="0" y="261"/>
                  </a:cxn>
                </a:cxnLst>
                <a:rect l="0" t="0" r="r" b="b"/>
                <a:pathLst>
                  <a:path w="36" h="261">
                    <a:moveTo>
                      <a:pt x="0" y="261"/>
                    </a:moveTo>
                    <a:lnTo>
                      <a:pt x="36" y="228"/>
                    </a:lnTo>
                    <a:lnTo>
                      <a:pt x="36" y="0"/>
                    </a:lnTo>
                    <a:lnTo>
                      <a:pt x="0" y="30"/>
                    </a:lnTo>
                    <a:lnTo>
                      <a:pt x="0" y="261"/>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77" name="Freeform 75"/>
              <p:cNvSpPr>
                <a:spLocks/>
              </p:cNvSpPr>
              <p:nvPr/>
            </p:nvSpPr>
            <p:spPr bwMode="auto">
              <a:xfrm>
                <a:off x="4986" y="818"/>
                <a:ext cx="36" cy="261"/>
              </a:xfrm>
              <a:custGeom>
                <a:avLst/>
                <a:gdLst/>
                <a:ahLst/>
                <a:cxnLst>
                  <a:cxn ang="0">
                    <a:pos x="0" y="261"/>
                  </a:cxn>
                  <a:cxn ang="0">
                    <a:pos x="36" y="228"/>
                  </a:cxn>
                  <a:cxn ang="0">
                    <a:pos x="36" y="0"/>
                  </a:cxn>
                  <a:cxn ang="0">
                    <a:pos x="0" y="30"/>
                  </a:cxn>
                  <a:cxn ang="0">
                    <a:pos x="0" y="261"/>
                  </a:cxn>
                </a:cxnLst>
                <a:rect l="0" t="0" r="r" b="b"/>
                <a:pathLst>
                  <a:path w="36" h="261">
                    <a:moveTo>
                      <a:pt x="0" y="261"/>
                    </a:moveTo>
                    <a:lnTo>
                      <a:pt x="36" y="228"/>
                    </a:lnTo>
                    <a:lnTo>
                      <a:pt x="36" y="0"/>
                    </a:lnTo>
                    <a:lnTo>
                      <a:pt x="0" y="30"/>
                    </a:lnTo>
                    <a:lnTo>
                      <a:pt x="0" y="261"/>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10" name="Group 79"/>
              <p:cNvGrpSpPr>
                <a:grpSpLocks/>
              </p:cNvGrpSpPr>
              <p:nvPr/>
            </p:nvGrpSpPr>
            <p:grpSpPr bwMode="auto">
              <a:xfrm>
                <a:off x="4738" y="910"/>
                <a:ext cx="250" cy="116"/>
                <a:chOff x="4738" y="910"/>
                <a:chExt cx="250" cy="116"/>
              </a:xfrm>
            </p:grpSpPr>
            <p:sp>
              <p:nvSpPr>
                <p:cNvPr id="310" name="Line 76"/>
                <p:cNvSpPr>
                  <a:spLocks noChangeShapeType="1"/>
                </p:cNvSpPr>
                <p:nvPr/>
              </p:nvSpPr>
              <p:spPr bwMode="auto">
                <a:xfrm>
                  <a:off x="4738" y="910"/>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11" name="Line 77"/>
                <p:cNvSpPr>
                  <a:spLocks noChangeShapeType="1"/>
                </p:cNvSpPr>
                <p:nvPr/>
              </p:nvSpPr>
              <p:spPr bwMode="auto">
                <a:xfrm>
                  <a:off x="4738" y="968"/>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12" name="Line 78"/>
                <p:cNvSpPr>
                  <a:spLocks noChangeShapeType="1"/>
                </p:cNvSpPr>
                <p:nvPr/>
              </p:nvSpPr>
              <p:spPr bwMode="auto">
                <a:xfrm>
                  <a:off x="4738" y="1025"/>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11" name="Group 83"/>
              <p:cNvGrpSpPr>
                <a:grpSpLocks/>
              </p:cNvGrpSpPr>
              <p:nvPr/>
            </p:nvGrpSpPr>
            <p:grpSpPr bwMode="auto">
              <a:xfrm>
                <a:off x="4738" y="908"/>
                <a:ext cx="250" cy="116"/>
                <a:chOff x="4738" y="908"/>
                <a:chExt cx="250" cy="116"/>
              </a:xfrm>
            </p:grpSpPr>
            <p:sp>
              <p:nvSpPr>
                <p:cNvPr id="301" name="Line 80"/>
                <p:cNvSpPr>
                  <a:spLocks noChangeShapeType="1"/>
                </p:cNvSpPr>
                <p:nvPr/>
              </p:nvSpPr>
              <p:spPr bwMode="auto">
                <a:xfrm>
                  <a:off x="4738" y="908"/>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08" name="Line 81"/>
                <p:cNvSpPr>
                  <a:spLocks noChangeShapeType="1"/>
                </p:cNvSpPr>
                <p:nvPr/>
              </p:nvSpPr>
              <p:spPr bwMode="auto">
                <a:xfrm>
                  <a:off x="4738" y="966"/>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09" name="Line 82"/>
                <p:cNvSpPr>
                  <a:spLocks noChangeShapeType="1"/>
                </p:cNvSpPr>
                <p:nvPr/>
              </p:nvSpPr>
              <p:spPr bwMode="auto">
                <a:xfrm>
                  <a:off x="4738" y="1023"/>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280" name="Rectangle 84"/>
              <p:cNvSpPr>
                <a:spLocks noChangeArrowheads="1"/>
              </p:cNvSpPr>
              <p:nvPr/>
            </p:nvSpPr>
            <p:spPr bwMode="auto">
              <a:xfrm>
                <a:off x="4739" y="849"/>
                <a:ext cx="246" cy="229"/>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12" name="Group 95"/>
              <p:cNvGrpSpPr>
                <a:grpSpLocks/>
              </p:cNvGrpSpPr>
              <p:nvPr/>
            </p:nvGrpSpPr>
            <p:grpSpPr bwMode="auto">
              <a:xfrm>
                <a:off x="4906" y="879"/>
                <a:ext cx="61" cy="176"/>
                <a:chOff x="4906" y="879"/>
                <a:chExt cx="61" cy="176"/>
              </a:xfrm>
            </p:grpSpPr>
            <p:grpSp>
              <p:nvGrpSpPr>
                <p:cNvPr id="13" name="Group 89"/>
                <p:cNvGrpSpPr>
                  <a:grpSpLocks/>
                </p:cNvGrpSpPr>
                <p:nvPr/>
              </p:nvGrpSpPr>
              <p:grpSpPr bwMode="auto">
                <a:xfrm>
                  <a:off x="4908" y="881"/>
                  <a:ext cx="59" cy="174"/>
                  <a:chOff x="4908" y="881"/>
                  <a:chExt cx="59" cy="174"/>
                </a:xfrm>
              </p:grpSpPr>
              <p:sp>
                <p:nvSpPr>
                  <p:cNvPr id="289" name="Line 85"/>
                  <p:cNvSpPr>
                    <a:spLocks noChangeShapeType="1"/>
                  </p:cNvSpPr>
                  <p:nvPr/>
                </p:nvSpPr>
                <p:spPr bwMode="auto">
                  <a:xfrm>
                    <a:off x="4908" y="881"/>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93" name="Line 86"/>
                  <p:cNvSpPr>
                    <a:spLocks noChangeShapeType="1"/>
                  </p:cNvSpPr>
                  <p:nvPr/>
                </p:nvSpPr>
                <p:spPr bwMode="auto">
                  <a:xfrm>
                    <a:off x="4908" y="939"/>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94" name="Line 87"/>
                  <p:cNvSpPr>
                    <a:spLocks noChangeShapeType="1"/>
                  </p:cNvSpPr>
                  <p:nvPr/>
                </p:nvSpPr>
                <p:spPr bwMode="auto">
                  <a:xfrm>
                    <a:off x="4908" y="996"/>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00" name="Line 88"/>
                  <p:cNvSpPr>
                    <a:spLocks noChangeShapeType="1"/>
                  </p:cNvSpPr>
                  <p:nvPr/>
                </p:nvSpPr>
                <p:spPr bwMode="auto">
                  <a:xfrm>
                    <a:off x="4908" y="1054"/>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14" name="Group 94"/>
                <p:cNvGrpSpPr>
                  <a:grpSpLocks/>
                </p:cNvGrpSpPr>
                <p:nvPr/>
              </p:nvGrpSpPr>
              <p:grpSpPr bwMode="auto">
                <a:xfrm>
                  <a:off x="4906" y="879"/>
                  <a:ext cx="59" cy="174"/>
                  <a:chOff x="4906" y="879"/>
                  <a:chExt cx="59" cy="174"/>
                </a:xfrm>
              </p:grpSpPr>
              <p:sp>
                <p:nvSpPr>
                  <p:cNvPr id="284" name="Line 90"/>
                  <p:cNvSpPr>
                    <a:spLocks noChangeShapeType="1"/>
                  </p:cNvSpPr>
                  <p:nvPr/>
                </p:nvSpPr>
                <p:spPr bwMode="auto">
                  <a:xfrm>
                    <a:off x="4906" y="879"/>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85" name="Line 91"/>
                  <p:cNvSpPr>
                    <a:spLocks noChangeShapeType="1"/>
                  </p:cNvSpPr>
                  <p:nvPr/>
                </p:nvSpPr>
                <p:spPr bwMode="auto">
                  <a:xfrm>
                    <a:off x="4906" y="937"/>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86" name="Line 92"/>
                  <p:cNvSpPr>
                    <a:spLocks noChangeShapeType="1"/>
                  </p:cNvSpPr>
                  <p:nvPr/>
                </p:nvSpPr>
                <p:spPr bwMode="auto">
                  <a:xfrm>
                    <a:off x="4906" y="994"/>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88" name="Line 93"/>
                  <p:cNvSpPr>
                    <a:spLocks noChangeShapeType="1"/>
                  </p:cNvSpPr>
                  <p:nvPr/>
                </p:nvSpPr>
                <p:spPr bwMode="auto">
                  <a:xfrm>
                    <a:off x="4906" y="1052"/>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grpSp>
          <p:nvGrpSpPr>
            <p:cNvPr id="15" name="Group 123"/>
            <p:cNvGrpSpPr>
              <a:grpSpLocks/>
            </p:cNvGrpSpPr>
            <p:nvPr/>
          </p:nvGrpSpPr>
          <p:grpSpPr bwMode="auto">
            <a:xfrm>
              <a:off x="4823" y="898"/>
              <a:ext cx="284" cy="262"/>
              <a:chOff x="4823" y="898"/>
              <a:chExt cx="284" cy="262"/>
            </a:xfrm>
          </p:grpSpPr>
          <p:sp>
            <p:nvSpPr>
              <p:cNvPr id="230" name="Freeform 97"/>
              <p:cNvSpPr>
                <a:spLocks/>
              </p:cNvSpPr>
              <p:nvPr/>
            </p:nvSpPr>
            <p:spPr bwMode="auto">
              <a:xfrm>
                <a:off x="4823" y="898"/>
                <a:ext cx="284" cy="31"/>
              </a:xfrm>
              <a:custGeom>
                <a:avLst/>
                <a:gdLst/>
                <a:ahLst/>
                <a:cxnLst>
                  <a:cxn ang="0">
                    <a:pos x="0" y="31"/>
                  </a:cxn>
                  <a:cxn ang="0">
                    <a:pos x="36" y="0"/>
                  </a:cxn>
                  <a:cxn ang="0">
                    <a:pos x="284" y="0"/>
                  </a:cxn>
                  <a:cxn ang="0">
                    <a:pos x="248" y="31"/>
                  </a:cxn>
                  <a:cxn ang="0">
                    <a:pos x="0" y="31"/>
                  </a:cxn>
                </a:cxnLst>
                <a:rect l="0" t="0" r="r" b="b"/>
                <a:pathLst>
                  <a:path w="284" h="31">
                    <a:moveTo>
                      <a:pt x="0" y="31"/>
                    </a:moveTo>
                    <a:lnTo>
                      <a:pt x="36" y="0"/>
                    </a:lnTo>
                    <a:lnTo>
                      <a:pt x="284" y="0"/>
                    </a:lnTo>
                    <a:lnTo>
                      <a:pt x="248" y="31"/>
                    </a:lnTo>
                    <a:lnTo>
                      <a:pt x="0" y="31"/>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32" name="Freeform 98"/>
              <p:cNvSpPr>
                <a:spLocks/>
              </p:cNvSpPr>
              <p:nvPr/>
            </p:nvSpPr>
            <p:spPr bwMode="auto">
              <a:xfrm>
                <a:off x="4823" y="898"/>
                <a:ext cx="284" cy="31"/>
              </a:xfrm>
              <a:custGeom>
                <a:avLst/>
                <a:gdLst/>
                <a:ahLst/>
                <a:cxnLst>
                  <a:cxn ang="0">
                    <a:pos x="0" y="31"/>
                  </a:cxn>
                  <a:cxn ang="0">
                    <a:pos x="36" y="0"/>
                  </a:cxn>
                  <a:cxn ang="0">
                    <a:pos x="284" y="0"/>
                  </a:cxn>
                  <a:cxn ang="0">
                    <a:pos x="248" y="31"/>
                  </a:cxn>
                  <a:cxn ang="0">
                    <a:pos x="0" y="31"/>
                  </a:cxn>
                </a:cxnLst>
                <a:rect l="0" t="0" r="r" b="b"/>
                <a:pathLst>
                  <a:path w="284" h="31">
                    <a:moveTo>
                      <a:pt x="0" y="31"/>
                    </a:moveTo>
                    <a:lnTo>
                      <a:pt x="36" y="0"/>
                    </a:lnTo>
                    <a:lnTo>
                      <a:pt x="284" y="0"/>
                    </a:lnTo>
                    <a:lnTo>
                      <a:pt x="248" y="31"/>
                    </a:lnTo>
                    <a:lnTo>
                      <a:pt x="0" y="31"/>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35" name="Rectangle 99"/>
              <p:cNvSpPr>
                <a:spLocks noChangeArrowheads="1"/>
              </p:cNvSpPr>
              <p:nvPr/>
            </p:nvSpPr>
            <p:spPr bwMode="auto">
              <a:xfrm>
                <a:off x="4823" y="929"/>
                <a:ext cx="248" cy="231"/>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37" name="Rectangle 100"/>
              <p:cNvSpPr>
                <a:spLocks noChangeArrowheads="1"/>
              </p:cNvSpPr>
              <p:nvPr/>
            </p:nvSpPr>
            <p:spPr bwMode="auto">
              <a:xfrm>
                <a:off x="4824" y="930"/>
                <a:ext cx="246" cy="229"/>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39" name="Freeform 101"/>
              <p:cNvSpPr>
                <a:spLocks/>
              </p:cNvSpPr>
              <p:nvPr/>
            </p:nvSpPr>
            <p:spPr bwMode="auto">
              <a:xfrm>
                <a:off x="5071" y="898"/>
                <a:ext cx="36" cy="262"/>
              </a:xfrm>
              <a:custGeom>
                <a:avLst/>
                <a:gdLst/>
                <a:ahLst/>
                <a:cxnLst>
                  <a:cxn ang="0">
                    <a:pos x="0" y="262"/>
                  </a:cxn>
                  <a:cxn ang="0">
                    <a:pos x="36" y="229"/>
                  </a:cxn>
                  <a:cxn ang="0">
                    <a:pos x="36" y="0"/>
                  </a:cxn>
                  <a:cxn ang="0">
                    <a:pos x="0" y="31"/>
                  </a:cxn>
                  <a:cxn ang="0">
                    <a:pos x="0" y="262"/>
                  </a:cxn>
                </a:cxnLst>
                <a:rect l="0" t="0" r="r" b="b"/>
                <a:pathLst>
                  <a:path w="36" h="262">
                    <a:moveTo>
                      <a:pt x="0" y="262"/>
                    </a:moveTo>
                    <a:lnTo>
                      <a:pt x="36" y="229"/>
                    </a:lnTo>
                    <a:lnTo>
                      <a:pt x="36" y="0"/>
                    </a:lnTo>
                    <a:lnTo>
                      <a:pt x="0" y="31"/>
                    </a:lnTo>
                    <a:lnTo>
                      <a:pt x="0" y="262"/>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40" name="Freeform 102"/>
              <p:cNvSpPr>
                <a:spLocks/>
              </p:cNvSpPr>
              <p:nvPr/>
            </p:nvSpPr>
            <p:spPr bwMode="auto">
              <a:xfrm>
                <a:off x="5071" y="898"/>
                <a:ext cx="36" cy="262"/>
              </a:xfrm>
              <a:custGeom>
                <a:avLst/>
                <a:gdLst/>
                <a:ahLst/>
                <a:cxnLst>
                  <a:cxn ang="0">
                    <a:pos x="0" y="262"/>
                  </a:cxn>
                  <a:cxn ang="0">
                    <a:pos x="36" y="229"/>
                  </a:cxn>
                  <a:cxn ang="0">
                    <a:pos x="36" y="0"/>
                  </a:cxn>
                  <a:cxn ang="0">
                    <a:pos x="0" y="31"/>
                  </a:cxn>
                  <a:cxn ang="0">
                    <a:pos x="0" y="262"/>
                  </a:cxn>
                </a:cxnLst>
                <a:rect l="0" t="0" r="r" b="b"/>
                <a:pathLst>
                  <a:path w="36" h="262">
                    <a:moveTo>
                      <a:pt x="0" y="262"/>
                    </a:moveTo>
                    <a:lnTo>
                      <a:pt x="36" y="229"/>
                    </a:lnTo>
                    <a:lnTo>
                      <a:pt x="36" y="0"/>
                    </a:lnTo>
                    <a:lnTo>
                      <a:pt x="0" y="31"/>
                    </a:lnTo>
                    <a:lnTo>
                      <a:pt x="0" y="262"/>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16" name="Group 106"/>
              <p:cNvGrpSpPr>
                <a:grpSpLocks/>
              </p:cNvGrpSpPr>
              <p:nvPr/>
            </p:nvGrpSpPr>
            <p:grpSpPr bwMode="auto">
              <a:xfrm>
                <a:off x="4823" y="991"/>
                <a:ext cx="250" cy="116"/>
                <a:chOff x="4823" y="991"/>
                <a:chExt cx="250" cy="116"/>
              </a:xfrm>
            </p:grpSpPr>
            <p:sp>
              <p:nvSpPr>
                <p:cNvPr id="269" name="Line 103"/>
                <p:cNvSpPr>
                  <a:spLocks noChangeShapeType="1"/>
                </p:cNvSpPr>
                <p:nvPr/>
              </p:nvSpPr>
              <p:spPr bwMode="auto">
                <a:xfrm>
                  <a:off x="4823" y="991"/>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70" name="Line 104"/>
                <p:cNvSpPr>
                  <a:spLocks noChangeShapeType="1"/>
                </p:cNvSpPr>
                <p:nvPr/>
              </p:nvSpPr>
              <p:spPr bwMode="auto">
                <a:xfrm>
                  <a:off x="4823" y="1048"/>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71" name="Line 105"/>
                <p:cNvSpPr>
                  <a:spLocks noChangeShapeType="1"/>
                </p:cNvSpPr>
                <p:nvPr/>
              </p:nvSpPr>
              <p:spPr bwMode="auto">
                <a:xfrm>
                  <a:off x="4823" y="1106"/>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17" name="Group 110"/>
              <p:cNvGrpSpPr>
                <a:grpSpLocks/>
              </p:cNvGrpSpPr>
              <p:nvPr/>
            </p:nvGrpSpPr>
            <p:grpSpPr bwMode="auto">
              <a:xfrm>
                <a:off x="4823" y="989"/>
                <a:ext cx="250" cy="116"/>
                <a:chOff x="4823" y="989"/>
                <a:chExt cx="250" cy="116"/>
              </a:xfrm>
            </p:grpSpPr>
            <p:sp>
              <p:nvSpPr>
                <p:cNvPr id="265" name="Line 107"/>
                <p:cNvSpPr>
                  <a:spLocks noChangeShapeType="1"/>
                </p:cNvSpPr>
                <p:nvPr/>
              </p:nvSpPr>
              <p:spPr bwMode="auto">
                <a:xfrm>
                  <a:off x="4823" y="989"/>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66" name="Line 108"/>
                <p:cNvSpPr>
                  <a:spLocks noChangeShapeType="1"/>
                </p:cNvSpPr>
                <p:nvPr/>
              </p:nvSpPr>
              <p:spPr bwMode="auto">
                <a:xfrm>
                  <a:off x="4823" y="1046"/>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68" name="Line 109"/>
                <p:cNvSpPr>
                  <a:spLocks noChangeShapeType="1"/>
                </p:cNvSpPr>
                <p:nvPr/>
              </p:nvSpPr>
              <p:spPr bwMode="auto">
                <a:xfrm>
                  <a:off x="4823" y="1104"/>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247" name="Rectangle 111"/>
              <p:cNvSpPr>
                <a:spLocks noChangeArrowheads="1"/>
              </p:cNvSpPr>
              <p:nvPr/>
            </p:nvSpPr>
            <p:spPr bwMode="auto">
              <a:xfrm>
                <a:off x="4824" y="930"/>
                <a:ext cx="246" cy="229"/>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18" name="Group 122"/>
              <p:cNvGrpSpPr>
                <a:grpSpLocks/>
              </p:cNvGrpSpPr>
              <p:nvPr/>
            </p:nvGrpSpPr>
            <p:grpSpPr bwMode="auto">
              <a:xfrm>
                <a:off x="4990" y="960"/>
                <a:ext cx="62" cy="176"/>
                <a:chOff x="4990" y="960"/>
                <a:chExt cx="62" cy="176"/>
              </a:xfrm>
            </p:grpSpPr>
            <p:grpSp>
              <p:nvGrpSpPr>
                <p:cNvPr id="19" name="Group 116"/>
                <p:cNvGrpSpPr>
                  <a:grpSpLocks/>
                </p:cNvGrpSpPr>
                <p:nvPr/>
              </p:nvGrpSpPr>
              <p:grpSpPr bwMode="auto">
                <a:xfrm>
                  <a:off x="4992" y="962"/>
                  <a:ext cx="60" cy="174"/>
                  <a:chOff x="4992" y="962"/>
                  <a:chExt cx="60" cy="174"/>
                </a:xfrm>
              </p:grpSpPr>
              <p:sp>
                <p:nvSpPr>
                  <p:cNvPr id="257" name="Line 112"/>
                  <p:cNvSpPr>
                    <a:spLocks noChangeShapeType="1"/>
                  </p:cNvSpPr>
                  <p:nvPr/>
                </p:nvSpPr>
                <p:spPr bwMode="auto">
                  <a:xfrm>
                    <a:off x="4992" y="962"/>
                    <a:ext cx="60"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59" name="Line 113"/>
                  <p:cNvSpPr>
                    <a:spLocks noChangeShapeType="1"/>
                  </p:cNvSpPr>
                  <p:nvPr/>
                </p:nvSpPr>
                <p:spPr bwMode="auto">
                  <a:xfrm>
                    <a:off x="4992" y="1019"/>
                    <a:ext cx="60"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60" name="Line 114"/>
                  <p:cNvSpPr>
                    <a:spLocks noChangeShapeType="1"/>
                  </p:cNvSpPr>
                  <p:nvPr/>
                </p:nvSpPr>
                <p:spPr bwMode="auto">
                  <a:xfrm>
                    <a:off x="4992" y="1077"/>
                    <a:ext cx="60"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63" name="Line 115"/>
                  <p:cNvSpPr>
                    <a:spLocks noChangeShapeType="1"/>
                  </p:cNvSpPr>
                  <p:nvPr/>
                </p:nvSpPr>
                <p:spPr bwMode="auto">
                  <a:xfrm>
                    <a:off x="4992" y="1135"/>
                    <a:ext cx="60"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20" name="Group 121"/>
                <p:cNvGrpSpPr>
                  <a:grpSpLocks/>
                </p:cNvGrpSpPr>
                <p:nvPr/>
              </p:nvGrpSpPr>
              <p:grpSpPr bwMode="auto">
                <a:xfrm>
                  <a:off x="4990" y="960"/>
                  <a:ext cx="60" cy="174"/>
                  <a:chOff x="4990" y="960"/>
                  <a:chExt cx="60" cy="174"/>
                </a:xfrm>
              </p:grpSpPr>
              <p:sp>
                <p:nvSpPr>
                  <p:cNvPr id="253" name="Line 117"/>
                  <p:cNvSpPr>
                    <a:spLocks noChangeShapeType="1"/>
                  </p:cNvSpPr>
                  <p:nvPr/>
                </p:nvSpPr>
                <p:spPr bwMode="auto">
                  <a:xfrm>
                    <a:off x="4990" y="960"/>
                    <a:ext cx="60"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54" name="Line 118"/>
                  <p:cNvSpPr>
                    <a:spLocks noChangeShapeType="1"/>
                  </p:cNvSpPr>
                  <p:nvPr/>
                </p:nvSpPr>
                <p:spPr bwMode="auto">
                  <a:xfrm>
                    <a:off x="4990" y="1017"/>
                    <a:ext cx="60"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55" name="Line 119"/>
                  <p:cNvSpPr>
                    <a:spLocks noChangeShapeType="1"/>
                  </p:cNvSpPr>
                  <p:nvPr/>
                </p:nvSpPr>
                <p:spPr bwMode="auto">
                  <a:xfrm>
                    <a:off x="4990" y="1075"/>
                    <a:ext cx="60"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56" name="Line 120"/>
                  <p:cNvSpPr>
                    <a:spLocks noChangeShapeType="1"/>
                  </p:cNvSpPr>
                  <p:nvPr/>
                </p:nvSpPr>
                <p:spPr bwMode="auto">
                  <a:xfrm>
                    <a:off x="4990" y="1133"/>
                    <a:ext cx="60"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grpSp>
      <p:grpSp>
        <p:nvGrpSpPr>
          <p:cNvPr id="27" name="Group 182"/>
          <p:cNvGrpSpPr>
            <a:grpSpLocks noChangeAspect="1"/>
          </p:cNvGrpSpPr>
          <p:nvPr/>
        </p:nvGrpSpPr>
        <p:grpSpPr bwMode="auto">
          <a:xfrm>
            <a:off x="1210168" y="1244073"/>
            <a:ext cx="360040" cy="387862"/>
            <a:chOff x="3862" y="2832"/>
            <a:chExt cx="458" cy="492"/>
          </a:xfrm>
        </p:grpSpPr>
        <p:grpSp>
          <p:nvGrpSpPr>
            <p:cNvPr id="28" name="Group 183"/>
            <p:cNvGrpSpPr>
              <a:grpSpLocks noChangeAspect="1"/>
            </p:cNvGrpSpPr>
            <p:nvPr/>
          </p:nvGrpSpPr>
          <p:grpSpPr bwMode="auto">
            <a:xfrm>
              <a:off x="3862" y="2832"/>
              <a:ext cx="458" cy="492"/>
              <a:chOff x="1441" y="2189"/>
              <a:chExt cx="648" cy="591"/>
            </a:xfrm>
          </p:grpSpPr>
          <p:sp>
            <p:nvSpPr>
              <p:cNvPr id="369"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370"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371"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372"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373"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374"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375"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76"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77"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78"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79"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80"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81"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382"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383"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384"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385"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386"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387"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388"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389"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390"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391"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392"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393"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394"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395"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396"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97"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98"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99"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00"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01"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02"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03"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04"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05"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06"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07"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08"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409"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410"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411"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412"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13"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14"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15"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16"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17"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18"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19"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20"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21"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22"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23"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24"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25"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26"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27"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28"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29"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30"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31"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32"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433"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434"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435"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36"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37"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438"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39"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40"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41"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42"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43"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44"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45"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46"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47"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368" name="Picture 263"/>
            <p:cNvPicPr>
              <a:picLocks noChangeAspect="1" noChangeArrowheads="1"/>
            </p:cNvPicPr>
            <p:nvPr/>
          </p:nvPicPr>
          <p:blipFill>
            <a:blip r:embed="rId2" cstate="print"/>
            <a:srcRect/>
            <a:stretch>
              <a:fillRect/>
            </a:stretch>
          </p:blipFill>
          <p:spPr bwMode="auto">
            <a:xfrm>
              <a:off x="3950" y="2912"/>
              <a:ext cx="247" cy="179"/>
            </a:xfrm>
            <a:prstGeom prst="rect">
              <a:avLst/>
            </a:prstGeom>
            <a:noFill/>
            <a:ln w="9525">
              <a:noFill/>
              <a:miter lim="800000"/>
              <a:headEnd/>
              <a:tailEnd/>
            </a:ln>
            <a:effectLst/>
          </p:spPr>
        </p:pic>
      </p:grpSp>
      <p:sp>
        <p:nvSpPr>
          <p:cNvPr id="448" name="Cloud"/>
          <p:cNvSpPr>
            <a:spLocks noChangeAspect="1" noEditPoints="1" noChangeArrowheads="1"/>
          </p:cNvSpPr>
          <p:nvPr/>
        </p:nvSpPr>
        <p:spPr bwMode="auto">
          <a:xfrm>
            <a:off x="1858240" y="1340769"/>
            <a:ext cx="1600909" cy="1332431"/>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chemeClr val="tx1"/>
            </a:solidFill>
            <a:miter lim="800000"/>
            <a:headEnd/>
            <a:tailEnd/>
          </a:ln>
          <a:effectLst/>
        </p:spPr>
        <p:txBody>
          <a:bodyPr anchor="ctr"/>
          <a:lstStyle/>
          <a:p>
            <a:endParaRPr lang="en-US" b="1" dirty="0">
              <a:latin typeface="Arial Narrow" pitchFamily="34" charset="0"/>
            </a:endParaRPr>
          </a:p>
          <a:p>
            <a:endParaRPr lang="en-US" b="1" dirty="0">
              <a:latin typeface="Arial Narrow" pitchFamily="34" charset="0"/>
            </a:endParaRPr>
          </a:p>
        </p:txBody>
      </p:sp>
      <p:sp>
        <p:nvSpPr>
          <p:cNvPr id="449" name="Cloud"/>
          <p:cNvSpPr>
            <a:spLocks noChangeAspect="1" noEditPoints="1" noChangeArrowheads="1"/>
          </p:cNvSpPr>
          <p:nvPr/>
        </p:nvSpPr>
        <p:spPr bwMode="auto">
          <a:xfrm>
            <a:off x="3131840" y="3933056"/>
            <a:ext cx="3816424" cy="151216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chemeClr val="tx1"/>
            </a:solidFill>
            <a:miter lim="800000"/>
            <a:headEnd/>
            <a:tailEnd/>
          </a:ln>
          <a:effectLst/>
        </p:spPr>
        <p:txBody>
          <a:bodyPr anchor="ctr"/>
          <a:lstStyle/>
          <a:p>
            <a:endParaRPr lang="en-US" b="1" dirty="0">
              <a:latin typeface="Arial Narrow" pitchFamily="34" charset="0"/>
            </a:endParaRPr>
          </a:p>
          <a:p>
            <a:endParaRPr lang="en-US" b="1" dirty="0">
              <a:latin typeface="Arial Narrow" pitchFamily="34" charset="0"/>
            </a:endParaRPr>
          </a:p>
        </p:txBody>
      </p:sp>
      <p:sp>
        <p:nvSpPr>
          <p:cNvPr id="450" name="Rectangle 449"/>
          <p:cNvSpPr/>
          <p:nvPr/>
        </p:nvSpPr>
        <p:spPr>
          <a:xfrm>
            <a:off x="5508104" y="3104681"/>
            <a:ext cx="648072" cy="900383"/>
          </a:xfrm>
          <a:prstGeom prst="rect">
            <a:avLst/>
          </a:prstGeom>
          <a:gradFill flip="none" rotWithShape="1">
            <a:gsLst>
              <a:gs pos="0">
                <a:schemeClr val="accent5">
                  <a:tint val="30000"/>
                  <a:satMod val="250000"/>
                </a:schemeClr>
              </a:gs>
              <a:gs pos="72000">
                <a:schemeClr val="accent5">
                  <a:tint val="75000"/>
                  <a:satMod val="210000"/>
                </a:schemeClr>
              </a:gs>
              <a:gs pos="100000">
                <a:schemeClr val="accent5">
                  <a:tint val="85000"/>
                  <a:satMod val="210000"/>
                </a:schemeClr>
              </a:gs>
            </a:gsLst>
            <a:lin ang="2700000" scaled="1"/>
            <a:tileRect/>
          </a:gradFill>
          <a:ln>
            <a:noFill/>
          </a:ln>
          <a:effectLst>
            <a:innerShdw blurRad="63500" dist="50800" dir="189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it-IT" b="1" dirty="0" smtClean="0"/>
              <a:t>SSW</a:t>
            </a:r>
            <a:endParaRPr lang="it-IT" b="1" dirty="0"/>
          </a:p>
        </p:txBody>
      </p:sp>
      <p:cxnSp>
        <p:nvCxnSpPr>
          <p:cNvPr id="451" name="Straight Connector 450"/>
          <p:cNvCxnSpPr/>
          <p:nvPr/>
        </p:nvCxnSpPr>
        <p:spPr>
          <a:xfrm flipH="1">
            <a:off x="5904148" y="2276872"/>
            <a:ext cx="756084" cy="827809"/>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nvGrpSpPr>
          <p:cNvPr id="195" name="Group 182"/>
          <p:cNvGrpSpPr>
            <a:grpSpLocks noChangeAspect="1"/>
          </p:cNvGrpSpPr>
          <p:nvPr/>
        </p:nvGrpSpPr>
        <p:grpSpPr bwMode="auto">
          <a:xfrm>
            <a:off x="1210168" y="2313160"/>
            <a:ext cx="360040" cy="387862"/>
            <a:chOff x="3862" y="2832"/>
            <a:chExt cx="458" cy="492"/>
          </a:xfrm>
        </p:grpSpPr>
        <p:grpSp>
          <p:nvGrpSpPr>
            <p:cNvPr id="196" name="Group 183"/>
            <p:cNvGrpSpPr>
              <a:grpSpLocks noChangeAspect="1"/>
            </p:cNvGrpSpPr>
            <p:nvPr/>
          </p:nvGrpSpPr>
          <p:grpSpPr bwMode="auto">
            <a:xfrm>
              <a:off x="3862" y="2832"/>
              <a:ext cx="458" cy="492"/>
              <a:chOff x="1441" y="2189"/>
              <a:chExt cx="648" cy="591"/>
            </a:xfrm>
          </p:grpSpPr>
          <p:sp>
            <p:nvSpPr>
              <p:cNvPr id="492"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93"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94"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95"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96"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97"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98"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99"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00"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01"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02"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03"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04"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505"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506"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507"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508"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509"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510"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511"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512"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513"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514"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515"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516"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517"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518"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519"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20"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21"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22"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23"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24"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25"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26"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27"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28"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29"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30"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31"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532"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533"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534"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535"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536"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537"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538"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539"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540"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541"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542"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543"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544"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545"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46"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47"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48"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49"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50"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551"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552"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553"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554"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555"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556"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557"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558"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559"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560"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561"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62"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63"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64"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65"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66"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67"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68"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69"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570"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491" name="Picture 263"/>
            <p:cNvPicPr>
              <a:picLocks noChangeAspect="1" noChangeArrowheads="1"/>
            </p:cNvPicPr>
            <p:nvPr/>
          </p:nvPicPr>
          <p:blipFill>
            <a:blip r:embed="rId2" cstate="print"/>
            <a:srcRect/>
            <a:stretch>
              <a:fillRect/>
            </a:stretch>
          </p:blipFill>
          <p:spPr bwMode="auto">
            <a:xfrm>
              <a:off x="3950" y="2912"/>
              <a:ext cx="247" cy="179"/>
            </a:xfrm>
            <a:prstGeom prst="rect">
              <a:avLst/>
            </a:prstGeom>
            <a:noFill/>
            <a:ln w="9525">
              <a:noFill/>
              <a:miter lim="800000"/>
              <a:headEnd/>
              <a:tailEnd/>
            </a:ln>
            <a:effectLst/>
          </p:spPr>
        </p:pic>
      </p:grpSp>
      <p:sp>
        <p:nvSpPr>
          <p:cNvPr id="578" name="TextBox 577"/>
          <p:cNvSpPr txBox="1"/>
          <p:nvPr/>
        </p:nvSpPr>
        <p:spPr>
          <a:xfrm>
            <a:off x="3203848" y="1196753"/>
            <a:ext cx="470000" cy="276999"/>
          </a:xfrm>
          <a:prstGeom prst="rect">
            <a:avLst/>
          </a:prstGeom>
          <a:noFill/>
        </p:spPr>
        <p:txBody>
          <a:bodyPr wrap="none" rtlCol="0">
            <a:spAutoFit/>
          </a:bodyPr>
          <a:lstStyle/>
          <a:p>
            <a:r>
              <a:rPr lang="it-IT" sz="1200" b="1" i="1" dirty="0" smtClean="0"/>
              <a:t>XML</a:t>
            </a:r>
            <a:endParaRPr lang="it-IT" b="1" i="1" dirty="0"/>
          </a:p>
        </p:txBody>
      </p:sp>
      <p:sp>
        <p:nvSpPr>
          <p:cNvPr id="580" name="TextBox 579"/>
          <p:cNvSpPr txBox="1"/>
          <p:nvPr/>
        </p:nvSpPr>
        <p:spPr>
          <a:xfrm>
            <a:off x="6228184" y="2780928"/>
            <a:ext cx="380232" cy="276999"/>
          </a:xfrm>
          <a:prstGeom prst="rect">
            <a:avLst/>
          </a:prstGeom>
          <a:noFill/>
        </p:spPr>
        <p:txBody>
          <a:bodyPr wrap="none" rtlCol="0">
            <a:spAutoFit/>
          </a:bodyPr>
          <a:lstStyle/>
          <a:p>
            <a:r>
              <a:rPr lang="it-IT" sz="1200" b="1" i="1" dirty="0" smtClean="0"/>
              <a:t>SIP</a:t>
            </a:r>
            <a:endParaRPr lang="it-IT" b="1" i="1" dirty="0"/>
          </a:p>
        </p:txBody>
      </p:sp>
      <p:sp>
        <p:nvSpPr>
          <p:cNvPr id="584" name="TextBox 583"/>
          <p:cNvSpPr txBox="1"/>
          <p:nvPr/>
        </p:nvSpPr>
        <p:spPr>
          <a:xfrm>
            <a:off x="1138160" y="1604113"/>
            <a:ext cx="413896" cy="276999"/>
          </a:xfrm>
          <a:prstGeom prst="rect">
            <a:avLst/>
          </a:prstGeom>
          <a:noFill/>
        </p:spPr>
        <p:txBody>
          <a:bodyPr wrap="none" rtlCol="0">
            <a:spAutoFit/>
          </a:bodyPr>
          <a:lstStyle/>
          <a:p>
            <a:r>
              <a:rPr lang="it-IT" sz="1200" b="1" dirty="0" smtClean="0"/>
              <a:t>SCE</a:t>
            </a:r>
            <a:endParaRPr lang="it-IT" b="1" dirty="0"/>
          </a:p>
        </p:txBody>
      </p:sp>
      <p:sp>
        <p:nvSpPr>
          <p:cNvPr id="585" name="TextBox 584"/>
          <p:cNvSpPr txBox="1"/>
          <p:nvPr/>
        </p:nvSpPr>
        <p:spPr>
          <a:xfrm>
            <a:off x="728656" y="2673200"/>
            <a:ext cx="1329659" cy="461665"/>
          </a:xfrm>
          <a:prstGeom prst="rect">
            <a:avLst/>
          </a:prstGeom>
          <a:noFill/>
        </p:spPr>
        <p:txBody>
          <a:bodyPr wrap="none" rtlCol="0">
            <a:spAutoFit/>
          </a:bodyPr>
          <a:lstStyle/>
          <a:p>
            <a:pPr algn="ctr"/>
            <a:r>
              <a:rPr lang="it-IT" sz="1200" b="1" dirty="0" smtClean="0"/>
              <a:t>Service &amp;</a:t>
            </a:r>
          </a:p>
          <a:p>
            <a:pPr algn="ctr"/>
            <a:r>
              <a:rPr lang="it-IT" sz="1200" b="1" dirty="0" smtClean="0"/>
              <a:t>System Administr.</a:t>
            </a:r>
            <a:endParaRPr lang="it-IT" b="1" dirty="0"/>
          </a:p>
        </p:txBody>
      </p:sp>
      <p:sp>
        <p:nvSpPr>
          <p:cNvPr id="586" name="TextBox 585"/>
          <p:cNvSpPr txBox="1"/>
          <p:nvPr/>
        </p:nvSpPr>
        <p:spPr>
          <a:xfrm>
            <a:off x="4932040" y="4941168"/>
            <a:ext cx="429926" cy="461665"/>
          </a:xfrm>
          <a:prstGeom prst="rect">
            <a:avLst/>
          </a:prstGeom>
          <a:noFill/>
        </p:spPr>
        <p:txBody>
          <a:bodyPr wrap="none" rtlCol="0">
            <a:spAutoFit/>
          </a:bodyPr>
          <a:lstStyle/>
          <a:p>
            <a:r>
              <a:rPr lang="it-IT" sz="2400" b="1" dirty="0" smtClean="0"/>
              <a:t>IP</a:t>
            </a:r>
            <a:endParaRPr lang="it-IT" sz="2000" b="1" dirty="0"/>
          </a:p>
        </p:txBody>
      </p:sp>
      <p:sp>
        <p:nvSpPr>
          <p:cNvPr id="588" name="TextBox 587"/>
          <p:cNvSpPr txBox="1"/>
          <p:nvPr/>
        </p:nvSpPr>
        <p:spPr>
          <a:xfrm>
            <a:off x="6846363" y="1311152"/>
            <a:ext cx="916533" cy="461665"/>
          </a:xfrm>
          <a:prstGeom prst="rect">
            <a:avLst/>
          </a:prstGeom>
          <a:noFill/>
        </p:spPr>
        <p:txBody>
          <a:bodyPr wrap="none" rtlCol="0">
            <a:spAutoFit/>
          </a:bodyPr>
          <a:lstStyle/>
          <a:p>
            <a:pPr algn="ctr"/>
            <a:r>
              <a:rPr lang="it-IT" sz="1200" b="1" dirty="0" smtClean="0"/>
              <a:t>Application</a:t>
            </a:r>
          </a:p>
          <a:p>
            <a:pPr algn="ctr"/>
            <a:r>
              <a:rPr lang="it-IT" sz="1200" b="1" dirty="0" smtClean="0"/>
              <a:t>Servers</a:t>
            </a:r>
            <a:endParaRPr lang="it-IT" b="1" dirty="0"/>
          </a:p>
        </p:txBody>
      </p:sp>
      <p:sp>
        <p:nvSpPr>
          <p:cNvPr id="589" name="TextBox 588"/>
          <p:cNvSpPr txBox="1"/>
          <p:nvPr/>
        </p:nvSpPr>
        <p:spPr>
          <a:xfrm>
            <a:off x="4219668" y="620689"/>
            <a:ext cx="928396" cy="276999"/>
          </a:xfrm>
          <a:prstGeom prst="rect">
            <a:avLst/>
          </a:prstGeom>
          <a:noFill/>
        </p:spPr>
        <p:txBody>
          <a:bodyPr wrap="none" rtlCol="0">
            <a:spAutoFit/>
          </a:bodyPr>
          <a:lstStyle/>
          <a:p>
            <a:r>
              <a:rPr lang="it-IT" sz="1200" b="1" dirty="0" smtClean="0"/>
              <a:t>WEB Server</a:t>
            </a:r>
            <a:endParaRPr lang="it-IT" b="1" dirty="0"/>
          </a:p>
        </p:txBody>
      </p:sp>
      <p:sp>
        <p:nvSpPr>
          <p:cNvPr id="596" name="TextBox 595"/>
          <p:cNvSpPr txBox="1"/>
          <p:nvPr/>
        </p:nvSpPr>
        <p:spPr>
          <a:xfrm>
            <a:off x="6228184" y="601525"/>
            <a:ext cx="1750736" cy="584775"/>
          </a:xfrm>
          <a:prstGeom prst="rect">
            <a:avLst/>
          </a:prstGeom>
          <a:noFill/>
        </p:spPr>
        <p:txBody>
          <a:bodyPr wrap="none" rtlCol="0">
            <a:spAutoFit/>
          </a:bodyPr>
          <a:lstStyle/>
          <a:p>
            <a:pPr algn="ctr"/>
            <a:r>
              <a:rPr lang="it-IT" sz="1600" b="1" dirty="0" smtClean="0"/>
              <a:t>IP- Centrex</a:t>
            </a:r>
          </a:p>
          <a:p>
            <a:pPr algn="ctr"/>
            <a:r>
              <a:rPr lang="it-IT" sz="1600" b="1" dirty="0" smtClean="0"/>
              <a:t>Application Server</a:t>
            </a:r>
            <a:endParaRPr lang="it-IT" sz="2400" b="1" dirty="0"/>
          </a:p>
        </p:txBody>
      </p:sp>
      <p:pic>
        <p:nvPicPr>
          <p:cNvPr id="597" name="Picture 491"/>
          <p:cNvPicPr>
            <a:picLocks noChangeAspect="1" noChangeArrowheads="1"/>
          </p:cNvPicPr>
          <p:nvPr/>
        </p:nvPicPr>
        <p:blipFill>
          <a:blip r:embed="rId3" cstate="print"/>
          <a:srcRect/>
          <a:stretch>
            <a:fillRect/>
          </a:stretch>
        </p:blipFill>
        <p:spPr bwMode="auto">
          <a:xfrm>
            <a:off x="2483768" y="5373216"/>
            <a:ext cx="420688" cy="296863"/>
          </a:xfrm>
          <a:prstGeom prst="rect">
            <a:avLst/>
          </a:prstGeom>
          <a:noFill/>
          <a:ln w="9525">
            <a:noFill/>
            <a:miter lim="800000"/>
            <a:headEnd/>
            <a:tailEnd/>
          </a:ln>
        </p:spPr>
      </p:pic>
      <p:cxnSp>
        <p:nvCxnSpPr>
          <p:cNvPr id="616" name="Straight Connector 615"/>
          <p:cNvCxnSpPr/>
          <p:nvPr/>
        </p:nvCxnSpPr>
        <p:spPr>
          <a:xfrm>
            <a:off x="3491880" y="1412777"/>
            <a:ext cx="72008" cy="1440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598" name="Picture 491"/>
          <p:cNvPicPr>
            <a:picLocks noChangeAspect="1" noChangeArrowheads="1"/>
          </p:cNvPicPr>
          <p:nvPr/>
        </p:nvPicPr>
        <p:blipFill>
          <a:blip r:embed="rId3" cstate="print"/>
          <a:srcRect/>
          <a:stretch>
            <a:fillRect/>
          </a:stretch>
        </p:blipFill>
        <p:spPr bwMode="auto">
          <a:xfrm>
            <a:off x="6948264" y="3789040"/>
            <a:ext cx="420688" cy="296863"/>
          </a:xfrm>
          <a:prstGeom prst="rect">
            <a:avLst/>
          </a:prstGeom>
          <a:noFill/>
          <a:ln w="9525">
            <a:noFill/>
            <a:miter lim="800000"/>
            <a:headEnd/>
            <a:tailEnd/>
          </a:ln>
        </p:spPr>
      </p:pic>
      <p:grpSp>
        <p:nvGrpSpPr>
          <p:cNvPr id="197" name="Group 182"/>
          <p:cNvGrpSpPr>
            <a:grpSpLocks noChangeAspect="1"/>
          </p:cNvGrpSpPr>
          <p:nvPr/>
        </p:nvGrpSpPr>
        <p:grpSpPr bwMode="auto">
          <a:xfrm>
            <a:off x="2987824" y="3645024"/>
            <a:ext cx="360040" cy="387862"/>
            <a:chOff x="3862" y="2832"/>
            <a:chExt cx="458" cy="492"/>
          </a:xfrm>
        </p:grpSpPr>
        <p:grpSp>
          <p:nvGrpSpPr>
            <p:cNvPr id="198" name="Group 183"/>
            <p:cNvGrpSpPr>
              <a:grpSpLocks noChangeAspect="1"/>
            </p:cNvGrpSpPr>
            <p:nvPr/>
          </p:nvGrpSpPr>
          <p:grpSpPr bwMode="auto">
            <a:xfrm>
              <a:off x="3862" y="2832"/>
              <a:ext cx="458" cy="492"/>
              <a:chOff x="1441" y="2189"/>
              <a:chExt cx="648" cy="591"/>
            </a:xfrm>
          </p:grpSpPr>
          <p:sp>
            <p:nvSpPr>
              <p:cNvPr id="631"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632"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33"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34"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35"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36"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37"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38"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39"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40"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41"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42"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43"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644"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645"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646"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647"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648"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649"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650"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651"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652"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653"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654"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655"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656"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657"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658"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59"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60"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61"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62"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63"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664"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665"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666"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667"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668"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669"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70"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671"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672"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673"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674"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675"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676"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677"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678"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679"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680"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681"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682"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683"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684"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85"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86"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87"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88"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89"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90"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91"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92"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93"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94"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695"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696"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697"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698"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699"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700"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01"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02"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03"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04"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05"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06"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07"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08"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09"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630" name="Picture 263"/>
            <p:cNvPicPr>
              <a:picLocks noChangeAspect="1" noChangeArrowheads="1"/>
            </p:cNvPicPr>
            <p:nvPr/>
          </p:nvPicPr>
          <p:blipFill>
            <a:blip r:embed="rId2" cstate="print"/>
            <a:srcRect/>
            <a:stretch>
              <a:fillRect/>
            </a:stretch>
          </p:blipFill>
          <p:spPr bwMode="auto">
            <a:xfrm>
              <a:off x="3950" y="2912"/>
              <a:ext cx="247" cy="179"/>
            </a:xfrm>
            <a:prstGeom prst="rect">
              <a:avLst/>
            </a:prstGeom>
            <a:noFill/>
            <a:ln w="9525">
              <a:noFill/>
              <a:miter lim="800000"/>
              <a:headEnd/>
              <a:tailEnd/>
            </a:ln>
            <a:effectLst/>
          </p:spPr>
        </p:pic>
      </p:grpSp>
      <p:sp>
        <p:nvSpPr>
          <p:cNvPr id="617" name="TextBox 616"/>
          <p:cNvSpPr txBox="1"/>
          <p:nvPr/>
        </p:nvSpPr>
        <p:spPr>
          <a:xfrm>
            <a:off x="3707904" y="1484785"/>
            <a:ext cx="756874" cy="461665"/>
          </a:xfrm>
          <a:prstGeom prst="rect">
            <a:avLst/>
          </a:prstGeom>
          <a:noFill/>
        </p:spPr>
        <p:txBody>
          <a:bodyPr wrap="none" rtlCol="0">
            <a:spAutoFit/>
          </a:bodyPr>
          <a:lstStyle/>
          <a:p>
            <a:pPr algn="ctr"/>
            <a:r>
              <a:rPr lang="it-IT" sz="1200" b="1" dirty="0" smtClean="0"/>
              <a:t>Element</a:t>
            </a:r>
          </a:p>
          <a:p>
            <a:pPr algn="ctr"/>
            <a:r>
              <a:rPr lang="it-IT" sz="1200" b="1" dirty="0" smtClean="0"/>
              <a:t>Manager</a:t>
            </a:r>
            <a:endParaRPr lang="it-IT" b="1" dirty="0"/>
          </a:p>
        </p:txBody>
      </p:sp>
      <p:cxnSp>
        <p:nvCxnSpPr>
          <p:cNvPr id="619" name="Straight Connector 618"/>
          <p:cNvCxnSpPr/>
          <p:nvPr/>
        </p:nvCxnSpPr>
        <p:spPr>
          <a:xfrm flipV="1">
            <a:off x="4283968" y="2169144"/>
            <a:ext cx="1750736" cy="1797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3" name="Straight Connector 622"/>
          <p:cNvCxnSpPr>
            <a:endCxn id="342" idx="2"/>
          </p:cNvCxnSpPr>
          <p:nvPr/>
        </p:nvCxnSpPr>
        <p:spPr>
          <a:xfrm flipV="1">
            <a:off x="4283968" y="1513756"/>
            <a:ext cx="252751" cy="63843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629" name="Picture 491"/>
          <p:cNvPicPr>
            <a:picLocks noChangeAspect="1" noChangeArrowheads="1"/>
          </p:cNvPicPr>
          <p:nvPr/>
        </p:nvPicPr>
        <p:blipFill>
          <a:blip r:embed="rId3" cstate="print"/>
          <a:srcRect/>
          <a:stretch>
            <a:fillRect/>
          </a:stretch>
        </p:blipFill>
        <p:spPr bwMode="auto">
          <a:xfrm>
            <a:off x="827584" y="4005064"/>
            <a:ext cx="306128" cy="216023"/>
          </a:xfrm>
          <a:prstGeom prst="rect">
            <a:avLst/>
          </a:prstGeom>
          <a:noFill/>
          <a:ln w="9525">
            <a:noFill/>
            <a:miter lim="800000"/>
            <a:headEnd/>
            <a:tailEnd/>
          </a:ln>
        </p:spPr>
      </p:pic>
      <p:pic>
        <p:nvPicPr>
          <p:cNvPr id="710" name="Picture 491"/>
          <p:cNvPicPr>
            <a:picLocks noChangeAspect="1" noChangeArrowheads="1"/>
          </p:cNvPicPr>
          <p:nvPr/>
        </p:nvPicPr>
        <p:blipFill>
          <a:blip r:embed="rId3" cstate="print"/>
          <a:srcRect/>
          <a:stretch>
            <a:fillRect/>
          </a:stretch>
        </p:blipFill>
        <p:spPr bwMode="auto">
          <a:xfrm>
            <a:off x="827584" y="4365104"/>
            <a:ext cx="306130" cy="216024"/>
          </a:xfrm>
          <a:prstGeom prst="rect">
            <a:avLst/>
          </a:prstGeom>
          <a:noFill/>
          <a:ln w="9525">
            <a:noFill/>
            <a:miter lim="800000"/>
            <a:headEnd/>
            <a:tailEnd/>
          </a:ln>
        </p:spPr>
      </p:pic>
      <p:grpSp>
        <p:nvGrpSpPr>
          <p:cNvPr id="711" name="Group 182"/>
          <p:cNvGrpSpPr>
            <a:grpSpLocks noChangeAspect="1"/>
          </p:cNvGrpSpPr>
          <p:nvPr/>
        </p:nvGrpSpPr>
        <p:grpSpPr bwMode="auto">
          <a:xfrm>
            <a:off x="1331640" y="3789040"/>
            <a:ext cx="200528" cy="216024"/>
            <a:chOff x="3862" y="2832"/>
            <a:chExt cx="458" cy="492"/>
          </a:xfrm>
        </p:grpSpPr>
        <p:grpSp>
          <p:nvGrpSpPr>
            <p:cNvPr id="712" name="Group 183"/>
            <p:cNvGrpSpPr>
              <a:grpSpLocks noChangeAspect="1"/>
            </p:cNvGrpSpPr>
            <p:nvPr/>
          </p:nvGrpSpPr>
          <p:grpSpPr bwMode="auto">
            <a:xfrm>
              <a:off x="3862" y="2832"/>
              <a:ext cx="458" cy="492"/>
              <a:chOff x="1441" y="2189"/>
              <a:chExt cx="648" cy="591"/>
            </a:xfrm>
          </p:grpSpPr>
          <p:sp>
            <p:nvSpPr>
              <p:cNvPr id="714"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715"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16"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17"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18"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19"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20"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21"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22"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23"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24"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25"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26"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727"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728"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729"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730"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731"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732"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733"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734"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735"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736"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737"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738"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739"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740"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741"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42"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43"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44"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45"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46"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47"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48"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49"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50"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51"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52"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53"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754"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755"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756"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757"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758"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759"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760"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761"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762"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63"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64"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65"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66"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67"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68"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69"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70"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71"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72"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73"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74"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75"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76"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77"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778"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779"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780"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81"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82"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783"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84"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85"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86"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87"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88"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89"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90"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91"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92"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713" name="Picture 263"/>
            <p:cNvPicPr>
              <a:picLocks noChangeAspect="1" noChangeArrowheads="1"/>
            </p:cNvPicPr>
            <p:nvPr/>
          </p:nvPicPr>
          <p:blipFill>
            <a:blip r:embed="rId2" cstate="print"/>
            <a:srcRect/>
            <a:stretch>
              <a:fillRect/>
            </a:stretch>
          </p:blipFill>
          <p:spPr bwMode="auto">
            <a:xfrm>
              <a:off x="3950" y="2912"/>
              <a:ext cx="247" cy="179"/>
            </a:xfrm>
            <a:prstGeom prst="rect">
              <a:avLst/>
            </a:prstGeom>
            <a:noFill/>
            <a:ln w="9525">
              <a:noFill/>
              <a:miter lim="800000"/>
              <a:headEnd/>
              <a:tailEnd/>
            </a:ln>
            <a:effectLst/>
          </p:spPr>
        </p:pic>
      </p:grpSp>
      <p:sp>
        <p:nvSpPr>
          <p:cNvPr id="794" name="TextBox 793"/>
          <p:cNvSpPr txBox="1"/>
          <p:nvPr/>
        </p:nvSpPr>
        <p:spPr>
          <a:xfrm>
            <a:off x="1043608" y="4653136"/>
            <a:ext cx="1080120" cy="276999"/>
          </a:xfrm>
          <a:prstGeom prst="rect">
            <a:avLst/>
          </a:prstGeom>
          <a:noFill/>
        </p:spPr>
        <p:txBody>
          <a:bodyPr wrap="square" rtlCol="0">
            <a:spAutoFit/>
          </a:bodyPr>
          <a:lstStyle/>
          <a:p>
            <a:pPr algn="ctr"/>
            <a:r>
              <a:rPr lang="it-IT" sz="1200" b="1" dirty="0" smtClean="0"/>
              <a:t>Enterprise  1</a:t>
            </a:r>
            <a:endParaRPr lang="it-IT" b="1" dirty="0"/>
          </a:p>
        </p:txBody>
      </p:sp>
      <p:grpSp>
        <p:nvGrpSpPr>
          <p:cNvPr id="795" name="Group 182"/>
          <p:cNvGrpSpPr>
            <a:grpSpLocks noChangeAspect="1"/>
          </p:cNvGrpSpPr>
          <p:nvPr/>
        </p:nvGrpSpPr>
        <p:grpSpPr bwMode="auto">
          <a:xfrm>
            <a:off x="1259632" y="4437112"/>
            <a:ext cx="200528" cy="216024"/>
            <a:chOff x="3862" y="2832"/>
            <a:chExt cx="458" cy="492"/>
          </a:xfrm>
        </p:grpSpPr>
        <p:grpSp>
          <p:nvGrpSpPr>
            <p:cNvPr id="796" name="Group 183"/>
            <p:cNvGrpSpPr>
              <a:grpSpLocks noChangeAspect="1"/>
            </p:cNvGrpSpPr>
            <p:nvPr/>
          </p:nvGrpSpPr>
          <p:grpSpPr bwMode="auto">
            <a:xfrm>
              <a:off x="3862" y="2832"/>
              <a:ext cx="458" cy="492"/>
              <a:chOff x="1441" y="2189"/>
              <a:chExt cx="648" cy="591"/>
            </a:xfrm>
          </p:grpSpPr>
          <p:sp>
            <p:nvSpPr>
              <p:cNvPr id="798"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799"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00"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01"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02"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03"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04"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05"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06"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07"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08"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09"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10"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811"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812"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813"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814"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815"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816"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817"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818"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819"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820"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821"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822"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823"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824"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825"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26"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27"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28"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29"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30"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31"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32"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33"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34"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35"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36"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37"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838"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839"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840"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841"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842"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843"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844"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845"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846"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847"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848"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849"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850"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851"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52"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53"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54"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55"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56"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57"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58"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59"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60"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61"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862"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863"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864"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865"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866"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867"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68"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69"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70"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71"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72"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73"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74"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75"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76"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797" name="Picture 263"/>
            <p:cNvPicPr>
              <a:picLocks noChangeAspect="1" noChangeArrowheads="1"/>
            </p:cNvPicPr>
            <p:nvPr/>
          </p:nvPicPr>
          <p:blipFill>
            <a:blip r:embed="rId2" cstate="print"/>
            <a:srcRect/>
            <a:stretch>
              <a:fillRect/>
            </a:stretch>
          </p:blipFill>
          <p:spPr bwMode="auto">
            <a:xfrm>
              <a:off x="3950" y="2912"/>
              <a:ext cx="247" cy="179"/>
            </a:xfrm>
            <a:prstGeom prst="rect">
              <a:avLst/>
            </a:prstGeom>
            <a:noFill/>
            <a:ln w="9525">
              <a:noFill/>
              <a:miter lim="800000"/>
              <a:headEnd/>
              <a:tailEnd/>
            </a:ln>
            <a:effectLst/>
          </p:spPr>
        </p:pic>
      </p:grpSp>
      <p:pic>
        <p:nvPicPr>
          <p:cNvPr id="877" name="Picture 491"/>
          <p:cNvPicPr>
            <a:picLocks noChangeAspect="1" noChangeArrowheads="1"/>
          </p:cNvPicPr>
          <p:nvPr/>
        </p:nvPicPr>
        <p:blipFill>
          <a:blip r:embed="rId3" cstate="print"/>
          <a:srcRect/>
          <a:stretch>
            <a:fillRect/>
          </a:stretch>
        </p:blipFill>
        <p:spPr bwMode="auto">
          <a:xfrm>
            <a:off x="1619672" y="3861048"/>
            <a:ext cx="306128" cy="216023"/>
          </a:xfrm>
          <a:prstGeom prst="rect">
            <a:avLst/>
          </a:prstGeom>
          <a:noFill/>
          <a:ln w="9525">
            <a:noFill/>
            <a:miter lim="800000"/>
            <a:headEnd/>
            <a:tailEnd/>
          </a:ln>
        </p:spPr>
      </p:pic>
      <p:pic>
        <p:nvPicPr>
          <p:cNvPr id="878" name="Picture 491"/>
          <p:cNvPicPr>
            <a:picLocks noChangeAspect="1" noChangeArrowheads="1"/>
          </p:cNvPicPr>
          <p:nvPr/>
        </p:nvPicPr>
        <p:blipFill>
          <a:blip r:embed="rId3" cstate="print"/>
          <a:srcRect/>
          <a:stretch>
            <a:fillRect/>
          </a:stretch>
        </p:blipFill>
        <p:spPr bwMode="auto">
          <a:xfrm>
            <a:off x="1979712" y="4077072"/>
            <a:ext cx="306128" cy="216023"/>
          </a:xfrm>
          <a:prstGeom prst="rect">
            <a:avLst/>
          </a:prstGeom>
          <a:noFill/>
          <a:ln w="9525">
            <a:noFill/>
            <a:miter lim="800000"/>
            <a:headEnd/>
            <a:tailEnd/>
          </a:ln>
        </p:spPr>
      </p:pic>
      <p:pic>
        <p:nvPicPr>
          <p:cNvPr id="879" name="Picture 491"/>
          <p:cNvPicPr>
            <a:picLocks noChangeAspect="1" noChangeArrowheads="1"/>
          </p:cNvPicPr>
          <p:nvPr/>
        </p:nvPicPr>
        <p:blipFill>
          <a:blip r:embed="rId3" cstate="print"/>
          <a:srcRect/>
          <a:stretch>
            <a:fillRect/>
          </a:stretch>
        </p:blipFill>
        <p:spPr bwMode="auto">
          <a:xfrm>
            <a:off x="1547664" y="4221088"/>
            <a:ext cx="306128" cy="216023"/>
          </a:xfrm>
          <a:prstGeom prst="rect">
            <a:avLst/>
          </a:prstGeom>
          <a:noFill/>
          <a:ln w="9525">
            <a:noFill/>
            <a:miter lim="800000"/>
            <a:headEnd/>
            <a:tailEnd/>
          </a:ln>
        </p:spPr>
      </p:pic>
      <p:pic>
        <p:nvPicPr>
          <p:cNvPr id="880" name="Picture 491"/>
          <p:cNvPicPr>
            <a:picLocks noChangeAspect="1" noChangeArrowheads="1"/>
          </p:cNvPicPr>
          <p:nvPr/>
        </p:nvPicPr>
        <p:blipFill>
          <a:blip r:embed="rId3" cstate="print"/>
          <a:srcRect/>
          <a:stretch>
            <a:fillRect/>
          </a:stretch>
        </p:blipFill>
        <p:spPr bwMode="auto">
          <a:xfrm>
            <a:off x="1979712" y="4437112"/>
            <a:ext cx="306128" cy="216023"/>
          </a:xfrm>
          <a:prstGeom prst="rect">
            <a:avLst/>
          </a:prstGeom>
          <a:noFill/>
          <a:ln w="9525">
            <a:noFill/>
            <a:miter lim="800000"/>
            <a:headEnd/>
            <a:tailEnd/>
          </a:ln>
        </p:spPr>
      </p:pic>
      <p:sp>
        <p:nvSpPr>
          <p:cNvPr id="881" name="Oval 880"/>
          <p:cNvSpPr/>
          <p:nvPr/>
        </p:nvSpPr>
        <p:spPr>
          <a:xfrm>
            <a:off x="5652120" y="5301208"/>
            <a:ext cx="1872208" cy="1224136"/>
          </a:xfrm>
          <a:prstGeom prst="ellipse">
            <a:avLst/>
          </a:prstGeom>
          <a:solidFill>
            <a:schemeClr val="accent6">
              <a:lumMod val="40000"/>
              <a:lumOff val="60000"/>
            </a:scheme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82" name="Picture 491"/>
          <p:cNvPicPr>
            <a:picLocks noChangeAspect="1" noChangeArrowheads="1"/>
          </p:cNvPicPr>
          <p:nvPr/>
        </p:nvPicPr>
        <p:blipFill>
          <a:blip r:embed="rId3" cstate="print"/>
          <a:srcRect/>
          <a:stretch>
            <a:fillRect/>
          </a:stretch>
        </p:blipFill>
        <p:spPr bwMode="auto">
          <a:xfrm>
            <a:off x="5868144" y="5589240"/>
            <a:ext cx="306128" cy="216023"/>
          </a:xfrm>
          <a:prstGeom prst="rect">
            <a:avLst/>
          </a:prstGeom>
          <a:noFill/>
          <a:ln w="9525">
            <a:noFill/>
            <a:miter lim="800000"/>
            <a:headEnd/>
            <a:tailEnd/>
          </a:ln>
        </p:spPr>
      </p:pic>
      <p:pic>
        <p:nvPicPr>
          <p:cNvPr id="883" name="Picture 491"/>
          <p:cNvPicPr>
            <a:picLocks noChangeAspect="1" noChangeArrowheads="1"/>
          </p:cNvPicPr>
          <p:nvPr/>
        </p:nvPicPr>
        <p:blipFill>
          <a:blip r:embed="rId3" cstate="print"/>
          <a:srcRect/>
          <a:stretch>
            <a:fillRect/>
          </a:stretch>
        </p:blipFill>
        <p:spPr bwMode="auto">
          <a:xfrm>
            <a:off x="5868144" y="5949280"/>
            <a:ext cx="306130" cy="216024"/>
          </a:xfrm>
          <a:prstGeom prst="rect">
            <a:avLst/>
          </a:prstGeom>
          <a:noFill/>
          <a:ln w="9525">
            <a:noFill/>
            <a:miter lim="800000"/>
            <a:headEnd/>
            <a:tailEnd/>
          </a:ln>
        </p:spPr>
      </p:pic>
      <p:grpSp>
        <p:nvGrpSpPr>
          <p:cNvPr id="884" name="Group 182"/>
          <p:cNvGrpSpPr>
            <a:grpSpLocks noChangeAspect="1"/>
          </p:cNvGrpSpPr>
          <p:nvPr/>
        </p:nvGrpSpPr>
        <p:grpSpPr bwMode="auto">
          <a:xfrm>
            <a:off x="6804248" y="5445224"/>
            <a:ext cx="200528" cy="216024"/>
            <a:chOff x="3862" y="2832"/>
            <a:chExt cx="458" cy="492"/>
          </a:xfrm>
        </p:grpSpPr>
        <p:grpSp>
          <p:nvGrpSpPr>
            <p:cNvPr id="885" name="Group 183"/>
            <p:cNvGrpSpPr>
              <a:grpSpLocks noChangeAspect="1"/>
            </p:cNvGrpSpPr>
            <p:nvPr/>
          </p:nvGrpSpPr>
          <p:grpSpPr bwMode="auto">
            <a:xfrm>
              <a:off x="3862" y="2832"/>
              <a:ext cx="458" cy="492"/>
              <a:chOff x="1441" y="2189"/>
              <a:chExt cx="648" cy="591"/>
            </a:xfrm>
          </p:grpSpPr>
          <p:sp>
            <p:nvSpPr>
              <p:cNvPr id="887"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888"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89"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90"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91"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92"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93"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94"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95"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96"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97"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98"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99"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900"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901"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902"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903"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904"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905"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906"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907"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908"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909"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910"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911"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912"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913"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914"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15"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16"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17"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18"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19"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20"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21"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22"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23"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24"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25"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26"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927"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928"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929"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930"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931"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932"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933"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934"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935"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936"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937"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938"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939"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940"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41"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42"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43"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44"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45"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946"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947"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948"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949"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950"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951"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952"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953"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954"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955"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956"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57"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58"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59"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60"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61"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62"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63"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64"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65"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886" name="Picture 263"/>
            <p:cNvPicPr>
              <a:picLocks noChangeAspect="1" noChangeArrowheads="1"/>
            </p:cNvPicPr>
            <p:nvPr/>
          </p:nvPicPr>
          <p:blipFill>
            <a:blip r:embed="rId2" cstate="print"/>
            <a:srcRect/>
            <a:stretch>
              <a:fillRect/>
            </a:stretch>
          </p:blipFill>
          <p:spPr bwMode="auto">
            <a:xfrm>
              <a:off x="3950" y="2912"/>
              <a:ext cx="247" cy="179"/>
            </a:xfrm>
            <a:prstGeom prst="rect">
              <a:avLst/>
            </a:prstGeom>
            <a:noFill/>
            <a:ln w="9525">
              <a:noFill/>
              <a:miter lim="800000"/>
              <a:headEnd/>
              <a:tailEnd/>
            </a:ln>
            <a:effectLst/>
          </p:spPr>
        </p:pic>
      </p:grpSp>
      <p:sp>
        <p:nvSpPr>
          <p:cNvPr id="966" name="TextBox 965"/>
          <p:cNvSpPr txBox="1"/>
          <p:nvPr/>
        </p:nvSpPr>
        <p:spPr>
          <a:xfrm>
            <a:off x="6084168" y="6237312"/>
            <a:ext cx="1080120" cy="276999"/>
          </a:xfrm>
          <a:prstGeom prst="rect">
            <a:avLst/>
          </a:prstGeom>
          <a:noFill/>
        </p:spPr>
        <p:txBody>
          <a:bodyPr wrap="square" rtlCol="0">
            <a:spAutoFit/>
          </a:bodyPr>
          <a:lstStyle/>
          <a:p>
            <a:pPr algn="ctr"/>
            <a:r>
              <a:rPr lang="it-IT" sz="1200" b="1" dirty="0" smtClean="0"/>
              <a:t>Enterprise  2</a:t>
            </a:r>
            <a:endParaRPr lang="it-IT" b="1" dirty="0"/>
          </a:p>
        </p:txBody>
      </p:sp>
      <p:grpSp>
        <p:nvGrpSpPr>
          <p:cNvPr id="967" name="Group 182"/>
          <p:cNvGrpSpPr>
            <a:grpSpLocks noChangeAspect="1"/>
          </p:cNvGrpSpPr>
          <p:nvPr/>
        </p:nvGrpSpPr>
        <p:grpSpPr bwMode="auto">
          <a:xfrm>
            <a:off x="6300192" y="6021288"/>
            <a:ext cx="200528" cy="216024"/>
            <a:chOff x="3862" y="2832"/>
            <a:chExt cx="458" cy="492"/>
          </a:xfrm>
        </p:grpSpPr>
        <p:grpSp>
          <p:nvGrpSpPr>
            <p:cNvPr id="968" name="Group 183"/>
            <p:cNvGrpSpPr>
              <a:grpSpLocks noChangeAspect="1"/>
            </p:cNvGrpSpPr>
            <p:nvPr/>
          </p:nvGrpSpPr>
          <p:grpSpPr bwMode="auto">
            <a:xfrm>
              <a:off x="3862" y="2832"/>
              <a:ext cx="458" cy="492"/>
              <a:chOff x="1441" y="2189"/>
              <a:chExt cx="648" cy="591"/>
            </a:xfrm>
          </p:grpSpPr>
          <p:sp>
            <p:nvSpPr>
              <p:cNvPr id="970"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971"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972"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973"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974"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975"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976"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77"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78"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79"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80"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81"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82"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983"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984"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985"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986"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987"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988"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989"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990"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991"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992"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993"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994"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995"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996"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997"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98"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99"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00"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01"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02"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03"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04"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05"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06"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07"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08"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09"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1010"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1011"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1012"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1013"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014"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015"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016"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017"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018"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019"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020"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021"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022"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023"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24"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25"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26"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27"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28"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029"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030"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031"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032"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033"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1034"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1035"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1036"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037"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038"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1039"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40"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41"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42"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43"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44"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45"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46"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47"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48"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969" name="Picture 263"/>
            <p:cNvPicPr>
              <a:picLocks noChangeAspect="1" noChangeArrowheads="1"/>
            </p:cNvPicPr>
            <p:nvPr/>
          </p:nvPicPr>
          <p:blipFill>
            <a:blip r:embed="rId2" cstate="print"/>
            <a:srcRect/>
            <a:stretch>
              <a:fillRect/>
            </a:stretch>
          </p:blipFill>
          <p:spPr bwMode="auto">
            <a:xfrm>
              <a:off x="3950" y="2912"/>
              <a:ext cx="247" cy="179"/>
            </a:xfrm>
            <a:prstGeom prst="rect">
              <a:avLst/>
            </a:prstGeom>
            <a:noFill/>
            <a:ln w="9525">
              <a:noFill/>
              <a:miter lim="800000"/>
              <a:headEnd/>
              <a:tailEnd/>
            </a:ln>
            <a:effectLst/>
          </p:spPr>
        </p:pic>
      </p:grpSp>
      <p:pic>
        <p:nvPicPr>
          <p:cNvPr id="1049" name="Picture 491"/>
          <p:cNvPicPr>
            <a:picLocks noChangeAspect="1" noChangeArrowheads="1"/>
          </p:cNvPicPr>
          <p:nvPr/>
        </p:nvPicPr>
        <p:blipFill>
          <a:blip r:embed="rId3" cstate="print"/>
          <a:srcRect/>
          <a:stretch>
            <a:fillRect/>
          </a:stretch>
        </p:blipFill>
        <p:spPr bwMode="auto">
          <a:xfrm>
            <a:off x="6282096" y="5517233"/>
            <a:ext cx="306128" cy="216023"/>
          </a:xfrm>
          <a:prstGeom prst="rect">
            <a:avLst/>
          </a:prstGeom>
          <a:noFill/>
          <a:ln w="9525">
            <a:noFill/>
            <a:miter lim="800000"/>
            <a:headEnd/>
            <a:tailEnd/>
          </a:ln>
        </p:spPr>
      </p:pic>
      <p:pic>
        <p:nvPicPr>
          <p:cNvPr id="1050" name="Picture 491"/>
          <p:cNvPicPr>
            <a:picLocks noChangeAspect="1" noChangeArrowheads="1"/>
          </p:cNvPicPr>
          <p:nvPr/>
        </p:nvPicPr>
        <p:blipFill>
          <a:blip r:embed="rId3" cstate="print"/>
          <a:srcRect/>
          <a:stretch>
            <a:fillRect/>
          </a:stretch>
        </p:blipFill>
        <p:spPr bwMode="auto">
          <a:xfrm>
            <a:off x="7092280" y="5661248"/>
            <a:ext cx="306128" cy="216023"/>
          </a:xfrm>
          <a:prstGeom prst="rect">
            <a:avLst/>
          </a:prstGeom>
          <a:noFill/>
          <a:ln w="9525">
            <a:noFill/>
            <a:miter lim="800000"/>
            <a:headEnd/>
            <a:tailEnd/>
          </a:ln>
        </p:spPr>
      </p:pic>
      <p:pic>
        <p:nvPicPr>
          <p:cNvPr id="1052" name="Picture 491"/>
          <p:cNvPicPr>
            <a:picLocks noChangeAspect="1" noChangeArrowheads="1"/>
          </p:cNvPicPr>
          <p:nvPr/>
        </p:nvPicPr>
        <p:blipFill>
          <a:blip r:embed="rId3" cstate="print"/>
          <a:srcRect/>
          <a:stretch>
            <a:fillRect/>
          </a:stretch>
        </p:blipFill>
        <p:spPr bwMode="auto">
          <a:xfrm>
            <a:off x="6588224" y="5877272"/>
            <a:ext cx="306128" cy="216023"/>
          </a:xfrm>
          <a:prstGeom prst="rect">
            <a:avLst/>
          </a:prstGeom>
          <a:noFill/>
          <a:ln w="9525">
            <a:noFill/>
            <a:miter lim="800000"/>
            <a:headEnd/>
            <a:tailEnd/>
          </a:ln>
        </p:spPr>
      </p:pic>
      <p:sp>
        <p:nvSpPr>
          <p:cNvPr id="1053" name="Oval 1052"/>
          <p:cNvSpPr/>
          <p:nvPr/>
        </p:nvSpPr>
        <p:spPr>
          <a:xfrm>
            <a:off x="2915816" y="5661248"/>
            <a:ext cx="1872208" cy="936104"/>
          </a:xfrm>
          <a:prstGeom prst="ellipse">
            <a:avLst/>
          </a:prstGeom>
          <a:solidFill>
            <a:schemeClr val="accent3">
              <a:lumMod val="60000"/>
              <a:lumOff val="40000"/>
            </a:scheme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54" name="Picture 491"/>
          <p:cNvPicPr>
            <a:picLocks noChangeAspect="1" noChangeArrowheads="1"/>
          </p:cNvPicPr>
          <p:nvPr/>
        </p:nvPicPr>
        <p:blipFill>
          <a:blip r:embed="rId3" cstate="print"/>
          <a:srcRect/>
          <a:stretch>
            <a:fillRect/>
          </a:stretch>
        </p:blipFill>
        <p:spPr bwMode="auto">
          <a:xfrm>
            <a:off x="3347864" y="5805264"/>
            <a:ext cx="306128" cy="216023"/>
          </a:xfrm>
          <a:prstGeom prst="rect">
            <a:avLst/>
          </a:prstGeom>
          <a:noFill/>
          <a:ln w="9525">
            <a:noFill/>
            <a:miter lim="800000"/>
            <a:headEnd/>
            <a:tailEnd/>
          </a:ln>
        </p:spPr>
      </p:pic>
      <p:pic>
        <p:nvPicPr>
          <p:cNvPr id="1055" name="Picture 491"/>
          <p:cNvPicPr>
            <a:picLocks noChangeAspect="1" noChangeArrowheads="1"/>
          </p:cNvPicPr>
          <p:nvPr/>
        </p:nvPicPr>
        <p:blipFill>
          <a:blip r:embed="rId3" cstate="print"/>
          <a:srcRect/>
          <a:stretch>
            <a:fillRect/>
          </a:stretch>
        </p:blipFill>
        <p:spPr bwMode="auto">
          <a:xfrm>
            <a:off x="3131840" y="6093296"/>
            <a:ext cx="306130" cy="216024"/>
          </a:xfrm>
          <a:prstGeom prst="rect">
            <a:avLst/>
          </a:prstGeom>
          <a:noFill/>
          <a:ln w="9525">
            <a:noFill/>
            <a:miter lim="800000"/>
            <a:headEnd/>
            <a:tailEnd/>
          </a:ln>
        </p:spPr>
      </p:pic>
      <p:grpSp>
        <p:nvGrpSpPr>
          <p:cNvPr id="1056" name="Group 182"/>
          <p:cNvGrpSpPr>
            <a:grpSpLocks noChangeAspect="1"/>
          </p:cNvGrpSpPr>
          <p:nvPr/>
        </p:nvGrpSpPr>
        <p:grpSpPr bwMode="auto">
          <a:xfrm>
            <a:off x="3779912" y="5733256"/>
            <a:ext cx="200528" cy="216024"/>
            <a:chOff x="3862" y="2832"/>
            <a:chExt cx="458" cy="492"/>
          </a:xfrm>
        </p:grpSpPr>
        <p:grpSp>
          <p:nvGrpSpPr>
            <p:cNvPr id="1057" name="Group 183"/>
            <p:cNvGrpSpPr>
              <a:grpSpLocks noChangeAspect="1"/>
            </p:cNvGrpSpPr>
            <p:nvPr/>
          </p:nvGrpSpPr>
          <p:grpSpPr bwMode="auto">
            <a:xfrm>
              <a:off x="3862" y="2832"/>
              <a:ext cx="458" cy="492"/>
              <a:chOff x="1441" y="2189"/>
              <a:chExt cx="648" cy="591"/>
            </a:xfrm>
          </p:grpSpPr>
          <p:sp>
            <p:nvSpPr>
              <p:cNvPr id="1059"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060"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061"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062"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063"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064"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065"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66"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67"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68"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69"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70"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71"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1072"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1073"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1074"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1075"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1076"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1077"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1078"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1079"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1080"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1081"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1082"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1083"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1084"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1085"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1086"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87"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88"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89"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90"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91"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92"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93"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94"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95"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96"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97"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98"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1099"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1100"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1101"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1102"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103"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104"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105"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106"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107"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108"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109"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110"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111"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112"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113"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114"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115"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116"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117"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118"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119"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120"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121"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122"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1123"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1124"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1125"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126"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127"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1128"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29"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30"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31"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32"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33"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34"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35"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36"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37"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1058" name="Picture 263"/>
            <p:cNvPicPr>
              <a:picLocks noChangeAspect="1" noChangeArrowheads="1"/>
            </p:cNvPicPr>
            <p:nvPr/>
          </p:nvPicPr>
          <p:blipFill>
            <a:blip r:embed="rId2" cstate="print"/>
            <a:srcRect/>
            <a:stretch>
              <a:fillRect/>
            </a:stretch>
          </p:blipFill>
          <p:spPr bwMode="auto">
            <a:xfrm>
              <a:off x="3950" y="2912"/>
              <a:ext cx="247" cy="179"/>
            </a:xfrm>
            <a:prstGeom prst="rect">
              <a:avLst/>
            </a:prstGeom>
            <a:noFill/>
            <a:ln w="9525">
              <a:noFill/>
              <a:miter lim="800000"/>
              <a:headEnd/>
              <a:tailEnd/>
            </a:ln>
            <a:effectLst/>
          </p:spPr>
        </p:pic>
      </p:grpSp>
      <p:sp>
        <p:nvSpPr>
          <p:cNvPr id="1138" name="TextBox 1137"/>
          <p:cNvSpPr txBox="1"/>
          <p:nvPr/>
        </p:nvSpPr>
        <p:spPr>
          <a:xfrm>
            <a:off x="3347864" y="6309320"/>
            <a:ext cx="1080120" cy="276999"/>
          </a:xfrm>
          <a:prstGeom prst="rect">
            <a:avLst/>
          </a:prstGeom>
          <a:noFill/>
        </p:spPr>
        <p:txBody>
          <a:bodyPr wrap="square" rtlCol="0">
            <a:spAutoFit/>
          </a:bodyPr>
          <a:lstStyle/>
          <a:p>
            <a:pPr algn="ctr"/>
            <a:r>
              <a:rPr lang="it-IT" sz="1200" b="1" dirty="0" smtClean="0"/>
              <a:t>Enterprise  3</a:t>
            </a:r>
            <a:endParaRPr lang="it-IT" b="1" dirty="0"/>
          </a:p>
        </p:txBody>
      </p:sp>
      <p:pic>
        <p:nvPicPr>
          <p:cNvPr id="1221" name="Picture 491"/>
          <p:cNvPicPr>
            <a:picLocks noChangeAspect="1" noChangeArrowheads="1"/>
          </p:cNvPicPr>
          <p:nvPr/>
        </p:nvPicPr>
        <p:blipFill>
          <a:blip r:embed="rId3" cstate="print"/>
          <a:srcRect/>
          <a:stretch>
            <a:fillRect/>
          </a:stretch>
        </p:blipFill>
        <p:spPr bwMode="auto">
          <a:xfrm>
            <a:off x="3851920" y="6093296"/>
            <a:ext cx="306128" cy="216023"/>
          </a:xfrm>
          <a:prstGeom prst="rect">
            <a:avLst/>
          </a:prstGeom>
          <a:noFill/>
          <a:ln w="9525">
            <a:noFill/>
            <a:miter lim="800000"/>
            <a:headEnd/>
            <a:tailEnd/>
          </a:ln>
        </p:spPr>
      </p:pic>
      <p:pic>
        <p:nvPicPr>
          <p:cNvPr id="1223" name="Picture 491"/>
          <p:cNvPicPr>
            <a:picLocks noChangeAspect="1" noChangeArrowheads="1"/>
          </p:cNvPicPr>
          <p:nvPr/>
        </p:nvPicPr>
        <p:blipFill>
          <a:blip r:embed="rId3" cstate="print"/>
          <a:srcRect/>
          <a:stretch>
            <a:fillRect/>
          </a:stretch>
        </p:blipFill>
        <p:spPr bwMode="auto">
          <a:xfrm>
            <a:off x="4283968" y="6165304"/>
            <a:ext cx="306128" cy="216023"/>
          </a:xfrm>
          <a:prstGeom prst="rect">
            <a:avLst/>
          </a:prstGeom>
          <a:noFill/>
          <a:ln w="9525">
            <a:noFill/>
            <a:miter lim="800000"/>
            <a:headEnd/>
            <a:tailEnd/>
          </a:ln>
        </p:spPr>
      </p:pic>
      <p:grpSp>
        <p:nvGrpSpPr>
          <p:cNvPr id="1225" name="Group 182"/>
          <p:cNvGrpSpPr>
            <a:grpSpLocks noChangeAspect="1"/>
          </p:cNvGrpSpPr>
          <p:nvPr/>
        </p:nvGrpSpPr>
        <p:grpSpPr bwMode="auto">
          <a:xfrm>
            <a:off x="7092280" y="6021288"/>
            <a:ext cx="200528" cy="216024"/>
            <a:chOff x="3862" y="2832"/>
            <a:chExt cx="458" cy="492"/>
          </a:xfrm>
        </p:grpSpPr>
        <p:grpSp>
          <p:nvGrpSpPr>
            <p:cNvPr id="1226" name="Group 183"/>
            <p:cNvGrpSpPr>
              <a:grpSpLocks noChangeAspect="1"/>
            </p:cNvGrpSpPr>
            <p:nvPr/>
          </p:nvGrpSpPr>
          <p:grpSpPr bwMode="auto">
            <a:xfrm>
              <a:off x="3862" y="2832"/>
              <a:ext cx="458" cy="492"/>
              <a:chOff x="1441" y="2189"/>
              <a:chExt cx="648" cy="591"/>
            </a:xfrm>
          </p:grpSpPr>
          <p:sp>
            <p:nvSpPr>
              <p:cNvPr id="1228"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229"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230"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231"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232"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233"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234"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35"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36"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37"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38"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39"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40"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1241"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1242"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1243"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1244"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1245"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1246"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1247"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1248"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1249"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1250"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1251"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1252"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1253"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1254"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1255"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56"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57"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58"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59"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60"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261"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262"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263"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264"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265"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266"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67"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1268"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1269"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1270"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1271"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272"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273"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274"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275"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276"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277"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278"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279"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280"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281"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82"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83"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84"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85"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86"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287"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288"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289"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290"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291"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1292"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1293"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1294"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295"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296"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1297"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298"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299"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300"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301"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302"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303"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304"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305"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306"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1227" name="Picture 263"/>
            <p:cNvPicPr>
              <a:picLocks noChangeAspect="1" noChangeArrowheads="1"/>
            </p:cNvPicPr>
            <p:nvPr/>
          </p:nvPicPr>
          <p:blipFill>
            <a:blip r:embed="rId2" cstate="print"/>
            <a:srcRect/>
            <a:stretch>
              <a:fillRect/>
            </a:stretch>
          </p:blipFill>
          <p:spPr bwMode="auto">
            <a:xfrm>
              <a:off x="3950" y="2912"/>
              <a:ext cx="247" cy="179"/>
            </a:xfrm>
            <a:prstGeom prst="rect">
              <a:avLst/>
            </a:prstGeom>
            <a:noFill/>
            <a:ln w="9525">
              <a:noFill/>
              <a:miter lim="800000"/>
              <a:headEnd/>
              <a:tailEnd/>
            </a:ln>
            <a:effectLst/>
          </p:spPr>
        </p:pic>
      </p:grpSp>
      <p:sp>
        <p:nvSpPr>
          <p:cNvPr id="1307" name="Oval 1306"/>
          <p:cNvSpPr/>
          <p:nvPr/>
        </p:nvSpPr>
        <p:spPr>
          <a:xfrm>
            <a:off x="7092280" y="4365104"/>
            <a:ext cx="1512168" cy="936104"/>
          </a:xfrm>
          <a:prstGeom prst="ellipse">
            <a:avLst/>
          </a:prstGeom>
          <a:solidFill>
            <a:schemeClr val="accent1">
              <a:lumMod val="40000"/>
              <a:lumOff val="60000"/>
            </a:scheme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308" name="Picture 491"/>
          <p:cNvPicPr>
            <a:picLocks noChangeAspect="1" noChangeArrowheads="1"/>
          </p:cNvPicPr>
          <p:nvPr/>
        </p:nvPicPr>
        <p:blipFill>
          <a:blip r:embed="rId3" cstate="print"/>
          <a:srcRect/>
          <a:stretch>
            <a:fillRect/>
          </a:stretch>
        </p:blipFill>
        <p:spPr bwMode="auto">
          <a:xfrm>
            <a:off x="7236296" y="4653136"/>
            <a:ext cx="306128" cy="216023"/>
          </a:xfrm>
          <a:prstGeom prst="rect">
            <a:avLst/>
          </a:prstGeom>
          <a:noFill/>
          <a:ln w="9525">
            <a:noFill/>
            <a:miter lim="800000"/>
            <a:headEnd/>
            <a:tailEnd/>
          </a:ln>
        </p:spPr>
      </p:pic>
      <p:pic>
        <p:nvPicPr>
          <p:cNvPr id="1309" name="Picture 491"/>
          <p:cNvPicPr>
            <a:picLocks noChangeAspect="1" noChangeArrowheads="1"/>
          </p:cNvPicPr>
          <p:nvPr/>
        </p:nvPicPr>
        <p:blipFill>
          <a:blip r:embed="rId3" cstate="print"/>
          <a:srcRect/>
          <a:stretch>
            <a:fillRect/>
          </a:stretch>
        </p:blipFill>
        <p:spPr bwMode="auto">
          <a:xfrm>
            <a:off x="7884368" y="4725144"/>
            <a:ext cx="306128" cy="216023"/>
          </a:xfrm>
          <a:prstGeom prst="rect">
            <a:avLst/>
          </a:prstGeom>
          <a:noFill/>
          <a:ln w="9525">
            <a:noFill/>
            <a:miter lim="800000"/>
            <a:headEnd/>
            <a:tailEnd/>
          </a:ln>
        </p:spPr>
      </p:pic>
      <p:sp>
        <p:nvSpPr>
          <p:cNvPr id="1310" name="TextBox 1309"/>
          <p:cNvSpPr txBox="1"/>
          <p:nvPr/>
        </p:nvSpPr>
        <p:spPr>
          <a:xfrm>
            <a:off x="7380312" y="4941168"/>
            <a:ext cx="1080120" cy="276999"/>
          </a:xfrm>
          <a:prstGeom prst="rect">
            <a:avLst/>
          </a:prstGeom>
          <a:noFill/>
        </p:spPr>
        <p:txBody>
          <a:bodyPr wrap="square" rtlCol="0">
            <a:spAutoFit/>
          </a:bodyPr>
          <a:lstStyle/>
          <a:p>
            <a:pPr algn="ctr"/>
            <a:r>
              <a:rPr lang="it-IT" sz="1200" b="1" dirty="0" smtClean="0"/>
              <a:t>Enterprise  1</a:t>
            </a:r>
            <a:endParaRPr lang="it-IT" b="1" dirty="0"/>
          </a:p>
        </p:txBody>
      </p:sp>
      <p:pic>
        <p:nvPicPr>
          <p:cNvPr id="1311" name="Picture 491"/>
          <p:cNvPicPr>
            <a:picLocks noChangeAspect="1" noChangeArrowheads="1"/>
          </p:cNvPicPr>
          <p:nvPr/>
        </p:nvPicPr>
        <p:blipFill>
          <a:blip r:embed="rId3" cstate="print"/>
          <a:srcRect/>
          <a:stretch>
            <a:fillRect/>
          </a:stretch>
        </p:blipFill>
        <p:spPr bwMode="auto">
          <a:xfrm>
            <a:off x="7596336" y="4509120"/>
            <a:ext cx="306128" cy="216023"/>
          </a:xfrm>
          <a:prstGeom prst="rect">
            <a:avLst/>
          </a:prstGeom>
          <a:noFill/>
          <a:ln w="9525">
            <a:noFill/>
            <a:miter lim="800000"/>
            <a:headEnd/>
            <a:tailEnd/>
          </a:ln>
        </p:spPr>
      </p:pic>
      <p:sp>
        <p:nvSpPr>
          <p:cNvPr id="1312" name="Oval 1311"/>
          <p:cNvSpPr/>
          <p:nvPr/>
        </p:nvSpPr>
        <p:spPr>
          <a:xfrm>
            <a:off x="611560" y="5373216"/>
            <a:ext cx="1512168" cy="936104"/>
          </a:xfrm>
          <a:prstGeom prst="ellipse">
            <a:avLst/>
          </a:prstGeom>
          <a:solidFill>
            <a:schemeClr val="accent6">
              <a:lumMod val="40000"/>
              <a:lumOff val="60000"/>
            </a:scheme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313" name="Picture 491"/>
          <p:cNvPicPr>
            <a:picLocks noChangeAspect="1" noChangeArrowheads="1"/>
          </p:cNvPicPr>
          <p:nvPr/>
        </p:nvPicPr>
        <p:blipFill>
          <a:blip r:embed="rId3" cstate="print"/>
          <a:srcRect/>
          <a:stretch>
            <a:fillRect/>
          </a:stretch>
        </p:blipFill>
        <p:spPr bwMode="auto">
          <a:xfrm>
            <a:off x="755576" y="5733256"/>
            <a:ext cx="306128" cy="216023"/>
          </a:xfrm>
          <a:prstGeom prst="rect">
            <a:avLst/>
          </a:prstGeom>
          <a:noFill/>
          <a:ln w="9525">
            <a:noFill/>
            <a:miter lim="800000"/>
            <a:headEnd/>
            <a:tailEnd/>
          </a:ln>
        </p:spPr>
      </p:pic>
      <p:pic>
        <p:nvPicPr>
          <p:cNvPr id="1314" name="Picture 491"/>
          <p:cNvPicPr>
            <a:picLocks noChangeAspect="1" noChangeArrowheads="1"/>
          </p:cNvPicPr>
          <p:nvPr/>
        </p:nvPicPr>
        <p:blipFill>
          <a:blip r:embed="rId3" cstate="print"/>
          <a:srcRect/>
          <a:stretch>
            <a:fillRect/>
          </a:stretch>
        </p:blipFill>
        <p:spPr bwMode="auto">
          <a:xfrm>
            <a:off x="1691680" y="5733256"/>
            <a:ext cx="306128" cy="216023"/>
          </a:xfrm>
          <a:prstGeom prst="rect">
            <a:avLst/>
          </a:prstGeom>
          <a:noFill/>
          <a:ln w="9525">
            <a:noFill/>
            <a:miter lim="800000"/>
            <a:headEnd/>
            <a:tailEnd/>
          </a:ln>
        </p:spPr>
      </p:pic>
      <p:sp>
        <p:nvSpPr>
          <p:cNvPr id="1315" name="TextBox 1314"/>
          <p:cNvSpPr txBox="1"/>
          <p:nvPr/>
        </p:nvSpPr>
        <p:spPr>
          <a:xfrm>
            <a:off x="899592" y="5949280"/>
            <a:ext cx="1080120" cy="276999"/>
          </a:xfrm>
          <a:prstGeom prst="rect">
            <a:avLst/>
          </a:prstGeom>
          <a:noFill/>
        </p:spPr>
        <p:txBody>
          <a:bodyPr wrap="square" rtlCol="0">
            <a:spAutoFit/>
          </a:bodyPr>
          <a:lstStyle/>
          <a:p>
            <a:pPr algn="ctr"/>
            <a:r>
              <a:rPr lang="it-IT" sz="1200" b="1" dirty="0" smtClean="0"/>
              <a:t>Enterprise  2</a:t>
            </a:r>
            <a:endParaRPr lang="it-IT" b="1" dirty="0"/>
          </a:p>
        </p:txBody>
      </p:sp>
      <p:pic>
        <p:nvPicPr>
          <p:cNvPr id="1316" name="Picture 491"/>
          <p:cNvPicPr>
            <a:picLocks noChangeAspect="1" noChangeArrowheads="1"/>
          </p:cNvPicPr>
          <p:nvPr/>
        </p:nvPicPr>
        <p:blipFill>
          <a:blip r:embed="rId3" cstate="print"/>
          <a:srcRect/>
          <a:stretch>
            <a:fillRect/>
          </a:stretch>
        </p:blipFill>
        <p:spPr bwMode="auto">
          <a:xfrm>
            <a:off x="1259632" y="5589240"/>
            <a:ext cx="306128" cy="216023"/>
          </a:xfrm>
          <a:prstGeom prst="rect">
            <a:avLst/>
          </a:prstGeom>
          <a:noFill/>
          <a:ln w="9525">
            <a:noFill/>
            <a:miter lim="800000"/>
            <a:headEnd/>
            <a:tailEnd/>
          </a:ln>
        </p:spPr>
      </p:pic>
      <p:pic>
        <p:nvPicPr>
          <p:cNvPr id="1317" name="Picture 491"/>
          <p:cNvPicPr>
            <a:picLocks noChangeAspect="1" noChangeArrowheads="1"/>
          </p:cNvPicPr>
          <p:nvPr/>
        </p:nvPicPr>
        <p:blipFill>
          <a:blip r:embed="rId3" cstate="print"/>
          <a:srcRect/>
          <a:stretch>
            <a:fillRect/>
          </a:stretch>
        </p:blipFill>
        <p:spPr bwMode="auto">
          <a:xfrm>
            <a:off x="3923928" y="3501008"/>
            <a:ext cx="420688" cy="296863"/>
          </a:xfrm>
          <a:prstGeom prst="rect">
            <a:avLst/>
          </a:prstGeom>
          <a:noFill/>
          <a:ln w="9525">
            <a:noFill/>
            <a:miter lim="800000"/>
            <a:headEnd/>
            <a:tailEnd/>
          </a:ln>
        </p:spPr>
      </p:pic>
      <p:pic>
        <p:nvPicPr>
          <p:cNvPr id="1318" name="Picture 491"/>
          <p:cNvPicPr>
            <a:picLocks noChangeAspect="1" noChangeArrowheads="1"/>
          </p:cNvPicPr>
          <p:nvPr/>
        </p:nvPicPr>
        <p:blipFill>
          <a:blip r:embed="rId3" cstate="print"/>
          <a:srcRect/>
          <a:stretch>
            <a:fillRect/>
          </a:stretch>
        </p:blipFill>
        <p:spPr bwMode="auto">
          <a:xfrm>
            <a:off x="5004048" y="5733256"/>
            <a:ext cx="420688" cy="296863"/>
          </a:xfrm>
          <a:prstGeom prst="rect">
            <a:avLst/>
          </a:prstGeom>
          <a:noFill/>
          <a:ln w="9525">
            <a:noFill/>
            <a:miter lim="800000"/>
            <a:headEnd/>
            <a:tailEnd/>
          </a:ln>
        </p:spPr>
      </p:pic>
      <p:cxnSp>
        <p:nvCxnSpPr>
          <p:cNvPr id="1327" name="Straight Connector 1326"/>
          <p:cNvCxnSpPr>
            <a:stCxn id="449" idx="0"/>
          </p:cNvCxnSpPr>
          <p:nvPr/>
        </p:nvCxnSpPr>
        <p:spPr>
          <a:xfrm flipH="1" flipV="1">
            <a:off x="2411761" y="4563724"/>
            <a:ext cx="731917" cy="1254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40" name="AutoShape 22"/>
          <p:cNvSpPr>
            <a:spLocks noChangeArrowheads="1"/>
          </p:cNvSpPr>
          <p:nvPr/>
        </p:nvSpPr>
        <p:spPr bwMode="auto">
          <a:xfrm>
            <a:off x="5004048" y="1593080"/>
            <a:ext cx="576064" cy="504056"/>
          </a:xfrm>
          <a:prstGeom prst="flowChartMagneticDisk">
            <a:avLst/>
          </a:prstGeom>
          <a:solidFill>
            <a:schemeClr val="bg1">
              <a:lumMod val="65000"/>
            </a:schemeClr>
          </a:solidFill>
          <a:ln>
            <a:solidFill>
              <a:schemeClr val="tx1"/>
            </a:solidFill>
            <a:headEnd/>
            <a:tailEnd/>
          </a:ln>
        </p:spPr>
        <p:style>
          <a:lnRef idx="1">
            <a:schemeClr val="accent4"/>
          </a:lnRef>
          <a:fillRef idx="2">
            <a:schemeClr val="accent4"/>
          </a:fillRef>
          <a:effectRef idx="1">
            <a:schemeClr val="accent4"/>
          </a:effectRef>
          <a:fontRef idx="minor">
            <a:schemeClr val="dk1"/>
          </a:fontRef>
        </p:style>
        <p:txBody>
          <a:bodyPr wrap="none" anchor="ctr"/>
          <a:lstStyle/>
          <a:p>
            <a:pPr algn="ctr"/>
            <a:r>
              <a:rPr lang="en-US" sz="1100" b="1" dirty="0" smtClean="0">
                <a:latin typeface="Arial Narrow" pitchFamily="34" charset="0"/>
              </a:rPr>
              <a:t>User</a:t>
            </a:r>
          </a:p>
          <a:p>
            <a:pPr algn="ctr"/>
            <a:r>
              <a:rPr lang="en-US" sz="1100" b="1" dirty="0" smtClean="0">
                <a:latin typeface="Arial Narrow" pitchFamily="34" charset="0"/>
              </a:rPr>
              <a:t>DB</a:t>
            </a:r>
            <a:endParaRPr lang="en-US" sz="1200" b="1" dirty="0">
              <a:latin typeface="Arial Narrow" pitchFamily="34" charset="0"/>
            </a:endParaRPr>
          </a:p>
        </p:txBody>
      </p:sp>
      <p:cxnSp>
        <p:nvCxnSpPr>
          <p:cNvPr id="1342" name="Straight Connector 1341"/>
          <p:cNvCxnSpPr/>
          <p:nvPr/>
        </p:nvCxnSpPr>
        <p:spPr>
          <a:xfrm>
            <a:off x="4738560" y="1124746"/>
            <a:ext cx="1296144" cy="3243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6" name="Straight Connector 1345"/>
          <p:cNvCxnSpPr>
            <a:endCxn id="1340" idx="2"/>
          </p:cNvCxnSpPr>
          <p:nvPr/>
        </p:nvCxnSpPr>
        <p:spPr>
          <a:xfrm flipV="1">
            <a:off x="4283968" y="1845108"/>
            <a:ext cx="720080" cy="35975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4" name="Straight Connector 1343"/>
          <p:cNvCxnSpPr/>
          <p:nvPr/>
        </p:nvCxnSpPr>
        <p:spPr>
          <a:xfrm>
            <a:off x="4738560" y="1377056"/>
            <a:ext cx="360040" cy="25231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4" name="Straight Connector 1353"/>
          <p:cNvCxnSpPr/>
          <p:nvPr/>
        </p:nvCxnSpPr>
        <p:spPr>
          <a:xfrm>
            <a:off x="5580112" y="1844824"/>
            <a:ext cx="4320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60" name="Group 69"/>
          <p:cNvGrpSpPr>
            <a:grpSpLocks/>
          </p:cNvGrpSpPr>
          <p:nvPr/>
        </p:nvGrpSpPr>
        <p:grpSpPr bwMode="auto">
          <a:xfrm>
            <a:off x="3923928" y="1916833"/>
            <a:ext cx="414171" cy="616068"/>
            <a:chOff x="4654" y="740"/>
            <a:chExt cx="283" cy="263"/>
          </a:xfrm>
        </p:grpSpPr>
        <p:sp>
          <p:nvSpPr>
            <p:cNvPr id="461" name="Freeform 43"/>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463" name="Freeform 44"/>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64" name="Rectangle 45"/>
            <p:cNvSpPr>
              <a:spLocks noChangeArrowheads="1"/>
            </p:cNvSpPr>
            <p:nvPr/>
          </p:nvSpPr>
          <p:spPr bwMode="auto">
            <a:xfrm>
              <a:off x="4654" y="771"/>
              <a:ext cx="247" cy="232"/>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465" name="Rectangle 46"/>
            <p:cNvSpPr>
              <a:spLocks noChangeArrowheads="1"/>
            </p:cNvSpPr>
            <p:nvPr/>
          </p:nvSpPr>
          <p:spPr bwMode="auto">
            <a:xfrm>
              <a:off x="4655" y="772"/>
              <a:ext cx="245" cy="230"/>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480" name="Freeform 47"/>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487" name="Freeform 48"/>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488" name="Group 52"/>
            <p:cNvGrpSpPr>
              <a:grpSpLocks/>
            </p:cNvGrpSpPr>
            <p:nvPr/>
          </p:nvGrpSpPr>
          <p:grpSpPr bwMode="auto">
            <a:xfrm>
              <a:off x="4654" y="833"/>
              <a:ext cx="250" cy="117"/>
              <a:chOff x="4654" y="833"/>
              <a:chExt cx="250" cy="117"/>
            </a:xfrm>
          </p:grpSpPr>
          <p:sp>
            <p:nvSpPr>
              <p:cNvPr id="610" name="Line 49"/>
              <p:cNvSpPr>
                <a:spLocks noChangeShapeType="1"/>
              </p:cNvSpPr>
              <p:nvPr/>
            </p:nvSpPr>
            <p:spPr bwMode="auto">
              <a:xfrm>
                <a:off x="4654" y="833"/>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12" name="Line 50"/>
              <p:cNvSpPr>
                <a:spLocks noChangeShapeType="1"/>
              </p:cNvSpPr>
              <p:nvPr/>
            </p:nvSpPr>
            <p:spPr bwMode="auto">
              <a:xfrm>
                <a:off x="4654" y="891"/>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14" name="Line 51"/>
              <p:cNvSpPr>
                <a:spLocks noChangeShapeType="1"/>
              </p:cNvSpPr>
              <p:nvPr/>
            </p:nvSpPr>
            <p:spPr bwMode="auto">
              <a:xfrm>
                <a:off x="4654" y="949"/>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489" name="Group 56"/>
            <p:cNvGrpSpPr>
              <a:grpSpLocks/>
            </p:cNvGrpSpPr>
            <p:nvPr/>
          </p:nvGrpSpPr>
          <p:grpSpPr bwMode="auto">
            <a:xfrm>
              <a:off x="4654" y="831"/>
              <a:ext cx="250" cy="117"/>
              <a:chOff x="4654" y="831"/>
              <a:chExt cx="250" cy="117"/>
            </a:xfrm>
          </p:grpSpPr>
          <p:sp>
            <p:nvSpPr>
              <p:cNvPr id="606" name="Line 53"/>
              <p:cNvSpPr>
                <a:spLocks noChangeShapeType="1"/>
              </p:cNvSpPr>
              <p:nvPr/>
            </p:nvSpPr>
            <p:spPr bwMode="auto">
              <a:xfrm>
                <a:off x="4654" y="831"/>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08" name="Line 54"/>
              <p:cNvSpPr>
                <a:spLocks noChangeShapeType="1"/>
              </p:cNvSpPr>
              <p:nvPr/>
            </p:nvSpPr>
            <p:spPr bwMode="auto">
              <a:xfrm>
                <a:off x="4654" y="889"/>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09" name="Line 55"/>
              <p:cNvSpPr>
                <a:spLocks noChangeShapeType="1"/>
              </p:cNvSpPr>
              <p:nvPr/>
            </p:nvSpPr>
            <p:spPr bwMode="auto">
              <a:xfrm>
                <a:off x="4654" y="947"/>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490" name="Rectangle 57"/>
            <p:cNvSpPr>
              <a:spLocks noChangeArrowheads="1"/>
            </p:cNvSpPr>
            <p:nvPr/>
          </p:nvSpPr>
          <p:spPr bwMode="auto">
            <a:xfrm>
              <a:off x="4655" y="772"/>
              <a:ext cx="245" cy="230"/>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571" name="Group 261"/>
            <p:cNvGrpSpPr>
              <a:grpSpLocks/>
            </p:cNvGrpSpPr>
            <p:nvPr/>
          </p:nvGrpSpPr>
          <p:grpSpPr bwMode="auto">
            <a:xfrm>
              <a:off x="4821" y="802"/>
              <a:ext cx="61" cy="177"/>
              <a:chOff x="4821" y="802"/>
              <a:chExt cx="61" cy="177"/>
            </a:xfrm>
          </p:grpSpPr>
          <p:grpSp>
            <p:nvGrpSpPr>
              <p:cNvPr id="573" name="Group 62"/>
              <p:cNvGrpSpPr>
                <a:grpSpLocks/>
              </p:cNvGrpSpPr>
              <p:nvPr/>
            </p:nvGrpSpPr>
            <p:grpSpPr bwMode="auto">
              <a:xfrm>
                <a:off x="4823" y="804"/>
                <a:ext cx="59" cy="175"/>
                <a:chOff x="4823" y="804"/>
                <a:chExt cx="59" cy="175"/>
              </a:xfrm>
            </p:grpSpPr>
            <p:sp>
              <p:nvSpPr>
                <p:cNvPr id="593" name="Line 58"/>
                <p:cNvSpPr>
                  <a:spLocks noChangeShapeType="1"/>
                </p:cNvSpPr>
                <p:nvPr/>
              </p:nvSpPr>
              <p:spPr bwMode="auto">
                <a:xfrm>
                  <a:off x="4823" y="804"/>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599" name="Line 59"/>
                <p:cNvSpPr>
                  <a:spLocks noChangeShapeType="1"/>
                </p:cNvSpPr>
                <p:nvPr/>
              </p:nvSpPr>
              <p:spPr bwMode="auto">
                <a:xfrm>
                  <a:off x="4823" y="862"/>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00" name="Line 60"/>
                <p:cNvSpPr>
                  <a:spLocks noChangeShapeType="1"/>
                </p:cNvSpPr>
                <p:nvPr/>
              </p:nvSpPr>
              <p:spPr bwMode="auto">
                <a:xfrm>
                  <a:off x="4823" y="920"/>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01" name="Line 61"/>
                <p:cNvSpPr>
                  <a:spLocks noChangeShapeType="1"/>
                </p:cNvSpPr>
                <p:nvPr/>
              </p:nvSpPr>
              <p:spPr bwMode="auto">
                <a:xfrm>
                  <a:off x="4823" y="978"/>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575" name="Group 67"/>
              <p:cNvGrpSpPr>
                <a:grpSpLocks/>
              </p:cNvGrpSpPr>
              <p:nvPr/>
            </p:nvGrpSpPr>
            <p:grpSpPr bwMode="auto">
              <a:xfrm>
                <a:off x="4821" y="802"/>
                <a:ext cx="59" cy="175"/>
                <a:chOff x="4821" y="802"/>
                <a:chExt cx="59" cy="175"/>
              </a:xfrm>
            </p:grpSpPr>
            <p:sp>
              <p:nvSpPr>
                <p:cNvPr id="577" name="Line 63"/>
                <p:cNvSpPr>
                  <a:spLocks noChangeShapeType="1"/>
                </p:cNvSpPr>
                <p:nvPr/>
              </p:nvSpPr>
              <p:spPr bwMode="auto">
                <a:xfrm>
                  <a:off x="4821" y="802"/>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582" name="Line 64"/>
                <p:cNvSpPr>
                  <a:spLocks noChangeShapeType="1"/>
                </p:cNvSpPr>
                <p:nvPr/>
              </p:nvSpPr>
              <p:spPr bwMode="auto">
                <a:xfrm>
                  <a:off x="4821" y="860"/>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590" name="Line 65"/>
                <p:cNvSpPr>
                  <a:spLocks noChangeShapeType="1"/>
                </p:cNvSpPr>
                <p:nvPr/>
              </p:nvSpPr>
              <p:spPr bwMode="auto">
                <a:xfrm>
                  <a:off x="4821" y="918"/>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592" name="Line 66"/>
                <p:cNvSpPr>
                  <a:spLocks noChangeShapeType="1"/>
                </p:cNvSpPr>
                <p:nvPr/>
              </p:nvSpPr>
              <p:spPr bwMode="auto">
                <a:xfrm>
                  <a:off x="4821" y="976"/>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grpSp>
        <p:nvGrpSpPr>
          <p:cNvPr id="21" name="Group 69"/>
          <p:cNvGrpSpPr>
            <a:grpSpLocks/>
          </p:cNvGrpSpPr>
          <p:nvPr/>
        </p:nvGrpSpPr>
        <p:grpSpPr bwMode="auto">
          <a:xfrm>
            <a:off x="4355976" y="897688"/>
            <a:ext cx="414171" cy="616068"/>
            <a:chOff x="4654" y="740"/>
            <a:chExt cx="283" cy="263"/>
          </a:xfrm>
        </p:grpSpPr>
        <p:sp>
          <p:nvSpPr>
            <p:cNvPr id="340" name="Freeform 43"/>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341" name="Freeform 44"/>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42" name="Rectangle 45"/>
            <p:cNvSpPr>
              <a:spLocks noChangeArrowheads="1"/>
            </p:cNvSpPr>
            <p:nvPr/>
          </p:nvSpPr>
          <p:spPr bwMode="auto">
            <a:xfrm>
              <a:off x="4654" y="771"/>
              <a:ext cx="247" cy="232"/>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343" name="Rectangle 46"/>
            <p:cNvSpPr>
              <a:spLocks noChangeArrowheads="1"/>
            </p:cNvSpPr>
            <p:nvPr/>
          </p:nvSpPr>
          <p:spPr bwMode="auto">
            <a:xfrm>
              <a:off x="4655" y="772"/>
              <a:ext cx="245" cy="230"/>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344" name="Freeform 47"/>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345" name="Freeform 48"/>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22" name="Group 52"/>
            <p:cNvGrpSpPr>
              <a:grpSpLocks/>
            </p:cNvGrpSpPr>
            <p:nvPr/>
          </p:nvGrpSpPr>
          <p:grpSpPr bwMode="auto">
            <a:xfrm>
              <a:off x="4654" y="833"/>
              <a:ext cx="250" cy="117"/>
              <a:chOff x="4654" y="833"/>
              <a:chExt cx="250" cy="117"/>
            </a:xfrm>
          </p:grpSpPr>
          <p:sp>
            <p:nvSpPr>
              <p:cNvPr id="363" name="Line 49"/>
              <p:cNvSpPr>
                <a:spLocks noChangeShapeType="1"/>
              </p:cNvSpPr>
              <p:nvPr/>
            </p:nvSpPr>
            <p:spPr bwMode="auto">
              <a:xfrm>
                <a:off x="4654" y="833"/>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64" name="Line 50"/>
              <p:cNvSpPr>
                <a:spLocks noChangeShapeType="1"/>
              </p:cNvSpPr>
              <p:nvPr/>
            </p:nvSpPr>
            <p:spPr bwMode="auto">
              <a:xfrm>
                <a:off x="4654" y="891"/>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65" name="Line 51"/>
              <p:cNvSpPr>
                <a:spLocks noChangeShapeType="1"/>
              </p:cNvSpPr>
              <p:nvPr/>
            </p:nvSpPr>
            <p:spPr bwMode="auto">
              <a:xfrm>
                <a:off x="4654" y="949"/>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23" name="Group 56"/>
            <p:cNvGrpSpPr>
              <a:grpSpLocks/>
            </p:cNvGrpSpPr>
            <p:nvPr/>
          </p:nvGrpSpPr>
          <p:grpSpPr bwMode="auto">
            <a:xfrm>
              <a:off x="4654" y="831"/>
              <a:ext cx="250" cy="117"/>
              <a:chOff x="4654" y="831"/>
              <a:chExt cx="250" cy="117"/>
            </a:xfrm>
          </p:grpSpPr>
          <p:sp>
            <p:nvSpPr>
              <p:cNvPr id="360" name="Line 53"/>
              <p:cNvSpPr>
                <a:spLocks noChangeShapeType="1"/>
              </p:cNvSpPr>
              <p:nvPr/>
            </p:nvSpPr>
            <p:spPr bwMode="auto">
              <a:xfrm>
                <a:off x="4654" y="831"/>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61" name="Line 54"/>
              <p:cNvSpPr>
                <a:spLocks noChangeShapeType="1"/>
              </p:cNvSpPr>
              <p:nvPr/>
            </p:nvSpPr>
            <p:spPr bwMode="auto">
              <a:xfrm>
                <a:off x="4654" y="889"/>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62" name="Line 55"/>
              <p:cNvSpPr>
                <a:spLocks noChangeShapeType="1"/>
              </p:cNvSpPr>
              <p:nvPr/>
            </p:nvSpPr>
            <p:spPr bwMode="auto">
              <a:xfrm>
                <a:off x="4654" y="947"/>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348" name="Rectangle 57"/>
            <p:cNvSpPr>
              <a:spLocks noChangeArrowheads="1"/>
            </p:cNvSpPr>
            <p:nvPr/>
          </p:nvSpPr>
          <p:spPr bwMode="auto">
            <a:xfrm>
              <a:off x="4655" y="772"/>
              <a:ext cx="245" cy="230"/>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24" name="Group 261"/>
            <p:cNvGrpSpPr>
              <a:grpSpLocks/>
            </p:cNvGrpSpPr>
            <p:nvPr/>
          </p:nvGrpSpPr>
          <p:grpSpPr bwMode="auto">
            <a:xfrm>
              <a:off x="4821" y="802"/>
              <a:ext cx="61" cy="177"/>
              <a:chOff x="4821" y="802"/>
              <a:chExt cx="61" cy="177"/>
            </a:xfrm>
          </p:grpSpPr>
          <p:grpSp>
            <p:nvGrpSpPr>
              <p:cNvPr id="25" name="Group 62"/>
              <p:cNvGrpSpPr>
                <a:grpSpLocks/>
              </p:cNvGrpSpPr>
              <p:nvPr/>
            </p:nvGrpSpPr>
            <p:grpSpPr bwMode="auto">
              <a:xfrm>
                <a:off x="4823" y="804"/>
                <a:ext cx="59" cy="175"/>
                <a:chOff x="4823" y="804"/>
                <a:chExt cx="59" cy="175"/>
              </a:xfrm>
            </p:grpSpPr>
            <p:sp>
              <p:nvSpPr>
                <p:cNvPr id="356" name="Line 58"/>
                <p:cNvSpPr>
                  <a:spLocks noChangeShapeType="1"/>
                </p:cNvSpPr>
                <p:nvPr/>
              </p:nvSpPr>
              <p:spPr bwMode="auto">
                <a:xfrm>
                  <a:off x="4823" y="804"/>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57" name="Line 59"/>
                <p:cNvSpPr>
                  <a:spLocks noChangeShapeType="1"/>
                </p:cNvSpPr>
                <p:nvPr/>
              </p:nvSpPr>
              <p:spPr bwMode="auto">
                <a:xfrm>
                  <a:off x="4823" y="862"/>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58" name="Line 60"/>
                <p:cNvSpPr>
                  <a:spLocks noChangeShapeType="1"/>
                </p:cNvSpPr>
                <p:nvPr/>
              </p:nvSpPr>
              <p:spPr bwMode="auto">
                <a:xfrm>
                  <a:off x="4823" y="920"/>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59" name="Line 61"/>
                <p:cNvSpPr>
                  <a:spLocks noChangeShapeType="1"/>
                </p:cNvSpPr>
                <p:nvPr/>
              </p:nvSpPr>
              <p:spPr bwMode="auto">
                <a:xfrm>
                  <a:off x="4823" y="978"/>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26" name="Group 67"/>
              <p:cNvGrpSpPr>
                <a:grpSpLocks/>
              </p:cNvGrpSpPr>
              <p:nvPr/>
            </p:nvGrpSpPr>
            <p:grpSpPr bwMode="auto">
              <a:xfrm>
                <a:off x="4821" y="802"/>
                <a:ext cx="59" cy="175"/>
                <a:chOff x="4821" y="802"/>
                <a:chExt cx="59" cy="175"/>
              </a:xfrm>
            </p:grpSpPr>
            <p:sp>
              <p:nvSpPr>
                <p:cNvPr id="352" name="Line 63"/>
                <p:cNvSpPr>
                  <a:spLocks noChangeShapeType="1"/>
                </p:cNvSpPr>
                <p:nvPr/>
              </p:nvSpPr>
              <p:spPr bwMode="auto">
                <a:xfrm>
                  <a:off x="4821" y="802"/>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53" name="Line 64"/>
                <p:cNvSpPr>
                  <a:spLocks noChangeShapeType="1"/>
                </p:cNvSpPr>
                <p:nvPr/>
              </p:nvSpPr>
              <p:spPr bwMode="auto">
                <a:xfrm>
                  <a:off x="4821" y="860"/>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54" name="Line 65"/>
                <p:cNvSpPr>
                  <a:spLocks noChangeShapeType="1"/>
                </p:cNvSpPr>
                <p:nvPr/>
              </p:nvSpPr>
              <p:spPr bwMode="auto">
                <a:xfrm>
                  <a:off x="4821" y="918"/>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55" name="Line 66"/>
                <p:cNvSpPr>
                  <a:spLocks noChangeShapeType="1"/>
                </p:cNvSpPr>
                <p:nvPr/>
              </p:nvSpPr>
              <p:spPr bwMode="auto">
                <a:xfrm>
                  <a:off x="4821" y="976"/>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sp>
        <p:nvSpPr>
          <p:cNvPr id="1139" name="Freeform 1138"/>
          <p:cNvSpPr/>
          <p:nvPr/>
        </p:nvSpPr>
        <p:spPr>
          <a:xfrm>
            <a:off x="1565189" y="4852232"/>
            <a:ext cx="4802660" cy="803190"/>
          </a:xfrm>
          <a:custGeom>
            <a:avLst/>
            <a:gdLst>
              <a:gd name="connsiteX0" fmla="*/ 0 w 4802660"/>
              <a:gd name="connsiteY0" fmla="*/ 803190 h 803190"/>
              <a:gd name="connsiteX1" fmla="*/ 271849 w 4802660"/>
              <a:gd name="connsiteY1" fmla="*/ 687860 h 803190"/>
              <a:gd name="connsiteX2" fmla="*/ 691979 w 4802660"/>
              <a:gd name="connsiteY2" fmla="*/ 523103 h 803190"/>
              <a:gd name="connsiteX3" fmla="*/ 1227438 w 4802660"/>
              <a:gd name="connsiteY3" fmla="*/ 317157 h 803190"/>
              <a:gd name="connsiteX4" fmla="*/ 1672281 w 4802660"/>
              <a:gd name="connsiteY4" fmla="*/ 144163 h 803190"/>
              <a:gd name="connsiteX5" fmla="*/ 2232454 w 4802660"/>
              <a:gd name="connsiteY5" fmla="*/ 20595 h 803190"/>
              <a:gd name="connsiteX6" fmla="*/ 3089189 w 4802660"/>
              <a:gd name="connsiteY6" fmla="*/ 20595 h 803190"/>
              <a:gd name="connsiteX7" fmla="*/ 4143633 w 4802660"/>
              <a:gd name="connsiteY7" fmla="*/ 61784 h 803190"/>
              <a:gd name="connsiteX8" fmla="*/ 4637903 w 4802660"/>
              <a:gd name="connsiteY8" fmla="*/ 366584 h 803190"/>
              <a:gd name="connsiteX9" fmla="*/ 4802660 w 4802660"/>
              <a:gd name="connsiteY9" fmla="*/ 671384 h 803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2660" h="803190">
                <a:moveTo>
                  <a:pt x="0" y="803190"/>
                </a:moveTo>
                <a:cubicBezTo>
                  <a:pt x="78259" y="768865"/>
                  <a:pt x="156519" y="734541"/>
                  <a:pt x="271849" y="687860"/>
                </a:cubicBezTo>
                <a:cubicBezTo>
                  <a:pt x="387179" y="641179"/>
                  <a:pt x="691979" y="523103"/>
                  <a:pt x="691979" y="523103"/>
                </a:cubicBezTo>
                <a:lnTo>
                  <a:pt x="1227438" y="317157"/>
                </a:lnTo>
                <a:cubicBezTo>
                  <a:pt x="1390822" y="254000"/>
                  <a:pt x="1504778" y="193590"/>
                  <a:pt x="1672281" y="144163"/>
                </a:cubicBezTo>
                <a:cubicBezTo>
                  <a:pt x="1839784" y="94736"/>
                  <a:pt x="1996303" y="41190"/>
                  <a:pt x="2232454" y="20595"/>
                </a:cubicBezTo>
                <a:cubicBezTo>
                  <a:pt x="2468605" y="0"/>
                  <a:pt x="2770659" y="13730"/>
                  <a:pt x="3089189" y="20595"/>
                </a:cubicBezTo>
                <a:cubicBezTo>
                  <a:pt x="3407719" y="27460"/>
                  <a:pt x="3885514" y="4119"/>
                  <a:pt x="4143633" y="61784"/>
                </a:cubicBezTo>
                <a:cubicBezTo>
                  <a:pt x="4401752" y="119449"/>
                  <a:pt x="4528065" y="264984"/>
                  <a:pt x="4637903" y="366584"/>
                </a:cubicBezTo>
                <a:cubicBezTo>
                  <a:pt x="4747741" y="468184"/>
                  <a:pt x="4772455" y="617838"/>
                  <a:pt x="4802660" y="671384"/>
                </a:cubicBezTo>
              </a:path>
            </a:pathLst>
          </a:cu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147" name="Freeform 1146"/>
          <p:cNvSpPr/>
          <p:nvPr/>
        </p:nvSpPr>
        <p:spPr>
          <a:xfrm>
            <a:off x="1416908" y="4003589"/>
            <a:ext cx="4267200" cy="1614616"/>
          </a:xfrm>
          <a:custGeom>
            <a:avLst/>
            <a:gdLst>
              <a:gd name="connsiteX0" fmla="*/ 4267200 w 4267200"/>
              <a:gd name="connsiteY0" fmla="*/ 0 h 1614616"/>
              <a:gd name="connsiteX1" fmla="*/ 4226011 w 4267200"/>
              <a:gd name="connsiteY1" fmla="*/ 197708 h 1614616"/>
              <a:gd name="connsiteX2" fmla="*/ 4143633 w 4267200"/>
              <a:gd name="connsiteY2" fmla="*/ 296562 h 1614616"/>
              <a:gd name="connsiteX3" fmla="*/ 4011827 w 4267200"/>
              <a:gd name="connsiteY3" fmla="*/ 354227 h 1614616"/>
              <a:gd name="connsiteX4" fmla="*/ 3830595 w 4267200"/>
              <a:gd name="connsiteY4" fmla="*/ 378941 h 1614616"/>
              <a:gd name="connsiteX5" fmla="*/ 3080951 w 4267200"/>
              <a:gd name="connsiteY5" fmla="*/ 494270 h 1614616"/>
              <a:gd name="connsiteX6" fmla="*/ 2421924 w 4267200"/>
              <a:gd name="connsiteY6" fmla="*/ 683741 h 1614616"/>
              <a:gd name="connsiteX7" fmla="*/ 1746422 w 4267200"/>
              <a:gd name="connsiteY7" fmla="*/ 914400 h 1614616"/>
              <a:gd name="connsiteX8" fmla="*/ 0 w 4267200"/>
              <a:gd name="connsiteY8" fmla="*/ 1614616 h 1614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67200" h="1614616">
                <a:moveTo>
                  <a:pt x="4267200" y="0"/>
                </a:moveTo>
                <a:cubicBezTo>
                  <a:pt x="4256902" y="74140"/>
                  <a:pt x="4246605" y="148281"/>
                  <a:pt x="4226011" y="197708"/>
                </a:cubicBezTo>
                <a:cubicBezTo>
                  <a:pt x="4205417" y="247135"/>
                  <a:pt x="4179330" y="270476"/>
                  <a:pt x="4143633" y="296562"/>
                </a:cubicBezTo>
                <a:cubicBezTo>
                  <a:pt x="4107936" y="322648"/>
                  <a:pt x="4064000" y="340497"/>
                  <a:pt x="4011827" y="354227"/>
                </a:cubicBezTo>
                <a:cubicBezTo>
                  <a:pt x="3959654" y="367957"/>
                  <a:pt x="3830595" y="378941"/>
                  <a:pt x="3830595" y="378941"/>
                </a:cubicBezTo>
                <a:cubicBezTo>
                  <a:pt x="3675449" y="402282"/>
                  <a:pt x="3315729" y="443470"/>
                  <a:pt x="3080951" y="494270"/>
                </a:cubicBezTo>
                <a:cubicBezTo>
                  <a:pt x="2846173" y="545070"/>
                  <a:pt x="2644345" y="613719"/>
                  <a:pt x="2421924" y="683741"/>
                </a:cubicBezTo>
                <a:cubicBezTo>
                  <a:pt x="2199503" y="753763"/>
                  <a:pt x="2150076" y="759254"/>
                  <a:pt x="1746422" y="914400"/>
                </a:cubicBezTo>
                <a:cubicBezTo>
                  <a:pt x="1342768" y="1069546"/>
                  <a:pt x="671384" y="1342081"/>
                  <a:pt x="0" y="1614616"/>
                </a:cubicBezTo>
              </a:path>
            </a:pathLst>
          </a:cu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148" name="Freeform 1147"/>
          <p:cNvSpPr/>
          <p:nvPr/>
        </p:nvSpPr>
        <p:spPr>
          <a:xfrm>
            <a:off x="5873579" y="4003589"/>
            <a:ext cx="576648" cy="1548714"/>
          </a:xfrm>
          <a:custGeom>
            <a:avLst/>
            <a:gdLst>
              <a:gd name="connsiteX0" fmla="*/ 32951 w 576648"/>
              <a:gd name="connsiteY0" fmla="*/ 0 h 1548714"/>
              <a:gd name="connsiteX1" fmla="*/ 32951 w 576648"/>
              <a:gd name="connsiteY1" fmla="*/ 230660 h 1548714"/>
              <a:gd name="connsiteX2" fmla="*/ 230659 w 576648"/>
              <a:gd name="connsiteY2" fmla="*/ 832022 h 1548714"/>
              <a:gd name="connsiteX3" fmla="*/ 345989 w 576648"/>
              <a:gd name="connsiteY3" fmla="*/ 1062681 h 1548714"/>
              <a:gd name="connsiteX4" fmla="*/ 576648 w 576648"/>
              <a:gd name="connsiteY4" fmla="*/ 1548714 h 15487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6648" h="1548714">
                <a:moveTo>
                  <a:pt x="32951" y="0"/>
                </a:moveTo>
                <a:cubicBezTo>
                  <a:pt x="16475" y="45995"/>
                  <a:pt x="0" y="91990"/>
                  <a:pt x="32951" y="230660"/>
                </a:cubicBezTo>
                <a:cubicBezTo>
                  <a:pt x="65902" y="369330"/>
                  <a:pt x="178486" y="693352"/>
                  <a:pt x="230659" y="832022"/>
                </a:cubicBezTo>
                <a:cubicBezTo>
                  <a:pt x="282832" y="970692"/>
                  <a:pt x="288324" y="943232"/>
                  <a:pt x="345989" y="1062681"/>
                </a:cubicBezTo>
                <a:cubicBezTo>
                  <a:pt x="403654" y="1182130"/>
                  <a:pt x="490151" y="1365422"/>
                  <a:pt x="576648" y="1548714"/>
                </a:cubicBezTo>
              </a:path>
            </a:pathLst>
          </a:cu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149" name="TextBox 1148"/>
          <p:cNvSpPr txBox="1"/>
          <p:nvPr/>
        </p:nvSpPr>
        <p:spPr>
          <a:xfrm>
            <a:off x="4119760" y="4232121"/>
            <a:ext cx="380232" cy="276999"/>
          </a:xfrm>
          <a:prstGeom prst="rect">
            <a:avLst/>
          </a:prstGeom>
          <a:noFill/>
        </p:spPr>
        <p:txBody>
          <a:bodyPr wrap="none" rtlCol="0">
            <a:spAutoFit/>
          </a:bodyPr>
          <a:lstStyle/>
          <a:p>
            <a:r>
              <a:rPr lang="it-IT" sz="1200" b="1" i="1" dirty="0" smtClean="0"/>
              <a:t>SIP</a:t>
            </a:r>
            <a:endParaRPr lang="it-IT" b="1" i="1" dirty="0"/>
          </a:p>
        </p:txBody>
      </p:sp>
      <p:sp>
        <p:nvSpPr>
          <p:cNvPr id="1150" name="TextBox 1149"/>
          <p:cNvSpPr txBox="1"/>
          <p:nvPr/>
        </p:nvSpPr>
        <p:spPr>
          <a:xfrm>
            <a:off x="5991968" y="4304129"/>
            <a:ext cx="380232" cy="276999"/>
          </a:xfrm>
          <a:prstGeom prst="rect">
            <a:avLst/>
          </a:prstGeom>
          <a:noFill/>
        </p:spPr>
        <p:txBody>
          <a:bodyPr wrap="none" rtlCol="0">
            <a:spAutoFit/>
          </a:bodyPr>
          <a:lstStyle/>
          <a:p>
            <a:r>
              <a:rPr lang="it-IT" sz="1200" b="1" i="1" dirty="0" smtClean="0"/>
              <a:t>SIP</a:t>
            </a:r>
            <a:endParaRPr lang="it-IT" b="1" i="1" dirty="0"/>
          </a:p>
        </p:txBody>
      </p:sp>
      <p:sp>
        <p:nvSpPr>
          <p:cNvPr id="1151" name="TextBox 1150"/>
          <p:cNvSpPr txBox="1"/>
          <p:nvPr/>
        </p:nvSpPr>
        <p:spPr>
          <a:xfrm>
            <a:off x="4716016" y="4653136"/>
            <a:ext cx="427040" cy="276999"/>
          </a:xfrm>
          <a:prstGeom prst="rect">
            <a:avLst/>
          </a:prstGeom>
          <a:noFill/>
        </p:spPr>
        <p:txBody>
          <a:bodyPr wrap="none" rtlCol="0">
            <a:spAutoFit/>
          </a:bodyPr>
          <a:lstStyle/>
          <a:p>
            <a:r>
              <a:rPr lang="it-IT" sz="1200" b="1" i="1" dirty="0" smtClean="0"/>
              <a:t>RTP</a:t>
            </a:r>
            <a:endParaRPr lang="it-IT" b="1" i="1" dirty="0"/>
          </a:p>
        </p:txBody>
      </p:sp>
      <p:cxnSp>
        <p:nvCxnSpPr>
          <p:cNvPr id="1152" name="Straight Connector 1151"/>
          <p:cNvCxnSpPr/>
          <p:nvPr/>
        </p:nvCxnSpPr>
        <p:spPr>
          <a:xfrm>
            <a:off x="4355976" y="4437112"/>
            <a:ext cx="72008" cy="1440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4" name="Straight Connector 1153"/>
          <p:cNvCxnSpPr/>
          <p:nvPr/>
        </p:nvCxnSpPr>
        <p:spPr>
          <a:xfrm flipV="1">
            <a:off x="5940152" y="4509120"/>
            <a:ext cx="144016" cy="7200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7" name="Straight Connector 1156"/>
          <p:cNvCxnSpPr/>
          <p:nvPr/>
        </p:nvCxnSpPr>
        <p:spPr>
          <a:xfrm>
            <a:off x="4716016" y="4797152"/>
            <a:ext cx="72008" cy="1440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40" name="Right Arrow 1139"/>
          <p:cNvSpPr/>
          <p:nvPr/>
        </p:nvSpPr>
        <p:spPr>
          <a:xfrm rot="-1140000">
            <a:off x="3704696" y="4679455"/>
            <a:ext cx="144016"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41" name="Right Arrow 1140"/>
          <p:cNvSpPr/>
          <p:nvPr/>
        </p:nvSpPr>
        <p:spPr>
          <a:xfrm rot="-17460000">
            <a:off x="6013943" y="4758085"/>
            <a:ext cx="144016"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142" name="Straight Connector 1141"/>
          <p:cNvCxnSpPr/>
          <p:nvPr/>
        </p:nvCxnSpPr>
        <p:spPr>
          <a:xfrm flipH="1">
            <a:off x="5688124" y="2276872"/>
            <a:ext cx="756084" cy="827809"/>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143" name="Right Arrow 1142"/>
          <p:cNvSpPr/>
          <p:nvPr/>
        </p:nvSpPr>
        <p:spPr>
          <a:xfrm rot="-2820000">
            <a:off x="5874324" y="2761823"/>
            <a:ext cx="144016"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44" name="Right Arrow 1143"/>
          <p:cNvSpPr/>
          <p:nvPr/>
        </p:nvSpPr>
        <p:spPr>
          <a:xfrm rot="7980000">
            <a:off x="6222004" y="2682306"/>
            <a:ext cx="144016"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146" name="Straight Connector 1145"/>
          <p:cNvCxnSpPr/>
          <p:nvPr/>
        </p:nvCxnSpPr>
        <p:spPr>
          <a:xfrm>
            <a:off x="5652120" y="2924944"/>
            <a:ext cx="6480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53" name="TextBox 1152"/>
          <p:cNvSpPr txBox="1"/>
          <p:nvPr/>
        </p:nvSpPr>
        <p:spPr>
          <a:xfrm>
            <a:off x="2453958" y="1772816"/>
            <a:ext cx="389850" cy="400110"/>
          </a:xfrm>
          <a:prstGeom prst="rect">
            <a:avLst/>
          </a:prstGeom>
          <a:noFill/>
        </p:spPr>
        <p:txBody>
          <a:bodyPr wrap="none" rtlCol="0">
            <a:spAutoFit/>
          </a:bodyPr>
          <a:lstStyle/>
          <a:p>
            <a:r>
              <a:rPr lang="it-IT" sz="2000" b="1" dirty="0" smtClean="0"/>
              <a:t>IP</a:t>
            </a:r>
            <a:endParaRPr lang="it-IT"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5" name="Rectangle 884"/>
          <p:cNvSpPr/>
          <p:nvPr/>
        </p:nvSpPr>
        <p:spPr>
          <a:xfrm>
            <a:off x="4788024" y="800425"/>
            <a:ext cx="3312368" cy="1584176"/>
          </a:xfrm>
          <a:prstGeom prst="rect">
            <a:avLst/>
          </a:prstGeom>
          <a:solidFill>
            <a:schemeClr val="accent3">
              <a:lumMod val="40000"/>
              <a:lumOff val="60000"/>
            </a:schemeClr>
          </a:solidFill>
          <a:ln>
            <a:noFill/>
          </a:ln>
          <a:effectLst>
            <a:innerShdw blurRad="63500" dist="50800" dir="189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it-IT" b="1" dirty="0"/>
          </a:p>
        </p:txBody>
      </p:sp>
      <p:sp>
        <p:nvSpPr>
          <p:cNvPr id="884" name="Rectangle 883"/>
          <p:cNvSpPr/>
          <p:nvPr/>
        </p:nvSpPr>
        <p:spPr>
          <a:xfrm>
            <a:off x="827584" y="800425"/>
            <a:ext cx="3168352" cy="1584176"/>
          </a:xfrm>
          <a:prstGeom prst="rect">
            <a:avLst/>
          </a:prstGeom>
          <a:solidFill>
            <a:schemeClr val="accent1">
              <a:lumMod val="20000"/>
              <a:lumOff val="80000"/>
            </a:schemeClr>
          </a:solidFill>
          <a:ln>
            <a:noFill/>
          </a:ln>
          <a:effectLst>
            <a:innerShdw blurRad="63500" dist="50800" dir="189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it-IT" b="1" dirty="0"/>
          </a:p>
        </p:txBody>
      </p:sp>
      <p:cxnSp>
        <p:nvCxnSpPr>
          <p:cNvPr id="1329" name="Straight Connector 1328"/>
          <p:cNvCxnSpPr/>
          <p:nvPr/>
        </p:nvCxnSpPr>
        <p:spPr>
          <a:xfrm flipH="1">
            <a:off x="1763690" y="4544841"/>
            <a:ext cx="1440158" cy="59494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5" name="Straight Connector 1324"/>
          <p:cNvCxnSpPr/>
          <p:nvPr/>
        </p:nvCxnSpPr>
        <p:spPr>
          <a:xfrm>
            <a:off x="3106964" y="3645024"/>
            <a:ext cx="384916" cy="2880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1" name="Straight Connector 1330"/>
          <p:cNvCxnSpPr/>
          <p:nvPr/>
        </p:nvCxnSpPr>
        <p:spPr>
          <a:xfrm flipH="1">
            <a:off x="3923929" y="4869160"/>
            <a:ext cx="144015" cy="48665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3" name="Straight Connector 1332"/>
          <p:cNvCxnSpPr/>
          <p:nvPr/>
        </p:nvCxnSpPr>
        <p:spPr>
          <a:xfrm>
            <a:off x="6084168" y="4653136"/>
            <a:ext cx="144017" cy="3426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5" name="Straight Connector 1334"/>
          <p:cNvCxnSpPr/>
          <p:nvPr/>
        </p:nvCxnSpPr>
        <p:spPr>
          <a:xfrm flipH="1" flipV="1">
            <a:off x="6588226" y="4275692"/>
            <a:ext cx="504054" cy="894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1" name="Straight Connector 1320"/>
          <p:cNvCxnSpPr/>
          <p:nvPr/>
        </p:nvCxnSpPr>
        <p:spPr>
          <a:xfrm>
            <a:off x="5076056" y="5013176"/>
            <a:ext cx="72009" cy="4146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9" name="Straight Connector 1318"/>
          <p:cNvCxnSpPr/>
          <p:nvPr/>
        </p:nvCxnSpPr>
        <p:spPr>
          <a:xfrm flipH="1">
            <a:off x="2699792" y="4725144"/>
            <a:ext cx="576063" cy="4146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93" name="Oval 792"/>
          <p:cNvSpPr/>
          <p:nvPr/>
        </p:nvSpPr>
        <p:spPr>
          <a:xfrm>
            <a:off x="539552" y="3356992"/>
            <a:ext cx="1872208" cy="1224136"/>
          </a:xfrm>
          <a:prstGeom prst="ellipse">
            <a:avLst/>
          </a:prstGeom>
          <a:solidFill>
            <a:schemeClr val="accent1">
              <a:lumMod val="40000"/>
              <a:lumOff val="60000"/>
            </a:scheme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7" name="Title 1"/>
          <p:cNvSpPr>
            <a:spLocks noGrp="1"/>
          </p:cNvSpPr>
          <p:nvPr>
            <p:ph type="title"/>
          </p:nvPr>
        </p:nvSpPr>
        <p:spPr>
          <a:xfrm>
            <a:off x="899592" y="0"/>
            <a:ext cx="7467600" cy="476672"/>
          </a:xfrm>
        </p:spPr>
        <p:txBody>
          <a:bodyPr>
            <a:noAutofit/>
          </a:bodyPr>
          <a:lstStyle/>
          <a:p>
            <a:r>
              <a:rPr lang="it-IT" sz="2800" dirty="0" smtClean="0">
                <a:effectLst>
                  <a:outerShdw blurRad="38100" dist="38100" dir="2700000" algn="tl">
                    <a:srgbClr val="000000">
                      <a:alpha val="43137"/>
                    </a:srgbClr>
                  </a:outerShdw>
                </a:effectLst>
              </a:rPr>
              <a:t>Example: NGN IP-Centrex / Conference service</a:t>
            </a:r>
            <a:endParaRPr lang="it-IT" sz="2800" dirty="0">
              <a:effectLst>
                <a:outerShdw blurRad="38100" dist="38100" dir="2700000" algn="tl">
                  <a:srgbClr val="000000">
                    <a:alpha val="43137"/>
                  </a:srgbClr>
                </a:outerShdw>
              </a:effectLst>
            </a:endParaRPr>
          </a:p>
        </p:txBody>
      </p:sp>
      <p:cxnSp>
        <p:nvCxnSpPr>
          <p:cNvPr id="605" name="Straight Connector 604"/>
          <p:cNvCxnSpPr/>
          <p:nvPr/>
        </p:nvCxnSpPr>
        <p:spPr>
          <a:xfrm flipH="1">
            <a:off x="6516216" y="3645024"/>
            <a:ext cx="551187" cy="1986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9" name="Cloud"/>
          <p:cNvSpPr>
            <a:spLocks noChangeAspect="1" noEditPoints="1" noChangeArrowheads="1"/>
          </p:cNvSpPr>
          <p:nvPr/>
        </p:nvSpPr>
        <p:spPr bwMode="auto">
          <a:xfrm>
            <a:off x="3059832" y="3573016"/>
            <a:ext cx="3816424" cy="151216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chemeClr val="tx1"/>
            </a:solidFill>
            <a:miter lim="800000"/>
            <a:headEnd/>
            <a:tailEnd/>
          </a:ln>
          <a:effectLst/>
        </p:spPr>
        <p:txBody>
          <a:bodyPr anchor="ctr"/>
          <a:lstStyle/>
          <a:p>
            <a:endParaRPr lang="en-US" b="1" dirty="0">
              <a:latin typeface="Arial Narrow" pitchFamily="34" charset="0"/>
            </a:endParaRPr>
          </a:p>
          <a:p>
            <a:endParaRPr lang="en-US" b="1" dirty="0">
              <a:latin typeface="Arial Narrow" pitchFamily="34" charset="0"/>
            </a:endParaRPr>
          </a:p>
        </p:txBody>
      </p:sp>
      <p:sp>
        <p:nvSpPr>
          <p:cNvPr id="450" name="Rectangle 449"/>
          <p:cNvSpPr/>
          <p:nvPr/>
        </p:nvSpPr>
        <p:spPr>
          <a:xfrm>
            <a:off x="4572000" y="2780362"/>
            <a:ext cx="648072" cy="900383"/>
          </a:xfrm>
          <a:prstGeom prst="rect">
            <a:avLst/>
          </a:prstGeom>
          <a:gradFill flip="none" rotWithShape="1">
            <a:gsLst>
              <a:gs pos="0">
                <a:schemeClr val="accent5">
                  <a:tint val="30000"/>
                  <a:satMod val="250000"/>
                </a:schemeClr>
              </a:gs>
              <a:gs pos="72000">
                <a:schemeClr val="accent5">
                  <a:tint val="75000"/>
                  <a:satMod val="210000"/>
                </a:schemeClr>
              </a:gs>
              <a:gs pos="100000">
                <a:schemeClr val="accent5">
                  <a:tint val="85000"/>
                  <a:satMod val="210000"/>
                </a:schemeClr>
              </a:gs>
            </a:gsLst>
            <a:lin ang="2700000" scaled="1"/>
            <a:tileRect/>
          </a:gradFill>
          <a:ln>
            <a:noFill/>
          </a:ln>
          <a:effectLst>
            <a:innerShdw blurRad="63500" dist="50800" dir="189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it-IT" b="1" dirty="0" smtClean="0"/>
              <a:t>SSW</a:t>
            </a:r>
            <a:endParaRPr lang="it-IT" b="1" dirty="0"/>
          </a:p>
        </p:txBody>
      </p:sp>
      <p:sp>
        <p:nvSpPr>
          <p:cNvPr id="586" name="TextBox 585"/>
          <p:cNvSpPr txBox="1"/>
          <p:nvPr/>
        </p:nvSpPr>
        <p:spPr>
          <a:xfrm>
            <a:off x="4860032" y="4472833"/>
            <a:ext cx="429926" cy="461665"/>
          </a:xfrm>
          <a:prstGeom prst="rect">
            <a:avLst/>
          </a:prstGeom>
          <a:noFill/>
        </p:spPr>
        <p:txBody>
          <a:bodyPr wrap="none" rtlCol="0">
            <a:spAutoFit/>
          </a:bodyPr>
          <a:lstStyle/>
          <a:p>
            <a:r>
              <a:rPr lang="it-IT" sz="2400" b="1" dirty="0" smtClean="0"/>
              <a:t>IP</a:t>
            </a:r>
            <a:endParaRPr lang="it-IT" sz="2000" b="1" dirty="0"/>
          </a:p>
        </p:txBody>
      </p:sp>
      <p:pic>
        <p:nvPicPr>
          <p:cNvPr id="597" name="Picture 491"/>
          <p:cNvPicPr>
            <a:picLocks noChangeAspect="1" noChangeArrowheads="1"/>
          </p:cNvPicPr>
          <p:nvPr/>
        </p:nvPicPr>
        <p:blipFill>
          <a:blip r:embed="rId2" cstate="print"/>
          <a:srcRect/>
          <a:stretch>
            <a:fillRect/>
          </a:stretch>
        </p:blipFill>
        <p:spPr bwMode="auto">
          <a:xfrm>
            <a:off x="2411760" y="5013176"/>
            <a:ext cx="420688" cy="296863"/>
          </a:xfrm>
          <a:prstGeom prst="rect">
            <a:avLst/>
          </a:prstGeom>
          <a:noFill/>
          <a:ln w="9525">
            <a:noFill/>
            <a:miter lim="800000"/>
            <a:headEnd/>
            <a:tailEnd/>
          </a:ln>
        </p:spPr>
      </p:pic>
      <p:pic>
        <p:nvPicPr>
          <p:cNvPr id="598" name="Picture 491"/>
          <p:cNvPicPr>
            <a:picLocks noChangeAspect="1" noChangeArrowheads="1"/>
          </p:cNvPicPr>
          <p:nvPr/>
        </p:nvPicPr>
        <p:blipFill>
          <a:blip r:embed="rId2" cstate="print"/>
          <a:srcRect/>
          <a:stretch>
            <a:fillRect/>
          </a:stretch>
        </p:blipFill>
        <p:spPr bwMode="auto">
          <a:xfrm>
            <a:off x="6876256" y="3429000"/>
            <a:ext cx="420688" cy="296863"/>
          </a:xfrm>
          <a:prstGeom prst="rect">
            <a:avLst/>
          </a:prstGeom>
          <a:noFill/>
          <a:ln w="9525">
            <a:noFill/>
            <a:miter lim="800000"/>
            <a:headEnd/>
            <a:tailEnd/>
          </a:ln>
        </p:spPr>
      </p:pic>
      <p:grpSp>
        <p:nvGrpSpPr>
          <p:cNvPr id="2" name="Group 182"/>
          <p:cNvGrpSpPr>
            <a:grpSpLocks noChangeAspect="1"/>
          </p:cNvGrpSpPr>
          <p:nvPr/>
        </p:nvGrpSpPr>
        <p:grpSpPr bwMode="auto">
          <a:xfrm>
            <a:off x="2915816" y="3284984"/>
            <a:ext cx="360040" cy="387862"/>
            <a:chOff x="3862" y="2832"/>
            <a:chExt cx="458" cy="492"/>
          </a:xfrm>
        </p:grpSpPr>
        <p:grpSp>
          <p:nvGrpSpPr>
            <p:cNvPr id="3" name="Group 183"/>
            <p:cNvGrpSpPr>
              <a:grpSpLocks noChangeAspect="1"/>
            </p:cNvGrpSpPr>
            <p:nvPr/>
          </p:nvGrpSpPr>
          <p:grpSpPr bwMode="auto">
            <a:xfrm>
              <a:off x="3862" y="2832"/>
              <a:ext cx="458" cy="492"/>
              <a:chOff x="1441" y="2189"/>
              <a:chExt cx="648" cy="591"/>
            </a:xfrm>
          </p:grpSpPr>
          <p:sp>
            <p:nvSpPr>
              <p:cNvPr id="631"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632"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33"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34"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35"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36"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37"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38"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39"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40"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41"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42"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43"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644"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645"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646"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647"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648"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649"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650"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651"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652"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653"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654"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655"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656"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657"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658"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59"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60"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61"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62"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63"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664"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665"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666"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667"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668"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669"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70"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671"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672"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673"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674"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675"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676"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677"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678"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679"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680"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681"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682"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683"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684"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85"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86"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87"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88"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89"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90"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91"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92"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93"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94"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695"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696"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697"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698"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699"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700"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01"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02"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03"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04"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05"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06"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07"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08"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09"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630" name="Picture 263"/>
            <p:cNvPicPr>
              <a:picLocks noChangeAspect="1" noChangeArrowheads="1"/>
            </p:cNvPicPr>
            <p:nvPr/>
          </p:nvPicPr>
          <p:blipFill>
            <a:blip r:embed="rId3" cstate="print"/>
            <a:srcRect/>
            <a:stretch>
              <a:fillRect/>
            </a:stretch>
          </p:blipFill>
          <p:spPr bwMode="auto">
            <a:xfrm>
              <a:off x="3950" y="2912"/>
              <a:ext cx="247" cy="179"/>
            </a:xfrm>
            <a:prstGeom prst="rect">
              <a:avLst/>
            </a:prstGeom>
            <a:noFill/>
            <a:ln w="9525">
              <a:noFill/>
              <a:miter lim="800000"/>
              <a:headEnd/>
              <a:tailEnd/>
            </a:ln>
            <a:effectLst/>
          </p:spPr>
        </p:pic>
      </p:grpSp>
      <p:pic>
        <p:nvPicPr>
          <p:cNvPr id="629" name="Picture 491"/>
          <p:cNvPicPr>
            <a:picLocks noChangeAspect="1" noChangeArrowheads="1"/>
          </p:cNvPicPr>
          <p:nvPr/>
        </p:nvPicPr>
        <p:blipFill>
          <a:blip r:embed="rId2" cstate="print"/>
          <a:srcRect/>
          <a:stretch>
            <a:fillRect/>
          </a:stretch>
        </p:blipFill>
        <p:spPr bwMode="auto">
          <a:xfrm>
            <a:off x="755576" y="3645024"/>
            <a:ext cx="306128" cy="216023"/>
          </a:xfrm>
          <a:prstGeom prst="rect">
            <a:avLst/>
          </a:prstGeom>
          <a:noFill/>
          <a:ln w="9525">
            <a:noFill/>
            <a:miter lim="800000"/>
            <a:headEnd/>
            <a:tailEnd/>
          </a:ln>
        </p:spPr>
      </p:pic>
      <p:pic>
        <p:nvPicPr>
          <p:cNvPr id="710" name="Picture 491"/>
          <p:cNvPicPr>
            <a:picLocks noChangeAspect="1" noChangeArrowheads="1"/>
          </p:cNvPicPr>
          <p:nvPr/>
        </p:nvPicPr>
        <p:blipFill>
          <a:blip r:embed="rId2" cstate="print"/>
          <a:srcRect/>
          <a:stretch>
            <a:fillRect/>
          </a:stretch>
        </p:blipFill>
        <p:spPr bwMode="auto">
          <a:xfrm>
            <a:off x="755576" y="4005064"/>
            <a:ext cx="306130" cy="216024"/>
          </a:xfrm>
          <a:prstGeom prst="rect">
            <a:avLst/>
          </a:prstGeom>
          <a:noFill/>
          <a:ln w="9525">
            <a:noFill/>
            <a:miter lim="800000"/>
            <a:headEnd/>
            <a:tailEnd/>
          </a:ln>
        </p:spPr>
      </p:pic>
      <p:grpSp>
        <p:nvGrpSpPr>
          <p:cNvPr id="4" name="Group 182"/>
          <p:cNvGrpSpPr>
            <a:grpSpLocks noChangeAspect="1"/>
          </p:cNvGrpSpPr>
          <p:nvPr/>
        </p:nvGrpSpPr>
        <p:grpSpPr bwMode="auto">
          <a:xfrm>
            <a:off x="1259632" y="3429000"/>
            <a:ext cx="200528" cy="216024"/>
            <a:chOff x="3862" y="2832"/>
            <a:chExt cx="458" cy="492"/>
          </a:xfrm>
        </p:grpSpPr>
        <p:grpSp>
          <p:nvGrpSpPr>
            <p:cNvPr id="5" name="Group 183"/>
            <p:cNvGrpSpPr>
              <a:grpSpLocks noChangeAspect="1"/>
            </p:cNvGrpSpPr>
            <p:nvPr/>
          </p:nvGrpSpPr>
          <p:grpSpPr bwMode="auto">
            <a:xfrm>
              <a:off x="3862" y="2832"/>
              <a:ext cx="458" cy="492"/>
              <a:chOff x="1441" y="2189"/>
              <a:chExt cx="648" cy="591"/>
            </a:xfrm>
          </p:grpSpPr>
          <p:sp>
            <p:nvSpPr>
              <p:cNvPr id="714"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715"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16"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17"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18"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19"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20"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21"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22"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23"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24"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25"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26"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727"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728"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729"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730"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731"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732"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733"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734"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735"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736"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737"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738"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739"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740"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741"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42"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43"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44"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45"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46"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47"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48"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49"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50"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51"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52"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53"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754"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755"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756"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757"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758"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759"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760"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761"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762"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63"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64"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65"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66"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67"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68"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69"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70"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71"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72"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73"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74"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75"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76"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77"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778"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779"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780"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81"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82"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783"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84"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85"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86"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87"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88"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89"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90"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91"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92"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713" name="Picture 263"/>
            <p:cNvPicPr>
              <a:picLocks noChangeAspect="1" noChangeArrowheads="1"/>
            </p:cNvPicPr>
            <p:nvPr/>
          </p:nvPicPr>
          <p:blipFill>
            <a:blip r:embed="rId3" cstate="print"/>
            <a:srcRect/>
            <a:stretch>
              <a:fillRect/>
            </a:stretch>
          </p:blipFill>
          <p:spPr bwMode="auto">
            <a:xfrm>
              <a:off x="3950" y="2912"/>
              <a:ext cx="247" cy="179"/>
            </a:xfrm>
            <a:prstGeom prst="rect">
              <a:avLst/>
            </a:prstGeom>
            <a:noFill/>
            <a:ln w="9525">
              <a:noFill/>
              <a:miter lim="800000"/>
              <a:headEnd/>
              <a:tailEnd/>
            </a:ln>
            <a:effectLst/>
          </p:spPr>
        </p:pic>
      </p:grpSp>
      <p:sp>
        <p:nvSpPr>
          <p:cNvPr id="794" name="TextBox 793"/>
          <p:cNvSpPr txBox="1"/>
          <p:nvPr/>
        </p:nvSpPr>
        <p:spPr>
          <a:xfrm>
            <a:off x="971600" y="4293096"/>
            <a:ext cx="1080120" cy="276999"/>
          </a:xfrm>
          <a:prstGeom prst="rect">
            <a:avLst/>
          </a:prstGeom>
          <a:noFill/>
        </p:spPr>
        <p:txBody>
          <a:bodyPr wrap="square" rtlCol="0">
            <a:spAutoFit/>
          </a:bodyPr>
          <a:lstStyle/>
          <a:p>
            <a:pPr algn="ctr"/>
            <a:r>
              <a:rPr lang="it-IT" sz="1200" b="1" dirty="0" smtClean="0"/>
              <a:t>Enterprise  1</a:t>
            </a:r>
            <a:endParaRPr lang="it-IT" b="1" dirty="0"/>
          </a:p>
        </p:txBody>
      </p:sp>
      <p:grpSp>
        <p:nvGrpSpPr>
          <p:cNvPr id="6" name="Group 182"/>
          <p:cNvGrpSpPr>
            <a:grpSpLocks noChangeAspect="1"/>
          </p:cNvGrpSpPr>
          <p:nvPr/>
        </p:nvGrpSpPr>
        <p:grpSpPr bwMode="auto">
          <a:xfrm>
            <a:off x="1187624" y="4077072"/>
            <a:ext cx="200528" cy="216024"/>
            <a:chOff x="3862" y="2832"/>
            <a:chExt cx="458" cy="492"/>
          </a:xfrm>
        </p:grpSpPr>
        <p:grpSp>
          <p:nvGrpSpPr>
            <p:cNvPr id="7" name="Group 183"/>
            <p:cNvGrpSpPr>
              <a:grpSpLocks noChangeAspect="1"/>
            </p:cNvGrpSpPr>
            <p:nvPr/>
          </p:nvGrpSpPr>
          <p:grpSpPr bwMode="auto">
            <a:xfrm>
              <a:off x="3862" y="2832"/>
              <a:ext cx="458" cy="492"/>
              <a:chOff x="1441" y="2189"/>
              <a:chExt cx="648" cy="591"/>
            </a:xfrm>
          </p:grpSpPr>
          <p:sp>
            <p:nvSpPr>
              <p:cNvPr id="798"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799"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00"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01"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02"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03"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04"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05"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06"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07"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08"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09"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10"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811"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812"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813"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814"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815"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816"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817"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818"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819"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820"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821"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822"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823"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824"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825"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26"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27"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28"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29"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30"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31"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32"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33"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34"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35"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36"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37"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838"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839"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840"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841"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842"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843"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844"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845"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846"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847"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848"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849"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850"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851"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52"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53"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54"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55"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56"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57"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58"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59"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60"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61"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862"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863"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864"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865"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866"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867"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68"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69"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70"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71"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72"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73"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74"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75"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76"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797" name="Picture 263"/>
            <p:cNvPicPr>
              <a:picLocks noChangeAspect="1" noChangeArrowheads="1"/>
            </p:cNvPicPr>
            <p:nvPr/>
          </p:nvPicPr>
          <p:blipFill>
            <a:blip r:embed="rId3" cstate="print"/>
            <a:srcRect/>
            <a:stretch>
              <a:fillRect/>
            </a:stretch>
          </p:blipFill>
          <p:spPr bwMode="auto">
            <a:xfrm>
              <a:off x="3950" y="2912"/>
              <a:ext cx="247" cy="179"/>
            </a:xfrm>
            <a:prstGeom prst="rect">
              <a:avLst/>
            </a:prstGeom>
            <a:noFill/>
            <a:ln w="9525">
              <a:noFill/>
              <a:miter lim="800000"/>
              <a:headEnd/>
              <a:tailEnd/>
            </a:ln>
            <a:effectLst/>
          </p:spPr>
        </p:pic>
      </p:grpSp>
      <p:pic>
        <p:nvPicPr>
          <p:cNvPr id="877" name="Picture 491"/>
          <p:cNvPicPr>
            <a:picLocks noChangeAspect="1" noChangeArrowheads="1"/>
          </p:cNvPicPr>
          <p:nvPr/>
        </p:nvPicPr>
        <p:blipFill>
          <a:blip r:embed="rId2" cstate="print"/>
          <a:srcRect/>
          <a:stretch>
            <a:fillRect/>
          </a:stretch>
        </p:blipFill>
        <p:spPr bwMode="auto">
          <a:xfrm>
            <a:off x="1547664" y="3501008"/>
            <a:ext cx="306128" cy="216023"/>
          </a:xfrm>
          <a:prstGeom prst="rect">
            <a:avLst/>
          </a:prstGeom>
          <a:noFill/>
          <a:ln w="9525">
            <a:noFill/>
            <a:miter lim="800000"/>
            <a:headEnd/>
            <a:tailEnd/>
          </a:ln>
        </p:spPr>
      </p:pic>
      <p:pic>
        <p:nvPicPr>
          <p:cNvPr id="878" name="Picture 491"/>
          <p:cNvPicPr>
            <a:picLocks noChangeAspect="1" noChangeArrowheads="1"/>
          </p:cNvPicPr>
          <p:nvPr/>
        </p:nvPicPr>
        <p:blipFill>
          <a:blip r:embed="rId2" cstate="print"/>
          <a:srcRect/>
          <a:stretch>
            <a:fillRect/>
          </a:stretch>
        </p:blipFill>
        <p:spPr bwMode="auto">
          <a:xfrm>
            <a:off x="1907704" y="3717032"/>
            <a:ext cx="306128" cy="216023"/>
          </a:xfrm>
          <a:prstGeom prst="rect">
            <a:avLst/>
          </a:prstGeom>
          <a:noFill/>
          <a:ln w="9525">
            <a:noFill/>
            <a:miter lim="800000"/>
            <a:headEnd/>
            <a:tailEnd/>
          </a:ln>
        </p:spPr>
      </p:pic>
      <p:pic>
        <p:nvPicPr>
          <p:cNvPr id="879" name="Picture 491"/>
          <p:cNvPicPr>
            <a:picLocks noChangeAspect="1" noChangeArrowheads="1"/>
          </p:cNvPicPr>
          <p:nvPr/>
        </p:nvPicPr>
        <p:blipFill>
          <a:blip r:embed="rId2" cstate="print"/>
          <a:srcRect/>
          <a:stretch>
            <a:fillRect/>
          </a:stretch>
        </p:blipFill>
        <p:spPr bwMode="auto">
          <a:xfrm>
            <a:off x="1475656" y="3861048"/>
            <a:ext cx="306128" cy="216023"/>
          </a:xfrm>
          <a:prstGeom prst="rect">
            <a:avLst/>
          </a:prstGeom>
          <a:noFill/>
          <a:ln w="9525">
            <a:noFill/>
            <a:miter lim="800000"/>
            <a:headEnd/>
            <a:tailEnd/>
          </a:ln>
        </p:spPr>
      </p:pic>
      <p:pic>
        <p:nvPicPr>
          <p:cNvPr id="880" name="Picture 491"/>
          <p:cNvPicPr>
            <a:picLocks noChangeAspect="1" noChangeArrowheads="1"/>
          </p:cNvPicPr>
          <p:nvPr/>
        </p:nvPicPr>
        <p:blipFill>
          <a:blip r:embed="rId2" cstate="print"/>
          <a:srcRect/>
          <a:stretch>
            <a:fillRect/>
          </a:stretch>
        </p:blipFill>
        <p:spPr bwMode="auto">
          <a:xfrm>
            <a:off x="1835696" y="4184801"/>
            <a:ext cx="306128" cy="216023"/>
          </a:xfrm>
          <a:prstGeom prst="rect">
            <a:avLst/>
          </a:prstGeom>
          <a:noFill/>
          <a:ln w="9525">
            <a:noFill/>
            <a:miter lim="800000"/>
            <a:headEnd/>
            <a:tailEnd/>
          </a:ln>
        </p:spPr>
      </p:pic>
      <p:sp>
        <p:nvSpPr>
          <p:cNvPr id="881" name="Oval 880"/>
          <p:cNvSpPr/>
          <p:nvPr/>
        </p:nvSpPr>
        <p:spPr>
          <a:xfrm>
            <a:off x="7092280" y="3789040"/>
            <a:ext cx="1872208" cy="1224136"/>
          </a:xfrm>
          <a:prstGeom prst="ellipse">
            <a:avLst/>
          </a:prstGeom>
          <a:solidFill>
            <a:schemeClr val="accent6">
              <a:lumMod val="40000"/>
              <a:lumOff val="60000"/>
            </a:scheme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82" name="Picture 491"/>
          <p:cNvPicPr>
            <a:picLocks noChangeAspect="1" noChangeArrowheads="1"/>
          </p:cNvPicPr>
          <p:nvPr/>
        </p:nvPicPr>
        <p:blipFill>
          <a:blip r:embed="rId2" cstate="print"/>
          <a:srcRect/>
          <a:stretch>
            <a:fillRect/>
          </a:stretch>
        </p:blipFill>
        <p:spPr bwMode="auto">
          <a:xfrm>
            <a:off x="7308304" y="4077072"/>
            <a:ext cx="306128" cy="216023"/>
          </a:xfrm>
          <a:prstGeom prst="rect">
            <a:avLst/>
          </a:prstGeom>
          <a:noFill/>
          <a:ln w="9525">
            <a:noFill/>
            <a:miter lim="800000"/>
            <a:headEnd/>
            <a:tailEnd/>
          </a:ln>
        </p:spPr>
      </p:pic>
      <p:pic>
        <p:nvPicPr>
          <p:cNvPr id="883" name="Picture 491"/>
          <p:cNvPicPr>
            <a:picLocks noChangeAspect="1" noChangeArrowheads="1"/>
          </p:cNvPicPr>
          <p:nvPr/>
        </p:nvPicPr>
        <p:blipFill>
          <a:blip r:embed="rId2" cstate="print"/>
          <a:srcRect/>
          <a:stretch>
            <a:fillRect/>
          </a:stretch>
        </p:blipFill>
        <p:spPr bwMode="auto">
          <a:xfrm>
            <a:off x="7308304" y="4437112"/>
            <a:ext cx="306130" cy="216024"/>
          </a:xfrm>
          <a:prstGeom prst="rect">
            <a:avLst/>
          </a:prstGeom>
          <a:noFill/>
          <a:ln w="9525">
            <a:noFill/>
            <a:miter lim="800000"/>
            <a:headEnd/>
            <a:tailEnd/>
          </a:ln>
        </p:spPr>
      </p:pic>
      <p:grpSp>
        <p:nvGrpSpPr>
          <p:cNvPr id="8" name="Group 182"/>
          <p:cNvGrpSpPr>
            <a:grpSpLocks noChangeAspect="1"/>
          </p:cNvGrpSpPr>
          <p:nvPr/>
        </p:nvGrpSpPr>
        <p:grpSpPr bwMode="auto">
          <a:xfrm>
            <a:off x="7812360" y="3888432"/>
            <a:ext cx="200528" cy="216024"/>
            <a:chOff x="3862" y="2832"/>
            <a:chExt cx="458" cy="492"/>
          </a:xfrm>
        </p:grpSpPr>
        <p:grpSp>
          <p:nvGrpSpPr>
            <p:cNvPr id="9" name="Group 183"/>
            <p:cNvGrpSpPr>
              <a:grpSpLocks noChangeAspect="1"/>
            </p:cNvGrpSpPr>
            <p:nvPr/>
          </p:nvGrpSpPr>
          <p:grpSpPr bwMode="auto">
            <a:xfrm>
              <a:off x="3862" y="2832"/>
              <a:ext cx="458" cy="492"/>
              <a:chOff x="1441" y="2189"/>
              <a:chExt cx="648" cy="591"/>
            </a:xfrm>
          </p:grpSpPr>
          <p:sp>
            <p:nvSpPr>
              <p:cNvPr id="887"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888"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89"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90"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91"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92"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93"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94"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95"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96"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97"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98"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99"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900"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901"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902"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903"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904"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905"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906"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907"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908"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909"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910"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911"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912"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913"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914"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15"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16"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17"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18"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19"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20"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21"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22"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23"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24"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25"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26"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927"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928"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929"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930"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931"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932"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933"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934"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935"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936"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937"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938"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939"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940"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41"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42"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43"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44"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45"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946"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947"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948"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949"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950"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951"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952"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953"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954"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955"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956"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57"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58"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59"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60"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61"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62"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63"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64"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65"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886" name="Picture 263"/>
            <p:cNvPicPr>
              <a:picLocks noChangeAspect="1" noChangeArrowheads="1"/>
            </p:cNvPicPr>
            <p:nvPr/>
          </p:nvPicPr>
          <p:blipFill>
            <a:blip r:embed="rId3" cstate="print"/>
            <a:srcRect/>
            <a:stretch>
              <a:fillRect/>
            </a:stretch>
          </p:blipFill>
          <p:spPr bwMode="auto">
            <a:xfrm>
              <a:off x="3950" y="2912"/>
              <a:ext cx="247" cy="179"/>
            </a:xfrm>
            <a:prstGeom prst="rect">
              <a:avLst/>
            </a:prstGeom>
            <a:noFill/>
            <a:ln w="9525">
              <a:noFill/>
              <a:miter lim="800000"/>
              <a:headEnd/>
              <a:tailEnd/>
            </a:ln>
            <a:effectLst/>
          </p:spPr>
        </p:pic>
      </p:grpSp>
      <p:sp>
        <p:nvSpPr>
          <p:cNvPr id="966" name="TextBox 965"/>
          <p:cNvSpPr txBox="1"/>
          <p:nvPr/>
        </p:nvSpPr>
        <p:spPr>
          <a:xfrm>
            <a:off x="7524328" y="4725144"/>
            <a:ext cx="1080120" cy="276999"/>
          </a:xfrm>
          <a:prstGeom prst="rect">
            <a:avLst/>
          </a:prstGeom>
          <a:noFill/>
        </p:spPr>
        <p:txBody>
          <a:bodyPr wrap="square" rtlCol="0">
            <a:spAutoFit/>
          </a:bodyPr>
          <a:lstStyle/>
          <a:p>
            <a:pPr algn="ctr"/>
            <a:r>
              <a:rPr lang="it-IT" sz="1200" b="1" dirty="0" smtClean="0"/>
              <a:t>Enterprise  2</a:t>
            </a:r>
            <a:endParaRPr lang="it-IT" b="1" dirty="0"/>
          </a:p>
        </p:txBody>
      </p:sp>
      <p:grpSp>
        <p:nvGrpSpPr>
          <p:cNvPr id="10" name="Group 182"/>
          <p:cNvGrpSpPr>
            <a:grpSpLocks noChangeAspect="1"/>
          </p:cNvGrpSpPr>
          <p:nvPr/>
        </p:nvGrpSpPr>
        <p:grpSpPr bwMode="auto">
          <a:xfrm>
            <a:off x="7740352" y="4509120"/>
            <a:ext cx="200528" cy="216024"/>
            <a:chOff x="3862" y="2832"/>
            <a:chExt cx="458" cy="492"/>
          </a:xfrm>
        </p:grpSpPr>
        <p:grpSp>
          <p:nvGrpSpPr>
            <p:cNvPr id="11" name="Group 183"/>
            <p:cNvGrpSpPr>
              <a:grpSpLocks noChangeAspect="1"/>
            </p:cNvGrpSpPr>
            <p:nvPr/>
          </p:nvGrpSpPr>
          <p:grpSpPr bwMode="auto">
            <a:xfrm>
              <a:off x="3862" y="2832"/>
              <a:ext cx="458" cy="492"/>
              <a:chOff x="1441" y="2189"/>
              <a:chExt cx="648" cy="591"/>
            </a:xfrm>
          </p:grpSpPr>
          <p:sp>
            <p:nvSpPr>
              <p:cNvPr id="970"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971"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972"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973"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974"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975"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976"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77"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78"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79"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80"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81"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82"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983"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984"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985"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986"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987"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988"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989"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990"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991"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992"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993"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994"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995"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996"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997"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98"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99"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00"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01"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02"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03"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04"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05"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06"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07"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08"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09"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1010"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1011"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1012"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1013"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014"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015"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016"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017"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018"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019"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020"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021"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022"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023"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24"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25"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26"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27"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28"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029"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030"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031"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032"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033"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1034"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1035"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1036"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037"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038"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1039"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40"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41"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42"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43"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44"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45"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46"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47"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48"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969" name="Picture 263"/>
            <p:cNvPicPr>
              <a:picLocks noChangeAspect="1" noChangeArrowheads="1"/>
            </p:cNvPicPr>
            <p:nvPr/>
          </p:nvPicPr>
          <p:blipFill>
            <a:blip r:embed="rId3" cstate="print"/>
            <a:srcRect/>
            <a:stretch>
              <a:fillRect/>
            </a:stretch>
          </p:blipFill>
          <p:spPr bwMode="auto">
            <a:xfrm>
              <a:off x="3950" y="2912"/>
              <a:ext cx="247" cy="179"/>
            </a:xfrm>
            <a:prstGeom prst="rect">
              <a:avLst/>
            </a:prstGeom>
            <a:noFill/>
            <a:ln w="9525">
              <a:noFill/>
              <a:miter lim="800000"/>
              <a:headEnd/>
              <a:tailEnd/>
            </a:ln>
            <a:effectLst/>
          </p:spPr>
        </p:pic>
      </p:grpSp>
      <p:pic>
        <p:nvPicPr>
          <p:cNvPr id="1049" name="Picture 491"/>
          <p:cNvPicPr>
            <a:picLocks noChangeAspect="1" noChangeArrowheads="1"/>
          </p:cNvPicPr>
          <p:nvPr/>
        </p:nvPicPr>
        <p:blipFill>
          <a:blip r:embed="rId2" cstate="print"/>
          <a:srcRect/>
          <a:stretch>
            <a:fillRect/>
          </a:stretch>
        </p:blipFill>
        <p:spPr bwMode="auto">
          <a:xfrm>
            <a:off x="8100392" y="3933056"/>
            <a:ext cx="306128" cy="216023"/>
          </a:xfrm>
          <a:prstGeom prst="rect">
            <a:avLst/>
          </a:prstGeom>
          <a:noFill/>
          <a:ln w="9525">
            <a:noFill/>
            <a:miter lim="800000"/>
            <a:headEnd/>
            <a:tailEnd/>
          </a:ln>
        </p:spPr>
      </p:pic>
      <p:pic>
        <p:nvPicPr>
          <p:cNvPr id="1050" name="Picture 491"/>
          <p:cNvPicPr>
            <a:picLocks noChangeAspect="1" noChangeArrowheads="1"/>
          </p:cNvPicPr>
          <p:nvPr/>
        </p:nvPicPr>
        <p:blipFill>
          <a:blip r:embed="rId2" cstate="print"/>
          <a:srcRect/>
          <a:stretch>
            <a:fillRect/>
          </a:stretch>
        </p:blipFill>
        <p:spPr bwMode="auto">
          <a:xfrm>
            <a:off x="8532440" y="4149080"/>
            <a:ext cx="306128" cy="216023"/>
          </a:xfrm>
          <a:prstGeom prst="rect">
            <a:avLst/>
          </a:prstGeom>
          <a:noFill/>
          <a:ln w="9525">
            <a:noFill/>
            <a:miter lim="800000"/>
            <a:headEnd/>
            <a:tailEnd/>
          </a:ln>
        </p:spPr>
      </p:pic>
      <p:pic>
        <p:nvPicPr>
          <p:cNvPr id="1052" name="Picture 491"/>
          <p:cNvPicPr>
            <a:picLocks noChangeAspect="1" noChangeArrowheads="1"/>
          </p:cNvPicPr>
          <p:nvPr/>
        </p:nvPicPr>
        <p:blipFill>
          <a:blip r:embed="rId2" cstate="print"/>
          <a:srcRect/>
          <a:stretch>
            <a:fillRect/>
          </a:stretch>
        </p:blipFill>
        <p:spPr bwMode="auto">
          <a:xfrm>
            <a:off x="8028384" y="4365104"/>
            <a:ext cx="306128" cy="216023"/>
          </a:xfrm>
          <a:prstGeom prst="rect">
            <a:avLst/>
          </a:prstGeom>
          <a:noFill/>
          <a:ln w="9525">
            <a:noFill/>
            <a:miter lim="800000"/>
            <a:headEnd/>
            <a:tailEnd/>
          </a:ln>
        </p:spPr>
      </p:pic>
      <p:sp>
        <p:nvSpPr>
          <p:cNvPr id="1053" name="Oval 1052"/>
          <p:cNvSpPr/>
          <p:nvPr/>
        </p:nvSpPr>
        <p:spPr>
          <a:xfrm>
            <a:off x="2843808" y="5301208"/>
            <a:ext cx="1872208" cy="936104"/>
          </a:xfrm>
          <a:prstGeom prst="ellipse">
            <a:avLst/>
          </a:prstGeom>
          <a:solidFill>
            <a:schemeClr val="accent3">
              <a:lumMod val="60000"/>
              <a:lumOff val="40000"/>
            </a:scheme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54" name="Picture 491"/>
          <p:cNvPicPr>
            <a:picLocks noChangeAspect="1" noChangeArrowheads="1"/>
          </p:cNvPicPr>
          <p:nvPr/>
        </p:nvPicPr>
        <p:blipFill>
          <a:blip r:embed="rId2" cstate="print"/>
          <a:srcRect/>
          <a:stretch>
            <a:fillRect/>
          </a:stretch>
        </p:blipFill>
        <p:spPr bwMode="auto">
          <a:xfrm>
            <a:off x="3275856" y="5445224"/>
            <a:ext cx="306128" cy="216023"/>
          </a:xfrm>
          <a:prstGeom prst="rect">
            <a:avLst/>
          </a:prstGeom>
          <a:noFill/>
          <a:ln w="9525">
            <a:noFill/>
            <a:miter lim="800000"/>
            <a:headEnd/>
            <a:tailEnd/>
          </a:ln>
        </p:spPr>
      </p:pic>
      <p:pic>
        <p:nvPicPr>
          <p:cNvPr id="1055" name="Picture 491"/>
          <p:cNvPicPr>
            <a:picLocks noChangeAspect="1" noChangeArrowheads="1"/>
          </p:cNvPicPr>
          <p:nvPr/>
        </p:nvPicPr>
        <p:blipFill>
          <a:blip r:embed="rId2" cstate="print"/>
          <a:srcRect/>
          <a:stretch>
            <a:fillRect/>
          </a:stretch>
        </p:blipFill>
        <p:spPr bwMode="auto">
          <a:xfrm>
            <a:off x="3059832" y="5733256"/>
            <a:ext cx="306130" cy="216024"/>
          </a:xfrm>
          <a:prstGeom prst="rect">
            <a:avLst/>
          </a:prstGeom>
          <a:noFill/>
          <a:ln w="9525">
            <a:noFill/>
            <a:miter lim="800000"/>
            <a:headEnd/>
            <a:tailEnd/>
          </a:ln>
        </p:spPr>
      </p:pic>
      <p:grpSp>
        <p:nvGrpSpPr>
          <p:cNvPr id="12" name="Group 182"/>
          <p:cNvGrpSpPr>
            <a:grpSpLocks noChangeAspect="1"/>
          </p:cNvGrpSpPr>
          <p:nvPr/>
        </p:nvGrpSpPr>
        <p:grpSpPr bwMode="auto">
          <a:xfrm>
            <a:off x="3707904" y="5373216"/>
            <a:ext cx="200528" cy="216024"/>
            <a:chOff x="3862" y="2832"/>
            <a:chExt cx="458" cy="492"/>
          </a:xfrm>
        </p:grpSpPr>
        <p:grpSp>
          <p:nvGrpSpPr>
            <p:cNvPr id="13" name="Group 183"/>
            <p:cNvGrpSpPr>
              <a:grpSpLocks noChangeAspect="1"/>
            </p:cNvGrpSpPr>
            <p:nvPr/>
          </p:nvGrpSpPr>
          <p:grpSpPr bwMode="auto">
            <a:xfrm>
              <a:off x="3862" y="2832"/>
              <a:ext cx="458" cy="492"/>
              <a:chOff x="1441" y="2189"/>
              <a:chExt cx="648" cy="591"/>
            </a:xfrm>
          </p:grpSpPr>
          <p:sp>
            <p:nvSpPr>
              <p:cNvPr id="1059"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060"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061"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062"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063"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064"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065"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66"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67"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68"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69"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70"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71"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1072"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1073"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1074"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1075"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1076"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1077"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1078"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1079"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1080"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1081"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1082"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1083"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1084"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1085"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1086"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87"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88"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89"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90"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91"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92"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93"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94"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95"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96"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97"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098"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1099"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1100"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1101"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1102"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103"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104"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105"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106"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107"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108"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109"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110"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111"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112"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113"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114"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115"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116"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117"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118"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119"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120"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121"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122"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1123"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1124"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1125"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126"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127"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1128"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29"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30"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31"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32"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33"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34"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35"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36"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37"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1058" name="Picture 263"/>
            <p:cNvPicPr>
              <a:picLocks noChangeAspect="1" noChangeArrowheads="1"/>
            </p:cNvPicPr>
            <p:nvPr/>
          </p:nvPicPr>
          <p:blipFill>
            <a:blip r:embed="rId3" cstate="print"/>
            <a:srcRect/>
            <a:stretch>
              <a:fillRect/>
            </a:stretch>
          </p:blipFill>
          <p:spPr bwMode="auto">
            <a:xfrm>
              <a:off x="3950" y="2912"/>
              <a:ext cx="247" cy="179"/>
            </a:xfrm>
            <a:prstGeom prst="rect">
              <a:avLst/>
            </a:prstGeom>
            <a:noFill/>
            <a:ln w="9525">
              <a:noFill/>
              <a:miter lim="800000"/>
              <a:headEnd/>
              <a:tailEnd/>
            </a:ln>
            <a:effectLst/>
          </p:spPr>
        </p:pic>
      </p:grpSp>
      <p:sp>
        <p:nvSpPr>
          <p:cNvPr id="1138" name="TextBox 1137"/>
          <p:cNvSpPr txBox="1"/>
          <p:nvPr/>
        </p:nvSpPr>
        <p:spPr>
          <a:xfrm>
            <a:off x="3275856" y="5949280"/>
            <a:ext cx="1080120" cy="276999"/>
          </a:xfrm>
          <a:prstGeom prst="rect">
            <a:avLst/>
          </a:prstGeom>
          <a:noFill/>
        </p:spPr>
        <p:txBody>
          <a:bodyPr wrap="square" rtlCol="0">
            <a:spAutoFit/>
          </a:bodyPr>
          <a:lstStyle/>
          <a:p>
            <a:pPr algn="ctr"/>
            <a:r>
              <a:rPr lang="it-IT" sz="1200" b="1" dirty="0" smtClean="0"/>
              <a:t>Enterprise  3</a:t>
            </a:r>
            <a:endParaRPr lang="it-IT" b="1" dirty="0"/>
          </a:p>
        </p:txBody>
      </p:sp>
      <p:pic>
        <p:nvPicPr>
          <p:cNvPr id="1221" name="Picture 491"/>
          <p:cNvPicPr>
            <a:picLocks noChangeAspect="1" noChangeArrowheads="1"/>
          </p:cNvPicPr>
          <p:nvPr/>
        </p:nvPicPr>
        <p:blipFill>
          <a:blip r:embed="rId2" cstate="print"/>
          <a:srcRect/>
          <a:stretch>
            <a:fillRect/>
          </a:stretch>
        </p:blipFill>
        <p:spPr bwMode="auto">
          <a:xfrm>
            <a:off x="3779912" y="5733256"/>
            <a:ext cx="306128" cy="216023"/>
          </a:xfrm>
          <a:prstGeom prst="rect">
            <a:avLst/>
          </a:prstGeom>
          <a:noFill/>
          <a:ln w="9525">
            <a:noFill/>
            <a:miter lim="800000"/>
            <a:headEnd/>
            <a:tailEnd/>
          </a:ln>
        </p:spPr>
      </p:pic>
      <p:pic>
        <p:nvPicPr>
          <p:cNvPr id="1223" name="Picture 491"/>
          <p:cNvPicPr>
            <a:picLocks noChangeAspect="1" noChangeArrowheads="1"/>
          </p:cNvPicPr>
          <p:nvPr/>
        </p:nvPicPr>
        <p:blipFill>
          <a:blip r:embed="rId2" cstate="print"/>
          <a:srcRect/>
          <a:stretch>
            <a:fillRect/>
          </a:stretch>
        </p:blipFill>
        <p:spPr bwMode="auto">
          <a:xfrm>
            <a:off x="4211960" y="5805264"/>
            <a:ext cx="306128" cy="216023"/>
          </a:xfrm>
          <a:prstGeom prst="rect">
            <a:avLst/>
          </a:prstGeom>
          <a:noFill/>
          <a:ln w="9525">
            <a:noFill/>
            <a:miter lim="800000"/>
            <a:headEnd/>
            <a:tailEnd/>
          </a:ln>
        </p:spPr>
      </p:pic>
      <p:grpSp>
        <p:nvGrpSpPr>
          <p:cNvPr id="14" name="Group 182"/>
          <p:cNvGrpSpPr>
            <a:grpSpLocks noChangeAspect="1"/>
          </p:cNvGrpSpPr>
          <p:nvPr/>
        </p:nvGrpSpPr>
        <p:grpSpPr bwMode="auto">
          <a:xfrm>
            <a:off x="8532440" y="4509120"/>
            <a:ext cx="200528" cy="216024"/>
            <a:chOff x="3862" y="2832"/>
            <a:chExt cx="458" cy="492"/>
          </a:xfrm>
        </p:grpSpPr>
        <p:grpSp>
          <p:nvGrpSpPr>
            <p:cNvPr id="15" name="Group 183"/>
            <p:cNvGrpSpPr>
              <a:grpSpLocks noChangeAspect="1"/>
            </p:cNvGrpSpPr>
            <p:nvPr/>
          </p:nvGrpSpPr>
          <p:grpSpPr bwMode="auto">
            <a:xfrm>
              <a:off x="3862" y="2832"/>
              <a:ext cx="458" cy="492"/>
              <a:chOff x="1441" y="2189"/>
              <a:chExt cx="648" cy="591"/>
            </a:xfrm>
          </p:grpSpPr>
          <p:sp>
            <p:nvSpPr>
              <p:cNvPr id="1228"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229"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230"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231"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232"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233"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234"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35"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36"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37"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38"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39"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40"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1241"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1242"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1243"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1244"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1245"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1246"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1247"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1248"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1249"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1250"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1251"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1252"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1253"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1254"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1255"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56"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57"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58"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59"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60"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261"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262"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263"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264"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265"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266"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67"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1268"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1269"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1270"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1271"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272"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273"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274"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275"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276"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277"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278"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279"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280"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281"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82"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83"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84"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85"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86"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287"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288"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289"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290"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291"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1292"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1293"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1294"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295"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296"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1297"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298"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299"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300"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301"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302"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303"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304"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305"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306"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1227" name="Picture 263"/>
            <p:cNvPicPr>
              <a:picLocks noChangeAspect="1" noChangeArrowheads="1"/>
            </p:cNvPicPr>
            <p:nvPr/>
          </p:nvPicPr>
          <p:blipFill>
            <a:blip r:embed="rId3" cstate="print"/>
            <a:srcRect/>
            <a:stretch>
              <a:fillRect/>
            </a:stretch>
          </p:blipFill>
          <p:spPr bwMode="auto">
            <a:xfrm>
              <a:off x="3950" y="2912"/>
              <a:ext cx="247" cy="179"/>
            </a:xfrm>
            <a:prstGeom prst="rect">
              <a:avLst/>
            </a:prstGeom>
            <a:noFill/>
            <a:ln w="9525">
              <a:noFill/>
              <a:miter lim="800000"/>
              <a:headEnd/>
              <a:tailEnd/>
            </a:ln>
            <a:effectLst/>
          </p:spPr>
        </p:pic>
      </p:grpSp>
      <p:sp>
        <p:nvSpPr>
          <p:cNvPr id="1307" name="Oval 1306"/>
          <p:cNvSpPr/>
          <p:nvPr/>
        </p:nvSpPr>
        <p:spPr>
          <a:xfrm>
            <a:off x="5724128" y="5085184"/>
            <a:ext cx="1512168" cy="936104"/>
          </a:xfrm>
          <a:prstGeom prst="ellipse">
            <a:avLst/>
          </a:prstGeom>
          <a:solidFill>
            <a:schemeClr val="accent1">
              <a:lumMod val="40000"/>
              <a:lumOff val="60000"/>
            </a:scheme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308" name="Picture 491"/>
          <p:cNvPicPr>
            <a:picLocks noChangeAspect="1" noChangeArrowheads="1"/>
          </p:cNvPicPr>
          <p:nvPr/>
        </p:nvPicPr>
        <p:blipFill>
          <a:blip r:embed="rId2" cstate="print"/>
          <a:srcRect/>
          <a:stretch>
            <a:fillRect/>
          </a:stretch>
        </p:blipFill>
        <p:spPr bwMode="auto">
          <a:xfrm>
            <a:off x="5868144" y="5517232"/>
            <a:ext cx="306128" cy="216023"/>
          </a:xfrm>
          <a:prstGeom prst="rect">
            <a:avLst/>
          </a:prstGeom>
          <a:noFill/>
          <a:ln w="9525">
            <a:noFill/>
            <a:miter lim="800000"/>
            <a:headEnd/>
            <a:tailEnd/>
          </a:ln>
        </p:spPr>
      </p:pic>
      <p:pic>
        <p:nvPicPr>
          <p:cNvPr id="1309" name="Picture 491"/>
          <p:cNvPicPr>
            <a:picLocks noChangeAspect="1" noChangeArrowheads="1"/>
          </p:cNvPicPr>
          <p:nvPr/>
        </p:nvPicPr>
        <p:blipFill>
          <a:blip r:embed="rId2" cstate="print"/>
          <a:srcRect/>
          <a:stretch>
            <a:fillRect/>
          </a:stretch>
        </p:blipFill>
        <p:spPr bwMode="auto">
          <a:xfrm>
            <a:off x="6732240" y="5373216"/>
            <a:ext cx="306128" cy="216023"/>
          </a:xfrm>
          <a:prstGeom prst="rect">
            <a:avLst/>
          </a:prstGeom>
          <a:noFill/>
          <a:ln w="9525">
            <a:noFill/>
            <a:miter lim="800000"/>
            <a:headEnd/>
            <a:tailEnd/>
          </a:ln>
        </p:spPr>
      </p:pic>
      <p:sp>
        <p:nvSpPr>
          <p:cNvPr id="1310" name="TextBox 1309"/>
          <p:cNvSpPr txBox="1"/>
          <p:nvPr/>
        </p:nvSpPr>
        <p:spPr>
          <a:xfrm>
            <a:off x="6012160" y="5661248"/>
            <a:ext cx="1080120" cy="276999"/>
          </a:xfrm>
          <a:prstGeom prst="rect">
            <a:avLst/>
          </a:prstGeom>
          <a:noFill/>
        </p:spPr>
        <p:txBody>
          <a:bodyPr wrap="square" rtlCol="0">
            <a:spAutoFit/>
          </a:bodyPr>
          <a:lstStyle/>
          <a:p>
            <a:pPr algn="ctr"/>
            <a:r>
              <a:rPr lang="it-IT" sz="1200" b="1" dirty="0" smtClean="0"/>
              <a:t>Enterprise  1</a:t>
            </a:r>
            <a:endParaRPr lang="it-IT" b="1" dirty="0"/>
          </a:p>
        </p:txBody>
      </p:sp>
      <p:sp>
        <p:nvSpPr>
          <p:cNvPr id="1312" name="Oval 1311"/>
          <p:cNvSpPr/>
          <p:nvPr/>
        </p:nvSpPr>
        <p:spPr>
          <a:xfrm>
            <a:off x="539552" y="5013176"/>
            <a:ext cx="1512168" cy="936104"/>
          </a:xfrm>
          <a:prstGeom prst="ellipse">
            <a:avLst/>
          </a:prstGeom>
          <a:solidFill>
            <a:schemeClr val="accent6">
              <a:lumMod val="40000"/>
              <a:lumOff val="60000"/>
            </a:scheme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313" name="Picture 491"/>
          <p:cNvPicPr>
            <a:picLocks noChangeAspect="1" noChangeArrowheads="1"/>
          </p:cNvPicPr>
          <p:nvPr/>
        </p:nvPicPr>
        <p:blipFill>
          <a:blip r:embed="rId2" cstate="print"/>
          <a:srcRect/>
          <a:stretch>
            <a:fillRect/>
          </a:stretch>
        </p:blipFill>
        <p:spPr bwMode="auto">
          <a:xfrm>
            <a:off x="683568" y="5301208"/>
            <a:ext cx="306128" cy="216023"/>
          </a:xfrm>
          <a:prstGeom prst="rect">
            <a:avLst/>
          </a:prstGeom>
          <a:noFill/>
          <a:ln w="9525">
            <a:noFill/>
            <a:miter lim="800000"/>
            <a:headEnd/>
            <a:tailEnd/>
          </a:ln>
        </p:spPr>
      </p:pic>
      <p:pic>
        <p:nvPicPr>
          <p:cNvPr id="1314" name="Picture 491"/>
          <p:cNvPicPr>
            <a:picLocks noChangeAspect="1" noChangeArrowheads="1"/>
          </p:cNvPicPr>
          <p:nvPr/>
        </p:nvPicPr>
        <p:blipFill>
          <a:blip r:embed="rId2" cstate="print"/>
          <a:srcRect/>
          <a:stretch>
            <a:fillRect/>
          </a:stretch>
        </p:blipFill>
        <p:spPr bwMode="auto">
          <a:xfrm>
            <a:off x="1331640" y="5373216"/>
            <a:ext cx="306128" cy="216023"/>
          </a:xfrm>
          <a:prstGeom prst="rect">
            <a:avLst/>
          </a:prstGeom>
          <a:noFill/>
          <a:ln w="9525">
            <a:noFill/>
            <a:miter lim="800000"/>
            <a:headEnd/>
            <a:tailEnd/>
          </a:ln>
        </p:spPr>
      </p:pic>
      <p:sp>
        <p:nvSpPr>
          <p:cNvPr id="1315" name="TextBox 1314"/>
          <p:cNvSpPr txBox="1"/>
          <p:nvPr/>
        </p:nvSpPr>
        <p:spPr>
          <a:xfrm>
            <a:off x="827584" y="5589240"/>
            <a:ext cx="1080120" cy="276999"/>
          </a:xfrm>
          <a:prstGeom prst="rect">
            <a:avLst/>
          </a:prstGeom>
          <a:noFill/>
        </p:spPr>
        <p:txBody>
          <a:bodyPr wrap="square" rtlCol="0">
            <a:spAutoFit/>
          </a:bodyPr>
          <a:lstStyle/>
          <a:p>
            <a:pPr algn="ctr"/>
            <a:r>
              <a:rPr lang="it-IT" sz="1200" b="1" dirty="0" smtClean="0"/>
              <a:t>Enterprise  2</a:t>
            </a:r>
            <a:endParaRPr lang="it-IT" b="1" dirty="0"/>
          </a:p>
        </p:txBody>
      </p:sp>
      <p:pic>
        <p:nvPicPr>
          <p:cNvPr id="1316" name="Picture 491"/>
          <p:cNvPicPr>
            <a:picLocks noChangeAspect="1" noChangeArrowheads="1"/>
          </p:cNvPicPr>
          <p:nvPr/>
        </p:nvPicPr>
        <p:blipFill>
          <a:blip r:embed="rId2" cstate="print"/>
          <a:srcRect/>
          <a:stretch>
            <a:fillRect/>
          </a:stretch>
        </p:blipFill>
        <p:spPr bwMode="auto">
          <a:xfrm>
            <a:off x="1043608" y="5157192"/>
            <a:ext cx="306128" cy="216023"/>
          </a:xfrm>
          <a:prstGeom prst="rect">
            <a:avLst/>
          </a:prstGeom>
          <a:noFill/>
          <a:ln w="9525">
            <a:noFill/>
            <a:miter lim="800000"/>
            <a:headEnd/>
            <a:tailEnd/>
          </a:ln>
        </p:spPr>
      </p:pic>
      <p:pic>
        <p:nvPicPr>
          <p:cNvPr id="1318" name="Picture 491"/>
          <p:cNvPicPr>
            <a:picLocks noChangeAspect="1" noChangeArrowheads="1"/>
          </p:cNvPicPr>
          <p:nvPr/>
        </p:nvPicPr>
        <p:blipFill>
          <a:blip r:embed="rId2" cstate="print"/>
          <a:srcRect/>
          <a:stretch>
            <a:fillRect/>
          </a:stretch>
        </p:blipFill>
        <p:spPr bwMode="auto">
          <a:xfrm>
            <a:off x="4932040" y="5373216"/>
            <a:ext cx="420688" cy="296863"/>
          </a:xfrm>
          <a:prstGeom prst="rect">
            <a:avLst/>
          </a:prstGeom>
          <a:noFill/>
          <a:ln w="9525">
            <a:noFill/>
            <a:miter lim="800000"/>
            <a:headEnd/>
            <a:tailEnd/>
          </a:ln>
        </p:spPr>
      </p:pic>
      <p:cxnSp>
        <p:nvCxnSpPr>
          <p:cNvPr id="1327" name="Straight Connector 1326"/>
          <p:cNvCxnSpPr/>
          <p:nvPr/>
        </p:nvCxnSpPr>
        <p:spPr>
          <a:xfrm flipH="1" flipV="1">
            <a:off x="2339754" y="4275410"/>
            <a:ext cx="792086" cy="12541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45" name="Freeform 1144"/>
          <p:cNvSpPr/>
          <p:nvPr/>
        </p:nvSpPr>
        <p:spPr>
          <a:xfrm>
            <a:off x="2143970" y="3672873"/>
            <a:ext cx="2537254" cy="595870"/>
          </a:xfrm>
          <a:custGeom>
            <a:avLst/>
            <a:gdLst>
              <a:gd name="connsiteX0" fmla="*/ 0 w 2537254"/>
              <a:gd name="connsiteY0" fmla="*/ 205946 h 595870"/>
              <a:gd name="connsiteX1" fmla="*/ 65903 w 2537254"/>
              <a:gd name="connsiteY1" fmla="*/ 288324 h 595870"/>
              <a:gd name="connsiteX2" fmla="*/ 156519 w 2537254"/>
              <a:gd name="connsiteY2" fmla="*/ 387178 h 595870"/>
              <a:gd name="connsiteX3" fmla="*/ 313038 w 2537254"/>
              <a:gd name="connsiteY3" fmla="*/ 453081 h 595870"/>
              <a:gd name="connsiteX4" fmla="*/ 667265 w 2537254"/>
              <a:gd name="connsiteY4" fmla="*/ 510746 h 595870"/>
              <a:gd name="connsiteX5" fmla="*/ 980303 w 2537254"/>
              <a:gd name="connsiteY5" fmla="*/ 568410 h 595870"/>
              <a:gd name="connsiteX6" fmla="*/ 1120346 w 2537254"/>
              <a:gd name="connsiteY6" fmla="*/ 593124 h 595870"/>
              <a:gd name="connsiteX7" fmla="*/ 1474573 w 2537254"/>
              <a:gd name="connsiteY7" fmla="*/ 551935 h 595870"/>
              <a:gd name="connsiteX8" fmla="*/ 1993557 w 2537254"/>
              <a:gd name="connsiteY8" fmla="*/ 403654 h 595870"/>
              <a:gd name="connsiteX9" fmla="*/ 2265406 w 2537254"/>
              <a:gd name="connsiteY9" fmla="*/ 296562 h 595870"/>
              <a:gd name="connsiteX10" fmla="*/ 2537254 w 2537254"/>
              <a:gd name="connsiteY10" fmla="*/ 0 h 595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37254" h="595870">
                <a:moveTo>
                  <a:pt x="0" y="205946"/>
                </a:moveTo>
                <a:cubicBezTo>
                  <a:pt x="19908" y="232032"/>
                  <a:pt x="39817" y="258119"/>
                  <a:pt x="65903" y="288324"/>
                </a:cubicBezTo>
                <a:cubicBezTo>
                  <a:pt x="91990" y="318529"/>
                  <a:pt x="115330" y="359719"/>
                  <a:pt x="156519" y="387178"/>
                </a:cubicBezTo>
                <a:cubicBezTo>
                  <a:pt x="197708" y="414638"/>
                  <a:pt x="227914" y="432486"/>
                  <a:pt x="313038" y="453081"/>
                </a:cubicBezTo>
                <a:cubicBezTo>
                  <a:pt x="398162" y="473676"/>
                  <a:pt x="556054" y="491525"/>
                  <a:pt x="667265" y="510746"/>
                </a:cubicBezTo>
                <a:cubicBezTo>
                  <a:pt x="778476" y="529968"/>
                  <a:pt x="980303" y="568410"/>
                  <a:pt x="980303" y="568410"/>
                </a:cubicBezTo>
                <a:cubicBezTo>
                  <a:pt x="1055816" y="582140"/>
                  <a:pt x="1037968" y="595870"/>
                  <a:pt x="1120346" y="593124"/>
                </a:cubicBezTo>
                <a:cubicBezTo>
                  <a:pt x="1202724" y="590378"/>
                  <a:pt x="1329038" y="583513"/>
                  <a:pt x="1474573" y="551935"/>
                </a:cubicBezTo>
                <a:cubicBezTo>
                  <a:pt x="1620108" y="520357"/>
                  <a:pt x="1861752" y="446216"/>
                  <a:pt x="1993557" y="403654"/>
                </a:cubicBezTo>
                <a:cubicBezTo>
                  <a:pt x="2125363" y="361092"/>
                  <a:pt x="2174790" y="363838"/>
                  <a:pt x="2265406" y="296562"/>
                </a:cubicBezTo>
                <a:cubicBezTo>
                  <a:pt x="2356022" y="229286"/>
                  <a:pt x="2446638" y="114643"/>
                  <a:pt x="2537254" y="0"/>
                </a:cubicBezTo>
              </a:path>
            </a:pathLst>
          </a:cu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155" name="Freeform 1154"/>
          <p:cNvSpPr/>
          <p:nvPr/>
        </p:nvSpPr>
        <p:spPr>
          <a:xfrm>
            <a:off x="2069830" y="3582256"/>
            <a:ext cx="4020065" cy="849871"/>
          </a:xfrm>
          <a:custGeom>
            <a:avLst/>
            <a:gdLst>
              <a:gd name="connsiteX0" fmla="*/ 0 w 4020065"/>
              <a:gd name="connsiteY0" fmla="*/ 337752 h 849871"/>
              <a:gd name="connsiteX1" fmla="*/ 263611 w 4020065"/>
              <a:gd name="connsiteY1" fmla="*/ 609600 h 849871"/>
              <a:gd name="connsiteX2" fmla="*/ 988540 w 4020065"/>
              <a:gd name="connsiteY2" fmla="*/ 741406 h 849871"/>
              <a:gd name="connsiteX3" fmla="*/ 1491048 w 4020065"/>
              <a:gd name="connsiteY3" fmla="*/ 782595 h 849871"/>
              <a:gd name="connsiteX4" fmla="*/ 2982097 w 4020065"/>
              <a:gd name="connsiteY4" fmla="*/ 337752 h 849871"/>
              <a:gd name="connsiteX5" fmla="*/ 3632886 w 4020065"/>
              <a:gd name="connsiteY5" fmla="*/ 247135 h 849871"/>
              <a:gd name="connsiteX6" fmla="*/ 4020065 w 4020065"/>
              <a:gd name="connsiteY6" fmla="*/ 0 h 849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0065" h="849871">
                <a:moveTo>
                  <a:pt x="0" y="337752"/>
                </a:moveTo>
                <a:cubicBezTo>
                  <a:pt x="49427" y="440038"/>
                  <a:pt x="98854" y="542324"/>
                  <a:pt x="263611" y="609600"/>
                </a:cubicBezTo>
                <a:cubicBezTo>
                  <a:pt x="428368" y="676876"/>
                  <a:pt x="783967" y="712574"/>
                  <a:pt x="988540" y="741406"/>
                </a:cubicBezTo>
                <a:cubicBezTo>
                  <a:pt x="1193113" y="770238"/>
                  <a:pt x="1158789" y="849871"/>
                  <a:pt x="1491048" y="782595"/>
                </a:cubicBezTo>
                <a:cubicBezTo>
                  <a:pt x="1823308" y="715319"/>
                  <a:pt x="2625124" y="426995"/>
                  <a:pt x="2982097" y="337752"/>
                </a:cubicBezTo>
                <a:cubicBezTo>
                  <a:pt x="3339070" y="248509"/>
                  <a:pt x="3459891" y="303427"/>
                  <a:pt x="3632886" y="247135"/>
                </a:cubicBezTo>
                <a:cubicBezTo>
                  <a:pt x="3805881" y="190843"/>
                  <a:pt x="3956908" y="39816"/>
                  <a:pt x="4020065" y="0"/>
                </a:cubicBezTo>
              </a:path>
            </a:pathLst>
          </a:cu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160" name="Freeform 1159"/>
          <p:cNvSpPr/>
          <p:nvPr/>
        </p:nvSpPr>
        <p:spPr>
          <a:xfrm>
            <a:off x="2102781" y="3681110"/>
            <a:ext cx="2702011" cy="785341"/>
          </a:xfrm>
          <a:custGeom>
            <a:avLst/>
            <a:gdLst>
              <a:gd name="connsiteX0" fmla="*/ 0 w 2702011"/>
              <a:gd name="connsiteY0" fmla="*/ 609600 h 785341"/>
              <a:gd name="connsiteX1" fmla="*/ 815546 w 2702011"/>
              <a:gd name="connsiteY1" fmla="*/ 749644 h 785341"/>
              <a:gd name="connsiteX2" fmla="*/ 1029730 w 2702011"/>
              <a:gd name="connsiteY2" fmla="*/ 774357 h 785341"/>
              <a:gd name="connsiteX3" fmla="*/ 1285103 w 2702011"/>
              <a:gd name="connsiteY3" fmla="*/ 782595 h 785341"/>
              <a:gd name="connsiteX4" fmla="*/ 1540476 w 2702011"/>
              <a:gd name="connsiteY4" fmla="*/ 757881 h 785341"/>
              <a:gd name="connsiteX5" fmla="*/ 1968843 w 2702011"/>
              <a:gd name="connsiteY5" fmla="*/ 659027 h 785341"/>
              <a:gd name="connsiteX6" fmla="*/ 2257168 w 2702011"/>
              <a:gd name="connsiteY6" fmla="*/ 576649 h 785341"/>
              <a:gd name="connsiteX7" fmla="*/ 2545492 w 2702011"/>
              <a:gd name="connsiteY7" fmla="*/ 436606 h 785341"/>
              <a:gd name="connsiteX8" fmla="*/ 2702011 w 2702011"/>
              <a:gd name="connsiteY8" fmla="*/ 0 h 785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2011" h="785341">
                <a:moveTo>
                  <a:pt x="0" y="609600"/>
                </a:moveTo>
                <a:lnTo>
                  <a:pt x="815546" y="749644"/>
                </a:lnTo>
                <a:cubicBezTo>
                  <a:pt x="987168" y="777104"/>
                  <a:pt x="951471" y="768865"/>
                  <a:pt x="1029730" y="774357"/>
                </a:cubicBezTo>
                <a:cubicBezTo>
                  <a:pt x="1107989" y="779849"/>
                  <a:pt x="1199979" y="785341"/>
                  <a:pt x="1285103" y="782595"/>
                </a:cubicBezTo>
                <a:cubicBezTo>
                  <a:pt x="1370227" y="779849"/>
                  <a:pt x="1426519" y="778476"/>
                  <a:pt x="1540476" y="757881"/>
                </a:cubicBezTo>
                <a:cubicBezTo>
                  <a:pt x="1654433" y="737286"/>
                  <a:pt x="1849394" y="689232"/>
                  <a:pt x="1968843" y="659027"/>
                </a:cubicBezTo>
                <a:cubicBezTo>
                  <a:pt x="2088292" y="628822"/>
                  <a:pt x="2161060" y="613719"/>
                  <a:pt x="2257168" y="576649"/>
                </a:cubicBezTo>
                <a:cubicBezTo>
                  <a:pt x="2353276" y="539579"/>
                  <a:pt x="2471352" y="532714"/>
                  <a:pt x="2545492" y="436606"/>
                </a:cubicBezTo>
                <a:cubicBezTo>
                  <a:pt x="2619632" y="340498"/>
                  <a:pt x="2660821" y="170249"/>
                  <a:pt x="2702011" y="0"/>
                </a:cubicBezTo>
              </a:path>
            </a:pathLst>
          </a:cu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161" name="Freeform 1160"/>
          <p:cNvSpPr/>
          <p:nvPr/>
        </p:nvSpPr>
        <p:spPr>
          <a:xfrm>
            <a:off x="2061592" y="3598732"/>
            <a:ext cx="4069492" cy="1003644"/>
          </a:xfrm>
          <a:custGeom>
            <a:avLst/>
            <a:gdLst>
              <a:gd name="connsiteX0" fmla="*/ 0 w 4069492"/>
              <a:gd name="connsiteY0" fmla="*/ 774357 h 1003644"/>
              <a:gd name="connsiteX1" fmla="*/ 1136822 w 4069492"/>
              <a:gd name="connsiteY1" fmla="*/ 939114 h 1003644"/>
              <a:gd name="connsiteX2" fmla="*/ 1639330 w 4069492"/>
              <a:gd name="connsiteY2" fmla="*/ 980303 h 1003644"/>
              <a:gd name="connsiteX3" fmla="*/ 2504303 w 4069492"/>
              <a:gd name="connsiteY3" fmla="*/ 799070 h 1003644"/>
              <a:gd name="connsiteX4" fmla="*/ 3451654 w 4069492"/>
              <a:gd name="connsiteY4" fmla="*/ 502508 h 1003644"/>
              <a:gd name="connsiteX5" fmla="*/ 3970638 w 4069492"/>
              <a:gd name="connsiteY5" fmla="*/ 230659 h 1003644"/>
              <a:gd name="connsiteX6" fmla="*/ 4044778 w 4069492"/>
              <a:gd name="connsiteY6" fmla="*/ 0 h 1003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69492" h="1003644">
                <a:moveTo>
                  <a:pt x="0" y="774357"/>
                </a:moveTo>
                <a:lnTo>
                  <a:pt x="1136822" y="939114"/>
                </a:lnTo>
                <a:cubicBezTo>
                  <a:pt x="1410044" y="973438"/>
                  <a:pt x="1411417" y="1003644"/>
                  <a:pt x="1639330" y="980303"/>
                </a:cubicBezTo>
                <a:cubicBezTo>
                  <a:pt x="1867243" y="956962"/>
                  <a:pt x="2202249" y="878702"/>
                  <a:pt x="2504303" y="799070"/>
                </a:cubicBezTo>
                <a:cubicBezTo>
                  <a:pt x="2806357" y="719438"/>
                  <a:pt x="3207265" y="597243"/>
                  <a:pt x="3451654" y="502508"/>
                </a:cubicBezTo>
                <a:cubicBezTo>
                  <a:pt x="3696043" y="407773"/>
                  <a:pt x="3871784" y="314410"/>
                  <a:pt x="3970638" y="230659"/>
                </a:cubicBezTo>
                <a:cubicBezTo>
                  <a:pt x="4069492" y="146908"/>
                  <a:pt x="4057135" y="73454"/>
                  <a:pt x="4044778" y="0"/>
                </a:cubicBezTo>
              </a:path>
            </a:pathLst>
          </a:cu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162" name="Freeform 1161"/>
          <p:cNvSpPr/>
          <p:nvPr/>
        </p:nvSpPr>
        <p:spPr>
          <a:xfrm>
            <a:off x="6098133" y="3574019"/>
            <a:ext cx="214183" cy="1589902"/>
          </a:xfrm>
          <a:custGeom>
            <a:avLst/>
            <a:gdLst>
              <a:gd name="connsiteX0" fmla="*/ 0 w 214183"/>
              <a:gd name="connsiteY0" fmla="*/ 0 h 1589902"/>
              <a:gd name="connsiteX1" fmla="*/ 181232 w 214183"/>
              <a:gd name="connsiteY1" fmla="*/ 205945 h 1589902"/>
              <a:gd name="connsiteX2" fmla="*/ 164756 w 214183"/>
              <a:gd name="connsiteY2" fmla="*/ 617837 h 1589902"/>
              <a:gd name="connsiteX3" fmla="*/ 49427 w 214183"/>
              <a:gd name="connsiteY3" fmla="*/ 1136821 h 1589902"/>
              <a:gd name="connsiteX4" fmla="*/ 214183 w 214183"/>
              <a:gd name="connsiteY4" fmla="*/ 1589902 h 1589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183" h="1589902">
                <a:moveTo>
                  <a:pt x="0" y="0"/>
                </a:moveTo>
                <a:cubicBezTo>
                  <a:pt x="76886" y="51486"/>
                  <a:pt x="153773" y="102972"/>
                  <a:pt x="181232" y="205945"/>
                </a:cubicBezTo>
                <a:cubicBezTo>
                  <a:pt x="208691" y="308918"/>
                  <a:pt x="186723" y="462691"/>
                  <a:pt x="164756" y="617837"/>
                </a:cubicBezTo>
                <a:cubicBezTo>
                  <a:pt x="142789" y="772983"/>
                  <a:pt x="41189" y="974810"/>
                  <a:pt x="49427" y="1136821"/>
                </a:cubicBezTo>
                <a:cubicBezTo>
                  <a:pt x="57665" y="1298832"/>
                  <a:pt x="135924" y="1444367"/>
                  <a:pt x="214183" y="1589902"/>
                </a:cubicBezTo>
              </a:path>
            </a:pathLst>
          </a:cu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1164" name="Freeform 1163"/>
          <p:cNvSpPr/>
          <p:nvPr/>
        </p:nvSpPr>
        <p:spPr>
          <a:xfrm>
            <a:off x="4998381" y="3672873"/>
            <a:ext cx="1305697" cy="1540475"/>
          </a:xfrm>
          <a:custGeom>
            <a:avLst/>
            <a:gdLst>
              <a:gd name="connsiteX0" fmla="*/ 12357 w 1305697"/>
              <a:gd name="connsiteY0" fmla="*/ 0 h 1540475"/>
              <a:gd name="connsiteX1" fmla="*/ 20595 w 1305697"/>
              <a:gd name="connsiteY1" fmla="*/ 156518 h 1540475"/>
              <a:gd name="connsiteX2" fmla="*/ 135925 w 1305697"/>
              <a:gd name="connsiteY2" fmla="*/ 461318 h 1540475"/>
              <a:gd name="connsiteX3" fmla="*/ 440725 w 1305697"/>
              <a:gd name="connsiteY3" fmla="*/ 683740 h 1540475"/>
              <a:gd name="connsiteX4" fmla="*/ 729049 w 1305697"/>
              <a:gd name="connsiteY4" fmla="*/ 815546 h 1540475"/>
              <a:gd name="connsiteX5" fmla="*/ 984422 w 1305697"/>
              <a:gd name="connsiteY5" fmla="*/ 972064 h 1540475"/>
              <a:gd name="connsiteX6" fmla="*/ 1140941 w 1305697"/>
              <a:gd name="connsiteY6" fmla="*/ 1194486 h 1540475"/>
              <a:gd name="connsiteX7" fmla="*/ 1305697 w 1305697"/>
              <a:gd name="connsiteY7" fmla="*/ 1540475 h 1540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5697" h="1540475">
                <a:moveTo>
                  <a:pt x="12357" y="0"/>
                </a:moveTo>
                <a:cubicBezTo>
                  <a:pt x="6178" y="39816"/>
                  <a:pt x="0" y="79632"/>
                  <a:pt x="20595" y="156518"/>
                </a:cubicBezTo>
                <a:cubicBezTo>
                  <a:pt x="41190" y="233404"/>
                  <a:pt x="65903" y="373448"/>
                  <a:pt x="135925" y="461318"/>
                </a:cubicBezTo>
                <a:cubicBezTo>
                  <a:pt x="205947" y="549188"/>
                  <a:pt x="341871" y="624702"/>
                  <a:pt x="440725" y="683740"/>
                </a:cubicBezTo>
                <a:cubicBezTo>
                  <a:pt x="539579" y="742778"/>
                  <a:pt x="638433" y="767492"/>
                  <a:pt x="729049" y="815546"/>
                </a:cubicBezTo>
                <a:cubicBezTo>
                  <a:pt x="819665" y="863600"/>
                  <a:pt x="915773" y="908907"/>
                  <a:pt x="984422" y="972064"/>
                </a:cubicBezTo>
                <a:cubicBezTo>
                  <a:pt x="1053071" y="1035221"/>
                  <a:pt x="1087395" y="1099751"/>
                  <a:pt x="1140941" y="1194486"/>
                </a:cubicBezTo>
                <a:cubicBezTo>
                  <a:pt x="1194487" y="1289221"/>
                  <a:pt x="1250092" y="1414848"/>
                  <a:pt x="1305697" y="1540475"/>
                </a:cubicBezTo>
              </a:path>
            </a:pathLst>
          </a:cu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1166" name="Straight Connector 1165"/>
          <p:cNvCxnSpPr/>
          <p:nvPr/>
        </p:nvCxnSpPr>
        <p:spPr>
          <a:xfrm>
            <a:off x="683568" y="6597352"/>
            <a:ext cx="576064"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69" name="TextBox 1168"/>
          <p:cNvSpPr txBox="1"/>
          <p:nvPr/>
        </p:nvSpPr>
        <p:spPr>
          <a:xfrm>
            <a:off x="1331640" y="6453336"/>
            <a:ext cx="838243" cy="307777"/>
          </a:xfrm>
          <a:prstGeom prst="rect">
            <a:avLst/>
          </a:prstGeom>
          <a:noFill/>
        </p:spPr>
        <p:txBody>
          <a:bodyPr wrap="none" rtlCol="0">
            <a:spAutoFit/>
          </a:bodyPr>
          <a:lstStyle/>
          <a:p>
            <a:r>
              <a:rPr lang="it-IT" sz="1400" b="1" dirty="0" smtClean="0"/>
              <a:t>RTP flow</a:t>
            </a:r>
            <a:endParaRPr lang="it-IT" b="1" dirty="0"/>
          </a:p>
        </p:txBody>
      </p:sp>
      <p:cxnSp>
        <p:nvCxnSpPr>
          <p:cNvPr id="1170" name="Straight Connector 1169"/>
          <p:cNvCxnSpPr/>
          <p:nvPr/>
        </p:nvCxnSpPr>
        <p:spPr>
          <a:xfrm>
            <a:off x="683568" y="6361583"/>
            <a:ext cx="576064" cy="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171" name="TextBox 1170"/>
          <p:cNvSpPr txBox="1"/>
          <p:nvPr/>
        </p:nvSpPr>
        <p:spPr>
          <a:xfrm>
            <a:off x="1331640" y="6217567"/>
            <a:ext cx="1166986" cy="307777"/>
          </a:xfrm>
          <a:prstGeom prst="rect">
            <a:avLst/>
          </a:prstGeom>
          <a:noFill/>
        </p:spPr>
        <p:txBody>
          <a:bodyPr wrap="none" rtlCol="0">
            <a:spAutoFit/>
          </a:bodyPr>
          <a:lstStyle/>
          <a:p>
            <a:r>
              <a:rPr lang="it-IT" sz="1400" b="1" dirty="0" smtClean="0"/>
              <a:t>SIP messages</a:t>
            </a:r>
            <a:endParaRPr lang="it-IT" b="1" dirty="0"/>
          </a:p>
        </p:txBody>
      </p:sp>
      <p:grpSp>
        <p:nvGrpSpPr>
          <p:cNvPr id="16" name="Group 69"/>
          <p:cNvGrpSpPr>
            <a:grpSpLocks/>
          </p:cNvGrpSpPr>
          <p:nvPr/>
        </p:nvGrpSpPr>
        <p:grpSpPr bwMode="auto">
          <a:xfrm>
            <a:off x="7164288" y="1736529"/>
            <a:ext cx="648072" cy="256028"/>
            <a:chOff x="4654" y="740"/>
            <a:chExt cx="283" cy="263"/>
          </a:xfrm>
        </p:grpSpPr>
        <p:sp>
          <p:nvSpPr>
            <p:cNvPr id="1357" name="Freeform 43"/>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358" name="Freeform 44"/>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359" name="Rectangle 45"/>
            <p:cNvSpPr>
              <a:spLocks noChangeArrowheads="1"/>
            </p:cNvSpPr>
            <p:nvPr/>
          </p:nvSpPr>
          <p:spPr bwMode="auto">
            <a:xfrm>
              <a:off x="4654" y="771"/>
              <a:ext cx="247" cy="232"/>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360" name="Rectangle 46"/>
            <p:cNvSpPr>
              <a:spLocks noChangeArrowheads="1"/>
            </p:cNvSpPr>
            <p:nvPr/>
          </p:nvSpPr>
          <p:spPr bwMode="auto">
            <a:xfrm>
              <a:off x="4655" y="772"/>
              <a:ext cx="245" cy="230"/>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361" name="Freeform 47"/>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362" name="Freeform 48"/>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17" name="Group 52"/>
            <p:cNvGrpSpPr>
              <a:grpSpLocks/>
            </p:cNvGrpSpPr>
            <p:nvPr/>
          </p:nvGrpSpPr>
          <p:grpSpPr bwMode="auto">
            <a:xfrm>
              <a:off x="4654" y="833"/>
              <a:ext cx="250" cy="117"/>
              <a:chOff x="4654" y="833"/>
              <a:chExt cx="250" cy="117"/>
            </a:xfrm>
          </p:grpSpPr>
          <p:sp>
            <p:nvSpPr>
              <p:cNvPr id="1380" name="Line 49"/>
              <p:cNvSpPr>
                <a:spLocks noChangeShapeType="1"/>
              </p:cNvSpPr>
              <p:nvPr/>
            </p:nvSpPr>
            <p:spPr bwMode="auto">
              <a:xfrm>
                <a:off x="4654" y="833"/>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381" name="Line 50"/>
              <p:cNvSpPr>
                <a:spLocks noChangeShapeType="1"/>
              </p:cNvSpPr>
              <p:nvPr/>
            </p:nvSpPr>
            <p:spPr bwMode="auto">
              <a:xfrm>
                <a:off x="4654" y="891"/>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382" name="Line 51"/>
              <p:cNvSpPr>
                <a:spLocks noChangeShapeType="1"/>
              </p:cNvSpPr>
              <p:nvPr/>
            </p:nvSpPr>
            <p:spPr bwMode="auto">
              <a:xfrm>
                <a:off x="4654" y="949"/>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18" name="Group 56"/>
            <p:cNvGrpSpPr>
              <a:grpSpLocks/>
            </p:cNvGrpSpPr>
            <p:nvPr/>
          </p:nvGrpSpPr>
          <p:grpSpPr bwMode="auto">
            <a:xfrm>
              <a:off x="4654" y="831"/>
              <a:ext cx="250" cy="117"/>
              <a:chOff x="4654" y="831"/>
              <a:chExt cx="250" cy="117"/>
            </a:xfrm>
          </p:grpSpPr>
          <p:sp>
            <p:nvSpPr>
              <p:cNvPr id="1377" name="Line 53"/>
              <p:cNvSpPr>
                <a:spLocks noChangeShapeType="1"/>
              </p:cNvSpPr>
              <p:nvPr/>
            </p:nvSpPr>
            <p:spPr bwMode="auto">
              <a:xfrm>
                <a:off x="4654" y="831"/>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378" name="Line 54"/>
              <p:cNvSpPr>
                <a:spLocks noChangeShapeType="1"/>
              </p:cNvSpPr>
              <p:nvPr/>
            </p:nvSpPr>
            <p:spPr bwMode="auto">
              <a:xfrm>
                <a:off x="4654" y="889"/>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379" name="Line 55"/>
              <p:cNvSpPr>
                <a:spLocks noChangeShapeType="1"/>
              </p:cNvSpPr>
              <p:nvPr/>
            </p:nvSpPr>
            <p:spPr bwMode="auto">
              <a:xfrm>
                <a:off x="4654" y="947"/>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1365" name="Rectangle 57"/>
            <p:cNvSpPr>
              <a:spLocks noChangeArrowheads="1"/>
            </p:cNvSpPr>
            <p:nvPr/>
          </p:nvSpPr>
          <p:spPr bwMode="auto">
            <a:xfrm>
              <a:off x="4655" y="772"/>
              <a:ext cx="245" cy="230"/>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19" name="Group 261"/>
            <p:cNvGrpSpPr>
              <a:grpSpLocks/>
            </p:cNvGrpSpPr>
            <p:nvPr/>
          </p:nvGrpSpPr>
          <p:grpSpPr bwMode="auto">
            <a:xfrm>
              <a:off x="4821" y="802"/>
              <a:ext cx="61" cy="177"/>
              <a:chOff x="4821" y="802"/>
              <a:chExt cx="61" cy="177"/>
            </a:xfrm>
          </p:grpSpPr>
          <p:grpSp>
            <p:nvGrpSpPr>
              <p:cNvPr id="20" name="Group 62"/>
              <p:cNvGrpSpPr>
                <a:grpSpLocks/>
              </p:cNvGrpSpPr>
              <p:nvPr/>
            </p:nvGrpSpPr>
            <p:grpSpPr bwMode="auto">
              <a:xfrm>
                <a:off x="4823" y="804"/>
                <a:ext cx="59" cy="175"/>
                <a:chOff x="4823" y="804"/>
                <a:chExt cx="59" cy="175"/>
              </a:xfrm>
            </p:grpSpPr>
            <p:sp>
              <p:nvSpPr>
                <p:cNvPr id="1373" name="Line 58"/>
                <p:cNvSpPr>
                  <a:spLocks noChangeShapeType="1"/>
                </p:cNvSpPr>
                <p:nvPr/>
              </p:nvSpPr>
              <p:spPr bwMode="auto">
                <a:xfrm>
                  <a:off x="4823" y="804"/>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374" name="Line 59"/>
                <p:cNvSpPr>
                  <a:spLocks noChangeShapeType="1"/>
                </p:cNvSpPr>
                <p:nvPr/>
              </p:nvSpPr>
              <p:spPr bwMode="auto">
                <a:xfrm>
                  <a:off x="4823" y="862"/>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375" name="Line 60"/>
                <p:cNvSpPr>
                  <a:spLocks noChangeShapeType="1"/>
                </p:cNvSpPr>
                <p:nvPr/>
              </p:nvSpPr>
              <p:spPr bwMode="auto">
                <a:xfrm>
                  <a:off x="4823" y="920"/>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376" name="Line 61"/>
                <p:cNvSpPr>
                  <a:spLocks noChangeShapeType="1"/>
                </p:cNvSpPr>
                <p:nvPr/>
              </p:nvSpPr>
              <p:spPr bwMode="auto">
                <a:xfrm>
                  <a:off x="4823" y="978"/>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21" name="Group 67"/>
              <p:cNvGrpSpPr>
                <a:grpSpLocks/>
              </p:cNvGrpSpPr>
              <p:nvPr/>
            </p:nvGrpSpPr>
            <p:grpSpPr bwMode="auto">
              <a:xfrm>
                <a:off x="4821" y="802"/>
                <a:ext cx="59" cy="175"/>
                <a:chOff x="4821" y="802"/>
                <a:chExt cx="59" cy="175"/>
              </a:xfrm>
            </p:grpSpPr>
            <p:sp>
              <p:nvSpPr>
                <p:cNvPr id="1369" name="Line 63"/>
                <p:cNvSpPr>
                  <a:spLocks noChangeShapeType="1"/>
                </p:cNvSpPr>
                <p:nvPr/>
              </p:nvSpPr>
              <p:spPr bwMode="auto">
                <a:xfrm>
                  <a:off x="4821" y="802"/>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370" name="Line 64"/>
                <p:cNvSpPr>
                  <a:spLocks noChangeShapeType="1"/>
                </p:cNvSpPr>
                <p:nvPr/>
              </p:nvSpPr>
              <p:spPr bwMode="auto">
                <a:xfrm>
                  <a:off x="4821" y="860"/>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371" name="Line 65"/>
                <p:cNvSpPr>
                  <a:spLocks noChangeShapeType="1"/>
                </p:cNvSpPr>
                <p:nvPr/>
              </p:nvSpPr>
              <p:spPr bwMode="auto">
                <a:xfrm>
                  <a:off x="4821" y="918"/>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372" name="Line 66"/>
                <p:cNvSpPr>
                  <a:spLocks noChangeShapeType="1"/>
                </p:cNvSpPr>
                <p:nvPr/>
              </p:nvSpPr>
              <p:spPr bwMode="auto">
                <a:xfrm>
                  <a:off x="4821" y="976"/>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sp>
        <p:nvSpPr>
          <p:cNvPr id="1385" name="TextBox 1384"/>
          <p:cNvSpPr txBox="1"/>
          <p:nvPr/>
        </p:nvSpPr>
        <p:spPr>
          <a:xfrm>
            <a:off x="6992588" y="1448497"/>
            <a:ext cx="1035796" cy="276999"/>
          </a:xfrm>
          <a:prstGeom prst="rect">
            <a:avLst/>
          </a:prstGeom>
          <a:noFill/>
        </p:spPr>
        <p:txBody>
          <a:bodyPr wrap="none" rtlCol="0">
            <a:spAutoFit/>
          </a:bodyPr>
          <a:lstStyle/>
          <a:p>
            <a:r>
              <a:rPr lang="it-IT" sz="1200" b="1" dirty="0" smtClean="0"/>
              <a:t>Media Server</a:t>
            </a:r>
            <a:endParaRPr lang="it-IT" b="1" dirty="0"/>
          </a:p>
        </p:txBody>
      </p:sp>
      <p:sp>
        <p:nvSpPr>
          <p:cNvPr id="1388" name="TextBox 1387"/>
          <p:cNvSpPr txBox="1"/>
          <p:nvPr/>
        </p:nvSpPr>
        <p:spPr>
          <a:xfrm>
            <a:off x="6560290" y="800425"/>
            <a:ext cx="1468094" cy="338554"/>
          </a:xfrm>
          <a:prstGeom prst="rect">
            <a:avLst/>
          </a:prstGeom>
          <a:noFill/>
        </p:spPr>
        <p:txBody>
          <a:bodyPr wrap="none" rtlCol="0">
            <a:spAutoFit/>
          </a:bodyPr>
          <a:lstStyle/>
          <a:p>
            <a:pPr algn="ctr"/>
            <a:r>
              <a:rPr lang="it-IT" sz="1600" b="1" dirty="0" smtClean="0"/>
              <a:t>Conference  AS</a:t>
            </a:r>
            <a:endParaRPr lang="it-IT" sz="1400" b="1" dirty="0" smtClean="0"/>
          </a:p>
        </p:txBody>
      </p:sp>
      <p:cxnSp>
        <p:nvCxnSpPr>
          <p:cNvPr id="1140" name="Straight Connector 1139"/>
          <p:cNvCxnSpPr/>
          <p:nvPr/>
        </p:nvCxnSpPr>
        <p:spPr>
          <a:xfrm flipH="1">
            <a:off x="4860033" y="2204864"/>
            <a:ext cx="288031" cy="576064"/>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146" name="Straight Connector 1145"/>
          <p:cNvCxnSpPr>
            <a:stCxn id="1365" idx="2"/>
            <a:endCxn id="1162" idx="0"/>
          </p:cNvCxnSpPr>
          <p:nvPr/>
        </p:nvCxnSpPr>
        <p:spPr>
          <a:xfrm flipH="1">
            <a:off x="6098133" y="1991584"/>
            <a:ext cx="1348971" cy="1582435"/>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98" name="Rectangle 1397"/>
          <p:cNvSpPr/>
          <p:nvPr/>
        </p:nvSpPr>
        <p:spPr>
          <a:xfrm>
            <a:off x="4932040" y="1268760"/>
            <a:ext cx="1728192" cy="936104"/>
          </a:xfrm>
          <a:prstGeom prst="rect">
            <a:avLst/>
          </a:prstGeom>
          <a:solidFill>
            <a:schemeClr val="accent3">
              <a:lumMod val="60000"/>
              <a:lumOff val="4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22" name="Group 124"/>
          <p:cNvGrpSpPr>
            <a:grpSpLocks/>
          </p:cNvGrpSpPr>
          <p:nvPr/>
        </p:nvGrpSpPr>
        <p:grpSpPr bwMode="auto">
          <a:xfrm>
            <a:off x="5869086" y="1442393"/>
            <a:ext cx="719138" cy="666750"/>
            <a:chOff x="4654" y="740"/>
            <a:chExt cx="453" cy="420"/>
          </a:xfrm>
        </p:grpSpPr>
        <p:grpSp>
          <p:nvGrpSpPr>
            <p:cNvPr id="23" name="Group 69"/>
            <p:cNvGrpSpPr>
              <a:grpSpLocks/>
            </p:cNvGrpSpPr>
            <p:nvPr/>
          </p:nvGrpSpPr>
          <p:grpSpPr bwMode="auto">
            <a:xfrm>
              <a:off x="4654" y="740"/>
              <a:ext cx="283" cy="263"/>
              <a:chOff x="4654" y="740"/>
              <a:chExt cx="283" cy="263"/>
            </a:xfrm>
          </p:grpSpPr>
          <p:sp>
            <p:nvSpPr>
              <p:cNvPr id="1455" name="Freeform 43"/>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456" name="Freeform 44"/>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57" name="Rectangle 45"/>
              <p:cNvSpPr>
                <a:spLocks noChangeArrowheads="1"/>
              </p:cNvSpPr>
              <p:nvPr/>
            </p:nvSpPr>
            <p:spPr bwMode="auto">
              <a:xfrm>
                <a:off x="4654" y="771"/>
                <a:ext cx="247" cy="232"/>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458" name="Rectangle 46"/>
              <p:cNvSpPr>
                <a:spLocks noChangeArrowheads="1"/>
              </p:cNvSpPr>
              <p:nvPr/>
            </p:nvSpPr>
            <p:spPr bwMode="auto">
              <a:xfrm>
                <a:off x="4655" y="772"/>
                <a:ext cx="245" cy="230"/>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459" name="Freeform 47"/>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460" name="Freeform 48"/>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24" name="Group 52"/>
              <p:cNvGrpSpPr>
                <a:grpSpLocks/>
              </p:cNvGrpSpPr>
              <p:nvPr/>
            </p:nvGrpSpPr>
            <p:grpSpPr bwMode="auto">
              <a:xfrm>
                <a:off x="4654" y="833"/>
                <a:ext cx="250" cy="117"/>
                <a:chOff x="4654" y="833"/>
                <a:chExt cx="250" cy="117"/>
              </a:xfrm>
            </p:grpSpPr>
            <p:sp>
              <p:nvSpPr>
                <p:cNvPr id="1478" name="Line 49"/>
                <p:cNvSpPr>
                  <a:spLocks noChangeShapeType="1"/>
                </p:cNvSpPr>
                <p:nvPr/>
              </p:nvSpPr>
              <p:spPr bwMode="auto">
                <a:xfrm>
                  <a:off x="4654" y="833"/>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79" name="Line 50"/>
                <p:cNvSpPr>
                  <a:spLocks noChangeShapeType="1"/>
                </p:cNvSpPr>
                <p:nvPr/>
              </p:nvSpPr>
              <p:spPr bwMode="auto">
                <a:xfrm>
                  <a:off x="4654" y="891"/>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80" name="Line 51"/>
                <p:cNvSpPr>
                  <a:spLocks noChangeShapeType="1"/>
                </p:cNvSpPr>
                <p:nvPr/>
              </p:nvSpPr>
              <p:spPr bwMode="auto">
                <a:xfrm>
                  <a:off x="4654" y="949"/>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25" name="Group 56"/>
              <p:cNvGrpSpPr>
                <a:grpSpLocks/>
              </p:cNvGrpSpPr>
              <p:nvPr/>
            </p:nvGrpSpPr>
            <p:grpSpPr bwMode="auto">
              <a:xfrm>
                <a:off x="4654" y="831"/>
                <a:ext cx="250" cy="117"/>
                <a:chOff x="4654" y="831"/>
                <a:chExt cx="250" cy="117"/>
              </a:xfrm>
            </p:grpSpPr>
            <p:sp>
              <p:nvSpPr>
                <p:cNvPr id="1475" name="Line 53"/>
                <p:cNvSpPr>
                  <a:spLocks noChangeShapeType="1"/>
                </p:cNvSpPr>
                <p:nvPr/>
              </p:nvSpPr>
              <p:spPr bwMode="auto">
                <a:xfrm>
                  <a:off x="4654" y="831"/>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76" name="Line 54"/>
                <p:cNvSpPr>
                  <a:spLocks noChangeShapeType="1"/>
                </p:cNvSpPr>
                <p:nvPr/>
              </p:nvSpPr>
              <p:spPr bwMode="auto">
                <a:xfrm>
                  <a:off x="4654" y="889"/>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77" name="Line 55"/>
                <p:cNvSpPr>
                  <a:spLocks noChangeShapeType="1"/>
                </p:cNvSpPr>
                <p:nvPr/>
              </p:nvSpPr>
              <p:spPr bwMode="auto">
                <a:xfrm>
                  <a:off x="4654" y="947"/>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1463" name="Rectangle 57"/>
              <p:cNvSpPr>
                <a:spLocks noChangeArrowheads="1"/>
              </p:cNvSpPr>
              <p:nvPr/>
            </p:nvSpPr>
            <p:spPr bwMode="auto">
              <a:xfrm>
                <a:off x="4655" y="772"/>
                <a:ext cx="245" cy="230"/>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26" name="Group 177"/>
              <p:cNvGrpSpPr>
                <a:grpSpLocks/>
              </p:cNvGrpSpPr>
              <p:nvPr/>
            </p:nvGrpSpPr>
            <p:grpSpPr bwMode="auto">
              <a:xfrm>
                <a:off x="4821" y="802"/>
                <a:ext cx="61" cy="177"/>
                <a:chOff x="4821" y="802"/>
                <a:chExt cx="61" cy="177"/>
              </a:xfrm>
            </p:grpSpPr>
            <p:grpSp>
              <p:nvGrpSpPr>
                <p:cNvPr id="27" name="Group 62"/>
                <p:cNvGrpSpPr>
                  <a:grpSpLocks/>
                </p:cNvGrpSpPr>
                <p:nvPr/>
              </p:nvGrpSpPr>
              <p:grpSpPr bwMode="auto">
                <a:xfrm>
                  <a:off x="4823" y="804"/>
                  <a:ext cx="59" cy="175"/>
                  <a:chOff x="4823" y="804"/>
                  <a:chExt cx="59" cy="175"/>
                </a:xfrm>
              </p:grpSpPr>
              <p:sp>
                <p:nvSpPr>
                  <p:cNvPr id="1471" name="Line 58"/>
                  <p:cNvSpPr>
                    <a:spLocks noChangeShapeType="1"/>
                  </p:cNvSpPr>
                  <p:nvPr/>
                </p:nvSpPr>
                <p:spPr bwMode="auto">
                  <a:xfrm>
                    <a:off x="4823" y="804"/>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72" name="Line 59"/>
                  <p:cNvSpPr>
                    <a:spLocks noChangeShapeType="1"/>
                  </p:cNvSpPr>
                  <p:nvPr/>
                </p:nvSpPr>
                <p:spPr bwMode="auto">
                  <a:xfrm>
                    <a:off x="4823" y="862"/>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73" name="Line 60"/>
                  <p:cNvSpPr>
                    <a:spLocks noChangeShapeType="1"/>
                  </p:cNvSpPr>
                  <p:nvPr/>
                </p:nvSpPr>
                <p:spPr bwMode="auto">
                  <a:xfrm>
                    <a:off x="4823" y="920"/>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74" name="Line 61"/>
                  <p:cNvSpPr>
                    <a:spLocks noChangeShapeType="1"/>
                  </p:cNvSpPr>
                  <p:nvPr/>
                </p:nvSpPr>
                <p:spPr bwMode="auto">
                  <a:xfrm>
                    <a:off x="4823" y="978"/>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28" name="Group 67"/>
                <p:cNvGrpSpPr>
                  <a:grpSpLocks/>
                </p:cNvGrpSpPr>
                <p:nvPr/>
              </p:nvGrpSpPr>
              <p:grpSpPr bwMode="auto">
                <a:xfrm>
                  <a:off x="4821" y="802"/>
                  <a:ext cx="59" cy="175"/>
                  <a:chOff x="4821" y="802"/>
                  <a:chExt cx="59" cy="175"/>
                </a:xfrm>
              </p:grpSpPr>
              <p:sp>
                <p:nvSpPr>
                  <p:cNvPr id="1467" name="Line 63"/>
                  <p:cNvSpPr>
                    <a:spLocks noChangeShapeType="1"/>
                  </p:cNvSpPr>
                  <p:nvPr/>
                </p:nvSpPr>
                <p:spPr bwMode="auto">
                  <a:xfrm>
                    <a:off x="4821" y="802"/>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68" name="Line 64"/>
                  <p:cNvSpPr>
                    <a:spLocks noChangeShapeType="1"/>
                  </p:cNvSpPr>
                  <p:nvPr/>
                </p:nvSpPr>
                <p:spPr bwMode="auto">
                  <a:xfrm>
                    <a:off x="4821" y="860"/>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69" name="Line 65"/>
                  <p:cNvSpPr>
                    <a:spLocks noChangeShapeType="1"/>
                  </p:cNvSpPr>
                  <p:nvPr/>
                </p:nvSpPr>
                <p:spPr bwMode="auto">
                  <a:xfrm>
                    <a:off x="4821" y="918"/>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70" name="Line 66"/>
                  <p:cNvSpPr>
                    <a:spLocks noChangeShapeType="1"/>
                  </p:cNvSpPr>
                  <p:nvPr/>
                </p:nvSpPr>
                <p:spPr bwMode="auto">
                  <a:xfrm>
                    <a:off x="4821" y="976"/>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grpSp>
          <p:nvGrpSpPr>
            <p:cNvPr id="29" name="Group 96"/>
            <p:cNvGrpSpPr>
              <a:grpSpLocks/>
            </p:cNvGrpSpPr>
            <p:nvPr/>
          </p:nvGrpSpPr>
          <p:grpSpPr bwMode="auto">
            <a:xfrm>
              <a:off x="4738" y="818"/>
              <a:ext cx="284" cy="261"/>
              <a:chOff x="4738" y="818"/>
              <a:chExt cx="284" cy="261"/>
            </a:xfrm>
          </p:grpSpPr>
          <p:sp>
            <p:nvSpPr>
              <p:cNvPr id="1429" name="Freeform 70"/>
              <p:cNvSpPr>
                <a:spLocks/>
              </p:cNvSpPr>
              <p:nvPr/>
            </p:nvSpPr>
            <p:spPr bwMode="auto">
              <a:xfrm>
                <a:off x="4738" y="818"/>
                <a:ext cx="284" cy="30"/>
              </a:xfrm>
              <a:custGeom>
                <a:avLst/>
                <a:gdLst/>
                <a:ahLst/>
                <a:cxnLst>
                  <a:cxn ang="0">
                    <a:pos x="0" y="30"/>
                  </a:cxn>
                  <a:cxn ang="0">
                    <a:pos x="36" y="0"/>
                  </a:cxn>
                  <a:cxn ang="0">
                    <a:pos x="284" y="0"/>
                  </a:cxn>
                  <a:cxn ang="0">
                    <a:pos x="248" y="30"/>
                  </a:cxn>
                  <a:cxn ang="0">
                    <a:pos x="0" y="30"/>
                  </a:cxn>
                </a:cxnLst>
                <a:rect l="0" t="0" r="r" b="b"/>
                <a:pathLst>
                  <a:path w="284" h="30">
                    <a:moveTo>
                      <a:pt x="0" y="30"/>
                    </a:moveTo>
                    <a:lnTo>
                      <a:pt x="36" y="0"/>
                    </a:lnTo>
                    <a:lnTo>
                      <a:pt x="284" y="0"/>
                    </a:lnTo>
                    <a:lnTo>
                      <a:pt x="248" y="30"/>
                    </a:lnTo>
                    <a:lnTo>
                      <a:pt x="0" y="30"/>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430" name="Freeform 71"/>
              <p:cNvSpPr>
                <a:spLocks/>
              </p:cNvSpPr>
              <p:nvPr/>
            </p:nvSpPr>
            <p:spPr bwMode="auto">
              <a:xfrm>
                <a:off x="4738" y="818"/>
                <a:ext cx="284" cy="30"/>
              </a:xfrm>
              <a:custGeom>
                <a:avLst/>
                <a:gdLst/>
                <a:ahLst/>
                <a:cxnLst>
                  <a:cxn ang="0">
                    <a:pos x="0" y="30"/>
                  </a:cxn>
                  <a:cxn ang="0">
                    <a:pos x="36" y="0"/>
                  </a:cxn>
                  <a:cxn ang="0">
                    <a:pos x="284" y="0"/>
                  </a:cxn>
                  <a:cxn ang="0">
                    <a:pos x="248" y="30"/>
                  </a:cxn>
                  <a:cxn ang="0">
                    <a:pos x="0" y="30"/>
                  </a:cxn>
                </a:cxnLst>
                <a:rect l="0" t="0" r="r" b="b"/>
                <a:pathLst>
                  <a:path w="284" h="30">
                    <a:moveTo>
                      <a:pt x="0" y="30"/>
                    </a:moveTo>
                    <a:lnTo>
                      <a:pt x="36" y="0"/>
                    </a:lnTo>
                    <a:lnTo>
                      <a:pt x="284" y="0"/>
                    </a:lnTo>
                    <a:lnTo>
                      <a:pt x="248" y="30"/>
                    </a:lnTo>
                    <a:lnTo>
                      <a:pt x="0" y="30"/>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31" name="Rectangle 72"/>
              <p:cNvSpPr>
                <a:spLocks noChangeArrowheads="1"/>
              </p:cNvSpPr>
              <p:nvPr/>
            </p:nvSpPr>
            <p:spPr bwMode="auto">
              <a:xfrm>
                <a:off x="4738" y="848"/>
                <a:ext cx="248" cy="231"/>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432" name="Rectangle 73"/>
              <p:cNvSpPr>
                <a:spLocks noChangeArrowheads="1"/>
              </p:cNvSpPr>
              <p:nvPr/>
            </p:nvSpPr>
            <p:spPr bwMode="auto">
              <a:xfrm>
                <a:off x="4739" y="849"/>
                <a:ext cx="246" cy="229"/>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433" name="Freeform 74"/>
              <p:cNvSpPr>
                <a:spLocks/>
              </p:cNvSpPr>
              <p:nvPr/>
            </p:nvSpPr>
            <p:spPr bwMode="auto">
              <a:xfrm>
                <a:off x="4986" y="818"/>
                <a:ext cx="36" cy="261"/>
              </a:xfrm>
              <a:custGeom>
                <a:avLst/>
                <a:gdLst/>
                <a:ahLst/>
                <a:cxnLst>
                  <a:cxn ang="0">
                    <a:pos x="0" y="261"/>
                  </a:cxn>
                  <a:cxn ang="0">
                    <a:pos x="36" y="228"/>
                  </a:cxn>
                  <a:cxn ang="0">
                    <a:pos x="36" y="0"/>
                  </a:cxn>
                  <a:cxn ang="0">
                    <a:pos x="0" y="30"/>
                  </a:cxn>
                  <a:cxn ang="0">
                    <a:pos x="0" y="261"/>
                  </a:cxn>
                </a:cxnLst>
                <a:rect l="0" t="0" r="r" b="b"/>
                <a:pathLst>
                  <a:path w="36" h="261">
                    <a:moveTo>
                      <a:pt x="0" y="261"/>
                    </a:moveTo>
                    <a:lnTo>
                      <a:pt x="36" y="228"/>
                    </a:lnTo>
                    <a:lnTo>
                      <a:pt x="36" y="0"/>
                    </a:lnTo>
                    <a:lnTo>
                      <a:pt x="0" y="30"/>
                    </a:lnTo>
                    <a:lnTo>
                      <a:pt x="0" y="261"/>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434" name="Freeform 75"/>
              <p:cNvSpPr>
                <a:spLocks/>
              </p:cNvSpPr>
              <p:nvPr/>
            </p:nvSpPr>
            <p:spPr bwMode="auto">
              <a:xfrm>
                <a:off x="4986" y="818"/>
                <a:ext cx="36" cy="261"/>
              </a:xfrm>
              <a:custGeom>
                <a:avLst/>
                <a:gdLst/>
                <a:ahLst/>
                <a:cxnLst>
                  <a:cxn ang="0">
                    <a:pos x="0" y="261"/>
                  </a:cxn>
                  <a:cxn ang="0">
                    <a:pos x="36" y="228"/>
                  </a:cxn>
                  <a:cxn ang="0">
                    <a:pos x="36" y="0"/>
                  </a:cxn>
                  <a:cxn ang="0">
                    <a:pos x="0" y="30"/>
                  </a:cxn>
                  <a:cxn ang="0">
                    <a:pos x="0" y="261"/>
                  </a:cxn>
                </a:cxnLst>
                <a:rect l="0" t="0" r="r" b="b"/>
                <a:pathLst>
                  <a:path w="36" h="261">
                    <a:moveTo>
                      <a:pt x="0" y="261"/>
                    </a:moveTo>
                    <a:lnTo>
                      <a:pt x="36" y="228"/>
                    </a:lnTo>
                    <a:lnTo>
                      <a:pt x="36" y="0"/>
                    </a:lnTo>
                    <a:lnTo>
                      <a:pt x="0" y="30"/>
                    </a:lnTo>
                    <a:lnTo>
                      <a:pt x="0" y="261"/>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30" name="Group 79"/>
              <p:cNvGrpSpPr>
                <a:grpSpLocks/>
              </p:cNvGrpSpPr>
              <p:nvPr/>
            </p:nvGrpSpPr>
            <p:grpSpPr bwMode="auto">
              <a:xfrm>
                <a:off x="4738" y="910"/>
                <a:ext cx="250" cy="116"/>
                <a:chOff x="4738" y="910"/>
                <a:chExt cx="250" cy="116"/>
              </a:xfrm>
            </p:grpSpPr>
            <p:sp>
              <p:nvSpPr>
                <p:cNvPr id="1452" name="Line 76"/>
                <p:cNvSpPr>
                  <a:spLocks noChangeShapeType="1"/>
                </p:cNvSpPr>
                <p:nvPr/>
              </p:nvSpPr>
              <p:spPr bwMode="auto">
                <a:xfrm>
                  <a:off x="4738" y="910"/>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53" name="Line 77"/>
                <p:cNvSpPr>
                  <a:spLocks noChangeShapeType="1"/>
                </p:cNvSpPr>
                <p:nvPr/>
              </p:nvSpPr>
              <p:spPr bwMode="auto">
                <a:xfrm>
                  <a:off x="4738" y="968"/>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54" name="Line 78"/>
                <p:cNvSpPr>
                  <a:spLocks noChangeShapeType="1"/>
                </p:cNvSpPr>
                <p:nvPr/>
              </p:nvSpPr>
              <p:spPr bwMode="auto">
                <a:xfrm>
                  <a:off x="4738" y="1025"/>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31" name="Group 83"/>
              <p:cNvGrpSpPr>
                <a:grpSpLocks/>
              </p:cNvGrpSpPr>
              <p:nvPr/>
            </p:nvGrpSpPr>
            <p:grpSpPr bwMode="auto">
              <a:xfrm>
                <a:off x="4738" y="908"/>
                <a:ext cx="250" cy="116"/>
                <a:chOff x="4738" y="908"/>
                <a:chExt cx="250" cy="116"/>
              </a:xfrm>
            </p:grpSpPr>
            <p:sp>
              <p:nvSpPr>
                <p:cNvPr id="1449" name="Line 80"/>
                <p:cNvSpPr>
                  <a:spLocks noChangeShapeType="1"/>
                </p:cNvSpPr>
                <p:nvPr/>
              </p:nvSpPr>
              <p:spPr bwMode="auto">
                <a:xfrm>
                  <a:off x="4738" y="908"/>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50" name="Line 81"/>
                <p:cNvSpPr>
                  <a:spLocks noChangeShapeType="1"/>
                </p:cNvSpPr>
                <p:nvPr/>
              </p:nvSpPr>
              <p:spPr bwMode="auto">
                <a:xfrm>
                  <a:off x="4738" y="966"/>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51" name="Line 82"/>
                <p:cNvSpPr>
                  <a:spLocks noChangeShapeType="1"/>
                </p:cNvSpPr>
                <p:nvPr/>
              </p:nvSpPr>
              <p:spPr bwMode="auto">
                <a:xfrm>
                  <a:off x="4738" y="1023"/>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1437" name="Rectangle 84"/>
              <p:cNvSpPr>
                <a:spLocks noChangeArrowheads="1"/>
              </p:cNvSpPr>
              <p:nvPr/>
            </p:nvSpPr>
            <p:spPr bwMode="auto">
              <a:xfrm>
                <a:off x="4739" y="849"/>
                <a:ext cx="246" cy="229"/>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1317" name="Group 95"/>
              <p:cNvGrpSpPr>
                <a:grpSpLocks/>
              </p:cNvGrpSpPr>
              <p:nvPr/>
            </p:nvGrpSpPr>
            <p:grpSpPr bwMode="auto">
              <a:xfrm>
                <a:off x="4906" y="879"/>
                <a:ext cx="61" cy="176"/>
                <a:chOff x="4906" y="879"/>
                <a:chExt cx="61" cy="176"/>
              </a:xfrm>
            </p:grpSpPr>
            <p:grpSp>
              <p:nvGrpSpPr>
                <p:cNvPr id="1320" name="Group 89"/>
                <p:cNvGrpSpPr>
                  <a:grpSpLocks/>
                </p:cNvGrpSpPr>
                <p:nvPr/>
              </p:nvGrpSpPr>
              <p:grpSpPr bwMode="auto">
                <a:xfrm>
                  <a:off x="4908" y="881"/>
                  <a:ext cx="59" cy="174"/>
                  <a:chOff x="4908" y="881"/>
                  <a:chExt cx="59" cy="174"/>
                </a:xfrm>
              </p:grpSpPr>
              <p:sp>
                <p:nvSpPr>
                  <p:cNvPr id="1445" name="Line 85"/>
                  <p:cNvSpPr>
                    <a:spLocks noChangeShapeType="1"/>
                  </p:cNvSpPr>
                  <p:nvPr/>
                </p:nvSpPr>
                <p:spPr bwMode="auto">
                  <a:xfrm>
                    <a:off x="4908" y="881"/>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46" name="Line 86"/>
                  <p:cNvSpPr>
                    <a:spLocks noChangeShapeType="1"/>
                  </p:cNvSpPr>
                  <p:nvPr/>
                </p:nvSpPr>
                <p:spPr bwMode="auto">
                  <a:xfrm>
                    <a:off x="4908" y="939"/>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47" name="Line 87"/>
                  <p:cNvSpPr>
                    <a:spLocks noChangeShapeType="1"/>
                  </p:cNvSpPr>
                  <p:nvPr/>
                </p:nvSpPr>
                <p:spPr bwMode="auto">
                  <a:xfrm>
                    <a:off x="4908" y="996"/>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48" name="Line 88"/>
                  <p:cNvSpPr>
                    <a:spLocks noChangeShapeType="1"/>
                  </p:cNvSpPr>
                  <p:nvPr/>
                </p:nvSpPr>
                <p:spPr bwMode="auto">
                  <a:xfrm>
                    <a:off x="4908" y="1054"/>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1322" name="Group 94"/>
                <p:cNvGrpSpPr>
                  <a:grpSpLocks/>
                </p:cNvGrpSpPr>
                <p:nvPr/>
              </p:nvGrpSpPr>
              <p:grpSpPr bwMode="auto">
                <a:xfrm>
                  <a:off x="4906" y="879"/>
                  <a:ext cx="59" cy="174"/>
                  <a:chOff x="4906" y="879"/>
                  <a:chExt cx="59" cy="174"/>
                </a:xfrm>
              </p:grpSpPr>
              <p:sp>
                <p:nvSpPr>
                  <p:cNvPr id="1441" name="Line 90"/>
                  <p:cNvSpPr>
                    <a:spLocks noChangeShapeType="1"/>
                  </p:cNvSpPr>
                  <p:nvPr/>
                </p:nvSpPr>
                <p:spPr bwMode="auto">
                  <a:xfrm>
                    <a:off x="4906" y="879"/>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42" name="Line 91"/>
                  <p:cNvSpPr>
                    <a:spLocks noChangeShapeType="1"/>
                  </p:cNvSpPr>
                  <p:nvPr/>
                </p:nvSpPr>
                <p:spPr bwMode="auto">
                  <a:xfrm>
                    <a:off x="4906" y="937"/>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43" name="Line 92"/>
                  <p:cNvSpPr>
                    <a:spLocks noChangeShapeType="1"/>
                  </p:cNvSpPr>
                  <p:nvPr/>
                </p:nvSpPr>
                <p:spPr bwMode="auto">
                  <a:xfrm>
                    <a:off x="4906" y="994"/>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44" name="Line 93"/>
                  <p:cNvSpPr>
                    <a:spLocks noChangeShapeType="1"/>
                  </p:cNvSpPr>
                  <p:nvPr/>
                </p:nvSpPr>
                <p:spPr bwMode="auto">
                  <a:xfrm>
                    <a:off x="4906" y="1052"/>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grpSp>
          <p:nvGrpSpPr>
            <p:cNvPr id="1323" name="Group 123"/>
            <p:cNvGrpSpPr>
              <a:grpSpLocks/>
            </p:cNvGrpSpPr>
            <p:nvPr/>
          </p:nvGrpSpPr>
          <p:grpSpPr bwMode="auto">
            <a:xfrm>
              <a:off x="4823" y="898"/>
              <a:ext cx="284" cy="262"/>
              <a:chOff x="4823" y="898"/>
              <a:chExt cx="284" cy="262"/>
            </a:xfrm>
          </p:grpSpPr>
          <p:sp>
            <p:nvSpPr>
              <p:cNvPr id="1403" name="Freeform 97"/>
              <p:cNvSpPr>
                <a:spLocks/>
              </p:cNvSpPr>
              <p:nvPr/>
            </p:nvSpPr>
            <p:spPr bwMode="auto">
              <a:xfrm>
                <a:off x="4823" y="898"/>
                <a:ext cx="284" cy="31"/>
              </a:xfrm>
              <a:custGeom>
                <a:avLst/>
                <a:gdLst/>
                <a:ahLst/>
                <a:cxnLst>
                  <a:cxn ang="0">
                    <a:pos x="0" y="31"/>
                  </a:cxn>
                  <a:cxn ang="0">
                    <a:pos x="36" y="0"/>
                  </a:cxn>
                  <a:cxn ang="0">
                    <a:pos x="284" y="0"/>
                  </a:cxn>
                  <a:cxn ang="0">
                    <a:pos x="248" y="31"/>
                  </a:cxn>
                  <a:cxn ang="0">
                    <a:pos x="0" y="31"/>
                  </a:cxn>
                </a:cxnLst>
                <a:rect l="0" t="0" r="r" b="b"/>
                <a:pathLst>
                  <a:path w="284" h="31">
                    <a:moveTo>
                      <a:pt x="0" y="31"/>
                    </a:moveTo>
                    <a:lnTo>
                      <a:pt x="36" y="0"/>
                    </a:lnTo>
                    <a:lnTo>
                      <a:pt x="284" y="0"/>
                    </a:lnTo>
                    <a:lnTo>
                      <a:pt x="248" y="31"/>
                    </a:lnTo>
                    <a:lnTo>
                      <a:pt x="0" y="31"/>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404" name="Freeform 98"/>
              <p:cNvSpPr>
                <a:spLocks/>
              </p:cNvSpPr>
              <p:nvPr/>
            </p:nvSpPr>
            <p:spPr bwMode="auto">
              <a:xfrm>
                <a:off x="4823" y="898"/>
                <a:ext cx="284" cy="31"/>
              </a:xfrm>
              <a:custGeom>
                <a:avLst/>
                <a:gdLst/>
                <a:ahLst/>
                <a:cxnLst>
                  <a:cxn ang="0">
                    <a:pos x="0" y="31"/>
                  </a:cxn>
                  <a:cxn ang="0">
                    <a:pos x="36" y="0"/>
                  </a:cxn>
                  <a:cxn ang="0">
                    <a:pos x="284" y="0"/>
                  </a:cxn>
                  <a:cxn ang="0">
                    <a:pos x="248" y="31"/>
                  </a:cxn>
                  <a:cxn ang="0">
                    <a:pos x="0" y="31"/>
                  </a:cxn>
                </a:cxnLst>
                <a:rect l="0" t="0" r="r" b="b"/>
                <a:pathLst>
                  <a:path w="284" h="31">
                    <a:moveTo>
                      <a:pt x="0" y="31"/>
                    </a:moveTo>
                    <a:lnTo>
                      <a:pt x="36" y="0"/>
                    </a:lnTo>
                    <a:lnTo>
                      <a:pt x="284" y="0"/>
                    </a:lnTo>
                    <a:lnTo>
                      <a:pt x="248" y="31"/>
                    </a:lnTo>
                    <a:lnTo>
                      <a:pt x="0" y="31"/>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05" name="Rectangle 99"/>
              <p:cNvSpPr>
                <a:spLocks noChangeArrowheads="1"/>
              </p:cNvSpPr>
              <p:nvPr/>
            </p:nvSpPr>
            <p:spPr bwMode="auto">
              <a:xfrm>
                <a:off x="4823" y="929"/>
                <a:ext cx="248" cy="231"/>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406" name="Rectangle 100"/>
              <p:cNvSpPr>
                <a:spLocks noChangeArrowheads="1"/>
              </p:cNvSpPr>
              <p:nvPr/>
            </p:nvSpPr>
            <p:spPr bwMode="auto">
              <a:xfrm>
                <a:off x="4824" y="930"/>
                <a:ext cx="246" cy="229"/>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407" name="Freeform 101"/>
              <p:cNvSpPr>
                <a:spLocks/>
              </p:cNvSpPr>
              <p:nvPr/>
            </p:nvSpPr>
            <p:spPr bwMode="auto">
              <a:xfrm>
                <a:off x="5071" y="898"/>
                <a:ext cx="36" cy="262"/>
              </a:xfrm>
              <a:custGeom>
                <a:avLst/>
                <a:gdLst/>
                <a:ahLst/>
                <a:cxnLst>
                  <a:cxn ang="0">
                    <a:pos x="0" y="262"/>
                  </a:cxn>
                  <a:cxn ang="0">
                    <a:pos x="36" y="229"/>
                  </a:cxn>
                  <a:cxn ang="0">
                    <a:pos x="36" y="0"/>
                  </a:cxn>
                  <a:cxn ang="0">
                    <a:pos x="0" y="31"/>
                  </a:cxn>
                  <a:cxn ang="0">
                    <a:pos x="0" y="262"/>
                  </a:cxn>
                </a:cxnLst>
                <a:rect l="0" t="0" r="r" b="b"/>
                <a:pathLst>
                  <a:path w="36" h="262">
                    <a:moveTo>
                      <a:pt x="0" y="262"/>
                    </a:moveTo>
                    <a:lnTo>
                      <a:pt x="36" y="229"/>
                    </a:lnTo>
                    <a:lnTo>
                      <a:pt x="36" y="0"/>
                    </a:lnTo>
                    <a:lnTo>
                      <a:pt x="0" y="31"/>
                    </a:lnTo>
                    <a:lnTo>
                      <a:pt x="0" y="262"/>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408" name="Freeform 102"/>
              <p:cNvSpPr>
                <a:spLocks/>
              </p:cNvSpPr>
              <p:nvPr/>
            </p:nvSpPr>
            <p:spPr bwMode="auto">
              <a:xfrm>
                <a:off x="5071" y="898"/>
                <a:ext cx="36" cy="262"/>
              </a:xfrm>
              <a:custGeom>
                <a:avLst/>
                <a:gdLst/>
                <a:ahLst/>
                <a:cxnLst>
                  <a:cxn ang="0">
                    <a:pos x="0" y="262"/>
                  </a:cxn>
                  <a:cxn ang="0">
                    <a:pos x="36" y="229"/>
                  </a:cxn>
                  <a:cxn ang="0">
                    <a:pos x="36" y="0"/>
                  </a:cxn>
                  <a:cxn ang="0">
                    <a:pos x="0" y="31"/>
                  </a:cxn>
                  <a:cxn ang="0">
                    <a:pos x="0" y="262"/>
                  </a:cxn>
                </a:cxnLst>
                <a:rect l="0" t="0" r="r" b="b"/>
                <a:pathLst>
                  <a:path w="36" h="262">
                    <a:moveTo>
                      <a:pt x="0" y="262"/>
                    </a:moveTo>
                    <a:lnTo>
                      <a:pt x="36" y="229"/>
                    </a:lnTo>
                    <a:lnTo>
                      <a:pt x="36" y="0"/>
                    </a:lnTo>
                    <a:lnTo>
                      <a:pt x="0" y="31"/>
                    </a:lnTo>
                    <a:lnTo>
                      <a:pt x="0" y="262"/>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1324" name="Group 106"/>
              <p:cNvGrpSpPr>
                <a:grpSpLocks/>
              </p:cNvGrpSpPr>
              <p:nvPr/>
            </p:nvGrpSpPr>
            <p:grpSpPr bwMode="auto">
              <a:xfrm>
                <a:off x="4823" y="991"/>
                <a:ext cx="250" cy="116"/>
                <a:chOff x="4823" y="991"/>
                <a:chExt cx="250" cy="116"/>
              </a:xfrm>
            </p:grpSpPr>
            <p:sp>
              <p:nvSpPr>
                <p:cNvPr id="1426" name="Line 103"/>
                <p:cNvSpPr>
                  <a:spLocks noChangeShapeType="1"/>
                </p:cNvSpPr>
                <p:nvPr/>
              </p:nvSpPr>
              <p:spPr bwMode="auto">
                <a:xfrm>
                  <a:off x="4823" y="991"/>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27" name="Line 104"/>
                <p:cNvSpPr>
                  <a:spLocks noChangeShapeType="1"/>
                </p:cNvSpPr>
                <p:nvPr/>
              </p:nvSpPr>
              <p:spPr bwMode="auto">
                <a:xfrm>
                  <a:off x="4823" y="1048"/>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28" name="Line 105"/>
                <p:cNvSpPr>
                  <a:spLocks noChangeShapeType="1"/>
                </p:cNvSpPr>
                <p:nvPr/>
              </p:nvSpPr>
              <p:spPr bwMode="auto">
                <a:xfrm>
                  <a:off x="4823" y="1106"/>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1326" name="Group 110"/>
              <p:cNvGrpSpPr>
                <a:grpSpLocks/>
              </p:cNvGrpSpPr>
              <p:nvPr/>
            </p:nvGrpSpPr>
            <p:grpSpPr bwMode="auto">
              <a:xfrm>
                <a:off x="4823" y="989"/>
                <a:ext cx="250" cy="116"/>
                <a:chOff x="4823" y="989"/>
                <a:chExt cx="250" cy="116"/>
              </a:xfrm>
            </p:grpSpPr>
            <p:sp>
              <p:nvSpPr>
                <p:cNvPr id="1423" name="Line 107"/>
                <p:cNvSpPr>
                  <a:spLocks noChangeShapeType="1"/>
                </p:cNvSpPr>
                <p:nvPr/>
              </p:nvSpPr>
              <p:spPr bwMode="auto">
                <a:xfrm>
                  <a:off x="4823" y="989"/>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24" name="Line 108"/>
                <p:cNvSpPr>
                  <a:spLocks noChangeShapeType="1"/>
                </p:cNvSpPr>
                <p:nvPr/>
              </p:nvSpPr>
              <p:spPr bwMode="auto">
                <a:xfrm>
                  <a:off x="4823" y="1046"/>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25" name="Line 109"/>
                <p:cNvSpPr>
                  <a:spLocks noChangeShapeType="1"/>
                </p:cNvSpPr>
                <p:nvPr/>
              </p:nvSpPr>
              <p:spPr bwMode="auto">
                <a:xfrm>
                  <a:off x="4823" y="1104"/>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1411" name="Rectangle 111"/>
              <p:cNvSpPr>
                <a:spLocks noChangeArrowheads="1"/>
              </p:cNvSpPr>
              <p:nvPr/>
            </p:nvSpPr>
            <p:spPr bwMode="auto">
              <a:xfrm>
                <a:off x="4824" y="930"/>
                <a:ext cx="246" cy="229"/>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1328" name="Group 122"/>
              <p:cNvGrpSpPr>
                <a:grpSpLocks/>
              </p:cNvGrpSpPr>
              <p:nvPr/>
            </p:nvGrpSpPr>
            <p:grpSpPr bwMode="auto">
              <a:xfrm>
                <a:off x="4990" y="960"/>
                <a:ext cx="62" cy="176"/>
                <a:chOff x="4990" y="960"/>
                <a:chExt cx="62" cy="176"/>
              </a:xfrm>
            </p:grpSpPr>
            <p:grpSp>
              <p:nvGrpSpPr>
                <p:cNvPr id="1330" name="Group 116"/>
                <p:cNvGrpSpPr>
                  <a:grpSpLocks/>
                </p:cNvGrpSpPr>
                <p:nvPr/>
              </p:nvGrpSpPr>
              <p:grpSpPr bwMode="auto">
                <a:xfrm>
                  <a:off x="4992" y="962"/>
                  <a:ext cx="60" cy="174"/>
                  <a:chOff x="4992" y="962"/>
                  <a:chExt cx="60" cy="174"/>
                </a:xfrm>
              </p:grpSpPr>
              <p:sp>
                <p:nvSpPr>
                  <p:cNvPr id="1419" name="Line 112"/>
                  <p:cNvSpPr>
                    <a:spLocks noChangeShapeType="1"/>
                  </p:cNvSpPr>
                  <p:nvPr/>
                </p:nvSpPr>
                <p:spPr bwMode="auto">
                  <a:xfrm>
                    <a:off x="4992" y="962"/>
                    <a:ext cx="60"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20" name="Line 113"/>
                  <p:cNvSpPr>
                    <a:spLocks noChangeShapeType="1"/>
                  </p:cNvSpPr>
                  <p:nvPr/>
                </p:nvSpPr>
                <p:spPr bwMode="auto">
                  <a:xfrm>
                    <a:off x="4992" y="1019"/>
                    <a:ext cx="60"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21" name="Line 114"/>
                  <p:cNvSpPr>
                    <a:spLocks noChangeShapeType="1"/>
                  </p:cNvSpPr>
                  <p:nvPr/>
                </p:nvSpPr>
                <p:spPr bwMode="auto">
                  <a:xfrm>
                    <a:off x="4992" y="1077"/>
                    <a:ext cx="60"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22" name="Line 115"/>
                  <p:cNvSpPr>
                    <a:spLocks noChangeShapeType="1"/>
                  </p:cNvSpPr>
                  <p:nvPr/>
                </p:nvSpPr>
                <p:spPr bwMode="auto">
                  <a:xfrm>
                    <a:off x="4992" y="1135"/>
                    <a:ext cx="60"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1332" name="Group 121"/>
                <p:cNvGrpSpPr>
                  <a:grpSpLocks/>
                </p:cNvGrpSpPr>
                <p:nvPr/>
              </p:nvGrpSpPr>
              <p:grpSpPr bwMode="auto">
                <a:xfrm>
                  <a:off x="4990" y="960"/>
                  <a:ext cx="60" cy="174"/>
                  <a:chOff x="4990" y="960"/>
                  <a:chExt cx="60" cy="174"/>
                </a:xfrm>
              </p:grpSpPr>
              <p:sp>
                <p:nvSpPr>
                  <p:cNvPr id="1415" name="Line 117"/>
                  <p:cNvSpPr>
                    <a:spLocks noChangeShapeType="1"/>
                  </p:cNvSpPr>
                  <p:nvPr/>
                </p:nvSpPr>
                <p:spPr bwMode="auto">
                  <a:xfrm>
                    <a:off x="4990" y="960"/>
                    <a:ext cx="60"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16" name="Line 118"/>
                  <p:cNvSpPr>
                    <a:spLocks noChangeShapeType="1"/>
                  </p:cNvSpPr>
                  <p:nvPr/>
                </p:nvSpPr>
                <p:spPr bwMode="auto">
                  <a:xfrm>
                    <a:off x="4990" y="1017"/>
                    <a:ext cx="60"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17" name="Line 119"/>
                  <p:cNvSpPr>
                    <a:spLocks noChangeShapeType="1"/>
                  </p:cNvSpPr>
                  <p:nvPr/>
                </p:nvSpPr>
                <p:spPr bwMode="auto">
                  <a:xfrm>
                    <a:off x="4990" y="1075"/>
                    <a:ext cx="60"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18" name="Line 120"/>
                  <p:cNvSpPr>
                    <a:spLocks noChangeShapeType="1"/>
                  </p:cNvSpPr>
                  <p:nvPr/>
                </p:nvSpPr>
                <p:spPr bwMode="auto">
                  <a:xfrm>
                    <a:off x="4990" y="1133"/>
                    <a:ext cx="60"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grpSp>
      <p:sp>
        <p:nvSpPr>
          <p:cNvPr id="1481" name="TextBox 1480"/>
          <p:cNvSpPr txBox="1"/>
          <p:nvPr/>
        </p:nvSpPr>
        <p:spPr>
          <a:xfrm>
            <a:off x="4951611" y="1305046"/>
            <a:ext cx="916533" cy="461665"/>
          </a:xfrm>
          <a:prstGeom prst="rect">
            <a:avLst/>
          </a:prstGeom>
          <a:noFill/>
        </p:spPr>
        <p:txBody>
          <a:bodyPr wrap="none" rtlCol="0">
            <a:spAutoFit/>
          </a:bodyPr>
          <a:lstStyle/>
          <a:p>
            <a:pPr algn="ctr"/>
            <a:r>
              <a:rPr lang="it-IT" sz="1200" b="1" dirty="0" smtClean="0"/>
              <a:t>Application</a:t>
            </a:r>
          </a:p>
          <a:p>
            <a:pPr algn="ctr"/>
            <a:r>
              <a:rPr lang="it-IT" sz="1200" b="1" dirty="0" smtClean="0"/>
              <a:t>Servers</a:t>
            </a:r>
            <a:endParaRPr lang="it-IT" b="1" dirty="0"/>
          </a:p>
        </p:txBody>
      </p:sp>
      <p:cxnSp>
        <p:nvCxnSpPr>
          <p:cNvPr id="1383" name="Straight Connector 1382"/>
          <p:cNvCxnSpPr/>
          <p:nvPr/>
        </p:nvCxnSpPr>
        <p:spPr>
          <a:xfrm flipV="1">
            <a:off x="6660232" y="1916832"/>
            <a:ext cx="504056" cy="9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88" name="AutoShape 22"/>
          <p:cNvSpPr>
            <a:spLocks noChangeArrowheads="1"/>
          </p:cNvSpPr>
          <p:nvPr/>
        </p:nvSpPr>
        <p:spPr bwMode="auto">
          <a:xfrm>
            <a:off x="971600" y="1520506"/>
            <a:ext cx="576064" cy="504056"/>
          </a:xfrm>
          <a:prstGeom prst="flowChartMagneticDisk">
            <a:avLst/>
          </a:prstGeom>
          <a:solidFill>
            <a:schemeClr val="bg1">
              <a:lumMod val="65000"/>
            </a:schemeClr>
          </a:solidFill>
          <a:ln>
            <a:solidFill>
              <a:schemeClr val="tx1"/>
            </a:solidFill>
            <a:headEnd/>
            <a:tailEnd/>
          </a:ln>
        </p:spPr>
        <p:style>
          <a:lnRef idx="1">
            <a:schemeClr val="accent4"/>
          </a:lnRef>
          <a:fillRef idx="2">
            <a:schemeClr val="accent4"/>
          </a:fillRef>
          <a:effectRef idx="1">
            <a:schemeClr val="accent4"/>
          </a:effectRef>
          <a:fontRef idx="minor">
            <a:schemeClr val="dk1"/>
          </a:fontRef>
        </p:style>
        <p:txBody>
          <a:bodyPr wrap="none" anchor="ctr"/>
          <a:lstStyle/>
          <a:p>
            <a:pPr algn="ctr"/>
            <a:r>
              <a:rPr lang="en-US" sz="1100" b="1" dirty="0" smtClean="0">
                <a:latin typeface="Arial Narrow" pitchFamily="34" charset="0"/>
              </a:rPr>
              <a:t>User</a:t>
            </a:r>
          </a:p>
          <a:p>
            <a:pPr algn="ctr"/>
            <a:r>
              <a:rPr lang="en-US" sz="1100" b="1" dirty="0" smtClean="0">
                <a:latin typeface="Arial Narrow" pitchFamily="34" charset="0"/>
              </a:rPr>
              <a:t>DB</a:t>
            </a:r>
            <a:endParaRPr lang="en-US" sz="1200" b="1" dirty="0">
              <a:latin typeface="Arial Narrow" pitchFamily="34" charset="0"/>
            </a:endParaRPr>
          </a:p>
        </p:txBody>
      </p:sp>
      <p:cxnSp>
        <p:nvCxnSpPr>
          <p:cNvPr id="1492" name="Straight Connector 1491"/>
          <p:cNvCxnSpPr/>
          <p:nvPr/>
        </p:nvCxnSpPr>
        <p:spPr>
          <a:xfrm>
            <a:off x="1547664" y="1772251"/>
            <a:ext cx="504056" cy="28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39" name="TextBox 1638"/>
          <p:cNvSpPr txBox="1"/>
          <p:nvPr/>
        </p:nvSpPr>
        <p:spPr>
          <a:xfrm>
            <a:off x="827584" y="800425"/>
            <a:ext cx="1382687" cy="338554"/>
          </a:xfrm>
          <a:prstGeom prst="rect">
            <a:avLst/>
          </a:prstGeom>
          <a:noFill/>
        </p:spPr>
        <p:txBody>
          <a:bodyPr wrap="none" rtlCol="0">
            <a:spAutoFit/>
          </a:bodyPr>
          <a:lstStyle/>
          <a:p>
            <a:pPr algn="ctr"/>
            <a:r>
              <a:rPr lang="it-IT" sz="1600" b="1" dirty="0" smtClean="0"/>
              <a:t>IP-Centrex  AS</a:t>
            </a:r>
            <a:endParaRPr lang="it-IT" sz="1400" b="1" dirty="0" smtClean="0"/>
          </a:p>
        </p:txBody>
      </p:sp>
      <p:sp>
        <p:nvSpPr>
          <p:cNvPr id="1642" name="Rectangle 1641"/>
          <p:cNvSpPr/>
          <p:nvPr/>
        </p:nvSpPr>
        <p:spPr>
          <a:xfrm>
            <a:off x="2051720" y="1232473"/>
            <a:ext cx="1728192" cy="936104"/>
          </a:xfrm>
          <a:prstGeom prst="rect">
            <a:avLst/>
          </a:prstGeom>
          <a:solidFill>
            <a:schemeClr val="tx2">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1334" name="Group 124"/>
          <p:cNvGrpSpPr>
            <a:grpSpLocks/>
          </p:cNvGrpSpPr>
          <p:nvPr/>
        </p:nvGrpSpPr>
        <p:grpSpPr bwMode="auto">
          <a:xfrm>
            <a:off x="2195736" y="1429819"/>
            <a:ext cx="719138" cy="666750"/>
            <a:chOff x="4654" y="740"/>
            <a:chExt cx="453" cy="420"/>
          </a:xfrm>
        </p:grpSpPr>
        <p:grpSp>
          <p:nvGrpSpPr>
            <p:cNvPr id="1336" name="Group 69"/>
            <p:cNvGrpSpPr>
              <a:grpSpLocks/>
            </p:cNvGrpSpPr>
            <p:nvPr/>
          </p:nvGrpSpPr>
          <p:grpSpPr bwMode="auto">
            <a:xfrm>
              <a:off x="4654" y="740"/>
              <a:ext cx="283" cy="263"/>
              <a:chOff x="4654" y="740"/>
              <a:chExt cx="283" cy="263"/>
            </a:xfrm>
          </p:grpSpPr>
          <p:sp>
            <p:nvSpPr>
              <p:cNvPr id="1608" name="Freeform 43"/>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609" name="Freeform 44"/>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10" name="Rectangle 45"/>
              <p:cNvSpPr>
                <a:spLocks noChangeArrowheads="1"/>
              </p:cNvSpPr>
              <p:nvPr/>
            </p:nvSpPr>
            <p:spPr bwMode="auto">
              <a:xfrm>
                <a:off x="4654" y="771"/>
                <a:ext cx="247" cy="232"/>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611" name="Rectangle 46"/>
              <p:cNvSpPr>
                <a:spLocks noChangeArrowheads="1"/>
              </p:cNvSpPr>
              <p:nvPr/>
            </p:nvSpPr>
            <p:spPr bwMode="auto">
              <a:xfrm>
                <a:off x="4655" y="772"/>
                <a:ext cx="245" cy="230"/>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612" name="Freeform 47"/>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613" name="Freeform 48"/>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1337" name="Group 52"/>
              <p:cNvGrpSpPr>
                <a:grpSpLocks/>
              </p:cNvGrpSpPr>
              <p:nvPr/>
            </p:nvGrpSpPr>
            <p:grpSpPr bwMode="auto">
              <a:xfrm>
                <a:off x="4654" y="833"/>
                <a:ext cx="250" cy="117"/>
                <a:chOff x="4654" y="833"/>
                <a:chExt cx="250" cy="117"/>
              </a:xfrm>
            </p:grpSpPr>
            <p:sp>
              <p:nvSpPr>
                <p:cNvPr id="1631" name="Line 49"/>
                <p:cNvSpPr>
                  <a:spLocks noChangeShapeType="1"/>
                </p:cNvSpPr>
                <p:nvPr/>
              </p:nvSpPr>
              <p:spPr bwMode="auto">
                <a:xfrm>
                  <a:off x="4654" y="833"/>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32" name="Line 50"/>
                <p:cNvSpPr>
                  <a:spLocks noChangeShapeType="1"/>
                </p:cNvSpPr>
                <p:nvPr/>
              </p:nvSpPr>
              <p:spPr bwMode="auto">
                <a:xfrm>
                  <a:off x="4654" y="891"/>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33" name="Line 51"/>
                <p:cNvSpPr>
                  <a:spLocks noChangeShapeType="1"/>
                </p:cNvSpPr>
                <p:nvPr/>
              </p:nvSpPr>
              <p:spPr bwMode="auto">
                <a:xfrm>
                  <a:off x="4654" y="949"/>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1338" name="Group 56"/>
              <p:cNvGrpSpPr>
                <a:grpSpLocks/>
              </p:cNvGrpSpPr>
              <p:nvPr/>
            </p:nvGrpSpPr>
            <p:grpSpPr bwMode="auto">
              <a:xfrm>
                <a:off x="4654" y="831"/>
                <a:ext cx="250" cy="117"/>
                <a:chOff x="4654" y="831"/>
                <a:chExt cx="250" cy="117"/>
              </a:xfrm>
            </p:grpSpPr>
            <p:sp>
              <p:nvSpPr>
                <p:cNvPr id="1628" name="Line 53"/>
                <p:cNvSpPr>
                  <a:spLocks noChangeShapeType="1"/>
                </p:cNvSpPr>
                <p:nvPr/>
              </p:nvSpPr>
              <p:spPr bwMode="auto">
                <a:xfrm>
                  <a:off x="4654" y="831"/>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29" name="Line 54"/>
                <p:cNvSpPr>
                  <a:spLocks noChangeShapeType="1"/>
                </p:cNvSpPr>
                <p:nvPr/>
              </p:nvSpPr>
              <p:spPr bwMode="auto">
                <a:xfrm>
                  <a:off x="4654" y="889"/>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30" name="Line 55"/>
                <p:cNvSpPr>
                  <a:spLocks noChangeShapeType="1"/>
                </p:cNvSpPr>
                <p:nvPr/>
              </p:nvSpPr>
              <p:spPr bwMode="auto">
                <a:xfrm>
                  <a:off x="4654" y="947"/>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1616" name="Rectangle 57"/>
              <p:cNvSpPr>
                <a:spLocks noChangeArrowheads="1"/>
              </p:cNvSpPr>
              <p:nvPr/>
            </p:nvSpPr>
            <p:spPr bwMode="auto">
              <a:xfrm>
                <a:off x="4655" y="772"/>
                <a:ext cx="245" cy="230"/>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1339" name="Group 177"/>
              <p:cNvGrpSpPr>
                <a:grpSpLocks/>
              </p:cNvGrpSpPr>
              <p:nvPr/>
            </p:nvGrpSpPr>
            <p:grpSpPr bwMode="auto">
              <a:xfrm>
                <a:off x="4821" y="802"/>
                <a:ext cx="61" cy="177"/>
                <a:chOff x="4821" y="802"/>
                <a:chExt cx="61" cy="177"/>
              </a:xfrm>
            </p:grpSpPr>
            <p:grpSp>
              <p:nvGrpSpPr>
                <p:cNvPr id="1340" name="Group 62"/>
                <p:cNvGrpSpPr>
                  <a:grpSpLocks/>
                </p:cNvGrpSpPr>
                <p:nvPr/>
              </p:nvGrpSpPr>
              <p:grpSpPr bwMode="auto">
                <a:xfrm>
                  <a:off x="4823" y="804"/>
                  <a:ext cx="59" cy="175"/>
                  <a:chOff x="4823" y="804"/>
                  <a:chExt cx="59" cy="175"/>
                </a:xfrm>
              </p:grpSpPr>
              <p:sp>
                <p:nvSpPr>
                  <p:cNvPr id="1624" name="Line 58"/>
                  <p:cNvSpPr>
                    <a:spLocks noChangeShapeType="1"/>
                  </p:cNvSpPr>
                  <p:nvPr/>
                </p:nvSpPr>
                <p:spPr bwMode="auto">
                  <a:xfrm>
                    <a:off x="4823" y="804"/>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25" name="Line 59"/>
                  <p:cNvSpPr>
                    <a:spLocks noChangeShapeType="1"/>
                  </p:cNvSpPr>
                  <p:nvPr/>
                </p:nvSpPr>
                <p:spPr bwMode="auto">
                  <a:xfrm>
                    <a:off x="4823" y="862"/>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26" name="Line 60"/>
                  <p:cNvSpPr>
                    <a:spLocks noChangeShapeType="1"/>
                  </p:cNvSpPr>
                  <p:nvPr/>
                </p:nvSpPr>
                <p:spPr bwMode="auto">
                  <a:xfrm>
                    <a:off x="4823" y="920"/>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27" name="Line 61"/>
                  <p:cNvSpPr>
                    <a:spLocks noChangeShapeType="1"/>
                  </p:cNvSpPr>
                  <p:nvPr/>
                </p:nvSpPr>
                <p:spPr bwMode="auto">
                  <a:xfrm>
                    <a:off x="4823" y="978"/>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1341" name="Group 67"/>
                <p:cNvGrpSpPr>
                  <a:grpSpLocks/>
                </p:cNvGrpSpPr>
                <p:nvPr/>
              </p:nvGrpSpPr>
              <p:grpSpPr bwMode="auto">
                <a:xfrm>
                  <a:off x="4821" y="802"/>
                  <a:ext cx="59" cy="175"/>
                  <a:chOff x="4821" y="802"/>
                  <a:chExt cx="59" cy="175"/>
                </a:xfrm>
              </p:grpSpPr>
              <p:sp>
                <p:nvSpPr>
                  <p:cNvPr id="1620" name="Line 63"/>
                  <p:cNvSpPr>
                    <a:spLocks noChangeShapeType="1"/>
                  </p:cNvSpPr>
                  <p:nvPr/>
                </p:nvSpPr>
                <p:spPr bwMode="auto">
                  <a:xfrm>
                    <a:off x="4821" y="802"/>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21" name="Line 64"/>
                  <p:cNvSpPr>
                    <a:spLocks noChangeShapeType="1"/>
                  </p:cNvSpPr>
                  <p:nvPr/>
                </p:nvSpPr>
                <p:spPr bwMode="auto">
                  <a:xfrm>
                    <a:off x="4821" y="860"/>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22" name="Line 65"/>
                  <p:cNvSpPr>
                    <a:spLocks noChangeShapeType="1"/>
                  </p:cNvSpPr>
                  <p:nvPr/>
                </p:nvSpPr>
                <p:spPr bwMode="auto">
                  <a:xfrm>
                    <a:off x="4821" y="918"/>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23" name="Line 66"/>
                  <p:cNvSpPr>
                    <a:spLocks noChangeShapeType="1"/>
                  </p:cNvSpPr>
                  <p:nvPr/>
                </p:nvSpPr>
                <p:spPr bwMode="auto">
                  <a:xfrm>
                    <a:off x="4821" y="976"/>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grpSp>
          <p:nvGrpSpPr>
            <p:cNvPr id="1342" name="Group 96"/>
            <p:cNvGrpSpPr>
              <a:grpSpLocks/>
            </p:cNvGrpSpPr>
            <p:nvPr/>
          </p:nvGrpSpPr>
          <p:grpSpPr bwMode="auto">
            <a:xfrm>
              <a:off x="4738" y="818"/>
              <a:ext cx="284" cy="261"/>
              <a:chOff x="4738" y="818"/>
              <a:chExt cx="284" cy="261"/>
            </a:xfrm>
          </p:grpSpPr>
          <p:sp>
            <p:nvSpPr>
              <p:cNvPr id="1582" name="Freeform 70"/>
              <p:cNvSpPr>
                <a:spLocks/>
              </p:cNvSpPr>
              <p:nvPr/>
            </p:nvSpPr>
            <p:spPr bwMode="auto">
              <a:xfrm>
                <a:off x="4738" y="818"/>
                <a:ext cx="284" cy="30"/>
              </a:xfrm>
              <a:custGeom>
                <a:avLst/>
                <a:gdLst/>
                <a:ahLst/>
                <a:cxnLst>
                  <a:cxn ang="0">
                    <a:pos x="0" y="30"/>
                  </a:cxn>
                  <a:cxn ang="0">
                    <a:pos x="36" y="0"/>
                  </a:cxn>
                  <a:cxn ang="0">
                    <a:pos x="284" y="0"/>
                  </a:cxn>
                  <a:cxn ang="0">
                    <a:pos x="248" y="30"/>
                  </a:cxn>
                  <a:cxn ang="0">
                    <a:pos x="0" y="30"/>
                  </a:cxn>
                </a:cxnLst>
                <a:rect l="0" t="0" r="r" b="b"/>
                <a:pathLst>
                  <a:path w="284" h="30">
                    <a:moveTo>
                      <a:pt x="0" y="30"/>
                    </a:moveTo>
                    <a:lnTo>
                      <a:pt x="36" y="0"/>
                    </a:lnTo>
                    <a:lnTo>
                      <a:pt x="284" y="0"/>
                    </a:lnTo>
                    <a:lnTo>
                      <a:pt x="248" y="30"/>
                    </a:lnTo>
                    <a:lnTo>
                      <a:pt x="0" y="30"/>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583" name="Freeform 71"/>
              <p:cNvSpPr>
                <a:spLocks/>
              </p:cNvSpPr>
              <p:nvPr/>
            </p:nvSpPr>
            <p:spPr bwMode="auto">
              <a:xfrm>
                <a:off x="4738" y="818"/>
                <a:ext cx="284" cy="30"/>
              </a:xfrm>
              <a:custGeom>
                <a:avLst/>
                <a:gdLst/>
                <a:ahLst/>
                <a:cxnLst>
                  <a:cxn ang="0">
                    <a:pos x="0" y="30"/>
                  </a:cxn>
                  <a:cxn ang="0">
                    <a:pos x="36" y="0"/>
                  </a:cxn>
                  <a:cxn ang="0">
                    <a:pos x="284" y="0"/>
                  </a:cxn>
                  <a:cxn ang="0">
                    <a:pos x="248" y="30"/>
                  </a:cxn>
                  <a:cxn ang="0">
                    <a:pos x="0" y="30"/>
                  </a:cxn>
                </a:cxnLst>
                <a:rect l="0" t="0" r="r" b="b"/>
                <a:pathLst>
                  <a:path w="284" h="30">
                    <a:moveTo>
                      <a:pt x="0" y="30"/>
                    </a:moveTo>
                    <a:lnTo>
                      <a:pt x="36" y="0"/>
                    </a:lnTo>
                    <a:lnTo>
                      <a:pt x="284" y="0"/>
                    </a:lnTo>
                    <a:lnTo>
                      <a:pt x="248" y="30"/>
                    </a:lnTo>
                    <a:lnTo>
                      <a:pt x="0" y="30"/>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584" name="Rectangle 72"/>
              <p:cNvSpPr>
                <a:spLocks noChangeArrowheads="1"/>
              </p:cNvSpPr>
              <p:nvPr/>
            </p:nvSpPr>
            <p:spPr bwMode="auto">
              <a:xfrm>
                <a:off x="4738" y="848"/>
                <a:ext cx="248" cy="231"/>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585" name="Rectangle 73"/>
              <p:cNvSpPr>
                <a:spLocks noChangeArrowheads="1"/>
              </p:cNvSpPr>
              <p:nvPr/>
            </p:nvSpPr>
            <p:spPr bwMode="auto">
              <a:xfrm>
                <a:off x="4739" y="849"/>
                <a:ext cx="246" cy="229"/>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586" name="Freeform 74"/>
              <p:cNvSpPr>
                <a:spLocks/>
              </p:cNvSpPr>
              <p:nvPr/>
            </p:nvSpPr>
            <p:spPr bwMode="auto">
              <a:xfrm>
                <a:off x="4986" y="818"/>
                <a:ext cx="36" cy="261"/>
              </a:xfrm>
              <a:custGeom>
                <a:avLst/>
                <a:gdLst/>
                <a:ahLst/>
                <a:cxnLst>
                  <a:cxn ang="0">
                    <a:pos x="0" y="261"/>
                  </a:cxn>
                  <a:cxn ang="0">
                    <a:pos x="36" y="228"/>
                  </a:cxn>
                  <a:cxn ang="0">
                    <a:pos x="36" y="0"/>
                  </a:cxn>
                  <a:cxn ang="0">
                    <a:pos x="0" y="30"/>
                  </a:cxn>
                  <a:cxn ang="0">
                    <a:pos x="0" y="261"/>
                  </a:cxn>
                </a:cxnLst>
                <a:rect l="0" t="0" r="r" b="b"/>
                <a:pathLst>
                  <a:path w="36" h="261">
                    <a:moveTo>
                      <a:pt x="0" y="261"/>
                    </a:moveTo>
                    <a:lnTo>
                      <a:pt x="36" y="228"/>
                    </a:lnTo>
                    <a:lnTo>
                      <a:pt x="36" y="0"/>
                    </a:lnTo>
                    <a:lnTo>
                      <a:pt x="0" y="30"/>
                    </a:lnTo>
                    <a:lnTo>
                      <a:pt x="0" y="261"/>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587" name="Freeform 75"/>
              <p:cNvSpPr>
                <a:spLocks/>
              </p:cNvSpPr>
              <p:nvPr/>
            </p:nvSpPr>
            <p:spPr bwMode="auto">
              <a:xfrm>
                <a:off x="4986" y="818"/>
                <a:ext cx="36" cy="261"/>
              </a:xfrm>
              <a:custGeom>
                <a:avLst/>
                <a:gdLst/>
                <a:ahLst/>
                <a:cxnLst>
                  <a:cxn ang="0">
                    <a:pos x="0" y="261"/>
                  </a:cxn>
                  <a:cxn ang="0">
                    <a:pos x="36" y="228"/>
                  </a:cxn>
                  <a:cxn ang="0">
                    <a:pos x="36" y="0"/>
                  </a:cxn>
                  <a:cxn ang="0">
                    <a:pos x="0" y="30"/>
                  </a:cxn>
                  <a:cxn ang="0">
                    <a:pos x="0" y="261"/>
                  </a:cxn>
                </a:cxnLst>
                <a:rect l="0" t="0" r="r" b="b"/>
                <a:pathLst>
                  <a:path w="36" h="261">
                    <a:moveTo>
                      <a:pt x="0" y="261"/>
                    </a:moveTo>
                    <a:lnTo>
                      <a:pt x="36" y="228"/>
                    </a:lnTo>
                    <a:lnTo>
                      <a:pt x="36" y="0"/>
                    </a:lnTo>
                    <a:lnTo>
                      <a:pt x="0" y="30"/>
                    </a:lnTo>
                    <a:lnTo>
                      <a:pt x="0" y="261"/>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1343" name="Group 79"/>
              <p:cNvGrpSpPr>
                <a:grpSpLocks/>
              </p:cNvGrpSpPr>
              <p:nvPr/>
            </p:nvGrpSpPr>
            <p:grpSpPr bwMode="auto">
              <a:xfrm>
                <a:off x="4738" y="910"/>
                <a:ext cx="250" cy="116"/>
                <a:chOff x="4738" y="910"/>
                <a:chExt cx="250" cy="116"/>
              </a:xfrm>
            </p:grpSpPr>
            <p:sp>
              <p:nvSpPr>
                <p:cNvPr id="1605" name="Line 76"/>
                <p:cNvSpPr>
                  <a:spLocks noChangeShapeType="1"/>
                </p:cNvSpPr>
                <p:nvPr/>
              </p:nvSpPr>
              <p:spPr bwMode="auto">
                <a:xfrm>
                  <a:off x="4738" y="910"/>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06" name="Line 77"/>
                <p:cNvSpPr>
                  <a:spLocks noChangeShapeType="1"/>
                </p:cNvSpPr>
                <p:nvPr/>
              </p:nvSpPr>
              <p:spPr bwMode="auto">
                <a:xfrm>
                  <a:off x="4738" y="968"/>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07" name="Line 78"/>
                <p:cNvSpPr>
                  <a:spLocks noChangeShapeType="1"/>
                </p:cNvSpPr>
                <p:nvPr/>
              </p:nvSpPr>
              <p:spPr bwMode="auto">
                <a:xfrm>
                  <a:off x="4738" y="1025"/>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1344" name="Group 83"/>
              <p:cNvGrpSpPr>
                <a:grpSpLocks/>
              </p:cNvGrpSpPr>
              <p:nvPr/>
            </p:nvGrpSpPr>
            <p:grpSpPr bwMode="auto">
              <a:xfrm>
                <a:off x="4738" y="908"/>
                <a:ext cx="250" cy="116"/>
                <a:chOff x="4738" y="908"/>
                <a:chExt cx="250" cy="116"/>
              </a:xfrm>
            </p:grpSpPr>
            <p:sp>
              <p:nvSpPr>
                <p:cNvPr id="1602" name="Line 80"/>
                <p:cNvSpPr>
                  <a:spLocks noChangeShapeType="1"/>
                </p:cNvSpPr>
                <p:nvPr/>
              </p:nvSpPr>
              <p:spPr bwMode="auto">
                <a:xfrm>
                  <a:off x="4738" y="908"/>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03" name="Line 81"/>
                <p:cNvSpPr>
                  <a:spLocks noChangeShapeType="1"/>
                </p:cNvSpPr>
                <p:nvPr/>
              </p:nvSpPr>
              <p:spPr bwMode="auto">
                <a:xfrm>
                  <a:off x="4738" y="966"/>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04" name="Line 82"/>
                <p:cNvSpPr>
                  <a:spLocks noChangeShapeType="1"/>
                </p:cNvSpPr>
                <p:nvPr/>
              </p:nvSpPr>
              <p:spPr bwMode="auto">
                <a:xfrm>
                  <a:off x="4738" y="1023"/>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1590" name="Rectangle 84"/>
              <p:cNvSpPr>
                <a:spLocks noChangeArrowheads="1"/>
              </p:cNvSpPr>
              <p:nvPr/>
            </p:nvSpPr>
            <p:spPr bwMode="auto">
              <a:xfrm>
                <a:off x="4739" y="849"/>
                <a:ext cx="246" cy="229"/>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1345" name="Group 95"/>
              <p:cNvGrpSpPr>
                <a:grpSpLocks/>
              </p:cNvGrpSpPr>
              <p:nvPr/>
            </p:nvGrpSpPr>
            <p:grpSpPr bwMode="auto">
              <a:xfrm>
                <a:off x="4906" y="879"/>
                <a:ext cx="61" cy="176"/>
                <a:chOff x="4906" y="879"/>
                <a:chExt cx="61" cy="176"/>
              </a:xfrm>
            </p:grpSpPr>
            <p:grpSp>
              <p:nvGrpSpPr>
                <p:cNvPr id="1346" name="Group 89"/>
                <p:cNvGrpSpPr>
                  <a:grpSpLocks/>
                </p:cNvGrpSpPr>
                <p:nvPr/>
              </p:nvGrpSpPr>
              <p:grpSpPr bwMode="auto">
                <a:xfrm>
                  <a:off x="4908" y="881"/>
                  <a:ext cx="59" cy="174"/>
                  <a:chOff x="4908" y="881"/>
                  <a:chExt cx="59" cy="174"/>
                </a:xfrm>
              </p:grpSpPr>
              <p:sp>
                <p:nvSpPr>
                  <p:cNvPr id="1598" name="Line 85"/>
                  <p:cNvSpPr>
                    <a:spLocks noChangeShapeType="1"/>
                  </p:cNvSpPr>
                  <p:nvPr/>
                </p:nvSpPr>
                <p:spPr bwMode="auto">
                  <a:xfrm>
                    <a:off x="4908" y="881"/>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599" name="Line 86"/>
                  <p:cNvSpPr>
                    <a:spLocks noChangeShapeType="1"/>
                  </p:cNvSpPr>
                  <p:nvPr/>
                </p:nvSpPr>
                <p:spPr bwMode="auto">
                  <a:xfrm>
                    <a:off x="4908" y="939"/>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00" name="Line 87"/>
                  <p:cNvSpPr>
                    <a:spLocks noChangeShapeType="1"/>
                  </p:cNvSpPr>
                  <p:nvPr/>
                </p:nvSpPr>
                <p:spPr bwMode="auto">
                  <a:xfrm>
                    <a:off x="4908" y="996"/>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01" name="Line 88"/>
                  <p:cNvSpPr>
                    <a:spLocks noChangeShapeType="1"/>
                  </p:cNvSpPr>
                  <p:nvPr/>
                </p:nvSpPr>
                <p:spPr bwMode="auto">
                  <a:xfrm>
                    <a:off x="4908" y="1054"/>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1347" name="Group 94"/>
                <p:cNvGrpSpPr>
                  <a:grpSpLocks/>
                </p:cNvGrpSpPr>
                <p:nvPr/>
              </p:nvGrpSpPr>
              <p:grpSpPr bwMode="auto">
                <a:xfrm>
                  <a:off x="4906" y="879"/>
                  <a:ext cx="59" cy="174"/>
                  <a:chOff x="4906" y="879"/>
                  <a:chExt cx="59" cy="174"/>
                </a:xfrm>
              </p:grpSpPr>
              <p:sp>
                <p:nvSpPr>
                  <p:cNvPr id="1594" name="Line 90"/>
                  <p:cNvSpPr>
                    <a:spLocks noChangeShapeType="1"/>
                  </p:cNvSpPr>
                  <p:nvPr/>
                </p:nvSpPr>
                <p:spPr bwMode="auto">
                  <a:xfrm>
                    <a:off x="4906" y="879"/>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595" name="Line 91"/>
                  <p:cNvSpPr>
                    <a:spLocks noChangeShapeType="1"/>
                  </p:cNvSpPr>
                  <p:nvPr/>
                </p:nvSpPr>
                <p:spPr bwMode="auto">
                  <a:xfrm>
                    <a:off x="4906" y="937"/>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596" name="Line 92"/>
                  <p:cNvSpPr>
                    <a:spLocks noChangeShapeType="1"/>
                  </p:cNvSpPr>
                  <p:nvPr/>
                </p:nvSpPr>
                <p:spPr bwMode="auto">
                  <a:xfrm>
                    <a:off x="4906" y="994"/>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597" name="Line 93"/>
                  <p:cNvSpPr>
                    <a:spLocks noChangeShapeType="1"/>
                  </p:cNvSpPr>
                  <p:nvPr/>
                </p:nvSpPr>
                <p:spPr bwMode="auto">
                  <a:xfrm>
                    <a:off x="4906" y="1052"/>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grpSp>
          <p:nvGrpSpPr>
            <p:cNvPr id="1348" name="Group 123"/>
            <p:cNvGrpSpPr>
              <a:grpSpLocks/>
            </p:cNvGrpSpPr>
            <p:nvPr/>
          </p:nvGrpSpPr>
          <p:grpSpPr bwMode="auto">
            <a:xfrm>
              <a:off x="4823" y="898"/>
              <a:ext cx="284" cy="262"/>
              <a:chOff x="4823" y="898"/>
              <a:chExt cx="284" cy="262"/>
            </a:xfrm>
          </p:grpSpPr>
          <p:sp>
            <p:nvSpPr>
              <p:cNvPr id="1556" name="Freeform 97"/>
              <p:cNvSpPr>
                <a:spLocks/>
              </p:cNvSpPr>
              <p:nvPr/>
            </p:nvSpPr>
            <p:spPr bwMode="auto">
              <a:xfrm>
                <a:off x="4823" y="898"/>
                <a:ext cx="284" cy="31"/>
              </a:xfrm>
              <a:custGeom>
                <a:avLst/>
                <a:gdLst/>
                <a:ahLst/>
                <a:cxnLst>
                  <a:cxn ang="0">
                    <a:pos x="0" y="31"/>
                  </a:cxn>
                  <a:cxn ang="0">
                    <a:pos x="36" y="0"/>
                  </a:cxn>
                  <a:cxn ang="0">
                    <a:pos x="284" y="0"/>
                  </a:cxn>
                  <a:cxn ang="0">
                    <a:pos x="248" y="31"/>
                  </a:cxn>
                  <a:cxn ang="0">
                    <a:pos x="0" y="31"/>
                  </a:cxn>
                </a:cxnLst>
                <a:rect l="0" t="0" r="r" b="b"/>
                <a:pathLst>
                  <a:path w="284" h="31">
                    <a:moveTo>
                      <a:pt x="0" y="31"/>
                    </a:moveTo>
                    <a:lnTo>
                      <a:pt x="36" y="0"/>
                    </a:lnTo>
                    <a:lnTo>
                      <a:pt x="284" y="0"/>
                    </a:lnTo>
                    <a:lnTo>
                      <a:pt x="248" y="31"/>
                    </a:lnTo>
                    <a:lnTo>
                      <a:pt x="0" y="31"/>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557" name="Freeform 98"/>
              <p:cNvSpPr>
                <a:spLocks/>
              </p:cNvSpPr>
              <p:nvPr/>
            </p:nvSpPr>
            <p:spPr bwMode="auto">
              <a:xfrm>
                <a:off x="4823" y="898"/>
                <a:ext cx="284" cy="31"/>
              </a:xfrm>
              <a:custGeom>
                <a:avLst/>
                <a:gdLst/>
                <a:ahLst/>
                <a:cxnLst>
                  <a:cxn ang="0">
                    <a:pos x="0" y="31"/>
                  </a:cxn>
                  <a:cxn ang="0">
                    <a:pos x="36" y="0"/>
                  </a:cxn>
                  <a:cxn ang="0">
                    <a:pos x="284" y="0"/>
                  </a:cxn>
                  <a:cxn ang="0">
                    <a:pos x="248" y="31"/>
                  </a:cxn>
                  <a:cxn ang="0">
                    <a:pos x="0" y="31"/>
                  </a:cxn>
                </a:cxnLst>
                <a:rect l="0" t="0" r="r" b="b"/>
                <a:pathLst>
                  <a:path w="284" h="31">
                    <a:moveTo>
                      <a:pt x="0" y="31"/>
                    </a:moveTo>
                    <a:lnTo>
                      <a:pt x="36" y="0"/>
                    </a:lnTo>
                    <a:lnTo>
                      <a:pt x="284" y="0"/>
                    </a:lnTo>
                    <a:lnTo>
                      <a:pt x="248" y="31"/>
                    </a:lnTo>
                    <a:lnTo>
                      <a:pt x="0" y="31"/>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558" name="Rectangle 99"/>
              <p:cNvSpPr>
                <a:spLocks noChangeArrowheads="1"/>
              </p:cNvSpPr>
              <p:nvPr/>
            </p:nvSpPr>
            <p:spPr bwMode="auto">
              <a:xfrm>
                <a:off x="4823" y="929"/>
                <a:ext cx="248" cy="231"/>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559" name="Rectangle 100"/>
              <p:cNvSpPr>
                <a:spLocks noChangeArrowheads="1"/>
              </p:cNvSpPr>
              <p:nvPr/>
            </p:nvSpPr>
            <p:spPr bwMode="auto">
              <a:xfrm>
                <a:off x="4824" y="930"/>
                <a:ext cx="246" cy="229"/>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560" name="Freeform 101"/>
              <p:cNvSpPr>
                <a:spLocks/>
              </p:cNvSpPr>
              <p:nvPr/>
            </p:nvSpPr>
            <p:spPr bwMode="auto">
              <a:xfrm>
                <a:off x="5071" y="898"/>
                <a:ext cx="36" cy="262"/>
              </a:xfrm>
              <a:custGeom>
                <a:avLst/>
                <a:gdLst/>
                <a:ahLst/>
                <a:cxnLst>
                  <a:cxn ang="0">
                    <a:pos x="0" y="262"/>
                  </a:cxn>
                  <a:cxn ang="0">
                    <a:pos x="36" y="229"/>
                  </a:cxn>
                  <a:cxn ang="0">
                    <a:pos x="36" y="0"/>
                  </a:cxn>
                  <a:cxn ang="0">
                    <a:pos x="0" y="31"/>
                  </a:cxn>
                  <a:cxn ang="0">
                    <a:pos x="0" y="262"/>
                  </a:cxn>
                </a:cxnLst>
                <a:rect l="0" t="0" r="r" b="b"/>
                <a:pathLst>
                  <a:path w="36" h="262">
                    <a:moveTo>
                      <a:pt x="0" y="262"/>
                    </a:moveTo>
                    <a:lnTo>
                      <a:pt x="36" y="229"/>
                    </a:lnTo>
                    <a:lnTo>
                      <a:pt x="36" y="0"/>
                    </a:lnTo>
                    <a:lnTo>
                      <a:pt x="0" y="31"/>
                    </a:lnTo>
                    <a:lnTo>
                      <a:pt x="0" y="262"/>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561" name="Freeform 102"/>
              <p:cNvSpPr>
                <a:spLocks/>
              </p:cNvSpPr>
              <p:nvPr/>
            </p:nvSpPr>
            <p:spPr bwMode="auto">
              <a:xfrm>
                <a:off x="5071" y="898"/>
                <a:ext cx="36" cy="262"/>
              </a:xfrm>
              <a:custGeom>
                <a:avLst/>
                <a:gdLst/>
                <a:ahLst/>
                <a:cxnLst>
                  <a:cxn ang="0">
                    <a:pos x="0" y="262"/>
                  </a:cxn>
                  <a:cxn ang="0">
                    <a:pos x="36" y="229"/>
                  </a:cxn>
                  <a:cxn ang="0">
                    <a:pos x="36" y="0"/>
                  </a:cxn>
                  <a:cxn ang="0">
                    <a:pos x="0" y="31"/>
                  </a:cxn>
                  <a:cxn ang="0">
                    <a:pos x="0" y="262"/>
                  </a:cxn>
                </a:cxnLst>
                <a:rect l="0" t="0" r="r" b="b"/>
                <a:pathLst>
                  <a:path w="36" h="262">
                    <a:moveTo>
                      <a:pt x="0" y="262"/>
                    </a:moveTo>
                    <a:lnTo>
                      <a:pt x="36" y="229"/>
                    </a:lnTo>
                    <a:lnTo>
                      <a:pt x="36" y="0"/>
                    </a:lnTo>
                    <a:lnTo>
                      <a:pt x="0" y="31"/>
                    </a:lnTo>
                    <a:lnTo>
                      <a:pt x="0" y="262"/>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1349" name="Group 106"/>
              <p:cNvGrpSpPr>
                <a:grpSpLocks/>
              </p:cNvGrpSpPr>
              <p:nvPr/>
            </p:nvGrpSpPr>
            <p:grpSpPr bwMode="auto">
              <a:xfrm>
                <a:off x="4823" y="991"/>
                <a:ext cx="250" cy="116"/>
                <a:chOff x="4823" y="991"/>
                <a:chExt cx="250" cy="116"/>
              </a:xfrm>
            </p:grpSpPr>
            <p:sp>
              <p:nvSpPr>
                <p:cNvPr id="1579" name="Line 103"/>
                <p:cNvSpPr>
                  <a:spLocks noChangeShapeType="1"/>
                </p:cNvSpPr>
                <p:nvPr/>
              </p:nvSpPr>
              <p:spPr bwMode="auto">
                <a:xfrm>
                  <a:off x="4823" y="991"/>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580" name="Line 104"/>
                <p:cNvSpPr>
                  <a:spLocks noChangeShapeType="1"/>
                </p:cNvSpPr>
                <p:nvPr/>
              </p:nvSpPr>
              <p:spPr bwMode="auto">
                <a:xfrm>
                  <a:off x="4823" y="1048"/>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581" name="Line 105"/>
                <p:cNvSpPr>
                  <a:spLocks noChangeShapeType="1"/>
                </p:cNvSpPr>
                <p:nvPr/>
              </p:nvSpPr>
              <p:spPr bwMode="auto">
                <a:xfrm>
                  <a:off x="4823" y="1106"/>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1350" name="Group 110"/>
              <p:cNvGrpSpPr>
                <a:grpSpLocks/>
              </p:cNvGrpSpPr>
              <p:nvPr/>
            </p:nvGrpSpPr>
            <p:grpSpPr bwMode="auto">
              <a:xfrm>
                <a:off x="4823" y="989"/>
                <a:ext cx="250" cy="116"/>
                <a:chOff x="4823" y="989"/>
                <a:chExt cx="250" cy="116"/>
              </a:xfrm>
            </p:grpSpPr>
            <p:sp>
              <p:nvSpPr>
                <p:cNvPr id="1576" name="Line 107"/>
                <p:cNvSpPr>
                  <a:spLocks noChangeShapeType="1"/>
                </p:cNvSpPr>
                <p:nvPr/>
              </p:nvSpPr>
              <p:spPr bwMode="auto">
                <a:xfrm>
                  <a:off x="4823" y="989"/>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577" name="Line 108"/>
                <p:cNvSpPr>
                  <a:spLocks noChangeShapeType="1"/>
                </p:cNvSpPr>
                <p:nvPr/>
              </p:nvSpPr>
              <p:spPr bwMode="auto">
                <a:xfrm>
                  <a:off x="4823" y="1046"/>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578" name="Line 109"/>
                <p:cNvSpPr>
                  <a:spLocks noChangeShapeType="1"/>
                </p:cNvSpPr>
                <p:nvPr/>
              </p:nvSpPr>
              <p:spPr bwMode="auto">
                <a:xfrm>
                  <a:off x="4823" y="1104"/>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1564" name="Rectangle 111"/>
              <p:cNvSpPr>
                <a:spLocks noChangeArrowheads="1"/>
              </p:cNvSpPr>
              <p:nvPr/>
            </p:nvSpPr>
            <p:spPr bwMode="auto">
              <a:xfrm>
                <a:off x="4824" y="930"/>
                <a:ext cx="246" cy="229"/>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1351" name="Group 122"/>
              <p:cNvGrpSpPr>
                <a:grpSpLocks/>
              </p:cNvGrpSpPr>
              <p:nvPr/>
            </p:nvGrpSpPr>
            <p:grpSpPr bwMode="auto">
              <a:xfrm>
                <a:off x="4990" y="960"/>
                <a:ext cx="62" cy="176"/>
                <a:chOff x="4990" y="960"/>
                <a:chExt cx="62" cy="176"/>
              </a:xfrm>
            </p:grpSpPr>
            <p:grpSp>
              <p:nvGrpSpPr>
                <p:cNvPr id="1352" name="Group 116"/>
                <p:cNvGrpSpPr>
                  <a:grpSpLocks/>
                </p:cNvGrpSpPr>
                <p:nvPr/>
              </p:nvGrpSpPr>
              <p:grpSpPr bwMode="auto">
                <a:xfrm>
                  <a:off x="4992" y="962"/>
                  <a:ext cx="60" cy="174"/>
                  <a:chOff x="4992" y="962"/>
                  <a:chExt cx="60" cy="174"/>
                </a:xfrm>
              </p:grpSpPr>
              <p:sp>
                <p:nvSpPr>
                  <p:cNvPr id="1572" name="Line 112"/>
                  <p:cNvSpPr>
                    <a:spLocks noChangeShapeType="1"/>
                  </p:cNvSpPr>
                  <p:nvPr/>
                </p:nvSpPr>
                <p:spPr bwMode="auto">
                  <a:xfrm>
                    <a:off x="4992" y="962"/>
                    <a:ext cx="60"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573" name="Line 113"/>
                  <p:cNvSpPr>
                    <a:spLocks noChangeShapeType="1"/>
                  </p:cNvSpPr>
                  <p:nvPr/>
                </p:nvSpPr>
                <p:spPr bwMode="auto">
                  <a:xfrm>
                    <a:off x="4992" y="1019"/>
                    <a:ext cx="60"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574" name="Line 114"/>
                  <p:cNvSpPr>
                    <a:spLocks noChangeShapeType="1"/>
                  </p:cNvSpPr>
                  <p:nvPr/>
                </p:nvSpPr>
                <p:spPr bwMode="auto">
                  <a:xfrm>
                    <a:off x="4992" y="1077"/>
                    <a:ext cx="60"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575" name="Line 115"/>
                  <p:cNvSpPr>
                    <a:spLocks noChangeShapeType="1"/>
                  </p:cNvSpPr>
                  <p:nvPr/>
                </p:nvSpPr>
                <p:spPr bwMode="auto">
                  <a:xfrm>
                    <a:off x="4992" y="1135"/>
                    <a:ext cx="60"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1353" name="Group 121"/>
                <p:cNvGrpSpPr>
                  <a:grpSpLocks/>
                </p:cNvGrpSpPr>
                <p:nvPr/>
              </p:nvGrpSpPr>
              <p:grpSpPr bwMode="auto">
                <a:xfrm>
                  <a:off x="4990" y="960"/>
                  <a:ext cx="60" cy="174"/>
                  <a:chOff x="4990" y="960"/>
                  <a:chExt cx="60" cy="174"/>
                </a:xfrm>
              </p:grpSpPr>
              <p:sp>
                <p:nvSpPr>
                  <p:cNvPr id="1568" name="Line 117"/>
                  <p:cNvSpPr>
                    <a:spLocks noChangeShapeType="1"/>
                  </p:cNvSpPr>
                  <p:nvPr/>
                </p:nvSpPr>
                <p:spPr bwMode="auto">
                  <a:xfrm>
                    <a:off x="4990" y="960"/>
                    <a:ext cx="60"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569" name="Line 118"/>
                  <p:cNvSpPr>
                    <a:spLocks noChangeShapeType="1"/>
                  </p:cNvSpPr>
                  <p:nvPr/>
                </p:nvSpPr>
                <p:spPr bwMode="auto">
                  <a:xfrm>
                    <a:off x="4990" y="1017"/>
                    <a:ext cx="60"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570" name="Line 119"/>
                  <p:cNvSpPr>
                    <a:spLocks noChangeShapeType="1"/>
                  </p:cNvSpPr>
                  <p:nvPr/>
                </p:nvSpPr>
                <p:spPr bwMode="auto">
                  <a:xfrm>
                    <a:off x="4990" y="1075"/>
                    <a:ext cx="60"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571" name="Line 120"/>
                  <p:cNvSpPr>
                    <a:spLocks noChangeShapeType="1"/>
                  </p:cNvSpPr>
                  <p:nvPr/>
                </p:nvSpPr>
                <p:spPr bwMode="auto">
                  <a:xfrm>
                    <a:off x="4990" y="1133"/>
                    <a:ext cx="60"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grpSp>
      <p:sp>
        <p:nvSpPr>
          <p:cNvPr id="1637" name="TextBox 1636"/>
          <p:cNvSpPr txBox="1"/>
          <p:nvPr/>
        </p:nvSpPr>
        <p:spPr>
          <a:xfrm>
            <a:off x="2843808" y="1268760"/>
            <a:ext cx="916533" cy="461665"/>
          </a:xfrm>
          <a:prstGeom prst="rect">
            <a:avLst/>
          </a:prstGeom>
          <a:noFill/>
        </p:spPr>
        <p:txBody>
          <a:bodyPr wrap="none" rtlCol="0">
            <a:spAutoFit/>
          </a:bodyPr>
          <a:lstStyle/>
          <a:p>
            <a:pPr algn="ctr"/>
            <a:r>
              <a:rPr lang="it-IT" sz="1200" b="1" dirty="0" smtClean="0"/>
              <a:t>Application</a:t>
            </a:r>
          </a:p>
          <a:p>
            <a:pPr algn="ctr"/>
            <a:r>
              <a:rPr lang="it-IT" sz="1200" b="1" dirty="0" smtClean="0"/>
              <a:t>Servers</a:t>
            </a:r>
            <a:endParaRPr lang="it-IT" b="1" dirty="0"/>
          </a:p>
        </p:txBody>
      </p:sp>
      <p:cxnSp>
        <p:nvCxnSpPr>
          <p:cNvPr id="712" name="Straight Connector 711"/>
          <p:cNvCxnSpPr/>
          <p:nvPr/>
        </p:nvCxnSpPr>
        <p:spPr>
          <a:xfrm>
            <a:off x="2915816" y="2168577"/>
            <a:ext cx="1800200" cy="648072"/>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nvGrpSpPr>
          <p:cNvPr id="1057" name="Group 182"/>
          <p:cNvGrpSpPr>
            <a:grpSpLocks noChangeAspect="1"/>
          </p:cNvGrpSpPr>
          <p:nvPr/>
        </p:nvGrpSpPr>
        <p:grpSpPr bwMode="auto">
          <a:xfrm>
            <a:off x="6228184" y="5229200"/>
            <a:ext cx="200528" cy="216024"/>
            <a:chOff x="3862" y="2832"/>
            <a:chExt cx="458" cy="492"/>
          </a:xfrm>
        </p:grpSpPr>
        <p:grpSp>
          <p:nvGrpSpPr>
            <p:cNvPr id="1139" name="Group 183"/>
            <p:cNvGrpSpPr>
              <a:grpSpLocks noChangeAspect="1"/>
            </p:cNvGrpSpPr>
            <p:nvPr/>
          </p:nvGrpSpPr>
          <p:grpSpPr bwMode="auto">
            <a:xfrm>
              <a:off x="3862" y="2832"/>
              <a:ext cx="458" cy="492"/>
              <a:chOff x="1441" y="2189"/>
              <a:chExt cx="648" cy="591"/>
            </a:xfrm>
          </p:grpSpPr>
          <p:sp>
            <p:nvSpPr>
              <p:cNvPr id="1142"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143"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147"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148"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149"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150"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151"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152"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153"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154"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156"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157"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158"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1159"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1163"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1165"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1167"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1168"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1172"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1173"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1174"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1175"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1176"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1177"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1178"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1179"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1180"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1181"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182"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183"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184"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185"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186"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87"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88"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89"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90"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91"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92"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193"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1194"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1195"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1196"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1197"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198"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199"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200"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201"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1202"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203"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204"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205"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206"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207"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08"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09"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10"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11"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1212"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213"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214"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215"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216"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217"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1218"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1219"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1220"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222"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224"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1225"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226"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354"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355"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356"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363"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364"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366"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367"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368"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1141" name="Picture 263"/>
            <p:cNvPicPr>
              <a:picLocks noChangeAspect="1" noChangeArrowheads="1"/>
            </p:cNvPicPr>
            <p:nvPr/>
          </p:nvPicPr>
          <p:blipFill>
            <a:blip r:embed="rId3" cstate="print"/>
            <a:srcRect/>
            <a:stretch>
              <a:fillRect/>
            </a:stretch>
          </p:blipFill>
          <p:spPr bwMode="auto">
            <a:xfrm>
              <a:off x="3950" y="2912"/>
              <a:ext cx="247" cy="179"/>
            </a:xfrm>
            <a:prstGeom prst="rect">
              <a:avLst/>
            </a:prstGeom>
            <a:noFill/>
            <a:ln w="9525">
              <a:noFill/>
              <a:miter lim="800000"/>
              <a:headEnd/>
              <a:tailEnd/>
            </a:ln>
            <a:effectLst/>
          </p:spPr>
        </p:pic>
      </p:grpSp>
      <p:sp>
        <p:nvSpPr>
          <p:cNvPr id="967" name="Right Arrow 966"/>
          <p:cNvSpPr/>
          <p:nvPr/>
        </p:nvSpPr>
        <p:spPr>
          <a:xfrm rot="-9240000">
            <a:off x="3489146" y="2378133"/>
            <a:ext cx="144016"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968" name="Straight Connector 967"/>
          <p:cNvCxnSpPr/>
          <p:nvPr/>
        </p:nvCxnSpPr>
        <p:spPr>
          <a:xfrm flipH="1">
            <a:off x="4968044" y="2204864"/>
            <a:ext cx="396044" cy="576064"/>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051" name="Right Arrow 1050"/>
          <p:cNvSpPr/>
          <p:nvPr/>
        </p:nvSpPr>
        <p:spPr>
          <a:xfrm rot="18360000" flipH="1">
            <a:off x="5078619" y="2465326"/>
            <a:ext cx="144016" cy="6704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56" name="Right Arrow 1055"/>
          <p:cNvSpPr/>
          <p:nvPr/>
        </p:nvSpPr>
        <p:spPr>
          <a:xfrm rot="-3660000">
            <a:off x="4986944" y="2378133"/>
            <a:ext cx="144016"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84" name="Right Arrow 1383"/>
          <p:cNvSpPr/>
          <p:nvPr/>
        </p:nvSpPr>
        <p:spPr>
          <a:xfrm rot="-1020000">
            <a:off x="3920390" y="4097127"/>
            <a:ext cx="144016"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86" name="Right Arrow 1385"/>
          <p:cNvSpPr/>
          <p:nvPr/>
        </p:nvSpPr>
        <p:spPr>
          <a:xfrm rot="-11700000">
            <a:off x="4072790" y="4299330"/>
            <a:ext cx="144016"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87" name="Right Arrow 1386"/>
          <p:cNvSpPr/>
          <p:nvPr/>
        </p:nvSpPr>
        <p:spPr>
          <a:xfrm rot="-19800000">
            <a:off x="5578329" y="4430459"/>
            <a:ext cx="144016"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89" name="Right Arrow 1388"/>
          <p:cNvSpPr/>
          <p:nvPr/>
        </p:nvSpPr>
        <p:spPr>
          <a:xfrm rot="1440000">
            <a:off x="3927001" y="2448200"/>
            <a:ext cx="144016"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390" name="Straight Connector 1389"/>
          <p:cNvCxnSpPr/>
          <p:nvPr/>
        </p:nvCxnSpPr>
        <p:spPr>
          <a:xfrm>
            <a:off x="3275856" y="2204864"/>
            <a:ext cx="1476164" cy="539777"/>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400" name="Straight Connector 1399"/>
          <p:cNvCxnSpPr/>
          <p:nvPr/>
        </p:nvCxnSpPr>
        <p:spPr>
          <a:xfrm flipH="1">
            <a:off x="5112060" y="2204864"/>
            <a:ext cx="396044" cy="576064"/>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401" name="Straight Connector 1400"/>
          <p:cNvCxnSpPr/>
          <p:nvPr/>
        </p:nvCxnSpPr>
        <p:spPr>
          <a:xfrm flipH="1">
            <a:off x="5220072" y="2204864"/>
            <a:ext cx="396044" cy="576064"/>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402" name="Right Arrow 1401"/>
          <p:cNvSpPr/>
          <p:nvPr/>
        </p:nvSpPr>
        <p:spPr>
          <a:xfrm rot="18360000" flipH="1">
            <a:off x="5231019" y="2465326"/>
            <a:ext cx="144016" cy="6704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09" name="Right Arrow 1408"/>
          <p:cNvSpPr/>
          <p:nvPr/>
        </p:nvSpPr>
        <p:spPr>
          <a:xfrm rot="18360000" flipH="1">
            <a:off x="5294643" y="2537334"/>
            <a:ext cx="144016" cy="6704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44016"/>
            <a:ext cx="8640960" cy="836712"/>
          </a:xfrm>
        </p:spPr>
        <p:txBody>
          <a:bodyPr>
            <a:normAutofit fontScale="90000"/>
          </a:bodyPr>
          <a:lstStyle/>
          <a:p>
            <a:r>
              <a:rPr lang="it-IT" sz="3200" dirty="0" smtClean="0">
                <a:effectLst>
                  <a:outerShdw blurRad="38100" dist="38100" dir="2700000" algn="tl">
                    <a:srgbClr val="000000">
                      <a:alpha val="43137"/>
                    </a:srgbClr>
                  </a:outerShdw>
                </a:effectLst>
              </a:rPr>
              <a:t>Examples of </a:t>
            </a:r>
            <a:r>
              <a:rPr lang="it-IT" sz="3200" u="sng" dirty="0" smtClean="0">
                <a:effectLst>
                  <a:outerShdw blurRad="38100" dist="38100" dir="2700000" algn="tl">
                    <a:srgbClr val="000000">
                      <a:alpha val="43137"/>
                    </a:srgbClr>
                  </a:outerShdw>
                </a:effectLst>
              </a:rPr>
              <a:t>traditional</a:t>
            </a:r>
            <a:r>
              <a:rPr lang="it-IT" sz="3200" dirty="0" smtClean="0">
                <a:effectLst>
                  <a:outerShdw blurRad="38100" dist="38100" dir="2700000" algn="tl">
                    <a:srgbClr val="000000">
                      <a:alpha val="43137"/>
                    </a:srgbClr>
                  </a:outerShdw>
                </a:effectLst>
              </a:rPr>
              <a:t> services provided</a:t>
            </a:r>
            <a:br>
              <a:rPr lang="it-IT" sz="3200" dirty="0" smtClean="0">
                <a:effectLst>
                  <a:outerShdw blurRad="38100" dist="38100" dir="2700000" algn="tl">
                    <a:srgbClr val="000000">
                      <a:alpha val="43137"/>
                    </a:srgbClr>
                  </a:outerShdw>
                </a:effectLst>
              </a:rPr>
            </a:br>
            <a:r>
              <a:rPr lang="it-IT" sz="3200" dirty="0" smtClean="0">
                <a:effectLst>
                  <a:outerShdw blurRad="38100" dist="38100" dir="2700000" algn="tl">
                    <a:srgbClr val="000000">
                      <a:alpha val="43137"/>
                    </a:srgbClr>
                  </a:outerShdw>
                </a:effectLst>
              </a:rPr>
              <a:t>by existing NGN implementations</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3528" y="1484784"/>
            <a:ext cx="4248472" cy="5688632"/>
          </a:xfrm>
        </p:spPr>
        <p:txBody>
          <a:bodyPr>
            <a:normAutofit/>
          </a:bodyPr>
          <a:lstStyle/>
          <a:p>
            <a:r>
              <a:rPr lang="it-IT" sz="2400" dirty="0" smtClean="0"/>
              <a:t>Telephone and video calls</a:t>
            </a:r>
          </a:p>
          <a:p>
            <a:r>
              <a:rPr lang="it-IT" sz="2400" dirty="0" smtClean="0"/>
              <a:t>Multiple Ringing</a:t>
            </a:r>
          </a:p>
          <a:p>
            <a:r>
              <a:rPr lang="it-IT" sz="2400" dirty="0" smtClean="0"/>
              <a:t>MRBT (Multimedia Ring Back Tone)</a:t>
            </a:r>
          </a:p>
          <a:p>
            <a:r>
              <a:rPr lang="it-IT" sz="2400" dirty="0" smtClean="0"/>
              <a:t>Unified Messaging</a:t>
            </a:r>
          </a:p>
          <a:p>
            <a:r>
              <a:rPr lang="it-IT" sz="2400" dirty="0" smtClean="0"/>
              <a:t>Voice / video mailing</a:t>
            </a:r>
          </a:p>
          <a:p>
            <a:r>
              <a:rPr lang="it-IT" sz="2400" dirty="0" smtClean="0"/>
              <a:t>Multimedia conferencing</a:t>
            </a:r>
          </a:p>
          <a:p>
            <a:r>
              <a:rPr lang="en-US" sz="2400" dirty="0" smtClean="0"/>
              <a:t>Presence oriented services</a:t>
            </a:r>
            <a:endParaRPr lang="it-IT" sz="2400" dirty="0" smtClean="0"/>
          </a:p>
          <a:p>
            <a:r>
              <a:rPr lang="it-IT" sz="2400" dirty="0" smtClean="0"/>
              <a:t>Telepresence</a:t>
            </a:r>
          </a:p>
          <a:p>
            <a:pPr lvl="0"/>
            <a:r>
              <a:rPr lang="it-IT" sz="2400" dirty="0" smtClean="0"/>
              <a:t>IP-Centrex</a:t>
            </a:r>
          </a:p>
          <a:p>
            <a:pPr lvl="0"/>
            <a:endParaRPr lang="it-IT" sz="2400" dirty="0" smtClean="0"/>
          </a:p>
          <a:p>
            <a:endParaRPr lang="it-IT" sz="2400" dirty="0" smtClean="0"/>
          </a:p>
          <a:p>
            <a:pPr algn="just"/>
            <a:endParaRPr lang="it-IT" sz="2800" dirty="0" smtClean="0"/>
          </a:p>
          <a:p>
            <a:pPr algn="just"/>
            <a:endParaRPr lang="it-IT" dirty="0" smtClean="0">
              <a:solidFill>
                <a:srgbClr val="FF0000"/>
              </a:solidFill>
            </a:endParaRPr>
          </a:p>
        </p:txBody>
      </p:sp>
      <p:sp>
        <p:nvSpPr>
          <p:cNvPr id="4" name="Content Placeholder 2"/>
          <p:cNvSpPr txBox="1">
            <a:spLocks/>
          </p:cNvSpPr>
          <p:nvPr/>
        </p:nvSpPr>
        <p:spPr>
          <a:xfrm>
            <a:off x="4895528" y="1556792"/>
            <a:ext cx="4248472" cy="5256584"/>
          </a:xfrm>
          <a:prstGeom prst="rect">
            <a:avLst/>
          </a:prstGeom>
        </p:spPr>
        <p:txBody>
          <a:bodyPr vert="horz" lIns="91440" tIns="45720" rIns="91440" bIns="45720" rtlCol="0">
            <a:normAutofit/>
          </a:bodyPr>
          <a:lstStyle/>
          <a:p>
            <a:pPr marL="342900" indent="-342900">
              <a:lnSpc>
                <a:spcPct val="90000"/>
              </a:lnSpc>
              <a:spcBef>
                <a:spcPct val="20000"/>
              </a:spcBef>
              <a:buFont typeface="Arial" pitchFamily="34" charset="0"/>
              <a:buChar char="•"/>
            </a:pPr>
            <a:r>
              <a:rPr lang="it-IT" sz="2400" dirty="0" smtClean="0"/>
              <a:t>IVR applications</a:t>
            </a:r>
          </a:p>
          <a:p>
            <a:pPr marL="342900" indent="-342900">
              <a:lnSpc>
                <a:spcPct val="90000"/>
              </a:lnSpc>
              <a:spcBef>
                <a:spcPct val="20000"/>
              </a:spcBef>
              <a:buFont typeface="Arial" pitchFamily="34" charset="0"/>
              <a:buChar char="•"/>
            </a:pPr>
            <a:r>
              <a:rPr lang="it-IT" sz="2400" dirty="0" smtClean="0"/>
              <a:t>Fixed-Mobile Convergence (VCC: Voice Call Continuity)</a:t>
            </a:r>
          </a:p>
          <a:p>
            <a:pPr marL="342900" marR="0" lvl="0" indent="-342900" algn="l" fontAlgn="auto">
              <a:lnSpc>
                <a:spcPct val="80000"/>
              </a:lnSpc>
              <a:spcBef>
                <a:spcPct val="20000"/>
              </a:spcBef>
              <a:spcAft>
                <a:spcPts val="0"/>
              </a:spcAft>
              <a:buClrTx/>
              <a:buSzTx/>
              <a:buFont typeface="Arial" pitchFamily="34" charset="0"/>
              <a:buChar char="•"/>
              <a:tabLst/>
              <a:defRPr/>
            </a:pPr>
            <a:r>
              <a:rPr lang="it-IT" sz="2400" dirty="0" smtClean="0"/>
              <a:t>Content sharing</a:t>
            </a:r>
          </a:p>
          <a:p>
            <a:pPr marL="342900" marR="0" lvl="0" indent="-342900" algn="l" fontAlgn="auto">
              <a:lnSpc>
                <a:spcPct val="80000"/>
              </a:lnSpc>
              <a:spcBef>
                <a:spcPct val="20000"/>
              </a:spcBef>
              <a:spcAft>
                <a:spcPts val="0"/>
              </a:spcAft>
              <a:buClrTx/>
              <a:buSzTx/>
              <a:buFont typeface="Arial" pitchFamily="34" charset="0"/>
              <a:buChar char="•"/>
              <a:tabLst/>
              <a:defRPr/>
            </a:pPr>
            <a:r>
              <a:rPr lang="it-IT" sz="2400" dirty="0" smtClean="0"/>
              <a:t>Virtual switchboard</a:t>
            </a:r>
          </a:p>
          <a:p>
            <a:pPr marL="342900" marR="0" lvl="0" indent="-342900" algn="l" fontAlgn="auto">
              <a:lnSpc>
                <a:spcPct val="80000"/>
              </a:lnSpc>
              <a:spcBef>
                <a:spcPct val="20000"/>
              </a:spcBef>
              <a:spcAft>
                <a:spcPts val="0"/>
              </a:spcAft>
              <a:buClrTx/>
              <a:buSzTx/>
              <a:buFont typeface="Arial" pitchFamily="34" charset="0"/>
              <a:buChar char="•"/>
              <a:tabLst/>
              <a:defRPr/>
            </a:pPr>
            <a:r>
              <a:rPr lang="it-IT" sz="2400" dirty="0" smtClean="0"/>
              <a:t>Multiparty interactive games</a:t>
            </a:r>
          </a:p>
          <a:p>
            <a:pPr marL="342900" indent="-342900">
              <a:lnSpc>
                <a:spcPct val="80000"/>
              </a:lnSpc>
              <a:spcBef>
                <a:spcPct val="20000"/>
              </a:spcBef>
              <a:buFont typeface="Arial" pitchFamily="34" charset="0"/>
              <a:buChar char="•"/>
            </a:pPr>
            <a:r>
              <a:rPr lang="it-IT" sz="2400" dirty="0" smtClean="0"/>
              <a:t>IPTV</a:t>
            </a:r>
          </a:p>
          <a:p>
            <a:pPr marL="342900" marR="0" lvl="0" indent="-342900" algn="l" fontAlgn="auto">
              <a:lnSpc>
                <a:spcPct val="80000"/>
              </a:lnSpc>
              <a:spcBef>
                <a:spcPct val="20000"/>
              </a:spcBef>
              <a:spcAft>
                <a:spcPts val="0"/>
              </a:spcAft>
              <a:buClrTx/>
              <a:buSzTx/>
              <a:buFont typeface="Arial" pitchFamily="34" charset="0"/>
              <a:buChar char="•"/>
              <a:tabLst/>
              <a:defRPr/>
            </a:pPr>
            <a:r>
              <a:rPr lang="it-IT" sz="2400" dirty="0" smtClean="0"/>
              <a:t>Pre / Postpaid calling cards</a:t>
            </a:r>
          </a:p>
          <a:p>
            <a:pPr marL="342900" marR="0" lvl="0" indent="-342900" algn="l" fontAlgn="auto">
              <a:lnSpc>
                <a:spcPct val="80000"/>
              </a:lnSpc>
              <a:spcBef>
                <a:spcPct val="20000"/>
              </a:spcBef>
              <a:spcAft>
                <a:spcPts val="0"/>
              </a:spcAft>
              <a:buClrTx/>
              <a:buSzTx/>
              <a:buFont typeface="Arial" pitchFamily="34" charset="0"/>
              <a:buChar char="•"/>
              <a:tabLst/>
              <a:defRPr/>
            </a:pPr>
            <a:r>
              <a:rPr lang="it-IT" sz="2400" dirty="0" smtClean="0"/>
              <a:t>Mass Calling</a:t>
            </a:r>
          </a:p>
          <a:p>
            <a:pPr marL="342900" marR="0" lvl="0" indent="-342900" algn="l" fontAlgn="auto">
              <a:lnSpc>
                <a:spcPct val="80000"/>
              </a:lnSpc>
              <a:spcBef>
                <a:spcPct val="20000"/>
              </a:spcBef>
              <a:spcAft>
                <a:spcPts val="0"/>
              </a:spcAft>
              <a:buClrTx/>
              <a:buSzTx/>
              <a:buFont typeface="Arial" pitchFamily="34" charset="0"/>
              <a:buChar char="•"/>
              <a:tabLst/>
              <a:defRPr/>
            </a:pPr>
            <a:r>
              <a:rPr lang="it-IT" sz="2400" dirty="0" smtClean="0"/>
              <a:t>Televoting</a:t>
            </a:r>
          </a:p>
          <a:p>
            <a:pPr marL="342900" marR="0" lvl="0" indent="-342900" algn="l" fontAlgn="auto">
              <a:lnSpc>
                <a:spcPct val="80000"/>
              </a:lnSpc>
              <a:spcBef>
                <a:spcPct val="20000"/>
              </a:spcBef>
              <a:spcAft>
                <a:spcPts val="0"/>
              </a:spcAft>
              <a:buClrTx/>
              <a:buSzTx/>
              <a:buFont typeface="Arial" pitchFamily="34" charset="0"/>
              <a:buChar char="•"/>
              <a:tabLst/>
              <a:defRPr/>
            </a:pPr>
            <a:r>
              <a:rPr lang="it-IT" sz="2400" dirty="0" smtClean="0"/>
              <a:t>. .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smtClean="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40960" cy="620688"/>
          </a:xfrm>
        </p:spPr>
        <p:txBody>
          <a:bodyPr>
            <a:normAutofit/>
          </a:bodyPr>
          <a:lstStyle/>
          <a:p>
            <a:r>
              <a:rPr lang="it-IT" sz="3200" dirty="0" smtClean="0">
                <a:effectLst>
                  <a:outerShdw blurRad="38100" dist="38100" dir="2700000" algn="tl">
                    <a:srgbClr val="000000">
                      <a:alpha val="43137"/>
                    </a:srgbClr>
                  </a:outerShdw>
                </a:effectLst>
              </a:rPr>
              <a:t>NGN : Application Layer</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7504" y="836712"/>
            <a:ext cx="8867328" cy="5832648"/>
          </a:xfrm>
        </p:spPr>
        <p:txBody>
          <a:bodyPr>
            <a:noAutofit/>
          </a:bodyPr>
          <a:lstStyle/>
          <a:p>
            <a:pPr marL="342900" lvl="1" indent="-342900" algn="just">
              <a:buFont typeface="Arial" pitchFamily="34" charset="0"/>
              <a:buChar char="•"/>
            </a:pPr>
            <a:r>
              <a:rPr lang="it-IT" sz="2200" dirty="0" smtClean="0"/>
              <a:t>Both HW (server class, number of servers, number of processors per server, memory size, HD space, etc.) and SW (e.g. in terms of number of required third party SW licensees) are dimensioned through an engineering process according to the estimated load (e.g. the number of users and the estimated access ratio)</a:t>
            </a:r>
          </a:p>
          <a:p>
            <a:pPr marL="342900" lvl="1" indent="-342900" algn="just">
              <a:buNone/>
            </a:pPr>
            <a:endParaRPr lang="it-IT" sz="2200" dirty="0" smtClean="0"/>
          </a:p>
          <a:p>
            <a:pPr marL="342900" lvl="1" indent="-342900" algn="just">
              <a:buFont typeface="Arial" pitchFamily="34" charset="0"/>
              <a:buChar char="•"/>
            </a:pPr>
            <a:r>
              <a:rPr lang="it-IT" sz="2200" dirty="0" smtClean="0"/>
              <a:t>Normally the HW platform is modular so that system upgrades can easily be accomplished by adding new elements (e.g. new servers, new CPUs, …); replacing them with more performing ones is needed only for big upgrades</a:t>
            </a:r>
          </a:p>
          <a:p>
            <a:pPr marL="342900" lvl="1" indent="-342900" algn="just">
              <a:buNone/>
            </a:pPr>
            <a:endParaRPr lang="it-IT" sz="2200" dirty="0" smtClean="0"/>
          </a:p>
          <a:p>
            <a:pPr marL="342900" lvl="1" indent="-342900" algn="just">
              <a:buFont typeface="Arial" pitchFamily="34" charset="0"/>
              <a:buChar char="•"/>
            </a:pPr>
            <a:r>
              <a:rPr lang="it-IT" sz="2200" dirty="0" smtClean="0"/>
              <a:t>The HW platform is always redunded: the high availability configuration (typically 2 X N or N + 1) guarantees:</a:t>
            </a:r>
          </a:p>
          <a:p>
            <a:pPr lvl="1" algn="just"/>
            <a:r>
              <a:rPr lang="it-IT" sz="2000" dirty="0" smtClean="0"/>
              <a:t>service continuity even in the presence of faults</a:t>
            </a:r>
          </a:p>
          <a:p>
            <a:pPr lvl="1" algn="just"/>
            <a:r>
              <a:rPr lang="it-IT" sz="2000" dirty="0" smtClean="0"/>
              <a:t>upgrades or release changes without any service interruption</a:t>
            </a:r>
          </a:p>
          <a:p>
            <a:pPr marL="742950" lvl="2" indent="-342900" algn="just"/>
            <a:endParaRPr lang="it-IT" sz="2000" dirty="0" smtClean="0"/>
          </a:p>
          <a:p>
            <a:pPr marL="342900" lvl="1" indent="-342900" algn="just">
              <a:buNone/>
            </a:pPr>
            <a:endParaRPr lang="it-IT" sz="26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40960" cy="864096"/>
          </a:xfrm>
        </p:spPr>
        <p:txBody>
          <a:bodyPr>
            <a:normAutofit/>
          </a:bodyPr>
          <a:lstStyle/>
          <a:p>
            <a:r>
              <a:rPr lang="it-IT" sz="3200" dirty="0" smtClean="0">
                <a:effectLst>
                  <a:outerShdw blurRad="38100" dist="38100" dir="2700000" algn="tl">
                    <a:srgbClr val="000000">
                      <a:alpha val="43137"/>
                    </a:srgbClr>
                  </a:outerShdw>
                </a:effectLst>
              </a:rPr>
              <a:t>NGN: Characteristics summarization</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7504" y="764704"/>
            <a:ext cx="8867328" cy="5688632"/>
          </a:xfrm>
        </p:spPr>
        <p:txBody>
          <a:bodyPr>
            <a:noAutofit/>
          </a:bodyPr>
          <a:lstStyle/>
          <a:p>
            <a:pPr marL="342900" lvl="1" indent="-342900" algn="just">
              <a:buFont typeface="Arial" pitchFamily="34" charset="0"/>
              <a:buChar char="•"/>
            </a:pPr>
            <a:r>
              <a:rPr lang="it-IT" sz="2400" dirty="0" smtClean="0"/>
              <a:t>Possibility to access any service in an uniform mode, regardless of the user’s device type </a:t>
            </a:r>
          </a:p>
          <a:p>
            <a:pPr marL="342900" lvl="1" indent="-342900" algn="just">
              <a:buFont typeface="Arial" pitchFamily="34" charset="0"/>
              <a:buChar char="•"/>
            </a:pPr>
            <a:r>
              <a:rPr lang="it-IT" sz="2400" dirty="0" smtClean="0"/>
              <a:t>Network neutrality: the switching / transport network is totally independent from the service; it is just a “service enabling” platform</a:t>
            </a:r>
          </a:p>
          <a:p>
            <a:pPr marL="342900" lvl="1" indent="-342900" algn="just">
              <a:buFont typeface="Arial" pitchFamily="34" charset="0"/>
              <a:buChar char="•"/>
            </a:pPr>
            <a:r>
              <a:rPr lang="it-IT" sz="2400" dirty="0" smtClean="0"/>
              <a:t>Multimedia services provided by allocating the needed bandwidth, with the Quality of Service (QoS) on a per service request basis</a:t>
            </a:r>
          </a:p>
          <a:p>
            <a:pPr marL="342900" lvl="1" indent="-342900" algn="just">
              <a:buFont typeface="Arial" pitchFamily="34" charset="0"/>
              <a:buChar char="•"/>
            </a:pPr>
            <a:r>
              <a:rPr lang="it-IT" sz="2400" dirty="0" smtClean="0"/>
              <a:t>Vendor independence: Telecom Operators not bound to any particular provider anymore</a:t>
            </a:r>
          </a:p>
          <a:p>
            <a:pPr marL="342900" lvl="1" indent="-342900" algn="just">
              <a:buFont typeface="Arial" pitchFamily="34" charset="0"/>
              <a:buChar char="•"/>
            </a:pPr>
            <a:r>
              <a:rPr lang="it-IT" sz="2400" dirty="0" smtClean="0"/>
              <a:t>Change in the way how new services are developed and deployed:</a:t>
            </a:r>
          </a:p>
          <a:p>
            <a:pPr marL="742950" lvl="2" indent="-342900" algn="just">
              <a:buFont typeface="Arial" pitchFamily="34" charset="0"/>
              <a:buChar char="−"/>
            </a:pPr>
            <a:r>
              <a:rPr lang="it-IT" sz="2000" dirty="0" smtClean="0"/>
              <a:t>New services no more exclusively dependent on specific requests by the Telecom Operators</a:t>
            </a:r>
          </a:p>
          <a:p>
            <a:pPr marL="742950" lvl="2" indent="-342900" algn="just">
              <a:buFont typeface="Arial" pitchFamily="34" charset="0"/>
              <a:buChar char="−"/>
            </a:pPr>
            <a:r>
              <a:rPr lang="it-IT" sz="2000" dirty="0" smtClean="0"/>
              <a:t>No new release (or patch) anymore  required in the Network Elements (mainly the telephone switches) for the addition of a new service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99392"/>
            <a:ext cx="8640960" cy="764704"/>
          </a:xfrm>
        </p:spPr>
        <p:txBody>
          <a:bodyPr>
            <a:normAutofit/>
          </a:bodyPr>
          <a:lstStyle/>
          <a:p>
            <a:r>
              <a:rPr lang="it-IT" sz="3200" dirty="0" smtClean="0">
                <a:effectLst>
                  <a:outerShdw blurRad="38100" dist="38100" dir="2700000" algn="tl">
                    <a:srgbClr val="000000">
                      <a:alpha val="43137"/>
                    </a:srgbClr>
                  </a:outerShdw>
                </a:effectLst>
              </a:rPr>
              <a:t>IMS  (1)</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5496" y="548680"/>
            <a:ext cx="8939336" cy="6192688"/>
          </a:xfrm>
        </p:spPr>
        <p:txBody>
          <a:bodyPr>
            <a:noAutofit/>
          </a:bodyPr>
          <a:lstStyle/>
          <a:p>
            <a:pPr algn="just"/>
            <a:r>
              <a:rPr lang="it-IT" sz="2400" dirty="0" smtClean="0"/>
              <a:t>IMS (IP Multimedia Subsystem) is the 3GPP architectural standardization evolution for the NGN networks</a:t>
            </a:r>
          </a:p>
          <a:p>
            <a:pPr algn="just"/>
            <a:r>
              <a:rPr lang="it-IT" sz="2400" dirty="0" smtClean="0"/>
              <a:t>It is a set of specifications for an </a:t>
            </a:r>
            <a:r>
              <a:rPr lang="it-IT" sz="2400" b="1" dirty="0" smtClean="0"/>
              <a:t>unified</a:t>
            </a:r>
            <a:r>
              <a:rPr lang="it-IT" sz="2400" dirty="0" smtClean="0"/>
              <a:t> service architecture</a:t>
            </a:r>
          </a:p>
          <a:p>
            <a:pPr algn="just"/>
            <a:r>
              <a:rPr lang="en-US" sz="2400" dirty="0" smtClean="0"/>
              <a:t>It defines a complete framework for enabling the convergence of voice, video, and data </a:t>
            </a:r>
            <a:r>
              <a:rPr lang="it-IT" sz="2400" dirty="0" smtClean="0"/>
              <a:t>communications over an IP-based infrastructure using SIP (Session Initiation Protocol) </a:t>
            </a:r>
          </a:p>
          <a:p>
            <a:pPr algn="just"/>
            <a:r>
              <a:rPr lang="it-IT" sz="2400" dirty="0" smtClean="0"/>
              <a:t>Provides interoperability with any network, both legacy and new generation, thus granting access to any user regardless of the network he/she is connected to</a:t>
            </a:r>
          </a:p>
          <a:p>
            <a:pPr algn="just"/>
            <a:r>
              <a:rPr lang="it-IT" sz="2400" dirty="0" smtClean="0"/>
              <a:t>It is independent of the user’s device (fixed or mobile telephone, smartphone, PC, Tablet; etc.) and the access technology (DSL, Ethernet, GPRS, WCDMA, etc.)</a:t>
            </a:r>
          </a:p>
          <a:p>
            <a:pPr lvl="1" algn="just"/>
            <a:r>
              <a:rPr lang="it-IT" sz="2000" dirty="0" smtClean="0"/>
              <a:t>Every IP terminal working with SIP can access the IMS services</a:t>
            </a:r>
          </a:p>
          <a:p>
            <a:pPr lvl="1" algn="just"/>
            <a:r>
              <a:rPr lang="it-IT" sz="2000" dirty="0" smtClean="0"/>
              <a:t>Legacy terminals, connected to legacy networks, can still access IMS services through gateway functions</a:t>
            </a:r>
          </a:p>
          <a:p>
            <a:pPr algn="just"/>
            <a:endParaRPr lang="it-IT" sz="24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40960" cy="864096"/>
          </a:xfrm>
        </p:spPr>
        <p:txBody>
          <a:bodyPr>
            <a:normAutofit/>
          </a:bodyPr>
          <a:lstStyle/>
          <a:p>
            <a:r>
              <a:rPr lang="it-IT" sz="3200" dirty="0" smtClean="0">
                <a:effectLst>
                  <a:outerShdw blurRad="38100" dist="38100" dir="2700000" algn="tl">
                    <a:srgbClr val="000000">
                      <a:alpha val="43137"/>
                    </a:srgbClr>
                  </a:outerShdw>
                </a:effectLst>
              </a:rPr>
              <a:t>IMS  (2)</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7504" y="908720"/>
            <a:ext cx="8939336" cy="5760640"/>
          </a:xfrm>
        </p:spPr>
        <p:txBody>
          <a:bodyPr>
            <a:noAutofit/>
          </a:bodyPr>
          <a:lstStyle/>
          <a:p>
            <a:pPr algn="just"/>
            <a:r>
              <a:rPr lang="it-IT" sz="2400" dirty="0" smtClean="0"/>
              <a:t>Rigorous distinction between the lower layers (</a:t>
            </a:r>
            <a:r>
              <a:rPr lang="it-IT" sz="2400" b="1" dirty="0" smtClean="0"/>
              <a:t>Access / Transport </a:t>
            </a:r>
            <a:r>
              <a:rPr lang="it-IT" sz="2400" dirty="0" smtClean="0"/>
              <a:t>and </a:t>
            </a:r>
            <a:r>
              <a:rPr lang="it-IT" sz="2400" b="1" dirty="0" smtClean="0"/>
              <a:t>Control</a:t>
            </a:r>
            <a:r>
              <a:rPr lang="it-IT" sz="2400" dirty="0" smtClean="0"/>
              <a:t>), still under the competence of the TLC manufacturers, and the </a:t>
            </a:r>
            <a:r>
              <a:rPr lang="it-IT" sz="2400" b="1" dirty="0" smtClean="0"/>
              <a:t>Service layer</a:t>
            </a:r>
            <a:r>
              <a:rPr lang="it-IT" sz="2400" dirty="0" smtClean="0"/>
              <a:t>, mainly prerogative of the IT companies:</a:t>
            </a:r>
          </a:p>
          <a:p>
            <a:pPr lvl="1" algn="just"/>
            <a:r>
              <a:rPr lang="it-IT" sz="2000" dirty="0" smtClean="0"/>
              <a:t>The</a:t>
            </a:r>
            <a:r>
              <a:rPr lang="it-IT" sz="2000" b="1" dirty="0" smtClean="0"/>
              <a:t> Access/Transport layer</a:t>
            </a:r>
            <a:r>
              <a:rPr lang="it-IT" sz="2000" dirty="0" smtClean="0"/>
              <a:t> is based on IP protocol; SIP (Session Initiation Protocol) is used as signaling protocol for service requests and call routing</a:t>
            </a:r>
          </a:p>
          <a:p>
            <a:pPr lvl="1" algn="just"/>
            <a:r>
              <a:rPr lang="it-IT" sz="2000" dirty="0" smtClean="0"/>
              <a:t>The </a:t>
            </a:r>
            <a:r>
              <a:rPr lang="it-IT" sz="2000" b="1" dirty="0" smtClean="0"/>
              <a:t>Control layer </a:t>
            </a:r>
            <a:r>
              <a:rPr lang="it-IT" sz="2000" dirty="0" smtClean="0"/>
              <a:t>contains the main users’ Data Base (HSS: Home Subscriber Server) and the CSCF functions (Call Session Control Functions) which are responsible for analyzing the users’ service requests and determining which Application Server will be in charge of managing the requested service</a:t>
            </a:r>
          </a:p>
          <a:p>
            <a:pPr lvl="1" algn="just"/>
            <a:r>
              <a:rPr lang="it-IT" sz="2000" dirty="0" smtClean="0"/>
              <a:t>The </a:t>
            </a:r>
            <a:r>
              <a:rPr lang="it-IT" sz="2000" b="1" dirty="0" smtClean="0"/>
              <a:t>Service layer</a:t>
            </a:r>
            <a:r>
              <a:rPr lang="it-IT" sz="2000" dirty="0" smtClean="0"/>
              <a:t> includes all the Application Servers providing all the services to the users. </a:t>
            </a:r>
          </a:p>
          <a:p>
            <a:pPr lvl="1" algn="just"/>
            <a:endParaRPr lang="it-IT" sz="20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9" name="Straight Connector 188"/>
          <p:cNvCxnSpPr/>
          <p:nvPr/>
        </p:nvCxnSpPr>
        <p:spPr>
          <a:xfrm flipH="1" flipV="1">
            <a:off x="8116331" y="5652038"/>
            <a:ext cx="280822" cy="67821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V="1">
            <a:off x="674555" y="5787681"/>
            <a:ext cx="351027" cy="27128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flipH="1" flipV="1">
            <a:off x="2359485" y="5923324"/>
            <a:ext cx="70205" cy="5425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flipH="1" flipV="1">
            <a:off x="2991334" y="5787681"/>
            <a:ext cx="561643" cy="40692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03" name="Rectangle 302"/>
          <p:cNvSpPr/>
          <p:nvPr/>
        </p:nvSpPr>
        <p:spPr>
          <a:xfrm>
            <a:off x="674555" y="836712"/>
            <a:ext cx="5476024" cy="1424251"/>
          </a:xfrm>
          <a:prstGeom prst="rect">
            <a:avLst/>
          </a:prstGeom>
          <a:solidFill>
            <a:schemeClr val="tx2">
              <a:lumMod val="20000"/>
              <a:lumOff val="80000"/>
            </a:schemeClr>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2" name="Rectangle 301"/>
          <p:cNvSpPr/>
          <p:nvPr/>
        </p:nvSpPr>
        <p:spPr>
          <a:xfrm>
            <a:off x="393733" y="2464428"/>
            <a:ext cx="7652392" cy="2102466"/>
          </a:xfrm>
          <a:prstGeom prst="rect">
            <a:avLst/>
          </a:prstGeom>
          <a:solidFill>
            <a:schemeClr val="accent3">
              <a:lumMod val="40000"/>
              <a:lumOff val="60000"/>
            </a:schemeClr>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7" name="Rectangle 286"/>
          <p:cNvSpPr/>
          <p:nvPr/>
        </p:nvSpPr>
        <p:spPr>
          <a:xfrm>
            <a:off x="2568238" y="2655561"/>
            <a:ext cx="2236633" cy="1720200"/>
          </a:xfrm>
          <a:prstGeom prst="rect">
            <a:avLst/>
          </a:prstGeom>
          <a:solidFill>
            <a:schemeClr val="accent3">
              <a:lumMod val="60000"/>
              <a:lumOff val="40000"/>
            </a:schemeClr>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4" name="TextBox 303"/>
          <p:cNvSpPr txBox="1"/>
          <p:nvPr/>
        </p:nvSpPr>
        <p:spPr>
          <a:xfrm>
            <a:off x="2640307" y="2667892"/>
            <a:ext cx="627026" cy="347859"/>
          </a:xfrm>
          <a:prstGeom prst="rect">
            <a:avLst/>
          </a:prstGeom>
          <a:noFill/>
        </p:spPr>
        <p:txBody>
          <a:bodyPr wrap="none" rtlCol="0">
            <a:spAutoFit/>
          </a:bodyPr>
          <a:lstStyle/>
          <a:p>
            <a:r>
              <a:rPr lang="it-IT" b="1" dirty="0" smtClean="0">
                <a:solidFill>
                  <a:schemeClr val="accent3">
                    <a:lumMod val="50000"/>
                  </a:schemeClr>
                </a:solidFill>
              </a:rPr>
              <a:t>CSCF</a:t>
            </a:r>
            <a:endParaRPr lang="it-IT" b="1" dirty="0">
              <a:solidFill>
                <a:schemeClr val="accent3">
                  <a:lumMod val="50000"/>
                </a:schemeClr>
              </a:solidFill>
            </a:endParaRPr>
          </a:p>
        </p:txBody>
      </p:sp>
      <p:pic>
        <p:nvPicPr>
          <p:cNvPr id="34" name="Picture 491"/>
          <p:cNvPicPr>
            <a:picLocks noChangeAspect="1" noChangeArrowheads="1"/>
          </p:cNvPicPr>
          <p:nvPr/>
        </p:nvPicPr>
        <p:blipFill>
          <a:blip r:embed="rId2" cstate="print"/>
          <a:srcRect/>
          <a:stretch>
            <a:fillRect/>
          </a:stretch>
        </p:blipFill>
        <p:spPr bwMode="auto">
          <a:xfrm>
            <a:off x="323528" y="5991145"/>
            <a:ext cx="410157" cy="279604"/>
          </a:xfrm>
          <a:prstGeom prst="rect">
            <a:avLst/>
          </a:prstGeom>
          <a:noFill/>
          <a:ln w="9525">
            <a:noFill/>
            <a:miter lim="800000"/>
            <a:headEnd/>
            <a:tailEnd/>
          </a:ln>
        </p:spPr>
      </p:pic>
      <p:pic>
        <p:nvPicPr>
          <p:cNvPr id="35" name="Picture 491"/>
          <p:cNvPicPr>
            <a:picLocks noChangeAspect="1" noChangeArrowheads="1"/>
          </p:cNvPicPr>
          <p:nvPr/>
        </p:nvPicPr>
        <p:blipFill>
          <a:blip r:embed="rId2" cstate="print"/>
          <a:srcRect/>
          <a:stretch>
            <a:fillRect/>
          </a:stretch>
        </p:blipFill>
        <p:spPr bwMode="auto">
          <a:xfrm>
            <a:off x="3482772" y="6126788"/>
            <a:ext cx="410157" cy="279604"/>
          </a:xfrm>
          <a:prstGeom prst="rect">
            <a:avLst/>
          </a:prstGeom>
          <a:noFill/>
          <a:ln w="9525">
            <a:noFill/>
            <a:miter lim="800000"/>
            <a:headEnd/>
            <a:tailEnd/>
          </a:ln>
        </p:spPr>
      </p:pic>
      <p:grpSp>
        <p:nvGrpSpPr>
          <p:cNvPr id="3" name="Group 182"/>
          <p:cNvGrpSpPr>
            <a:grpSpLocks noChangeAspect="1"/>
          </p:cNvGrpSpPr>
          <p:nvPr/>
        </p:nvGrpSpPr>
        <p:grpSpPr bwMode="auto">
          <a:xfrm>
            <a:off x="2219075" y="6304048"/>
            <a:ext cx="351027" cy="365312"/>
            <a:chOff x="3862" y="2832"/>
            <a:chExt cx="458" cy="492"/>
          </a:xfrm>
        </p:grpSpPr>
        <p:grpSp>
          <p:nvGrpSpPr>
            <p:cNvPr id="4" name="Group 183"/>
            <p:cNvGrpSpPr>
              <a:grpSpLocks noChangeAspect="1"/>
            </p:cNvGrpSpPr>
            <p:nvPr/>
          </p:nvGrpSpPr>
          <p:grpSpPr bwMode="auto">
            <a:xfrm>
              <a:off x="3862" y="2832"/>
              <a:ext cx="458" cy="492"/>
              <a:chOff x="1441" y="2189"/>
              <a:chExt cx="648" cy="591"/>
            </a:xfrm>
          </p:grpSpPr>
          <p:sp>
            <p:nvSpPr>
              <p:cNvPr id="39"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0"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1"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2"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3"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4"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5"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6"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7"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8"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9"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0"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51"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52"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53"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54"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55"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56"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57"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58"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59"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60"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61"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62"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63"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64"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65"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66"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7"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8"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69"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0"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1"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2"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3"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4"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5"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6"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7"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8"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79"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80"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81"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82"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83"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84"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85"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86"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87"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88"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89"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90"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91"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92"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3"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4"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5"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6"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7"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98"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99"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00"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01"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102"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103"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104"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105"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06"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107"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108"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09"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0"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1"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2"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3"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4"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5"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6"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117"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38" name="Picture 263"/>
            <p:cNvPicPr>
              <a:picLocks noChangeAspect="1" noChangeArrowheads="1"/>
            </p:cNvPicPr>
            <p:nvPr/>
          </p:nvPicPr>
          <p:blipFill>
            <a:blip r:embed="rId3" cstate="print"/>
            <a:srcRect/>
            <a:stretch>
              <a:fillRect/>
            </a:stretch>
          </p:blipFill>
          <p:spPr bwMode="auto">
            <a:xfrm>
              <a:off x="3950" y="2912"/>
              <a:ext cx="247" cy="179"/>
            </a:xfrm>
            <a:prstGeom prst="rect">
              <a:avLst/>
            </a:prstGeom>
            <a:noFill/>
            <a:ln w="9525">
              <a:noFill/>
              <a:miter lim="800000"/>
              <a:headEnd/>
              <a:tailEnd/>
            </a:ln>
            <a:effectLst/>
          </p:spPr>
        </p:pic>
      </p:grpSp>
      <p:pic>
        <p:nvPicPr>
          <p:cNvPr id="127" name="Picture 491"/>
          <p:cNvPicPr>
            <a:picLocks noChangeAspect="1" noChangeArrowheads="1"/>
          </p:cNvPicPr>
          <p:nvPr/>
        </p:nvPicPr>
        <p:blipFill>
          <a:blip r:embed="rId2" cstate="print"/>
          <a:srcRect/>
          <a:stretch>
            <a:fillRect/>
          </a:stretch>
        </p:blipFill>
        <p:spPr bwMode="auto">
          <a:xfrm>
            <a:off x="8326947" y="6262431"/>
            <a:ext cx="410157" cy="279604"/>
          </a:xfrm>
          <a:prstGeom prst="rect">
            <a:avLst/>
          </a:prstGeom>
          <a:noFill/>
          <a:ln w="9525">
            <a:noFill/>
            <a:miter lim="800000"/>
            <a:headEnd/>
            <a:tailEnd/>
          </a:ln>
        </p:spPr>
      </p:pic>
      <p:grpSp>
        <p:nvGrpSpPr>
          <p:cNvPr id="5" name="Group 854"/>
          <p:cNvGrpSpPr>
            <a:grpSpLocks/>
          </p:cNvGrpSpPr>
          <p:nvPr/>
        </p:nvGrpSpPr>
        <p:grpSpPr bwMode="auto">
          <a:xfrm>
            <a:off x="7053092" y="6262431"/>
            <a:ext cx="290979" cy="336421"/>
            <a:chOff x="612" y="3626"/>
            <a:chExt cx="188" cy="225"/>
          </a:xfrm>
        </p:grpSpPr>
        <p:sp>
          <p:nvSpPr>
            <p:cNvPr id="129" name="Freeform 794"/>
            <p:cNvSpPr>
              <a:spLocks/>
            </p:cNvSpPr>
            <p:nvPr/>
          </p:nvSpPr>
          <p:spPr bwMode="auto">
            <a:xfrm>
              <a:off x="722" y="3626"/>
              <a:ext cx="17" cy="48"/>
            </a:xfrm>
            <a:custGeom>
              <a:avLst/>
              <a:gdLst/>
              <a:ahLst/>
              <a:cxnLst>
                <a:cxn ang="0">
                  <a:pos x="10" y="43"/>
                </a:cxn>
                <a:cxn ang="0">
                  <a:pos x="0" y="1"/>
                </a:cxn>
                <a:cxn ang="0">
                  <a:pos x="4" y="0"/>
                </a:cxn>
                <a:cxn ang="0">
                  <a:pos x="17" y="48"/>
                </a:cxn>
                <a:cxn ang="0">
                  <a:pos x="10" y="43"/>
                </a:cxn>
              </a:cxnLst>
              <a:rect l="0" t="0" r="r" b="b"/>
              <a:pathLst>
                <a:path w="17" h="48">
                  <a:moveTo>
                    <a:pt x="10" y="43"/>
                  </a:moveTo>
                  <a:lnTo>
                    <a:pt x="0" y="1"/>
                  </a:lnTo>
                  <a:lnTo>
                    <a:pt x="4" y="0"/>
                  </a:lnTo>
                  <a:lnTo>
                    <a:pt x="17" y="48"/>
                  </a:lnTo>
                  <a:lnTo>
                    <a:pt x="10" y="43"/>
                  </a:lnTo>
                  <a:close/>
                </a:path>
              </a:pathLst>
            </a:custGeom>
            <a:solidFill>
              <a:srgbClr val="555555"/>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30" name="Freeform 795"/>
            <p:cNvSpPr>
              <a:spLocks/>
            </p:cNvSpPr>
            <p:nvPr/>
          </p:nvSpPr>
          <p:spPr bwMode="auto">
            <a:xfrm>
              <a:off x="722" y="3626"/>
              <a:ext cx="17" cy="48"/>
            </a:xfrm>
            <a:custGeom>
              <a:avLst/>
              <a:gdLst/>
              <a:ahLst/>
              <a:cxnLst>
                <a:cxn ang="0">
                  <a:pos x="10" y="43"/>
                </a:cxn>
                <a:cxn ang="0">
                  <a:pos x="0" y="1"/>
                </a:cxn>
                <a:cxn ang="0">
                  <a:pos x="4" y="0"/>
                </a:cxn>
                <a:cxn ang="0">
                  <a:pos x="17" y="48"/>
                </a:cxn>
                <a:cxn ang="0">
                  <a:pos x="10" y="43"/>
                </a:cxn>
              </a:cxnLst>
              <a:rect l="0" t="0" r="r" b="b"/>
              <a:pathLst>
                <a:path w="17" h="48">
                  <a:moveTo>
                    <a:pt x="10" y="43"/>
                  </a:moveTo>
                  <a:lnTo>
                    <a:pt x="0" y="1"/>
                  </a:lnTo>
                  <a:lnTo>
                    <a:pt x="4" y="0"/>
                  </a:lnTo>
                  <a:lnTo>
                    <a:pt x="17" y="48"/>
                  </a:lnTo>
                  <a:lnTo>
                    <a:pt x="10" y="43"/>
                  </a:lnTo>
                  <a:close/>
                </a:path>
              </a:pathLst>
            </a:custGeom>
            <a:solidFill>
              <a:srgbClr val="555555"/>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31" name="Freeform 796"/>
            <p:cNvSpPr>
              <a:spLocks/>
            </p:cNvSpPr>
            <p:nvPr/>
          </p:nvSpPr>
          <p:spPr bwMode="auto">
            <a:xfrm>
              <a:off x="722" y="3626"/>
              <a:ext cx="17" cy="48"/>
            </a:xfrm>
            <a:custGeom>
              <a:avLst/>
              <a:gdLst/>
              <a:ahLst/>
              <a:cxnLst>
                <a:cxn ang="0">
                  <a:pos x="10" y="43"/>
                </a:cxn>
                <a:cxn ang="0">
                  <a:pos x="0" y="1"/>
                </a:cxn>
                <a:cxn ang="0">
                  <a:pos x="4" y="0"/>
                </a:cxn>
                <a:cxn ang="0">
                  <a:pos x="17" y="48"/>
                </a:cxn>
              </a:cxnLst>
              <a:rect l="0" t="0" r="r" b="b"/>
              <a:pathLst>
                <a:path w="17" h="48">
                  <a:moveTo>
                    <a:pt x="10" y="43"/>
                  </a:moveTo>
                  <a:lnTo>
                    <a:pt x="0" y="1"/>
                  </a:lnTo>
                  <a:lnTo>
                    <a:pt x="4" y="0"/>
                  </a:lnTo>
                  <a:lnTo>
                    <a:pt x="17" y="48"/>
                  </a:lnTo>
                </a:path>
              </a:pathLst>
            </a:custGeom>
            <a:no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32" name="Freeform 797"/>
            <p:cNvSpPr>
              <a:spLocks/>
            </p:cNvSpPr>
            <p:nvPr/>
          </p:nvSpPr>
          <p:spPr bwMode="auto">
            <a:xfrm>
              <a:off x="612" y="3762"/>
              <a:ext cx="67" cy="89"/>
            </a:xfrm>
            <a:custGeom>
              <a:avLst/>
              <a:gdLst/>
              <a:ahLst/>
              <a:cxnLst>
                <a:cxn ang="0">
                  <a:pos x="0" y="42"/>
                </a:cxn>
                <a:cxn ang="0">
                  <a:pos x="4" y="62"/>
                </a:cxn>
                <a:cxn ang="0">
                  <a:pos x="14" y="77"/>
                </a:cxn>
                <a:cxn ang="0">
                  <a:pos x="27" y="86"/>
                </a:cxn>
                <a:cxn ang="0">
                  <a:pos x="38" y="88"/>
                </a:cxn>
                <a:cxn ang="0">
                  <a:pos x="50" y="89"/>
                </a:cxn>
                <a:cxn ang="0">
                  <a:pos x="65" y="67"/>
                </a:cxn>
                <a:cxn ang="0">
                  <a:pos x="67" y="0"/>
                </a:cxn>
                <a:cxn ang="0">
                  <a:pos x="0" y="42"/>
                </a:cxn>
              </a:cxnLst>
              <a:rect l="0" t="0" r="r" b="b"/>
              <a:pathLst>
                <a:path w="67" h="89">
                  <a:moveTo>
                    <a:pt x="0" y="42"/>
                  </a:moveTo>
                  <a:lnTo>
                    <a:pt x="4" y="62"/>
                  </a:lnTo>
                  <a:lnTo>
                    <a:pt x="14" y="77"/>
                  </a:lnTo>
                  <a:lnTo>
                    <a:pt x="27" y="86"/>
                  </a:lnTo>
                  <a:lnTo>
                    <a:pt x="38" y="88"/>
                  </a:lnTo>
                  <a:lnTo>
                    <a:pt x="50" y="89"/>
                  </a:lnTo>
                  <a:lnTo>
                    <a:pt x="65" y="67"/>
                  </a:lnTo>
                  <a:lnTo>
                    <a:pt x="67" y="0"/>
                  </a:lnTo>
                  <a:lnTo>
                    <a:pt x="0" y="42"/>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33" name="Freeform 798"/>
            <p:cNvSpPr>
              <a:spLocks/>
            </p:cNvSpPr>
            <p:nvPr/>
          </p:nvSpPr>
          <p:spPr bwMode="auto">
            <a:xfrm>
              <a:off x="612" y="3762"/>
              <a:ext cx="67" cy="89"/>
            </a:xfrm>
            <a:custGeom>
              <a:avLst/>
              <a:gdLst/>
              <a:ahLst/>
              <a:cxnLst>
                <a:cxn ang="0">
                  <a:pos x="0" y="42"/>
                </a:cxn>
                <a:cxn ang="0">
                  <a:pos x="4" y="62"/>
                </a:cxn>
                <a:cxn ang="0">
                  <a:pos x="14" y="77"/>
                </a:cxn>
                <a:cxn ang="0">
                  <a:pos x="27" y="86"/>
                </a:cxn>
                <a:cxn ang="0">
                  <a:pos x="38" y="88"/>
                </a:cxn>
                <a:cxn ang="0">
                  <a:pos x="50" y="89"/>
                </a:cxn>
                <a:cxn ang="0">
                  <a:pos x="65" y="67"/>
                </a:cxn>
                <a:cxn ang="0">
                  <a:pos x="67" y="0"/>
                </a:cxn>
                <a:cxn ang="0">
                  <a:pos x="0" y="42"/>
                </a:cxn>
              </a:cxnLst>
              <a:rect l="0" t="0" r="r" b="b"/>
              <a:pathLst>
                <a:path w="67" h="89">
                  <a:moveTo>
                    <a:pt x="0" y="42"/>
                  </a:moveTo>
                  <a:lnTo>
                    <a:pt x="4" y="62"/>
                  </a:lnTo>
                  <a:lnTo>
                    <a:pt x="14" y="77"/>
                  </a:lnTo>
                  <a:lnTo>
                    <a:pt x="27" y="86"/>
                  </a:lnTo>
                  <a:lnTo>
                    <a:pt x="38" y="88"/>
                  </a:lnTo>
                  <a:lnTo>
                    <a:pt x="50" y="89"/>
                  </a:lnTo>
                  <a:lnTo>
                    <a:pt x="65" y="67"/>
                  </a:lnTo>
                  <a:lnTo>
                    <a:pt x="67" y="0"/>
                  </a:lnTo>
                  <a:lnTo>
                    <a:pt x="0" y="42"/>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34" name="Freeform 799"/>
            <p:cNvSpPr>
              <a:spLocks/>
            </p:cNvSpPr>
            <p:nvPr/>
          </p:nvSpPr>
          <p:spPr bwMode="auto">
            <a:xfrm>
              <a:off x="662" y="3675"/>
              <a:ext cx="107" cy="176"/>
            </a:xfrm>
            <a:custGeom>
              <a:avLst/>
              <a:gdLst/>
              <a:ahLst/>
              <a:cxnLst>
                <a:cxn ang="0">
                  <a:pos x="0" y="176"/>
                </a:cxn>
                <a:cxn ang="0">
                  <a:pos x="33" y="142"/>
                </a:cxn>
                <a:cxn ang="0">
                  <a:pos x="46" y="139"/>
                </a:cxn>
                <a:cxn ang="0">
                  <a:pos x="57" y="131"/>
                </a:cxn>
                <a:cxn ang="0">
                  <a:pos x="69" y="122"/>
                </a:cxn>
                <a:cxn ang="0">
                  <a:pos x="90" y="106"/>
                </a:cxn>
                <a:cxn ang="0">
                  <a:pos x="107" y="79"/>
                </a:cxn>
                <a:cxn ang="0">
                  <a:pos x="72" y="0"/>
                </a:cxn>
                <a:cxn ang="0">
                  <a:pos x="41" y="16"/>
                </a:cxn>
                <a:cxn ang="0">
                  <a:pos x="15" y="53"/>
                </a:cxn>
                <a:cxn ang="0">
                  <a:pos x="10" y="74"/>
                </a:cxn>
                <a:cxn ang="0">
                  <a:pos x="0" y="176"/>
                </a:cxn>
              </a:cxnLst>
              <a:rect l="0" t="0" r="r" b="b"/>
              <a:pathLst>
                <a:path w="107" h="176">
                  <a:moveTo>
                    <a:pt x="0" y="176"/>
                  </a:moveTo>
                  <a:lnTo>
                    <a:pt x="33" y="142"/>
                  </a:lnTo>
                  <a:lnTo>
                    <a:pt x="46" y="139"/>
                  </a:lnTo>
                  <a:lnTo>
                    <a:pt x="57" y="131"/>
                  </a:lnTo>
                  <a:lnTo>
                    <a:pt x="69" y="122"/>
                  </a:lnTo>
                  <a:lnTo>
                    <a:pt x="90" y="106"/>
                  </a:lnTo>
                  <a:lnTo>
                    <a:pt x="107" y="79"/>
                  </a:lnTo>
                  <a:lnTo>
                    <a:pt x="72" y="0"/>
                  </a:lnTo>
                  <a:lnTo>
                    <a:pt x="41" y="16"/>
                  </a:lnTo>
                  <a:lnTo>
                    <a:pt x="15" y="53"/>
                  </a:lnTo>
                  <a:lnTo>
                    <a:pt x="10" y="74"/>
                  </a:lnTo>
                  <a:lnTo>
                    <a:pt x="0" y="176"/>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35" name="Freeform 800"/>
            <p:cNvSpPr>
              <a:spLocks/>
            </p:cNvSpPr>
            <p:nvPr/>
          </p:nvSpPr>
          <p:spPr bwMode="auto">
            <a:xfrm>
              <a:off x="662" y="3675"/>
              <a:ext cx="107" cy="176"/>
            </a:xfrm>
            <a:custGeom>
              <a:avLst/>
              <a:gdLst/>
              <a:ahLst/>
              <a:cxnLst>
                <a:cxn ang="0">
                  <a:pos x="0" y="176"/>
                </a:cxn>
                <a:cxn ang="0">
                  <a:pos x="33" y="142"/>
                </a:cxn>
                <a:cxn ang="0">
                  <a:pos x="46" y="139"/>
                </a:cxn>
                <a:cxn ang="0">
                  <a:pos x="57" y="131"/>
                </a:cxn>
                <a:cxn ang="0">
                  <a:pos x="69" y="122"/>
                </a:cxn>
                <a:cxn ang="0">
                  <a:pos x="90" y="106"/>
                </a:cxn>
                <a:cxn ang="0">
                  <a:pos x="107" y="79"/>
                </a:cxn>
                <a:cxn ang="0">
                  <a:pos x="72" y="0"/>
                </a:cxn>
                <a:cxn ang="0">
                  <a:pos x="41" y="16"/>
                </a:cxn>
                <a:cxn ang="0">
                  <a:pos x="15" y="53"/>
                </a:cxn>
                <a:cxn ang="0">
                  <a:pos x="10" y="74"/>
                </a:cxn>
                <a:cxn ang="0">
                  <a:pos x="0" y="176"/>
                </a:cxn>
              </a:cxnLst>
              <a:rect l="0" t="0" r="r" b="b"/>
              <a:pathLst>
                <a:path w="107" h="176">
                  <a:moveTo>
                    <a:pt x="0" y="176"/>
                  </a:moveTo>
                  <a:lnTo>
                    <a:pt x="33" y="142"/>
                  </a:lnTo>
                  <a:lnTo>
                    <a:pt x="46" y="139"/>
                  </a:lnTo>
                  <a:lnTo>
                    <a:pt x="57" y="131"/>
                  </a:lnTo>
                  <a:lnTo>
                    <a:pt x="69" y="122"/>
                  </a:lnTo>
                  <a:lnTo>
                    <a:pt x="90" y="106"/>
                  </a:lnTo>
                  <a:lnTo>
                    <a:pt x="107" y="79"/>
                  </a:lnTo>
                  <a:lnTo>
                    <a:pt x="72" y="0"/>
                  </a:lnTo>
                  <a:lnTo>
                    <a:pt x="41" y="16"/>
                  </a:lnTo>
                  <a:lnTo>
                    <a:pt x="15" y="53"/>
                  </a:lnTo>
                  <a:lnTo>
                    <a:pt x="10" y="74"/>
                  </a:lnTo>
                  <a:lnTo>
                    <a:pt x="0" y="176"/>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36" name="Freeform 801"/>
            <p:cNvSpPr>
              <a:spLocks/>
            </p:cNvSpPr>
            <p:nvPr/>
          </p:nvSpPr>
          <p:spPr bwMode="auto">
            <a:xfrm>
              <a:off x="662" y="3675"/>
              <a:ext cx="107" cy="176"/>
            </a:xfrm>
            <a:custGeom>
              <a:avLst/>
              <a:gdLst/>
              <a:ahLst/>
              <a:cxnLst>
                <a:cxn ang="0">
                  <a:pos x="0" y="176"/>
                </a:cxn>
                <a:cxn ang="0">
                  <a:pos x="33" y="142"/>
                </a:cxn>
                <a:cxn ang="0">
                  <a:pos x="46" y="139"/>
                </a:cxn>
                <a:cxn ang="0">
                  <a:pos x="57" y="131"/>
                </a:cxn>
                <a:cxn ang="0">
                  <a:pos x="69" y="122"/>
                </a:cxn>
                <a:cxn ang="0">
                  <a:pos x="90" y="106"/>
                </a:cxn>
                <a:cxn ang="0">
                  <a:pos x="107" y="79"/>
                </a:cxn>
                <a:cxn ang="0">
                  <a:pos x="72" y="0"/>
                </a:cxn>
                <a:cxn ang="0">
                  <a:pos x="41" y="16"/>
                </a:cxn>
                <a:cxn ang="0">
                  <a:pos x="15" y="53"/>
                </a:cxn>
                <a:cxn ang="0">
                  <a:pos x="10" y="74"/>
                </a:cxn>
              </a:cxnLst>
              <a:rect l="0" t="0" r="r" b="b"/>
              <a:pathLst>
                <a:path w="107" h="176">
                  <a:moveTo>
                    <a:pt x="0" y="176"/>
                  </a:moveTo>
                  <a:lnTo>
                    <a:pt x="33" y="142"/>
                  </a:lnTo>
                  <a:lnTo>
                    <a:pt x="46" y="139"/>
                  </a:lnTo>
                  <a:lnTo>
                    <a:pt x="57" y="131"/>
                  </a:lnTo>
                  <a:lnTo>
                    <a:pt x="69" y="122"/>
                  </a:lnTo>
                  <a:lnTo>
                    <a:pt x="90" y="106"/>
                  </a:lnTo>
                  <a:lnTo>
                    <a:pt x="107" y="79"/>
                  </a:lnTo>
                  <a:lnTo>
                    <a:pt x="72" y="0"/>
                  </a:lnTo>
                  <a:lnTo>
                    <a:pt x="41" y="16"/>
                  </a:lnTo>
                  <a:lnTo>
                    <a:pt x="15" y="53"/>
                  </a:lnTo>
                  <a:lnTo>
                    <a:pt x="10" y="74"/>
                  </a:lnTo>
                </a:path>
              </a:pathLst>
            </a:custGeom>
            <a:no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37" name="Freeform 802"/>
            <p:cNvSpPr>
              <a:spLocks/>
            </p:cNvSpPr>
            <p:nvPr/>
          </p:nvSpPr>
          <p:spPr bwMode="auto">
            <a:xfrm>
              <a:off x="739" y="3691"/>
              <a:ext cx="56" cy="24"/>
            </a:xfrm>
            <a:custGeom>
              <a:avLst/>
              <a:gdLst/>
              <a:ahLst/>
              <a:cxnLst>
                <a:cxn ang="0">
                  <a:pos x="0" y="2"/>
                </a:cxn>
                <a:cxn ang="0">
                  <a:pos x="37" y="0"/>
                </a:cxn>
                <a:cxn ang="0">
                  <a:pos x="46" y="8"/>
                </a:cxn>
                <a:cxn ang="0">
                  <a:pos x="54" y="13"/>
                </a:cxn>
                <a:cxn ang="0">
                  <a:pos x="56" y="19"/>
                </a:cxn>
                <a:cxn ang="0">
                  <a:pos x="50" y="23"/>
                </a:cxn>
                <a:cxn ang="0">
                  <a:pos x="43" y="24"/>
                </a:cxn>
                <a:cxn ang="0">
                  <a:pos x="35" y="20"/>
                </a:cxn>
                <a:cxn ang="0">
                  <a:pos x="32" y="19"/>
                </a:cxn>
                <a:cxn ang="0">
                  <a:pos x="24" y="21"/>
                </a:cxn>
                <a:cxn ang="0">
                  <a:pos x="5" y="24"/>
                </a:cxn>
                <a:cxn ang="0">
                  <a:pos x="1" y="24"/>
                </a:cxn>
                <a:cxn ang="0">
                  <a:pos x="0" y="2"/>
                </a:cxn>
              </a:cxnLst>
              <a:rect l="0" t="0" r="r" b="b"/>
              <a:pathLst>
                <a:path w="56" h="24">
                  <a:moveTo>
                    <a:pt x="0" y="2"/>
                  </a:moveTo>
                  <a:lnTo>
                    <a:pt x="37" y="0"/>
                  </a:lnTo>
                  <a:lnTo>
                    <a:pt x="46" y="8"/>
                  </a:lnTo>
                  <a:lnTo>
                    <a:pt x="54" y="13"/>
                  </a:lnTo>
                  <a:lnTo>
                    <a:pt x="56" y="19"/>
                  </a:lnTo>
                  <a:lnTo>
                    <a:pt x="50" y="23"/>
                  </a:lnTo>
                  <a:lnTo>
                    <a:pt x="43" y="24"/>
                  </a:lnTo>
                  <a:lnTo>
                    <a:pt x="35" y="20"/>
                  </a:lnTo>
                  <a:lnTo>
                    <a:pt x="32" y="19"/>
                  </a:lnTo>
                  <a:lnTo>
                    <a:pt x="24" y="21"/>
                  </a:lnTo>
                  <a:lnTo>
                    <a:pt x="5" y="24"/>
                  </a:lnTo>
                  <a:lnTo>
                    <a:pt x="1" y="24"/>
                  </a:lnTo>
                  <a:lnTo>
                    <a:pt x="0" y="2"/>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38" name="Freeform 803"/>
            <p:cNvSpPr>
              <a:spLocks/>
            </p:cNvSpPr>
            <p:nvPr/>
          </p:nvSpPr>
          <p:spPr bwMode="auto">
            <a:xfrm>
              <a:off x="739" y="3691"/>
              <a:ext cx="56" cy="24"/>
            </a:xfrm>
            <a:custGeom>
              <a:avLst/>
              <a:gdLst/>
              <a:ahLst/>
              <a:cxnLst>
                <a:cxn ang="0">
                  <a:pos x="0" y="2"/>
                </a:cxn>
                <a:cxn ang="0">
                  <a:pos x="37" y="0"/>
                </a:cxn>
                <a:cxn ang="0">
                  <a:pos x="46" y="8"/>
                </a:cxn>
                <a:cxn ang="0">
                  <a:pos x="54" y="13"/>
                </a:cxn>
                <a:cxn ang="0">
                  <a:pos x="56" y="19"/>
                </a:cxn>
                <a:cxn ang="0">
                  <a:pos x="50" y="23"/>
                </a:cxn>
                <a:cxn ang="0">
                  <a:pos x="43" y="24"/>
                </a:cxn>
                <a:cxn ang="0">
                  <a:pos x="35" y="20"/>
                </a:cxn>
                <a:cxn ang="0">
                  <a:pos x="32" y="19"/>
                </a:cxn>
                <a:cxn ang="0">
                  <a:pos x="24" y="21"/>
                </a:cxn>
                <a:cxn ang="0">
                  <a:pos x="5" y="24"/>
                </a:cxn>
                <a:cxn ang="0">
                  <a:pos x="1" y="24"/>
                </a:cxn>
                <a:cxn ang="0">
                  <a:pos x="0" y="2"/>
                </a:cxn>
              </a:cxnLst>
              <a:rect l="0" t="0" r="r" b="b"/>
              <a:pathLst>
                <a:path w="56" h="24">
                  <a:moveTo>
                    <a:pt x="0" y="2"/>
                  </a:moveTo>
                  <a:lnTo>
                    <a:pt x="37" y="0"/>
                  </a:lnTo>
                  <a:lnTo>
                    <a:pt x="46" y="8"/>
                  </a:lnTo>
                  <a:lnTo>
                    <a:pt x="54" y="13"/>
                  </a:lnTo>
                  <a:lnTo>
                    <a:pt x="56" y="19"/>
                  </a:lnTo>
                  <a:lnTo>
                    <a:pt x="50" y="23"/>
                  </a:lnTo>
                  <a:lnTo>
                    <a:pt x="43" y="24"/>
                  </a:lnTo>
                  <a:lnTo>
                    <a:pt x="35" y="20"/>
                  </a:lnTo>
                  <a:lnTo>
                    <a:pt x="32" y="19"/>
                  </a:lnTo>
                  <a:lnTo>
                    <a:pt x="24" y="21"/>
                  </a:lnTo>
                  <a:lnTo>
                    <a:pt x="5" y="24"/>
                  </a:lnTo>
                  <a:lnTo>
                    <a:pt x="1" y="24"/>
                  </a:lnTo>
                  <a:lnTo>
                    <a:pt x="0" y="2"/>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39" name="Freeform 804"/>
            <p:cNvSpPr>
              <a:spLocks/>
            </p:cNvSpPr>
            <p:nvPr/>
          </p:nvSpPr>
          <p:spPr bwMode="auto">
            <a:xfrm>
              <a:off x="739" y="3691"/>
              <a:ext cx="56" cy="24"/>
            </a:xfrm>
            <a:custGeom>
              <a:avLst/>
              <a:gdLst/>
              <a:ahLst/>
              <a:cxnLst>
                <a:cxn ang="0">
                  <a:pos x="0" y="2"/>
                </a:cxn>
                <a:cxn ang="0">
                  <a:pos x="37" y="0"/>
                </a:cxn>
                <a:cxn ang="0">
                  <a:pos x="46" y="8"/>
                </a:cxn>
                <a:cxn ang="0">
                  <a:pos x="54" y="13"/>
                </a:cxn>
                <a:cxn ang="0">
                  <a:pos x="56" y="19"/>
                </a:cxn>
                <a:cxn ang="0">
                  <a:pos x="50" y="23"/>
                </a:cxn>
                <a:cxn ang="0">
                  <a:pos x="43" y="24"/>
                </a:cxn>
                <a:cxn ang="0">
                  <a:pos x="35" y="20"/>
                </a:cxn>
                <a:cxn ang="0">
                  <a:pos x="32" y="19"/>
                </a:cxn>
                <a:cxn ang="0">
                  <a:pos x="24" y="21"/>
                </a:cxn>
                <a:cxn ang="0">
                  <a:pos x="5" y="24"/>
                </a:cxn>
                <a:cxn ang="0">
                  <a:pos x="1" y="24"/>
                </a:cxn>
              </a:cxnLst>
              <a:rect l="0" t="0" r="r" b="b"/>
              <a:pathLst>
                <a:path w="56" h="24">
                  <a:moveTo>
                    <a:pt x="0" y="2"/>
                  </a:moveTo>
                  <a:lnTo>
                    <a:pt x="37" y="0"/>
                  </a:lnTo>
                  <a:lnTo>
                    <a:pt x="46" y="8"/>
                  </a:lnTo>
                  <a:lnTo>
                    <a:pt x="54" y="13"/>
                  </a:lnTo>
                  <a:lnTo>
                    <a:pt x="56" y="19"/>
                  </a:lnTo>
                  <a:lnTo>
                    <a:pt x="50" y="23"/>
                  </a:lnTo>
                  <a:lnTo>
                    <a:pt x="43" y="24"/>
                  </a:lnTo>
                  <a:lnTo>
                    <a:pt x="35" y="20"/>
                  </a:lnTo>
                  <a:lnTo>
                    <a:pt x="32" y="19"/>
                  </a:lnTo>
                  <a:lnTo>
                    <a:pt x="24" y="21"/>
                  </a:lnTo>
                  <a:lnTo>
                    <a:pt x="5" y="24"/>
                  </a:lnTo>
                  <a:lnTo>
                    <a:pt x="1" y="24"/>
                  </a:lnTo>
                </a:path>
              </a:pathLst>
            </a:custGeom>
            <a:no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0" name="Freeform 805"/>
            <p:cNvSpPr>
              <a:spLocks/>
            </p:cNvSpPr>
            <p:nvPr/>
          </p:nvSpPr>
          <p:spPr bwMode="auto">
            <a:xfrm>
              <a:off x="740" y="3715"/>
              <a:ext cx="60" cy="23"/>
            </a:xfrm>
            <a:custGeom>
              <a:avLst/>
              <a:gdLst/>
              <a:ahLst/>
              <a:cxnLst>
                <a:cxn ang="0">
                  <a:pos x="10" y="0"/>
                </a:cxn>
                <a:cxn ang="0">
                  <a:pos x="34" y="1"/>
                </a:cxn>
                <a:cxn ang="0">
                  <a:pos x="42" y="3"/>
                </a:cxn>
                <a:cxn ang="0">
                  <a:pos x="52" y="5"/>
                </a:cxn>
                <a:cxn ang="0">
                  <a:pos x="57" y="12"/>
                </a:cxn>
                <a:cxn ang="0">
                  <a:pos x="60" y="19"/>
                </a:cxn>
                <a:cxn ang="0">
                  <a:pos x="57" y="23"/>
                </a:cxn>
                <a:cxn ang="0">
                  <a:pos x="49" y="23"/>
                </a:cxn>
                <a:cxn ang="0">
                  <a:pos x="44" y="20"/>
                </a:cxn>
                <a:cxn ang="0">
                  <a:pos x="39" y="18"/>
                </a:cxn>
                <a:cxn ang="0">
                  <a:pos x="14" y="22"/>
                </a:cxn>
                <a:cxn ang="0">
                  <a:pos x="0" y="22"/>
                </a:cxn>
                <a:cxn ang="0">
                  <a:pos x="10" y="0"/>
                </a:cxn>
              </a:cxnLst>
              <a:rect l="0" t="0" r="r" b="b"/>
              <a:pathLst>
                <a:path w="60" h="23">
                  <a:moveTo>
                    <a:pt x="10" y="0"/>
                  </a:moveTo>
                  <a:lnTo>
                    <a:pt x="34" y="1"/>
                  </a:lnTo>
                  <a:lnTo>
                    <a:pt x="42" y="3"/>
                  </a:lnTo>
                  <a:lnTo>
                    <a:pt x="52" y="5"/>
                  </a:lnTo>
                  <a:lnTo>
                    <a:pt x="57" y="12"/>
                  </a:lnTo>
                  <a:lnTo>
                    <a:pt x="60" y="19"/>
                  </a:lnTo>
                  <a:lnTo>
                    <a:pt x="57" y="23"/>
                  </a:lnTo>
                  <a:lnTo>
                    <a:pt x="49" y="23"/>
                  </a:lnTo>
                  <a:lnTo>
                    <a:pt x="44" y="20"/>
                  </a:lnTo>
                  <a:lnTo>
                    <a:pt x="39" y="18"/>
                  </a:lnTo>
                  <a:lnTo>
                    <a:pt x="14" y="22"/>
                  </a:lnTo>
                  <a:lnTo>
                    <a:pt x="0" y="22"/>
                  </a:lnTo>
                  <a:lnTo>
                    <a:pt x="10" y="0"/>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41" name="Freeform 806"/>
            <p:cNvSpPr>
              <a:spLocks/>
            </p:cNvSpPr>
            <p:nvPr/>
          </p:nvSpPr>
          <p:spPr bwMode="auto">
            <a:xfrm>
              <a:off x="740" y="3715"/>
              <a:ext cx="60" cy="23"/>
            </a:xfrm>
            <a:custGeom>
              <a:avLst/>
              <a:gdLst/>
              <a:ahLst/>
              <a:cxnLst>
                <a:cxn ang="0">
                  <a:pos x="10" y="0"/>
                </a:cxn>
                <a:cxn ang="0">
                  <a:pos x="34" y="1"/>
                </a:cxn>
                <a:cxn ang="0">
                  <a:pos x="42" y="3"/>
                </a:cxn>
                <a:cxn ang="0">
                  <a:pos x="52" y="5"/>
                </a:cxn>
                <a:cxn ang="0">
                  <a:pos x="57" y="12"/>
                </a:cxn>
                <a:cxn ang="0">
                  <a:pos x="60" y="19"/>
                </a:cxn>
                <a:cxn ang="0">
                  <a:pos x="57" y="23"/>
                </a:cxn>
                <a:cxn ang="0">
                  <a:pos x="49" y="23"/>
                </a:cxn>
                <a:cxn ang="0">
                  <a:pos x="44" y="20"/>
                </a:cxn>
                <a:cxn ang="0">
                  <a:pos x="39" y="18"/>
                </a:cxn>
                <a:cxn ang="0">
                  <a:pos x="14" y="22"/>
                </a:cxn>
                <a:cxn ang="0">
                  <a:pos x="0" y="22"/>
                </a:cxn>
                <a:cxn ang="0">
                  <a:pos x="10" y="0"/>
                </a:cxn>
              </a:cxnLst>
              <a:rect l="0" t="0" r="r" b="b"/>
              <a:pathLst>
                <a:path w="60" h="23">
                  <a:moveTo>
                    <a:pt x="10" y="0"/>
                  </a:moveTo>
                  <a:lnTo>
                    <a:pt x="34" y="1"/>
                  </a:lnTo>
                  <a:lnTo>
                    <a:pt x="42" y="3"/>
                  </a:lnTo>
                  <a:lnTo>
                    <a:pt x="52" y="5"/>
                  </a:lnTo>
                  <a:lnTo>
                    <a:pt x="57" y="12"/>
                  </a:lnTo>
                  <a:lnTo>
                    <a:pt x="60" y="19"/>
                  </a:lnTo>
                  <a:lnTo>
                    <a:pt x="57" y="23"/>
                  </a:lnTo>
                  <a:lnTo>
                    <a:pt x="49" y="23"/>
                  </a:lnTo>
                  <a:lnTo>
                    <a:pt x="44" y="20"/>
                  </a:lnTo>
                  <a:lnTo>
                    <a:pt x="39" y="18"/>
                  </a:lnTo>
                  <a:lnTo>
                    <a:pt x="14" y="22"/>
                  </a:lnTo>
                  <a:lnTo>
                    <a:pt x="0" y="22"/>
                  </a:lnTo>
                  <a:lnTo>
                    <a:pt x="10" y="0"/>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42" name="Freeform 807"/>
            <p:cNvSpPr>
              <a:spLocks/>
            </p:cNvSpPr>
            <p:nvPr/>
          </p:nvSpPr>
          <p:spPr bwMode="auto">
            <a:xfrm>
              <a:off x="740" y="3715"/>
              <a:ext cx="60" cy="23"/>
            </a:xfrm>
            <a:custGeom>
              <a:avLst/>
              <a:gdLst/>
              <a:ahLst/>
              <a:cxnLst>
                <a:cxn ang="0">
                  <a:pos x="10" y="0"/>
                </a:cxn>
                <a:cxn ang="0">
                  <a:pos x="34" y="1"/>
                </a:cxn>
                <a:cxn ang="0">
                  <a:pos x="42" y="3"/>
                </a:cxn>
                <a:cxn ang="0">
                  <a:pos x="52" y="5"/>
                </a:cxn>
                <a:cxn ang="0">
                  <a:pos x="57" y="12"/>
                </a:cxn>
                <a:cxn ang="0">
                  <a:pos x="60" y="19"/>
                </a:cxn>
                <a:cxn ang="0">
                  <a:pos x="57" y="23"/>
                </a:cxn>
                <a:cxn ang="0">
                  <a:pos x="49" y="23"/>
                </a:cxn>
                <a:cxn ang="0">
                  <a:pos x="44" y="20"/>
                </a:cxn>
                <a:cxn ang="0">
                  <a:pos x="39" y="18"/>
                </a:cxn>
                <a:cxn ang="0">
                  <a:pos x="14" y="22"/>
                </a:cxn>
                <a:cxn ang="0">
                  <a:pos x="0" y="22"/>
                </a:cxn>
              </a:cxnLst>
              <a:rect l="0" t="0" r="r" b="b"/>
              <a:pathLst>
                <a:path w="60" h="23">
                  <a:moveTo>
                    <a:pt x="10" y="0"/>
                  </a:moveTo>
                  <a:lnTo>
                    <a:pt x="34" y="1"/>
                  </a:lnTo>
                  <a:lnTo>
                    <a:pt x="42" y="3"/>
                  </a:lnTo>
                  <a:lnTo>
                    <a:pt x="52" y="5"/>
                  </a:lnTo>
                  <a:lnTo>
                    <a:pt x="57" y="12"/>
                  </a:lnTo>
                  <a:lnTo>
                    <a:pt x="60" y="19"/>
                  </a:lnTo>
                  <a:lnTo>
                    <a:pt x="57" y="23"/>
                  </a:lnTo>
                  <a:lnTo>
                    <a:pt x="49" y="23"/>
                  </a:lnTo>
                  <a:lnTo>
                    <a:pt x="44" y="20"/>
                  </a:lnTo>
                  <a:lnTo>
                    <a:pt x="39" y="18"/>
                  </a:lnTo>
                  <a:lnTo>
                    <a:pt x="14" y="22"/>
                  </a:lnTo>
                  <a:lnTo>
                    <a:pt x="0" y="22"/>
                  </a:lnTo>
                </a:path>
              </a:pathLst>
            </a:custGeom>
            <a:no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3" name="Freeform 808"/>
            <p:cNvSpPr>
              <a:spLocks/>
            </p:cNvSpPr>
            <p:nvPr/>
          </p:nvSpPr>
          <p:spPr bwMode="auto">
            <a:xfrm>
              <a:off x="746" y="3733"/>
              <a:ext cx="54" cy="27"/>
            </a:xfrm>
            <a:custGeom>
              <a:avLst/>
              <a:gdLst/>
              <a:ahLst/>
              <a:cxnLst>
                <a:cxn ang="0">
                  <a:pos x="0" y="0"/>
                </a:cxn>
                <a:cxn ang="0">
                  <a:pos x="7" y="5"/>
                </a:cxn>
                <a:cxn ang="0">
                  <a:pos x="35" y="6"/>
                </a:cxn>
                <a:cxn ang="0">
                  <a:pos x="40" y="10"/>
                </a:cxn>
                <a:cxn ang="0">
                  <a:pos x="49" y="13"/>
                </a:cxn>
                <a:cxn ang="0">
                  <a:pos x="54" y="18"/>
                </a:cxn>
                <a:cxn ang="0">
                  <a:pos x="53" y="24"/>
                </a:cxn>
                <a:cxn ang="0">
                  <a:pos x="44" y="25"/>
                </a:cxn>
                <a:cxn ang="0">
                  <a:pos x="33" y="23"/>
                </a:cxn>
                <a:cxn ang="0">
                  <a:pos x="12" y="22"/>
                </a:cxn>
                <a:cxn ang="0">
                  <a:pos x="19" y="25"/>
                </a:cxn>
                <a:cxn ang="0">
                  <a:pos x="6" y="27"/>
                </a:cxn>
                <a:cxn ang="0">
                  <a:pos x="0" y="0"/>
                </a:cxn>
              </a:cxnLst>
              <a:rect l="0" t="0" r="r" b="b"/>
              <a:pathLst>
                <a:path w="54" h="27">
                  <a:moveTo>
                    <a:pt x="0" y="0"/>
                  </a:moveTo>
                  <a:lnTo>
                    <a:pt x="7" y="5"/>
                  </a:lnTo>
                  <a:lnTo>
                    <a:pt x="35" y="6"/>
                  </a:lnTo>
                  <a:lnTo>
                    <a:pt x="40" y="10"/>
                  </a:lnTo>
                  <a:lnTo>
                    <a:pt x="49" y="13"/>
                  </a:lnTo>
                  <a:lnTo>
                    <a:pt x="54" y="18"/>
                  </a:lnTo>
                  <a:lnTo>
                    <a:pt x="53" y="24"/>
                  </a:lnTo>
                  <a:lnTo>
                    <a:pt x="44" y="25"/>
                  </a:lnTo>
                  <a:lnTo>
                    <a:pt x="33" y="23"/>
                  </a:lnTo>
                  <a:lnTo>
                    <a:pt x="12" y="22"/>
                  </a:lnTo>
                  <a:lnTo>
                    <a:pt x="19" y="25"/>
                  </a:lnTo>
                  <a:lnTo>
                    <a:pt x="6" y="27"/>
                  </a:lnTo>
                  <a:lnTo>
                    <a:pt x="0" y="0"/>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44" name="Freeform 809"/>
            <p:cNvSpPr>
              <a:spLocks/>
            </p:cNvSpPr>
            <p:nvPr/>
          </p:nvSpPr>
          <p:spPr bwMode="auto">
            <a:xfrm>
              <a:off x="746" y="3733"/>
              <a:ext cx="54" cy="27"/>
            </a:xfrm>
            <a:custGeom>
              <a:avLst/>
              <a:gdLst/>
              <a:ahLst/>
              <a:cxnLst>
                <a:cxn ang="0">
                  <a:pos x="0" y="0"/>
                </a:cxn>
                <a:cxn ang="0">
                  <a:pos x="7" y="5"/>
                </a:cxn>
                <a:cxn ang="0">
                  <a:pos x="35" y="6"/>
                </a:cxn>
                <a:cxn ang="0">
                  <a:pos x="40" y="10"/>
                </a:cxn>
                <a:cxn ang="0">
                  <a:pos x="49" y="13"/>
                </a:cxn>
                <a:cxn ang="0">
                  <a:pos x="54" y="18"/>
                </a:cxn>
                <a:cxn ang="0">
                  <a:pos x="53" y="24"/>
                </a:cxn>
                <a:cxn ang="0">
                  <a:pos x="44" y="25"/>
                </a:cxn>
                <a:cxn ang="0">
                  <a:pos x="33" y="23"/>
                </a:cxn>
                <a:cxn ang="0">
                  <a:pos x="12" y="22"/>
                </a:cxn>
                <a:cxn ang="0">
                  <a:pos x="19" y="25"/>
                </a:cxn>
                <a:cxn ang="0">
                  <a:pos x="6" y="27"/>
                </a:cxn>
                <a:cxn ang="0">
                  <a:pos x="0" y="0"/>
                </a:cxn>
              </a:cxnLst>
              <a:rect l="0" t="0" r="r" b="b"/>
              <a:pathLst>
                <a:path w="54" h="27">
                  <a:moveTo>
                    <a:pt x="0" y="0"/>
                  </a:moveTo>
                  <a:lnTo>
                    <a:pt x="7" y="5"/>
                  </a:lnTo>
                  <a:lnTo>
                    <a:pt x="35" y="6"/>
                  </a:lnTo>
                  <a:lnTo>
                    <a:pt x="40" y="10"/>
                  </a:lnTo>
                  <a:lnTo>
                    <a:pt x="49" y="13"/>
                  </a:lnTo>
                  <a:lnTo>
                    <a:pt x="54" y="18"/>
                  </a:lnTo>
                  <a:lnTo>
                    <a:pt x="53" y="24"/>
                  </a:lnTo>
                  <a:lnTo>
                    <a:pt x="44" y="25"/>
                  </a:lnTo>
                  <a:lnTo>
                    <a:pt x="33" y="23"/>
                  </a:lnTo>
                  <a:lnTo>
                    <a:pt x="12" y="22"/>
                  </a:lnTo>
                  <a:lnTo>
                    <a:pt x="19" y="25"/>
                  </a:lnTo>
                  <a:lnTo>
                    <a:pt x="6" y="27"/>
                  </a:lnTo>
                  <a:lnTo>
                    <a:pt x="0" y="0"/>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45" name="Freeform 810"/>
            <p:cNvSpPr>
              <a:spLocks/>
            </p:cNvSpPr>
            <p:nvPr/>
          </p:nvSpPr>
          <p:spPr bwMode="auto">
            <a:xfrm>
              <a:off x="746" y="3733"/>
              <a:ext cx="54" cy="27"/>
            </a:xfrm>
            <a:custGeom>
              <a:avLst/>
              <a:gdLst/>
              <a:ahLst/>
              <a:cxnLst>
                <a:cxn ang="0">
                  <a:pos x="0" y="0"/>
                </a:cxn>
                <a:cxn ang="0">
                  <a:pos x="7" y="5"/>
                </a:cxn>
                <a:cxn ang="0">
                  <a:pos x="35" y="6"/>
                </a:cxn>
                <a:cxn ang="0">
                  <a:pos x="40" y="10"/>
                </a:cxn>
                <a:cxn ang="0">
                  <a:pos x="49" y="13"/>
                </a:cxn>
                <a:cxn ang="0">
                  <a:pos x="54" y="18"/>
                </a:cxn>
                <a:cxn ang="0">
                  <a:pos x="53" y="24"/>
                </a:cxn>
                <a:cxn ang="0">
                  <a:pos x="44" y="25"/>
                </a:cxn>
                <a:cxn ang="0">
                  <a:pos x="33" y="23"/>
                </a:cxn>
                <a:cxn ang="0">
                  <a:pos x="12" y="22"/>
                </a:cxn>
                <a:cxn ang="0">
                  <a:pos x="19" y="25"/>
                </a:cxn>
                <a:cxn ang="0">
                  <a:pos x="6" y="27"/>
                </a:cxn>
              </a:cxnLst>
              <a:rect l="0" t="0" r="r" b="b"/>
              <a:pathLst>
                <a:path w="54" h="27">
                  <a:moveTo>
                    <a:pt x="0" y="0"/>
                  </a:moveTo>
                  <a:lnTo>
                    <a:pt x="7" y="5"/>
                  </a:lnTo>
                  <a:lnTo>
                    <a:pt x="35" y="6"/>
                  </a:lnTo>
                  <a:lnTo>
                    <a:pt x="40" y="10"/>
                  </a:lnTo>
                  <a:lnTo>
                    <a:pt x="49" y="13"/>
                  </a:lnTo>
                  <a:lnTo>
                    <a:pt x="54" y="18"/>
                  </a:lnTo>
                  <a:lnTo>
                    <a:pt x="53" y="24"/>
                  </a:lnTo>
                  <a:lnTo>
                    <a:pt x="44" y="25"/>
                  </a:lnTo>
                  <a:lnTo>
                    <a:pt x="33" y="23"/>
                  </a:lnTo>
                  <a:lnTo>
                    <a:pt x="12" y="22"/>
                  </a:lnTo>
                  <a:lnTo>
                    <a:pt x="19" y="25"/>
                  </a:lnTo>
                  <a:lnTo>
                    <a:pt x="6" y="27"/>
                  </a:lnTo>
                </a:path>
              </a:pathLst>
            </a:custGeom>
            <a:no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6" name="Freeform 811"/>
            <p:cNvSpPr>
              <a:spLocks/>
            </p:cNvSpPr>
            <p:nvPr/>
          </p:nvSpPr>
          <p:spPr bwMode="auto">
            <a:xfrm>
              <a:off x="612" y="3688"/>
              <a:ext cx="88" cy="115"/>
            </a:xfrm>
            <a:custGeom>
              <a:avLst/>
              <a:gdLst/>
              <a:ahLst/>
              <a:cxnLst>
                <a:cxn ang="0">
                  <a:pos x="0" y="115"/>
                </a:cxn>
                <a:cxn ang="0">
                  <a:pos x="36" y="84"/>
                </a:cxn>
                <a:cxn ang="0">
                  <a:pos x="40" y="61"/>
                </a:cxn>
                <a:cxn ang="0">
                  <a:pos x="46" y="52"/>
                </a:cxn>
                <a:cxn ang="0">
                  <a:pos x="56" y="40"/>
                </a:cxn>
                <a:cxn ang="0">
                  <a:pos x="62" y="30"/>
                </a:cxn>
                <a:cxn ang="0">
                  <a:pos x="66" y="19"/>
                </a:cxn>
                <a:cxn ang="0">
                  <a:pos x="72" y="10"/>
                </a:cxn>
                <a:cxn ang="0">
                  <a:pos x="77" y="0"/>
                </a:cxn>
                <a:cxn ang="0">
                  <a:pos x="82" y="3"/>
                </a:cxn>
                <a:cxn ang="0">
                  <a:pos x="86" y="11"/>
                </a:cxn>
                <a:cxn ang="0">
                  <a:pos x="88" y="21"/>
                </a:cxn>
                <a:cxn ang="0">
                  <a:pos x="83" y="30"/>
                </a:cxn>
                <a:cxn ang="0">
                  <a:pos x="81" y="37"/>
                </a:cxn>
                <a:cxn ang="0">
                  <a:pos x="81" y="44"/>
                </a:cxn>
                <a:cxn ang="0">
                  <a:pos x="81" y="52"/>
                </a:cxn>
                <a:cxn ang="0">
                  <a:pos x="83" y="62"/>
                </a:cxn>
                <a:cxn ang="0">
                  <a:pos x="88" y="72"/>
                </a:cxn>
                <a:cxn ang="0">
                  <a:pos x="0" y="115"/>
                </a:cxn>
              </a:cxnLst>
              <a:rect l="0" t="0" r="r" b="b"/>
              <a:pathLst>
                <a:path w="88" h="115">
                  <a:moveTo>
                    <a:pt x="0" y="115"/>
                  </a:moveTo>
                  <a:lnTo>
                    <a:pt x="36" y="84"/>
                  </a:lnTo>
                  <a:lnTo>
                    <a:pt x="40" y="61"/>
                  </a:lnTo>
                  <a:lnTo>
                    <a:pt x="46" y="52"/>
                  </a:lnTo>
                  <a:lnTo>
                    <a:pt x="56" y="40"/>
                  </a:lnTo>
                  <a:lnTo>
                    <a:pt x="62" y="30"/>
                  </a:lnTo>
                  <a:lnTo>
                    <a:pt x="66" y="19"/>
                  </a:lnTo>
                  <a:lnTo>
                    <a:pt x="72" y="10"/>
                  </a:lnTo>
                  <a:lnTo>
                    <a:pt x="77" y="0"/>
                  </a:lnTo>
                  <a:lnTo>
                    <a:pt x="82" y="3"/>
                  </a:lnTo>
                  <a:lnTo>
                    <a:pt x="86" y="11"/>
                  </a:lnTo>
                  <a:lnTo>
                    <a:pt x="88" y="21"/>
                  </a:lnTo>
                  <a:lnTo>
                    <a:pt x="83" y="30"/>
                  </a:lnTo>
                  <a:lnTo>
                    <a:pt x="81" y="37"/>
                  </a:lnTo>
                  <a:lnTo>
                    <a:pt x="81" y="44"/>
                  </a:lnTo>
                  <a:lnTo>
                    <a:pt x="81" y="52"/>
                  </a:lnTo>
                  <a:lnTo>
                    <a:pt x="83" y="62"/>
                  </a:lnTo>
                  <a:lnTo>
                    <a:pt x="88" y="72"/>
                  </a:lnTo>
                  <a:lnTo>
                    <a:pt x="0" y="115"/>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47" name="Freeform 812"/>
            <p:cNvSpPr>
              <a:spLocks/>
            </p:cNvSpPr>
            <p:nvPr/>
          </p:nvSpPr>
          <p:spPr bwMode="auto">
            <a:xfrm>
              <a:off x="612" y="3688"/>
              <a:ext cx="88" cy="115"/>
            </a:xfrm>
            <a:custGeom>
              <a:avLst/>
              <a:gdLst/>
              <a:ahLst/>
              <a:cxnLst>
                <a:cxn ang="0">
                  <a:pos x="0" y="115"/>
                </a:cxn>
                <a:cxn ang="0">
                  <a:pos x="36" y="84"/>
                </a:cxn>
                <a:cxn ang="0">
                  <a:pos x="40" y="61"/>
                </a:cxn>
                <a:cxn ang="0">
                  <a:pos x="46" y="52"/>
                </a:cxn>
                <a:cxn ang="0">
                  <a:pos x="56" y="40"/>
                </a:cxn>
                <a:cxn ang="0">
                  <a:pos x="62" y="30"/>
                </a:cxn>
                <a:cxn ang="0">
                  <a:pos x="66" y="19"/>
                </a:cxn>
                <a:cxn ang="0">
                  <a:pos x="72" y="10"/>
                </a:cxn>
                <a:cxn ang="0">
                  <a:pos x="77" y="0"/>
                </a:cxn>
                <a:cxn ang="0">
                  <a:pos x="82" y="3"/>
                </a:cxn>
                <a:cxn ang="0">
                  <a:pos x="86" y="11"/>
                </a:cxn>
                <a:cxn ang="0">
                  <a:pos x="88" y="21"/>
                </a:cxn>
                <a:cxn ang="0">
                  <a:pos x="83" y="30"/>
                </a:cxn>
                <a:cxn ang="0">
                  <a:pos x="81" y="37"/>
                </a:cxn>
                <a:cxn ang="0">
                  <a:pos x="81" y="44"/>
                </a:cxn>
                <a:cxn ang="0">
                  <a:pos x="81" y="52"/>
                </a:cxn>
                <a:cxn ang="0">
                  <a:pos x="83" y="62"/>
                </a:cxn>
                <a:cxn ang="0">
                  <a:pos x="88" y="72"/>
                </a:cxn>
                <a:cxn ang="0">
                  <a:pos x="0" y="115"/>
                </a:cxn>
              </a:cxnLst>
              <a:rect l="0" t="0" r="r" b="b"/>
              <a:pathLst>
                <a:path w="88" h="115">
                  <a:moveTo>
                    <a:pt x="0" y="115"/>
                  </a:moveTo>
                  <a:lnTo>
                    <a:pt x="36" y="84"/>
                  </a:lnTo>
                  <a:lnTo>
                    <a:pt x="40" y="61"/>
                  </a:lnTo>
                  <a:lnTo>
                    <a:pt x="46" y="52"/>
                  </a:lnTo>
                  <a:lnTo>
                    <a:pt x="56" y="40"/>
                  </a:lnTo>
                  <a:lnTo>
                    <a:pt x="62" y="30"/>
                  </a:lnTo>
                  <a:lnTo>
                    <a:pt x="66" y="19"/>
                  </a:lnTo>
                  <a:lnTo>
                    <a:pt x="72" y="10"/>
                  </a:lnTo>
                  <a:lnTo>
                    <a:pt x="77" y="0"/>
                  </a:lnTo>
                  <a:lnTo>
                    <a:pt x="82" y="3"/>
                  </a:lnTo>
                  <a:lnTo>
                    <a:pt x="86" y="11"/>
                  </a:lnTo>
                  <a:lnTo>
                    <a:pt x="88" y="21"/>
                  </a:lnTo>
                  <a:lnTo>
                    <a:pt x="83" y="30"/>
                  </a:lnTo>
                  <a:lnTo>
                    <a:pt x="81" y="37"/>
                  </a:lnTo>
                  <a:lnTo>
                    <a:pt x="81" y="44"/>
                  </a:lnTo>
                  <a:lnTo>
                    <a:pt x="81" y="52"/>
                  </a:lnTo>
                  <a:lnTo>
                    <a:pt x="83" y="62"/>
                  </a:lnTo>
                  <a:lnTo>
                    <a:pt x="88" y="72"/>
                  </a:lnTo>
                  <a:lnTo>
                    <a:pt x="0" y="115"/>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48" name="Freeform 813"/>
            <p:cNvSpPr>
              <a:spLocks/>
            </p:cNvSpPr>
            <p:nvPr/>
          </p:nvSpPr>
          <p:spPr bwMode="auto">
            <a:xfrm>
              <a:off x="612" y="3688"/>
              <a:ext cx="88" cy="115"/>
            </a:xfrm>
            <a:custGeom>
              <a:avLst/>
              <a:gdLst/>
              <a:ahLst/>
              <a:cxnLst>
                <a:cxn ang="0">
                  <a:pos x="0" y="115"/>
                </a:cxn>
                <a:cxn ang="0">
                  <a:pos x="36" y="84"/>
                </a:cxn>
                <a:cxn ang="0">
                  <a:pos x="40" y="61"/>
                </a:cxn>
                <a:cxn ang="0">
                  <a:pos x="46" y="52"/>
                </a:cxn>
                <a:cxn ang="0">
                  <a:pos x="56" y="40"/>
                </a:cxn>
                <a:cxn ang="0">
                  <a:pos x="62" y="30"/>
                </a:cxn>
                <a:cxn ang="0">
                  <a:pos x="66" y="19"/>
                </a:cxn>
                <a:cxn ang="0">
                  <a:pos x="72" y="10"/>
                </a:cxn>
                <a:cxn ang="0">
                  <a:pos x="77" y="0"/>
                </a:cxn>
                <a:cxn ang="0">
                  <a:pos x="82" y="3"/>
                </a:cxn>
                <a:cxn ang="0">
                  <a:pos x="86" y="11"/>
                </a:cxn>
                <a:cxn ang="0">
                  <a:pos x="88" y="21"/>
                </a:cxn>
                <a:cxn ang="0">
                  <a:pos x="83" y="30"/>
                </a:cxn>
                <a:cxn ang="0">
                  <a:pos x="81" y="37"/>
                </a:cxn>
                <a:cxn ang="0">
                  <a:pos x="81" y="44"/>
                </a:cxn>
                <a:cxn ang="0">
                  <a:pos x="81" y="52"/>
                </a:cxn>
                <a:cxn ang="0">
                  <a:pos x="83" y="62"/>
                </a:cxn>
                <a:cxn ang="0">
                  <a:pos x="88" y="72"/>
                </a:cxn>
              </a:cxnLst>
              <a:rect l="0" t="0" r="r" b="b"/>
              <a:pathLst>
                <a:path w="88" h="115">
                  <a:moveTo>
                    <a:pt x="0" y="115"/>
                  </a:moveTo>
                  <a:lnTo>
                    <a:pt x="36" y="84"/>
                  </a:lnTo>
                  <a:lnTo>
                    <a:pt x="40" y="61"/>
                  </a:lnTo>
                  <a:lnTo>
                    <a:pt x="46" y="52"/>
                  </a:lnTo>
                  <a:lnTo>
                    <a:pt x="56" y="40"/>
                  </a:lnTo>
                  <a:lnTo>
                    <a:pt x="62" y="30"/>
                  </a:lnTo>
                  <a:lnTo>
                    <a:pt x="66" y="19"/>
                  </a:lnTo>
                  <a:lnTo>
                    <a:pt x="72" y="10"/>
                  </a:lnTo>
                  <a:lnTo>
                    <a:pt x="77" y="0"/>
                  </a:lnTo>
                  <a:lnTo>
                    <a:pt x="82" y="3"/>
                  </a:lnTo>
                  <a:lnTo>
                    <a:pt x="86" y="11"/>
                  </a:lnTo>
                  <a:lnTo>
                    <a:pt x="88" y="21"/>
                  </a:lnTo>
                  <a:lnTo>
                    <a:pt x="83" y="30"/>
                  </a:lnTo>
                  <a:lnTo>
                    <a:pt x="81" y="37"/>
                  </a:lnTo>
                  <a:lnTo>
                    <a:pt x="81" y="44"/>
                  </a:lnTo>
                  <a:lnTo>
                    <a:pt x="81" y="52"/>
                  </a:lnTo>
                  <a:lnTo>
                    <a:pt x="83" y="62"/>
                  </a:lnTo>
                  <a:lnTo>
                    <a:pt x="88" y="72"/>
                  </a:lnTo>
                </a:path>
              </a:pathLst>
            </a:custGeom>
            <a:no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9" name="Freeform 814"/>
            <p:cNvSpPr>
              <a:spLocks/>
            </p:cNvSpPr>
            <p:nvPr/>
          </p:nvSpPr>
          <p:spPr bwMode="auto">
            <a:xfrm>
              <a:off x="725" y="3671"/>
              <a:ext cx="53" cy="17"/>
            </a:xfrm>
            <a:custGeom>
              <a:avLst/>
              <a:gdLst/>
              <a:ahLst/>
              <a:cxnLst>
                <a:cxn ang="0">
                  <a:pos x="0" y="8"/>
                </a:cxn>
                <a:cxn ang="0">
                  <a:pos x="22" y="0"/>
                </a:cxn>
                <a:cxn ang="0">
                  <a:pos x="37" y="0"/>
                </a:cxn>
                <a:cxn ang="0">
                  <a:pos x="46" y="0"/>
                </a:cxn>
                <a:cxn ang="0">
                  <a:pos x="53" y="2"/>
                </a:cxn>
                <a:cxn ang="0">
                  <a:pos x="53" y="7"/>
                </a:cxn>
                <a:cxn ang="0">
                  <a:pos x="50" y="11"/>
                </a:cxn>
                <a:cxn ang="0">
                  <a:pos x="43" y="16"/>
                </a:cxn>
                <a:cxn ang="0">
                  <a:pos x="37" y="15"/>
                </a:cxn>
                <a:cxn ang="0">
                  <a:pos x="27" y="17"/>
                </a:cxn>
                <a:cxn ang="0">
                  <a:pos x="0" y="8"/>
                </a:cxn>
              </a:cxnLst>
              <a:rect l="0" t="0" r="r" b="b"/>
              <a:pathLst>
                <a:path w="53" h="17">
                  <a:moveTo>
                    <a:pt x="0" y="8"/>
                  </a:moveTo>
                  <a:lnTo>
                    <a:pt x="22" y="0"/>
                  </a:lnTo>
                  <a:lnTo>
                    <a:pt x="37" y="0"/>
                  </a:lnTo>
                  <a:lnTo>
                    <a:pt x="46" y="0"/>
                  </a:lnTo>
                  <a:lnTo>
                    <a:pt x="53" y="2"/>
                  </a:lnTo>
                  <a:lnTo>
                    <a:pt x="53" y="7"/>
                  </a:lnTo>
                  <a:lnTo>
                    <a:pt x="50" y="11"/>
                  </a:lnTo>
                  <a:lnTo>
                    <a:pt x="43" y="16"/>
                  </a:lnTo>
                  <a:lnTo>
                    <a:pt x="37" y="15"/>
                  </a:lnTo>
                  <a:lnTo>
                    <a:pt x="27" y="17"/>
                  </a:lnTo>
                  <a:lnTo>
                    <a:pt x="0" y="8"/>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50" name="Freeform 815"/>
            <p:cNvSpPr>
              <a:spLocks/>
            </p:cNvSpPr>
            <p:nvPr/>
          </p:nvSpPr>
          <p:spPr bwMode="auto">
            <a:xfrm>
              <a:off x="725" y="3671"/>
              <a:ext cx="53" cy="17"/>
            </a:xfrm>
            <a:custGeom>
              <a:avLst/>
              <a:gdLst/>
              <a:ahLst/>
              <a:cxnLst>
                <a:cxn ang="0">
                  <a:pos x="0" y="8"/>
                </a:cxn>
                <a:cxn ang="0">
                  <a:pos x="22" y="0"/>
                </a:cxn>
                <a:cxn ang="0">
                  <a:pos x="37" y="0"/>
                </a:cxn>
                <a:cxn ang="0">
                  <a:pos x="46" y="0"/>
                </a:cxn>
                <a:cxn ang="0">
                  <a:pos x="53" y="2"/>
                </a:cxn>
                <a:cxn ang="0">
                  <a:pos x="53" y="7"/>
                </a:cxn>
                <a:cxn ang="0">
                  <a:pos x="50" y="11"/>
                </a:cxn>
                <a:cxn ang="0">
                  <a:pos x="43" y="16"/>
                </a:cxn>
                <a:cxn ang="0">
                  <a:pos x="37" y="15"/>
                </a:cxn>
                <a:cxn ang="0">
                  <a:pos x="27" y="17"/>
                </a:cxn>
                <a:cxn ang="0">
                  <a:pos x="0" y="8"/>
                </a:cxn>
              </a:cxnLst>
              <a:rect l="0" t="0" r="r" b="b"/>
              <a:pathLst>
                <a:path w="53" h="17">
                  <a:moveTo>
                    <a:pt x="0" y="8"/>
                  </a:moveTo>
                  <a:lnTo>
                    <a:pt x="22" y="0"/>
                  </a:lnTo>
                  <a:lnTo>
                    <a:pt x="37" y="0"/>
                  </a:lnTo>
                  <a:lnTo>
                    <a:pt x="46" y="0"/>
                  </a:lnTo>
                  <a:lnTo>
                    <a:pt x="53" y="2"/>
                  </a:lnTo>
                  <a:lnTo>
                    <a:pt x="53" y="7"/>
                  </a:lnTo>
                  <a:lnTo>
                    <a:pt x="50" y="11"/>
                  </a:lnTo>
                  <a:lnTo>
                    <a:pt x="43" y="16"/>
                  </a:lnTo>
                  <a:lnTo>
                    <a:pt x="37" y="15"/>
                  </a:lnTo>
                  <a:lnTo>
                    <a:pt x="27" y="17"/>
                  </a:lnTo>
                  <a:lnTo>
                    <a:pt x="0" y="8"/>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51" name="Freeform 816"/>
            <p:cNvSpPr>
              <a:spLocks/>
            </p:cNvSpPr>
            <p:nvPr/>
          </p:nvSpPr>
          <p:spPr bwMode="auto">
            <a:xfrm>
              <a:off x="725" y="3671"/>
              <a:ext cx="53" cy="17"/>
            </a:xfrm>
            <a:custGeom>
              <a:avLst/>
              <a:gdLst/>
              <a:ahLst/>
              <a:cxnLst>
                <a:cxn ang="0">
                  <a:pos x="0" y="8"/>
                </a:cxn>
                <a:cxn ang="0">
                  <a:pos x="22" y="0"/>
                </a:cxn>
                <a:cxn ang="0">
                  <a:pos x="37" y="0"/>
                </a:cxn>
                <a:cxn ang="0">
                  <a:pos x="46" y="0"/>
                </a:cxn>
                <a:cxn ang="0">
                  <a:pos x="53" y="2"/>
                </a:cxn>
                <a:cxn ang="0">
                  <a:pos x="53" y="7"/>
                </a:cxn>
                <a:cxn ang="0">
                  <a:pos x="50" y="11"/>
                </a:cxn>
                <a:cxn ang="0">
                  <a:pos x="43" y="16"/>
                </a:cxn>
                <a:cxn ang="0">
                  <a:pos x="37" y="15"/>
                </a:cxn>
                <a:cxn ang="0">
                  <a:pos x="27" y="17"/>
                </a:cxn>
              </a:cxnLst>
              <a:rect l="0" t="0" r="r" b="b"/>
              <a:pathLst>
                <a:path w="53" h="17">
                  <a:moveTo>
                    <a:pt x="0" y="8"/>
                  </a:moveTo>
                  <a:lnTo>
                    <a:pt x="22" y="0"/>
                  </a:lnTo>
                  <a:lnTo>
                    <a:pt x="37" y="0"/>
                  </a:lnTo>
                  <a:lnTo>
                    <a:pt x="46" y="0"/>
                  </a:lnTo>
                  <a:lnTo>
                    <a:pt x="53" y="2"/>
                  </a:lnTo>
                  <a:lnTo>
                    <a:pt x="53" y="7"/>
                  </a:lnTo>
                  <a:lnTo>
                    <a:pt x="50" y="11"/>
                  </a:lnTo>
                  <a:lnTo>
                    <a:pt x="43" y="16"/>
                  </a:lnTo>
                  <a:lnTo>
                    <a:pt x="37" y="15"/>
                  </a:lnTo>
                  <a:lnTo>
                    <a:pt x="27" y="17"/>
                  </a:lnTo>
                </a:path>
              </a:pathLst>
            </a:custGeom>
            <a:no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52" name="Freeform 817"/>
            <p:cNvSpPr>
              <a:spLocks/>
            </p:cNvSpPr>
            <p:nvPr/>
          </p:nvSpPr>
          <p:spPr bwMode="auto">
            <a:xfrm>
              <a:off x="703" y="3700"/>
              <a:ext cx="91" cy="104"/>
            </a:xfrm>
            <a:custGeom>
              <a:avLst/>
              <a:gdLst/>
              <a:ahLst/>
              <a:cxnLst>
                <a:cxn ang="0">
                  <a:pos x="0" y="7"/>
                </a:cxn>
                <a:cxn ang="0">
                  <a:pos x="20" y="94"/>
                </a:cxn>
                <a:cxn ang="0">
                  <a:pos x="58" y="104"/>
                </a:cxn>
                <a:cxn ang="0">
                  <a:pos x="64" y="104"/>
                </a:cxn>
                <a:cxn ang="0">
                  <a:pos x="90" y="94"/>
                </a:cxn>
                <a:cxn ang="0">
                  <a:pos x="91" y="91"/>
                </a:cxn>
                <a:cxn ang="0">
                  <a:pos x="74" y="78"/>
                </a:cxn>
                <a:cxn ang="0">
                  <a:pos x="63" y="36"/>
                </a:cxn>
                <a:cxn ang="0">
                  <a:pos x="52" y="1"/>
                </a:cxn>
                <a:cxn ang="0">
                  <a:pos x="51" y="0"/>
                </a:cxn>
                <a:cxn ang="0">
                  <a:pos x="0" y="7"/>
                </a:cxn>
              </a:cxnLst>
              <a:rect l="0" t="0" r="r" b="b"/>
              <a:pathLst>
                <a:path w="91" h="104">
                  <a:moveTo>
                    <a:pt x="0" y="7"/>
                  </a:moveTo>
                  <a:lnTo>
                    <a:pt x="20" y="94"/>
                  </a:lnTo>
                  <a:lnTo>
                    <a:pt x="58" y="104"/>
                  </a:lnTo>
                  <a:lnTo>
                    <a:pt x="64" y="104"/>
                  </a:lnTo>
                  <a:lnTo>
                    <a:pt x="90" y="94"/>
                  </a:lnTo>
                  <a:lnTo>
                    <a:pt x="91" y="91"/>
                  </a:lnTo>
                  <a:lnTo>
                    <a:pt x="74" y="78"/>
                  </a:lnTo>
                  <a:lnTo>
                    <a:pt x="63" y="36"/>
                  </a:lnTo>
                  <a:lnTo>
                    <a:pt x="52" y="1"/>
                  </a:lnTo>
                  <a:lnTo>
                    <a:pt x="51" y="0"/>
                  </a:lnTo>
                  <a:lnTo>
                    <a:pt x="0" y="7"/>
                  </a:lnTo>
                  <a:close/>
                </a:path>
              </a:pathLst>
            </a:custGeom>
            <a:solidFill>
              <a:srgbClr val="777777"/>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53" name="Freeform 818"/>
            <p:cNvSpPr>
              <a:spLocks/>
            </p:cNvSpPr>
            <p:nvPr/>
          </p:nvSpPr>
          <p:spPr bwMode="auto">
            <a:xfrm>
              <a:off x="703" y="3700"/>
              <a:ext cx="91" cy="104"/>
            </a:xfrm>
            <a:custGeom>
              <a:avLst/>
              <a:gdLst/>
              <a:ahLst/>
              <a:cxnLst>
                <a:cxn ang="0">
                  <a:pos x="0" y="7"/>
                </a:cxn>
                <a:cxn ang="0">
                  <a:pos x="20" y="94"/>
                </a:cxn>
                <a:cxn ang="0">
                  <a:pos x="58" y="104"/>
                </a:cxn>
                <a:cxn ang="0">
                  <a:pos x="64" y="104"/>
                </a:cxn>
                <a:cxn ang="0">
                  <a:pos x="90" y="94"/>
                </a:cxn>
                <a:cxn ang="0">
                  <a:pos x="91" y="91"/>
                </a:cxn>
                <a:cxn ang="0">
                  <a:pos x="74" y="78"/>
                </a:cxn>
                <a:cxn ang="0">
                  <a:pos x="63" y="36"/>
                </a:cxn>
                <a:cxn ang="0">
                  <a:pos x="52" y="1"/>
                </a:cxn>
                <a:cxn ang="0">
                  <a:pos x="51" y="0"/>
                </a:cxn>
                <a:cxn ang="0">
                  <a:pos x="0" y="7"/>
                </a:cxn>
              </a:cxnLst>
              <a:rect l="0" t="0" r="r" b="b"/>
              <a:pathLst>
                <a:path w="91" h="104">
                  <a:moveTo>
                    <a:pt x="0" y="7"/>
                  </a:moveTo>
                  <a:lnTo>
                    <a:pt x="20" y="94"/>
                  </a:lnTo>
                  <a:lnTo>
                    <a:pt x="58" y="104"/>
                  </a:lnTo>
                  <a:lnTo>
                    <a:pt x="64" y="104"/>
                  </a:lnTo>
                  <a:lnTo>
                    <a:pt x="90" y="94"/>
                  </a:lnTo>
                  <a:lnTo>
                    <a:pt x="91" y="91"/>
                  </a:lnTo>
                  <a:lnTo>
                    <a:pt x="74" y="78"/>
                  </a:lnTo>
                  <a:lnTo>
                    <a:pt x="63" y="36"/>
                  </a:lnTo>
                  <a:lnTo>
                    <a:pt x="52" y="1"/>
                  </a:lnTo>
                  <a:lnTo>
                    <a:pt x="51" y="0"/>
                  </a:lnTo>
                  <a:lnTo>
                    <a:pt x="0" y="7"/>
                  </a:lnTo>
                  <a:close/>
                </a:path>
              </a:pathLst>
            </a:custGeom>
            <a:solidFill>
              <a:srgbClr val="777777"/>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54" name="Freeform 819"/>
            <p:cNvSpPr>
              <a:spLocks/>
            </p:cNvSpPr>
            <p:nvPr/>
          </p:nvSpPr>
          <p:spPr bwMode="auto">
            <a:xfrm>
              <a:off x="703" y="3700"/>
              <a:ext cx="91" cy="104"/>
            </a:xfrm>
            <a:custGeom>
              <a:avLst/>
              <a:gdLst/>
              <a:ahLst/>
              <a:cxnLst>
                <a:cxn ang="0">
                  <a:pos x="0" y="7"/>
                </a:cxn>
                <a:cxn ang="0">
                  <a:pos x="20" y="94"/>
                </a:cxn>
                <a:cxn ang="0">
                  <a:pos x="58" y="104"/>
                </a:cxn>
                <a:cxn ang="0">
                  <a:pos x="64" y="104"/>
                </a:cxn>
                <a:cxn ang="0">
                  <a:pos x="90" y="94"/>
                </a:cxn>
                <a:cxn ang="0">
                  <a:pos x="91" y="91"/>
                </a:cxn>
                <a:cxn ang="0">
                  <a:pos x="74" y="78"/>
                </a:cxn>
                <a:cxn ang="0">
                  <a:pos x="63" y="36"/>
                </a:cxn>
                <a:cxn ang="0">
                  <a:pos x="52" y="1"/>
                </a:cxn>
                <a:cxn ang="0">
                  <a:pos x="51" y="0"/>
                </a:cxn>
              </a:cxnLst>
              <a:rect l="0" t="0" r="r" b="b"/>
              <a:pathLst>
                <a:path w="91" h="104">
                  <a:moveTo>
                    <a:pt x="0" y="7"/>
                  </a:moveTo>
                  <a:lnTo>
                    <a:pt x="20" y="94"/>
                  </a:lnTo>
                  <a:lnTo>
                    <a:pt x="58" y="104"/>
                  </a:lnTo>
                  <a:lnTo>
                    <a:pt x="64" y="104"/>
                  </a:lnTo>
                  <a:lnTo>
                    <a:pt x="90" y="94"/>
                  </a:lnTo>
                  <a:lnTo>
                    <a:pt x="91" y="91"/>
                  </a:lnTo>
                  <a:lnTo>
                    <a:pt x="74" y="78"/>
                  </a:lnTo>
                  <a:lnTo>
                    <a:pt x="63" y="36"/>
                  </a:lnTo>
                  <a:lnTo>
                    <a:pt x="52" y="1"/>
                  </a:lnTo>
                  <a:lnTo>
                    <a:pt x="51" y="0"/>
                  </a:lnTo>
                </a:path>
              </a:pathLst>
            </a:custGeom>
            <a:no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55" name="Freeform 820"/>
            <p:cNvSpPr>
              <a:spLocks/>
            </p:cNvSpPr>
            <p:nvPr/>
          </p:nvSpPr>
          <p:spPr bwMode="auto">
            <a:xfrm>
              <a:off x="751" y="3786"/>
              <a:ext cx="28" cy="9"/>
            </a:xfrm>
            <a:custGeom>
              <a:avLst/>
              <a:gdLst/>
              <a:ahLst/>
              <a:cxnLst>
                <a:cxn ang="0">
                  <a:pos x="7" y="1"/>
                </a:cxn>
                <a:cxn ang="0">
                  <a:pos x="2" y="3"/>
                </a:cxn>
                <a:cxn ang="0">
                  <a:pos x="0" y="5"/>
                </a:cxn>
                <a:cxn ang="0">
                  <a:pos x="1" y="8"/>
                </a:cxn>
                <a:cxn ang="0">
                  <a:pos x="5" y="9"/>
                </a:cxn>
                <a:cxn ang="0">
                  <a:pos x="14" y="9"/>
                </a:cxn>
                <a:cxn ang="0">
                  <a:pos x="23" y="9"/>
                </a:cxn>
                <a:cxn ang="0">
                  <a:pos x="27" y="6"/>
                </a:cxn>
                <a:cxn ang="0">
                  <a:pos x="28" y="3"/>
                </a:cxn>
                <a:cxn ang="0">
                  <a:pos x="26" y="1"/>
                </a:cxn>
                <a:cxn ang="0">
                  <a:pos x="23" y="0"/>
                </a:cxn>
                <a:cxn ang="0">
                  <a:pos x="14" y="0"/>
                </a:cxn>
                <a:cxn ang="0">
                  <a:pos x="7" y="1"/>
                </a:cxn>
              </a:cxnLst>
              <a:rect l="0" t="0" r="r" b="b"/>
              <a:pathLst>
                <a:path w="28" h="9">
                  <a:moveTo>
                    <a:pt x="7" y="1"/>
                  </a:moveTo>
                  <a:lnTo>
                    <a:pt x="2" y="3"/>
                  </a:lnTo>
                  <a:lnTo>
                    <a:pt x="0" y="5"/>
                  </a:lnTo>
                  <a:lnTo>
                    <a:pt x="1" y="8"/>
                  </a:lnTo>
                  <a:lnTo>
                    <a:pt x="5" y="9"/>
                  </a:lnTo>
                  <a:lnTo>
                    <a:pt x="14" y="9"/>
                  </a:lnTo>
                  <a:lnTo>
                    <a:pt x="23" y="9"/>
                  </a:lnTo>
                  <a:lnTo>
                    <a:pt x="27" y="6"/>
                  </a:lnTo>
                  <a:lnTo>
                    <a:pt x="28" y="3"/>
                  </a:lnTo>
                  <a:lnTo>
                    <a:pt x="26" y="1"/>
                  </a:lnTo>
                  <a:lnTo>
                    <a:pt x="23" y="0"/>
                  </a:lnTo>
                  <a:lnTo>
                    <a:pt x="14" y="0"/>
                  </a:lnTo>
                  <a:lnTo>
                    <a:pt x="7" y="1"/>
                  </a:lnTo>
                  <a:close/>
                </a:path>
              </a:pathLst>
            </a:custGeom>
            <a:solidFill>
              <a:srgbClr val="222222"/>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56" name="Freeform 821"/>
            <p:cNvSpPr>
              <a:spLocks/>
            </p:cNvSpPr>
            <p:nvPr/>
          </p:nvSpPr>
          <p:spPr bwMode="auto">
            <a:xfrm>
              <a:off x="751" y="3786"/>
              <a:ext cx="28" cy="9"/>
            </a:xfrm>
            <a:custGeom>
              <a:avLst/>
              <a:gdLst/>
              <a:ahLst/>
              <a:cxnLst>
                <a:cxn ang="0">
                  <a:pos x="7" y="1"/>
                </a:cxn>
                <a:cxn ang="0">
                  <a:pos x="2" y="3"/>
                </a:cxn>
                <a:cxn ang="0">
                  <a:pos x="0" y="5"/>
                </a:cxn>
                <a:cxn ang="0">
                  <a:pos x="1" y="8"/>
                </a:cxn>
                <a:cxn ang="0">
                  <a:pos x="5" y="9"/>
                </a:cxn>
                <a:cxn ang="0">
                  <a:pos x="14" y="9"/>
                </a:cxn>
                <a:cxn ang="0">
                  <a:pos x="23" y="9"/>
                </a:cxn>
                <a:cxn ang="0">
                  <a:pos x="27" y="6"/>
                </a:cxn>
                <a:cxn ang="0">
                  <a:pos x="28" y="3"/>
                </a:cxn>
                <a:cxn ang="0">
                  <a:pos x="26" y="1"/>
                </a:cxn>
                <a:cxn ang="0">
                  <a:pos x="23" y="0"/>
                </a:cxn>
                <a:cxn ang="0">
                  <a:pos x="14" y="0"/>
                </a:cxn>
                <a:cxn ang="0">
                  <a:pos x="7" y="1"/>
                </a:cxn>
              </a:cxnLst>
              <a:rect l="0" t="0" r="r" b="b"/>
              <a:pathLst>
                <a:path w="28" h="9">
                  <a:moveTo>
                    <a:pt x="7" y="1"/>
                  </a:moveTo>
                  <a:lnTo>
                    <a:pt x="2" y="3"/>
                  </a:lnTo>
                  <a:lnTo>
                    <a:pt x="0" y="5"/>
                  </a:lnTo>
                  <a:lnTo>
                    <a:pt x="1" y="8"/>
                  </a:lnTo>
                  <a:lnTo>
                    <a:pt x="5" y="9"/>
                  </a:lnTo>
                  <a:lnTo>
                    <a:pt x="14" y="9"/>
                  </a:lnTo>
                  <a:lnTo>
                    <a:pt x="23" y="9"/>
                  </a:lnTo>
                  <a:lnTo>
                    <a:pt x="27" y="6"/>
                  </a:lnTo>
                  <a:lnTo>
                    <a:pt x="28" y="3"/>
                  </a:lnTo>
                  <a:lnTo>
                    <a:pt x="26" y="1"/>
                  </a:lnTo>
                  <a:lnTo>
                    <a:pt x="23" y="0"/>
                  </a:lnTo>
                  <a:lnTo>
                    <a:pt x="14" y="0"/>
                  </a:lnTo>
                  <a:lnTo>
                    <a:pt x="7" y="1"/>
                  </a:lnTo>
                  <a:close/>
                </a:path>
              </a:pathLst>
            </a:custGeom>
            <a:solidFill>
              <a:srgbClr val="222222"/>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57" name="Freeform 822"/>
            <p:cNvSpPr>
              <a:spLocks/>
            </p:cNvSpPr>
            <p:nvPr/>
          </p:nvSpPr>
          <p:spPr bwMode="auto">
            <a:xfrm>
              <a:off x="716" y="3726"/>
              <a:ext cx="13" cy="14"/>
            </a:xfrm>
            <a:custGeom>
              <a:avLst/>
              <a:gdLst/>
              <a:ahLst/>
              <a:cxnLst>
                <a:cxn ang="0">
                  <a:pos x="0" y="2"/>
                </a:cxn>
                <a:cxn ang="0">
                  <a:pos x="2" y="14"/>
                </a:cxn>
                <a:cxn ang="0">
                  <a:pos x="13" y="11"/>
                </a:cxn>
                <a:cxn ang="0">
                  <a:pos x="10" y="0"/>
                </a:cxn>
                <a:cxn ang="0">
                  <a:pos x="0" y="2"/>
                </a:cxn>
              </a:cxnLst>
              <a:rect l="0" t="0" r="r" b="b"/>
              <a:pathLst>
                <a:path w="13" h="14">
                  <a:moveTo>
                    <a:pt x="0" y="2"/>
                  </a:moveTo>
                  <a:lnTo>
                    <a:pt x="2" y="14"/>
                  </a:lnTo>
                  <a:lnTo>
                    <a:pt x="13" y="11"/>
                  </a:lnTo>
                  <a:lnTo>
                    <a:pt x="10"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58" name="Freeform 823"/>
            <p:cNvSpPr>
              <a:spLocks/>
            </p:cNvSpPr>
            <p:nvPr/>
          </p:nvSpPr>
          <p:spPr bwMode="auto">
            <a:xfrm>
              <a:off x="716" y="3726"/>
              <a:ext cx="13" cy="14"/>
            </a:xfrm>
            <a:custGeom>
              <a:avLst/>
              <a:gdLst/>
              <a:ahLst/>
              <a:cxnLst>
                <a:cxn ang="0">
                  <a:pos x="0" y="2"/>
                </a:cxn>
                <a:cxn ang="0">
                  <a:pos x="2" y="14"/>
                </a:cxn>
                <a:cxn ang="0">
                  <a:pos x="13" y="11"/>
                </a:cxn>
                <a:cxn ang="0">
                  <a:pos x="10" y="0"/>
                </a:cxn>
                <a:cxn ang="0">
                  <a:pos x="0" y="2"/>
                </a:cxn>
              </a:cxnLst>
              <a:rect l="0" t="0" r="r" b="b"/>
              <a:pathLst>
                <a:path w="13" h="14">
                  <a:moveTo>
                    <a:pt x="0" y="2"/>
                  </a:moveTo>
                  <a:lnTo>
                    <a:pt x="2" y="14"/>
                  </a:lnTo>
                  <a:lnTo>
                    <a:pt x="13" y="11"/>
                  </a:lnTo>
                  <a:lnTo>
                    <a:pt x="10" y="0"/>
                  </a:lnTo>
                  <a:lnTo>
                    <a:pt x="0" y="2"/>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59" name="Freeform 824"/>
            <p:cNvSpPr>
              <a:spLocks/>
            </p:cNvSpPr>
            <p:nvPr/>
          </p:nvSpPr>
          <p:spPr bwMode="auto">
            <a:xfrm>
              <a:off x="731" y="3723"/>
              <a:ext cx="13" cy="13"/>
            </a:xfrm>
            <a:custGeom>
              <a:avLst/>
              <a:gdLst/>
              <a:ahLst/>
              <a:cxnLst>
                <a:cxn ang="0">
                  <a:pos x="0" y="2"/>
                </a:cxn>
                <a:cxn ang="0">
                  <a:pos x="2" y="13"/>
                </a:cxn>
                <a:cxn ang="0">
                  <a:pos x="13" y="11"/>
                </a:cxn>
                <a:cxn ang="0">
                  <a:pos x="11" y="0"/>
                </a:cxn>
                <a:cxn ang="0">
                  <a:pos x="0" y="2"/>
                </a:cxn>
              </a:cxnLst>
              <a:rect l="0" t="0" r="r" b="b"/>
              <a:pathLst>
                <a:path w="13" h="13">
                  <a:moveTo>
                    <a:pt x="0" y="2"/>
                  </a:moveTo>
                  <a:lnTo>
                    <a:pt x="2" y="13"/>
                  </a:lnTo>
                  <a:lnTo>
                    <a:pt x="13" y="11"/>
                  </a:lnTo>
                  <a:lnTo>
                    <a:pt x="11"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60" name="Freeform 825"/>
            <p:cNvSpPr>
              <a:spLocks/>
            </p:cNvSpPr>
            <p:nvPr/>
          </p:nvSpPr>
          <p:spPr bwMode="auto">
            <a:xfrm>
              <a:off x="731" y="3723"/>
              <a:ext cx="13" cy="13"/>
            </a:xfrm>
            <a:custGeom>
              <a:avLst/>
              <a:gdLst/>
              <a:ahLst/>
              <a:cxnLst>
                <a:cxn ang="0">
                  <a:pos x="0" y="2"/>
                </a:cxn>
                <a:cxn ang="0">
                  <a:pos x="2" y="13"/>
                </a:cxn>
                <a:cxn ang="0">
                  <a:pos x="13" y="11"/>
                </a:cxn>
                <a:cxn ang="0">
                  <a:pos x="11" y="0"/>
                </a:cxn>
                <a:cxn ang="0">
                  <a:pos x="0" y="2"/>
                </a:cxn>
              </a:cxnLst>
              <a:rect l="0" t="0" r="r" b="b"/>
              <a:pathLst>
                <a:path w="13" h="13">
                  <a:moveTo>
                    <a:pt x="0" y="2"/>
                  </a:moveTo>
                  <a:lnTo>
                    <a:pt x="2" y="13"/>
                  </a:lnTo>
                  <a:lnTo>
                    <a:pt x="13" y="11"/>
                  </a:lnTo>
                  <a:lnTo>
                    <a:pt x="11" y="0"/>
                  </a:lnTo>
                  <a:lnTo>
                    <a:pt x="0" y="2"/>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1" name="Freeform 826"/>
            <p:cNvSpPr>
              <a:spLocks/>
            </p:cNvSpPr>
            <p:nvPr/>
          </p:nvSpPr>
          <p:spPr bwMode="auto">
            <a:xfrm>
              <a:off x="746" y="3720"/>
              <a:ext cx="14" cy="13"/>
            </a:xfrm>
            <a:custGeom>
              <a:avLst/>
              <a:gdLst/>
              <a:ahLst/>
              <a:cxnLst>
                <a:cxn ang="0">
                  <a:pos x="0" y="2"/>
                </a:cxn>
                <a:cxn ang="0">
                  <a:pos x="1" y="13"/>
                </a:cxn>
                <a:cxn ang="0">
                  <a:pos x="14" y="11"/>
                </a:cxn>
                <a:cxn ang="0">
                  <a:pos x="10" y="0"/>
                </a:cxn>
                <a:cxn ang="0">
                  <a:pos x="0" y="2"/>
                </a:cxn>
              </a:cxnLst>
              <a:rect l="0" t="0" r="r" b="b"/>
              <a:pathLst>
                <a:path w="14" h="13">
                  <a:moveTo>
                    <a:pt x="0" y="2"/>
                  </a:moveTo>
                  <a:lnTo>
                    <a:pt x="1" y="13"/>
                  </a:lnTo>
                  <a:lnTo>
                    <a:pt x="14" y="11"/>
                  </a:lnTo>
                  <a:lnTo>
                    <a:pt x="10"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62" name="Freeform 827"/>
            <p:cNvSpPr>
              <a:spLocks/>
            </p:cNvSpPr>
            <p:nvPr/>
          </p:nvSpPr>
          <p:spPr bwMode="auto">
            <a:xfrm>
              <a:off x="746" y="3720"/>
              <a:ext cx="14" cy="13"/>
            </a:xfrm>
            <a:custGeom>
              <a:avLst/>
              <a:gdLst/>
              <a:ahLst/>
              <a:cxnLst>
                <a:cxn ang="0">
                  <a:pos x="0" y="2"/>
                </a:cxn>
                <a:cxn ang="0">
                  <a:pos x="1" y="13"/>
                </a:cxn>
                <a:cxn ang="0">
                  <a:pos x="14" y="11"/>
                </a:cxn>
                <a:cxn ang="0">
                  <a:pos x="10" y="0"/>
                </a:cxn>
                <a:cxn ang="0">
                  <a:pos x="0" y="2"/>
                </a:cxn>
              </a:cxnLst>
              <a:rect l="0" t="0" r="r" b="b"/>
              <a:pathLst>
                <a:path w="14" h="13">
                  <a:moveTo>
                    <a:pt x="0" y="2"/>
                  </a:moveTo>
                  <a:lnTo>
                    <a:pt x="1" y="13"/>
                  </a:lnTo>
                  <a:lnTo>
                    <a:pt x="14" y="11"/>
                  </a:lnTo>
                  <a:lnTo>
                    <a:pt x="10" y="0"/>
                  </a:lnTo>
                  <a:lnTo>
                    <a:pt x="0" y="2"/>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3" name="Freeform 828"/>
            <p:cNvSpPr>
              <a:spLocks/>
            </p:cNvSpPr>
            <p:nvPr/>
          </p:nvSpPr>
          <p:spPr bwMode="auto">
            <a:xfrm>
              <a:off x="720" y="3743"/>
              <a:ext cx="13" cy="13"/>
            </a:xfrm>
            <a:custGeom>
              <a:avLst/>
              <a:gdLst/>
              <a:ahLst/>
              <a:cxnLst>
                <a:cxn ang="0">
                  <a:pos x="0" y="1"/>
                </a:cxn>
                <a:cxn ang="0">
                  <a:pos x="1" y="13"/>
                </a:cxn>
                <a:cxn ang="0">
                  <a:pos x="13" y="10"/>
                </a:cxn>
                <a:cxn ang="0">
                  <a:pos x="10" y="0"/>
                </a:cxn>
                <a:cxn ang="0">
                  <a:pos x="0" y="1"/>
                </a:cxn>
              </a:cxnLst>
              <a:rect l="0" t="0" r="r" b="b"/>
              <a:pathLst>
                <a:path w="13" h="13">
                  <a:moveTo>
                    <a:pt x="0" y="1"/>
                  </a:moveTo>
                  <a:lnTo>
                    <a:pt x="1" y="13"/>
                  </a:lnTo>
                  <a:lnTo>
                    <a:pt x="13" y="10"/>
                  </a:lnTo>
                  <a:lnTo>
                    <a:pt x="10" y="0"/>
                  </a:lnTo>
                  <a:lnTo>
                    <a:pt x="0" y="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64" name="Freeform 829"/>
            <p:cNvSpPr>
              <a:spLocks/>
            </p:cNvSpPr>
            <p:nvPr/>
          </p:nvSpPr>
          <p:spPr bwMode="auto">
            <a:xfrm>
              <a:off x="720" y="3743"/>
              <a:ext cx="13" cy="13"/>
            </a:xfrm>
            <a:custGeom>
              <a:avLst/>
              <a:gdLst/>
              <a:ahLst/>
              <a:cxnLst>
                <a:cxn ang="0">
                  <a:pos x="0" y="1"/>
                </a:cxn>
                <a:cxn ang="0">
                  <a:pos x="1" y="13"/>
                </a:cxn>
                <a:cxn ang="0">
                  <a:pos x="13" y="10"/>
                </a:cxn>
                <a:cxn ang="0">
                  <a:pos x="10" y="0"/>
                </a:cxn>
                <a:cxn ang="0">
                  <a:pos x="0" y="1"/>
                </a:cxn>
              </a:cxnLst>
              <a:rect l="0" t="0" r="r" b="b"/>
              <a:pathLst>
                <a:path w="13" h="13">
                  <a:moveTo>
                    <a:pt x="0" y="1"/>
                  </a:moveTo>
                  <a:lnTo>
                    <a:pt x="1" y="13"/>
                  </a:lnTo>
                  <a:lnTo>
                    <a:pt x="13" y="10"/>
                  </a:lnTo>
                  <a:lnTo>
                    <a:pt x="10" y="0"/>
                  </a:lnTo>
                  <a:lnTo>
                    <a:pt x="0" y="1"/>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5" name="Freeform 830"/>
            <p:cNvSpPr>
              <a:spLocks/>
            </p:cNvSpPr>
            <p:nvPr/>
          </p:nvSpPr>
          <p:spPr bwMode="auto">
            <a:xfrm>
              <a:off x="734" y="3738"/>
              <a:ext cx="13" cy="15"/>
            </a:xfrm>
            <a:custGeom>
              <a:avLst/>
              <a:gdLst/>
              <a:ahLst/>
              <a:cxnLst>
                <a:cxn ang="0">
                  <a:pos x="0" y="2"/>
                </a:cxn>
                <a:cxn ang="0">
                  <a:pos x="2" y="15"/>
                </a:cxn>
                <a:cxn ang="0">
                  <a:pos x="13" y="12"/>
                </a:cxn>
                <a:cxn ang="0">
                  <a:pos x="11" y="0"/>
                </a:cxn>
                <a:cxn ang="0">
                  <a:pos x="0" y="2"/>
                </a:cxn>
              </a:cxnLst>
              <a:rect l="0" t="0" r="r" b="b"/>
              <a:pathLst>
                <a:path w="13" h="15">
                  <a:moveTo>
                    <a:pt x="0" y="2"/>
                  </a:moveTo>
                  <a:lnTo>
                    <a:pt x="2" y="15"/>
                  </a:lnTo>
                  <a:lnTo>
                    <a:pt x="13" y="12"/>
                  </a:lnTo>
                  <a:lnTo>
                    <a:pt x="11"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66" name="Freeform 831"/>
            <p:cNvSpPr>
              <a:spLocks/>
            </p:cNvSpPr>
            <p:nvPr/>
          </p:nvSpPr>
          <p:spPr bwMode="auto">
            <a:xfrm>
              <a:off x="734" y="3738"/>
              <a:ext cx="13" cy="15"/>
            </a:xfrm>
            <a:custGeom>
              <a:avLst/>
              <a:gdLst/>
              <a:ahLst/>
              <a:cxnLst>
                <a:cxn ang="0">
                  <a:pos x="0" y="2"/>
                </a:cxn>
                <a:cxn ang="0">
                  <a:pos x="2" y="15"/>
                </a:cxn>
                <a:cxn ang="0">
                  <a:pos x="13" y="12"/>
                </a:cxn>
                <a:cxn ang="0">
                  <a:pos x="11" y="0"/>
                </a:cxn>
                <a:cxn ang="0">
                  <a:pos x="0" y="2"/>
                </a:cxn>
              </a:cxnLst>
              <a:rect l="0" t="0" r="r" b="b"/>
              <a:pathLst>
                <a:path w="13" h="15">
                  <a:moveTo>
                    <a:pt x="0" y="2"/>
                  </a:moveTo>
                  <a:lnTo>
                    <a:pt x="2" y="15"/>
                  </a:lnTo>
                  <a:lnTo>
                    <a:pt x="13" y="12"/>
                  </a:lnTo>
                  <a:lnTo>
                    <a:pt x="11" y="0"/>
                  </a:lnTo>
                  <a:lnTo>
                    <a:pt x="0" y="2"/>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7" name="Freeform 832"/>
            <p:cNvSpPr>
              <a:spLocks/>
            </p:cNvSpPr>
            <p:nvPr/>
          </p:nvSpPr>
          <p:spPr bwMode="auto">
            <a:xfrm>
              <a:off x="750" y="3735"/>
              <a:ext cx="13" cy="14"/>
            </a:xfrm>
            <a:custGeom>
              <a:avLst/>
              <a:gdLst/>
              <a:ahLst/>
              <a:cxnLst>
                <a:cxn ang="0">
                  <a:pos x="0" y="2"/>
                </a:cxn>
                <a:cxn ang="0">
                  <a:pos x="1" y="14"/>
                </a:cxn>
                <a:cxn ang="0">
                  <a:pos x="13" y="12"/>
                </a:cxn>
                <a:cxn ang="0">
                  <a:pos x="10" y="0"/>
                </a:cxn>
                <a:cxn ang="0">
                  <a:pos x="0" y="2"/>
                </a:cxn>
              </a:cxnLst>
              <a:rect l="0" t="0" r="r" b="b"/>
              <a:pathLst>
                <a:path w="13" h="14">
                  <a:moveTo>
                    <a:pt x="0" y="2"/>
                  </a:moveTo>
                  <a:lnTo>
                    <a:pt x="1" y="14"/>
                  </a:lnTo>
                  <a:lnTo>
                    <a:pt x="13" y="12"/>
                  </a:lnTo>
                  <a:lnTo>
                    <a:pt x="10"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68" name="Freeform 833"/>
            <p:cNvSpPr>
              <a:spLocks/>
            </p:cNvSpPr>
            <p:nvPr/>
          </p:nvSpPr>
          <p:spPr bwMode="auto">
            <a:xfrm>
              <a:off x="750" y="3735"/>
              <a:ext cx="13" cy="14"/>
            </a:xfrm>
            <a:custGeom>
              <a:avLst/>
              <a:gdLst/>
              <a:ahLst/>
              <a:cxnLst>
                <a:cxn ang="0">
                  <a:pos x="0" y="2"/>
                </a:cxn>
                <a:cxn ang="0">
                  <a:pos x="1" y="14"/>
                </a:cxn>
                <a:cxn ang="0">
                  <a:pos x="13" y="12"/>
                </a:cxn>
                <a:cxn ang="0">
                  <a:pos x="10" y="0"/>
                </a:cxn>
                <a:cxn ang="0">
                  <a:pos x="0" y="2"/>
                </a:cxn>
              </a:cxnLst>
              <a:rect l="0" t="0" r="r" b="b"/>
              <a:pathLst>
                <a:path w="13" h="14">
                  <a:moveTo>
                    <a:pt x="0" y="2"/>
                  </a:moveTo>
                  <a:lnTo>
                    <a:pt x="1" y="14"/>
                  </a:lnTo>
                  <a:lnTo>
                    <a:pt x="13" y="12"/>
                  </a:lnTo>
                  <a:lnTo>
                    <a:pt x="10" y="0"/>
                  </a:lnTo>
                  <a:lnTo>
                    <a:pt x="0" y="2"/>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9" name="Freeform 834"/>
            <p:cNvSpPr>
              <a:spLocks/>
            </p:cNvSpPr>
            <p:nvPr/>
          </p:nvSpPr>
          <p:spPr bwMode="auto">
            <a:xfrm>
              <a:off x="723" y="3758"/>
              <a:ext cx="13" cy="14"/>
            </a:xfrm>
            <a:custGeom>
              <a:avLst/>
              <a:gdLst/>
              <a:ahLst/>
              <a:cxnLst>
                <a:cxn ang="0">
                  <a:pos x="0" y="1"/>
                </a:cxn>
                <a:cxn ang="0">
                  <a:pos x="1" y="14"/>
                </a:cxn>
                <a:cxn ang="0">
                  <a:pos x="13" y="11"/>
                </a:cxn>
                <a:cxn ang="0">
                  <a:pos x="10" y="0"/>
                </a:cxn>
                <a:cxn ang="0">
                  <a:pos x="0" y="1"/>
                </a:cxn>
              </a:cxnLst>
              <a:rect l="0" t="0" r="r" b="b"/>
              <a:pathLst>
                <a:path w="13" h="14">
                  <a:moveTo>
                    <a:pt x="0" y="1"/>
                  </a:moveTo>
                  <a:lnTo>
                    <a:pt x="1" y="14"/>
                  </a:lnTo>
                  <a:lnTo>
                    <a:pt x="13" y="11"/>
                  </a:lnTo>
                  <a:lnTo>
                    <a:pt x="10" y="0"/>
                  </a:lnTo>
                  <a:lnTo>
                    <a:pt x="0" y="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70" name="Freeform 835"/>
            <p:cNvSpPr>
              <a:spLocks/>
            </p:cNvSpPr>
            <p:nvPr/>
          </p:nvSpPr>
          <p:spPr bwMode="auto">
            <a:xfrm>
              <a:off x="723" y="3758"/>
              <a:ext cx="13" cy="14"/>
            </a:xfrm>
            <a:custGeom>
              <a:avLst/>
              <a:gdLst/>
              <a:ahLst/>
              <a:cxnLst>
                <a:cxn ang="0">
                  <a:pos x="0" y="1"/>
                </a:cxn>
                <a:cxn ang="0">
                  <a:pos x="1" y="14"/>
                </a:cxn>
                <a:cxn ang="0">
                  <a:pos x="13" y="11"/>
                </a:cxn>
                <a:cxn ang="0">
                  <a:pos x="10" y="0"/>
                </a:cxn>
                <a:cxn ang="0">
                  <a:pos x="0" y="1"/>
                </a:cxn>
              </a:cxnLst>
              <a:rect l="0" t="0" r="r" b="b"/>
              <a:pathLst>
                <a:path w="13" h="14">
                  <a:moveTo>
                    <a:pt x="0" y="1"/>
                  </a:moveTo>
                  <a:lnTo>
                    <a:pt x="1" y="14"/>
                  </a:lnTo>
                  <a:lnTo>
                    <a:pt x="13" y="11"/>
                  </a:lnTo>
                  <a:lnTo>
                    <a:pt x="10" y="0"/>
                  </a:lnTo>
                  <a:lnTo>
                    <a:pt x="0" y="1"/>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71" name="Freeform 836"/>
            <p:cNvSpPr>
              <a:spLocks/>
            </p:cNvSpPr>
            <p:nvPr/>
          </p:nvSpPr>
          <p:spPr bwMode="auto">
            <a:xfrm>
              <a:off x="739" y="3754"/>
              <a:ext cx="12" cy="15"/>
            </a:xfrm>
            <a:custGeom>
              <a:avLst/>
              <a:gdLst/>
              <a:ahLst/>
              <a:cxnLst>
                <a:cxn ang="0">
                  <a:pos x="0" y="2"/>
                </a:cxn>
                <a:cxn ang="0">
                  <a:pos x="1" y="15"/>
                </a:cxn>
                <a:cxn ang="0">
                  <a:pos x="12" y="11"/>
                </a:cxn>
                <a:cxn ang="0">
                  <a:pos x="10" y="0"/>
                </a:cxn>
                <a:cxn ang="0">
                  <a:pos x="0" y="2"/>
                </a:cxn>
              </a:cxnLst>
              <a:rect l="0" t="0" r="r" b="b"/>
              <a:pathLst>
                <a:path w="12" h="15">
                  <a:moveTo>
                    <a:pt x="0" y="2"/>
                  </a:moveTo>
                  <a:lnTo>
                    <a:pt x="1" y="15"/>
                  </a:lnTo>
                  <a:lnTo>
                    <a:pt x="12" y="11"/>
                  </a:lnTo>
                  <a:lnTo>
                    <a:pt x="10"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72" name="Freeform 837"/>
            <p:cNvSpPr>
              <a:spLocks/>
            </p:cNvSpPr>
            <p:nvPr/>
          </p:nvSpPr>
          <p:spPr bwMode="auto">
            <a:xfrm>
              <a:off x="739" y="3754"/>
              <a:ext cx="12" cy="15"/>
            </a:xfrm>
            <a:custGeom>
              <a:avLst/>
              <a:gdLst/>
              <a:ahLst/>
              <a:cxnLst>
                <a:cxn ang="0">
                  <a:pos x="0" y="2"/>
                </a:cxn>
                <a:cxn ang="0">
                  <a:pos x="1" y="15"/>
                </a:cxn>
                <a:cxn ang="0">
                  <a:pos x="12" y="11"/>
                </a:cxn>
                <a:cxn ang="0">
                  <a:pos x="10" y="0"/>
                </a:cxn>
                <a:cxn ang="0">
                  <a:pos x="0" y="2"/>
                </a:cxn>
              </a:cxnLst>
              <a:rect l="0" t="0" r="r" b="b"/>
              <a:pathLst>
                <a:path w="12" h="15">
                  <a:moveTo>
                    <a:pt x="0" y="2"/>
                  </a:moveTo>
                  <a:lnTo>
                    <a:pt x="1" y="15"/>
                  </a:lnTo>
                  <a:lnTo>
                    <a:pt x="12" y="11"/>
                  </a:lnTo>
                  <a:lnTo>
                    <a:pt x="10" y="0"/>
                  </a:lnTo>
                  <a:lnTo>
                    <a:pt x="0" y="2"/>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73" name="Freeform 838"/>
            <p:cNvSpPr>
              <a:spLocks/>
            </p:cNvSpPr>
            <p:nvPr/>
          </p:nvSpPr>
          <p:spPr bwMode="auto">
            <a:xfrm>
              <a:off x="753" y="3751"/>
              <a:ext cx="13" cy="13"/>
            </a:xfrm>
            <a:custGeom>
              <a:avLst/>
              <a:gdLst/>
              <a:ahLst/>
              <a:cxnLst>
                <a:cxn ang="0">
                  <a:pos x="0" y="2"/>
                </a:cxn>
                <a:cxn ang="0">
                  <a:pos x="1" y="13"/>
                </a:cxn>
                <a:cxn ang="0">
                  <a:pos x="13" y="11"/>
                </a:cxn>
                <a:cxn ang="0">
                  <a:pos x="11" y="0"/>
                </a:cxn>
                <a:cxn ang="0">
                  <a:pos x="0" y="2"/>
                </a:cxn>
              </a:cxnLst>
              <a:rect l="0" t="0" r="r" b="b"/>
              <a:pathLst>
                <a:path w="13" h="13">
                  <a:moveTo>
                    <a:pt x="0" y="2"/>
                  </a:moveTo>
                  <a:lnTo>
                    <a:pt x="1" y="13"/>
                  </a:lnTo>
                  <a:lnTo>
                    <a:pt x="13" y="11"/>
                  </a:lnTo>
                  <a:lnTo>
                    <a:pt x="11"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74" name="Freeform 839"/>
            <p:cNvSpPr>
              <a:spLocks/>
            </p:cNvSpPr>
            <p:nvPr/>
          </p:nvSpPr>
          <p:spPr bwMode="auto">
            <a:xfrm>
              <a:off x="753" y="3751"/>
              <a:ext cx="13" cy="13"/>
            </a:xfrm>
            <a:custGeom>
              <a:avLst/>
              <a:gdLst/>
              <a:ahLst/>
              <a:cxnLst>
                <a:cxn ang="0">
                  <a:pos x="0" y="2"/>
                </a:cxn>
                <a:cxn ang="0">
                  <a:pos x="1" y="13"/>
                </a:cxn>
                <a:cxn ang="0">
                  <a:pos x="13" y="11"/>
                </a:cxn>
                <a:cxn ang="0">
                  <a:pos x="11" y="0"/>
                </a:cxn>
                <a:cxn ang="0">
                  <a:pos x="0" y="2"/>
                </a:cxn>
              </a:cxnLst>
              <a:rect l="0" t="0" r="r" b="b"/>
              <a:pathLst>
                <a:path w="13" h="13">
                  <a:moveTo>
                    <a:pt x="0" y="2"/>
                  </a:moveTo>
                  <a:lnTo>
                    <a:pt x="1" y="13"/>
                  </a:lnTo>
                  <a:lnTo>
                    <a:pt x="13" y="11"/>
                  </a:lnTo>
                  <a:lnTo>
                    <a:pt x="11" y="0"/>
                  </a:lnTo>
                  <a:lnTo>
                    <a:pt x="0" y="2"/>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75" name="Freeform 840"/>
            <p:cNvSpPr>
              <a:spLocks/>
            </p:cNvSpPr>
            <p:nvPr/>
          </p:nvSpPr>
          <p:spPr bwMode="auto">
            <a:xfrm>
              <a:off x="728" y="3773"/>
              <a:ext cx="12" cy="13"/>
            </a:xfrm>
            <a:custGeom>
              <a:avLst/>
              <a:gdLst/>
              <a:ahLst/>
              <a:cxnLst>
                <a:cxn ang="0">
                  <a:pos x="0" y="2"/>
                </a:cxn>
                <a:cxn ang="0">
                  <a:pos x="1" y="13"/>
                </a:cxn>
                <a:cxn ang="0">
                  <a:pos x="12" y="11"/>
                </a:cxn>
                <a:cxn ang="0">
                  <a:pos x="9" y="0"/>
                </a:cxn>
                <a:cxn ang="0">
                  <a:pos x="0" y="2"/>
                </a:cxn>
              </a:cxnLst>
              <a:rect l="0" t="0" r="r" b="b"/>
              <a:pathLst>
                <a:path w="12" h="13">
                  <a:moveTo>
                    <a:pt x="0" y="2"/>
                  </a:moveTo>
                  <a:lnTo>
                    <a:pt x="1" y="13"/>
                  </a:lnTo>
                  <a:lnTo>
                    <a:pt x="12" y="11"/>
                  </a:lnTo>
                  <a:lnTo>
                    <a:pt x="9"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76" name="Freeform 841"/>
            <p:cNvSpPr>
              <a:spLocks/>
            </p:cNvSpPr>
            <p:nvPr/>
          </p:nvSpPr>
          <p:spPr bwMode="auto">
            <a:xfrm>
              <a:off x="728" y="3773"/>
              <a:ext cx="12" cy="13"/>
            </a:xfrm>
            <a:custGeom>
              <a:avLst/>
              <a:gdLst/>
              <a:ahLst/>
              <a:cxnLst>
                <a:cxn ang="0">
                  <a:pos x="0" y="2"/>
                </a:cxn>
                <a:cxn ang="0">
                  <a:pos x="1" y="13"/>
                </a:cxn>
                <a:cxn ang="0">
                  <a:pos x="12" y="11"/>
                </a:cxn>
                <a:cxn ang="0">
                  <a:pos x="9" y="0"/>
                </a:cxn>
                <a:cxn ang="0">
                  <a:pos x="0" y="2"/>
                </a:cxn>
              </a:cxnLst>
              <a:rect l="0" t="0" r="r" b="b"/>
              <a:pathLst>
                <a:path w="12" h="13">
                  <a:moveTo>
                    <a:pt x="0" y="2"/>
                  </a:moveTo>
                  <a:lnTo>
                    <a:pt x="1" y="13"/>
                  </a:lnTo>
                  <a:lnTo>
                    <a:pt x="12" y="11"/>
                  </a:lnTo>
                  <a:lnTo>
                    <a:pt x="9" y="0"/>
                  </a:lnTo>
                  <a:lnTo>
                    <a:pt x="0" y="2"/>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77" name="Freeform 842"/>
            <p:cNvSpPr>
              <a:spLocks/>
            </p:cNvSpPr>
            <p:nvPr/>
          </p:nvSpPr>
          <p:spPr bwMode="auto">
            <a:xfrm>
              <a:off x="742" y="3770"/>
              <a:ext cx="13" cy="13"/>
            </a:xfrm>
            <a:custGeom>
              <a:avLst/>
              <a:gdLst/>
              <a:ahLst/>
              <a:cxnLst>
                <a:cxn ang="0">
                  <a:pos x="0" y="2"/>
                </a:cxn>
                <a:cxn ang="0">
                  <a:pos x="1" y="13"/>
                </a:cxn>
                <a:cxn ang="0">
                  <a:pos x="13" y="10"/>
                </a:cxn>
                <a:cxn ang="0">
                  <a:pos x="11" y="0"/>
                </a:cxn>
                <a:cxn ang="0">
                  <a:pos x="0" y="2"/>
                </a:cxn>
              </a:cxnLst>
              <a:rect l="0" t="0" r="r" b="b"/>
              <a:pathLst>
                <a:path w="13" h="13">
                  <a:moveTo>
                    <a:pt x="0" y="2"/>
                  </a:moveTo>
                  <a:lnTo>
                    <a:pt x="1" y="13"/>
                  </a:lnTo>
                  <a:lnTo>
                    <a:pt x="13" y="10"/>
                  </a:lnTo>
                  <a:lnTo>
                    <a:pt x="11"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78" name="Freeform 843"/>
            <p:cNvSpPr>
              <a:spLocks/>
            </p:cNvSpPr>
            <p:nvPr/>
          </p:nvSpPr>
          <p:spPr bwMode="auto">
            <a:xfrm>
              <a:off x="742" y="3770"/>
              <a:ext cx="13" cy="13"/>
            </a:xfrm>
            <a:custGeom>
              <a:avLst/>
              <a:gdLst/>
              <a:ahLst/>
              <a:cxnLst>
                <a:cxn ang="0">
                  <a:pos x="0" y="2"/>
                </a:cxn>
                <a:cxn ang="0">
                  <a:pos x="1" y="13"/>
                </a:cxn>
                <a:cxn ang="0">
                  <a:pos x="13" y="10"/>
                </a:cxn>
                <a:cxn ang="0">
                  <a:pos x="11" y="0"/>
                </a:cxn>
                <a:cxn ang="0">
                  <a:pos x="0" y="2"/>
                </a:cxn>
              </a:cxnLst>
              <a:rect l="0" t="0" r="r" b="b"/>
              <a:pathLst>
                <a:path w="13" h="13">
                  <a:moveTo>
                    <a:pt x="0" y="2"/>
                  </a:moveTo>
                  <a:lnTo>
                    <a:pt x="1" y="13"/>
                  </a:lnTo>
                  <a:lnTo>
                    <a:pt x="13" y="10"/>
                  </a:lnTo>
                  <a:lnTo>
                    <a:pt x="11" y="0"/>
                  </a:lnTo>
                  <a:lnTo>
                    <a:pt x="0" y="2"/>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79" name="Freeform 844"/>
            <p:cNvSpPr>
              <a:spLocks/>
            </p:cNvSpPr>
            <p:nvPr/>
          </p:nvSpPr>
          <p:spPr bwMode="auto">
            <a:xfrm>
              <a:off x="757" y="3766"/>
              <a:ext cx="14" cy="14"/>
            </a:xfrm>
            <a:custGeom>
              <a:avLst/>
              <a:gdLst/>
              <a:ahLst/>
              <a:cxnLst>
                <a:cxn ang="0">
                  <a:pos x="0" y="3"/>
                </a:cxn>
                <a:cxn ang="0">
                  <a:pos x="1" y="14"/>
                </a:cxn>
                <a:cxn ang="0">
                  <a:pos x="14" y="11"/>
                </a:cxn>
                <a:cxn ang="0">
                  <a:pos x="10" y="0"/>
                </a:cxn>
                <a:cxn ang="0">
                  <a:pos x="0" y="3"/>
                </a:cxn>
              </a:cxnLst>
              <a:rect l="0" t="0" r="r" b="b"/>
              <a:pathLst>
                <a:path w="14" h="14">
                  <a:moveTo>
                    <a:pt x="0" y="3"/>
                  </a:moveTo>
                  <a:lnTo>
                    <a:pt x="1" y="14"/>
                  </a:lnTo>
                  <a:lnTo>
                    <a:pt x="14" y="11"/>
                  </a:lnTo>
                  <a:lnTo>
                    <a:pt x="10" y="0"/>
                  </a:lnTo>
                  <a:lnTo>
                    <a:pt x="0" y="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80" name="Freeform 845"/>
            <p:cNvSpPr>
              <a:spLocks/>
            </p:cNvSpPr>
            <p:nvPr/>
          </p:nvSpPr>
          <p:spPr bwMode="auto">
            <a:xfrm>
              <a:off x="757" y="3766"/>
              <a:ext cx="14" cy="14"/>
            </a:xfrm>
            <a:custGeom>
              <a:avLst/>
              <a:gdLst/>
              <a:ahLst/>
              <a:cxnLst>
                <a:cxn ang="0">
                  <a:pos x="0" y="3"/>
                </a:cxn>
                <a:cxn ang="0">
                  <a:pos x="1" y="14"/>
                </a:cxn>
                <a:cxn ang="0">
                  <a:pos x="14" y="11"/>
                </a:cxn>
                <a:cxn ang="0">
                  <a:pos x="10" y="0"/>
                </a:cxn>
                <a:cxn ang="0">
                  <a:pos x="0" y="3"/>
                </a:cxn>
              </a:cxnLst>
              <a:rect l="0" t="0" r="r" b="b"/>
              <a:pathLst>
                <a:path w="14" h="14">
                  <a:moveTo>
                    <a:pt x="0" y="3"/>
                  </a:moveTo>
                  <a:lnTo>
                    <a:pt x="1" y="14"/>
                  </a:lnTo>
                  <a:lnTo>
                    <a:pt x="14" y="11"/>
                  </a:lnTo>
                  <a:lnTo>
                    <a:pt x="10" y="0"/>
                  </a:lnTo>
                  <a:lnTo>
                    <a:pt x="0" y="3"/>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81" name="Freeform 846"/>
            <p:cNvSpPr>
              <a:spLocks/>
            </p:cNvSpPr>
            <p:nvPr/>
          </p:nvSpPr>
          <p:spPr bwMode="auto">
            <a:xfrm>
              <a:off x="703" y="3707"/>
              <a:ext cx="91" cy="97"/>
            </a:xfrm>
            <a:custGeom>
              <a:avLst/>
              <a:gdLst/>
              <a:ahLst/>
              <a:cxnLst>
                <a:cxn ang="0">
                  <a:pos x="0" y="0"/>
                </a:cxn>
                <a:cxn ang="0">
                  <a:pos x="20" y="87"/>
                </a:cxn>
                <a:cxn ang="0">
                  <a:pos x="58" y="97"/>
                </a:cxn>
                <a:cxn ang="0">
                  <a:pos x="64" y="97"/>
                </a:cxn>
                <a:cxn ang="0">
                  <a:pos x="91" y="88"/>
                </a:cxn>
                <a:cxn ang="0">
                  <a:pos x="91" y="84"/>
                </a:cxn>
                <a:cxn ang="0">
                  <a:pos x="64" y="94"/>
                </a:cxn>
                <a:cxn ang="0">
                  <a:pos x="59" y="94"/>
                </a:cxn>
                <a:cxn ang="0">
                  <a:pos x="23" y="83"/>
                </a:cxn>
                <a:cxn ang="0">
                  <a:pos x="7" y="14"/>
                </a:cxn>
                <a:cxn ang="0">
                  <a:pos x="0" y="0"/>
                </a:cxn>
              </a:cxnLst>
              <a:rect l="0" t="0" r="r" b="b"/>
              <a:pathLst>
                <a:path w="91" h="97">
                  <a:moveTo>
                    <a:pt x="0" y="0"/>
                  </a:moveTo>
                  <a:lnTo>
                    <a:pt x="20" y="87"/>
                  </a:lnTo>
                  <a:lnTo>
                    <a:pt x="58" y="97"/>
                  </a:lnTo>
                  <a:lnTo>
                    <a:pt x="64" y="97"/>
                  </a:lnTo>
                  <a:lnTo>
                    <a:pt x="91" y="88"/>
                  </a:lnTo>
                  <a:lnTo>
                    <a:pt x="91" y="84"/>
                  </a:lnTo>
                  <a:lnTo>
                    <a:pt x="64" y="94"/>
                  </a:lnTo>
                  <a:lnTo>
                    <a:pt x="59" y="94"/>
                  </a:lnTo>
                  <a:lnTo>
                    <a:pt x="23" y="83"/>
                  </a:lnTo>
                  <a:lnTo>
                    <a:pt x="7" y="14"/>
                  </a:lnTo>
                  <a:lnTo>
                    <a:pt x="0" y="0"/>
                  </a:lnTo>
                  <a:close/>
                </a:path>
              </a:pathLst>
            </a:custGeom>
            <a:solidFill>
              <a:srgbClr val="444444"/>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82" name="Freeform 847"/>
            <p:cNvSpPr>
              <a:spLocks/>
            </p:cNvSpPr>
            <p:nvPr/>
          </p:nvSpPr>
          <p:spPr bwMode="auto">
            <a:xfrm>
              <a:off x="703" y="3707"/>
              <a:ext cx="91" cy="97"/>
            </a:xfrm>
            <a:custGeom>
              <a:avLst/>
              <a:gdLst/>
              <a:ahLst/>
              <a:cxnLst>
                <a:cxn ang="0">
                  <a:pos x="0" y="0"/>
                </a:cxn>
                <a:cxn ang="0">
                  <a:pos x="20" y="87"/>
                </a:cxn>
                <a:cxn ang="0">
                  <a:pos x="58" y="97"/>
                </a:cxn>
                <a:cxn ang="0">
                  <a:pos x="64" y="97"/>
                </a:cxn>
                <a:cxn ang="0">
                  <a:pos x="91" y="88"/>
                </a:cxn>
                <a:cxn ang="0">
                  <a:pos x="91" y="84"/>
                </a:cxn>
                <a:cxn ang="0">
                  <a:pos x="64" y="94"/>
                </a:cxn>
                <a:cxn ang="0">
                  <a:pos x="59" y="94"/>
                </a:cxn>
                <a:cxn ang="0">
                  <a:pos x="23" y="83"/>
                </a:cxn>
                <a:cxn ang="0">
                  <a:pos x="7" y="14"/>
                </a:cxn>
                <a:cxn ang="0">
                  <a:pos x="0" y="0"/>
                </a:cxn>
              </a:cxnLst>
              <a:rect l="0" t="0" r="r" b="b"/>
              <a:pathLst>
                <a:path w="91" h="97">
                  <a:moveTo>
                    <a:pt x="0" y="0"/>
                  </a:moveTo>
                  <a:lnTo>
                    <a:pt x="20" y="87"/>
                  </a:lnTo>
                  <a:lnTo>
                    <a:pt x="58" y="97"/>
                  </a:lnTo>
                  <a:lnTo>
                    <a:pt x="64" y="97"/>
                  </a:lnTo>
                  <a:lnTo>
                    <a:pt x="91" y="88"/>
                  </a:lnTo>
                  <a:lnTo>
                    <a:pt x="91" y="84"/>
                  </a:lnTo>
                  <a:lnTo>
                    <a:pt x="64" y="94"/>
                  </a:lnTo>
                  <a:lnTo>
                    <a:pt x="59" y="94"/>
                  </a:lnTo>
                  <a:lnTo>
                    <a:pt x="23" y="83"/>
                  </a:lnTo>
                  <a:lnTo>
                    <a:pt x="7" y="14"/>
                  </a:lnTo>
                  <a:lnTo>
                    <a:pt x="0" y="0"/>
                  </a:lnTo>
                  <a:close/>
                </a:path>
              </a:pathLst>
            </a:custGeom>
            <a:solidFill>
              <a:srgbClr val="444444"/>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83" name="Freeform 848"/>
            <p:cNvSpPr>
              <a:spLocks/>
            </p:cNvSpPr>
            <p:nvPr/>
          </p:nvSpPr>
          <p:spPr bwMode="auto">
            <a:xfrm>
              <a:off x="703" y="3707"/>
              <a:ext cx="91" cy="97"/>
            </a:xfrm>
            <a:custGeom>
              <a:avLst/>
              <a:gdLst/>
              <a:ahLst/>
              <a:cxnLst>
                <a:cxn ang="0">
                  <a:pos x="0" y="0"/>
                </a:cxn>
                <a:cxn ang="0">
                  <a:pos x="20" y="87"/>
                </a:cxn>
                <a:cxn ang="0">
                  <a:pos x="58" y="97"/>
                </a:cxn>
                <a:cxn ang="0">
                  <a:pos x="64" y="97"/>
                </a:cxn>
                <a:cxn ang="0">
                  <a:pos x="91" y="88"/>
                </a:cxn>
                <a:cxn ang="0">
                  <a:pos x="91" y="84"/>
                </a:cxn>
                <a:cxn ang="0">
                  <a:pos x="64" y="94"/>
                </a:cxn>
                <a:cxn ang="0">
                  <a:pos x="59" y="94"/>
                </a:cxn>
                <a:cxn ang="0">
                  <a:pos x="23" y="83"/>
                </a:cxn>
                <a:cxn ang="0">
                  <a:pos x="7" y="14"/>
                </a:cxn>
              </a:cxnLst>
              <a:rect l="0" t="0" r="r" b="b"/>
              <a:pathLst>
                <a:path w="91" h="97">
                  <a:moveTo>
                    <a:pt x="0" y="0"/>
                  </a:moveTo>
                  <a:lnTo>
                    <a:pt x="20" y="87"/>
                  </a:lnTo>
                  <a:lnTo>
                    <a:pt x="58" y="97"/>
                  </a:lnTo>
                  <a:lnTo>
                    <a:pt x="64" y="97"/>
                  </a:lnTo>
                  <a:lnTo>
                    <a:pt x="91" y="88"/>
                  </a:lnTo>
                  <a:lnTo>
                    <a:pt x="91" y="84"/>
                  </a:lnTo>
                  <a:lnTo>
                    <a:pt x="64" y="94"/>
                  </a:lnTo>
                  <a:lnTo>
                    <a:pt x="59" y="94"/>
                  </a:lnTo>
                  <a:lnTo>
                    <a:pt x="23" y="83"/>
                  </a:lnTo>
                  <a:lnTo>
                    <a:pt x="7" y="14"/>
                  </a:lnTo>
                </a:path>
              </a:pathLst>
            </a:custGeom>
            <a:no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84" name="Freeform 849"/>
            <p:cNvSpPr>
              <a:spLocks/>
            </p:cNvSpPr>
            <p:nvPr/>
          </p:nvSpPr>
          <p:spPr bwMode="auto">
            <a:xfrm>
              <a:off x="695" y="3662"/>
              <a:ext cx="65" cy="63"/>
            </a:xfrm>
            <a:custGeom>
              <a:avLst/>
              <a:gdLst/>
              <a:ahLst/>
              <a:cxnLst>
                <a:cxn ang="0">
                  <a:pos x="0" y="18"/>
                </a:cxn>
                <a:cxn ang="0">
                  <a:pos x="10" y="54"/>
                </a:cxn>
                <a:cxn ang="0">
                  <a:pos x="14" y="59"/>
                </a:cxn>
                <a:cxn ang="0">
                  <a:pos x="20" y="63"/>
                </a:cxn>
                <a:cxn ang="0">
                  <a:pos x="59" y="53"/>
                </a:cxn>
                <a:cxn ang="0">
                  <a:pos x="65" y="45"/>
                </a:cxn>
                <a:cxn ang="0">
                  <a:pos x="59" y="38"/>
                </a:cxn>
                <a:cxn ang="0">
                  <a:pos x="50" y="9"/>
                </a:cxn>
                <a:cxn ang="0">
                  <a:pos x="45" y="2"/>
                </a:cxn>
                <a:cxn ang="0">
                  <a:pos x="36" y="0"/>
                </a:cxn>
                <a:cxn ang="0">
                  <a:pos x="23" y="4"/>
                </a:cxn>
                <a:cxn ang="0">
                  <a:pos x="10" y="7"/>
                </a:cxn>
                <a:cxn ang="0">
                  <a:pos x="0" y="18"/>
                </a:cxn>
              </a:cxnLst>
              <a:rect l="0" t="0" r="r" b="b"/>
              <a:pathLst>
                <a:path w="65" h="63">
                  <a:moveTo>
                    <a:pt x="0" y="18"/>
                  </a:moveTo>
                  <a:lnTo>
                    <a:pt x="10" y="54"/>
                  </a:lnTo>
                  <a:lnTo>
                    <a:pt x="14" y="59"/>
                  </a:lnTo>
                  <a:lnTo>
                    <a:pt x="20" y="63"/>
                  </a:lnTo>
                  <a:lnTo>
                    <a:pt x="59" y="53"/>
                  </a:lnTo>
                  <a:lnTo>
                    <a:pt x="65" y="45"/>
                  </a:lnTo>
                  <a:lnTo>
                    <a:pt x="59" y="38"/>
                  </a:lnTo>
                  <a:lnTo>
                    <a:pt x="50" y="9"/>
                  </a:lnTo>
                  <a:lnTo>
                    <a:pt x="45" y="2"/>
                  </a:lnTo>
                  <a:lnTo>
                    <a:pt x="36" y="0"/>
                  </a:lnTo>
                  <a:lnTo>
                    <a:pt x="23" y="4"/>
                  </a:lnTo>
                  <a:lnTo>
                    <a:pt x="10" y="7"/>
                  </a:lnTo>
                  <a:lnTo>
                    <a:pt x="0" y="18"/>
                  </a:lnTo>
                  <a:close/>
                </a:path>
              </a:pathLst>
            </a:custGeom>
            <a:solidFill>
              <a:srgbClr val="555555"/>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85" name="Freeform 850"/>
            <p:cNvSpPr>
              <a:spLocks/>
            </p:cNvSpPr>
            <p:nvPr/>
          </p:nvSpPr>
          <p:spPr bwMode="auto">
            <a:xfrm>
              <a:off x="695" y="3662"/>
              <a:ext cx="65" cy="63"/>
            </a:xfrm>
            <a:custGeom>
              <a:avLst/>
              <a:gdLst/>
              <a:ahLst/>
              <a:cxnLst>
                <a:cxn ang="0">
                  <a:pos x="0" y="18"/>
                </a:cxn>
                <a:cxn ang="0">
                  <a:pos x="10" y="54"/>
                </a:cxn>
                <a:cxn ang="0">
                  <a:pos x="14" y="59"/>
                </a:cxn>
                <a:cxn ang="0">
                  <a:pos x="20" y="63"/>
                </a:cxn>
                <a:cxn ang="0">
                  <a:pos x="59" y="53"/>
                </a:cxn>
                <a:cxn ang="0">
                  <a:pos x="65" y="45"/>
                </a:cxn>
                <a:cxn ang="0">
                  <a:pos x="59" y="38"/>
                </a:cxn>
                <a:cxn ang="0">
                  <a:pos x="50" y="9"/>
                </a:cxn>
                <a:cxn ang="0">
                  <a:pos x="45" y="2"/>
                </a:cxn>
                <a:cxn ang="0">
                  <a:pos x="36" y="0"/>
                </a:cxn>
                <a:cxn ang="0">
                  <a:pos x="23" y="4"/>
                </a:cxn>
                <a:cxn ang="0">
                  <a:pos x="10" y="7"/>
                </a:cxn>
                <a:cxn ang="0">
                  <a:pos x="0" y="18"/>
                </a:cxn>
              </a:cxnLst>
              <a:rect l="0" t="0" r="r" b="b"/>
              <a:pathLst>
                <a:path w="65" h="63">
                  <a:moveTo>
                    <a:pt x="0" y="18"/>
                  </a:moveTo>
                  <a:lnTo>
                    <a:pt x="10" y="54"/>
                  </a:lnTo>
                  <a:lnTo>
                    <a:pt x="14" y="59"/>
                  </a:lnTo>
                  <a:lnTo>
                    <a:pt x="20" y="63"/>
                  </a:lnTo>
                  <a:lnTo>
                    <a:pt x="59" y="53"/>
                  </a:lnTo>
                  <a:lnTo>
                    <a:pt x="65" y="45"/>
                  </a:lnTo>
                  <a:lnTo>
                    <a:pt x="59" y="38"/>
                  </a:lnTo>
                  <a:lnTo>
                    <a:pt x="50" y="9"/>
                  </a:lnTo>
                  <a:lnTo>
                    <a:pt x="45" y="2"/>
                  </a:lnTo>
                  <a:lnTo>
                    <a:pt x="36" y="0"/>
                  </a:lnTo>
                  <a:lnTo>
                    <a:pt x="23" y="4"/>
                  </a:lnTo>
                  <a:lnTo>
                    <a:pt x="10" y="7"/>
                  </a:lnTo>
                  <a:lnTo>
                    <a:pt x="0" y="18"/>
                  </a:lnTo>
                  <a:close/>
                </a:path>
              </a:pathLst>
            </a:custGeom>
            <a:solidFill>
              <a:srgbClr val="555555"/>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86" name="Freeform 851"/>
            <p:cNvSpPr>
              <a:spLocks/>
            </p:cNvSpPr>
            <p:nvPr/>
          </p:nvSpPr>
          <p:spPr bwMode="auto">
            <a:xfrm>
              <a:off x="700" y="3659"/>
              <a:ext cx="60" cy="62"/>
            </a:xfrm>
            <a:custGeom>
              <a:avLst/>
              <a:gdLst/>
              <a:ahLst/>
              <a:cxnLst>
                <a:cxn ang="0">
                  <a:pos x="0" y="17"/>
                </a:cxn>
                <a:cxn ang="0">
                  <a:pos x="10" y="53"/>
                </a:cxn>
                <a:cxn ang="0">
                  <a:pos x="13" y="59"/>
                </a:cxn>
                <a:cxn ang="0">
                  <a:pos x="20" y="62"/>
                </a:cxn>
                <a:cxn ang="0">
                  <a:pos x="56" y="53"/>
                </a:cxn>
                <a:cxn ang="0">
                  <a:pos x="60" y="48"/>
                </a:cxn>
                <a:cxn ang="0">
                  <a:pos x="60" y="37"/>
                </a:cxn>
                <a:cxn ang="0">
                  <a:pos x="50" y="9"/>
                </a:cxn>
                <a:cxn ang="0">
                  <a:pos x="43" y="1"/>
                </a:cxn>
                <a:cxn ang="0">
                  <a:pos x="34" y="0"/>
                </a:cxn>
                <a:cxn ang="0">
                  <a:pos x="22" y="3"/>
                </a:cxn>
                <a:cxn ang="0">
                  <a:pos x="5" y="9"/>
                </a:cxn>
                <a:cxn ang="0">
                  <a:pos x="0" y="17"/>
                </a:cxn>
              </a:cxnLst>
              <a:rect l="0" t="0" r="r" b="b"/>
              <a:pathLst>
                <a:path w="60" h="62">
                  <a:moveTo>
                    <a:pt x="0" y="17"/>
                  </a:moveTo>
                  <a:lnTo>
                    <a:pt x="10" y="53"/>
                  </a:lnTo>
                  <a:lnTo>
                    <a:pt x="13" y="59"/>
                  </a:lnTo>
                  <a:lnTo>
                    <a:pt x="20" y="62"/>
                  </a:lnTo>
                  <a:lnTo>
                    <a:pt x="56" y="53"/>
                  </a:lnTo>
                  <a:lnTo>
                    <a:pt x="60" y="48"/>
                  </a:lnTo>
                  <a:lnTo>
                    <a:pt x="60" y="37"/>
                  </a:lnTo>
                  <a:lnTo>
                    <a:pt x="50" y="9"/>
                  </a:lnTo>
                  <a:lnTo>
                    <a:pt x="43" y="1"/>
                  </a:lnTo>
                  <a:lnTo>
                    <a:pt x="34" y="0"/>
                  </a:lnTo>
                  <a:lnTo>
                    <a:pt x="22" y="3"/>
                  </a:lnTo>
                  <a:lnTo>
                    <a:pt x="5" y="9"/>
                  </a:lnTo>
                  <a:lnTo>
                    <a:pt x="0" y="17"/>
                  </a:lnTo>
                  <a:close/>
                </a:path>
              </a:pathLst>
            </a:custGeom>
            <a:solidFill>
              <a:srgbClr val="888888"/>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87" name="Freeform 852"/>
            <p:cNvSpPr>
              <a:spLocks/>
            </p:cNvSpPr>
            <p:nvPr/>
          </p:nvSpPr>
          <p:spPr bwMode="auto">
            <a:xfrm>
              <a:off x="700" y="3659"/>
              <a:ext cx="60" cy="62"/>
            </a:xfrm>
            <a:custGeom>
              <a:avLst/>
              <a:gdLst/>
              <a:ahLst/>
              <a:cxnLst>
                <a:cxn ang="0">
                  <a:pos x="0" y="17"/>
                </a:cxn>
                <a:cxn ang="0">
                  <a:pos x="10" y="53"/>
                </a:cxn>
                <a:cxn ang="0">
                  <a:pos x="13" y="59"/>
                </a:cxn>
                <a:cxn ang="0">
                  <a:pos x="20" y="62"/>
                </a:cxn>
                <a:cxn ang="0">
                  <a:pos x="56" y="53"/>
                </a:cxn>
                <a:cxn ang="0">
                  <a:pos x="60" y="48"/>
                </a:cxn>
                <a:cxn ang="0">
                  <a:pos x="60" y="37"/>
                </a:cxn>
                <a:cxn ang="0">
                  <a:pos x="50" y="9"/>
                </a:cxn>
                <a:cxn ang="0">
                  <a:pos x="43" y="1"/>
                </a:cxn>
                <a:cxn ang="0">
                  <a:pos x="34" y="0"/>
                </a:cxn>
                <a:cxn ang="0">
                  <a:pos x="22" y="3"/>
                </a:cxn>
                <a:cxn ang="0">
                  <a:pos x="5" y="9"/>
                </a:cxn>
                <a:cxn ang="0">
                  <a:pos x="0" y="17"/>
                </a:cxn>
              </a:cxnLst>
              <a:rect l="0" t="0" r="r" b="b"/>
              <a:pathLst>
                <a:path w="60" h="62">
                  <a:moveTo>
                    <a:pt x="0" y="17"/>
                  </a:moveTo>
                  <a:lnTo>
                    <a:pt x="10" y="53"/>
                  </a:lnTo>
                  <a:lnTo>
                    <a:pt x="13" y="59"/>
                  </a:lnTo>
                  <a:lnTo>
                    <a:pt x="20" y="62"/>
                  </a:lnTo>
                  <a:lnTo>
                    <a:pt x="56" y="53"/>
                  </a:lnTo>
                  <a:lnTo>
                    <a:pt x="60" y="48"/>
                  </a:lnTo>
                  <a:lnTo>
                    <a:pt x="60" y="37"/>
                  </a:lnTo>
                  <a:lnTo>
                    <a:pt x="50" y="9"/>
                  </a:lnTo>
                  <a:lnTo>
                    <a:pt x="43" y="1"/>
                  </a:lnTo>
                  <a:lnTo>
                    <a:pt x="34" y="0"/>
                  </a:lnTo>
                  <a:lnTo>
                    <a:pt x="22" y="3"/>
                  </a:lnTo>
                  <a:lnTo>
                    <a:pt x="5" y="9"/>
                  </a:lnTo>
                  <a:lnTo>
                    <a:pt x="0" y="17"/>
                  </a:lnTo>
                  <a:close/>
                </a:path>
              </a:pathLst>
            </a:custGeom>
            <a:solidFill>
              <a:srgbClr val="888888"/>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88" name="Oval 853"/>
            <p:cNvSpPr>
              <a:spLocks noChangeArrowheads="1"/>
            </p:cNvSpPr>
            <p:nvPr/>
          </p:nvSpPr>
          <p:spPr bwMode="auto">
            <a:xfrm>
              <a:off x="714" y="3673"/>
              <a:ext cx="36" cy="36"/>
            </a:xfrm>
            <a:prstGeom prst="ellipse">
              <a:avLst/>
            </a:prstGeom>
            <a:solidFill>
              <a:srgbClr val="444444"/>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193" name="Arc 192"/>
          <p:cNvSpPr/>
          <p:nvPr/>
        </p:nvSpPr>
        <p:spPr>
          <a:xfrm>
            <a:off x="6922838" y="6134685"/>
            <a:ext cx="421233" cy="127746"/>
          </a:xfrm>
          <a:prstGeom prst="arc">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94" name="Arc 193"/>
          <p:cNvSpPr/>
          <p:nvPr/>
        </p:nvSpPr>
        <p:spPr>
          <a:xfrm>
            <a:off x="6922838" y="6194610"/>
            <a:ext cx="421233" cy="127746"/>
          </a:xfrm>
          <a:prstGeom prst="arc">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95" name="Arc 194"/>
          <p:cNvSpPr/>
          <p:nvPr/>
        </p:nvSpPr>
        <p:spPr>
          <a:xfrm>
            <a:off x="6922838" y="6058967"/>
            <a:ext cx="421233" cy="127746"/>
          </a:xfrm>
          <a:prstGeom prst="arc">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97" name="TextBox 196"/>
          <p:cNvSpPr txBox="1"/>
          <p:nvPr/>
        </p:nvSpPr>
        <p:spPr>
          <a:xfrm>
            <a:off x="674555" y="836712"/>
            <a:ext cx="1240986" cy="608754"/>
          </a:xfrm>
          <a:prstGeom prst="rect">
            <a:avLst/>
          </a:prstGeom>
          <a:noFill/>
        </p:spPr>
        <p:txBody>
          <a:bodyPr wrap="none" rtlCol="0">
            <a:spAutoFit/>
          </a:bodyPr>
          <a:lstStyle/>
          <a:p>
            <a:pPr algn="ctr"/>
            <a:r>
              <a:rPr lang="it-IT" b="1" dirty="0" smtClean="0">
                <a:solidFill>
                  <a:schemeClr val="accent1">
                    <a:lumMod val="75000"/>
                  </a:schemeClr>
                </a:solidFill>
              </a:rPr>
              <a:t>Application</a:t>
            </a:r>
          </a:p>
          <a:p>
            <a:pPr algn="ctr"/>
            <a:r>
              <a:rPr lang="it-IT" b="1" dirty="0" smtClean="0">
                <a:solidFill>
                  <a:schemeClr val="accent1">
                    <a:lumMod val="75000"/>
                  </a:schemeClr>
                </a:solidFill>
              </a:rPr>
              <a:t>Layer</a:t>
            </a:r>
            <a:endParaRPr lang="it-IT" b="1" dirty="0">
              <a:solidFill>
                <a:schemeClr val="accent1">
                  <a:lumMod val="75000"/>
                </a:schemeClr>
              </a:solidFill>
            </a:endParaRPr>
          </a:p>
        </p:txBody>
      </p:sp>
      <p:sp>
        <p:nvSpPr>
          <p:cNvPr id="198" name="TextBox 197"/>
          <p:cNvSpPr txBox="1"/>
          <p:nvPr/>
        </p:nvSpPr>
        <p:spPr>
          <a:xfrm>
            <a:off x="7178542" y="2464428"/>
            <a:ext cx="867583" cy="608754"/>
          </a:xfrm>
          <a:prstGeom prst="rect">
            <a:avLst/>
          </a:prstGeom>
          <a:noFill/>
        </p:spPr>
        <p:txBody>
          <a:bodyPr wrap="none" rtlCol="0">
            <a:spAutoFit/>
          </a:bodyPr>
          <a:lstStyle/>
          <a:p>
            <a:pPr algn="ctr"/>
            <a:r>
              <a:rPr lang="it-IT" b="1" dirty="0" smtClean="0">
                <a:solidFill>
                  <a:schemeClr val="accent3">
                    <a:lumMod val="50000"/>
                  </a:schemeClr>
                </a:solidFill>
              </a:rPr>
              <a:t>Control</a:t>
            </a:r>
          </a:p>
          <a:p>
            <a:pPr algn="ctr"/>
            <a:r>
              <a:rPr lang="it-IT" b="1" dirty="0" smtClean="0">
                <a:solidFill>
                  <a:schemeClr val="accent3">
                    <a:lumMod val="50000"/>
                  </a:schemeClr>
                </a:solidFill>
              </a:rPr>
              <a:t>Layer</a:t>
            </a:r>
            <a:endParaRPr lang="it-IT" b="1" dirty="0">
              <a:solidFill>
                <a:schemeClr val="accent3">
                  <a:lumMod val="50000"/>
                </a:schemeClr>
              </a:solidFill>
            </a:endParaRPr>
          </a:p>
        </p:txBody>
      </p:sp>
      <p:cxnSp>
        <p:nvCxnSpPr>
          <p:cNvPr id="200" name="Straight Connector 199"/>
          <p:cNvCxnSpPr/>
          <p:nvPr/>
        </p:nvCxnSpPr>
        <p:spPr>
          <a:xfrm>
            <a:off x="2640307" y="1447105"/>
            <a:ext cx="0" cy="4069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a:off x="5518730" y="1379284"/>
            <a:ext cx="0" cy="4069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a:off x="2640307" y="2125320"/>
            <a:ext cx="1263698" cy="7460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a:endCxn id="292" idx="0"/>
          </p:cNvCxnSpPr>
          <p:nvPr/>
        </p:nvCxnSpPr>
        <p:spPr>
          <a:xfrm flipH="1">
            <a:off x="4053736" y="1447105"/>
            <a:ext cx="60886" cy="13995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a:stCxn id="291" idx="2"/>
          </p:cNvCxnSpPr>
          <p:nvPr/>
        </p:nvCxnSpPr>
        <p:spPr>
          <a:xfrm>
            <a:off x="3052221" y="3656442"/>
            <a:ext cx="781578" cy="232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flipH="1">
            <a:off x="2570102" y="4227786"/>
            <a:ext cx="1053081" cy="7460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flipH="1">
            <a:off x="4255032" y="2125320"/>
            <a:ext cx="1263698" cy="7460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flipH="1">
            <a:off x="3342362" y="3210464"/>
            <a:ext cx="351026" cy="1356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a:off x="4325238" y="3210464"/>
            <a:ext cx="842465" cy="8138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a:off x="4325238" y="3007000"/>
            <a:ext cx="21763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a:off x="6493529" y="3007000"/>
            <a:ext cx="0" cy="4069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a:off x="6774351" y="3481750"/>
            <a:ext cx="4212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0" name="Rectangle 289"/>
          <p:cNvSpPr/>
          <p:nvPr/>
        </p:nvSpPr>
        <p:spPr>
          <a:xfrm>
            <a:off x="3552978" y="3820857"/>
            <a:ext cx="730990" cy="445978"/>
          </a:xfrm>
          <a:prstGeom prst="rect">
            <a:avLst/>
          </a:prstGeom>
          <a:solidFill>
            <a:schemeClr val="accent3">
              <a:lumMod val="75000"/>
            </a:schemeClr>
          </a:solidFill>
          <a:ln w="952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chemeClr val="tx1"/>
                </a:solidFill>
              </a:rPr>
              <a:t>P-CSCF</a:t>
            </a:r>
            <a:endParaRPr lang="it-IT" sz="1600" b="1" dirty="0">
              <a:solidFill>
                <a:schemeClr val="tx1"/>
              </a:solidFill>
            </a:endParaRPr>
          </a:p>
        </p:txBody>
      </p:sp>
      <p:sp>
        <p:nvSpPr>
          <p:cNvPr id="291" name="Rectangle 290"/>
          <p:cNvSpPr/>
          <p:nvPr/>
        </p:nvSpPr>
        <p:spPr>
          <a:xfrm>
            <a:off x="2710513" y="3210464"/>
            <a:ext cx="683416" cy="445978"/>
          </a:xfrm>
          <a:prstGeom prst="rect">
            <a:avLst/>
          </a:prstGeom>
          <a:solidFill>
            <a:schemeClr val="accent3">
              <a:lumMod val="75000"/>
            </a:schemeClr>
          </a:solidFill>
          <a:ln w="952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chemeClr val="tx1"/>
                </a:solidFill>
              </a:rPr>
              <a:t>I-CSCF</a:t>
            </a:r>
            <a:endParaRPr lang="it-IT" sz="1600" b="1" dirty="0">
              <a:solidFill>
                <a:schemeClr val="tx1"/>
              </a:solidFill>
            </a:endParaRPr>
          </a:p>
        </p:txBody>
      </p:sp>
      <p:sp>
        <p:nvSpPr>
          <p:cNvPr id="292" name="Rectangle 291"/>
          <p:cNvSpPr/>
          <p:nvPr/>
        </p:nvSpPr>
        <p:spPr>
          <a:xfrm>
            <a:off x="3712027" y="2846694"/>
            <a:ext cx="683416" cy="445978"/>
          </a:xfrm>
          <a:prstGeom prst="rect">
            <a:avLst/>
          </a:prstGeom>
          <a:solidFill>
            <a:schemeClr val="accent3">
              <a:lumMod val="75000"/>
            </a:schemeClr>
          </a:solidFill>
          <a:ln w="952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chemeClr val="tx1"/>
                </a:solidFill>
              </a:rPr>
              <a:t>S-CSCF</a:t>
            </a:r>
            <a:endParaRPr lang="it-IT" sz="1600" b="1" dirty="0">
              <a:solidFill>
                <a:schemeClr val="tx1"/>
              </a:solidFill>
            </a:endParaRPr>
          </a:p>
        </p:txBody>
      </p:sp>
      <p:sp>
        <p:nvSpPr>
          <p:cNvPr id="295" name="Rectangle 294"/>
          <p:cNvSpPr/>
          <p:nvPr/>
        </p:nvSpPr>
        <p:spPr>
          <a:xfrm>
            <a:off x="2236626" y="1084408"/>
            <a:ext cx="740082" cy="392185"/>
          </a:xfrm>
          <a:prstGeom prst="rect">
            <a:avLst/>
          </a:prstGeom>
          <a:solidFill>
            <a:schemeClr val="accent1">
              <a:lumMod val="60000"/>
              <a:lumOff val="40000"/>
            </a:schemeClr>
          </a:solidFill>
          <a:ln w="952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solidFill>
                  <a:schemeClr val="tx1"/>
                </a:solidFill>
              </a:rPr>
              <a:t>OSA-AS</a:t>
            </a:r>
            <a:endParaRPr lang="it-IT" sz="1400" b="1" dirty="0">
              <a:solidFill>
                <a:schemeClr val="tx1"/>
              </a:solidFill>
            </a:endParaRPr>
          </a:p>
        </p:txBody>
      </p:sp>
      <p:sp>
        <p:nvSpPr>
          <p:cNvPr id="298" name="Rectangle 297"/>
          <p:cNvSpPr/>
          <p:nvPr/>
        </p:nvSpPr>
        <p:spPr>
          <a:xfrm>
            <a:off x="5129675" y="1084408"/>
            <a:ext cx="740082" cy="392185"/>
          </a:xfrm>
          <a:prstGeom prst="rect">
            <a:avLst/>
          </a:prstGeom>
          <a:solidFill>
            <a:schemeClr val="accent1">
              <a:lumMod val="60000"/>
              <a:lumOff val="40000"/>
            </a:schemeClr>
          </a:solidFill>
          <a:ln w="952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chemeClr val="tx1"/>
                </a:solidFill>
              </a:rPr>
              <a:t>CSE</a:t>
            </a:r>
            <a:endParaRPr lang="it-IT" b="1" dirty="0">
              <a:solidFill>
                <a:schemeClr val="tx1"/>
              </a:solidFill>
            </a:endParaRPr>
          </a:p>
        </p:txBody>
      </p:sp>
      <p:sp>
        <p:nvSpPr>
          <p:cNvPr id="299" name="Rectangle 298"/>
          <p:cNvSpPr/>
          <p:nvPr/>
        </p:nvSpPr>
        <p:spPr>
          <a:xfrm>
            <a:off x="5129675" y="1756725"/>
            <a:ext cx="740082" cy="392185"/>
          </a:xfrm>
          <a:prstGeom prst="rect">
            <a:avLst/>
          </a:prstGeom>
          <a:solidFill>
            <a:schemeClr val="accent1">
              <a:lumMod val="60000"/>
              <a:lumOff val="40000"/>
            </a:schemeClr>
          </a:solidFill>
          <a:ln w="952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chemeClr val="tx1"/>
                </a:solidFill>
              </a:rPr>
              <a:t>IM-SSF</a:t>
            </a:r>
            <a:endParaRPr lang="it-IT" sz="1600" b="1" dirty="0">
              <a:solidFill>
                <a:schemeClr val="tx1"/>
              </a:solidFill>
            </a:endParaRPr>
          </a:p>
        </p:txBody>
      </p:sp>
      <p:cxnSp>
        <p:nvCxnSpPr>
          <p:cNvPr id="236" name="Straight Connector 235"/>
          <p:cNvCxnSpPr/>
          <p:nvPr/>
        </p:nvCxnSpPr>
        <p:spPr>
          <a:xfrm flipH="1">
            <a:off x="1446816" y="972355"/>
            <a:ext cx="631848" cy="20778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a:off x="2078664" y="972355"/>
            <a:ext cx="20359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a:off x="4114621" y="972355"/>
            <a:ext cx="0" cy="2712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7" name="Rectangle 296"/>
          <p:cNvSpPr/>
          <p:nvPr/>
        </p:nvSpPr>
        <p:spPr>
          <a:xfrm>
            <a:off x="3716791" y="1084408"/>
            <a:ext cx="740082" cy="392185"/>
          </a:xfrm>
          <a:prstGeom prst="rect">
            <a:avLst/>
          </a:prstGeom>
          <a:solidFill>
            <a:schemeClr val="accent1">
              <a:lumMod val="60000"/>
              <a:lumOff val="40000"/>
            </a:schemeClr>
          </a:solidFill>
          <a:ln w="952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chemeClr val="tx1"/>
                </a:solidFill>
              </a:rPr>
              <a:t>SIP-AS</a:t>
            </a:r>
            <a:endParaRPr lang="it-IT" sz="1600" b="1" dirty="0">
              <a:solidFill>
                <a:schemeClr val="tx1"/>
              </a:solidFill>
            </a:endParaRPr>
          </a:p>
        </p:txBody>
      </p:sp>
      <p:cxnSp>
        <p:nvCxnSpPr>
          <p:cNvPr id="243" name="Straight Connector 242"/>
          <p:cNvCxnSpPr/>
          <p:nvPr/>
        </p:nvCxnSpPr>
        <p:spPr>
          <a:xfrm>
            <a:off x="1797842" y="1921856"/>
            <a:ext cx="5616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6" name="Rectangle 295"/>
          <p:cNvSpPr/>
          <p:nvPr/>
        </p:nvSpPr>
        <p:spPr>
          <a:xfrm>
            <a:off x="2236626" y="1756725"/>
            <a:ext cx="740082" cy="392185"/>
          </a:xfrm>
          <a:prstGeom prst="rect">
            <a:avLst/>
          </a:prstGeom>
          <a:solidFill>
            <a:schemeClr val="accent1">
              <a:lumMod val="60000"/>
              <a:lumOff val="40000"/>
            </a:schemeClr>
          </a:solidFill>
          <a:ln w="952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solidFill>
                  <a:schemeClr val="tx1"/>
                </a:solidFill>
              </a:rPr>
              <a:t>OSA-SCS</a:t>
            </a:r>
            <a:endParaRPr lang="it-IT" b="1" dirty="0">
              <a:solidFill>
                <a:schemeClr val="tx1"/>
              </a:solidFill>
            </a:endParaRPr>
          </a:p>
        </p:txBody>
      </p:sp>
      <p:cxnSp>
        <p:nvCxnSpPr>
          <p:cNvPr id="245" name="Straight Connector 244"/>
          <p:cNvCxnSpPr/>
          <p:nvPr/>
        </p:nvCxnSpPr>
        <p:spPr>
          <a:xfrm>
            <a:off x="5308114" y="4295608"/>
            <a:ext cx="0" cy="8816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6" name="Rectangle 305"/>
          <p:cNvSpPr/>
          <p:nvPr/>
        </p:nvSpPr>
        <p:spPr>
          <a:xfrm>
            <a:off x="4991257" y="3929783"/>
            <a:ext cx="683416" cy="445978"/>
          </a:xfrm>
          <a:prstGeom prst="rect">
            <a:avLst/>
          </a:prstGeom>
          <a:solidFill>
            <a:schemeClr val="accent3">
              <a:lumMod val="75000"/>
            </a:schemeClr>
          </a:solidFill>
          <a:ln w="952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chemeClr val="tx1"/>
                </a:solidFill>
              </a:rPr>
              <a:t>MRFC</a:t>
            </a:r>
            <a:endParaRPr lang="it-IT" sz="1600" b="1" dirty="0">
              <a:solidFill>
                <a:schemeClr val="tx1"/>
              </a:solidFill>
            </a:endParaRPr>
          </a:p>
        </p:txBody>
      </p:sp>
      <p:cxnSp>
        <p:nvCxnSpPr>
          <p:cNvPr id="246" name="Straight Connector 245"/>
          <p:cNvCxnSpPr>
            <a:stCxn id="305" idx="2"/>
            <a:endCxn id="27" idx="0"/>
          </p:cNvCxnSpPr>
          <p:nvPr/>
        </p:nvCxnSpPr>
        <p:spPr>
          <a:xfrm flipH="1">
            <a:off x="6351876" y="3738649"/>
            <a:ext cx="139790" cy="14674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a:off x="7454644" y="3706221"/>
            <a:ext cx="351027" cy="10851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7" name="Rectangle 306"/>
          <p:cNvSpPr/>
          <p:nvPr/>
        </p:nvSpPr>
        <p:spPr>
          <a:xfrm>
            <a:off x="7081888" y="3292672"/>
            <a:ext cx="683416" cy="445978"/>
          </a:xfrm>
          <a:prstGeom prst="rect">
            <a:avLst/>
          </a:prstGeom>
          <a:solidFill>
            <a:schemeClr val="accent3">
              <a:lumMod val="75000"/>
            </a:schemeClr>
          </a:solidFill>
          <a:ln w="952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chemeClr val="tx1"/>
                </a:solidFill>
              </a:rPr>
              <a:t>SGW</a:t>
            </a:r>
            <a:endParaRPr lang="it-IT" sz="1600" b="1" dirty="0">
              <a:solidFill>
                <a:schemeClr val="tx1"/>
              </a:solidFill>
            </a:endParaRPr>
          </a:p>
        </p:txBody>
      </p:sp>
      <p:cxnSp>
        <p:nvCxnSpPr>
          <p:cNvPr id="251" name="Straight Connector 250"/>
          <p:cNvCxnSpPr/>
          <p:nvPr/>
        </p:nvCxnSpPr>
        <p:spPr>
          <a:xfrm>
            <a:off x="5588935" y="5448573"/>
            <a:ext cx="4212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a:off x="5308114" y="3007000"/>
            <a:ext cx="0" cy="4069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a:off x="5588935" y="3481750"/>
            <a:ext cx="6318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5" name="Rectangle 304"/>
          <p:cNvSpPr/>
          <p:nvPr/>
        </p:nvSpPr>
        <p:spPr>
          <a:xfrm>
            <a:off x="6149958" y="3292672"/>
            <a:ext cx="683416" cy="445978"/>
          </a:xfrm>
          <a:prstGeom prst="rect">
            <a:avLst/>
          </a:prstGeom>
          <a:solidFill>
            <a:schemeClr val="accent3">
              <a:lumMod val="75000"/>
            </a:schemeClr>
          </a:solidFill>
          <a:ln w="952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chemeClr val="tx1"/>
                </a:solidFill>
              </a:rPr>
              <a:t>MGCF</a:t>
            </a:r>
            <a:endParaRPr lang="it-IT" sz="1600" b="1" dirty="0">
              <a:solidFill>
                <a:schemeClr val="tx1"/>
              </a:solidFill>
            </a:endParaRPr>
          </a:p>
        </p:txBody>
      </p:sp>
      <p:sp>
        <p:nvSpPr>
          <p:cNvPr id="258" name="Rectangle 257"/>
          <p:cNvSpPr/>
          <p:nvPr/>
        </p:nvSpPr>
        <p:spPr>
          <a:xfrm>
            <a:off x="4957086" y="3278286"/>
            <a:ext cx="683416" cy="445978"/>
          </a:xfrm>
          <a:prstGeom prst="rect">
            <a:avLst/>
          </a:prstGeom>
          <a:solidFill>
            <a:schemeClr val="accent3">
              <a:lumMod val="75000"/>
            </a:schemeClr>
          </a:solidFill>
          <a:ln w="952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chemeClr val="tx1"/>
                </a:solidFill>
              </a:rPr>
              <a:t>BGCF</a:t>
            </a:r>
            <a:endParaRPr lang="it-IT" sz="1600" b="1" dirty="0">
              <a:solidFill>
                <a:schemeClr val="tx1"/>
              </a:solidFill>
            </a:endParaRPr>
          </a:p>
        </p:txBody>
      </p:sp>
      <p:cxnSp>
        <p:nvCxnSpPr>
          <p:cNvPr id="264" name="Straight Connector 263"/>
          <p:cNvCxnSpPr>
            <a:stCxn id="23" idx="2"/>
          </p:cNvCxnSpPr>
          <p:nvPr/>
        </p:nvCxnSpPr>
        <p:spPr>
          <a:xfrm flipV="1">
            <a:off x="3561636" y="5448573"/>
            <a:ext cx="1465655" cy="202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4975725" y="5206060"/>
            <a:ext cx="683416" cy="445978"/>
          </a:xfrm>
          <a:prstGeom prst="rect">
            <a:avLst/>
          </a:prstGeom>
          <a:solidFill>
            <a:schemeClr val="accent4">
              <a:lumMod val="60000"/>
              <a:lumOff val="40000"/>
            </a:schemeClr>
          </a:solidFill>
          <a:ln w="952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chemeClr val="tx1"/>
                </a:solidFill>
              </a:rPr>
              <a:t>MRFP</a:t>
            </a:r>
            <a:endParaRPr lang="it-IT" sz="1600" b="1" dirty="0">
              <a:solidFill>
                <a:schemeClr val="tx1"/>
              </a:solidFill>
            </a:endParaRPr>
          </a:p>
        </p:txBody>
      </p:sp>
      <p:sp>
        <p:nvSpPr>
          <p:cNvPr id="267" name="TextBox 266"/>
          <p:cNvSpPr txBox="1"/>
          <p:nvPr/>
        </p:nvSpPr>
        <p:spPr>
          <a:xfrm>
            <a:off x="4142448" y="5991145"/>
            <a:ext cx="1887391" cy="608754"/>
          </a:xfrm>
          <a:prstGeom prst="rect">
            <a:avLst/>
          </a:prstGeom>
          <a:noFill/>
        </p:spPr>
        <p:txBody>
          <a:bodyPr wrap="none" rtlCol="0">
            <a:spAutoFit/>
          </a:bodyPr>
          <a:lstStyle/>
          <a:p>
            <a:pPr algn="ctr"/>
            <a:r>
              <a:rPr lang="it-IT" b="1" dirty="0" smtClean="0"/>
              <a:t>Access / Transport</a:t>
            </a:r>
          </a:p>
          <a:p>
            <a:pPr algn="ctr"/>
            <a:r>
              <a:rPr lang="it-IT" b="1" dirty="0" smtClean="0"/>
              <a:t>Layer</a:t>
            </a:r>
            <a:endParaRPr lang="it-IT" b="1" dirty="0"/>
          </a:p>
        </p:txBody>
      </p:sp>
      <p:sp>
        <p:nvSpPr>
          <p:cNvPr id="28" name="Cloud"/>
          <p:cNvSpPr>
            <a:spLocks noChangeAspect="1" noEditPoints="1" noChangeArrowheads="1"/>
          </p:cNvSpPr>
          <p:nvPr/>
        </p:nvSpPr>
        <p:spPr bwMode="auto">
          <a:xfrm>
            <a:off x="6642017" y="4702537"/>
            <a:ext cx="2070565" cy="126125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chemeClr val="tx1"/>
            </a:solidFill>
            <a:miter lim="800000"/>
            <a:headEnd/>
            <a:tailEnd/>
          </a:ln>
          <a:effectLst/>
        </p:spPr>
        <p:txBody>
          <a:bodyPr anchor="ctr"/>
          <a:lstStyle/>
          <a:p>
            <a:endParaRPr lang="en-US" b="1" dirty="0">
              <a:latin typeface="Arial Narrow" pitchFamily="34" charset="0"/>
            </a:endParaRPr>
          </a:p>
        </p:txBody>
      </p:sp>
      <p:sp>
        <p:nvSpPr>
          <p:cNvPr id="30" name="TextBox 29"/>
          <p:cNvSpPr txBox="1"/>
          <p:nvPr/>
        </p:nvSpPr>
        <p:spPr>
          <a:xfrm>
            <a:off x="6972122" y="5109466"/>
            <a:ext cx="1425030" cy="347859"/>
          </a:xfrm>
          <a:prstGeom prst="rect">
            <a:avLst/>
          </a:prstGeom>
          <a:noFill/>
        </p:spPr>
        <p:txBody>
          <a:bodyPr wrap="none" rtlCol="0">
            <a:spAutoFit/>
          </a:bodyPr>
          <a:lstStyle/>
          <a:p>
            <a:r>
              <a:rPr lang="it-IT" b="1" dirty="0" smtClean="0"/>
              <a:t>PSTN / PLMN</a:t>
            </a:r>
            <a:endParaRPr lang="it-IT" b="1" dirty="0"/>
          </a:p>
        </p:txBody>
      </p:sp>
      <p:sp>
        <p:nvSpPr>
          <p:cNvPr id="27" name="Rectangle 26"/>
          <p:cNvSpPr/>
          <p:nvPr/>
        </p:nvSpPr>
        <p:spPr>
          <a:xfrm>
            <a:off x="6010168" y="5206060"/>
            <a:ext cx="683416" cy="445978"/>
          </a:xfrm>
          <a:prstGeom prst="rect">
            <a:avLst/>
          </a:prstGeom>
          <a:solidFill>
            <a:schemeClr val="accent4">
              <a:lumMod val="60000"/>
              <a:lumOff val="40000"/>
            </a:schemeClr>
          </a:solidFill>
          <a:ln w="952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chemeClr val="tx1"/>
                </a:solidFill>
              </a:rPr>
              <a:t>MGW</a:t>
            </a:r>
            <a:endParaRPr lang="it-IT" sz="1600" b="1" dirty="0">
              <a:solidFill>
                <a:schemeClr val="tx1"/>
              </a:solidFill>
            </a:endParaRPr>
          </a:p>
        </p:txBody>
      </p:sp>
      <p:cxnSp>
        <p:nvCxnSpPr>
          <p:cNvPr id="208" name="Straight Connector 207"/>
          <p:cNvCxnSpPr/>
          <p:nvPr/>
        </p:nvCxnSpPr>
        <p:spPr>
          <a:xfrm>
            <a:off x="2148869" y="3007000"/>
            <a:ext cx="15445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a:off x="2148869" y="3007000"/>
            <a:ext cx="0" cy="4069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a:off x="1727637" y="3413929"/>
            <a:ext cx="4212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1657431" y="3549572"/>
            <a:ext cx="105308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AutoShape 22"/>
          <p:cNvSpPr>
            <a:spLocks noChangeArrowheads="1"/>
          </p:cNvSpPr>
          <p:nvPr/>
        </p:nvSpPr>
        <p:spPr bwMode="auto">
          <a:xfrm>
            <a:off x="1025582" y="3007000"/>
            <a:ext cx="772260" cy="1017322"/>
          </a:xfrm>
          <a:prstGeom prst="flowChartMagneticDisk">
            <a:avLst/>
          </a:prstGeom>
          <a:solidFill>
            <a:schemeClr val="accent3">
              <a:lumMod val="75000"/>
            </a:schemeClr>
          </a:solidFill>
          <a:ln>
            <a:solidFill>
              <a:schemeClr val="tx1"/>
            </a:solidFill>
            <a:headEnd/>
            <a:tailEnd/>
          </a:ln>
        </p:spPr>
        <p:style>
          <a:lnRef idx="1">
            <a:schemeClr val="accent4"/>
          </a:lnRef>
          <a:fillRef idx="2">
            <a:schemeClr val="accent4"/>
          </a:fillRef>
          <a:effectRef idx="1">
            <a:schemeClr val="accent4"/>
          </a:effectRef>
          <a:fontRef idx="minor">
            <a:schemeClr val="dk1"/>
          </a:fontRef>
        </p:style>
        <p:txBody>
          <a:bodyPr wrap="none" anchor="ctr"/>
          <a:lstStyle/>
          <a:p>
            <a:r>
              <a:rPr lang="en-US" sz="1600" b="1" dirty="0" smtClean="0">
                <a:latin typeface="Arial Narrow" pitchFamily="34" charset="0"/>
              </a:rPr>
              <a:t>   HSS</a:t>
            </a:r>
            <a:endParaRPr lang="en-US" b="1" dirty="0">
              <a:latin typeface="Arial Narrow" pitchFamily="34" charset="0"/>
            </a:endParaRPr>
          </a:p>
        </p:txBody>
      </p:sp>
      <p:sp>
        <p:nvSpPr>
          <p:cNvPr id="23" name="Cloud"/>
          <p:cNvSpPr>
            <a:spLocks noChangeAspect="1" noEditPoints="1" noChangeArrowheads="1"/>
          </p:cNvSpPr>
          <p:nvPr/>
        </p:nvSpPr>
        <p:spPr bwMode="auto">
          <a:xfrm>
            <a:off x="885171" y="4838180"/>
            <a:ext cx="2678698" cy="126125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chemeClr val="tx1"/>
            </a:solidFill>
            <a:miter lim="800000"/>
            <a:headEnd/>
            <a:tailEnd/>
          </a:ln>
          <a:effectLst/>
        </p:spPr>
        <p:txBody>
          <a:bodyPr anchor="ctr"/>
          <a:lstStyle/>
          <a:p>
            <a:endParaRPr lang="en-US" b="1" dirty="0">
              <a:latin typeface="Arial Narrow" pitchFamily="34" charset="0"/>
            </a:endParaRPr>
          </a:p>
        </p:txBody>
      </p:sp>
      <p:sp>
        <p:nvSpPr>
          <p:cNvPr id="29" name="TextBox 28"/>
          <p:cNvSpPr txBox="1"/>
          <p:nvPr/>
        </p:nvSpPr>
        <p:spPr>
          <a:xfrm>
            <a:off x="1587226" y="5304178"/>
            <a:ext cx="1194036" cy="347859"/>
          </a:xfrm>
          <a:prstGeom prst="rect">
            <a:avLst/>
          </a:prstGeom>
          <a:noFill/>
        </p:spPr>
        <p:txBody>
          <a:bodyPr wrap="none" rtlCol="0">
            <a:spAutoFit/>
          </a:bodyPr>
          <a:lstStyle/>
          <a:p>
            <a:pPr algn="ctr"/>
            <a:r>
              <a:rPr lang="it-IT" b="1" dirty="0" smtClean="0"/>
              <a:t>IP network</a:t>
            </a:r>
            <a:endParaRPr lang="it-IT" b="1" dirty="0"/>
          </a:p>
        </p:txBody>
      </p:sp>
      <p:cxnSp>
        <p:nvCxnSpPr>
          <p:cNvPr id="218" name="Straight Connector 217"/>
          <p:cNvCxnSpPr/>
          <p:nvPr/>
        </p:nvCxnSpPr>
        <p:spPr>
          <a:xfrm>
            <a:off x="5448524" y="1650570"/>
            <a:ext cx="1404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a:off x="4044416" y="1794109"/>
            <a:ext cx="1404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a:off x="2570102" y="1650570"/>
            <a:ext cx="1404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5" name="TextBox 224"/>
          <p:cNvSpPr txBox="1"/>
          <p:nvPr/>
        </p:nvSpPr>
        <p:spPr>
          <a:xfrm>
            <a:off x="2640307" y="1514927"/>
            <a:ext cx="702054" cy="246400"/>
          </a:xfrm>
          <a:prstGeom prst="rect">
            <a:avLst/>
          </a:prstGeom>
          <a:noFill/>
        </p:spPr>
        <p:txBody>
          <a:bodyPr wrap="square" rtlCol="0">
            <a:spAutoFit/>
          </a:bodyPr>
          <a:lstStyle/>
          <a:p>
            <a:pPr algn="ctr"/>
            <a:r>
              <a:rPr lang="it-IT" sz="1100" b="1" dirty="0" smtClean="0"/>
              <a:t>OSA API</a:t>
            </a:r>
            <a:endParaRPr lang="it-IT" sz="1100" b="1" dirty="0"/>
          </a:p>
        </p:txBody>
      </p:sp>
      <p:sp>
        <p:nvSpPr>
          <p:cNvPr id="226" name="TextBox 225"/>
          <p:cNvSpPr txBox="1"/>
          <p:nvPr/>
        </p:nvSpPr>
        <p:spPr>
          <a:xfrm>
            <a:off x="4114621" y="1650570"/>
            <a:ext cx="421233" cy="246400"/>
          </a:xfrm>
          <a:prstGeom prst="rect">
            <a:avLst/>
          </a:prstGeom>
          <a:noFill/>
        </p:spPr>
        <p:txBody>
          <a:bodyPr wrap="square" rtlCol="0">
            <a:spAutoFit/>
          </a:bodyPr>
          <a:lstStyle/>
          <a:p>
            <a:pPr algn="ctr"/>
            <a:r>
              <a:rPr lang="it-IT" sz="1100" b="1" dirty="0" smtClean="0"/>
              <a:t>SIP</a:t>
            </a:r>
            <a:endParaRPr lang="it-IT" sz="1100" b="1" dirty="0"/>
          </a:p>
        </p:txBody>
      </p:sp>
      <p:sp>
        <p:nvSpPr>
          <p:cNvPr id="227" name="TextBox 226"/>
          <p:cNvSpPr txBox="1"/>
          <p:nvPr/>
        </p:nvSpPr>
        <p:spPr>
          <a:xfrm>
            <a:off x="5097497" y="1539813"/>
            <a:ext cx="421233" cy="246400"/>
          </a:xfrm>
          <a:prstGeom prst="rect">
            <a:avLst/>
          </a:prstGeom>
          <a:noFill/>
        </p:spPr>
        <p:txBody>
          <a:bodyPr wrap="square" rtlCol="0">
            <a:spAutoFit/>
          </a:bodyPr>
          <a:lstStyle/>
          <a:p>
            <a:pPr algn="ctr"/>
            <a:r>
              <a:rPr lang="it-IT" sz="1100" b="1" dirty="0" smtClean="0"/>
              <a:t>CAP</a:t>
            </a:r>
            <a:endParaRPr lang="it-IT" sz="1100" b="1" dirty="0"/>
          </a:p>
        </p:txBody>
      </p:sp>
      <p:sp>
        <p:nvSpPr>
          <p:cNvPr id="217" name="Title 1"/>
          <p:cNvSpPr>
            <a:spLocks noGrp="1"/>
          </p:cNvSpPr>
          <p:nvPr>
            <p:ph type="title"/>
          </p:nvPr>
        </p:nvSpPr>
        <p:spPr>
          <a:xfrm>
            <a:off x="539552" y="72008"/>
            <a:ext cx="7467600" cy="476672"/>
          </a:xfrm>
        </p:spPr>
        <p:txBody>
          <a:bodyPr>
            <a:normAutofit fontScale="90000"/>
          </a:bodyPr>
          <a:lstStyle/>
          <a:p>
            <a:pPr algn="ctr"/>
            <a:r>
              <a:rPr lang="it-IT" sz="3600" b="1" dirty="0" smtClean="0"/>
              <a:t>Simplified  IMS  Architecture</a:t>
            </a:r>
            <a:endParaRPr lang="it-IT" sz="36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40960" cy="864096"/>
          </a:xfrm>
        </p:spPr>
        <p:txBody>
          <a:bodyPr>
            <a:normAutofit/>
          </a:bodyPr>
          <a:lstStyle/>
          <a:p>
            <a:r>
              <a:rPr lang="it-IT" sz="3200" dirty="0" smtClean="0">
                <a:effectLst>
                  <a:outerShdw blurRad="38100" dist="38100" dir="2700000" algn="tl">
                    <a:srgbClr val="000000">
                      <a:alpha val="43137"/>
                    </a:srgbClr>
                  </a:outerShdw>
                </a:effectLst>
              </a:rPr>
              <a:t>IMS: the Service Layer</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196752"/>
            <a:ext cx="8723312" cy="5040560"/>
          </a:xfrm>
        </p:spPr>
        <p:txBody>
          <a:bodyPr>
            <a:noAutofit/>
          </a:bodyPr>
          <a:lstStyle/>
          <a:p>
            <a:pPr marL="571500" indent="-514350" algn="just"/>
            <a:r>
              <a:rPr lang="it-IT" sz="2400" dirty="0" smtClean="0"/>
              <a:t>AS’ interact with the control layer by means of SIP protocol</a:t>
            </a:r>
          </a:p>
          <a:p>
            <a:pPr marL="571500" indent="-514350" algn="just"/>
            <a:endParaRPr lang="it-IT" sz="2400" dirty="0" smtClean="0"/>
          </a:p>
          <a:p>
            <a:pPr marL="571500" indent="-514350" algn="just"/>
            <a:r>
              <a:rPr lang="it-IT" sz="2400" dirty="0" smtClean="0"/>
              <a:t>Legacy servers working with different interfaces can interact with the Control layer by means of protocol conversion function (OSA-SCS)</a:t>
            </a:r>
          </a:p>
          <a:p>
            <a:pPr marL="571500" indent="-514350" algn="just"/>
            <a:endParaRPr lang="it-IT" sz="2400" dirty="0" smtClean="0"/>
          </a:p>
          <a:p>
            <a:pPr marL="571500" indent="-514350" algn="just"/>
            <a:r>
              <a:rPr lang="it-IT" sz="2400" dirty="0" smtClean="0"/>
              <a:t>Services provided by customized applications for mobile networks using Camel can be provided to IMS users by means of the “IM-SSF” function</a:t>
            </a:r>
          </a:p>
          <a:p>
            <a:pPr marL="342900" lvl="1" indent="-342900" algn="just">
              <a:buNone/>
            </a:pPr>
            <a:endParaRPr lang="it-IT" sz="24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40960" cy="864096"/>
          </a:xfrm>
        </p:spPr>
        <p:txBody>
          <a:bodyPr>
            <a:normAutofit/>
          </a:bodyPr>
          <a:lstStyle/>
          <a:p>
            <a:r>
              <a:rPr lang="it-IT" sz="3200" dirty="0" smtClean="0">
                <a:effectLst>
                  <a:outerShdw blurRad="38100" dist="38100" dir="2700000" algn="tl">
                    <a:srgbClr val="000000">
                      <a:alpha val="43137"/>
                    </a:srgbClr>
                  </a:outerShdw>
                </a:effectLst>
              </a:rPr>
              <a:t>Manufacturer competence splitting</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1412776"/>
            <a:ext cx="8352928" cy="4536504"/>
          </a:xfrm>
        </p:spPr>
        <p:txBody>
          <a:bodyPr>
            <a:normAutofit/>
          </a:bodyPr>
          <a:lstStyle/>
          <a:p>
            <a:pPr marL="0" indent="0" algn="just">
              <a:buNone/>
            </a:pPr>
            <a:r>
              <a:rPr lang="it-IT" sz="2400" dirty="0" smtClean="0"/>
              <a:t>Coherently with the IMS architecture, a revolutionary scenario occurred in the TLC world also as far as the role of the main actors is concerned:</a:t>
            </a:r>
          </a:p>
          <a:p>
            <a:pPr algn="just"/>
            <a:r>
              <a:rPr lang="it-IT" sz="2400" dirty="0" smtClean="0"/>
              <a:t>The traditional network manufacturers are more and more confined within the Switching and Transport Layer</a:t>
            </a:r>
          </a:p>
          <a:p>
            <a:pPr algn="just"/>
            <a:r>
              <a:rPr lang="it-IT" sz="2400" dirty="0" smtClean="0"/>
              <a:t>The Service Layer is realized by pure software applications running on commercial servers and has become almost entirely prerogative of specialized IT companies (OTT: Over The Top)</a:t>
            </a:r>
          </a:p>
          <a:p>
            <a:pPr algn="just"/>
            <a:r>
              <a:rPr lang="it-IT" sz="2400" dirty="0" smtClean="0"/>
              <a:t>Architectural modularity allows for integration of systems by different vendors within the same solution, thus achieving vendor independence</a:t>
            </a:r>
          </a:p>
          <a:p>
            <a:pPr algn="just"/>
            <a:endParaRPr lang="it-IT" sz="2800" dirty="0" smtClean="0"/>
          </a:p>
          <a:p>
            <a:pPr lvl="1" algn="just">
              <a:buNone/>
            </a:pPr>
            <a:endParaRPr lang="it-IT" sz="2400" dirty="0" smtClean="0"/>
          </a:p>
          <a:p>
            <a:pPr algn="just"/>
            <a:endParaRPr lang="it-IT" sz="2800" dirty="0" smtClean="0"/>
          </a:p>
          <a:p>
            <a:pPr algn="just"/>
            <a:endParaRPr lang="it-IT" sz="2800" dirty="0" smtClean="0"/>
          </a:p>
          <a:p>
            <a:pPr algn="just"/>
            <a:endParaRPr lang="it-IT" dirty="0" smtClean="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864096"/>
          </a:xfrm>
        </p:spPr>
        <p:txBody>
          <a:bodyPr>
            <a:normAutofit/>
          </a:bodyPr>
          <a:lstStyle/>
          <a:p>
            <a:r>
              <a:rPr lang="it-IT" sz="3200" dirty="0" smtClean="0">
                <a:effectLst>
                  <a:outerShdw blurRad="38100" dist="38100" dir="2700000" algn="tl">
                    <a:srgbClr val="000000">
                      <a:alpha val="43137"/>
                    </a:srgbClr>
                  </a:outerShdw>
                </a:effectLst>
              </a:rPr>
              <a:t>Adoption of IT technology in TLC</a:t>
            </a:r>
            <a:endParaRPr lang="it-IT"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836712"/>
            <a:ext cx="8723312" cy="5805264"/>
          </a:xfrm>
        </p:spPr>
        <p:txBody>
          <a:bodyPr>
            <a:normAutofit/>
          </a:bodyPr>
          <a:lstStyle/>
          <a:p>
            <a:pPr algn="just"/>
            <a:r>
              <a:rPr lang="en-US" sz="2400" dirty="0" smtClean="0"/>
              <a:t>Computers began being gradually adopted as the basic elements upon which the network nodes were designed, and </a:t>
            </a:r>
            <a:r>
              <a:rPr lang="it-IT" sz="2400" dirty="0" smtClean="0"/>
              <a:t>the switches became complex ensembles of cooperating microprocessors</a:t>
            </a:r>
          </a:p>
          <a:p>
            <a:pPr lvl="1" algn="just"/>
            <a:r>
              <a:rPr lang="it-IT" sz="2000" dirty="0" smtClean="0"/>
              <a:t>Languages, real time operating systems, software structures (e.g. the “automatas”, based on SDL) started to spread out, optimized for the real time event management</a:t>
            </a:r>
          </a:p>
          <a:p>
            <a:pPr lvl="1" algn="just"/>
            <a:r>
              <a:rPr lang="it-IT" sz="2000" dirty="0" smtClean="0"/>
              <a:t>Dedicated I/O devices, handled via interrupt routines and often working with DMA, began to be employed, especially for protocol handling (e.g. for the signaling SS7 protocols)</a:t>
            </a:r>
          </a:p>
          <a:p>
            <a:pPr algn="just"/>
            <a:r>
              <a:rPr lang="it-IT" sz="2400" dirty="0" smtClean="0"/>
              <a:t>A dramatic change happened both in the manufacturer companies and the telecom operators, since the know how requested for technical people moved towards the computer world (even if with characteristics that were deeply different from those of the commercial computers)</a:t>
            </a:r>
          </a:p>
          <a:p>
            <a:pPr algn="just"/>
            <a:endParaRPr lang="it-IT" sz="2400" dirty="0" smtClean="0"/>
          </a:p>
          <a:p>
            <a:pPr algn="just"/>
            <a:endParaRPr lang="it-IT" sz="2400" dirty="0" smtClean="0"/>
          </a:p>
          <a:p>
            <a:pPr algn="just"/>
            <a:endParaRPr lang="it-IT" sz="2400" dirty="0" smtClean="0"/>
          </a:p>
          <a:p>
            <a:pPr algn="just"/>
            <a:endParaRPr lang="it-IT" sz="2400" dirty="0" smtClean="0"/>
          </a:p>
          <a:p>
            <a:pPr marL="0" indent="0" algn="just">
              <a:buClr>
                <a:schemeClr val="bg1">
                  <a:lumMod val="95000"/>
                  <a:lumOff val="5000"/>
                </a:schemeClr>
              </a:buClr>
              <a:buNone/>
            </a:pPr>
            <a:endParaRPr lang="it-IT" sz="2400" dirty="0" smtClean="0"/>
          </a:p>
          <a:p>
            <a:pPr marL="0" indent="0" algn="just">
              <a:buClr>
                <a:schemeClr val="bg1">
                  <a:lumMod val="95000"/>
                  <a:lumOff val="5000"/>
                </a:schemeClr>
              </a:buClr>
              <a:buNone/>
            </a:pPr>
            <a:endParaRPr lang="it-IT" sz="2400" dirty="0" smtClean="0"/>
          </a:p>
          <a:p>
            <a:endParaRPr lang="it-IT"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384"/>
            <a:ext cx="8640960" cy="548680"/>
          </a:xfrm>
        </p:spPr>
        <p:txBody>
          <a:bodyPr>
            <a:normAutofit/>
          </a:bodyPr>
          <a:lstStyle/>
          <a:p>
            <a:r>
              <a:rPr lang="it-IT" sz="2800" dirty="0" smtClean="0">
                <a:effectLst>
                  <a:outerShdw blurRad="38100" dist="38100" dir="2700000" algn="tl">
                    <a:srgbClr val="000000">
                      <a:alpha val="43137"/>
                    </a:srgbClr>
                  </a:outerShdw>
                </a:effectLst>
              </a:rPr>
              <a:t>Service independence from the network</a:t>
            </a:r>
            <a:endParaRPr lang="it-IT" sz="2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5536" y="692696"/>
            <a:ext cx="8352928" cy="5760640"/>
          </a:xfrm>
        </p:spPr>
        <p:txBody>
          <a:bodyPr>
            <a:noAutofit/>
          </a:bodyPr>
          <a:lstStyle/>
          <a:p>
            <a:pPr algn="just"/>
            <a:r>
              <a:rPr lang="it-IT" sz="2400" dirty="0" smtClean="0"/>
              <a:t>Due to the nework neutrality, different network architectures can support OTT services: IMS is not the only architecture feasible to it</a:t>
            </a:r>
          </a:p>
          <a:p>
            <a:pPr algn="just">
              <a:buNone/>
            </a:pPr>
            <a:endParaRPr lang="it-IT" sz="2400" dirty="0" smtClean="0"/>
          </a:p>
          <a:p>
            <a:pPr algn="just"/>
            <a:r>
              <a:rPr lang="it-IT" sz="2400" dirty="0" smtClean="0"/>
              <a:t>Most of the current implementations of many new services have been deployed simply using the Internet as switching and transport network, i.e. without any control / responsibility, from any Telecom operator, such as:</a:t>
            </a:r>
          </a:p>
          <a:p>
            <a:pPr lvl="1" algn="just"/>
            <a:r>
              <a:rPr lang="it-IT" sz="1800" dirty="0" smtClean="0"/>
              <a:t>Skype</a:t>
            </a:r>
          </a:p>
          <a:p>
            <a:pPr lvl="1" algn="just"/>
            <a:r>
              <a:rPr lang="it-IT" sz="1800" dirty="0" smtClean="0"/>
              <a:t>Whatsapp</a:t>
            </a:r>
          </a:p>
          <a:p>
            <a:pPr lvl="1" algn="just"/>
            <a:r>
              <a:rPr lang="it-IT" sz="1800" dirty="0" smtClean="0"/>
              <a:t>Facebook</a:t>
            </a:r>
          </a:p>
          <a:p>
            <a:pPr lvl="1" algn="just"/>
            <a:r>
              <a:rPr lang="it-IT" sz="1800" dirty="0" smtClean="0"/>
              <a:t>Music / TV content delivery</a:t>
            </a:r>
          </a:p>
          <a:p>
            <a:pPr lvl="1" algn="just"/>
            <a:r>
              <a:rPr lang="it-IT" sz="1800" dirty="0" smtClean="0"/>
              <a:t>Cloud computing</a:t>
            </a:r>
          </a:p>
          <a:p>
            <a:pPr lvl="1" algn="just"/>
            <a:r>
              <a:rPr lang="it-IT" sz="1800" dirty="0" smtClean="0"/>
              <a:t>IoT (Internet of Things): Smart grids, Smart home, Smart cities, Smart Enterprise, . . .</a:t>
            </a:r>
          </a:p>
          <a:p>
            <a:pPr lvl="1" algn="just"/>
            <a:r>
              <a:rPr lang="it-IT" sz="1800" dirty="0" smtClean="0"/>
              <a:t>.  .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40960" cy="764704"/>
          </a:xfrm>
        </p:spPr>
        <p:txBody>
          <a:bodyPr>
            <a:normAutofit/>
          </a:bodyPr>
          <a:lstStyle/>
          <a:p>
            <a:r>
              <a:rPr lang="it-IT" sz="3200" dirty="0" smtClean="0">
                <a:effectLst>
                  <a:outerShdw blurRad="38100" dist="38100" dir="2700000" algn="tl">
                    <a:srgbClr val="000000">
                      <a:alpha val="43137"/>
                    </a:srgbClr>
                  </a:outerShdw>
                </a:effectLst>
              </a:rPr>
              <a:t>Actors’ role change</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764704"/>
            <a:ext cx="8352928" cy="5904656"/>
          </a:xfrm>
        </p:spPr>
        <p:txBody>
          <a:bodyPr>
            <a:normAutofit/>
          </a:bodyPr>
          <a:lstStyle/>
          <a:p>
            <a:pPr algn="just"/>
            <a:r>
              <a:rPr lang="it-IT" sz="2400" dirty="0" smtClean="0"/>
              <a:t>Change in the role of TLC Operators: from “Communication Providers” to “Digital life’s service enablers”</a:t>
            </a:r>
          </a:p>
          <a:p>
            <a:pPr algn="just"/>
            <a:r>
              <a:rPr lang="it-IT" sz="2400" dirty="0" smtClean="0"/>
              <a:t>The business of the services has moved from the Telecom Operators to the OTT world</a:t>
            </a:r>
          </a:p>
          <a:p>
            <a:pPr lvl="1" algn="just"/>
            <a:r>
              <a:rPr lang="it-IT" sz="2000" dirty="0" smtClean="0"/>
              <a:t>The “Network neutrality” has triggered the development of a huge number of new applications that with the old architectures were simply inconceivable</a:t>
            </a:r>
          </a:p>
          <a:p>
            <a:pPr lvl="1" algn="just"/>
            <a:r>
              <a:rPr lang="it-IT" sz="2000" dirty="0" smtClean="0"/>
              <a:t>Many services aren’t even TLC ones, but use the communication network just as a means to create a new “smart world” that includes:</a:t>
            </a:r>
          </a:p>
          <a:p>
            <a:pPr lvl="2" algn="just"/>
            <a:r>
              <a:rPr lang="it-IT" sz="1600" dirty="0" smtClean="0"/>
              <a:t>The house</a:t>
            </a:r>
          </a:p>
          <a:p>
            <a:pPr lvl="2" algn="just"/>
            <a:r>
              <a:rPr lang="it-IT" sz="1600" dirty="0" smtClean="0"/>
              <a:t>The vehicles</a:t>
            </a:r>
          </a:p>
          <a:p>
            <a:pPr lvl="2" algn="just"/>
            <a:r>
              <a:rPr lang="it-IT" sz="1600" dirty="0" smtClean="0"/>
              <a:t>The buildings</a:t>
            </a:r>
          </a:p>
          <a:p>
            <a:pPr lvl="2" algn="just"/>
            <a:r>
              <a:rPr lang="it-IT" sz="1600" dirty="0" smtClean="0"/>
              <a:t>The companies</a:t>
            </a:r>
          </a:p>
          <a:p>
            <a:pPr lvl="2" algn="just"/>
            <a:r>
              <a:rPr lang="it-IT" sz="1600" dirty="0" smtClean="0"/>
              <a:t>The cities</a:t>
            </a:r>
          </a:p>
          <a:p>
            <a:pPr lvl="2" algn="just"/>
            <a:r>
              <a:rPr lang="it-IT" sz="1600" dirty="0" smtClean="0"/>
              <a:t>The transportation systems </a:t>
            </a:r>
          </a:p>
          <a:p>
            <a:pPr lvl="2" algn="just"/>
            <a:r>
              <a:rPr lang="it-IT" sz="1600" dirty="0" smtClean="0"/>
              <a:t>The utilities</a:t>
            </a:r>
          </a:p>
          <a:p>
            <a:pPr lvl="2" algn="just"/>
            <a:r>
              <a:rPr lang="it-IT" sz="1600" dirty="0" smtClean="0"/>
              <a:t>. . .</a:t>
            </a:r>
          </a:p>
          <a:p>
            <a:pPr algn="just"/>
            <a:endParaRPr lang="it-IT" sz="2400" dirty="0" smtClean="0"/>
          </a:p>
          <a:p>
            <a:pPr lvl="1" algn="just">
              <a:buNone/>
            </a:pPr>
            <a:endParaRPr lang="it-IT" sz="2400" dirty="0" smtClean="0"/>
          </a:p>
          <a:p>
            <a:pPr algn="just"/>
            <a:endParaRPr lang="it-IT" sz="2800" dirty="0" smtClean="0"/>
          </a:p>
          <a:p>
            <a:pPr algn="just"/>
            <a:endParaRPr lang="it-IT" sz="2800" dirty="0" smtClean="0"/>
          </a:p>
          <a:p>
            <a:pPr algn="just"/>
            <a:endParaRPr lang="it-IT" dirty="0" smtClean="0">
              <a:solidFill>
                <a:srgbClr val="FF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640960" cy="864096"/>
          </a:xfrm>
        </p:spPr>
        <p:txBody>
          <a:bodyPr>
            <a:normAutofit fontScale="90000"/>
          </a:bodyPr>
          <a:lstStyle/>
          <a:p>
            <a:r>
              <a:rPr lang="it-IT" sz="3200" dirty="0" smtClean="0">
                <a:effectLst>
                  <a:outerShdw blurRad="38100" dist="38100" dir="2700000" algn="tl">
                    <a:srgbClr val="000000">
                      <a:alpha val="43137"/>
                    </a:srgbClr>
                  </a:outerShdw>
                </a:effectLst>
              </a:rPr>
              <a:t>Voice and messaging services</a:t>
            </a:r>
            <a:br>
              <a:rPr lang="it-IT" sz="3200" dirty="0" smtClean="0">
                <a:effectLst>
                  <a:outerShdw blurRad="38100" dist="38100" dir="2700000" algn="tl">
                    <a:srgbClr val="000000">
                      <a:alpha val="43137"/>
                    </a:srgbClr>
                  </a:outerShdw>
                </a:effectLst>
              </a:rPr>
            </a:br>
            <a:r>
              <a:rPr lang="it-IT" sz="3200" dirty="0" smtClean="0">
                <a:effectLst>
                  <a:outerShdw blurRad="38100" dist="38100" dir="2700000" algn="tl">
                    <a:srgbClr val="000000">
                      <a:alpha val="43137"/>
                    </a:srgbClr>
                  </a:outerShdw>
                </a:effectLst>
              </a:rPr>
              <a:t>Monthly active users (MLN) </a:t>
            </a:r>
            <a:endParaRPr lang="it-IT" sz="3200" dirty="0">
              <a:effectLst>
                <a:outerShdw blurRad="38100" dist="38100" dir="2700000" algn="tl">
                  <a:srgbClr val="000000">
                    <a:alpha val="43137"/>
                  </a:srgbClr>
                </a:outerShdw>
              </a:effectLst>
            </a:endParaRPr>
          </a:p>
        </p:txBody>
      </p:sp>
      <p:graphicFrame>
        <p:nvGraphicFramePr>
          <p:cNvPr id="9" name="Chart 8"/>
          <p:cNvGraphicFramePr/>
          <p:nvPr/>
        </p:nvGraphicFramePr>
        <p:xfrm>
          <a:off x="827584" y="1124744"/>
          <a:ext cx="7560986" cy="552325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40960" cy="864096"/>
          </a:xfrm>
        </p:spPr>
        <p:txBody>
          <a:bodyPr>
            <a:normAutofit/>
          </a:bodyPr>
          <a:lstStyle/>
          <a:p>
            <a:r>
              <a:rPr lang="it-IT" sz="3200" dirty="0" smtClean="0">
                <a:effectLst>
                  <a:outerShdw blurRad="38100" dist="38100" dir="2700000" algn="tl">
                    <a:srgbClr val="000000">
                      <a:alpha val="43137"/>
                    </a:srgbClr>
                  </a:outerShdw>
                </a:effectLst>
              </a:rPr>
              <a:t>Video services: number of users (MLN)</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764704"/>
            <a:ext cx="8723312" cy="5904656"/>
          </a:xfrm>
        </p:spPr>
        <p:txBody>
          <a:bodyPr>
            <a:normAutofit/>
          </a:bodyPr>
          <a:lstStyle/>
          <a:p>
            <a:pPr algn="just">
              <a:buNone/>
            </a:pPr>
            <a:endParaRPr lang="it-IT" dirty="0" smtClean="0"/>
          </a:p>
          <a:p>
            <a:pPr algn="just"/>
            <a:endParaRPr lang="it-IT" dirty="0" smtClean="0"/>
          </a:p>
          <a:p>
            <a:pPr algn="just"/>
            <a:endParaRPr lang="it-IT" dirty="0" smtClean="0"/>
          </a:p>
          <a:p>
            <a:pPr lvl="1" algn="just"/>
            <a:endParaRPr lang="it-IT" sz="2400" dirty="0" smtClean="0"/>
          </a:p>
          <a:p>
            <a:pPr algn="just"/>
            <a:endParaRPr lang="it-IT" sz="2800" dirty="0" smtClean="0"/>
          </a:p>
          <a:p>
            <a:pPr algn="just"/>
            <a:endParaRPr lang="it-IT" sz="2800" dirty="0" smtClean="0"/>
          </a:p>
          <a:p>
            <a:pPr algn="just"/>
            <a:endParaRPr lang="it-IT" dirty="0" smtClean="0">
              <a:solidFill>
                <a:srgbClr val="FF0000"/>
              </a:solidFill>
            </a:endParaRPr>
          </a:p>
        </p:txBody>
      </p:sp>
      <p:graphicFrame>
        <p:nvGraphicFramePr>
          <p:cNvPr id="9" name="Chart 8"/>
          <p:cNvGraphicFramePr/>
          <p:nvPr/>
        </p:nvGraphicFramePr>
        <p:xfrm>
          <a:off x="827584" y="1052736"/>
          <a:ext cx="7480588" cy="54959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40960" cy="864096"/>
          </a:xfrm>
        </p:spPr>
        <p:txBody>
          <a:bodyPr>
            <a:normAutofit fontScale="90000"/>
          </a:bodyPr>
          <a:lstStyle/>
          <a:p>
            <a:r>
              <a:rPr lang="it-IT" sz="3200" dirty="0" smtClean="0">
                <a:effectLst>
                  <a:outerShdw blurRad="38100" dist="38100" dir="2700000" algn="tl">
                    <a:srgbClr val="000000">
                      <a:alpha val="43137"/>
                    </a:srgbClr>
                  </a:outerShdw>
                </a:effectLst>
              </a:rPr>
              <a:t>Fortune 500 classification</a:t>
            </a:r>
            <a:br>
              <a:rPr lang="it-IT" sz="3200" dirty="0" smtClean="0">
                <a:effectLst>
                  <a:outerShdw blurRad="38100" dist="38100" dir="2700000" algn="tl">
                    <a:srgbClr val="000000">
                      <a:alpha val="43137"/>
                    </a:srgbClr>
                  </a:outerShdw>
                </a:effectLst>
              </a:rPr>
            </a:br>
            <a:r>
              <a:rPr lang="it-IT" sz="3200" dirty="0" smtClean="0">
                <a:effectLst>
                  <a:outerShdw blurRad="38100" dist="38100" dir="2700000" algn="tl">
                    <a:srgbClr val="000000">
                      <a:alpha val="43137"/>
                    </a:srgbClr>
                  </a:outerShdw>
                </a:effectLst>
              </a:rPr>
              <a:t>(in terms of capitalization)</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27584" y="1196752"/>
            <a:ext cx="3960440" cy="4320480"/>
          </a:xfrm>
        </p:spPr>
        <p:txBody>
          <a:bodyPr>
            <a:normAutofit/>
          </a:bodyPr>
          <a:lstStyle/>
          <a:p>
            <a:pPr algn="just">
              <a:buNone/>
            </a:pPr>
            <a:r>
              <a:rPr lang="it-IT" sz="2400" dirty="0" smtClean="0"/>
              <a:t>1996</a:t>
            </a:r>
          </a:p>
          <a:p>
            <a:pPr marL="914400" lvl="1" indent="-457200" algn="just">
              <a:buNone/>
            </a:pPr>
            <a:r>
              <a:rPr lang="it-IT" sz="2000" dirty="0" smtClean="0"/>
              <a:t>General Motors</a:t>
            </a:r>
          </a:p>
          <a:p>
            <a:pPr marL="914400" lvl="1" indent="-457200" algn="just">
              <a:buNone/>
            </a:pPr>
            <a:r>
              <a:rPr lang="it-IT" sz="2000" dirty="0" smtClean="0"/>
              <a:t>Ford</a:t>
            </a:r>
          </a:p>
          <a:p>
            <a:pPr marL="914400" lvl="1" indent="-457200" algn="just">
              <a:buNone/>
            </a:pPr>
            <a:r>
              <a:rPr lang="it-IT" sz="2000" dirty="0" smtClean="0"/>
              <a:t>Exxon</a:t>
            </a:r>
          </a:p>
          <a:p>
            <a:pPr marL="914400" lvl="1" indent="-457200" algn="just">
              <a:buNone/>
            </a:pPr>
            <a:r>
              <a:rPr lang="it-IT" sz="2000" dirty="0" smtClean="0"/>
              <a:t>Wal Mart</a:t>
            </a:r>
          </a:p>
          <a:p>
            <a:pPr marL="914400" lvl="1" indent="-457200" algn="just">
              <a:buNone/>
            </a:pPr>
            <a:r>
              <a:rPr lang="it-IT" sz="2000" dirty="0" smtClean="0"/>
              <a:t>AT&amp;T</a:t>
            </a:r>
          </a:p>
          <a:p>
            <a:pPr marL="914400" lvl="1" indent="-457200" algn="just">
              <a:buNone/>
            </a:pPr>
            <a:r>
              <a:rPr lang="it-IT" sz="2000" dirty="0" smtClean="0"/>
              <a:t>IBM</a:t>
            </a:r>
          </a:p>
          <a:p>
            <a:pPr marL="914400" lvl="1" indent="-457200" algn="just">
              <a:buNone/>
            </a:pPr>
            <a:r>
              <a:rPr lang="it-IT" sz="2000" dirty="0" smtClean="0"/>
              <a:t>…</a:t>
            </a:r>
          </a:p>
          <a:p>
            <a:pPr lvl="1" algn="just"/>
            <a:endParaRPr lang="it-IT" sz="2800" dirty="0" smtClean="0"/>
          </a:p>
          <a:p>
            <a:pPr algn="just"/>
            <a:endParaRPr lang="it-IT" dirty="0" smtClean="0">
              <a:solidFill>
                <a:srgbClr val="FF0000"/>
              </a:solidFill>
            </a:endParaRPr>
          </a:p>
        </p:txBody>
      </p:sp>
      <p:sp>
        <p:nvSpPr>
          <p:cNvPr id="4" name="Content Placeholder 2"/>
          <p:cNvSpPr txBox="1">
            <a:spLocks/>
          </p:cNvSpPr>
          <p:nvPr/>
        </p:nvSpPr>
        <p:spPr>
          <a:xfrm>
            <a:off x="4860032" y="1196752"/>
            <a:ext cx="3960440" cy="5616624"/>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tabLst/>
              <a:defRPr/>
            </a:pPr>
            <a:r>
              <a:rPr kumimoji="0" lang="it-IT" sz="2400" b="0" i="0" u="none" strike="noStrike" kern="1200" cap="none" spc="0" normalizeH="0" baseline="0" noProof="0" dirty="0" smtClean="0">
                <a:ln>
                  <a:noFill/>
                </a:ln>
                <a:solidFill>
                  <a:schemeClr val="tx1"/>
                </a:solidFill>
                <a:effectLst/>
                <a:uLnTx/>
                <a:uFillTx/>
                <a:latin typeface="+mn-lt"/>
                <a:ea typeface="+mn-ea"/>
                <a:cs typeface="+mn-cs"/>
              </a:rPr>
              <a:t>2015</a:t>
            </a:r>
          </a:p>
          <a:p>
            <a:pPr marL="914400" marR="0" lvl="1" indent="-4572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2000" b="0" i="0" u="none" strike="noStrike" kern="1200" cap="none" spc="0" normalizeH="0" baseline="0" noProof="0" dirty="0" smtClean="0">
                <a:ln>
                  <a:noFill/>
                </a:ln>
                <a:solidFill>
                  <a:schemeClr val="tx1"/>
                </a:solidFill>
                <a:effectLst/>
                <a:uLnTx/>
                <a:uFillTx/>
                <a:latin typeface="+mn-lt"/>
                <a:ea typeface="+mn-ea"/>
                <a:cs typeface="+mn-cs"/>
              </a:rPr>
              <a:t>Apple (725 Billion $)</a:t>
            </a:r>
          </a:p>
          <a:p>
            <a:pPr marL="914400" marR="0" lvl="1" indent="-4572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2000" b="0" i="0" u="none" strike="noStrike" kern="1200" cap="none" spc="0" normalizeH="0" baseline="0" noProof="0" dirty="0" smtClean="0">
                <a:ln>
                  <a:noFill/>
                </a:ln>
                <a:solidFill>
                  <a:schemeClr val="tx1"/>
                </a:solidFill>
                <a:effectLst/>
                <a:uLnTx/>
                <a:uFillTx/>
                <a:latin typeface="+mn-lt"/>
                <a:ea typeface="+mn-ea"/>
                <a:cs typeface="+mn-cs"/>
              </a:rPr>
              <a:t>Google (380 B$)</a:t>
            </a:r>
          </a:p>
          <a:p>
            <a:pPr marL="914400" marR="0" lvl="1" indent="-4572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2000" b="0" i="0" u="none" strike="noStrike" kern="1200" cap="none" spc="0" normalizeH="0" baseline="0" noProof="0" dirty="0" smtClean="0">
                <a:ln>
                  <a:noFill/>
                </a:ln>
                <a:solidFill>
                  <a:schemeClr val="tx1"/>
                </a:solidFill>
                <a:effectLst/>
                <a:uLnTx/>
                <a:uFillTx/>
                <a:latin typeface="+mn-lt"/>
                <a:ea typeface="+mn-ea"/>
                <a:cs typeface="+mn-cs"/>
              </a:rPr>
              <a:t>…</a:t>
            </a:r>
          </a:p>
          <a:p>
            <a:pPr marL="914400" marR="0" lvl="1" indent="-4572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2000" b="0" i="0" u="none" strike="noStrike" kern="1200" cap="none" spc="0" normalizeH="0" baseline="0" noProof="0" dirty="0" smtClean="0">
                <a:ln>
                  <a:noFill/>
                </a:ln>
                <a:solidFill>
                  <a:schemeClr val="tx1"/>
                </a:solidFill>
                <a:effectLst/>
                <a:uLnTx/>
                <a:uFillTx/>
                <a:latin typeface="+mn-lt"/>
                <a:ea typeface="+mn-ea"/>
                <a:cs typeface="+mn-cs"/>
              </a:rPr>
              <a:t>Microsoft (335 B$)</a:t>
            </a:r>
          </a:p>
          <a:p>
            <a:pPr marL="914400" marR="0" lvl="1" indent="-4572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2000" b="0" i="0" u="none" strike="noStrike" kern="1200" cap="none" spc="0" normalizeH="0" baseline="0" noProof="0" dirty="0" smtClean="0">
                <a:ln>
                  <a:noFill/>
                </a:ln>
                <a:solidFill>
                  <a:schemeClr val="tx1"/>
                </a:solidFill>
                <a:effectLst/>
                <a:uLnTx/>
                <a:uFillTx/>
                <a:latin typeface="+mn-lt"/>
                <a:ea typeface="+mn-ea"/>
                <a:cs typeface="+mn-cs"/>
              </a:rPr>
              <a:t>…</a:t>
            </a:r>
          </a:p>
          <a:p>
            <a:pPr marL="914400" marR="0" lvl="1" indent="-4572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2000" b="0" i="0" u="none" strike="noStrike" kern="1200" cap="none" spc="0" normalizeH="0" baseline="0" noProof="0" dirty="0" smtClean="0">
                <a:ln>
                  <a:noFill/>
                </a:ln>
                <a:solidFill>
                  <a:schemeClr val="tx1"/>
                </a:solidFill>
                <a:effectLst/>
                <a:uLnTx/>
                <a:uFillTx/>
                <a:latin typeface="+mn-lt"/>
                <a:ea typeface="+mn-ea"/>
                <a:cs typeface="+mn-cs"/>
              </a:rPr>
              <a:t>Facebook (230 B$)</a:t>
            </a:r>
          </a:p>
          <a:p>
            <a:pPr marL="914400" marR="0" lvl="1" indent="-4572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2000" b="0" i="0" u="none" strike="noStrike" kern="1200" cap="none" spc="0" normalizeH="0" baseline="0" noProof="0" dirty="0" smtClean="0">
                <a:ln>
                  <a:noFill/>
                </a:ln>
                <a:solidFill>
                  <a:schemeClr val="tx1"/>
                </a:solidFill>
                <a:effectLst/>
                <a:uLnTx/>
                <a:uFillTx/>
                <a:latin typeface="+mn-lt"/>
                <a:ea typeface="+mn-ea"/>
                <a:cs typeface="+mn-cs"/>
              </a:rPr>
              <a:t>…</a:t>
            </a:r>
          </a:p>
          <a:p>
            <a:pPr marL="914400" marR="0" lvl="1" indent="-457200" algn="just" defTabSz="914400" rtl="0" eaLnBrk="1" fontAlgn="auto" latinLnBrk="0" hangingPunct="1">
              <a:lnSpc>
                <a:spcPct val="100000"/>
              </a:lnSpc>
              <a:spcBef>
                <a:spcPct val="20000"/>
              </a:spcBef>
              <a:spcAft>
                <a:spcPts val="0"/>
              </a:spcAft>
              <a:buClrTx/>
              <a:buSzTx/>
              <a:buFont typeface="Arial" pitchFamily="34" charset="0"/>
              <a:buNone/>
              <a:tabLst/>
              <a:defRPr/>
            </a:pPr>
            <a:r>
              <a:rPr lang="it-IT" sz="2000" dirty="0" smtClean="0"/>
              <a:t>Verizon (198 B$)</a:t>
            </a:r>
          </a:p>
          <a:p>
            <a:pPr marL="914400" marR="0" lvl="1" indent="-4572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2000" b="0" i="0" u="none" strike="noStrike" kern="1200" cap="none" spc="0" normalizeH="0" baseline="0" noProof="0" dirty="0" smtClean="0">
                <a:ln>
                  <a:noFill/>
                </a:ln>
                <a:solidFill>
                  <a:schemeClr val="tx1"/>
                </a:solidFill>
                <a:effectLst/>
                <a:uLnTx/>
                <a:uFillTx/>
                <a:latin typeface="+mn-lt"/>
                <a:ea typeface="+mn-ea"/>
                <a:cs typeface="+mn-cs"/>
              </a:rPr>
              <a:t>…</a:t>
            </a:r>
          </a:p>
          <a:p>
            <a:pPr marL="914400" marR="0" lvl="1" indent="-457200" algn="just" defTabSz="914400" rtl="0" eaLnBrk="1" fontAlgn="auto" latinLnBrk="0" hangingPunct="1">
              <a:lnSpc>
                <a:spcPct val="100000"/>
              </a:lnSpc>
              <a:spcBef>
                <a:spcPct val="20000"/>
              </a:spcBef>
              <a:spcAft>
                <a:spcPts val="0"/>
              </a:spcAft>
              <a:buClrTx/>
              <a:buSzTx/>
              <a:buFont typeface="Arial" pitchFamily="34" charset="0"/>
              <a:buNone/>
              <a:tabLst/>
              <a:defRPr/>
            </a:pPr>
            <a:r>
              <a:rPr lang="it-IT" sz="2000" dirty="0" smtClean="0"/>
              <a:t>Amazon (173 B$)</a:t>
            </a:r>
          </a:p>
          <a:p>
            <a:pPr marL="914400" marR="0" lvl="1" indent="-4572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2000" b="0" i="0" u="none" strike="noStrike" kern="1200" cap="none" spc="0" normalizeH="0" baseline="0" noProof="0" dirty="0" smtClean="0">
                <a:ln>
                  <a:noFill/>
                </a:ln>
                <a:solidFill>
                  <a:schemeClr val="tx1"/>
                </a:solidFill>
                <a:effectLst/>
                <a:uLnTx/>
                <a:uFillTx/>
                <a:latin typeface="+mn-lt"/>
                <a:ea typeface="+mn-ea"/>
                <a:cs typeface="+mn-cs"/>
              </a:rPr>
              <a:t>…</a:t>
            </a:r>
          </a:p>
          <a:p>
            <a:pPr marL="914400" marR="0" lvl="1" indent="-457200" algn="just" defTabSz="914400" rtl="0" eaLnBrk="1" fontAlgn="auto" latinLnBrk="0" hangingPunct="1">
              <a:lnSpc>
                <a:spcPct val="100000"/>
              </a:lnSpc>
              <a:spcBef>
                <a:spcPct val="20000"/>
              </a:spcBef>
              <a:spcAft>
                <a:spcPts val="0"/>
              </a:spcAft>
              <a:buClrTx/>
              <a:buSzTx/>
              <a:buFont typeface="Arial" pitchFamily="34" charset="0"/>
              <a:buNone/>
              <a:tabLst/>
              <a:defRPr/>
            </a:pPr>
            <a:r>
              <a:rPr lang="it-IT" sz="2000" dirty="0" smtClean="0"/>
              <a:t>AT&amp;T (170 B$)</a:t>
            </a:r>
          </a:p>
          <a:p>
            <a:pPr marL="914400" marR="0" lvl="1" indent="-4572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2000" b="0" i="0" u="none" strike="noStrike" kern="1200" cap="none" spc="0" normalizeH="0" baseline="0" noProof="0" dirty="0" smtClean="0">
                <a:ln>
                  <a:noFill/>
                </a:ln>
                <a:solidFill>
                  <a:schemeClr val="tx1"/>
                </a:solidFill>
                <a:effectLst/>
                <a:uLnTx/>
                <a:uFillTx/>
                <a:latin typeface="+mn-lt"/>
                <a:ea typeface="+mn-ea"/>
                <a:cs typeface="+mn-cs"/>
              </a:rPr>
              <a:t>…</a:t>
            </a:r>
          </a:p>
          <a:p>
            <a:pPr marL="914400" marR="0" lvl="1" indent="-457200" algn="just" defTabSz="914400" rtl="0" eaLnBrk="1" fontAlgn="auto" latinLnBrk="0" hangingPunct="1">
              <a:lnSpc>
                <a:spcPct val="100000"/>
              </a:lnSpc>
              <a:spcBef>
                <a:spcPct val="20000"/>
              </a:spcBef>
              <a:spcAft>
                <a:spcPts val="0"/>
              </a:spcAft>
              <a:buClrTx/>
              <a:buSzTx/>
              <a:buFont typeface="+mj-lt"/>
              <a:buAutoNum type="arabicParenR"/>
              <a:tabLst/>
              <a:defRPr/>
            </a:pPr>
            <a:endParaRPr kumimoji="0" lang="it-IT"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smtClean="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384"/>
            <a:ext cx="8640960" cy="548680"/>
          </a:xfrm>
        </p:spPr>
        <p:txBody>
          <a:bodyPr>
            <a:normAutofit/>
          </a:bodyPr>
          <a:lstStyle/>
          <a:p>
            <a:r>
              <a:rPr lang="it-IT" sz="2800" dirty="0" smtClean="0">
                <a:effectLst>
                  <a:outerShdw blurRad="38100" dist="38100" dir="2700000" algn="tl">
                    <a:srgbClr val="000000">
                      <a:alpha val="43137"/>
                    </a:srgbClr>
                  </a:outerShdw>
                </a:effectLst>
              </a:rPr>
              <a:t>IMS: Service integration  (1)</a:t>
            </a:r>
            <a:endParaRPr lang="it-IT" sz="2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908720"/>
            <a:ext cx="8856984" cy="5184576"/>
          </a:xfrm>
        </p:spPr>
        <p:txBody>
          <a:bodyPr>
            <a:noAutofit/>
          </a:bodyPr>
          <a:lstStyle/>
          <a:p>
            <a:pPr marL="0" indent="0" algn="just">
              <a:buNone/>
            </a:pPr>
            <a:r>
              <a:rPr lang="it-IT" sz="2400" dirty="0" smtClean="0"/>
              <a:t>Despite most new OTT services being deployed on the Internet, studies and debates are on progress about the opportunity for Telecom Operators to integrate them in an IMS like architecture to take advantage of a number of benefits such as:</a:t>
            </a:r>
          </a:p>
          <a:p>
            <a:pPr algn="just"/>
            <a:endParaRPr lang="it-IT" sz="1000" dirty="0" smtClean="0"/>
          </a:p>
          <a:p>
            <a:pPr algn="just"/>
            <a:r>
              <a:rPr lang="it-IT" sz="2000" dirty="0" smtClean="0"/>
              <a:t>Service availability</a:t>
            </a:r>
          </a:p>
          <a:p>
            <a:pPr algn="just"/>
            <a:r>
              <a:rPr lang="it-IT" sz="2000" dirty="0" smtClean="0"/>
              <a:t>QoS (Internet is based on simple “best effort” strategy)</a:t>
            </a:r>
          </a:p>
          <a:p>
            <a:pPr algn="just"/>
            <a:r>
              <a:rPr lang="it-IT" sz="2000" dirty="0" smtClean="0"/>
              <a:t>Negotiable Service Level Agreement (SLA)</a:t>
            </a:r>
          </a:p>
          <a:p>
            <a:pPr algn="just"/>
            <a:r>
              <a:rPr lang="it-IT" sz="2000" dirty="0" smtClean="0"/>
              <a:t>Authentication</a:t>
            </a:r>
          </a:p>
          <a:p>
            <a:pPr algn="just"/>
            <a:r>
              <a:rPr lang="it-IT" sz="2000" dirty="0" smtClean="0"/>
              <a:t>Uniform charging procedure</a:t>
            </a:r>
          </a:p>
          <a:p>
            <a:pPr algn="just"/>
            <a:r>
              <a:rPr lang="it-IT" sz="2000" dirty="0" smtClean="0"/>
              <a:t>Integrability between services by different providers</a:t>
            </a:r>
          </a:p>
          <a:p>
            <a:pPr algn="just"/>
            <a:r>
              <a:rPr lang="it-IT" sz="2000" dirty="0" smtClean="0"/>
              <a:t>Possibility forthe services to benefit of some common ones (e.g. “Presence”, Group Management, . . .) made available by IMS</a:t>
            </a:r>
          </a:p>
          <a:p>
            <a:pPr algn="just"/>
            <a:r>
              <a:rPr lang="it-IT" sz="2000" dirty="0" smtClean="0"/>
              <a:t>.  .  .</a:t>
            </a:r>
          </a:p>
          <a:p>
            <a:pPr algn="just">
              <a:buNone/>
            </a:pPr>
            <a:endParaRPr lang="it-IT" sz="18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384"/>
            <a:ext cx="8640960" cy="548680"/>
          </a:xfrm>
        </p:spPr>
        <p:txBody>
          <a:bodyPr>
            <a:normAutofit/>
          </a:bodyPr>
          <a:lstStyle/>
          <a:p>
            <a:r>
              <a:rPr lang="it-IT" sz="2800" dirty="0" smtClean="0">
                <a:effectLst>
                  <a:outerShdw blurRad="38100" dist="38100" dir="2700000" algn="tl">
                    <a:srgbClr val="000000">
                      <a:alpha val="43137"/>
                    </a:srgbClr>
                  </a:outerShdw>
                </a:effectLst>
              </a:rPr>
              <a:t>IMS: Service integration  (2)</a:t>
            </a:r>
            <a:endParaRPr lang="it-IT" sz="2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476672"/>
            <a:ext cx="8856984" cy="6264696"/>
          </a:xfrm>
        </p:spPr>
        <p:txBody>
          <a:bodyPr>
            <a:noAutofit/>
          </a:bodyPr>
          <a:lstStyle/>
          <a:p>
            <a:pPr marL="342900" lvl="1" indent="-342900" algn="just">
              <a:buFont typeface="Arial" pitchFamily="34" charset="0"/>
              <a:buChar char="•"/>
            </a:pPr>
            <a:r>
              <a:rPr lang="it-IT" sz="2400" dirty="0" smtClean="0"/>
              <a:t>The ability of IMS to provide access to any user regardless from:</a:t>
            </a:r>
          </a:p>
          <a:p>
            <a:pPr marL="742950" lvl="2" indent="-342900" algn="just">
              <a:buFont typeface="Arial" pitchFamily="34" charset="0"/>
              <a:buChar char="−"/>
            </a:pPr>
            <a:r>
              <a:rPr lang="it-IT" sz="2000" dirty="0" smtClean="0"/>
              <a:t>The device type and technology</a:t>
            </a:r>
          </a:p>
          <a:p>
            <a:pPr marL="742950" lvl="2" indent="-342900" algn="just">
              <a:buFont typeface="Arial" pitchFamily="34" charset="0"/>
              <a:buChar char="−"/>
            </a:pPr>
            <a:r>
              <a:rPr lang="it-IT" sz="2000" dirty="0" smtClean="0"/>
              <a:t>The network the user is connected to</a:t>
            </a:r>
          </a:p>
          <a:p>
            <a:pPr marL="457200" lvl="3" indent="0" algn="just">
              <a:buNone/>
            </a:pPr>
            <a:r>
              <a:rPr lang="it-IT" sz="2400" dirty="0" smtClean="0"/>
              <a:t>makes it fit to integrate similar services by different providers, such as IOT, characterized by:</a:t>
            </a:r>
          </a:p>
          <a:p>
            <a:pPr marL="742950" lvl="2" indent="-342900" algn="just">
              <a:buFont typeface="Arial" pitchFamily="34" charset="0"/>
              <a:buChar char="−"/>
            </a:pPr>
            <a:r>
              <a:rPr lang="it-IT" sz="2000" dirty="0" smtClean="0"/>
              <a:t>great variety of access (Wi-Fi, Bluetooth, …)</a:t>
            </a:r>
          </a:p>
          <a:p>
            <a:pPr marL="742950" lvl="2" indent="-342900" algn="just">
              <a:buFont typeface="Arial" pitchFamily="34" charset="0"/>
              <a:buChar char="−"/>
            </a:pPr>
            <a:r>
              <a:rPr lang="it-IT" sz="2000" dirty="0" smtClean="0"/>
              <a:t>connected to different networks (G5, LTE, traditional IP, …)</a:t>
            </a:r>
          </a:p>
          <a:p>
            <a:pPr marL="342900" lvl="1" indent="-342900" algn="just">
              <a:buFont typeface="Arial" pitchFamily="34" charset="0"/>
              <a:buChar char="•"/>
            </a:pPr>
            <a:r>
              <a:rPr lang="it-IT" sz="2400" dirty="0" smtClean="0"/>
              <a:t>Service integration requires standardization, not completely accomplished yet: IMS can represent a strong push for speeding up the standardization process</a:t>
            </a:r>
            <a:endParaRPr lang="it-IT" sz="1800" dirty="0" smtClean="0"/>
          </a:p>
          <a:p>
            <a:pPr marL="342900" lvl="1" indent="-342900" algn="just">
              <a:buFont typeface="Arial" pitchFamily="34" charset="0"/>
              <a:buChar char="•"/>
            </a:pPr>
            <a:r>
              <a:rPr lang="it-IT" sz="2400" dirty="0" smtClean="0"/>
              <a:t>Cloud Computing integration</a:t>
            </a:r>
          </a:p>
          <a:p>
            <a:pPr marL="742950" lvl="2" indent="-342900" algn="just">
              <a:buFont typeface="Arial" pitchFamily="34" charset="0"/>
              <a:buChar char="−"/>
            </a:pPr>
            <a:r>
              <a:rPr lang="it-IT" sz="2000" dirty="0" smtClean="0"/>
              <a:t>Current implementations realized as standalone clouds</a:t>
            </a:r>
          </a:p>
          <a:p>
            <a:pPr marL="742950" lvl="2" indent="-342900" algn="just">
              <a:buFont typeface="Arial" pitchFamily="34" charset="0"/>
              <a:buChar char="−"/>
            </a:pPr>
            <a:r>
              <a:rPr lang="it-IT" sz="2000" dirty="0" smtClean="0"/>
              <a:t>Big problem still mainly represented by lack of data presentaion uniformity</a:t>
            </a:r>
          </a:p>
          <a:p>
            <a:pPr marL="742950" lvl="2" indent="-342900" algn="just">
              <a:buFont typeface="Arial" pitchFamily="34" charset="0"/>
              <a:buChar char="−"/>
            </a:pPr>
            <a:r>
              <a:rPr lang="it-IT" sz="2000" dirty="0" smtClean="0"/>
              <a:t>Strong push towards clouds integration for:</a:t>
            </a:r>
          </a:p>
          <a:p>
            <a:pPr marL="1200150" lvl="3" indent="-342900" algn="just">
              <a:buFont typeface="Arial" pitchFamily="34" charset="0"/>
              <a:buChar char="•"/>
            </a:pPr>
            <a:r>
              <a:rPr lang="it-IT" sz="1600" dirty="0" smtClean="0"/>
              <a:t>Resource optimization, especially in case of critical conditions</a:t>
            </a:r>
          </a:p>
          <a:p>
            <a:pPr marL="1200150" lvl="3" indent="-342900" algn="just">
              <a:buFont typeface="Arial" pitchFamily="34" charset="0"/>
              <a:buChar char="•"/>
            </a:pPr>
            <a:r>
              <a:rPr lang="it-IT" sz="1600" dirty="0" smtClean="0"/>
              <a:t>Possibility for the users to select and change providers in order to better meet their business target</a:t>
            </a:r>
          </a:p>
          <a:p>
            <a:pPr algn="just"/>
            <a:endParaRPr lang="it-IT" sz="18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69" name="Straight Connector 1168"/>
          <p:cNvCxnSpPr>
            <a:endCxn id="217" idx="0"/>
          </p:cNvCxnSpPr>
          <p:nvPr/>
        </p:nvCxnSpPr>
        <p:spPr>
          <a:xfrm>
            <a:off x="827584" y="5661248"/>
            <a:ext cx="333991" cy="791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9" name="Straight Connector 538"/>
          <p:cNvCxnSpPr/>
          <p:nvPr/>
        </p:nvCxnSpPr>
        <p:spPr>
          <a:xfrm flipH="1">
            <a:off x="2625423" y="4974181"/>
            <a:ext cx="868058" cy="43882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71600" y="116632"/>
            <a:ext cx="7467600" cy="476672"/>
          </a:xfrm>
        </p:spPr>
        <p:txBody>
          <a:bodyPr>
            <a:normAutofit fontScale="90000"/>
          </a:bodyPr>
          <a:lstStyle/>
          <a:p>
            <a:pPr algn="ctr"/>
            <a:r>
              <a:rPr lang="it-IT" sz="3600" b="1" dirty="0" smtClean="0"/>
              <a:t>IOT integration in an IMS architecture</a:t>
            </a:r>
            <a:endParaRPr lang="it-IT" sz="3600" b="1" dirty="0"/>
          </a:p>
        </p:txBody>
      </p:sp>
      <p:cxnSp>
        <p:nvCxnSpPr>
          <p:cNvPr id="649" name="Straight Connector 648"/>
          <p:cNvCxnSpPr>
            <a:endCxn id="826" idx="2"/>
          </p:cNvCxnSpPr>
          <p:nvPr/>
        </p:nvCxnSpPr>
        <p:spPr>
          <a:xfrm flipH="1" flipV="1">
            <a:off x="6589601" y="4356018"/>
            <a:ext cx="207564" cy="24202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0" name="Straight Connector 879"/>
          <p:cNvCxnSpPr/>
          <p:nvPr/>
        </p:nvCxnSpPr>
        <p:spPr>
          <a:xfrm>
            <a:off x="5586014" y="4660736"/>
            <a:ext cx="1009292" cy="1880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3" name="Straight Connector 1142"/>
          <p:cNvCxnSpPr/>
          <p:nvPr/>
        </p:nvCxnSpPr>
        <p:spPr>
          <a:xfrm flipH="1">
            <a:off x="1088465" y="6156369"/>
            <a:ext cx="336431" cy="1880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2" name="Straight Connector 1141"/>
          <p:cNvCxnSpPr/>
          <p:nvPr/>
        </p:nvCxnSpPr>
        <p:spPr>
          <a:xfrm>
            <a:off x="2144976" y="6381327"/>
            <a:ext cx="0" cy="2160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5" name="Straight Connector 1074"/>
          <p:cNvCxnSpPr/>
          <p:nvPr/>
        </p:nvCxnSpPr>
        <p:spPr>
          <a:xfrm>
            <a:off x="5249583" y="1400912"/>
            <a:ext cx="0" cy="125377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5" name="Straight Connector 784"/>
          <p:cNvCxnSpPr/>
          <p:nvPr/>
        </p:nvCxnSpPr>
        <p:spPr>
          <a:xfrm>
            <a:off x="5182297" y="5116036"/>
            <a:ext cx="201858" cy="3596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0" name="Straight Connector 779"/>
          <p:cNvCxnSpPr>
            <a:endCxn id="571" idx="0"/>
          </p:cNvCxnSpPr>
          <p:nvPr/>
        </p:nvCxnSpPr>
        <p:spPr>
          <a:xfrm flipH="1">
            <a:off x="3775952" y="5162248"/>
            <a:ext cx="262481" cy="37056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5" name="Straight Connector 554"/>
          <p:cNvCxnSpPr>
            <a:stCxn id="968" idx="0"/>
          </p:cNvCxnSpPr>
          <p:nvPr/>
        </p:nvCxnSpPr>
        <p:spPr>
          <a:xfrm flipH="1">
            <a:off x="4876454" y="2761070"/>
            <a:ext cx="30076" cy="118155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9" name="Straight Connector 528"/>
          <p:cNvCxnSpPr>
            <a:endCxn id="624" idx="0"/>
          </p:cNvCxnSpPr>
          <p:nvPr/>
        </p:nvCxnSpPr>
        <p:spPr>
          <a:xfrm>
            <a:off x="7837042" y="5224936"/>
            <a:ext cx="504646" cy="31344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0" name="Straight Connector 529"/>
          <p:cNvCxnSpPr>
            <a:stCxn id="219" idx="2"/>
          </p:cNvCxnSpPr>
          <p:nvPr/>
        </p:nvCxnSpPr>
        <p:spPr>
          <a:xfrm>
            <a:off x="3033880" y="4259102"/>
            <a:ext cx="735407" cy="881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8" name="Straight Connector 527"/>
          <p:cNvCxnSpPr/>
          <p:nvPr/>
        </p:nvCxnSpPr>
        <p:spPr>
          <a:xfrm flipV="1">
            <a:off x="2668241" y="3657713"/>
            <a:ext cx="293613" cy="1921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2" name="Straight Connector 521"/>
          <p:cNvCxnSpPr>
            <a:stCxn id="353" idx="3"/>
          </p:cNvCxnSpPr>
          <p:nvPr/>
        </p:nvCxnSpPr>
        <p:spPr>
          <a:xfrm flipV="1">
            <a:off x="1256958" y="4482654"/>
            <a:ext cx="186181" cy="715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7" name="Straight Connector 526"/>
          <p:cNvCxnSpPr>
            <a:endCxn id="595" idx="0"/>
          </p:cNvCxnSpPr>
          <p:nvPr/>
        </p:nvCxnSpPr>
        <p:spPr>
          <a:xfrm flipH="1">
            <a:off x="6457676" y="5224936"/>
            <a:ext cx="235502" cy="31344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9" name="Straight Connector 518"/>
          <p:cNvCxnSpPr>
            <a:endCxn id="328" idx="0"/>
          </p:cNvCxnSpPr>
          <p:nvPr/>
        </p:nvCxnSpPr>
        <p:spPr>
          <a:xfrm>
            <a:off x="2096353" y="3332546"/>
            <a:ext cx="108748" cy="38786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3" name="Cloud"/>
          <p:cNvSpPr>
            <a:spLocks noChangeAspect="1" noEditPoints="1" noChangeArrowheads="1"/>
          </p:cNvSpPr>
          <p:nvPr/>
        </p:nvSpPr>
        <p:spPr bwMode="auto">
          <a:xfrm>
            <a:off x="3316636" y="3777191"/>
            <a:ext cx="2471237" cy="1511419"/>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chemeClr val="tx1"/>
            </a:solidFill>
            <a:miter lim="800000"/>
            <a:headEnd/>
            <a:tailEnd/>
          </a:ln>
          <a:effectLst/>
        </p:spPr>
        <p:txBody>
          <a:bodyPr anchor="ctr"/>
          <a:lstStyle/>
          <a:p>
            <a:endParaRPr lang="en-US" b="1" dirty="0">
              <a:latin typeface="Arial Narrow" pitchFamily="34" charset="0"/>
            </a:endParaRPr>
          </a:p>
          <a:p>
            <a:endParaRPr lang="en-US" b="1" dirty="0">
              <a:latin typeface="Arial Narrow" pitchFamily="34" charset="0"/>
            </a:endParaRPr>
          </a:p>
        </p:txBody>
      </p:sp>
      <p:sp>
        <p:nvSpPr>
          <p:cNvPr id="217" name="Cloud"/>
          <p:cNvSpPr>
            <a:spLocks noChangeAspect="1" noEditPoints="1" noChangeArrowheads="1"/>
          </p:cNvSpPr>
          <p:nvPr/>
        </p:nvSpPr>
        <p:spPr bwMode="auto">
          <a:xfrm>
            <a:off x="1156073" y="5099559"/>
            <a:ext cx="1773908" cy="1281769"/>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chemeClr val="tx1"/>
            </a:solidFill>
            <a:miter lim="800000"/>
            <a:headEnd/>
            <a:tailEnd/>
          </a:ln>
          <a:effectLst/>
        </p:spPr>
        <p:txBody>
          <a:bodyPr anchor="ctr"/>
          <a:lstStyle/>
          <a:p>
            <a:endParaRPr lang="en-US" b="1" dirty="0">
              <a:latin typeface="Arial Narrow" pitchFamily="34" charset="0"/>
            </a:endParaRPr>
          </a:p>
          <a:p>
            <a:endParaRPr lang="en-US" b="1" dirty="0">
              <a:latin typeface="Arial Narrow" pitchFamily="34" charset="0"/>
            </a:endParaRPr>
          </a:p>
        </p:txBody>
      </p:sp>
      <p:sp>
        <p:nvSpPr>
          <p:cNvPr id="219" name="Cloud"/>
          <p:cNvSpPr>
            <a:spLocks noChangeAspect="1" noEditPoints="1" noChangeArrowheads="1"/>
          </p:cNvSpPr>
          <p:nvPr/>
        </p:nvSpPr>
        <p:spPr bwMode="auto">
          <a:xfrm>
            <a:off x="1383687" y="3759115"/>
            <a:ext cx="1651569" cy="99997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chemeClr val="tx1"/>
            </a:solidFill>
            <a:miter lim="800000"/>
            <a:headEnd/>
            <a:tailEnd/>
          </a:ln>
          <a:effectLst/>
        </p:spPr>
        <p:txBody>
          <a:bodyPr anchor="ctr"/>
          <a:lstStyle/>
          <a:p>
            <a:endParaRPr lang="en-US" b="1" dirty="0">
              <a:latin typeface="Arial Narrow" pitchFamily="34" charset="0"/>
            </a:endParaRPr>
          </a:p>
          <a:p>
            <a:endParaRPr lang="en-US" b="1" dirty="0">
              <a:latin typeface="Arial Narrow" pitchFamily="34" charset="0"/>
            </a:endParaRPr>
          </a:p>
        </p:txBody>
      </p:sp>
      <p:sp>
        <p:nvSpPr>
          <p:cNvPr id="220" name="Cloud"/>
          <p:cNvSpPr>
            <a:spLocks noChangeAspect="1" noEditPoints="1" noChangeArrowheads="1"/>
          </p:cNvSpPr>
          <p:nvPr/>
        </p:nvSpPr>
        <p:spPr bwMode="auto">
          <a:xfrm>
            <a:off x="6424033" y="4404119"/>
            <a:ext cx="1651569" cy="99997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chemeClr val="tx1"/>
            </a:solidFill>
            <a:miter lim="800000"/>
            <a:headEnd/>
            <a:tailEnd/>
          </a:ln>
          <a:effectLst/>
        </p:spPr>
        <p:txBody>
          <a:bodyPr anchor="ctr"/>
          <a:lstStyle/>
          <a:p>
            <a:endParaRPr lang="en-US" b="1" dirty="0">
              <a:latin typeface="Arial Narrow" pitchFamily="34" charset="0"/>
            </a:endParaRPr>
          </a:p>
          <a:p>
            <a:endParaRPr lang="en-US" b="1" dirty="0">
              <a:latin typeface="Arial Narrow" pitchFamily="34" charset="0"/>
            </a:endParaRPr>
          </a:p>
        </p:txBody>
      </p:sp>
      <p:sp>
        <p:nvSpPr>
          <p:cNvPr id="237" name="TextBox 236"/>
          <p:cNvSpPr txBox="1"/>
          <p:nvPr/>
        </p:nvSpPr>
        <p:spPr>
          <a:xfrm>
            <a:off x="1359918" y="5530804"/>
            <a:ext cx="1325385" cy="364336"/>
          </a:xfrm>
          <a:prstGeom prst="rect">
            <a:avLst/>
          </a:prstGeom>
          <a:noFill/>
        </p:spPr>
        <p:txBody>
          <a:bodyPr wrap="none" rtlCol="0">
            <a:spAutoFit/>
          </a:bodyPr>
          <a:lstStyle/>
          <a:p>
            <a:pPr algn="ctr"/>
            <a:r>
              <a:rPr lang="it-IT" sz="1200" b="1" dirty="0" smtClean="0"/>
              <a:t>TDM legacy networks</a:t>
            </a:r>
          </a:p>
          <a:p>
            <a:pPr algn="ctr"/>
            <a:r>
              <a:rPr lang="it-IT" sz="1200" b="1" dirty="0" smtClean="0"/>
              <a:t>(PSTN / PLMN)</a:t>
            </a:r>
            <a:endParaRPr lang="it-IT" b="1" dirty="0"/>
          </a:p>
        </p:txBody>
      </p:sp>
      <p:grpSp>
        <p:nvGrpSpPr>
          <p:cNvPr id="3" name="Group 49"/>
          <p:cNvGrpSpPr>
            <a:grpSpLocks/>
          </p:cNvGrpSpPr>
          <p:nvPr/>
        </p:nvGrpSpPr>
        <p:grpSpPr bwMode="auto">
          <a:xfrm>
            <a:off x="2035183" y="3669046"/>
            <a:ext cx="388381" cy="231773"/>
            <a:chOff x="625" y="2191"/>
            <a:chExt cx="288" cy="185"/>
          </a:xfrm>
        </p:grpSpPr>
        <p:sp>
          <p:nvSpPr>
            <p:cNvPr id="321" name="Oval 50"/>
            <p:cNvSpPr>
              <a:spLocks noChangeArrowheads="1"/>
            </p:cNvSpPr>
            <p:nvPr/>
          </p:nvSpPr>
          <p:spPr bwMode="auto">
            <a:xfrm>
              <a:off x="626" y="2253"/>
              <a:ext cx="287" cy="87"/>
            </a:xfrm>
            <a:prstGeom prst="ellipse">
              <a:avLst/>
            </a:prstGeom>
            <a:solidFill>
              <a:srgbClr val="0078AA"/>
            </a:solidFill>
            <a:ln w="3175">
              <a:solidFill>
                <a:srgbClr val="AAE6FF"/>
              </a:solidFill>
              <a:round/>
              <a:headEnd/>
              <a:tailEnd/>
            </a:ln>
          </p:spPr>
          <p:txBody>
            <a:bodyPr/>
            <a:lstStyle/>
            <a:p>
              <a:endParaRPr lang="it-IT"/>
            </a:p>
          </p:txBody>
        </p:sp>
        <p:sp>
          <p:nvSpPr>
            <p:cNvPr id="322" name="Rectangle 51"/>
            <p:cNvSpPr>
              <a:spLocks noChangeArrowheads="1"/>
            </p:cNvSpPr>
            <p:nvPr/>
          </p:nvSpPr>
          <p:spPr bwMode="auto">
            <a:xfrm>
              <a:off x="625" y="2235"/>
              <a:ext cx="287" cy="62"/>
            </a:xfrm>
            <a:prstGeom prst="rect">
              <a:avLst/>
            </a:prstGeom>
            <a:solidFill>
              <a:srgbClr val="0078AA"/>
            </a:solidFill>
            <a:ln w="9525">
              <a:noFill/>
              <a:miter lim="800000"/>
              <a:headEnd/>
              <a:tailEnd/>
            </a:ln>
          </p:spPr>
          <p:txBody>
            <a:bodyPr/>
            <a:lstStyle/>
            <a:p>
              <a:endParaRPr lang="it-IT"/>
            </a:p>
          </p:txBody>
        </p:sp>
        <p:sp>
          <p:nvSpPr>
            <p:cNvPr id="323" name="Rectangle 52"/>
            <p:cNvSpPr>
              <a:spLocks noChangeArrowheads="1"/>
            </p:cNvSpPr>
            <p:nvPr/>
          </p:nvSpPr>
          <p:spPr bwMode="auto">
            <a:xfrm>
              <a:off x="625" y="2235"/>
              <a:ext cx="287" cy="62"/>
            </a:xfrm>
            <a:prstGeom prst="rect">
              <a:avLst/>
            </a:prstGeom>
            <a:solidFill>
              <a:srgbClr val="0078AA"/>
            </a:solidFill>
            <a:ln w="9525">
              <a:noFill/>
              <a:miter lim="800000"/>
              <a:headEnd/>
              <a:tailEnd/>
            </a:ln>
          </p:spPr>
          <p:txBody>
            <a:bodyPr/>
            <a:lstStyle/>
            <a:p>
              <a:endParaRPr lang="it-IT"/>
            </a:p>
          </p:txBody>
        </p:sp>
        <p:sp>
          <p:nvSpPr>
            <p:cNvPr id="324" name="Oval 53"/>
            <p:cNvSpPr>
              <a:spLocks noChangeArrowheads="1"/>
            </p:cNvSpPr>
            <p:nvPr/>
          </p:nvSpPr>
          <p:spPr bwMode="auto">
            <a:xfrm>
              <a:off x="626" y="2191"/>
              <a:ext cx="287" cy="87"/>
            </a:xfrm>
            <a:prstGeom prst="ellipse">
              <a:avLst/>
            </a:prstGeom>
            <a:solidFill>
              <a:srgbClr val="00B4FF"/>
            </a:solidFill>
            <a:ln w="3175">
              <a:solidFill>
                <a:srgbClr val="AAE6FF"/>
              </a:solidFill>
              <a:round/>
              <a:headEnd/>
              <a:tailEnd/>
            </a:ln>
          </p:spPr>
          <p:txBody>
            <a:bodyPr/>
            <a:lstStyle/>
            <a:p>
              <a:endParaRPr lang="it-IT"/>
            </a:p>
          </p:txBody>
        </p:sp>
        <p:grpSp>
          <p:nvGrpSpPr>
            <p:cNvPr id="4" name="Group 54"/>
            <p:cNvGrpSpPr>
              <a:grpSpLocks/>
            </p:cNvGrpSpPr>
            <p:nvPr/>
          </p:nvGrpSpPr>
          <p:grpSpPr bwMode="auto">
            <a:xfrm>
              <a:off x="669" y="2201"/>
              <a:ext cx="199" cy="67"/>
              <a:chOff x="669" y="2201"/>
              <a:chExt cx="199" cy="67"/>
            </a:xfrm>
          </p:grpSpPr>
          <p:grpSp>
            <p:nvGrpSpPr>
              <p:cNvPr id="5" name="Group 55"/>
              <p:cNvGrpSpPr>
                <a:grpSpLocks/>
              </p:cNvGrpSpPr>
              <p:nvPr/>
            </p:nvGrpSpPr>
            <p:grpSpPr bwMode="auto">
              <a:xfrm>
                <a:off x="669" y="2201"/>
                <a:ext cx="198" cy="65"/>
                <a:chOff x="669" y="2201"/>
                <a:chExt cx="198" cy="65"/>
              </a:xfrm>
            </p:grpSpPr>
            <p:sp>
              <p:nvSpPr>
                <p:cNvPr id="339" name="Freeform 56"/>
                <p:cNvSpPr>
                  <a:spLocks/>
                </p:cNvSpPr>
                <p:nvPr/>
              </p:nvSpPr>
              <p:spPr bwMode="auto">
                <a:xfrm>
                  <a:off x="772" y="2202"/>
                  <a:ext cx="95" cy="28"/>
                </a:xfrm>
                <a:custGeom>
                  <a:avLst/>
                  <a:gdLst/>
                  <a:ahLst/>
                  <a:cxnLst>
                    <a:cxn ang="0">
                      <a:pos x="0" y="22"/>
                    </a:cxn>
                    <a:cxn ang="0">
                      <a:pos x="21" y="28"/>
                    </a:cxn>
                    <a:cxn ang="0">
                      <a:pos x="72" y="10"/>
                    </a:cxn>
                    <a:cxn ang="0">
                      <a:pos x="95" y="16"/>
                    </a:cxn>
                    <a:cxn ang="0">
                      <a:pos x="82" y="0"/>
                    </a:cxn>
                    <a:cxn ang="0">
                      <a:pos x="23" y="0"/>
                    </a:cxn>
                    <a:cxn ang="0">
                      <a:pos x="47" y="5"/>
                    </a:cxn>
                    <a:cxn ang="0">
                      <a:pos x="0" y="22"/>
                    </a:cxn>
                  </a:cxnLst>
                  <a:rect l="0" t="0" r="r" b="b"/>
                  <a:pathLst>
                    <a:path w="95" h="28">
                      <a:moveTo>
                        <a:pt x="0" y="22"/>
                      </a:moveTo>
                      <a:lnTo>
                        <a:pt x="21" y="28"/>
                      </a:lnTo>
                      <a:lnTo>
                        <a:pt x="72" y="10"/>
                      </a:lnTo>
                      <a:lnTo>
                        <a:pt x="95" y="16"/>
                      </a:lnTo>
                      <a:lnTo>
                        <a:pt x="82" y="0"/>
                      </a:lnTo>
                      <a:lnTo>
                        <a:pt x="23" y="0"/>
                      </a:lnTo>
                      <a:lnTo>
                        <a:pt x="47" y="5"/>
                      </a:lnTo>
                      <a:lnTo>
                        <a:pt x="0" y="22"/>
                      </a:lnTo>
                      <a:close/>
                    </a:path>
                  </a:pathLst>
                </a:custGeom>
                <a:solidFill>
                  <a:srgbClr val="000000"/>
                </a:solidFill>
                <a:ln w="9525">
                  <a:noFill/>
                  <a:round/>
                  <a:headEnd/>
                  <a:tailEnd/>
                </a:ln>
              </p:spPr>
              <p:txBody>
                <a:bodyPr/>
                <a:lstStyle/>
                <a:p>
                  <a:endParaRPr lang="it-IT"/>
                </a:p>
              </p:txBody>
            </p:sp>
            <p:sp>
              <p:nvSpPr>
                <p:cNvPr id="340" name="Freeform 57"/>
                <p:cNvSpPr>
                  <a:spLocks/>
                </p:cNvSpPr>
                <p:nvPr/>
              </p:nvSpPr>
              <p:spPr bwMode="auto">
                <a:xfrm>
                  <a:off x="772" y="2202"/>
                  <a:ext cx="95" cy="28"/>
                </a:xfrm>
                <a:custGeom>
                  <a:avLst/>
                  <a:gdLst/>
                  <a:ahLst/>
                  <a:cxnLst>
                    <a:cxn ang="0">
                      <a:pos x="0" y="22"/>
                    </a:cxn>
                    <a:cxn ang="0">
                      <a:pos x="21" y="28"/>
                    </a:cxn>
                    <a:cxn ang="0">
                      <a:pos x="72" y="10"/>
                    </a:cxn>
                    <a:cxn ang="0">
                      <a:pos x="95" y="16"/>
                    </a:cxn>
                    <a:cxn ang="0">
                      <a:pos x="82" y="0"/>
                    </a:cxn>
                    <a:cxn ang="0">
                      <a:pos x="23" y="0"/>
                    </a:cxn>
                    <a:cxn ang="0">
                      <a:pos x="47" y="5"/>
                    </a:cxn>
                    <a:cxn ang="0">
                      <a:pos x="0" y="22"/>
                    </a:cxn>
                  </a:cxnLst>
                  <a:rect l="0" t="0" r="r" b="b"/>
                  <a:pathLst>
                    <a:path w="95" h="28">
                      <a:moveTo>
                        <a:pt x="0" y="22"/>
                      </a:moveTo>
                      <a:lnTo>
                        <a:pt x="21" y="28"/>
                      </a:lnTo>
                      <a:lnTo>
                        <a:pt x="72" y="10"/>
                      </a:lnTo>
                      <a:lnTo>
                        <a:pt x="95" y="16"/>
                      </a:lnTo>
                      <a:lnTo>
                        <a:pt x="82" y="0"/>
                      </a:lnTo>
                      <a:lnTo>
                        <a:pt x="23" y="0"/>
                      </a:lnTo>
                      <a:lnTo>
                        <a:pt x="47" y="5"/>
                      </a:lnTo>
                      <a:lnTo>
                        <a:pt x="0" y="22"/>
                      </a:lnTo>
                      <a:close/>
                    </a:path>
                  </a:pathLst>
                </a:custGeom>
                <a:solidFill>
                  <a:srgbClr val="000000"/>
                </a:solidFill>
                <a:ln w="9525">
                  <a:noFill/>
                  <a:round/>
                  <a:headEnd/>
                  <a:tailEnd/>
                </a:ln>
              </p:spPr>
              <p:txBody>
                <a:bodyPr/>
                <a:lstStyle/>
                <a:p>
                  <a:endParaRPr lang="it-IT"/>
                </a:p>
              </p:txBody>
            </p:sp>
            <p:sp>
              <p:nvSpPr>
                <p:cNvPr id="341" name="Freeform 58"/>
                <p:cNvSpPr>
                  <a:spLocks/>
                </p:cNvSpPr>
                <p:nvPr/>
              </p:nvSpPr>
              <p:spPr bwMode="auto">
                <a:xfrm>
                  <a:off x="669" y="2235"/>
                  <a:ext cx="94" cy="30"/>
                </a:xfrm>
                <a:custGeom>
                  <a:avLst/>
                  <a:gdLst/>
                  <a:ahLst/>
                  <a:cxnLst>
                    <a:cxn ang="0">
                      <a:pos x="94" y="6"/>
                    </a:cxn>
                    <a:cxn ang="0">
                      <a:pos x="73" y="0"/>
                    </a:cxn>
                    <a:cxn ang="0">
                      <a:pos x="24" y="19"/>
                    </a:cxn>
                    <a:cxn ang="0">
                      <a:pos x="0" y="13"/>
                    </a:cxn>
                    <a:cxn ang="0">
                      <a:pos x="12" y="30"/>
                    </a:cxn>
                    <a:cxn ang="0">
                      <a:pos x="73" y="30"/>
                    </a:cxn>
                    <a:cxn ang="0">
                      <a:pos x="47" y="23"/>
                    </a:cxn>
                    <a:cxn ang="0">
                      <a:pos x="94" y="6"/>
                    </a:cxn>
                  </a:cxnLst>
                  <a:rect l="0" t="0" r="r" b="b"/>
                  <a:pathLst>
                    <a:path w="94" h="30">
                      <a:moveTo>
                        <a:pt x="94" y="6"/>
                      </a:moveTo>
                      <a:lnTo>
                        <a:pt x="73" y="0"/>
                      </a:lnTo>
                      <a:lnTo>
                        <a:pt x="24" y="19"/>
                      </a:lnTo>
                      <a:lnTo>
                        <a:pt x="0" y="13"/>
                      </a:lnTo>
                      <a:lnTo>
                        <a:pt x="12" y="30"/>
                      </a:lnTo>
                      <a:lnTo>
                        <a:pt x="73" y="30"/>
                      </a:lnTo>
                      <a:lnTo>
                        <a:pt x="47" y="23"/>
                      </a:lnTo>
                      <a:lnTo>
                        <a:pt x="94" y="6"/>
                      </a:lnTo>
                      <a:close/>
                    </a:path>
                  </a:pathLst>
                </a:custGeom>
                <a:solidFill>
                  <a:srgbClr val="000000"/>
                </a:solidFill>
                <a:ln w="9525">
                  <a:noFill/>
                  <a:round/>
                  <a:headEnd/>
                  <a:tailEnd/>
                </a:ln>
              </p:spPr>
              <p:txBody>
                <a:bodyPr/>
                <a:lstStyle/>
                <a:p>
                  <a:endParaRPr lang="it-IT"/>
                </a:p>
              </p:txBody>
            </p:sp>
            <p:sp>
              <p:nvSpPr>
                <p:cNvPr id="342" name="Freeform 59"/>
                <p:cNvSpPr>
                  <a:spLocks/>
                </p:cNvSpPr>
                <p:nvPr/>
              </p:nvSpPr>
              <p:spPr bwMode="auto">
                <a:xfrm>
                  <a:off x="669" y="2235"/>
                  <a:ext cx="94" cy="30"/>
                </a:xfrm>
                <a:custGeom>
                  <a:avLst/>
                  <a:gdLst/>
                  <a:ahLst/>
                  <a:cxnLst>
                    <a:cxn ang="0">
                      <a:pos x="94" y="6"/>
                    </a:cxn>
                    <a:cxn ang="0">
                      <a:pos x="73" y="0"/>
                    </a:cxn>
                    <a:cxn ang="0">
                      <a:pos x="24" y="19"/>
                    </a:cxn>
                    <a:cxn ang="0">
                      <a:pos x="0" y="13"/>
                    </a:cxn>
                    <a:cxn ang="0">
                      <a:pos x="12" y="30"/>
                    </a:cxn>
                    <a:cxn ang="0">
                      <a:pos x="73" y="30"/>
                    </a:cxn>
                    <a:cxn ang="0">
                      <a:pos x="47" y="23"/>
                    </a:cxn>
                    <a:cxn ang="0">
                      <a:pos x="94" y="6"/>
                    </a:cxn>
                  </a:cxnLst>
                  <a:rect l="0" t="0" r="r" b="b"/>
                  <a:pathLst>
                    <a:path w="94" h="30">
                      <a:moveTo>
                        <a:pt x="94" y="6"/>
                      </a:moveTo>
                      <a:lnTo>
                        <a:pt x="73" y="0"/>
                      </a:lnTo>
                      <a:lnTo>
                        <a:pt x="24" y="19"/>
                      </a:lnTo>
                      <a:lnTo>
                        <a:pt x="0" y="13"/>
                      </a:lnTo>
                      <a:lnTo>
                        <a:pt x="12" y="30"/>
                      </a:lnTo>
                      <a:lnTo>
                        <a:pt x="73" y="30"/>
                      </a:lnTo>
                      <a:lnTo>
                        <a:pt x="47" y="23"/>
                      </a:lnTo>
                      <a:lnTo>
                        <a:pt x="94" y="6"/>
                      </a:lnTo>
                      <a:close/>
                    </a:path>
                  </a:pathLst>
                </a:custGeom>
                <a:solidFill>
                  <a:srgbClr val="000000"/>
                </a:solidFill>
                <a:ln w="9525">
                  <a:noFill/>
                  <a:round/>
                  <a:headEnd/>
                  <a:tailEnd/>
                </a:ln>
              </p:spPr>
              <p:txBody>
                <a:bodyPr/>
                <a:lstStyle/>
                <a:p>
                  <a:endParaRPr lang="it-IT"/>
                </a:p>
              </p:txBody>
            </p:sp>
            <p:sp>
              <p:nvSpPr>
                <p:cNvPr id="343" name="Freeform 60"/>
                <p:cNvSpPr>
                  <a:spLocks/>
                </p:cNvSpPr>
                <p:nvPr/>
              </p:nvSpPr>
              <p:spPr bwMode="auto">
                <a:xfrm>
                  <a:off x="674" y="2201"/>
                  <a:ext cx="95" cy="28"/>
                </a:xfrm>
                <a:custGeom>
                  <a:avLst/>
                  <a:gdLst/>
                  <a:ahLst/>
                  <a:cxnLst>
                    <a:cxn ang="0">
                      <a:pos x="0" y="6"/>
                    </a:cxn>
                    <a:cxn ang="0">
                      <a:pos x="21" y="0"/>
                    </a:cxn>
                    <a:cxn ang="0">
                      <a:pos x="72" y="17"/>
                    </a:cxn>
                    <a:cxn ang="0">
                      <a:pos x="95" y="12"/>
                    </a:cxn>
                    <a:cxn ang="0">
                      <a:pos x="82" y="28"/>
                    </a:cxn>
                    <a:cxn ang="0">
                      <a:pos x="23" y="28"/>
                    </a:cxn>
                    <a:cxn ang="0">
                      <a:pos x="47" y="23"/>
                    </a:cxn>
                    <a:cxn ang="0">
                      <a:pos x="0" y="6"/>
                    </a:cxn>
                  </a:cxnLst>
                  <a:rect l="0" t="0" r="r" b="b"/>
                  <a:pathLst>
                    <a:path w="95" h="28">
                      <a:moveTo>
                        <a:pt x="0" y="6"/>
                      </a:moveTo>
                      <a:lnTo>
                        <a:pt x="21" y="0"/>
                      </a:lnTo>
                      <a:lnTo>
                        <a:pt x="72" y="17"/>
                      </a:lnTo>
                      <a:lnTo>
                        <a:pt x="95" y="12"/>
                      </a:lnTo>
                      <a:lnTo>
                        <a:pt x="82" y="28"/>
                      </a:lnTo>
                      <a:lnTo>
                        <a:pt x="23" y="28"/>
                      </a:lnTo>
                      <a:lnTo>
                        <a:pt x="47" y="23"/>
                      </a:lnTo>
                      <a:lnTo>
                        <a:pt x="0" y="6"/>
                      </a:lnTo>
                      <a:close/>
                    </a:path>
                  </a:pathLst>
                </a:custGeom>
                <a:solidFill>
                  <a:srgbClr val="000000"/>
                </a:solidFill>
                <a:ln w="9525">
                  <a:noFill/>
                  <a:round/>
                  <a:headEnd/>
                  <a:tailEnd/>
                </a:ln>
              </p:spPr>
              <p:txBody>
                <a:bodyPr/>
                <a:lstStyle/>
                <a:p>
                  <a:endParaRPr lang="it-IT"/>
                </a:p>
              </p:txBody>
            </p:sp>
            <p:sp>
              <p:nvSpPr>
                <p:cNvPr id="344" name="Freeform 61"/>
                <p:cNvSpPr>
                  <a:spLocks/>
                </p:cNvSpPr>
                <p:nvPr/>
              </p:nvSpPr>
              <p:spPr bwMode="auto">
                <a:xfrm>
                  <a:off x="674" y="2201"/>
                  <a:ext cx="95" cy="28"/>
                </a:xfrm>
                <a:custGeom>
                  <a:avLst/>
                  <a:gdLst/>
                  <a:ahLst/>
                  <a:cxnLst>
                    <a:cxn ang="0">
                      <a:pos x="0" y="6"/>
                    </a:cxn>
                    <a:cxn ang="0">
                      <a:pos x="21" y="0"/>
                    </a:cxn>
                    <a:cxn ang="0">
                      <a:pos x="72" y="17"/>
                    </a:cxn>
                    <a:cxn ang="0">
                      <a:pos x="95" y="12"/>
                    </a:cxn>
                    <a:cxn ang="0">
                      <a:pos x="82" y="28"/>
                    </a:cxn>
                    <a:cxn ang="0">
                      <a:pos x="23" y="28"/>
                    </a:cxn>
                    <a:cxn ang="0">
                      <a:pos x="47" y="23"/>
                    </a:cxn>
                    <a:cxn ang="0">
                      <a:pos x="0" y="6"/>
                    </a:cxn>
                  </a:cxnLst>
                  <a:rect l="0" t="0" r="r" b="b"/>
                  <a:pathLst>
                    <a:path w="95" h="28">
                      <a:moveTo>
                        <a:pt x="0" y="6"/>
                      </a:moveTo>
                      <a:lnTo>
                        <a:pt x="21" y="0"/>
                      </a:lnTo>
                      <a:lnTo>
                        <a:pt x="72" y="17"/>
                      </a:lnTo>
                      <a:lnTo>
                        <a:pt x="95" y="12"/>
                      </a:lnTo>
                      <a:lnTo>
                        <a:pt x="82" y="28"/>
                      </a:lnTo>
                      <a:lnTo>
                        <a:pt x="23" y="28"/>
                      </a:lnTo>
                      <a:lnTo>
                        <a:pt x="47" y="23"/>
                      </a:lnTo>
                      <a:lnTo>
                        <a:pt x="0" y="6"/>
                      </a:lnTo>
                      <a:close/>
                    </a:path>
                  </a:pathLst>
                </a:custGeom>
                <a:solidFill>
                  <a:srgbClr val="000000"/>
                </a:solidFill>
                <a:ln w="9525">
                  <a:noFill/>
                  <a:round/>
                  <a:headEnd/>
                  <a:tailEnd/>
                </a:ln>
              </p:spPr>
              <p:txBody>
                <a:bodyPr/>
                <a:lstStyle/>
                <a:p>
                  <a:endParaRPr lang="it-IT"/>
                </a:p>
              </p:txBody>
            </p:sp>
            <p:sp>
              <p:nvSpPr>
                <p:cNvPr id="345" name="Freeform 62"/>
                <p:cNvSpPr>
                  <a:spLocks/>
                </p:cNvSpPr>
                <p:nvPr/>
              </p:nvSpPr>
              <p:spPr bwMode="auto">
                <a:xfrm>
                  <a:off x="769" y="2238"/>
                  <a:ext cx="94" cy="28"/>
                </a:xfrm>
                <a:custGeom>
                  <a:avLst/>
                  <a:gdLst/>
                  <a:ahLst/>
                  <a:cxnLst>
                    <a:cxn ang="0">
                      <a:pos x="94" y="22"/>
                    </a:cxn>
                    <a:cxn ang="0">
                      <a:pos x="73" y="28"/>
                    </a:cxn>
                    <a:cxn ang="0">
                      <a:pos x="24" y="10"/>
                    </a:cxn>
                    <a:cxn ang="0">
                      <a:pos x="0" y="16"/>
                    </a:cxn>
                    <a:cxn ang="0">
                      <a:pos x="12" y="0"/>
                    </a:cxn>
                    <a:cxn ang="0">
                      <a:pos x="73" y="0"/>
                    </a:cxn>
                    <a:cxn ang="0">
                      <a:pos x="47" y="5"/>
                    </a:cxn>
                    <a:cxn ang="0">
                      <a:pos x="94" y="22"/>
                    </a:cxn>
                  </a:cxnLst>
                  <a:rect l="0" t="0" r="r" b="b"/>
                  <a:pathLst>
                    <a:path w="94" h="28">
                      <a:moveTo>
                        <a:pt x="94" y="22"/>
                      </a:moveTo>
                      <a:lnTo>
                        <a:pt x="73" y="28"/>
                      </a:lnTo>
                      <a:lnTo>
                        <a:pt x="24" y="10"/>
                      </a:lnTo>
                      <a:lnTo>
                        <a:pt x="0" y="16"/>
                      </a:lnTo>
                      <a:lnTo>
                        <a:pt x="12" y="0"/>
                      </a:lnTo>
                      <a:lnTo>
                        <a:pt x="73" y="0"/>
                      </a:lnTo>
                      <a:lnTo>
                        <a:pt x="47" y="5"/>
                      </a:lnTo>
                      <a:lnTo>
                        <a:pt x="94" y="22"/>
                      </a:lnTo>
                      <a:close/>
                    </a:path>
                  </a:pathLst>
                </a:custGeom>
                <a:solidFill>
                  <a:srgbClr val="000000"/>
                </a:solidFill>
                <a:ln w="9525">
                  <a:noFill/>
                  <a:round/>
                  <a:headEnd/>
                  <a:tailEnd/>
                </a:ln>
              </p:spPr>
              <p:txBody>
                <a:bodyPr/>
                <a:lstStyle/>
                <a:p>
                  <a:endParaRPr lang="it-IT"/>
                </a:p>
              </p:txBody>
            </p:sp>
            <p:sp>
              <p:nvSpPr>
                <p:cNvPr id="346" name="Freeform 63"/>
                <p:cNvSpPr>
                  <a:spLocks/>
                </p:cNvSpPr>
                <p:nvPr/>
              </p:nvSpPr>
              <p:spPr bwMode="auto">
                <a:xfrm>
                  <a:off x="769" y="2238"/>
                  <a:ext cx="94" cy="28"/>
                </a:xfrm>
                <a:custGeom>
                  <a:avLst/>
                  <a:gdLst/>
                  <a:ahLst/>
                  <a:cxnLst>
                    <a:cxn ang="0">
                      <a:pos x="94" y="22"/>
                    </a:cxn>
                    <a:cxn ang="0">
                      <a:pos x="73" y="28"/>
                    </a:cxn>
                    <a:cxn ang="0">
                      <a:pos x="24" y="10"/>
                    </a:cxn>
                    <a:cxn ang="0">
                      <a:pos x="0" y="16"/>
                    </a:cxn>
                    <a:cxn ang="0">
                      <a:pos x="12" y="0"/>
                    </a:cxn>
                    <a:cxn ang="0">
                      <a:pos x="73" y="0"/>
                    </a:cxn>
                    <a:cxn ang="0">
                      <a:pos x="47" y="5"/>
                    </a:cxn>
                    <a:cxn ang="0">
                      <a:pos x="94" y="22"/>
                    </a:cxn>
                  </a:cxnLst>
                  <a:rect l="0" t="0" r="r" b="b"/>
                  <a:pathLst>
                    <a:path w="94" h="28">
                      <a:moveTo>
                        <a:pt x="94" y="22"/>
                      </a:moveTo>
                      <a:lnTo>
                        <a:pt x="73" y="28"/>
                      </a:lnTo>
                      <a:lnTo>
                        <a:pt x="24" y="10"/>
                      </a:lnTo>
                      <a:lnTo>
                        <a:pt x="0" y="16"/>
                      </a:lnTo>
                      <a:lnTo>
                        <a:pt x="12" y="0"/>
                      </a:lnTo>
                      <a:lnTo>
                        <a:pt x="73" y="0"/>
                      </a:lnTo>
                      <a:lnTo>
                        <a:pt x="47" y="5"/>
                      </a:lnTo>
                      <a:lnTo>
                        <a:pt x="94" y="22"/>
                      </a:lnTo>
                      <a:close/>
                    </a:path>
                  </a:pathLst>
                </a:custGeom>
                <a:solidFill>
                  <a:srgbClr val="000000"/>
                </a:solidFill>
                <a:ln w="9525">
                  <a:noFill/>
                  <a:round/>
                  <a:headEnd/>
                  <a:tailEnd/>
                </a:ln>
              </p:spPr>
              <p:txBody>
                <a:bodyPr/>
                <a:lstStyle/>
                <a:p>
                  <a:endParaRPr lang="it-IT"/>
                </a:p>
              </p:txBody>
            </p:sp>
          </p:grpSp>
          <p:grpSp>
            <p:nvGrpSpPr>
              <p:cNvPr id="6" name="Group 64"/>
              <p:cNvGrpSpPr>
                <a:grpSpLocks/>
              </p:cNvGrpSpPr>
              <p:nvPr/>
            </p:nvGrpSpPr>
            <p:grpSpPr bwMode="auto">
              <a:xfrm>
                <a:off x="671" y="2202"/>
                <a:ext cx="197" cy="66"/>
                <a:chOff x="671" y="2202"/>
                <a:chExt cx="197" cy="66"/>
              </a:xfrm>
            </p:grpSpPr>
            <p:sp>
              <p:nvSpPr>
                <p:cNvPr id="331" name="Freeform 65"/>
                <p:cNvSpPr>
                  <a:spLocks/>
                </p:cNvSpPr>
                <p:nvPr/>
              </p:nvSpPr>
              <p:spPr bwMode="auto">
                <a:xfrm>
                  <a:off x="774" y="2204"/>
                  <a:ext cx="94" cy="28"/>
                </a:xfrm>
                <a:custGeom>
                  <a:avLst/>
                  <a:gdLst/>
                  <a:ahLst/>
                  <a:cxnLst>
                    <a:cxn ang="0">
                      <a:pos x="0" y="22"/>
                    </a:cxn>
                    <a:cxn ang="0">
                      <a:pos x="21" y="28"/>
                    </a:cxn>
                    <a:cxn ang="0">
                      <a:pos x="72" y="9"/>
                    </a:cxn>
                    <a:cxn ang="0">
                      <a:pos x="94" y="16"/>
                    </a:cxn>
                    <a:cxn ang="0">
                      <a:pos x="82" y="0"/>
                    </a:cxn>
                    <a:cxn ang="0">
                      <a:pos x="23" y="0"/>
                    </a:cxn>
                    <a:cxn ang="0">
                      <a:pos x="47" y="5"/>
                    </a:cxn>
                    <a:cxn ang="0">
                      <a:pos x="0" y="22"/>
                    </a:cxn>
                  </a:cxnLst>
                  <a:rect l="0" t="0" r="r" b="b"/>
                  <a:pathLst>
                    <a:path w="94" h="28">
                      <a:moveTo>
                        <a:pt x="0" y="22"/>
                      </a:moveTo>
                      <a:lnTo>
                        <a:pt x="21" y="28"/>
                      </a:lnTo>
                      <a:lnTo>
                        <a:pt x="72" y="9"/>
                      </a:lnTo>
                      <a:lnTo>
                        <a:pt x="94" y="16"/>
                      </a:lnTo>
                      <a:lnTo>
                        <a:pt x="82" y="0"/>
                      </a:lnTo>
                      <a:lnTo>
                        <a:pt x="23" y="0"/>
                      </a:lnTo>
                      <a:lnTo>
                        <a:pt x="47" y="5"/>
                      </a:lnTo>
                      <a:lnTo>
                        <a:pt x="0" y="22"/>
                      </a:lnTo>
                      <a:close/>
                    </a:path>
                  </a:pathLst>
                </a:custGeom>
                <a:solidFill>
                  <a:srgbClr val="FFFFFF"/>
                </a:solidFill>
                <a:ln w="9525">
                  <a:noFill/>
                  <a:round/>
                  <a:headEnd/>
                  <a:tailEnd/>
                </a:ln>
              </p:spPr>
              <p:txBody>
                <a:bodyPr/>
                <a:lstStyle/>
                <a:p>
                  <a:endParaRPr lang="it-IT"/>
                </a:p>
              </p:txBody>
            </p:sp>
            <p:sp>
              <p:nvSpPr>
                <p:cNvPr id="332" name="Freeform 66"/>
                <p:cNvSpPr>
                  <a:spLocks/>
                </p:cNvSpPr>
                <p:nvPr/>
              </p:nvSpPr>
              <p:spPr bwMode="auto">
                <a:xfrm>
                  <a:off x="774" y="2204"/>
                  <a:ext cx="94" cy="28"/>
                </a:xfrm>
                <a:custGeom>
                  <a:avLst/>
                  <a:gdLst/>
                  <a:ahLst/>
                  <a:cxnLst>
                    <a:cxn ang="0">
                      <a:pos x="0" y="22"/>
                    </a:cxn>
                    <a:cxn ang="0">
                      <a:pos x="21" y="28"/>
                    </a:cxn>
                    <a:cxn ang="0">
                      <a:pos x="72" y="9"/>
                    </a:cxn>
                    <a:cxn ang="0">
                      <a:pos x="94" y="16"/>
                    </a:cxn>
                    <a:cxn ang="0">
                      <a:pos x="82" y="0"/>
                    </a:cxn>
                    <a:cxn ang="0">
                      <a:pos x="23" y="0"/>
                    </a:cxn>
                    <a:cxn ang="0">
                      <a:pos x="47" y="5"/>
                    </a:cxn>
                    <a:cxn ang="0">
                      <a:pos x="0" y="22"/>
                    </a:cxn>
                  </a:cxnLst>
                  <a:rect l="0" t="0" r="r" b="b"/>
                  <a:pathLst>
                    <a:path w="94" h="28">
                      <a:moveTo>
                        <a:pt x="0" y="22"/>
                      </a:moveTo>
                      <a:lnTo>
                        <a:pt x="21" y="28"/>
                      </a:lnTo>
                      <a:lnTo>
                        <a:pt x="72" y="9"/>
                      </a:lnTo>
                      <a:lnTo>
                        <a:pt x="94" y="16"/>
                      </a:lnTo>
                      <a:lnTo>
                        <a:pt x="82" y="0"/>
                      </a:lnTo>
                      <a:lnTo>
                        <a:pt x="23" y="0"/>
                      </a:lnTo>
                      <a:lnTo>
                        <a:pt x="47" y="5"/>
                      </a:lnTo>
                      <a:lnTo>
                        <a:pt x="0" y="22"/>
                      </a:lnTo>
                      <a:close/>
                    </a:path>
                  </a:pathLst>
                </a:custGeom>
                <a:solidFill>
                  <a:srgbClr val="FFFFFF"/>
                </a:solidFill>
                <a:ln w="9525">
                  <a:noFill/>
                  <a:round/>
                  <a:headEnd/>
                  <a:tailEnd/>
                </a:ln>
              </p:spPr>
              <p:txBody>
                <a:bodyPr/>
                <a:lstStyle/>
                <a:p>
                  <a:endParaRPr lang="it-IT"/>
                </a:p>
              </p:txBody>
            </p:sp>
            <p:sp>
              <p:nvSpPr>
                <p:cNvPr id="333" name="Freeform 67"/>
                <p:cNvSpPr>
                  <a:spLocks/>
                </p:cNvSpPr>
                <p:nvPr/>
              </p:nvSpPr>
              <p:spPr bwMode="auto">
                <a:xfrm>
                  <a:off x="671" y="2237"/>
                  <a:ext cx="94" cy="29"/>
                </a:xfrm>
                <a:custGeom>
                  <a:avLst/>
                  <a:gdLst/>
                  <a:ahLst/>
                  <a:cxnLst>
                    <a:cxn ang="0">
                      <a:pos x="94" y="6"/>
                    </a:cxn>
                    <a:cxn ang="0">
                      <a:pos x="73" y="0"/>
                    </a:cxn>
                    <a:cxn ang="0">
                      <a:pos x="24" y="18"/>
                    </a:cxn>
                    <a:cxn ang="0">
                      <a:pos x="0" y="12"/>
                    </a:cxn>
                    <a:cxn ang="0">
                      <a:pos x="12" y="29"/>
                    </a:cxn>
                    <a:cxn ang="0">
                      <a:pos x="73" y="29"/>
                    </a:cxn>
                    <a:cxn ang="0">
                      <a:pos x="47" y="23"/>
                    </a:cxn>
                    <a:cxn ang="0">
                      <a:pos x="94" y="6"/>
                    </a:cxn>
                  </a:cxnLst>
                  <a:rect l="0" t="0" r="r" b="b"/>
                  <a:pathLst>
                    <a:path w="94" h="29">
                      <a:moveTo>
                        <a:pt x="94" y="6"/>
                      </a:moveTo>
                      <a:lnTo>
                        <a:pt x="73" y="0"/>
                      </a:lnTo>
                      <a:lnTo>
                        <a:pt x="24" y="18"/>
                      </a:lnTo>
                      <a:lnTo>
                        <a:pt x="0" y="12"/>
                      </a:lnTo>
                      <a:lnTo>
                        <a:pt x="12" y="29"/>
                      </a:lnTo>
                      <a:lnTo>
                        <a:pt x="73" y="29"/>
                      </a:lnTo>
                      <a:lnTo>
                        <a:pt x="47" y="23"/>
                      </a:lnTo>
                      <a:lnTo>
                        <a:pt x="94" y="6"/>
                      </a:lnTo>
                      <a:close/>
                    </a:path>
                  </a:pathLst>
                </a:custGeom>
                <a:solidFill>
                  <a:srgbClr val="FFFFFF"/>
                </a:solidFill>
                <a:ln w="9525">
                  <a:noFill/>
                  <a:round/>
                  <a:headEnd/>
                  <a:tailEnd/>
                </a:ln>
              </p:spPr>
              <p:txBody>
                <a:bodyPr/>
                <a:lstStyle/>
                <a:p>
                  <a:endParaRPr lang="it-IT"/>
                </a:p>
              </p:txBody>
            </p:sp>
            <p:sp>
              <p:nvSpPr>
                <p:cNvPr id="334" name="Freeform 68"/>
                <p:cNvSpPr>
                  <a:spLocks/>
                </p:cNvSpPr>
                <p:nvPr/>
              </p:nvSpPr>
              <p:spPr bwMode="auto">
                <a:xfrm>
                  <a:off x="671" y="2237"/>
                  <a:ext cx="94" cy="29"/>
                </a:xfrm>
                <a:custGeom>
                  <a:avLst/>
                  <a:gdLst/>
                  <a:ahLst/>
                  <a:cxnLst>
                    <a:cxn ang="0">
                      <a:pos x="94" y="6"/>
                    </a:cxn>
                    <a:cxn ang="0">
                      <a:pos x="73" y="0"/>
                    </a:cxn>
                    <a:cxn ang="0">
                      <a:pos x="24" y="18"/>
                    </a:cxn>
                    <a:cxn ang="0">
                      <a:pos x="0" y="12"/>
                    </a:cxn>
                    <a:cxn ang="0">
                      <a:pos x="12" y="29"/>
                    </a:cxn>
                    <a:cxn ang="0">
                      <a:pos x="73" y="29"/>
                    </a:cxn>
                    <a:cxn ang="0">
                      <a:pos x="47" y="23"/>
                    </a:cxn>
                    <a:cxn ang="0">
                      <a:pos x="94" y="6"/>
                    </a:cxn>
                  </a:cxnLst>
                  <a:rect l="0" t="0" r="r" b="b"/>
                  <a:pathLst>
                    <a:path w="94" h="29">
                      <a:moveTo>
                        <a:pt x="94" y="6"/>
                      </a:moveTo>
                      <a:lnTo>
                        <a:pt x="73" y="0"/>
                      </a:lnTo>
                      <a:lnTo>
                        <a:pt x="24" y="18"/>
                      </a:lnTo>
                      <a:lnTo>
                        <a:pt x="0" y="12"/>
                      </a:lnTo>
                      <a:lnTo>
                        <a:pt x="12" y="29"/>
                      </a:lnTo>
                      <a:lnTo>
                        <a:pt x="73" y="29"/>
                      </a:lnTo>
                      <a:lnTo>
                        <a:pt x="47" y="23"/>
                      </a:lnTo>
                      <a:lnTo>
                        <a:pt x="94" y="6"/>
                      </a:lnTo>
                      <a:close/>
                    </a:path>
                  </a:pathLst>
                </a:custGeom>
                <a:solidFill>
                  <a:srgbClr val="FFFFFF"/>
                </a:solidFill>
                <a:ln w="9525">
                  <a:noFill/>
                  <a:round/>
                  <a:headEnd/>
                  <a:tailEnd/>
                </a:ln>
              </p:spPr>
              <p:txBody>
                <a:bodyPr/>
                <a:lstStyle/>
                <a:p>
                  <a:endParaRPr lang="it-IT"/>
                </a:p>
              </p:txBody>
            </p:sp>
            <p:sp>
              <p:nvSpPr>
                <p:cNvPr id="335" name="Freeform 69"/>
                <p:cNvSpPr>
                  <a:spLocks/>
                </p:cNvSpPr>
                <p:nvPr/>
              </p:nvSpPr>
              <p:spPr bwMode="auto">
                <a:xfrm>
                  <a:off x="676" y="2202"/>
                  <a:ext cx="94" cy="28"/>
                </a:xfrm>
                <a:custGeom>
                  <a:avLst/>
                  <a:gdLst/>
                  <a:ahLst/>
                  <a:cxnLst>
                    <a:cxn ang="0">
                      <a:pos x="0" y="7"/>
                    </a:cxn>
                    <a:cxn ang="0">
                      <a:pos x="21" y="0"/>
                    </a:cxn>
                    <a:cxn ang="0">
                      <a:pos x="72" y="18"/>
                    </a:cxn>
                    <a:cxn ang="0">
                      <a:pos x="94" y="13"/>
                    </a:cxn>
                    <a:cxn ang="0">
                      <a:pos x="82" y="28"/>
                    </a:cxn>
                    <a:cxn ang="0">
                      <a:pos x="23" y="28"/>
                    </a:cxn>
                    <a:cxn ang="0">
                      <a:pos x="47" y="24"/>
                    </a:cxn>
                    <a:cxn ang="0">
                      <a:pos x="0" y="7"/>
                    </a:cxn>
                  </a:cxnLst>
                  <a:rect l="0" t="0" r="r" b="b"/>
                  <a:pathLst>
                    <a:path w="94" h="28">
                      <a:moveTo>
                        <a:pt x="0" y="7"/>
                      </a:moveTo>
                      <a:lnTo>
                        <a:pt x="21" y="0"/>
                      </a:lnTo>
                      <a:lnTo>
                        <a:pt x="72" y="18"/>
                      </a:lnTo>
                      <a:lnTo>
                        <a:pt x="94" y="13"/>
                      </a:lnTo>
                      <a:lnTo>
                        <a:pt x="82" y="28"/>
                      </a:lnTo>
                      <a:lnTo>
                        <a:pt x="23" y="28"/>
                      </a:lnTo>
                      <a:lnTo>
                        <a:pt x="47" y="24"/>
                      </a:lnTo>
                      <a:lnTo>
                        <a:pt x="0" y="7"/>
                      </a:lnTo>
                      <a:close/>
                    </a:path>
                  </a:pathLst>
                </a:custGeom>
                <a:solidFill>
                  <a:srgbClr val="FFFFFF"/>
                </a:solidFill>
                <a:ln w="9525">
                  <a:noFill/>
                  <a:round/>
                  <a:headEnd/>
                  <a:tailEnd/>
                </a:ln>
              </p:spPr>
              <p:txBody>
                <a:bodyPr/>
                <a:lstStyle/>
                <a:p>
                  <a:endParaRPr lang="it-IT"/>
                </a:p>
              </p:txBody>
            </p:sp>
            <p:sp>
              <p:nvSpPr>
                <p:cNvPr id="336" name="Freeform 70"/>
                <p:cNvSpPr>
                  <a:spLocks/>
                </p:cNvSpPr>
                <p:nvPr/>
              </p:nvSpPr>
              <p:spPr bwMode="auto">
                <a:xfrm>
                  <a:off x="676" y="2202"/>
                  <a:ext cx="94" cy="28"/>
                </a:xfrm>
                <a:custGeom>
                  <a:avLst/>
                  <a:gdLst/>
                  <a:ahLst/>
                  <a:cxnLst>
                    <a:cxn ang="0">
                      <a:pos x="0" y="7"/>
                    </a:cxn>
                    <a:cxn ang="0">
                      <a:pos x="21" y="0"/>
                    </a:cxn>
                    <a:cxn ang="0">
                      <a:pos x="72" y="18"/>
                    </a:cxn>
                    <a:cxn ang="0">
                      <a:pos x="94" y="13"/>
                    </a:cxn>
                    <a:cxn ang="0">
                      <a:pos x="82" y="28"/>
                    </a:cxn>
                    <a:cxn ang="0">
                      <a:pos x="23" y="28"/>
                    </a:cxn>
                    <a:cxn ang="0">
                      <a:pos x="47" y="24"/>
                    </a:cxn>
                    <a:cxn ang="0">
                      <a:pos x="0" y="7"/>
                    </a:cxn>
                  </a:cxnLst>
                  <a:rect l="0" t="0" r="r" b="b"/>
                  <a:pathLst>
                    <a:path w="94" h="28">
                      <a:moveTo>
                        <a:pt x="0" y="7"/>
                      </a:moveTo>
                      <a:lnTo>
                        <a:pt x="21" y="0"/>
                      </a:lnTo>
                      <a:lnTo>
                        <a:pt x="72" y="18"/>
                      </a:lnTo>
                      <a:lnTo>
                        <a:pt x="94" y="13"/>
                      </a:lnTo>
                      <a:lnTo>
                        <a:pt x="82" y="28"/>
                      </a:lnTo>
                      <a:lnTo>
                        <a:pt x="23" y="28"/>
                      </a:lnTo>
                      <a:lnTo>
                        <a:pt x="47" y="24"/>
                      </a:lnTo>
                      <a:lnTo>
                        <a:pt x="0" y="7"/>
                      </a:lnTo>
                      <a:close/>
                    </a:path>
                  </a:pathLst>
                </a:custGeom>
                <a:solidFill>
                  <a:srgbClr val="FFFFFF"/>
                </a:solidFill>
                <a:ln w="9525">
                  <a:noFill/>
                  <a:round/>
                  <a:headEnd/>
                  <a:tailEnd/>
                </a:ln>
              </p:spPr>
              <p:txBody>
                <a:bodyPr/>
                <a:lstStyle/>
                <a:p>
                  <a:endParaRPr lang="it-IT"/>
                </a:p>
              </p:txBody>
            </p:sp>
            <p:sp>
              <p:nvSpPr>
                <p:cNvPr id="337" name="Freeform 71"/>
                <p:cNvSpPr>
                  <a:spLocks/>
                </p:cNvSpPr>
                <p:nvPr/>
              </p:nvSpPr>
              <p:spPr bwMode="auto">
                <a:xfrm>
                  <a:off x="770" y="2240"/>
                  <a:ext cx="95" cy="28"/>
                </a:xfrm>
                <a:custGeom>
                  <a:avLst/>
                  <a:gdLst/>
                  <a:ahLst/>
                  <a:cxnLst>
                    <a:cxn ang="0">
                      <a:pos x="95" y="22"/>
                    </a:cxn>
                    <a:cxn ang="0">
                      <a:pos x="74" y="28"/>
                    </a:cxn>
                    <a:cxn ang="0">
                      <a:pos x="25" y="9"/>
                    </a:cxn>
                    <a:cxn ang="0">
                      <a:pos x="0" y="15"/>
                    </a:cxn>
                    <a:cxn ang="0">
                      <a:pos x="13" y="0"/>
                    </a:cxn>
                    <a:cxn ang="0">
                      <a:pos x="74" y="0"/>
                    </a:cxn>
                    <a:cxn ang="0">
                      <a:pos x="48" y="4"/>
                    </a:cxn>
                    <a:cxn ang="0">
                      <a:pos x="95" y="22"/>
                    </a:cxn>
                  </a:cxnLst>
                  <a:rect l="0" t="0" r="r" b="b"/>
                  <a:pathLst>
                    <a:path w="95" h="28">
                      <a:moveTo>
                        <a:pt x="95" y="22"/>
                      </a:moveTo>
                      <a:lnTo>
                        <a:pt x="74" y="28"/>
                      </a:lnTo>
                      <a:lnTo>
                        <a:pt x="25" y="9"/>
                      </a:lnTo>
                      <a:lnTo>
                        <a:pt x="0" y="15"/>
                      </a:lnTo>
                      <a:lnTo>
                        <a:pt x="13" y="0"/>
                      </a:lnTo>
                      <a:lnTo>
                        <a:pt x="74" y="0"/>
                      </a:lnTo>
                      <a:lnTo>
                        <a:pt x="48" y="4"/>
                      </a:lnTo>
                      <a:lnTo>
                        <a:pt x="95" y="22"/>
                      </a:lnTo>
                      <a:close/>
                    </a:path>
                  </a:pathLst>
                </a:custGeom>
                <a:solidFill>
                  <a:srgbClr val="FFFFFF"/>
                </a:solidFill>
                <a:ln w="9525">
                  <a:noFill/>
                  <a:round/>
                  <a:headEnd/>
                  <a:tailEnd/>
                </a:ln>
              </p:spPr>
              <p:txBody>
                <a:bodyPr/>
                <a:lstStyle/>
                <a:p>
                  <a:endParaRPr lang="it-IT"/>
                </a:p>
              </p:txBody>
            </p:sp>
            <p:sp>
              <p:nvSpPr>
                <p:cNvPr id="338" name="Freeform 72"/>
                <p:cNvSpPr>
                  <a:spLocks/>
                </p:cNvSpPr>
                <p:nvPr/>
              </p:nvSpPr>
              <p:spPr bwMode="auto">
                <a:xfrm>
                  <a:off x="770" y="2240"/>
                  <a:ext cx="95" cy="28"/>
                </a:xfrm>
                <a:custGeom>
                  <a:avLst/>
                  <a:gdLst/>
                  <a:ahLst/>
                  <a:cxnLst>
                    <a:cxn ang="0">
                      <a:pos x="95" y="22"/>
                    </a:cxn>
                    <a:cxn ang="0">
                      <a:pos x="74" y="28"/>
                    </a:cxn>
                    <a:cxn ang="0">
                      <a:pos x="25" y="9"/>
                    </a:cxn>
                    <a:cxn ang="0">
                      <a:pos x="0" y="15"/>
                    </a:cxn>
                    <a:cxn ang="0">
                      <a:pos x="13" y="0"/>
                    </a:cxn>
                    <a:cxn ang="0">
                      <a:pos x="74" y="0"/>
                    </a:cxn>
                    <a:cxn ang="0">
                      <a:pos x="48" y="4"/>
                    </a:cxn>
                    <a:cxn ang="0">
                      <a:pos x="95" y="22"/>
                    </a:cxn>
                  </a:cxnLst>
                  <a:rect l="0" t="0" r="r" b="b"/>
                  <a:pathLst>
                    <a:path w="95" h="28">
                      <a:moveTo>
                        <a:pt x="95" y="22"/>
                      </a:moveTo>
                      <a:lnTo>
                        <a:pt x="74" y="28"/>
                      </a:lnTo>
                      <a:lnTo>
                        <a:pt x="25" y="9"/>
                      </a:lnTo>
                      <a:lnTo>
                        <a:pt x="0" y="15"/>
                      </a:lnTo>
                      <a:lnTo>
                        <a:pt x="13" y="0"/>
                      </a:lnTo>
                      <a:lnTo>
                        <a:pt x="74" y="0"/>
                      </a:lnTo>
                      <a:lnTo>
                        <a:pt x="48" y="4"/>
                      </a:lnTo>
                      <a:lnTo>
                        <a:pt x="95" y="22"/>
                      </a:lnTo>
                      <a:close/>
                    </a:path>
                  </a:pathLst>
                </a:custGeom>
                <a:solidFill>
                  <a:srgbClr val="FFFFFF"/>
                </a:solidFill>
                <a:ln w="9525">
                  <a:noFill/>
                  <a:round/>
                  <a:headEnd/>
                  <a:tailEnd/>
                </a:ln>
              </p:spPr>
              <p:txBody>
                <a:bodyPr/>
                <a:lstStyle/>
                <a:p>
                  <a:endParaRPr lang="it-IT"/>
                </a:p>
              </p:txBody>
            </p:sp>
          </p:grpSp>
        </p:grpSp>
        <p:sp>
          <p:nvSpPr>
            <p:cNvPr id="326" name="Line 73"/>
            <p:cNvSpPr>
              <a:spLocks noChangeShapeType="1"/>
            </p:cNvSpPr>
            <p:nvPr/>
          </p:nvSpPr>
          <p:spPr bwMode="auto">
            <a:xfrm>
              <a:off x="625" y="2234"/>
              <a:ext cx="1" cy="62"/>
            </a:xfrm>
            <a:prstGeom prst="line">
              <a:avLst/>
            </a:prstGeom>
            <a:noFill/>
            <a:ln w="3175">
              <a:solidFill>
                <a:srgbClr val="AAE6FF"/>
              </a:solidFill>
              <a:round/>
              <a:headEnd/>
              <a:tailEnd/>
            </a:ln>
          </p:spPr>
          <p:txBody>
            <a:bodyPr/>
            <a:lstStyle/>
            <a:p>
              <a:endParaRPr lang="it-IT"/>
            </a:p>
          </p:txBody>
        </p:sp>
        <p:sp>
          <p:nvSpPr>
            <p:cNvPr id="327" name="Line 74"/>
            <p:cNvSpPr>
              <a:spLocks noChangeShapeType="1"/>
            </p:cNvSpPr>
            <p:nvPr/>
          </p:nvSpPr>
          <p:spPr bwMode="auto">
            <a:xfrm>
              <a:off x="912" y="2234"/>
              <a:ext cx="1" cy="62"/>
            </a:xfrm>
            <a:prstGeom prst="line">
              <a:avLst/>
            </a:prstGeom>
            <a:noFill/>
            <a:ln w="3175">
              <a:solidFill>
                <a:srgbClr val="AAE6FF"/>
              </a:solidFill>
              <a:round/>
              <a:headEnd/>
              <a:tailEnd/>
            </a:ln>
          </p:spPr>
          <p:txBody>
            <a:bodyPr/>
            <a:lstStyle/>
            <a:p>
              <a:endParaRPr lang="it-IT"/>
            </a:p>
          </p:txBody>
        </p:sp>
        <p:sp>
          <p:nvSpPr>
            <p:cNvPr id="328" name="Rectangle 75"/>
            <p:cNvSpPr>
              <a:spLocks noChangeArrowheads="1"/>
            </p:cNvSpPr>
            <p:nvPr/>
          </p:nvSpPr>
          <p:spPr bwMode="auto">
            <a:xfrm>
              <a:off x="631" y="2232"/>
              <a:ext cx="240" cy="144"/>
            </a:xfrm>
            <a:prstGeom prst="rect">
              <a:avLst/>
            </a:prstGeom>
            <a:noFill/>
            <a:ln w="9525">
              <a:noFill/>
              <a:miter lim="800000"/>
              <a:headEnd/>
              <a:tailEnd/>
            </a:ln>
            <a:effectLst/>
          </p:spPr>
          <p:txBody>
            <a:bodyPr wrap="none" lIns="92075" tIns="46038" rIns="92075" bIns="46038">
              <a:spAutoFit/>
            </a:bodyPr>
            <a:lstStyle/>
            <a:p>
              <a:pPr algn="ctr" eaLnBrk="0" hangingPunct="0"/>
              <a:r>
                <a:rPr lang="en-US" sz="900" b="1" dirty="0">
                  <a:solidFill>
                    <a:schemeClr val="bg1"/>
                  </a:solidFill>
                </a:rPr>
                <a:t>IAD</a:t>
              </a:r>
              <a:endParaRPr lang="it-IT" sz="900" b="1" dirty="0">
                <a:solidFill>
                  <a:schemeClr val="bg1"/>
                </a:solidFill>
              </a:endParaRPr>
            </a:p>
          </p:txBody>
        </p:sp>
      </p:grpSp>
      <p:pic>
        <p:nvPicPr>
          <p:cNvPr id="351" name="Picture 632"/>
          <p:cNvPicPr>
            <a:picLocks noChangeAspect="1" noChangeArrowheads="1"/>
          </p:cNvPicPr>
          <p:nvPr/>
        </p:nvPicPr>
        <p:blipFill>
          <a:blip r:embed="rId2" cstate="print"/>
          <a:srcRect/>
          <a:stretch>
            <a:fillRect/>
          </a:stretch>
        </p:blipFill>
        <p:spPr bwMode="auto">
          <a:xfrm>
            <a:off x="1864023" y="3218891"/>
            <a:ext cx="354668" cy="216739"/>
          </a:xfrm>
          <a:prstGeom prst="rect">
            <a:avLst/>
          </a:prstGeom>
          <a:noFill/>
          <a:ln w="9525">
            <a:noFill/>
            <a:miter lim="800000"/>
            <a:headEnd/>
            <a:tailEnd/>
          </a:ln>
        </p:spPr>
      </p:pic>
      <p:pic>
        <p:nvPicPr>
          <p:cNvPr id="353" name="Picture 491"/>
          <p:cNvPicPr>
            <a:picLocks noChangeAspect="1" noChangeArrowheads="1"/>
          </p:cNvPicPr>
          <p:nvPr/>
        </p:nvPicPr>
        <p:blipFill>
          <a:blip r:embed="rId3" cstate="print"/>
          <a:srcRect/>
          <a:stretch>
            <a:fillRect/>
          </a:stretch>
        </p:blipFill>
        <p:spPr bwMode="auto">
          <a:xfrm>
            <a:off x="899592" y="4437112"/>
            <a:ext cx="357366" cy="234278"/>
          </a:xfrm>
          <a:prstGeom prst="rect">
            <a:avLst/>
          </a:prstGeom>
          <a:noFill/>
          <a:ln w="9525">
            <a:noFill/>
            <a:miter lim="800000"/>
            <a:headEnd/>
            <a:tailEnd/>
          </a:ln>
        </p:spPr>
      </p:pic>
      <p:grpSp>
        <p:nvGrpSpPr>
          <p:cNvPr id="7" name="Group 182"/>
          <p:cNvGrpSpPr>
            <a:grpSpLocks noChangeAspect="1"/>
          </p:cNvGrpSpPr>
          <p:nvPr/>
        </p:nvGrpSpPr>
        <p:grpSpPr bwMode="auto">
          <a:xfrm>
            <a:off x="2925152" y="3469647"/>
            <a:ext cx="305846" cy="306093"/>
            <a:chOff x="3862" y="2832"/>
            <a:chExt cx="458" cy="492"/>
          </a:xfrm>
        </p:grpSpPr>
        <p:grpSp>
          <p:nvGrpSpPr>
            <p:cNvPr id="8" name="Group 183"/>
            <p:cNvGrpSpPr>
              <a:grpSpLocks noChangeAspect="1"/>
            </p:cNvGrpSpPr>
            <p:nvPr/>
          </p:nvGrpSpPr>
          <p:grpSpPr bwMode="auto">
            <a:xfrm>
              <a:off x="3862" y="2832"/>
              <a:ext cx="458" cy="492"/>
              <a:chOff x="1441" y="2189"/>
              <a:chExt cx="648" cy="591"/>
            </a:xfrm>
          </p:grpSpPr>
          <p:sp>
            <p:nvSpPr>
              <p:cNvPr id="357"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358"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359"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360"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361"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362"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363"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64"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65"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66"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67"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68"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69"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370"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371"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372"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373"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374"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375"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376"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377"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378"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379"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380"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381"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382"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383"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384"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85"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86"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87"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88"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89"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390"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391"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392"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393"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394"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395"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396"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397"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398"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399"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400"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01"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02"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03"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04"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405"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06"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07"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08"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09"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10"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11"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12"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13"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14"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415"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16"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17"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18"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19"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420"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421"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422"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423"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24"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425"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426"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27"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28"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29"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30"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31"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32"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33"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34"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435"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356" name="Picture 263"/>
            <p:cNvPicPr>
              <a:picLocks noChangeAspect="1" noChangeArrowheads="1"/>
            </p:cNvPicPr>
            <p:nvPr/>
          </p:nvPicPr>
          <p:blipFill>
            <a:blip r:embed="rId4" cstate="print"/>
            <a:srcRect/>
            <a:stretch>
              <a:fillRect/>
            </a:stretch>
          </p:blipFill>
          <p:spPr bwMode="auto">
            <a:xfrm>
              <a:off x="3950" y="2912"/>
              <a:ext cx="247" cy="179"/>
            </a:xfrm>
            <a:prstGeom prst="rect">
              <a:avLst/>
            </a:prstGeom>
            <a:noFill/>
            <a:ln w="9525">
              <a:noFill/>
              <a:miter lim="800000"/>
              <a:headEnd/>
              <a:tailEnd/>
            </a:ln>
            <a:effectLst/>
          </p:spPr>
        </p:pic>
      </p:grpSp>
      <p:sp>
        <p:nvSpPr>
          <p:cNvPr id="580" name="TextBox 579"/>
          <p:cNvSpPr txBox="1"/>
          <p:nvPr/>
        </p:nvSpPr>
        <p:spPr>
          <a:xfrm>
            <a:off x="4430106" y="4293096"/>
            <a:ext cx="429926" cy="461665"/>
          </a:xfrm>
          <a:prstGeom prst="rect">
            <a:avLst/>
          </a:prstGeom>
          <a:noFill/>
        </p:spPr>
        <p:txBody>
          <a:bodyPr wrap="none" rtlCol="0">
            <a:spAutoFit/>
          </a:bodyPr>
          <a:lstStyle/>
          <a:p>
            <a:r>
              <a:rPr lang="it-IT" sz="2400" b="1" dirty="0" smtClean="0"/>
              <a:t>IP</a:t>
            </a:r>
            <a:endParaRPr lang="it-IT" sz="2000" b="1" dirty="0"/>
          </a:p>
        </p:txBody>
      </p:sp>
      <p:sp>
        <p:nvSpPr>
          <p:cNvPr id="581" name="TextBox 580"/>
          <p:cNvSpPr txBox="1"/>
          <p:nvPr/>
        </p:nvSpPr>
        <p:spPr>
          <a:xfrm>
            <a:off x="7096895" y="4688255"/>
            <a:ext cx="446671" cy="348329"/>
          </a:xfrm>
          <a:prstGeom prst="rect">
            <a:avLst/>
          </a:prstGeom>
          <a:noFill/>
        </p:spPr>
        <p:txBody>
          <a:bodyPr wrap="none" rtlCol="0">
            <a:spAutoFit/>
          </a:bodyPr>
          <a:lstStyle/>
          <a:p>
            <a:r>
              <a:rPr lang="it-IT" sz="2000" b="1" dirty="0" smtClean="0"/>
              <a:t>G5</a:t>
            </a:r>
            <a:endParaRPr lang="it-IT" b="1" dirty="0"/>
          </a:p>
        </p:txBody>
      </p:sp>
      <p:sp>
        <p:nvSpPr>
          <p:cNvPr id="582" name="TextBox 581"/>
          <p:cNvSpPr txBox="1"/>
          <p:nvPr/>
        </p:nvSpPr>
        <p:spPr>
          <a:xfrm>
            <a:off x="1979712" y="4005064"/>
            <a:ext cx="331169" cy="315759"/>
          </a:xfrm>
          <a:prstGeom prst="rect">
            <a:avLst/>
          </a:prstGeom>
          <a:noFill/>
        </p:spPr>
        <p:txBody>
          <a:bodyPr wrap="none" rtlCol="0">
            <a:spAutoFit/>
          </a:bodyPr>
          <a:lstStyle/>
          <a:p>
            <a:r>
              <a:rPr lang="it-IT" sz="2000" b="1" dirty="0" smtClean="0"/>
              <a:t>IP</a:t>
            </a:r>
            <a:endParaRPr lang="it-IT" b="1" dirty="0"/>
          </a:p>
        </p:txBody>
      </p:sp>
      <p:grpSp>
        <p:nvGrpSpPr>
          <p:cNvPr id="29" name="Group 182"/>
          <p:cNvGrpSpPr>
            <a:grpSpLocks noChangeAspect="1"/>
          </p:cNvGrpSpPr>
          <p:nvPr/>
        </p:nvGrpSpPr>
        <p:grpSpPr bwMode="auto">
          <a:xfrm>
            <a:off x="3634716" y="5483044"/>
            <a:ext cx="305846" cy="306093"/>
            <a:chOff x="3862" y="2832"/>
            <a:chExt cx="458" cy="492"/>
          </a:xfrm>
        </p:grpSpPr>
        <p:grpSp>
          <p:nvGrpSpPr>
            <p:cNvPr id="30" name="Group 183"/>
            <p:cNvGrpSpPr>
              <a:grpSpLocks noChangeAspect="1"/>
            </p:cNvGrpSpPr>
            <p:nvPr/>
          </p:nvGrpSpPr>
          <p:grpSpPr bwMode="auto">
            <a:xfrm>
              <a:off x="3862" y="2832"/>
              <a:ext cx="458" cy="492"/>
              <a:chOff x="1441" y="2189"/>
              <a:chExt cx="648" cy="591"/>
            </a:xfrm>
          </p:grpSpPr>
          <p:sp>
            <p:nvSpPr>
              <p:cNvPr id="573"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575"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584"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586"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98"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02"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03"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07"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09"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10"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11"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12"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13"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714"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715"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716"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717"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718"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719"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720"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721"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722"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723"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724"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725"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726"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727"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728"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29"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30"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31"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32"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33"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34"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35"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36"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37"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38"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39"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40"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741"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742"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743"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744"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745"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746"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747"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748"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749"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50"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51"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52"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53"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54"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55"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56"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57"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58"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759"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60"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61"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62"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63"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764"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765"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766"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767"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68"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769"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770"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71"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72"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73"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74"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75"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76"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77"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78"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779"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571" name="Picture 263"/>
            <p:cNvPicPr>
              <a:picLocks noChangeAspect="1" noChangeArrowheads="1"/>
            </p:cNvPicPr>
            <p:nvPr/>
          </p:nvPicPr>
          <p:blipFill>
            <a:blip r:embed="rId4" cstate="print"/>
            <a:srcRect/>
            <a:stretch>
              <a:fillRect/>
            </a:stretch>
          </p:blipFill>
          <p:spPr bwMode="auto">
            <a:xfrm>
              <a:off x="3950" y="2912"/>
              <a:ext cx="247" cy="179"/>
            </a:xfrm>
            <a:prstGeom prst="rect">
              <a:avLst/>
            </a:prstGeom>
            <a:noFill/>
            <a:ln w="9525">
              <a:noFill/>
              <a:miter lim="800000"/>
              <a:headEnd/>
              <a:tailEnd/>
            </a:ln>
            <a:effectLst/>
          </p:spPr>
        </p:pic>
      </p:grpSp>
      <p:pic>
        <p:nvPicPr>
          <p:cNvPr id="784" name="Picture 491"/>
          <p:cNvPicPr>
            <a:picLocks noChangeAspect="1" noChangeArrowheads="1"/>
          </p:cNvPicPr>
          <p:nvPr/>
        </p:nvPicPr>
        <p:blipFill>
          <a:blip r:embed="rId3" cstate="print"/>
          <a:srcRect/>
          <a:stretch>
            <a:fillRect/>
          </a:stretch>
        </p:blipFill>
        <p:spPr bwMode="auto">
          <a:xfrm>
            <a:off x="5295935" y="5475692"/>
            <a:ext cx="357366" cy="234278"/>
          </a:xfrm>
          <a:prstGeom prst="rect">
            <a:avLst/>
          </a:prstGeom>
          <a:noFill/>
          <a:ln w="9525">
            <a:noFill/>
            <a:miter lim="800000"/>
            <a:headEnd/>
            <a:tailEnd/>
          </a:ln>
        </p:spPr>
      </p:pic>
      <p:pic>
        <p:nvPicPr>
          <p:cNvPr id="595" name="Picture 20" descr="14"/>
          <p:cNvPicPr>
            <a:picLocks noChangeAspect="1" noChangeArrowheads="1"/>
          </p:cNvPicPr>
          <p:nvPr/>
        </p:nvPicPr>
        <p:blipFill>
          <a:blip r:embed="rId5" cstate="print"/>
          <a:srcRect/>
          <a:stretch>
            <a:fillRect/>
          </a:stretch>
        </p:blipFill>
        <p:spPr bwMode="auto">
          <a:xfrm>
            <a:off x="6289461" y="5538381"/>
            <a:ext cx="336431" cy="328902"/>
          </a:xfrm>
          <a:prstGeom prst="rect">
            <a:avLst/>
          </a:prstGeom>
          <a:noFill/>
          <a:ln w="9525">
            <a:noFill/>
            <a:miter lim="800000"/>
            <a:headEnd/>
            <a:tailEnd/>
          </a:ln>
        </p:spPr>
      </p:pic>
      <p:sp>
        <p:nvSpPr>
          <p:cNvPr id="621" name="Cloud"/>
          <p:cNvSpPr>
            <a:spLocks noChangeAspect="1" noEditPoints="1" noChangeArrowheads="1"/>
          </p:cNvSpPr>
          <p:nvPr/>
        </p:nvSpPr>
        <p:spPr bwMode="auto">
          <a:xfrm>
            <a:off x="6020316" y="5851716"/>
            <a:ext cx="828484" cy="501621"/>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chemeClr val="tx1"/>
            </a:solidFill>
            <a:miter lim="800000"/>
            <a:headEnd/>
            <a:tailEnd/>
          </a:ln>
          <a:effectLst/>
        </p:spPr>
        <p:txBody>
          <a:bodyPr anchor="ctr"/>
          <a:lstStyle/>
          <a:p>
            <a:endParaRPr lang="en-US" b="1" dirty="0">
              <a:latin typeface="Arial Narrow" pitchFamily="34" charset="0"/>
            </a:endParaRPr>
          </a:p>
        </p:txBody>
      </p:sp>
      <p:sp>
        <p:nvSpPr>
          <p:cNvPr id="622" name="TextBox 621"/>
          <p:cNvSpPr txBox="1"/>
          <p:nvPr/>
        </p:nvSpPr>
        <p:spPr>
          <a:xfrm>
            <a:off x="6087602" y="5949280"/>
            <a:ext cx="672552" cy="241151"/>
          </a:xfrm>
          <a:prstGeom prst="rect">
            <a:avLst/>
          </a:prstGeom>
          <a:noFill/>
        </p:spPr>
        <p:txBody>
          <a:bodyPr wrap="none" rtlCol="0">
            <a:spAutoFit/>
          </a:bodyPr>
          <a:lstStyle/>
          <a:p>
            <a:r>
              <a:rPr lang="it-IT" sz="1200" b="1" dirty="0" smtClean="0"/>
              <a:t>IOT area</a:t>
            </a:r>
            <a:endParaRPr lang="it-IT" b="1" dirty="0"/>
          </a:p>
        </p:txBody>
      </p:sp>
      <p:pic>
        <p:nvPicPr>
          <p:cNvPr id="624" name="Picture 20" descr="14"/>
          <p:cNvPicPr>
            <a:picLocks noChangeAspect="1" noChangeArrowheads="1"/>
          </p:cNvPicPr>
          <p:nvPr/>
        </p:nvPicPr>
        <p:blipFill>
          <a:blip r:embed="rId5" cstate="print"/>
          <a:srcRect/>
          <a:stretch>
            <a:fillRect/>
          </a:stretch>
        </p:blipFill>
        <p:spPr bwMode="auto">
          <a:xfrm>
            <a:off x="8173473" y="5538381"/>
            <a:ext cx="336431" cy="328902"/>
          </a:xfrm>
          <a:prstGeom prst="rect">
            <a:avLst/>
          </a:prstGeom>
          <a:noFill/>
          <a:ln w="9525">
            <a:noFill/>
            <a:miter lim="800000"/>
            <a:headEnd/>
            <a:tailEnd/>
          </a:ln>
        </p:spPr>
      </p:pic>
      <p:sp>
        <p:nvSpPr>
          <p:cNvPr id="625" name="Cloud"/>
          <p:cNvSpPr>
            <a:spLocks noChangeAspect="1" noEditPoints="1" noChangeArrowheads="1"/>
          </p:cNvSpPr>
          <p:nvPr/>
        </p:nvSpPr>
        <p:spPr bwMode="auto">
          <a:xfrm>
            <a:off x="7904329" y="5851716"/>
            <a:ext cx="828484" cy="501621"/>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chemeClr val="tx1"/>
            </a:solidFill>
            <a:miter lim="800000"/>
            <a:headEnd/>
            <a:tailEnd/>
          </a:ln>
          <a:effectLst/>
        </p:spPr>
        <p:txBody>
          <a:bodyPr anchor="ctr"/>
          <a:lstStyle/>
          <a:p>
            <a:endParaRPr lang="en-US" b="1" dirty="0">
              <a:latin typeface="Arial Narrow" pitchFamily="34" charset="0"/>
            </a:endParaRPr>
          </a:p>
        </p:txBody>
      </p:sp>
      <p:sp>
        <p:nvSpPr>
          <p:cNvPr id="626" name="TextBox 625"/>
          <p:cNvSpPr txBox="1"/>
          <p:nvPr/>
        </p:nvSpPr>
        <p:spPr>
          <a:xfrm>
            <a:off x="7971615" y="5949280"/>
            <a:ext cx="672552" cy="241151"/>
          </a:xfrm>
          <a:prstGeom prst="rect">
            <a:avLst/>
          </a:prstGeom>
          <a:noFill/>
        </p:spPr>
        <p:txBody>
          <a:bodyPr wrap="none" rtlCol="0">
            <a:spAutoFit/>
          </a:bodyPr>
          <a:lstStyle/>
          <a:p>
            <a:r>
              <a:rPr lang="it-IT" sz="1200" b="1" dirty="0" smtClean="0"/>
              <a:t>IOT area</a:t>
            </a:r>
            <a:endParaRPr lang="it-IT" b="1" dirty="0"/>
          </a:p>
        </p:txBody>
      </p:sp>
      <p:grpSp>
        <p:nvGrpSpPr>
          <p:cNvPr id="31" name="Group 182"/>
          <p:cNvGrpSpPr>
            <a:grpSpLocks noChangeAspect="1"/>
          </p:cNvGrpSpPr>
          <p:nvPr/>
        </p:nvGrpSpPr>
        <p:grpSpPr bwMode="auto">
          <a:xfrm>
            <a:off x="6326162" y="4096536"/>
            <a:ext cx="305846" cy="306093"/>
            <a:chOff x="3862" y="2832"/>
            <a:chExt cx="458" cy="492"/>
          </a:xfrm>
        </p:grpSpPr>
        <p:grpSp>
          <p:nvGrpSpPr>
            <p:cNvPr id="781" name="Group 183"/>
            <p:cNvGrpSpPr>
              <a:grpSpLocks noChangeAspect="1"/>
            </p:cNvGrpSpPr>
            <p:nvPr/>
          </p:nvGrpSpPr>
          <p:grpSpPr bwMode="auto">
            <a:xfrm>
              <a:off x="3862" y="2832"/>
              <a:ext cx="458" cy="492"/>
              <a:chOff x="1441" y="2189"/>
              <a:chExt cx="648" cy="591"/>
            </a:xfrm>
          </p:grpSpPr>
          <p:sp>
            <p:nvSpPr>
              <p:cNvPr id="668"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675"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76"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78"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79"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680"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00"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01"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02"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03"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04"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05"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06"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807"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808"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809"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810"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811"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812"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813"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814"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815"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816"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817"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818"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819"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820"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821"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22"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23"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24"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25"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26"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27"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28"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29"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30"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31"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32"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33"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834"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835"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836"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837"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838"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839"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840"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841"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842"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843"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844"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845"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846"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847"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48"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49"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50"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51"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52"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53"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54"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55"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56"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57"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858"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859"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860"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861"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862"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863"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64"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65"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66"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67"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68"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69"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70"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71"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872"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653" name="Picture 263"/>
            <p:cNvPicPr>
              <a:picLocks noChangeAspect="1" noChangeArrowheads="1"/>
            </p:cNvPicPr>
            <p:nvPr/>
          </p:nvPicPr>
          <p:blipFill>
            <a:blip r:embed="rId4" cstate="print"/>
            <a:srcRect/>
            <a:stretch>
              <a:fillRect/>
            </a:stretch>
          </p:blipFill>
          <p:spPr bwMode="auto">
            <a:xfrm>
              <a:off x="3950" y="2912"/>
              <a:ext cx="247" cy="179"/>
            </a:xfrm>
            <a:prstGeom prst="rect">
              <a:avLst/>
            </a:prstGeom>
            <a:noFill/>
            <a:ln w="9525">
              <a:noFill/>
              <a:miter lim="800000"/>
              <a:headEnd/>
              <a:tailEnd/>
            </a:ln>
            <a:effectLst/>
          </p:spPr>
        </p:pic>
      </p:grpSp>
      <p:pic>
        <p:nvPicPr>
          <p:cNvPr id="874" name="Picture 20" descr="14"/>
          <p:cNvPicPr>
            <a:picLocks noChangeAspect="1" noChangeArrowheads="1"/>
          </p:cNvPicPr>
          <p:nvPr/>
        </p:nvPicPr>
        <p:blipFill>
          <a:blip r:embed="rId5" cstate="print"/>
          <a:srcRect/>
          <a:stretch>
            <a:fillRect/>
          </a:stretch>
        </p:blipFill>
        <p:spPr bwMode="auto">
          <a:xfrm>
            <a:off x="7837042" y="3971158"/>
            <a:ext cx="336431" cy="328902"/>
          </a:xfrm>
          <a:prstGeom prst="rect">
            <a:avLst/>
          </a:prstGeom>
          <a:noFill/>
          <a:ln w="9525">
            <a:noFill/>
            <a:miter lim="800000"/>
            <a:headEnd/>
            <a:tailEnd/>
          </a:ln>
        </p:spPr>
      </p:pic>
      <p:sp>
        <p:nvSpPr>
          <p:cNvPr id="875" name="Cloud"/>
          <p:cNvSpPr>
            <a:spLocks noChangeAspect="1" noEditPoints="1" noChangeArrowheads="1"/>
          </p:cNvSpPr>
          <p:nvPr/>
        </p:nvSpPr>
        <p:spPr bwMode="auto">
          <a:xfrm>
            <a:off x="7702470" y="3469647"/>
            <a:ext cx="828484" cy="501621"/>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chemeClr val="tx1"/>
            </a:solidFill>
            <a:miter lim="800000"/>
            <a:headEnd/>
            <a:tailEnd/>
          </a:ln>
          <a:effectLst/>
        </p:spPr>
        <p:txBody>
          <a:bodyPr anchor="ctr"/>
          <a:lstStyle/>
          <a:p>
            <a:endParaRPr lang="en-US" b="1" dirty="0">
              <a:latin typeface="Arial Narrow" pitchFamily="34" charset="0"/>
            </a:endParaRPr>
          </a:p>
        </p:txBody>
      </p:sp>
      <p:sp>
        <p:nvSpPr>
          <p:cNvPr id="876" name="TextBox 875"/>
          <p:cNvSpPr txBox="1"/>
          <p:nvPr/>
        </p:nvSpPr>
        <p:spPr>
          <a:xfrm>
            <a:off x="7769756" y="3573016"/>
            <a:ext cx="672552" cy="241151"/>
          </a:xfrm>
          <a:prstGeom prst="rect">
            <a:avLst/>
          </a:prstGeom>
          <a:noFill/>
        </p:spPr>
        <p:txBody>
          <a:bodyPr wrap="none" rtlCol="0">
            <a:spAutoFit/>
          </a:bodyPr>
          <a:lstStyle/>
          <a:p>
            <a:r>
              <a:rPr lang="it-IT" sz="1200" b="1" dirty="0" smtClean="0"/>
              <a:t>IOT area</a:t>
            </a:r>
            <a:endParaRPr lang="it-IT" b="1" dirty="0"/>
          </a:p>
        </p:txBody>
      </p:sp>
      <p:cxnSp>
        <p:nvCxnSpPr>
          <p:cNvPr id="877" name="Straight Connector 876"/>
          <p:cNvCxnSpPr/>
          <p:nvPr/>
        </p:nvCxnSpPr>
        <p:spPr>
          <a:xfrm flipH="1">
            <a:off x="7837042" y="4284603"/>
            <a:ext cx="134572" cy="1880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2" name="Straight Connector 881"/>
          <p:cNvCxnSpPr>
            <a:stCxn id="220" idx="2"/>
          </p:cNvCxnSpPr>
          <p:nvPr/>
        </p:nvCxnSpPr>
        <p:spPr>
          <a:xfrm>
            <a:off x="8074226" y="4904106"/>
            <a:ext cx="435678" cy="6450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82" name="Group 182"/>
          <p:cNvGrpSpPr>
            <a:grpSpLocks noChangeAspect="1"/>
          </p:cNvGrpSpPr>
          <p:nvPr/>
        </p:nvGrpSpPr>
        <p:grpSpPr bwMode="auto">
          <a:xfrm>
            <a:off x="8442618" y="4786114"/>
            <a:ext cx="305846" cy="306093"/>
            <a:chOff x="3862" y="2832"/>
            <a:chExt cx="458" cy="492"/>
          </a:xfrm>
        </p:grpSpPr>
        <p:grpSp>
          <p:nvGrpSpPr>
            <p:cNvPr id="783" name="Group 183"/>
            <p:cNvGrpSpPr>
              <a:grpSpLocks noChangeAspect="1"/>
            </p:cNvGrpSpPr>
            <p:nvPr/>
          </p:nvGrpSpPr>
          <p:grpSpPr bwMode="auto">
            <a:xfrm>
              <a:off x="3862" y="2832"/>
              <a:ext cx="458" cy="492"/>
              <a:chOff x="1441" y="2189"/>
              <a:chExt cx="648" cy="591"/>
            </a:xfrm>
          </p:grpSpPr>
          <p:sp>
            <p:nvSpPr>
              <p:cNvPr id="886" name="Freeform 184"/>
              <p:cNvSpPr>
                <a:spLocks noChangeAspect="1"/>
              </p:cNvSpPr>
              <p:nvPr/>
            </p:nvSpPr>
            <p:spPr bwMode="auto">
              <a:xfrm>
                <a:off x="1444" y="2587"/>
                <a:ext cx="631" cy="180"/>
              </a:xfrm>
              <a:custGeom>
                <a:avLst/>
                <a:gdLst/>
                <a:ahLst/>
                <a:cxnLst>
                  <a:cxn ang="0">
                    <a:pos x="630" y="104"/>
                  </a:cxn>
                  <a:cxn ang="0">
                    <a:pos x="556" y="179"/>
                  </a:cxn>
                  <a:cxn ang="0">
                    <a:pos x="0" y="179"/>
                  </a:cxn>
                  <a:cxn ang="0">
                    <a:pos x="0" y="75"/>
                  </a:cxn>
                  <a:cxn ang="0">
                    <a:pos x="74" y="0"/>
                  </a:cxn>
                  <a:cxn ang="0">
                    <a:pos x="630" y="0"/>
                  </a:cxn>
                  <a:cxn ang="0">
                    <a:pos x="630" y="104"/>
                  </a:cxn>
                </a:cxnLst>
                <a:rect l="0" t="0" r="r" b="b"/>
                <a:pathLst>
                  <a:path w="631" h="180">
                    <a:moveTo>
                      <a:pt x="630" y="104"/>
                    </a:moveTo>
                    <a:lnTo>
                      <a:pt x="556" y="179"/>
                    </a:lnTo>
                    <a:lnTo>
                      <a:pt x="0" y="179"/>
                    </a:lnTo>
                    <a:lnTo>
                      <a:pt x="0" y="75"/>
                    </a:lnTo>
                    <a:lnTo>
                      <a:pt x="74" y="0"/>
                    </a:lnTo>
                    <a:lnTo>
                      <a:pt x="630" y="0"/>
                    </a:lnTo>
                    <a:lnTo>
                      <a:pt x="630" y="104"/>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887" name="Freeform 185"/>
              <p:cNvSpPr>
                <a:spLocks noChangeAspect="1"/>
              </p:cNvSpPr>
              <p:nvPr/>
            </p:nvSpPr>
            <p:spPr bwMode="auto">
              <a:xfrm>
                <a:off x="1448" y="2662"/>
                <a:ext cx="554" cy="102"/>
              </a:xfrm>
              <a:custGeom>
                <a:avLst/>
                <a:gdLst/>
                <a:ahLst/>
                <a:cxnLst>
                  <a:cxn ang="0">
                    <a:pos x="0" y="0"/>
                  </a:cxn>
                  <a:cxn ang="0">
                    <a:pos x="553" y="0"/>
                  </a:cxn>
                  <a:cxn ang="0">
                    <a:pos x="553" y="101"/>
                  </a:cxn>
                  <a:cxn ang="0">
                    <a:pos x="0" y="101"/>
                  </a:cxn>
                  <a:cxn ang="0">
                    <a:pos x="0" y="0"/>
                  </a:cxn>
                </a:cxnLst>
                <a:rect l="0" t="0" r="r" b="b"/>
                <a:pathLst>
                  <a:path w="554" h="102">
                    <a:moveTo>
                      <a:pt x="0" y="0"/>
                    </a:moveTo>
                    <a:lnTo>
                      <a:pt x="553" y="0"/>
                    </a:lnTo>
                    <a:lnTo>
                      <a:pt x="553" y="101"/>
                    </a:lnTo>
                    <a:lnTo>
                      <a:pt x="0" y="101"/>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88" name="Freeform 186"/>
              <p:cNvSpPr>
                <a:spLocks noChangeAspect="1"/>
              </p:cNvSpPr>
              <p:nvPr/>
            </p:nvSpPr>
            <p:spPr bwMode="auto">
              <a:xfrm>
                <a:off x="1448" y="2658"/>
                <a:ext cx="558" cy="17"/>
              </a:xfrm>
              <a:custGeom>
                <a:avLst/>
                <a:gdLst/>
                <a:ahLst/>
                <a:cxnLst>
                  <a:cxn ang="0">
                    <a:pos x="557" y="8"/>
                  </a:cxn>
                  <a:cxn ang="0">
                    <a:pos x="553" y="0"/>
                  </a:cxn>
                  <a:cxn ang="0">
                    <a:pos x="0" y="0"/>
                  </a:cxn>
                  <a:cxn ang="0">
                    <a:pos x="0" y="16"/>
                  </a:cxn>
                  <a:cxn ang="0">
                    <a:pos x="553" y="16"/>
                  </a:cxn>
                  <a:cxn ang="0">
                    <a:pos x="549" y="8"/>
                  </a:cxn>
                  <a:cxn ang="0">
                    <a:pos x="557" y="8"/>
                  </a:cxn>
                  <a:cxn ang="0">
                    <a:pos x="557" y="0"/>
                  </a:cxn>
                  <a:cxn ang="0">
                    <a:pos x="553" y="0"/>
                  </a:cxn>
                  <a:cxn ang="0">
                    <a:pos x="557" y="8"/>
                  </a:cxn>
                </a:cxnLst>
                <a:rect l="0" t="0" r="r" b="b"/>
                <a:pathLst>
                  <a:path w="558" h="17">
                    <a:moveTo>
                      <a:pt x="557" y="8"/>
                    </a:moveTo>
                    <a:lnTo>
                      <a:pt x="553" y="0"/>
                    </a:lnTo>
                    <a:lnTo>
                      <a:pt x="0" y="0"/>
                    </a:lnTo>
                    <a:lnTo>
                      <a:pt x="0" y="16"/>
                    </a:lnTo>
                    <a:lnTo>
                      <a:pt x="553" y="16"/>
                    </a:lnTo>
                    <a:lnTo>
                      <a:pt x="549" y="8"/>
                    </a:lnTo>
                    <a:lnTo>
                      <a:pt x="557" y="8"/>
                    </a:lnTo>
                    <a:lnTo>
                      <a:pt x="557" y="0"/>
                    </a:lnTo>
                    <a:lnTo>
                      <a:pt x="553" y="0"/>
                    </a:lnTo>
                    <a:lnTo>
                      <a:pt x="557"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89" name="Freeform 187"/>
              <p:cNvSpPr>
                <a:spLocks noChangeAspect="1"/>
              </p:cNvSpPr>
              <p:nvPr/>
            </p:nvSpPr>
            <p:spPr bwMode="auto">
              <a:xfrm>
                <a:off x="1997" y="2662"/>
                <a:ext cx="17" cy="106"/>
              </a:xfrm>
              <a:custGeom>
                <a:avLst/>
                <a:gdLst/>
                <a:ahLst/>
                <a:cxnLst>
                  <a:cxn ang="0">
                    <a:pos x="8" y="105"/>
                  </a:cxn>
                  <a:cxn ang="0">
                    <a:pos x="16" y="101"/>
                  </a:cxn>
                  <a:cxn ang="0">
                    <a:pos x="16" y="0"/>
                  </a:cxn>
                  <a:cxn ang="0">
                    <a:pos x="0" y="0"/>
                  </a:cxn>
                  <a:cxn ang="0">
                    <a:pos x="0" y="101"/>
                  </a:cxn>
                  <a:cxn ang="0">
                    <a:pos x="8" y="97"/>
                  </a:cxn>
                  <a:cxn ang="0">
                    <a:pos x="8" y="105"/>
                  </a:cxn>
                  <a:cxn ang="0">
                    <a:pos x="16" y="105"/>
                  </a:cxn>
                  <a:cxn ang="0">
                    <a:pos x="16" y="101"/>
                  </a:cxn>
                  <a:cxn ang="0">
                    <a:pos x="8" y="105"/>
                  </a:cxn>
                </a:cxnLst>
                <a:rect l="0" t="0" r="r" b="b"/>
                <a:pathLst>
                  <a:path w="17" h="106">
                    <a:moveTo>
                      <a:pt x="8" y="105"/>
                    </a:moveTo>
                    <a:lnTo>
                      <a:pt x="16" y="101"/>
                    </a:lnTo>
                    <a:lnTo>
                      <a:pt x="16" y="0"/>
                    </a:lnTo>
                    <a:lnTo>
                      <a:pt x="0" y="0"/>
                    </a:lnTo>
                    <a:lnTo>
                      <a:pt x="0" y="101"/>
                    </a:lnTo>
                    <a:lnTo>
                      <a:pt x="8" y="97"/>
                    </a:lnTo>
                    <a:lnTo>
                      <a:pt x="8" y="105"/>
                    </a:lnTo>
                    <a:lnTo>
                      <a:pt x="16" y="105"/>
                    </a:lnTo>
                    <a:lnTo>
                      <a:pt x="16" y="101"/>
                    </a:lnTo>
                    <a:lnTo>
                      <a:pt x="8" y="105"/>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90" name="Freeform 188"/>
              <p:cNvSpPr>
                <a:spLocks noChangeAspect="1"/>
              </p:cNvSpPr>
              <p:nvPr/>
            </p:nvSpPr>
            <p:spPr bwMode="auto">
              <a:xfrm>
                <a:off x="1444" y="2759"/>
                <a:ext cx="558" cy="17"/>
              </a:xfrm>
              <a:custGeom>
                <a:avLst/>
                <a:gdLst/>
                <a:ahLst/>
                <a:cxnLst>
                  <a:cxn ang="0">
                    <a:pos x="0" y="8"/>
                  </a:cxn>
                  <a:cxn ang="0">
                    <a:pos x="4" y="16"/>
                  </a:cxn>
                  <a:cxn ang="0">
                    <a:pos x="557" y="16"/>
                  </a:cxn>
                  <a:cxn ang="0">
                    <a:pos x="557" y="0"/>
                  </a:cxn>
                  <a:cxn ang="0">
                    <a:pos x="4" y="0"/>
                  </a:cxn>
                  <a:cxn ang="0">
                    <a:pos x="8" y="8"/>
                  </a:cxn>
                  <a:cxn ang="0">
                    <a:pos x="0" y="8"/>
                  </a:cxn>
                  <a:cxn ang="0">
                    <a:pos x="0" y="16"/>
                  </a:cxn>
                  <a:cxn ang="0">
                    <a:pos x="4" y="16"/>
                  </a:cxn>
                  <a:cxn ang="0">
                    <a:pos x="0" y="8"/>
                  </a:cxn>
                </a:cxnLst>
                <a:rect l="0" t="0" r="r" b="b"/>
                <a:pathLst>
                  <a:path w="558" h="17">
                    <a:moveTo>
                      <a:pt x="0" y="8"/>
                    </a:moveTo>
                    <a:lnTo>
                      <a:pt x="4" y="16"/>
                    </a:lnTo>
                    <a:lnTo>
                      <a:pt x="557" y="16"/>
                    </a:lnTo>
                    <a:lnTo>
                      <a:pt x="557"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91" name="Freeform 189"/>
              <p:cNvSpPr>
                <a:spLocks noChangeAspect="1"/>
              </p:cNvSpPr>
              <p:nvPr/>
            </p:nvSpPr>
            <p:spPr bwMode="auto">
              <a:xfrm>
                <a:off x="1444" y="2658"/>
                <a:ext cx="17" cy="106"/>
              </a:xfrm>
              <a:custGeom>
                <a:avLst/>
                <a:gdLst/>
                <a:ahLst/>
                <a:cxnLst>
                  <a:cxn ang="0">
                    <a:pos x="8" y="0"/>
                  </a:cxn>
                  <a:cxn ang="0">
                    <a:pos x="0" y="4"/>
                  </a:cxn>
                  <a:cxn ang="0">
                    <a:pos x="0" y="105"/>
                  </a:cxn>
                  <a:cxn ang="0">
                    <a:pos x="16" y="105"/>
                  </a:cxn>
                  <a:cxn ang="0">
                    <a:pos x="16" y="4"/>
                  </a:cxn>
                  <a:cxn ang="0">
                    <a:pos x="8" y="8"/>
                  </a:cxn>
                  <a:cxn ang="0">
                    <a:pos x="8" y="0"/>
                  </a:cxn>
                  <a:cxn ang="0">
                    <a:pos x="0" y="0"/>
                  </a:cxn>
                  <a:cxn ang="0">
                    <a:pos x="0" y="4"/>
                  </a:cxn>
                  <a:cxn ang="0">
                    <a:pos x="8" y="0"/>
                  </a:cxn>
                </a:cxnLst>
                <a:rect l="0" t="0" r="r" b="b"/>
                <a:pathLst>
                  <a:path w="17" h="106">
                    <a:moveTo>
                      <a:pt x="8" y="0"/>
                    </a:moveTo>
                    <a:lnTo>
                      <a:pt x="0" y="4"/>
                    </a:lnTo>
                    <a:lnTo>
                      <a:pt x="0" y="105"/>
                    </a:lnTo>
                    <a:lnTo>
                      <a:pt x="16" y="105"/>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892" name="Freeform 190"/>
              <p:cNvSpPr>
                <a:spLocks noChangeAspect="1"/>
              </p:cNvSpPr>
              <p:nvPr/>
            </p:nvSpPr>
            <p:spPr bwMode="auto">
              <a:xfrm>
                <a:off x="1810" y="2680"/>
                <a:ext cx="163" cy="70"/>
              </a:xfrm>
              <a:custGeom>
                <a:avLst/>
                <a:gdLst/>
                <a:ahLst/>
                <a:cxnLst>
                  <a:cxn ang="0">
                    <a:pos x="162" y="0"/>
                  </a:cxn>
                  <a:cxn ang="0">
                    <a:pos x="0" y="0"/>
                  </a:cxn>
                  <a:cxn ang="0">
                    <a:pos x="0" y="69"/>
                  </a:cxn>
                  <a:cxn ang="0">
                    <a:pos x="162" y="69"/>
                  </a:cxn>
                  <a:cxn ang="0">
                    <a:pos x="162" y="0"/>
                  </a:cxn>
                </a:cxnLst>
                <a:rect l="0" t="0" r="r" b="b"/>
                <a:pathLst>
                  <a:path w="163" h="70">
                    <a:moveTo>
                      <a:pt x="162" y="0"/>
                    </a:moveTo>
                    <a:lnTo>
                      <a:pt x="0" y="0"/>
                    </a:lnTo>
                    <a:lnTo>
                      <a:pt x="0" y="69"/>
                    </a:lnTo>
                    <a:lnTo>
                      <a:pt x="162" y="69"/>
                    </a:lnTo>
                    <a:lnTo>
                      <a:pt x="16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93" name="Freeform 191"/>
              <p:cNvSpPr>
                <a:spLocks noChangeAspect="1"/>
              </p:cNvSpPr>
              <p:nvPr/>
            </p:nvSpPr>
            <p:spPr bwMode="auto">
              <a:xfrm>
                <a:off x="1806" y="2676"/>
                <a:ext cx="167" cy="17"/>
              </a:xfrm>
              <a:custGeom>
                <a:avLst/>
                <a:gdLst/>
                <a:ahLst/>
                <a:cxnLst>
                  <a:cxn ang="0">
                    <a:pos x="8" y="8"/>
                  </a:cxn>
                  <a:cxn ang="0">
                    <a:pos x="4" y="16"/>
                  </a:cxn>
                  <a:cxn ang="0">
                    <a:pos x="166" y="16"/>
                  </a:cxn>
                  <a:cxn ang="0">
                    <a:pos x="166" y="0"/>
                  </a:cxn>
                  <a:cxn ang="0">
                    <a:pos x="4" y="0"/>
                  </a:cxn>
                  <a:cxn ang="0">
                    <a:pos x="0" y="8"/>
                  </a:cxn>
                  <a:cxn ang="0">
                    <a:pos x="4" y="0"/>
                  </a:cxn>
                  <a:cxn ang="0">
                    <a:pos x="0" y="0"/>
                  </a:cxn>
                  <a:cxn ang="0">
                    <a:pos x="0" y="8"/>
                  </a:cxn>
                  <a:cxn ang="0">
                    <a:pos x="8" y="8"/>
                  </a:cxn>
                </a:cxnLst>
                <a:rect l="0" t="0" r="r" b="b"/>
                <a:pathLst>
                  <a:path w="167" h="17">
                    <a:moveTo>
                      <a:pt x="8" y="8"/>
                    </a:moveTo>
                    <a:lnTo>
                      <a:pt x="4" y="16"/>
                    </a:lnTo>
                    <a:lnTo>
                      <a:pt x="166" y="16"/>
                    </a:lnTo>
                    <a:lnTo>
                      <a:pt x="166" y="0"/>
                    </a:lnTo>
                    <a:lnTo>
                      <a:pt x="4" y="0"/>
                    </a:lnTo>
                    <a:lnTo>
                      <a:pt x="0" y="8"/>
                    </a:lnTo>
                    <a:lnTo>
                      <a:pt x="4" y="0"/>
                    </a:lnTo>
                    <a:lnTo>
                      <a:pt x="0" y="0"/>
                    </a:lnTo>
                    <a:lnTo>
                      <a:pt x="0" y="8"/>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94" name="Freeform 192"/>
              <p:cNvSpPr>
                <a:spLocks noChangeAspect="1"/>
              </p:cNvSpPr>
              <p:nvPr/>
            </p:nvSpPr>
            <p:spPr bwMode="auto">
              <a:xfrm>
                <a:off x="1806" y="2680"/>
                <a:ext cx="17" cy="74"/>
              </a:xfrm>
              <a:custGeom>
                <a:avLst/>
                <a:gdLst/>
                <a:ahLst/>
                <a:cxnLst>
                  <a:cxn ang="0">
                    <a:pos x="8" y="65"/>
                  </a:cxn>
                  <a:cxn ang="0">
                    <a:pos x="16" y="69"/>
                  </a:cxn>
                  <a:cxn ang="0">
                    <a:pos x="16" y="0"/>
                  </a:cxn>
                  <a:cxn ang="0">
                    <a:pos x="0" y="0"/>
                  </a:cxn>
                  <a:cxn ang="0">
                    <a:pos x="0" y="69"/>
                  </a:cxn>
                  <a:cxn ang="0">
                    <a:pos x="8" y="73"/>
                  </a:cxn>
                  <a:cxn ang="0">
                    <a:pos x="0" y="69"/>
                  </a:cxn>
                  <a:cxn ang="0">
                    <a:pos x="0" y="73"/>
                  </a:cxn>
                  <a:cxn ang="0">
                    <a:pos x="8" y="73"/>
                  </a:cxn>
                  <a:cxn ang="0">
                    <a:pos x="8" y="65"/>
                  </a:cxn>
                </a:cxnLst>
                <a:rect l="0" t="0" r="r" b="b"/>
                <a:pathLst>
                  <a:path w="17" h="74">
                    <a:moveTo>
                      <a:pt x="8" y="65"/>
                    </a:moveTo>
                    <a:lnTo>
                      <a:pt x="16" y="69"/>
                    </a:lnTo>
                    <a:lnTo>
                      <a:pt x="16" y="0"/>
                    </a:lnTo>
                    <a:lnTo>
                      <a:pt x="0" y="0"/>
                    </a:lnTo>
                    <a:lnTo>
                      <a:pt x="0" y="69"/>
                    </a:lnTo>
                    <a:lnTo>
                      <a:pt x="8" y="73"/>
                    </a:lnTo>
                    <a:lnTo>
                      <a:pt x="0" y="69"/>
                    </a:lnTo>
                    <a:lnTo>
                      <a:pt x="0" y="73"/>
                    </a:lnTo>
                    <a:lnTo>
                      <a:pt x="8" y="73"/>
                    </a:lnTo>
                    <a:lnTo>
                      <a:pt x="8" y="65"/>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95" name="Freeform 193"/>
              <p:cNvSpPr>
                <a:spLocks noChangeAspect="1"/>
              </p:cNvSpPr>
              <p:nvPr/>
            </p:nvSpPr>
            <p:spPr bwMode="auto">
              <a:xfrm>
                <a:off x="1810" y="2745"/>
                <a:ext cx="167" cy="17"/>
              </a:xfrm>
              <a:custGeom>
                <a:avLst/>
                <a:gdLst/>
                <a:ahLst/>
                <a:cxnLst>
                  <a:cxn ang="0">
                    <a:pos x="158" y="8"/>
                  </a:cxn>
                  <a:cxn ang="0">
                    <a:pos x="162" y="0"/>
                  </a:cxn>
                  <a:cxn ang="0">
                    <a:pos x="0" y="0"/>
                  </a:cxn>
                  <a:cxn ang="0">
                    <a:pos x="0" y="16"/>
                  </a:cxn>
                  <a:cxn ang="0">
                    <a:pos x="162" y="16"/>
                  </a:cxn>
                  <a:cxn ang="0">
                    <a:pos x="166" y="8"/>
                  </a:cxn>
                  <a:cxn ang="0">
                    <a:pos x="162" y="16"/>
                  </a:cxn>
                  <a:cxn ang="0">
                    <a:pos x="166" y="16"/>
                  </a:cxn>
                  <a:cxn ang="0">
                    <a:pos x="166" y="8"/>
                  </a:cxn>
                  <a:cxn ang="0">
                    <a:pos x="158" y="8"/>
                  </a:cxn>
                </a:cxnLst>
                <a:rect l="0" t="0" r="r" b="b"/>
                <a:pathLst>
                  <a:path w="167" h="17">
                    <a:moveTo>
                      <a:pt x="158" y="8"/>
                    </a:moveTo>
                    <a:lnTo>
                      <a:pt x="162" y="0"/>
                    </a:lnTo>
                    <a:lnTo>
                      <a:pt x="0" y="0"/>
                    </a:lnTo>
                    <a:lnTo>
                      <a:pt x="0" y="16"/>
                    </a:lnTo>
                    <a:lnTo>
                      <a:pt x="162" y="16"/>
                    </a:lnTo>
                    <a:lnTo>
                      <a:pt x="166" y="8"/>
                    </a:lnTo>
                    <a:lnTo>
                      <a:pt x="162" y="16"/>
                    </a:lnTo>
                    <a:lnTo>
                      <a:pt x="166" y="16"/>
                    </a:lnTo>
                    <a:lnTo>
                      <a:pt x="166" y="8"/>
                    </a:lnTo>
                    <a:lnTo>
                      <a:pt x="15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96" name="Freeform 194"/>
              <p:cNvSpPr>
                <a:spLocks noChangeAspect="1"/>
              </p:cNvSpPr>
              <p:nvPr/>
            </p:nvSpPr>
            <p:spPr bwMode="auto">
              <a:xfrm>
                <a:off x="1968" y="2676"/>
                <a:ext cx="17" cy="74"/>
              </a:xfrm>
              <a:custGeom>
                <a:avLst/>
                <a:gdLst/>
                <a:ahLst/>
                <a:cxnLst>
                  <a:cxn ang="0">
                    <a:pos x="8" y="8"/>
                  </a:cxn>
                  <a:cxn ang="0">
                    <a:pos x="0" y="4"/>
                  </a:cxn>
                  <a:cxn ang="0">
                    <a:pos x="0" y="73"/>
                  </a:cxn>
                  <a:cxn ang="0">
                    <a:pos x="16" y="73"/>
                  </a:cxn>
                  <a:cxn ang="0">
                    <a:pos x="16" y="4"/>
                  </a:cxn>
                  <a:cxn ang="0">
                    <a:pos x="8" y="0"/>
                  </a:cxn>
                  <a:cxn ang="0">
                    <a:pos x="16" y="4"/>
                  </a:cxn>
                  <a:cxn ang="0">
                    <a:pos x="16" y="0"/>
                  </a:cxn>
                  <a:cxn ang="0">
                    <a:pos x="8" y="0"/>
                  </a:cxn>
                  <a:cxn ang="0">
                    <a:pos x="8" y="8"/>
                  </a:cxn>
                </a:cxnLst>
                <a:rect l="0" t="0" r="r" b="b"/>
                <a:pathLst>
                  <a:path w="17" h="74">
                    <a:moveTo>
                      <a:pt x="8" y="8"/>
                    </a:moveTo>
                    <a:lnTo>
                      <a:pt x="0" y="4"/>
                    </a:lnTo>
                    <a:lnTo>
                      <a:pt x="0" y="73"/>
                    </a:lnTo>
                    <a:lnTo>
                      <a:pt x="16" y="73"/>
                    </a:lnTo>
                    <a:lnTo>
                      <a:pt x="16" y="4"/>
                    </a:lnTo>
                    <a:lnTo>
                      <a:pt x="8" y="0"/>
                    </a:lnTo>
                    <a:lnTo>
                      <a:pt x="16" y="4"/>
                    </a:lnTo>
                    <a:lnTo>
                      <a:pt x="16" y="0"/>
                    </a:lnTo>
                    <a:lnTo>
                      <a:pt x="8" y="0"/>
                    </a:lnTo>
                    <a:lnTo>
                      <a:pt x="8" y="8"/>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97" name="Freeform 195"/>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898" name="Freeform 196"/>
              <p:cNvSpPr>
                <a:spLocks noChangeAspect="1"/>
              </p:cNvSpPr>
              <p:nvPr/>
            </p:nvSpPr>
            <p:spPr bwMode="auto">
              <a:xfrm>
                <a:off x="1821" y="2692"/>
                <a:ext cx="144" cy="49"/>
              </a:xfrm>
              <a:custGeom>
                <a:avLst/>
                <a:gdLst/>
                <a:ahLst/>
                <a:cxnLst>
                  <a:cxn ang="0">
                    <a:pos x="0" y="0"/>
                  </a:cxn>
                  <a:cxn ang="0">
                    <a:pos x="143" y="0"/>
                  </a:cxn>
                  <a:cxn ang="0">
                    <a:pos x="143" y="48"/>
                  </a:cxn>
                  <a:cxn ang="0">
                    <a:pos x="0" y="48"/>
                  </a:cxn>
                  <a:cxn ang="0">
                    <a:pos x="0" y="0"/>
                  </a:cxn>
                </a:cxnLst>
                <a:rect l="0" t="0" r="r" b="b"/>
                <a:pathLst>
                  <a:path w="144" h="49">
                    <a:moveTo>
                      <a:pt x="0" y="0"/>
                    </a:moveTo>
                    <a:lnTo>
                      <a:pt x="143" y="0"/>
                    </a:lnTo>
                    <a:lnTo>
                      <a:pt x="143" y="48"/>
                    </a:lnTo>
                    <a:lnTo>
                      <a:pt x="0" y="48"/>
                    </a:lnTo>
                    <a:lnTo>
                      <a:pt x="0" y="0"/>
                    </a:lnTo>
                  </a:path>
                </a:pathLst>
              </a:custGeom>
              <a:noFill/>
              <a:ln w="12700" cap="rnd" cmpd="sng">
                <a:solidFill>
                  <a:srgbClr val="96AAD6"/>
                </a:solidFill>
                <a:prstDash val="solid"/>
                <a:round/>
                <a:headEnd type="none" w="sm" len="sm"/>
                <a:tailEnd type="none" w="sm" len="sm"/>
              </a:ln>
              <a:effectLst/>
            </p:spPr>
            <p:txBody>
              <a:bodyPr wrap="none" lIns="91968" tIns="0" rIns="91968" bIns="45982">
                <a:spAutoFit/>
              </a:bodyPr>
              <a:lstStyle/>
              <a:p>
                <a:endParaRPr lang="it-IT"/>
              </a:p>
            </p:txBody>
          </p:sp>
          <p:sp>
            <p:nvSpPr>
              <p:cNvPr id="899" name="Line 197"/>
              <p:cNvSpPr>
                <a:spLocks noChangeAspect="1" noChangeShapeType="1"/>
              </p:cNvSpPr>
              <p:nvPr/>
            </p:nvSpPr>
            <p:spPr bwMode="auto">
              <a:xfrm>
                <a:off x="1838" y="2715"/>
                <a:ext cx="110" cy="0"/>
              </a:xfrm>
              <a:prstGeom prst="line">
                <a:avLst/>
              </a:prstGeom>
              <a:noFill/>
              <a:ln w="12700">
                <a:solidFill>
                  <a:srgbClr val="96AAD6"/>
                </a:solidFill>
                <a:round/>
                <a:headEnd type="none" w="sm" len="sm"/>
                <a:tailEnd type="none" w="sm" len="sm"/>
              </a:ln>
              <a:effectLst/>
            </p:spPr>
            <p:txBody>
              <a:bodyPr wrap="none" lIns="91968" tIns="0" rIns="91968" bIns="45982">
                <a:spAutoFit/>
              </a:bodyPr>
              <a:lstStyle/>
              <a:p>
                <a:endParaRPr lang="it-IT"/>
              </a:p>
            </p:txBody>
          </p:sp>
          <p:sp>
            <p:nvSpPr>
              <p:cNvPr id="900" name="Freeform 198"/>
              <p:cNvSpPr>
                <a:spLocks noChangeAspect="1"/>
              </p:cNvSpPr>
              <p:nvPr/>
            </p:nvSpPr>
            <p:spPr bwMode="auto">
              <a:xfrm>
                <a:off x="1818" y="2690"/>
                <a:ext cx="145" cy="48"/>
              </a:xfrm>
              <a:custGeom>
                <a:avLst/>
                <a:gdLst/>
                <a:ahLst/>
                <a:cxnLst>
                  <a:cxn ang="0">
                    <a:pos x="0" y="0"/>
                  </a:cxn>
                  <a:cxn ang="0">
                    <a:pos x="144" y="0"/>
                  </a:cxn>
                  <a:cxn ang="0">
                    <a:pos x="144" y="47"/>
                  </a:cxn>
                  <a:cxn ang="0">
                    <a:pos x="0" y="47"/>
                  </a:cxn>
                  <a:cxn ang="0">
                    <a:pos x="0" y="0"/>
                  </a:cxn>
                </a:cxnLst>
                <a:rect l="0" t="0" r="r" b="b"/>
                <a:pathLst>
                  <a:path w="145" h="48">
                    <a:moveTo>
                      <a:pt x="0" y="0"/>
                    </a:moveTo>
                    <a:lnTo>
                      <a:pt x="144" y="0"/>
                    </a:lnTo>
                    <a:lnTo>
                      <a:pt x="144" y="47"/>
                    </a:lnTo>
                    <a:lnTo>
                      <a:pt x="0" y="47"/>
                    </a:lnTo>
                    <a:lnTo>
                      <a:pt x="0" y="0"/>
                    </a:lnTo>
                  </a:path>
                </a:pathLst>
              </a:custGeom>
              <a:noFill/>
              <a:ln w="12700" cap="rnd" cmpd="sng">
                <a:solidFill>
                  <a:srgbClr val="385496"/>
                </a:solidFill>
                <a:prstDash val="solid"/>
                <a:round/>
                <a:headEnd type="none" w="sm" len="sm"/>
                <a:tailEnd type="none" w="sm" len="sm"/>
              </a:ln>
              <a:effectLst/>
            </p:spPr>
            <p:txBody>
              <a:bodyPr wrap="none" lIns="91968" tIns="0" rIns="91968" bIns="45982">
                <a:spAutoFit/>
              </a:bodyPr>
              <a:lstStyle/>
              <a:p>
                <a:endParaRPr lang="it-IT"/>
              </a:p>
            </p:txBody>
          </p:sp>
          <p:sp>
            <p:nvSpPr>
              <p:cNvPr id="901" name="Line 199"/>
              <p:cNvSpPr>
                <a:spLocks noChangeAspect="1" noChangeShapeType="1"/>
              </p:cNvSpPr>
              <p:nvPr/>
            </p:nvSpPr>
            <p:spPr bwMode="auto">
              <a:xfrm>
                <a:off x="1835" y="2712"/>
                <a:ext cx="109" cy="0"/>
              </a:xfrm>
              <a:prstGeom prst="line">
                <a:avLst/>
              </a:prstGeom>
              <a:noFill/>
              <a:ln w="12700">
                <a:solidFill>
                  <a:srgbClr val="385496"/>
                </a:solidFill>
                <a:round/>
                <a:headEnd type="none" w="sm" len="sm"/>
                <a:tailEnd type="none" w="sm" len="sm"/>
              </a:ln>
              <a:effectLst/>
            </p:spPr>
            <p:txBody>
              <a:bodyPr wrap="none" lIns="91968" tIns="0" rIns="91968" bIns="45982">
                <a:spAutoFit/>
              </a:bodyPr>
              <a:lstStyle/>
              <a:p>
                <a:endParaRPr lang="it-IT"/>
              </a:p>
            </p:txBody>
          </p:sp>
          <p:sp>
            <p:nvSpPr>
              <p:cNvPr id="902" name="Line 200"/>
              <p:cNvSpPr>
                <a:spLocks noChangeAspect="1" noChangeShapeType="1"/>
              </p:cNvSpPr>
              <p:nvPr/>
            </p:nvSpPr>
            <p:spPr bwMode="auto">
              <a:xfrm>
                <a:off x="1479" y="2687"/>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903" name="Line 201"/>
              <p:cNvSpPr>
                <a:spLocks noChangeAspect="1" noChangeShapeType="1"/>
              </p:cNvSpPr>
              <p:nvPr/>
            </p:nvSpPr>
            <p:spPr bwMode="auto">
              <a:xfrm>
                <a:off x="1476" y="2684"/>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904" name="Line 202"/>
              <p:cNvSpPr>
                <a:spLocks noChangeAspect="1" noChangeShapeType="1"/>
              </p:cNvSpPr>
              <p:nvPr/>
            </p:nvSpPr>
            <p:spPr bwMode="auto">
              <a:xfrm>
                <a:off x="1479" y="2711"/>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905" name="Line 203"/>
              <p:cNvSpPr>
                <a:spLocks noChangeAspect="1" noChangeShapeType="1"/>
              </p:cNvSpPr>
              <p:nvPr/>
            </p:nvSpPr>
            <p:spPr bwMode="auto">
              <a:xfrm>
                <a:off x="1476" y="2708"/>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906" name="Line 204"/>
              <p:cNvSpPr>
                <a:spLocks noChangeAspect="1" noChangeShapeType="1"/>
              </p:cNvSpPr>
              <p:nvPr/>
            </p:nvSpPr>
            <p:spPr bwMode="auto">
              <a:xfrm>
                <a:off x="1479" y="2735"/>
                <a:ext cx="309" cy="0"/>
              </a:xfrm>
              <a:prstGeom prst="line">
                <a:avLst/>
              </a:prstGeom>
              <a:noFill/>
              <a:ln w="12700">
                <a:solidFill>
                  <a:srgbClr val="C1D1E8"/>
                </a:solidFill>
                <a:round/>
                <a:headEnd type="none" w="sm" len="sm"/>
                <a:tailEnd type="none" w="sm" len="sm"/>
              </a:ln>
              <a:effectLst/>
            </p:spPr>
            <p:txBody>
              <a:bodyPr wrap="none" lIns="91968" tIns="0" rIns="91968" bIns="45982">
                <a:spAutoFit/>
              </a:bodyPr>
              <a:lstStyle/>
              <a:p>
                <a:endParaRPr lang="it-IT"/>
              </a:p>
            </p:txBody>
          </p:sp>
          <p:sp>
            <p:nvSpPr>
              <p:cNvPr id="907" name="Line 205"/>
              <p:cNvSpPr>
                <a:spLocks noChangeAspect="1" noChangeShapeType="1"/>
              </p:cNvSpPr>
              <p:nvPr/>
            </p:nvSpPr>
            <p:spPr bwMode="auto">
              <a:xfrm>
                <a:off x="1476" y="2732"/>
                <a:ext cx="309" cy="0"/>
              </a:xfrm>
              <a:prstGeom prst="line">
                <a:avLst/>
              </a:prstGeom>
              <a:noFill/>
              <a:ln w="12700">
                <a:solidFill>
                  <a:srgbClr val="5672B2"/>
                </a:solidFill>
                <a:round/>
                <a:headEnd type="none" w="sm" len="sm"/>
                <a:tailEnd type="none" w="sm" len="sm"/>
              </a:ln>
              <a:effectLst/>
            </p:spPr>
            <p:txBody>
              <a:bodyPr wrap="none" lIns="91968" tIns="0" rIns="91968" bIns="45982">
                <a:spAutoFit/>
              </a:bodyPr>
              <a:lstStyle/>
              <a:p>
                <a:endParaRPr lang="it-IT"/>
              </a:p>
            </p:txBody>
          </p:sp>
          <p:sp>
            <p:nvSpPr>
              <p:cNvPr id="908" name="Freeform 206"/>
              <p:cNvSpPr>
                <a:spLocks noChangeAspect="1"/>
              </p:cNvSpPr>
              <p:nvPr/>
            </p:nvSpPr>
            <p:spPr bwMode="auto">
              <a:xfrm>
                <a:off x="1555" y="2593"/>
                <a:ext cx="510" cy="51"/>
              </a:xfrm>
              <a:custGeom>
                <a:avLst/>
                <a:gdLst/>
                <a:ahLst/>
                <a:cxnLst>
                  <a:cxn ang="0">
                    <a:pos x="51" y="0"/>
                  </a:cxn>
                  <a:cxn ang="0">
                    <a:pos x="509" y="0"/>
                  </a:cxn>
                  <a:cxn ang="0">
                    <a:pos x="458" y="50"/>
                  </a:cxn>
                  <a:cxn ang="0">
                    <a:pos x="0" y="50"/>
                  </a:cxn>
                  <a:cxn ang="0">
                    <a:pos x="51" y="0"/>
                  </a:cxn>
                </a:cxnLst>
                <a:rect l="0" t="0" r="r" b="b"/>
                <a:pathLst>
                  <a:path w="510" h="51">
                    <a:moveTo>
                      <a:pt x="51" y="0"/>
                    </a:moveTo>
                    <a:lnTo>
                      <a:pt x="509" y="0"/>
                    </a:lnTo>
                    <a:lnTo>
                      <a:pt x="458" y="50"/>
                    </a:lnTo>
                    <a:lnTo>
                      <a:pt x="0" y="50"/>
                    </a:lnTo>
                    <a:lnTo>
                      <a:pt x="51"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909" name="Freeform 207"/>
              <p:cNvSpPr>
                <a:spLocks noChangeAspect="1"/>
              </p:cNvSpPr>
              <p:nvPr/>
            </p:nvSpPr>
            <p:spPr bwMode="auto">
              <a:xfrm>
                <a:off x="1606" y="2589"/>
                <a:ext cx="470" cy="17"/>
              </a:xfrm>
              <a:custGeom>
                <a:avLst/>
                <a:gdLst/>
                <a:ahLst/>
                <a:cxnLst>
                  <a:cxn ang="0">
                    <a:pos x="460" y="14"/>
                  </a:cxn>
                  <a:cxn ang="0">
                    <a:pos x="458" y="0"/>
                  </a:cxn>
                  <a:cxn ang="0">
                    <a:pos x="0" y="0"/>
                  </a:cxn>
                  <a:cxn ang="0">
                    <a:pos x="0" y="16"/>
                  </a:cxn>
                  <a:cxn ang="0">
                    <a:pos x="458" y="16"/>
                  </a:cxn>
                  <a:cxn ang="0">
                    <a:pos x="455" y="1"/>
                  </a:cxn>
                  <a:cxn ang="0">
                    <a:pos x="460" y="14"/>
                  </a:cxn>
                  <a:cxn ang="0">
                    <a:pos x="469" y="0"/>
                  </a:cxn>
                  <a:cxn ang="0">
                    <a:pos x="458" y="0"/>
                  </a:cxn>
                  <a:cxn ang="0">
                    <a:pos x="460" y="14"/>
                  </a:cxn>
                </a:cxnLst>
                <a:rect l="0" t="0" r="r" b="b"/>
                <a:pathLst>
                  <a:path w="470" h="17">
                    <a:moveTo>
                      <a:pt x="460" y="14"/>
                    </a:moveTo>
                    <a:lnTo>
                      <a:pt x="458" y="0"/>
                    </a:lnTo>
                    <a:lnTo>
                      <a:pt x="0" y="0"/>
                    </a:lnTo>
                    <a:lnTo>
                      <a:pt x="0" y="16"/>
                    </a:lnTo>
                    <a:lnTo>
                      <a:pt x="458" y="16"/>
                    </a:lnTo>
                    <a:lnTo>
                      <a:pt x="455" y="1"/>
                    </a:lnTo>
                    <a:lnTo>
                      <a:pt x="460" y="14"/>
                    </a:lnTo>
                    <a:lnTo>
                      <a:pt x="469" y="0"/>
                    </a:lnTo>
                    <a:lnTo>
                      <a:pt x="458" y="0"/>
                    </a:lnTo>
                    <a:lnTo>
                      <a:pt x="460" y="14"/>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910" name="Freeform 208"/>
              <p:cNvSpPr>
                <a:spLocks noChangeAspect="1"/>
              </p:cNvSpPr>
              <p:nvPr/>
            </p:nvSpPr>
            <p:spPr bwMode="auto">
              <a:xfrm>
                <a:off x="2010" y="2590"/>
                <a:ext cx="57" cy="58"/>
              </a:xfrm>
              <a:custGeom>
                <a:avLst/>
                <a:gdLst/>
                <a:ahLst/>
                <a:cxnLst>
                  <a:cxn ang="0">
                    <a:pos x="3" y="57"/>
                  </a:cxn>
                  <a:cxn ang="0">
                    <a:pos x="6" y="56"/>
                  </a:cxn>
                  <a:cxn ang="0">
                    <a:pos x="56" y="7"/>
                  </a:cxn>
                  <a:cxn ang="0">
                    <a:pos x="51" y="0"/>
                  </a:cxn>
                  <a:cxn ang="0">
                    <a:pos x="0" y="49"/>
                  </a:cxn>
                  <a:cxn ang="0">
                    <a:pos x="3" y="48"/>
                  </a:cxn>
                  <a:cxn ang="0">
                    <a:pos x="3" y="57"/>
                  </a:cxn>
                  <a:cxn ang="0">
                    <a:pos x="5" y="57"/>
                  </a:cxn>
                  <a:cxn ang="0">
                    <a:pos x="6" y="56"/>
                  </a:cxn>
                  <a:cxn ang="0">
                    <a:pos x="3" y="57"/>
                  </a:cxn>
                </a:cxnLst>
                <a:rect l="0" t="0" r="r" b="b"/>
                <a:pathLst>
                  <a:path w="57" h="58">
                    <a:moveTo>
                      <a:pt x="3" y="57"/>
                    </a:moveTo>
                    <a:lnTo>
                      <a:pt x="6" y="56"/>
                    </a:lnTo>
                    <a:lnTo>
                      <a:pt x="56" y="7"/>
                    </a:lnTo>
                    <a:lnTo>
                      <a:pt x="51" y="0"/>
                    </a:lnTo>
                    <a:lnTo>
                      <a:pt x="0" y="49"/>
                    </a:lnTo>
                    <a:lnTo>
                      <a:pt x="3" y="48"/>
                    </a:lnTo>
                    <a:lnTo>
                      <a:pt x="3" y="57"/>
                    </a:lnTo>
                    <a:lnTo>
                      <a:pt x="5" y="57"/>
                    </a:lnTo>
                    <a:lnTo>
                      <a:pt x="6" y="56"/>
                    </a:lnTo>
                    <a:lnTo>
                      <a:pt x="3" y="57"/>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911" name="Freeform 209"/>
              <p:cNvSpPr>
                <a:spLocks noChangeAspect="1"/>
              </p:cNvSpPr>
              <p:nvPr/>
            </p:nvSpPr>
            <p:spPr bwMode="auto">
              <a:xfrm>
                <a:off x="1544" y="2638"/>
                <a:ext cx="470" cy="17"/>
              </a:xfrm>
              <a:custGeom>
                <a:avLst/>
                <a:gdLst/>
                <a:ahLst/>
                <a:cxnLst>
                  <a:cxn ang="0">
                    <a:pos x="8" y="1"/>
                  </a:cxn>
                  <a:cxn ang="0">
                    <a:pos x="11" y="16"/>
                  </a:cxn>
                  <a:cxn ang="0">
                    <a:pos x="469" y="16"/>
                  </a:cxn>
                  <a:cxn ang="0">
                    <a:pos x="469" y="0"/>
                  </a:cxn>
                  <a:cxn ang="0">
                    <a:pos x="11" y="0"/>
                  </a:cxn>
                  <a:cxn ang="0">
                    <a:pos x="14" y="14"/>
                  </a:cxn>
                  <a:cxn ang="0">
                    <a:pos x="8" y="1"/>
                  </a:cxn>
                  <a:cxn ang="0">
                    <a:pos x="0" y="16"/>
                  </a:cxn>
                  <a:cxn ang="0">
                    <a:pos x="11" y="16"/>
                  </a:cxn>
                  <a:cxn ang="0">
                    <a:pos x="8" y="1"/>
                  </a:cxn>
                </a:cxnLst>
                <a:rect l="0" t="0" r="r" b="b"/>
                <a:pathLst>
                  <a:path w="470" h="17">
                    <a:moveTo>
                      <a:pt x="8" y="1"/>
                    </a:moveTo>
                    <a:lnTo>
                      <a:pt x="11" y="16"/>
                    </a:lnTo>
                    <a:lnTo>
                      <a:pt x="469" y="16"/>
                    </a:lnTo>
                    <a:lnTo>
                      <a:pt x="469" y="0"/>
                    </a:lnTo>
                    <a:lnTo>
                      <a:pt x="11" y="0"/>
                    </a:lnTo>
                    <a:lnTo>
                      <a:pt x="14" y="14"/>
                    </a:lnTo>
                    <a:lnTo>
                      <a:pt x="8" y="1"/>
                    </a:lnTo>
                    <a:lnTo>
                      <a:pt x="0" y="16"/>
                    </a:lnTo>
                    <a:lnTo>
                      <a:pt x="11" y="16"/>
                    </a:lnTo>
                    <a:lnTo>
                      <a:pt x="8" y="1"/>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912" name="Freeform 210"/>
              <p:cNvSpPr>
                <a:spLocks noChangeAspect="1"/>
              </p:cNvSpPr>
              <p:nvPr/>
            </p:nvSpPr>
            <p:spPr bwMode="auto">
              <a:xfrm>
                <a:off x="1552" y="2589"/>
                <a:ext cx="58" cy="58"/>
              </a:xfrm>
              <a:custGeom>
                <a:avLst/>
                <a:gdLst/>
                <a:ahLst/>
                <a:cxnLst>
                  <a:cxn ang="0">
                    <a:pos x="54" y="0"/>
                  </a:cxn>
                  <a:cxn ang="0">
                    <a:pos x="51" y="1"/>
                  </a:cxn>
                  <a:cxn ang="0">
                    <a:pos x="0" y="50"/>
                  </a:cxn>
                  <a:cxn ang="0">
                    <a:pos x="6" y="57"/>
                  </a:cxn>
                  <a:cxn ang="0">
                    <a:pos x="57" y="8"/>
                  </a:cxn>
                  <a:cxn ang="0">
                    <a:pos x="54" y="9"/>
                  </a:cxn>
                  <a:cxn ang="0">
                    <a:pos x="54" y="0"/>
                  </a:cxn>
                  <a:cxn ang="0">
                    <a:pos x="52" y="0"/>
                  </a:cxn>
                  <a:cxn ang="0">
                    <a:pos x="51" y="1"/>
                  </a:cxn>
                  <a:cxn ang="0">
                    <a:pos x="54" y="0"/>
                  </a:cxn>
                </a:cxnLst>
                <a:rect l="0" t="0" r="r" b="b"/>
                <a:pathLst>
                  <a:path w="58" h="58">
                    <a:moveTo>
                      <a:pt x="54" y="0"/>
                    </a:moveTo>
                    <a:lnTo>
                      <a:pt x="51" y="1"/>
                    </a:lnTo>
                    <a:lnTo>
                      <a:pt x="0" y="50"/>
                    </a:lnTo>
                    <a:lnTo>
                      <a:pt x="6" y="57"/>
                    </a:lnTo>
                    <a:lnTo>
                      <a:pt x="57" y="8"/>
                    </a:lnTo>
                    <a:lnTo>
                      <a:pt x="54" y="9"/>
                    </a:lnTo>
                    <a:lnTo>
                      <a:pt x="54" y="0"/>
                    </a:lnTo>
                    <a:lnTo>
                      <a:pt x="52" y="0"/>
                    </a:lnTo>
                    <a:lnTo>
                      <a:pt x="51" y="1"/>
                    </a:lnTo>
                    <a:lnTo>
                      <a:pt x="54" y="0"/>
                    </a:lnTo>
                  </a:path>
                </a:pathLst>
              </a:custGeom>
              <a:solidFill>
                <a:srgbClr val="7C93CC"/>
              </a:solidFill>
              <a:ln w="9525" cap="rnd">
                <a:noFill/>
                <a:round/>
                <a:headEnd type="none" w="sm" len="sm"/>
                <a:tailEnd type="none" w="sm" len="sm"/>
              </a:ln>
              <a:effectLst/>
            </p:spPr>
            <p:txBody>
              <a:bodyPr wrap="none" lIns="91968" tIns="0" rIns="91968" bIns="45982">
                <a:spAutoFit/>
              </a:bodyPr>
              <a:lstStyle/>
              <a:p>
                <a:endParaRPr lang="it-IT"/>
              </a:p>
            </p:txBody>
          </p:sp>
          <p:sp>
            <p:nvSpPr>
              <p:cNvPr id="913" name="Freeform 211"/>
              <p:cNvSpPr>
                <a:spLocks noChangeAspect="1"/>
              </p:cNvSpPr>
              <p:nvPr/>
            </p:nvSpPr>
            <p:spPr bwMode="auto">
              <a:xfrm>
                <a:off x="2004" y="2594"/>
                <a:ext cx="68" cy="162"/>
              </a:xfrm>
              <a:custGeom>
                <a:avLst/>
                <a:gdLst/>
                <a:ahLst/>
                <a:cxnLst>
                  <a:cxn ang="0">
                    <a:pos x="0" y="161"/>
                  </a:cxn>
                  <a:cxn ang="0">
                    <a:pos x="0" y="68"/>
                  </a:cxn>
                  <a:cxn ang="0">
                    <a:pos x="67" y="0"/>
                  </a:cxn>
                  <a:cxn ang="0">
                    <a:pos x="67" y="94"/>
                  </a:cxn>
                  <a:cxn ang="0">
                    <a:pos x="0" y="161"/>
                  </a:cxn>
                </a:cxnLst>
                <a:rect l="0" t="0" r="r" b="b"/>
                <a:pathLst>
                  <a:path w="68" h="162">
                    <a:moveTo>
                      <a:pt x="0" y="161"/>
                    </a:moveTo>
                    <a:lnTo>
                      <a:pt x="0" y="68"/>
                    </a:lnTo>
                    <a:lnTo>
                      <a:pt x="67" y="0"/>
                    </a:lnTo>
                    <a:lnTo>
                      <a:pt x="67" y="94"/>
                    </a:lnTo>
                    <a:lnTo>
                      <a:pt x="0" y="161"/>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14" name="Freeform 212"/>
              <p:cNvSpPr>
                <a:spLocks noChangeAspect="1"/>
              </p:cNvSpPr>
              <p:nvPr/>
            </p:nvSpPr>
            <p:spPr bwMode="auto">
              <a:xfrm>
                <a:off x="2000" y="2659"/>
                <a:ext cx="17" cy="97"/>
              </a:xfrm>
              <a:custGeom>
                <a:avLst/>
                <a:gdLst/>
                <a:ahLst/>
                <a:cxnLst>
                  <a:cxn ang="0">
                    <a:pos x="2" y="0"/>
                  </a:cxn>
                  <a:cxn ang="0">
                    <a:pos x="0" y="3"/>
                  </a:cxn>
                  <a:cxn ang="0">
                    <a:pos x="0" y="96"/>
                  </a:cxn>
                  <a:cxn ang="0">
                    <a:pos x="16" y="96"/>
                  </a:cxn>
                  <a:cxn ang="0">
                    <a:pos x="16" y="3"/>
                  </a:cxn>
                  <a:cxn ang="0">
                    <a:pos x="12" y="5"/>
                  </a:cxn>
                  <a:cxn ang="0">
                    <a:pos x="2" y="0"/>
                  </a:cxn>
                  <a:cxn ang="0">
                    <a:pos x="0" y="1"/>
                  </a:cxn>
                  <a:cxn ang="0">
                    <a:pos x="0" y="3"/>
                  </a:cxn>
                  <a:cxn ang="0">
                    <a:pos x="2" y="0"/>
                  </a:cxn>
                </a:cxnLst>
                <a:rect l="0" t="0" r="r" b="b"/>
                <a:pathLst>
                  <a:path w="17" h="97">
                    <a:moveTo>
                      <a:pt x="2" y="0"/>
                    </a:moveTo>
                    <a:lnTo>
                      <a:pt x="0" y="3"/>
                    </a:lnTo>
                    <a:lnTo>
                      <a:pt x="0" y="96"/>
                    </a:lnTo>
                    <a:lnTo>
                      <a:pt x="16" y="96"/>
                    </a:lnTo>
                    <a:lnTo>
                      <a:pt x="16" y="3"/>
                    </a:lnTo>
                    <a:lnTo>
                      <a:pt x="12" y="5"/>
                    </a:lnTo>
                    <a:lnTo>
                      <a:pt x="2" y="0"/>
                    </a:lnTo>
                    <a:lnTo>
                      <a:pt x="0" y="1"/>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15" name="Freeform 213"/>
              <p:cNvSpPr>
                <a:spLocks noChangeAspect="1"/>
              </p:cNvSpPr>
              <p:nvPr/>
            </p:nvSpPr>
            <p:spPr bwMode="auto">
              <a:xfrm>
                <a:off x="2001" y="2585"/>
                <a:ext cx="75" cy="80"/>
              </a:xfrm>
              <a:custGeom>
                <a:avLst/>
                <a:gdLst/>
                <a:ahLst/>
                <a:cxnLst>
                  <a:cxn ang="0">
                    <a:pos x="74" y="9"/>
                  </a:cxn>
                  <a:cxn ang="0">
                    <a:pos x="68" y="6"/>
                  </a:cxn>
                  <a:cxn ang="0">
                    <a:pos x="0" y="74"/>
                  </a:cxn>
                  <a:cxn ang="0">
                    <a:pos x="5" y="79"/>
                  </a:cxn>
                  <a:cxn ang="0">
                    <a:pos x="72" y="11"/>
                  </a:cxn>
                  <a:cxn ang="0">
                    <a:pos x="66" y="9"/>
                  </a:cxn>
                  <a:cxn ang="0">
                    <a:pos x="74" y="9"/>
                  </a:cxn>
                  <a:cxn ang="0">
                    <a:pos x="74" y="0"/>
                  </a:cxn>
                  <a:cxn ang="0">
                    <a:pos x="68" y="6"/>
                  </a:cxn>
                  <a:cxn ang="0">
                    <a:pos x="74" y="9"/>
                  </a:cxn>
                </a:cxnLst>
                <a:rect l="0" t="0" r="r" b="b"/>
                <a:pathLst>
                  <a:path w="75" h="80">
                    <a:moveTo>
                      <a:pt x="74" y="9"/>
                    </a:moveTo>
                    <a:lnTo>
                      <a:pt x="68" y="6"/>
                    </a:lnTo>
                    <a:lnTo>
                      <a:pt x="0" y="74"/>
                    </a:lnTo>
                    <a:lnTo>
                      <a:pt x="5" y="79"/>
                    </a:lnTo>
                    <a:lnTo>
                      <a:pt x="72" y="11"/>
                    </a:lnTo>
                    <a:lnTo>
                      <a:pt x="66" y="9"/>
                    </a:lnTo>
                    <a:lnTo>
                      <a:pt x="74" y="9"/>
                    </a:lnTo>
                    <a:lnTo>
                      <a:pt x="74" y="0"/>
                    </a:lnTo>
                    <a:lnTo>
                      <a:pt x="68" y="6"/>
                    </a:lnTo>
                    <a:lnTo>
                      <a:pt x="74" y="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16" name="Freeform 214"/>
              <p:cNvSpPr>
                <a:spLocks noChangeAspect="1"/>
              </p:cNvSpPr>
              <p:nvPr/>
            </p:nvSpPr>
            <p:spPr bwMode="auto">
              <a:xfrm>
                <a:off x="2067" y="2594"/>
                <a:ext cx="17" cy="98"/>
              </a:xfrm>
              <a:custGeom>
                <a:avLst/>
                <a:gdLst/>
                <a:ahLst/>
                <a:cxnLst>
                  <a:cxn ang="0">
                    <a:pos x="12" y="97"/>
                  </a:cxn>
                  <a:cxn ang="0">
                    <a:pos x="16" y="94"/>
                  </a:cxn>
                  <a:cxn ang="0">
                    <a:pos x="16" y="0"/>
                  </a:cxn>
                  <a:cxn ang="0">
                    <a:pos x="0" y="0"/>
                  </a:cxn>
                  <a:cxn ang="0">
                    <a:pos x="0" y="94"/>
                  </a:cxn>
                  <a:cxn ang="0">
                    <a:pos x="4" y="92"/>
                  </a:cxn>
                  <a:cxn ang="0">
                    <a:pos x="12" y="97"/>
                  </a:cxn>
                  <a:cxn ang="0">
                    <a:pos x="16" y="96"/>
                  </a:cxn>
                  <a:cxn ang="0">
                    <a:pos x="16" y="94"/>
                  </a:cxn>
                  <a:cxn ang="0">
                    <a:pos x="12" y="97"/>
                  </a:cxn>
                </a:cxnLst>
                <a:rect l="0" t="0" r="r" b="b"/>
                <a:pathLst>
                  <a:path w="17" h="98">
                    <a:moveTo>
                      <a:pt x="12" y="97"/>
                    </a:moveTo>
                    <a:lnTo>
                      <a:pt x="16" y="94"/>
                    </a:lnTo>
                    <a:lnTo>
                      <a:pt x="16" y="0"/>
                    </a:lnTo>
                    <a:lnTo>
                      <a:pt x="0" y="0"/>
                    </a:lnTo>
                    <a:lnTo>
                      <a:pt x="0" y="94"/>
                    </a:lnTo>
                    <a:lnTo>
                      <a:pt x="4" y="92"/>
                    </a:lnTo>
                    <a:lnTo>
                      <a:pt x="12" y="97"/>
                    </a:lnTo>
                    <a:lnTo>
                      <a:pt x="16" y="96"/>
                    </a:lnTo>
                    <a:lnTo>
                      <a:pt x="16" y="94"/>
                    </a:lnTo>
                    <a:lnTo>
                      <a:pt x="12" y="97"/>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17" name="Freeform 215"/>
              <p:cNvSpPr>
                <a:spLocks noChangeAspect="1"/>
              </p:cNvSpPr>
              <p:nvPr/>
            </p:nvSpPr>
            <p:spPr bwMode="auto">
              <a:xfrm>
                <a:off x="2000" y="2686"/>
                <a:ext cx="74" cy="79"/>
              </a:xfrm>
              <a:custGeom>
                <a:avLst/>
                <a:gdLst/>
                <a:ahLst/>
                <a:cxnLst>
                  <a:cxn ang="0">
                    <a:pos x="0" y="69"/>
                  </a:cxn>
                  <a:cxn ang="0">
                    <a:pos x="6" y="71"/>
                  </a:cxn>
                  <a:cxn ang="0">
                    <a:pos x="73" y="5"/>
                  </a:cxn>
                  <a:cxn ang="0">
                    <a:pos x="69" y="0"/>
                  </a:cxn>
                  <a:cxn ang="0">
                    <a:pos x="1" y="67"/>
                  </a:cxn>
                  <a:cxn ang="0">
                    <a:pos x="8" y="69"/>
                  </a:cxn>
                  <a:cxn ang="0">
                    <a:pos x="0" y="69"/>
                  </a:cxn>
                  <a:cxn ang="0">
                    <a:pos x="0" y="78"/>
                  </a:cxn>
                  <a:cxn ang="0">
                    <a:pos x="6" y="71"/>
                  </a:cxn>
                  <a:cxn ang="0">
                    <a:pos x="0" y="69"/>
                  </a:cxn>
                </a:cxnLst>
                <a:rect l="0" t="0" r="r" b="b"/>
                <a:pathLst>
                  <a:path w="74" h="79">
                    <a:moveTo>
                      <a:pt x="0" y="69"/>
                    </a:moveTo>
                    <a:lnTo>
                      <a:pt x="6" y="71"/>
                    </a:lnTo>
                    <a:lnTo>
                      <a:pt x="73" y="5"/>
                    </a:lnTo>
                    <a:lnTo>
                      <a:pt x="69" y="0"/>
                    </a:lnTo>
                    <a:lnTo>
                      <a:pt x="1" y="67"/>
                    </a:lnTo>
                    <a:lnTo>
                      <a:pt x="8" y="69"/>
                    </a:lnTo>
                    <a:lnTo>
                      <a:pt x="0" y="69"/>
                    </a:lnTo>
                    <a:lnTo>
                      <a:pt x="0" y="78"/>
                    </a:lnTo>
                    <a:lnTo>
                      <a:pt x="6" y="71"/>
                    </a:lnTo>
                    <a:lnTo>
                      <a:pt x="0" y="6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18" name="Freeform 216"/>
              <p:cNvSpPr>
                <a:spLocks noChangeAspect="1"/>
              </p:cNvSpPr>
              <p:nvPr/>
            </p:nvSpPr>
            <p:spPr bwMode="auto">
              <a:xfrm>
                <a:off x="1999" y="2690"/>
                <a:ext cx="78" cy="80"/>
              </a:xfrm>
              <a:custGeom>
                <a:avLst/>
                <a:gdLst/>
                <a:ahLst/>
                <a:cxnLst>
                  <a:cxn ang="0">
                    <a:pos x="1" y="79"/>
                  </a:cxn>
                  <a:cxn ang="0">
                    <a:pos x="3" y="78"/>
                  </a:cxn>
                  <a:cxn ang="0">
                    <a:pos x="77" y="3"/>
                  </a:cxn>
                  <a:cxn ang="0">
                    <a:pos x="74" y="0"/>
                  </a:cxn>
                  <a:cxn ang="0">
                    <a:pos x="0" y="74"/>
                  </a:cxn>
                  <a:cxn ang="0">
                    <a:pos x="1" y="73"/>
                  </a:cxn>
                  <a:cxn ang="0">
                    <a:pos x="1" y="79"/>
                  </a:cxn>
                  <a:cxn ang="0">
                    <a:pos x="2" y="78"/>
                  </a:cxn>
                  <a:cxn ang="0">
                    <a:pos x="3" y="78"/>
                  </a:cxn>
                  <a:cxn ang="0">
                    <a:pos x="1" y="79"/>
                  </a:cxn>
                </a:cxnLst>
                <a:rect l="0" t="0" r="r" b="b"/>
                <a:pathLst>
                  <a:path w="78" h="80">
                    <a:moveTo>
                      <a:pt x="1" y="79"/>
                    </a:moveTo>
                    <a:lnTo>
                      <a:pt x="3" y="78"/>
                    </a:lnTo>
                    <a:lnTo>
                      <a:pt x="77" y="3"/>
                    </a:lnTo>
                    <a:lnTo>
                      <a:pt x="74" y="0"/>
                    </a:lnTo>
                    <a:lnTo>
                      <a:pt x="0" y="74"/>
                    </a:lnTo>
                    <a:lnTo>
                      <a:pt x="1" y="73"/>
                    </a:lnTo>
                    <a:lnTo>
                      <a:pt x="1" y="79"/>
                    </a:lnTo>
                    <a:lnTo>
                      <a:pt x="2" y="78"/>
                    </a:lnTo>
                    <a:lnTo>
                      <a:pt x="3" y="78"/>
                    </a:lnTo>
                    <a:lnTo>
                      <a:pt x="1" y="7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19" name="Freeform 217"/>
              <p:cNvSpPr>
                <a:spLocks noChangeAspect="1"/>
              </p:cNvSpPr>
              <p:nvPr/>
            </p:nvSpPr>
            <p:spPr bwMode="auto">
              <a:xfrm>
                <a:off x="1441" y="2763"/>
                <a:ext cx="560" cy="17"/>
              </a:xfrm>
              <a:custGeom>
                <a:avLst/>
                <a:gdLst/>
                <a:ahLst/>
                <a:cxnLst>
                  <a:cxn ang="0">
                    <a:pos x="0" y="8"/>
                  </a:cxn>
                  <a:cxn ang="0">
                    <a:pos x="3" y="16"/>
                  </a:cxn>
                  <a:cxn ang="0">
                    <a:pos x="559" y="16"/>
                  </a:cxn>
                  <a:cxn ang="0">
                    <a:pos x="559" y="0"/>
                  </a:cxn>
                  <a:cxn ang="0">
                    <a:pos x="3" y="0"/>
                  </a:cxn>
                  <a:cxn ang="0">
                    <a:pos x="6" y="8"/>
                  </a:cxn>
                  <a:cxn ang="0">
                    <a:pos x="0" y="8"/>
                  </a:cxn>
                  <a:cxn ang="0">
                    <a:pos x="0" y="16"/>
                  </a:cxn>
                  <a:cxn ang="0">
                    <a:pos x="3" y="16"/>
                  </a:cxn>
                  <a:cxn ang="0">
                    <a:pos x="0" y="8"/>
                  </a:cxn>
                </a:cxnLst>
                <a:rect l="0" t="0" r="r" b="b"/>
                <a:pathLst>
                  <a:path w="560" h="17">
                    <a:moveTo>
                      <a:pt x="0" y="8"/>
                    </a:moveTo>
                    <a:lnTo>
                      <a:pt x="3" y="16"/>
                    </a:lnTo>
                    <a:lnTo>
                      <a:pt x="559" y="16"/>
                    </a:lnTo>
                    <a:lnTo>
                      <a:pt x="559" y="0"/>
                    </a:lnTo>
                    <a:lnTo>
                      <a:pt x="3" y="0"/>
                    </a:lnTo>
                    <a:lnTo>
                      <a:pt x="6" y="8"/>
                    </a:lnTo>
                    <a:lnTo>
                      <a:pt x="0" y="8"/>
                    </a:lnTo>
                    <a:lnTo>
                      <a:pt x="0" y="16"/>
                    </a:lnTo>
                    <a:lnTo>
                      <a:pt x="3" y="16"/>
                    </a:lnTo>
                    <a:lnTo>
                      <a:pt x="0"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20" name="Freeform 218"/>
              <p:cNvSpPr>
                <a:spLocks noChangeAspect="1"/>
              </p:cNvSpPr>
              <p:nvPr/>
            </p:nvSpPr>
            <p:spPr bwMode="auto">
              <a:xfrm>
                <a:off x="1441" y="2660"/>
                <a:ext cx="17" cy="107"/>
              </a:xfrm>
              <a:custGeom>
                <a:avLst/>
                <a:gdLst/>
                <a:ahLst/>
                <a:cxnLst>
                  <a:cxn ang="0">
                    <a:pos x="2" y="0"/>
                  </a:cxn>
                  <a:cxn ang="0">
                    <a:pos x="0" y="2"/>
                  </a:cxn>
                  <a:cxn ang="0">
                    <a:pos x="0" y="106"/>
                  </a:cxn>
                  <a:cxn ang="0">
                    <a:pos x="16" y="106"/>
                  </a:cxn>
                  <a:cxn ang="0">
                    <a:pos x="16" y="2"/>
                  </a:cxn>
                  <a:cxn ang="0">
                    <a:pos x="13" y="3"/>
                  </a:cxn>
                  <a:cxn ang="0">
                    <a:pos x="2" y="0"/>
                  </a:cxn>
                  <a:cxn ang="0">
                    <a:pos x="0" y="0"/>
                  </a:cxn>
                  <a:cxn ang="0">
                    <a:pos x="0" y="2"/>
                  </a:cxn>
                  <a:cxn ang="0">
                    <a:pos x="2" y="0"/>
                  </a:cxn>
                </a:cxnLst>
                <a:rect l="0" t="0" r="r" b="b"/>
                <a:pathLst>
                  <a:path w="17" h="107">
                    <a:moveTo>
                      <a:pt x="2" y="0"/>
                    </a:moveTo>
                    <a:lnTo>
                      <a:pt x="0" y="2"/>
                    </a:lnTo>
                    <a:lnTo>
                      <a:pt x="0" y="106"/>
                    </a:lnTo>
                    <a:lnTo>
                      <a:pt x="16" y="106"/>
                    </a:lnTo>
                    <a:lnTo>
                      <a:pt x="16" y="2"/>
                    </a:lnTo>
                    <a:lnTo>
                      <a:pt x="13" y="3"/>
                    </a:lnTo>
                    <a:lnTo>
                      <a:pt x="2" y="0"/>
                    </a:lnTo>
                    <a:lnTo>
                      <a:pt x="0" y="0"/>
                    </a:lnTo>
                    <a:lnTo>
                      <a:pt x="0" y="2"/>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21" name="Freeform 219"/>
              <p:cNvSpPr>
                <a:spLocks noChangeAspect="1"/>
              </p:cNvSpPr>
              <p:nvPr/>
            </p:nvSpPr>
            <p:spPr bwMode="auto">
              <a:xfrm>
                <a:off x="1442" y="2585"/>
                <a:ext cx="79" cy="79"/>
              </a:xfrm>
              <a:custGeom>
                <a:avLst/>
                <a:gdLst/>
                <a:ahLst/>
                <a:cxnLst>
                  <a:cxn ang="0">
                    <a:pos x="76" y="0"/>
                  </a:cxn>
                  <a:cxn ang="0">
                    <a:pos x="74" y="1"/>
                  </a:cxn>
                  <a:cxn ang="0">
                    <a:pos x="0" y="75"/>
                  </a:cxn>
                  <a:cxn ang="0">
                    <a:pos x="4" y="78"/>
                  </a:cxn>
                  <a:cxn ang="0">
                    <a:pos x="78" y="4"/>
                  </a:cxn>
                  <a:cxn ang="0">
                    <a:pos x="76" y="5"/>
                  </a:cxn>
                  <a:cxn ang="0">
                    <a:pos x="76" y="0"/>
                  </a:cxn>
                  <a:cxn ang="0">
                    <a:pos x="75" y="0"/>
                  </a:cxn>
                  <a:cxn ang="0">
                    <a:pos x="74" y="1"/>
                  </a:cxn>
                  <a:cxn ang="0">
                    <a:pos x="76" y="0"/>
                  </a:cxn>
                </a:cxnLst>
                <a:rect l="0" t="0" r="r" b="b"/>
                <a:pathLst>
                  <a:path w="79" h="79">
                    <a:moveTo>
                      <a:pt x="76" y="0"/>
                    </a:moveTo>
                    <a:lnTo>
                      <a:pt x="74" y="1"/>
                    </a:lnTo>
                    <a:lnTo>
                      <a:pt x="0" y="75"/>
                    </a:lnTo>
                    <a:lnTo>
                      <a:pt x="4" y="78"/>
                    </a:lnTo>
                    <a:lnTo>
                      <a:pt x="78" y="4"/>
                    </a:lnTo>
                    <a:lnTo>
                      <a:pt x="76" y="5"/>
                    </a:lnTo>
                    <a:lnTo>
                      <a:pt x="76" y="0"/>
                    </a:lnTo>
                    <a:lnTo>
                      <a:pt x="75" y="0"/>
                    </a:lnTo>
                    <a:lnTo>
                      <a:pt x="74" y="1"/>
                    </a:lnTo>
                    <a:lnTo>
                      <a:pt x="76"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22" name="Freeform 220"/>
              <p:cNvSpPr>
                <a:spLocks noChangeAspect="1"/>
              </p:cNvSpPr>
              <p:nvPr/>
            </p:nvSpPr>
            <p:spPr bwMode="auto">
              <a:xfrm>
                <a:off x="1518" y="2585"/>
                <a:ext cx="560" cy="17"/>
              </a:xfrm>
              <a:custGeom>
                <a:avLst/>
                <a:gdLst/>
                <a:ahLst/>
                <a:cxnLst>
                  <a:cxn ang="0">
                    <a:pos x="559" y="6"/>
                  </a:cxn>
                  <a:cxn ang="0">
                    <a:pos x="556" y="0"/>
                  </a:cxn>
                  <a:cxn ang="0">
                    <a:pos x="0" y="0"/>
                  </a:cxn>
                  <a:cxn ang="0">
                    <a:pos x="0" y="16"/>
                  </a:cxn>
                  <a:cxn ang="0">
                    <a:pos x="556" y="16"/>
                  </a:cxn>
                  <a:cxn ang="0">
                    <a:pos x="554" y="6"/>
                  </a:cxn>
                  <a:cxn ang="0">
                    <a:pos x="559" y="6"/>
                  </a:cxn>
                  <a:cxn ang="0">
                    <a:pos x="559" y="0"/>
                  </a:cxn>
                  <a:cxn ang="0">
                    <a:pos x="556" y="0"/>
                  </a:cxn>
                  <a:cxn ang="0">
                    <a:pos x="559" y="6"/>
                  </a:cxn>
                </a:cxnLst>
                <a:rect l="0" t="0" r="r" b="b"/>
                <a:pathLst>
                  <a:path w="560" h="17">
                    <a:moveTo>
                      <a:pt x="559" y="6"/>
                    </a:moveTo>
                    <a:lnTo>
                      <a:pt x="556" y="0"/>
                    </a:lnTo>
                    <a:lnTo>
                      <a:pt x="0" y="0"/>
                    </a:lnTo>
                    <a:lnTo>
                      <a:pt x="0" y="16"/>
                    </a:lnTo>
                    <a:lnTo>
                      <a:pt x="556" y="16"/>
                    </a:lnTo>
                    <a:lnTo>
                      <a:pt x="554" y="6"/>
                    </a:lnTo>
                    <a:lnTo>
                      <a:pt x="559" y="6"/>
                    </a:lnTo>
                    <a:lnTo>
                      <a:pt x="559" y="0"/>
                    </a:lnTo>
                    <a:lnTo>
                      <a:pt x="556" y="0"/>
                    </a:lnTo>
                    <a:lnTo>
                      <a:pt x="559" y="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23" name="Freeform 221"/>
              <p:cNvSpPr>
                <a:spLocks noChangeAspect="1"/>
              </p:cNvSpPr>
              <p:nvPr/>
            </p:nvSpPr>
            <p:spPr bwMode="auto">
              <a:xfrm>
                <a:off x="2072" y="2587"/>
                <a:ext cx="17" cy="107"/>
              </a:xfrm>
              <a:custGeom>
                <a:avLst/>
                <a:gdLst/>
                <a:ahLst/>
                <a:cxnLst>
                  <a:cxn ang="0">
                    <a:pos x="12" y="106"/>
                  </a:cxn>
                  <a:cxn ang="0">
                    <a:pos x="16" y="104"/>
                  </a:cxn>
                  <a:cxn ang="0">
                    <a:pos x="16" y="0"/>
                  </a:cxn>
                  <a:cxn ang="0">
                    <a:pos x="0" y="0"/>
                  </a:cxn>
                  <a:cxn ang="0">
                    <a:pos x="0" y="104"/>
                  </a:cxn>
                  <a:cxn ang="0">
                    <a:pos x="3" y="103"/>
                  </a:cxn>
                  <a:cxn ang="0">
                    <a:pos x="12" y="106"/>
                  </a:cxn>
                  <a:cxn ang="0">
                    <a:pos x="16" y="105"/>
                  </a:cxn>
                  <a:cxn ang="0">
                    <a:pos x="16" y="104"/>
                  </a:cxn>
                  <a:cxn ang="0">
                    <a:pos x="12" y="106"/>
                  </a:cxn>
                </a:cxnLst>
                <a:rect l="0" t="0" r="r" b="b"/>
                <a:pathLst>
                  <a:path w="17" h="107">
                    <a:moveTo>
                      <a:pt x="12" y="106"/>
                    </a:moveTo>
                    <a:lnTo>
                      <a:pt x="16" y="104"/>
                    </a:lnTo>
                    <a:lnTo>
                      <a:pt x="16" y="0"/>
                    </a:lnTo>
                    <a:lnTo>
                      <a:pt x="0" y="0"/>
                    </a:lnTo>
                    <a:lnTo>
                      <a:pt x="0" y="104"/>
                    </a:lnTo>
                    <a:lnTo>
                      <a:pt x="3" y="103"/>
                    </a:lnTo>
                    <a:lnTo>
                      <a:pt x="12" y="106"/>
                    </a:lnTo>
                    <a:lnTo>
                      <a:pt x="16" y="105"/>
                    </a:lnTo>
                    <a:lnTo>
                      <a:pt x="16" y="104"/>
                    </a:lnTo>
                    <a:lnTo>
                      <a:pt x="12" y="106"/>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24" name="Freeform 222"/>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25" name="Freeform 223"/>
              <p:cNvSpPr>
                <a:spLocks noChangeAspect="1"/>
              </p:cNvSpPr>
              <p:nvPr/>
            </p:nvSpPr>
            <p:spPr bwMode="auto">
              <a:xfrm>
                <a:off x="1603" y="2559"/>
                <a:ext cx="312" cy="82"/>
              </a:xfrm>
              <a:custGeom>
                <a:avLst/>
                <a:gdLst/>
                <a:ahLst/>
                <a:cxnLst>
                  <a:cxn ang="0">
                    <a:pos x="311" y="53"/>
                  </a:cxn>
                  <a:cxn ang="0">
                    <a:pos x="304" y="59"/>
                  </a:cxn>
                  <a:cxn ang="0">
                    <a:pos x="292" y="64"/>
                  </a:cxn>
                  <a:cxn ang="0">
                    <a:pos x="276" y="70"/>
                  </a:cxn>
                  <a:cxn ang="0">
                    <a:pos x="255" y="74"/>
                  </a:cxn>
                  <a:cxn ang="0">
                    <a:pos x="230" y="77"/>
                  </a:cxn>
                  <a:cxn ang="0">
                    <a:pos x="202" y="79"/>
                  </a:cxn>
                  <a:cxn ang="0">
                    <a:pos x="172" y="81"/>
                  </a:cxn>
                  <a:cxn ang="0">
                    <a:pos x="140" y="81"/>
                  </a:cxn>
                  <a:cxn ang="0">
                    <a:pos x="109" y="79"/>
                  </a:cxn>
                  <a:cxn ang="0">
                    <a:pos x="82" y="77"/>
                  </a:cxn>
                  <a:cxn ang="0">
                    <a:pos x="56" y="74"/>
                  </a:cxn>
                  <a:cxn ang="0">
                    <a:pos x="35" y="70"/>
                  </a:cxn>
                  <a:cxn ang="0">
                    <a:pos x="19" y="64"/>
                  </a:cxn>
                  <a:cxn ang="0">
                    <a:pos x="7" y="59"/>
                  </a:cxn>
                  <a:cxn ang="0">
                    <a:pos x="1" y="53"/>
                  </a:cxn>
                  <a:cxn ang="0">
                    <a:pos x="0" y="31"/>
                  </a:cxn>
                  <a:cxn ang="0">
                    <a:pos x="3" y="25"/>
                  </a:cxn>
                  <a:cxn ang="0">
                    <a:pos x="12" y="19"/>
                  </a:cxn>
                  <a:cxn ang="0">
                    <a:pos x="27" y="14"/>
                  </a:cxn>
                  <a:cxn ang="0">
                    <a:pos x="46" y="9"/>
                  </a:cxn>
                  <a:cxn ang="0">
                    <a:pos x="68" y="5"/>
                  </a:cxn>
                  <a:cxn ang="0">
                    <a:pos x="95" y="2"/>
                  </a:cxn>
                  <a:cxn ang="0">
                    <a:pos x="124" y="1"/>
                  </a:cxn>
                  <a:cxn ang="0">
                    <a:pos x="156" y="0"/>
                  </a:cxn>
                  <a:cxn ang="0">
                    <a:pos x="187" y="1"/>
                  </a:cxn>
                  <a:cxn ang="0">
                    <a:pos x="216" y="2"/>
                  </a:cxn>
                  <a:cxn ang="0">
                    <a:pos x="243" y="5"/>
                  </a:cxn>
                  <a:cxn ang="0">
                    <a:pos x="266" y="9"/>
                  </a:cxn>
                  <a:cxn ang="0">
                    <a:pos x="284" y="14"/>
                  </a:cxn>
                  <a:cxn ang="0">
                    <a:pos x="299" y="19"/>
                  </a:cxn>
                  <a:cxn ang="0">
                    <a:pos x="308" y="25"/>
                  </a:cxn>
                  <a:cxn ang="0">
                    <a:pos x="311" y="31"/>
                  </a:cxn>
                </a:cxnLst>
                <a:rect l="0" t="0" r="r" b="b"/>
                <a:pathLst>
                  <a:path w="312" h="82">
                    <a:moveTo>
                      <a:pt x="311" y="50"/>
                    </a:moveTo>
                    <a:lnTo>
                      <a:pt x="311" y="53"/>
                    </a:lnTo>
                    <a:lnTo>
                      <a:pt x="308" y="56"/>
                    </a:lnTo>
                    <a:lnTo>
                      <a:pt x="304" y="59"/>
                    </a:lnTo>
                    <a:lnTo>
                      <a:pt x="299" y="62"/>
                    </a:lnTo>
                    <a:lnTo>
                      <a:pt x="292" y="64"/>
                    </a:lnTo>
                    <a:lnTo>
                      <a:pt x="284" y="67"/>
                    </a:lnTo>
                    <a:lnTo>
                      <a:pt x="276" y="70"/>
                    </a:lnTo>
                    <a:lnTo>
                      <a:pt x="266" y="72"/>
                    </a:lnTo>
                    <a:lnTo>
                      <a:pt x="255" y="74"/>
                    </a:lnTo>
                    <a:lnTo>
                      <a:pt x="243" y="76"/>
                    </a:lnTo>
                    <a:lnTo>
                      <a:pt x="230" y="77"/>
                    </a:lnTo>
                    <a:lnTo>
                      <a:pt x="216" y="79"/>
                    </a:lnTo>
                    <a:lnTo>
                      <a:pt x="202" y="79"/>
                    </a:lnTo>
                    <a:lnTo>
                      <a:pt x="187" y="80"/>
                    </a:lnTo>
                    <a:lnTo>
                      <a:pt x="172" y="81"/>
                    </a:lnTo>
                    <a:lnTo>
                      <a:pt x="156" y="81"/>
                    </a:lnTo>
                    <a:lnTo>
                      <a:pt x="140" y="81"/>
                    </a:lnTo>
                    <a:lnTo>
                      <a:pt x="124" y="80"/>
                    </a:lnTo>
                    <a:lnTo>
                      <a:pt x="109" y="79"/>
                    </a:lnTo>
                    <a:lnTo>
                      <a:pt x="95" y="79"/>
                    </a:lnTo>
                    <a:lnTo>
                      <a:pt x="82" y="77"/>
                    </a:lnTo>
                    <a:lnTo>
                      <a:pt x="68" y="76"/>
                    </a:lnTo>
                    <a:lnTo>
                      <a:pt x="56" y="74"/>
                    </a:lnTo>
                    <a:lnTo>
                      <a:pt x="46" y="72"/>
                    </a:lnTo>
                    <a:lnTo>
                      <a:pt x="35" y="70"/>
                    </a:lnTo>
                    <a:lnTo>
                      <a:pt x="27" y="67"/>
                    </a:lnTo>
                    <a:lnTo>
                      <a:pt x="19" y="64"/>
                    </a:lnTo>
                    <a:lnTo>
                      <a:pt x="12" y="62"/>
                    </a:lnTo>
                    <a:lnTo>
                      <a:pt x="7" y="59"/>
                    </a:lnTo>
                    <a:lnTo>
                      <a:pt x="3" y="56"/>
                    </a:lnTo>
                    <a:lnTo>
                      <a:pt x="1" y="53"/>
                    </a:lnTo>
                    <a:lnTo>
                      <a:pt x="0" y="50"/>
                    </a:lnTo>
                    <a:lnTo>
                      <a:pt x="0" y="31"/>
                    </a:lnTo>
                    <a:lnTo>
                      <a:pt x="1" y="28"/>
                    </a:lnTo>
                    <a:lnTo>
                      <a:pt x="3" y="25"/>
                    </a:lnTo>
                    <a:lnTo>
                      <a:pt x="7" y="22"/>
                    </a:lnTo>
                    <a:lnTo>
                      <a:pt x="12" y="19"/>
                    </a:lnTo>
                    <a:lnTo>
                      <a:pt x="19" y="17"/>
                    </a:lnTo>
                    <a:lnTo>
                      <a:pt x="27" y="14"/>
                    </a:lnTo>
                    <a:lnTo>
                      <a:pt x="35" y="11"/>
                    </a:lnTo>
                    <a:lnTo>
                      <a:pt x="46" y="9"/>
                    </a:lnTo>
                    <a:lnTo>
                      <a:pt x="56" y="7"/>
                    </a:lnTo>
                    <a:lnTo>
                      <a:pt x="68" y="5"/>
                    </a:lnTo>
                    <a:lnTo>
                      <a:pt x="82" y="4"/>
                    </a:lnTo>
                    <a:lnTo>
                      <a:pt x="95" y="2"/>
                    </a:lnTo>
                    <a:lnTo>
                      <a:pt x="109" y="2"/>
                    </a:lnTo>
                    <a:lnTo>
                      <a:pt x="124" y="1"/>
                    </a:lnTo>
                    <a:lnTo>
                      <a:pt x="140" y="0"/>
                    </a:lnTo>
                    <a:lnTo>
                      <a:pt x="156" y="0"/>
                    </a:lnTo>
                    <a:lnTo>
                      <a:pt x="172" y="0"/>
                    </a:lnTo>
                    <a:lnTo>
                      <a:pt x="187" y="1"/>
                    </a:lnTo>
                    <a:lnTo>
                      <a:pt x="202" y="2"/>
                    </a:lnTo>
                    <a:lnTo>
                      <a:pt x="216" y="2"/>
                    </a:lnTo>
                    <a:lnTo>
                      <a:pt x="230" y="4"/>
                    </a:lnTo>
                    <a:lnTo>
                      <a:pt x="243" y="5"/>
                    </a:lnTo>
                    <a:lnTo>
                      <a:pt x="255" y="7"/>
                    </a:lnTo>
                    <a:lnTo>
                      <a:pt x="266" y="9"/>
                    </a:lnTo>
                    <a:lnTo>
                      <a:pt x="276" y="11"/>
                    </a:lnTo>
                    <a:lnTo>
                      <a:pt x="284" y="14"/>
                    </a:lnTo>
                    <a:lnTo>
                      <a:pt x="292" y="17"/>
                    </a:lnTo>
                    <a:lnTo>
                      <a:pt x="299" y="19"/>
                    </a:lnTo>
                    <a:lnTo>
                      <a:pt x="304" y="22"/>
                    </a:lnTo>
                    <a:lnTo>
                      <a:pt x="308" y="25"/>
                    </a:lnTo>
                    <a:lnTo>
                      <a:pt x="311" y="28"/>
                    </a:lnTo>
                    <a:lnTo>
                      <a:pt x="311" y="31"/>
                    </a:lnTo>
                    <a:lnTo>
                      <a:pt x="311" y="50"/>
                    </a:lnTo>
                  </a:path>
                </a:pathLst>
              </a:custGeom>
              <a:noFill/>
              <a:ln w="12700" cap="rnd" cmpd="sng">
                <a:solidFill>
                  <a:srgbClr val="000000"/>
                </a:solidFill>
                <a:prstDash val="solid"/>
                <a:round/>
                <a:headEnd type="none" w="sm" len="sm"/>
                <a:tailEnd type="none" w="sm" len="sm"/>
              </a:ln>
              <a:effectLst/>
            </p:spPr>
            <p:txBody>
              <a:bodyPr wrap="none" lIns="91968" tIns="0" rIns="91968" bIns="45982">
                <a:spAutoFit/>
              </a:bodyPr>
              <a:lstStyle/>
              <a:p>
                <a:endParaRPr lang="it-IT"/>
              </a:p>
            </p:txBody>
          </p:sp>
          <p:sp>
            <p:nvSpPr>
              <p:cNvPr id="926" name="Freeform 224"/>
              <p:cNvSpPr>
                <a:spLocks noChangeAspect="1"/>
              </p:cNvSpPr>
              <p:nvPr/>
            </p:nvSpPr>
            <p:spPr bwMode="auto">
              <a:xfrm>
                <a:off x="1845" y="2590"/>
                <a:ext cx="70" cy="45"/>
              </a:xfrm>
              <a:custGeom>
                <a:avLst/>
                <a:gdLst/>
                <a:ahLst/>
                <a:cxnLst>
                  <a:cxn ang="0">
                    <a:pos x="0" y="0"/>
                  </a:cxn>
                  <a:cxn ang="0">
                    <a:pos x="69" y="0"/>
                  </a:cxn>
                  <a:cxn ang="0">
                    <a:pos x="66" y="25"/>
                  </a:cxn>
                  <a:cxn ang="0">
                    <a:pos x="65" y="25"/>
                  </a:cxn>
                  <a:cxn ang="0">
                    <a:pos x="62" y="28"/>
                  </a:cxn>
                  <a:cxn ang="0">
                    <a:pos x="56" y="31"/>
                  </a:cxn>
                  <a:cxn ang="0">
                    <a:pos x="48" y="34"/>
                  </a:cxn>
                  <a:cxn ang="0">
                    <a:pos x="38" y="38"/>
                  </a:cxn>
                  <a:cxn ang="0">
                    <a:pos x="27" y="41"/>
                  </a:cxn>
                  <a:cxn ang="0">
                    <a:pos x="14" y="43"/>
                  </a:cxn>
                  <a:cxn ang="0">
                    <a:pos x="0" y="44"/>
                  </a:cxn>
                  <a:cxn ang="0">
                    <a:pos x="0" y="37"/>
                  </a:cxn>
                  <a:cxn ang="0">
                    <a:pos x="0" y="22"/>
                  </a:cxn>
                  <a:cxn ang="0">
                    <a:pos x="0" y="7"/>
                  </a:cxn>
                  <a:cxn ang="0">
                    <a:pos x="0" y="0"/>
                  </a:cxn>
                </a:cxnLst>
                <a:rect l="0" t="0" r="r" b="b"/>
                <a:pathLst>
                  <a:path w="70" h="45">
                    <a:moveTo>
                      <a:pt x="0" y="0"/>
                    </a:moveTo>
                    <a:lnTo>
                      <a:pt x="69" y="0"/>
                    </a:lnTo>
                    <a:lnTo>
                      <a:pt x="66" y="25"/>
                    </a:lnTo>
                    <a:lnTo>
                      <a:pt x="65" y="25"/>
                    </a:lnTo>
                    <a:lnTo>
                      <a:pt x="62" y="28"/>
                    </a:lnTo>
                    <a:lnTo>
                      <a:pt x="56" y="31"/>
                    </a:lnTo>
                    <a:lnTo>
                      <a:pt x="48" y="34"/>
                    </a:lnTo>
                    <a:lnTo>
                      <a:pt x="38" y="38"/>
                    </a:lnTo>
                    <a:lnTo>
                      <a:pt x="27" y="41"/>
                    </a:lnTo>
                    <a:lnTo>
                      <a:pt x="14" y="43"/>
                    </a:lnTo>
                    <a:lnTo>
                      <a:pt x="0" y="44"/>
                    </a:lnTo>
                    <a:lnTo>
                      <a:pt x="0" y="37"/>
                    </a:lnTo>
                    <a:lnTo>
                      <a:pt x="0" y="22"/>
                    </a:lnTo>
                    <a:lnTo>
                      <a:pt x="0" y="7"/>
                    </a:lnTo>
                    <a:lnTo>
                      <a:pt x="0" y="0"/>
                    </a:lnTo>
                  </a:path>
                </a:pathLst>
              </a:custGeom>
              <a:solidFill>
                <a:srgbClr val="385496"/>
              </a:solidFill>
              <a:ln w="9525" cap="rnd">
                <a:noFill/>
                <a:round/>
                <a:headEnd type="none" w="sm" len="sm"/>
                <a:tailEnd type="none" w="sm" len="sm"/>
              </a:ln>
              <a:effectLst/>
            </p:spPr>
            <p:txBody>
              <a:bodyPr wrap="none" lIns="91968" tIns="0" rIns="91968" bIns="45982">
                <a:spAutoFit/>
              </a:bodyPr>
              <a:lstStyle/>
              <a:p>
                <a:endParaRPr lang="it-IT"/>
              </a:p>
            </p:txBody>
          </p:sp>
          <p:sp>
            <p:nvSpPr>
              <p:cNvPr id="927" name="Freeform 225"/>
              <p:cNvSpPr>
                <a:spLocks noChangeAspect="1"/>
              </p:cNvSpPr>
              <p:nvPr/>
            </p:nvSpPr>
            <p:spPr bwMode="auto">
              <a:xfrm>
                <a:off x="1603" y="2558"/>
                <a:ext cx="312" cy="65"/>
              </a:xfrm>
              <a:custGeom>
                <a:avLst/>
                <a:gdLst/>
                <a:ahLst/>
                <a:cxnLst>
                  <a:cxn ang="0">
                    <a:pos x="1" y="28"/>
                  </a:cxn>
                  <a:cxn ang="0">
                    <a:pos x="7" y="22"/>
                  </a:cxn>
                  <a:cxn ang="0">
                    <a:pos x="19" y="16"/>
                  </a:cxn>
                  <a:cxn ang="0">
                    <a:pos x="35" y="11"/>
                  </a:cxn>
                  <a:cxn ang="0">
                    <a:pos x="56" y="7"/>
                  </a:cxn>
                  <a:cxn ang="0">
                    <a:pos x="82" y="4"/>
                  </a:cxn>
                  <a:cxn ang="0">
                    <a:pos x="109" y="2"/>
                  </a:cxn>
                  <a:cxn ang="0">
                    <a:pos x="140" y="0"/>
                  </a:cxn>
                  <a:cxn ang="0">
                    <a:pos x="172" y="0"/>
                  </a:cxn>
                  <a:cxn ang="0">
                    <a:pos x="202" y="2"/>
                  </a:cxn>
                  <a:cxn ang="0">
                    <a:pos x="230" y="4"/>
                  </a:cxn>
                  <a:cxn ang="0">
                    <a:pos x="255" y="7"/>
                  </a:cxn>
                  <a:cxn ang="0">
                    <a:pos x="276" y="11"/>
                  </a:cxn>
                  <a:cxn ang="0">
                    <a:pos x="292" y="16"/>
                  </a:cxn>
                  <a:cxn ang="0">
                    <a:pos x="304" y="22"/>
                  </a:cxn>
                  <a:cxn ang="0">
                    <a:pos x="311" y="28"/>
                  </a:cxn>
                  <a:cxn ang="0">
                    <a:pos x="311" y="35"/>
                  </a:cxn>
                  <a:cxn ang="0">
                    <a:pos x="304" y="41"/>
                  </a:cxn>
                  <a:cxn ang="0">
                    <a:pos x="292" y="47"/>
                  </a:cxn>
                  <a:cxn ang="0">
                    <a:pos x="276" y="52"/>
                  </a:cxn>
                  <a:cxn ang="0">
                    <a:pos x="255" y="57"/>
                  </a:cxn>
                  <a:cxn ang="0">
                    <a:pos x="230" y="60"/>
                  </a:cxn>
                  <a:cxn ang="0">
                    <a:pos x="202" y="63"/>
                  </a:cxn>
                  <a:cxn ang="0">
                    <a:pos x="172" y="64"/>
                  </a:cxn>
                  <a:cxn ang="0">
                    <a:pos x="140" y="64"/>
                  </a:cxn>
                  <a:cxn ang="0">
                    <a:pos x="109" y="63"/>
                  </a:cxn>
                  <a:cxn ang="0">
                    <a:pos x="82" y="60"/>
                  </a:cxn>
                  <a:cxn ang="0">
                    <a:pos x="56" y="57"/>
                  </a:cxn>
                  <a:cxn ang="0">
                    <a:pos x="35" y="52"/>
                  </a:cxn>
                  <a:cxn ang="0">
                    <a:pos x="19" y="47"/>
                  </a:cxn>
                  <a:cxn ang="0">
                    <a:pos x="7" y="41"/>
                  </a:cxn>
                  <a:cxn ang="0">
                    <a:pos x="1" y="35"/>
                  </a:cxn>
                </a:cxnLst>
                <a:rect l="0" t="0" r="r" b="b"/>
                <a:pathLst>
                  <a:path w="312" h="65">
                    <a:moveTo>
                      <a:pt x="0" y="32"/>
                    </a:moveTo>
                    <a:lnTo>
                      <a:pt x="1" y="28"/>
                    </a:lnTo>
                    <a:lnTo>
                      <a:pt x="3" y="26"/>
                    </a:lnTo>
                    <a:lnTo>
                      <a:pt x="7" y="22"/>
                    </a:lnTo>
                    <a:lnTo>
                      <a:pt x="12" y="19"/>
                    </a:lnTo>
                    <a:lnTo>
                      <a:pt x="19" y="16"/>
                    </a:lnTo>
                    <a:lnTo>
                      <a:pt x="27" y="14"/>
                    </a:lnTo>
                    <a:lnTo>
                      <a:pt x="35" y="11"/>
                    </a:lnTo>
                    <a:lnTo>
                      <a:pt x="46" y="9"/>
                    </a:lnTo>
                    <a:lnTo>
                      <a:pt x="56" y="7"/>
                    </a:lnTo>
                    <a:lnTo>
                      <a:pt x="68" y="6"/>
                    </a:lnTo>
                    <a:lnTo>
                      <a:pt x="82" y="4"/>
                    </a:lnTo>
                    <a:lnTo>
                      <a:pt x="95" y="2"/>
                    </a:lnTo>
                    <a:lnTo>
                      <a:pt x="109" y="2"/>
                    </a:lnTo>
                    <a:lnTo>
                      <a:pt x="124" y="0"/>
                    </a:lnTo>
                    <a:lnTo>
                      <a:pt x="140" y="0"/>
                    </a:lnTo>
                    <a:lnTo>
                      <a:pt x="156" y="0"/>
                    </a:lnTo>
                    <a:lnTo>
                      <a:pt x="172" y="0"/>
                    </a:lnTo>
                    <a:lnTo>
                      <a:pt x="187" y="0"/>
                    </a:lnTo>
                    <a:lnTo>
                      <a:pt x="202" y="2"/>
                    </a:lnTo>
                    <a:lnTo>
                      <a:pt x="216" y="2"/>
                    </a:lnTo>
                    <a:lnTo>
                      <a:pt x="230" y="4"/>
                    </a:lnTo>
                    <a:lnTo>
                      <a:pt x="243" y="6"/>
                    </a:lnTo>
                    <a:lnTo>
                      <a:pt x="255" y="7"/>
                    </a:lnTo>
                    <a:lnTo>
                      <a:pt x="266" y="9"/>
                    </a:lnTo>
                    <a:lnTo>
                      <a:pt x="276" y="11"/>
                    </a:lnTo>
                    <a:lnTo>
                      <a:pt x="284" y="14"/>
                    </a:lnTo>
                    <a:lnTo>
                      <a:pt x="292" y="16"/>
                    </a:lnTo>
                    <a:lnTo>
                      <a:pt x="299" y="19"/>
                    </a:lnTo>
                    <a:lnTo>
                      <a:pt x="304" y="22"/>
                    </a:lnTo>
                    <a:lnTo>
                      <a:pt x="308" y="26"/>
                    </a:lnTo>
                    <a:lnTo>
                      <a:pt x="311" y="28"/>
                    </a:lnTo>
                    <a:lnTo>
                      <a:pt x="311" y="32"/>
                    </a:lnTo>
                    <a:lnTo>
                      <a:pt x="311" y="35"/>
                    </a:lnTo>
                    <a:lnTo>
                      <a:pt x="308" y="38"/>
                    </a:lnTo>
                    <a:lnTo>
                      <a:pt x="304" y="41"/>
                    </a:lnTo>
                    <a:lnTo>
                      <a:pt x="299" y="44"/>
                    </a:lnTo>
                    <a:lnTo>
                      <a:pt x="292" y="47"/>
                    </a:lnTo>
                    <a:lnTo>
                      <a:pt x="284" y="49"/>
                    </a:lnTo>
                    <a:lnTo>
                      <a:pt x="276" y="52"/>
                    </a:lnTo>
                    <a:lnTo>
                      <a:pt x="266" y="55"/>
                    </a:lnTo>
                    <a:lnTo>
                      <a:pt x="255" y="57"/>
                    </a:lnTo>
                    <a:lnTo>
                      <a:pt x="243" y="59"/>
                    </a:lnTo>
                    <a:lnTo>
                      <a:pt x="230" y="60"/>
                    </a:lnTo>
                    <a:lnTo>
                      <a:pt x="216" y="61"/>
                    </a:lnTo>
                    <a:lnTo>
                      <a:pt x="202" y="63"/>
                    </a:lnTo>
                    <a:lnTo>
                      <a:pt x="187" y="64"/>
                    </a:lnTo>
                    <a:lnTo>
                      <a:pt x="172" y="64"/>
                    </a:lnTo>
                    <a:lnTo>
                      <a:pt x="156" y="64"/>
                    </a:lnTo>
                    <a:lnTo>
                      <a:pt x="140" y="64"/>
                    </a:lnTo>
                    <a:lnTo>
                      <a:pt x="124" y="64"/>
                    </a:lnTo>
                    <a:lnTo>
                      <a:pt x="109" y="63"/>
                    </a:lnTo>
                    <a:lnTo>
                      <a:pt x="95" y="61"/>
                    </a:lnTo>
                    <a:lnTo>
                      <a:pt x="82" y="60"/>
                    </a:lnTo>
                    <a:lnTo>
                      <a:pt x="68" y="59"/>
                    </a:lnTo>
                    <a:lnTo>
                      <a:pt x="56" y="57"/>
                    </a:lnTo>
                    <a:lnTo>
                      <a:pt x="46" y="55"/>
                    </a:lnTo>
                    <a:lnTo>
                      <a:pt x="35" y="52"/>
                    </a:lnTo>
                    <a:lnTo>
                      <a:pt x="27" y="49"/>
                    </a:lnTo>
                    <a:lnTo>
                      <a:pt x="19" y="47"/>
                    </a:lnTo>
                    <a:lnTo>
                      <a:pt x="12" y="44"/>
                    </a:lnTo>
                    <a:lnTo>
                      <a:pt x="7" y="41"/>
                    </a:lnTo>
                    <a:lnTo>
                      <a:pt x="3" y="38"/>
                    </a:lnTo>
                    <a:lnTo>
                      <a:pt x="1" y="35"/>
                    </a:lnTo>
                    <a:lnTo>
                      <a:pt x="0" y="32"/>
                    </a:lnTo>
                  </a:path>
                </a:pathLst>
              </a:custGeom>
              <a:solidFill>
                <a:srgbClr val="708CC6"/>
              </a:solidFill>
              <a:ln w="9525" cap="rnd">
                <a:noFill/>
                <a:round/>
                <a:headEnd type="none" w="sm" len="sm"/>
                <a:tailEnd type="none" w="sm" len="sm"/>
              </a:ln>
              <a:effectLst/>
            </p:spPr>
            <p:txBody>
              <a:bodyPr wrap="none" lIns="91968" tIns="0" rIns="91968" bIns="45982">
                <a:spAutoFit/>
              </a:bodyPr>
              <a:lstStyle/>
              <a:p>
                <a:endParaRPr lang="it-IT"/>
              </a:p>
            </p:txBody>
          </p:sp>
          <p:sp>
            <p:nvSpPr>
              <p:cNvPr id="928" name="Freeform 226"/>
              <p:cNvSpPr>
                <a:spLocks noChangeAspect="1"/>
              </p:cNvSpPr>
              <p:nvPr/>
            </p:nvSpPr>
            <p:spPr bwMode="auto">
              <a:xfrm>
                <a:off x="1528" y="2191"/>
                <a:ext cx="496" cy="415"/>
              </a:xfrm>
              <a:custGeom>
                <a:avLst/>
                <a:gdLst/>
                <a:ahLst/>
                <a:cxnLst>
                  <a:cxn ang="0">
                    <a:pos x="494" y="282"/>
                  </a:cxn>
                  <a:cxn ang="0">
                    <a:pos x="472" y="326"/>
                  </a:cxn>
                  <a:cxn ang="0">
                    <a:pos x="472" y="365"/>
                  </a:cxn>
                  <a:cxn ang="0">
                    <a:pos x="425" y="414"/>
                  </a:cxn>
                  <a:cxn ang="0">
                    <a:pos x="0" y="414"/>
                  </a:cxn>
                  <a:cxn ang="0">
                    <a:pos x="0" y="46"/>
                  </a:cxn>
                  <a:cxn ang="0">
                    <a:pos x="47" y="0"/>
                  </a:cxn>
                  <a:cxn ang="0">
                    <a:pos x="471" y="0"/>
                  </a:cxn>
                  <a:cxn ang="0">
                    <a:pos x="471" y="11"/>
                  </a:cxn>
                  <a:cxn ang="0">
                    <a:pos x="495" y="12"/>
                  </a:cxn>
                  <a:cxn ang="0">
                    <a:pos x="494" y="282"/>
                  </a:cxn>
                </a:cxnLst>
                <a:rect l="0" t="0" r="r" b="b"/>
                <a:pathLst>
                  <a:path w="496" h="415">
                    <a:moveTo>
                      <a:pt x="494" y="282"/>
                    </a:moveTo>
                    <a:lnTo>
                      <a:pt x="472" y="326"/>
                    </a:lnTo>
                    <a:lnTo>
                      <a:pt x="472" y="365"/>
                    </a:lnTo>
                    <a:lnTo>
                      <a:pt x="425" y="414"/>
                    </a:lnTo>
                    <a:lnTo>
                      <a:pt x="0" y="414"/>
                    </a:lnTo>
                    <a:lnTo>
                      <a:pt x="0" y="46"/>
                    </a:lnTo>
                    <a:lnTo>
                      <a:pt x="47" y="0"/>
                    </a:lnTo>
                    <a:lnTo>
                      <a:pt x="471" y="0"/>
                    </a:lnTo>
                    <a:lnTo>
                      <a:pt x="471" y="11"/>
                    </a:lnTo>
                    <a:lnTo>
                      <a:pt x="495" y="12"/>
                    </a:lnTo>
                    <a:lnTo>
                      <a:pt x="494" y="282"/>
                    </a:lnTo>
                  </a:path>
                </a:pathLst>
              </a:custGeom>
              <a:solidFill>
                <a:srgbClr val="B2BCDD"/>
              </a:solidFill>
              <a:ln w="9525" cap="rnd">
                <a:noFill/>
                <a:round/>
                <a:headEnd type="none" w="sm" len="sm"/>
                <a:tailEnd type="none" w="sm" len="sm"/>
              </a:ln>
              <a:effectLst/>
            </p:spPr>
            <p:txBody>
              <a:bodyPr wrap="none" lIns="91968" tIns="0" rIns="91968" bIns="45982">
                <a:spAutoFit/>
              </a:bodyPr>
              <a:lstStyle/>
              <a:p>
                <a:endParaRPr lang="it-IT"/>
              </a:p>
            </p:txBody>
          </p:sp>
          <p:sp>
            <p:nvSpPr>
              <p:cNvPr id="929" name="Freeform 227"/>
              <p:cNvSpPr>
                <a:spLocks noChangeAspect="1"/>
              </p:cNvSpPr>
              <p:nvPr/>
            </p:nvSpPr>
            <p:spPr bwMode="auto">
              <a:xfrm>
                <a:off x="1540" y="2196"/>
                <a:ext cx="456" cy="42"/>
              </a:xfrm>
              <a:custGeom>
                <a:avLst/>
                <a:gdLst/>
                <a:ahLst/>
                <a:cxnLst>
                  <a:cxn ang="0">
                    <a:pos x="35" y="0"/>
                  </a:cxn>
                  <a:cxn ang="0">
                    <a:pos x="452" y="0"/>
                  </a:cxn>
                  <a:cxn ang="0">
                    <a:pos x="455" y="41"/>
                  </a:cxn>
                  <a:cxn ang="0">
                    <a:pos x="0" y="37"/>
                  </a:cxn>
                  <a:cxn ang="0">
                    <a:pos x="35" y="0"/>
                  </a:cxn>
                </a:cxnLst>
                <a:rect l="0" t="0" r="r" b="b"/>
                <a:pathLst>
                  <a:path w="456" h="42">
                    <a:moveTo>
                      <a:pt x="35" y="0"/>
                    </a:moveTo>
                    <a:lnTo>
                      <a:pt x="452" y="0"/>
                    </a:lnTo>
                    <a:lnTo>
                      <a:pt x="455" y="41"/>
                    </a:lnTo>
                    <a:lnTo>
                      <a:pt x="0" y="37"/>
                    </a:lnTo>
                    <a:lnTo>
                      <a:pt x="35"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930" name="Freeform 228"/>
              <p:cNvSpPr>
                <a:spLocks noChangeAspect="1"/>
              </p:cNvSpPr>
              <p:nvPr/>
            </p:nvSpPr>
            <p:spPr bwMode="auto">
              <a:xfrm>
                <a:off x="1575" y="2192"/>
                <a:ext cx="422" cy="17"/>
              </a:xfrm>
              <a:custGeom>
                <a:avLst/>
                <a:gdLst/>
                <a:ahLst/>
                <a:cxnLst>
                  <a:cxn ang="0">
                    <a:pos x="421" y="8"/>
                  </a:cxn>
                  <a:cxn ang="0">
                    <a:pos x="417" y="0"/>
                  </a:cxn>
                  <a:cxn ang="0">
                    <a:pos x="0" y="0"/>
                  </a:cxn>
                  <a:cxn ang="0">
                    <a:pos x="0" y="16"/>
                  </a:cxn>
                  <a:cxn ang="0">
                    <a:pos x="417" y="16"/>
                  </a:cxn>
                  <a:cxn ang="0">
                    <a:pos x="414" y="8"/>
                  </a:cxn>
                  <a:cxn ang="0">
                    <a:pos x="421" y="8"/>
                  </a:cxn>
                  <a:cxn ang="0">
                    <a:pos x="421" y="2"/>
                  </a:cxn>
                  <a:cxn ang="0">
                    <a:pos x="417" y="0"/>
                  </a:cxn>
                  <a:cxn ang="0">
                    <a:pos x="421" y="8"/>
                  </a:cxn>
                </a:cxnLst>
                <a:rect l="0" t="0" r="r" b="b"/>
                <a:pathLst>
                  <a:path w="422" h="17">
                    <a:moveTo>
                      <a:pt x="421" y="8"/>
                    </a:moveTo>
                    <a:lnTo>
                      <a:pt x="417" y="0"/>
                    </a:lnTo>
                    <a:lnTo>
                      <a:pt x="0" y="0"/>
                    </a:lnTo>
                    <a:lnTo>
                      <a:pt x="0" y="16"/>
                    </a:lnTo>
                    <a:lnTo>
                      <a:pt x="417" y="16"/>
                    </a:lnTo>
                    <a:lnTo>
                      <a:pt x="414" y="8"/>
                    </a:lnTo>
                    <a:lnTo>
                      <a:pt x="421" y="8"/>
                    </a:lnTo>
                    <a:lnTo>
                      <a:pt x="421" y="2"/>
                    </a:lnTo>
                    <a:lnTo>
                      <a:pt x="417" y="0"/>
                    </a:lnTo>
                    <a:lnTo>
                      <a:pt x="421" y="8"/>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931" name="Freeform 229"/>
              <p:cNvSpPr>
                <a:spLocks noChangeAspect="1"/>
              </p:cNvSpPr>
              <p:nvPr/>
            </p:nvSpPr>
            <p:spPr bwMode="auto">
              <a:xfrm>
                <a:off x="1989" y="2196"/>
                <a:ext cx="17" cy="46"/>
              </a:xfrm>
              <a:custGeom>
                <a:avLst/>
                <a:gdLst/>
                <a:ahLst/>
                <a:cxnLst>
                  <a:cxn ang="0">
                    <a:pos x="9" y="45"/>
                  </a:cxn>
                  <a:cxn ang="0">
                    <a:pos x="14" y="41"/>
                  </a:cxn>
                  <a:cxn ang="0">
                    <a:pos x="11" y="0"/>
                  </a:cxn>
                  <a:cxn ang="0">
                    <a:pos x="0" y="0"/>
                  </a:cxn>
                  <a:cxn ang="0">
                    <a:pos x="3" y="41"/>
                  </a:cxn>
                  <a:cxn ang="0">
                    <a:pos x="9" y="37"/>
                  </a:cxn>
                  <a:cxn ang="0">
                    <a:pos x="9" y="45"/>
                  </a:cxn>
                  <a:cxn ang="0">
                    <a:pos x="16" y="45"/>
                  </a:cxn>
                  <a:cxn ang="0">
                    <a:pos x="14" y="41"/>
                  </a:cxn>
                  <a:cxn ang="0">
                    <a:pos x="9" y="45"/>
                  </a:cxn>
                </a:cxnLst>
                <a:rect l="0" t="0" r="r" b="b"/>
                <a:pathLst>
                  <a:path w="17" h="46">
                    <a:moveTo>
                      <a:pt x="9" y="45"/>
                    </a:moveTo>
                    <a:lnTo>
                      <a:pt x="14" y="41"/>
                    </a:lnTo>
                    <a:lnTo>
                      <a:pt x="11" y="0"/>
                    </a:lnTo>
                    <a:lnTo>
                      <a:pt x="0" y="0"/>
                    </a:lnTo>
                    <a:lnTo>
                      <a:pt x="3" y="41"/>
                    </a:lnTo>
                    <a:lnTo>
                      <a:pt x="9" y="37"/>
                    </a:lnTo>
                    <a:lnTo>
                      <a:pt x="9" y="45"/>
                    </a:lnTo>
                    <a:lnTo>
                      <a:pt x="16" y="45"/>
                    </a:lnTo>
                    <a:lnTo>
                      <a:pt x="14" y="41"/>
                    </a:lnTo>
                    <a:lnTo>
                      <a:pt x="9" y="45"/>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932" name="Freeform 230"/>
              <p:cNvSpPr>
                <a:spLocks noChangeAspect="1"/>
              </p:cNvSpPr>
              <p:nvPr/>
            </p:nvSpPr>
            <p:spPr bwMode="auto">
              <a:xfrm>
                <a:off x="1531" y="2229"/>
                <a:ext cx="465" cy="17"/>
              </a:xfrm>
              <a:custGeom>
                <a:avLst/>
                <a:gdLst/>
                <a:ahLst/>
                <a:cxnLst>
                  <a:cxn ang="0">
                    <a:pos x="6" y="1"/>
                  </a:cxn>
                  <a:cxn ang="0">
                    <a:pos x="9" y="10"/>
                  </a:cxn>
                  <a:cxn ang="0">
                    <a:pos x="464" y="16"/>
                  </a:cxn>
                  <a:cxn ang="0">
                    <a:pos x="464" y="5"/>
                  </a:cxn>
                  <a:cxn ang="0">
                    <a:pos x="9" y="0"/>
                  </a:cxn>
                  <a:cxn ang="0">
                    <a:pos x="12" y="8"/>
                  </a:cxn>
                  <a:cxn ang="0">
                    <a:pos x="6" y="1"/>
                  </a:cxn>
                  <a:cxn ang="0">
                    <a:pos x="0" y="9"/>
                  </a:cxn>
                  <a:cxn ang="0">
                    <a:pos x="9" y="10"/>
                  </a:cxn>
                  <a:cxn ang="0">
                    <a:pos x="6" y="1"/>
                  </a:cxn>
                </a:cxnLst>
                <a:rect l="0" t="0" r="r" b="b"/>
                <a:pathLst>
                  <a:path w="465" h="17">
                    <a:moveTo>
                      <a:pt x="6" y="1"/>
                    </a:moveTo>
                    <a:lnTo>
                      <a:pt x="9" y="10"/>
                    </a:lnTo>
                    <a:lnTo>
                      <a:pt x="464" y="16"/>
                    </a:lnTo>
                    <a:lnTo>
                      <a:pt x="464" y="5"/>
                    </a:lnTo>
                    <a:lnTo>
                      <a:pt x="9" y="0"/>
                    </a:lnTo>
                    <a:lnTo>
                      <a:pt x="12" y="8"/>
                    </a:lnTo>
                    <a:lnTo>
                      <a:pt x="6" y="1"/>
                    </a:lnTo>
                    <a:lnTo>
                      <a:pt x="0" y="9"/>
                    </a:lnTo>
                    <a:lnTo>
                      <a:pt x="9" y="10"/>
                    </a:lnTo>
                    <a:lnTo>
                      <a:pt x="6" y="1"/>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933" name="Freeform 231"/>
              <p:cNvSpPr>
                <a:spLocks noChangeAspect="1"/>
              </p:cNvSpPr>
              <p:nvPr/>
            </p:nvSpPr>
            <p:spPr bwMode="auto">
              <a:xfrm>
                <a:off x="1537" y="2192"/>
                <a:ext cx="42" cy="44"/>
              </a:xfrm>
              <a:custGeom>
                <a:avLst/>
                <a:gdLst/>
                <a:ahLst/>
                <a:cxnLst>
                  <a:cxn ang="0">
                    <a:pos x="38" y="0"/>
                  </a:cxn>
                  <a:cxn ang="0">
                    <a:pos x="35" y="2"/>
                  </a:cxn>
                  <a:cxn ang="0">
                    <a:pos x="0" y="38"/>
                  </a:cxn>
                  <a:cxn ang="0">
                    <a:pos x="6" y="43"/>
                  </a:cxn>
                  <a:cxn ang="0">
                    <a:pos x="41" y="7"/>
                  </a:cxn>
                  <a:cxn ang="0">
                    <a:pos x="38" y="8"/>
                  </a:cxn>
                  <a:cxn ang="0">
                    <a:pos x="38" y="0"/>
                  </a:cxn>
                  <a:cxn ang="0">
                    <a:pos x="37" y="1"/>
                  </a:cxn>
                  <a:cxn ang="0">
                    <a:pos x="35" y="2"/>
                  </a:cxn>
                  <a:cxn ang="0">
                    <a:pos x="38" y="0"/>
                  </a:cxn>
                </a:cxnLst>
                <a:rect l="0" t="0" r="r" b="b"/>
                <a:pathLst>
                  <a:path w="42" h="44">
                    <a:moveTo>
                      <a:pt x="38" y="0"/>
                    </a:moveTo>
                    <a:lnTo>
                      <a:pt x="35" y="2"/>
                    </a:lnTo>
                    <a:lnTo>
                      <a:pt x="0" y="38"/>
                    </a:lnTo>
                    <a:lnTo>
                      <a:pt x="6" y="43"/>
                    </a:lnTo>
                    <a:lnTo>
                      <a:pt x="41" y="7"/>
                    </a:lnTo>
                    <a:lnTo>
                      <a:pt x="38" y="8"/>
                    </a:lnTo>
                    <a:lnTo>
                      <a:pt x="38" y="0"/>
                    </a:lnTo>
                    <a:lnTo>
                      <a:pt x="37" y="1"/>
                    </a:lnTo>
                    <a:lnTo>
                      <a:pt x="35" y="2"/>
                    </a:lnTo>
                    <a:lnTo>
                      <a:pt x="38" y="0"/>
                    </a:lnTo>
                  </a:path>
                </a:pathLst>
              </a:custGeom>
              <a:solidFill>
                <a:srgbClr val="C1D1E8"/>
              </a:solidFill>
              <a:ln w="9525" cap="rnd">
                <a:noFill/>
                <a:round/>
                <a:headEnd type="none" w="sm" len="sm"/>
                <a:tailEnd type="none" w="sm" len="sm"/>
              </a:ln>
              <a:effectLst/>
            </p:spPr>
            <p:txBody>
              <a:bodyPr wrap="none" lIns="91968" tIns="0" rIns="91968" bIns="45982">
                <a:spAutoFit/>
              </a:bodyPr>
              <a:lstStyle/>
              <a:p>
                <a:endParaRPr lang="it-IT"/>
              </a:p>
            </p:txBody>
          </p:sp>
          <p:sp>
            <p:nvSpPr>
              <p:cNvPr id="934" name="Freeform 232"/>
              <p:cNvSpPr>
                <a:spLocks noChangeAspect="1"/>
              </p:cNvSpPr>
              <p:nvPr/>
            </p:nvSpPr>
            <p:spPr bwMode="auto">
              <a:xfrm>
                <a:off x="1993" y="2211"/>
                <a:ext cx="25" cy="311"/>
              </a:xfrm>
              <a:custGeom>
                <a:avLst/>
                <a:gdLst/>
                <a:ahLst/>
                <a:cxnLst>
                  <a:cxn ang="0">
                    <a:pos x="24" y="0"/>
                  </a:cxn>
                  <a:cxn ang="0">
                    <a:pos x="1" y="5"/>
                  </a:cxn>
                  <a:cxn ang="0">
                    <a:pos x="0" y="310"/>
                  </a:cxn>
                  <a:cxn ang="0">
                    <a:pos x="23" y="266"/>
                  </a:cxn>
                  <a:cxn ang="0">
                    <a:pos x="24" y="0"/>
                  </a:cxn>
                </a:cxnLst>
                <a:rect l="0" t="0" r="r" b="b"/>
                <a:pathLst>
                  <a:path w="25" h="311">
                    <a:moveTo>
                      <a:pt x="24" y="0"/>
                    </a:moveTo>
                    <a:lnTo>
                      <a:pt x="1" y="5"/>
                    </a:lnTo>
                    <a:lnTo>
                      <a:pt x="0" y="310"/>
                    </a:lnTo>
                    <a:lnTo>
                      <a:pt x="23" y="266"/>
                    </a:lnTo>
                    <a:lnTo>
                      <a:pt x="24"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935" name="Freeform 233"/>
              <p:cNvSpPr>
                <a:spLocks noChangeAspect="1"/>
              </p:cNvSpPr>
              <p:nvPr/>
            </p:nvSpPr>
            <p:spPr bwMode="auto">
              <a:xfrm>
                <a:off x="1990" y="2207"/>
                <a:ext cx="29" cy="17"/>
              </a:xfrm>
              <a:custGeom>
                <a:avLst/>
                <a:gdLst/>
                <a:ahLst/>
                <a:cxnLst>
                  <a:cxn ang="0">
                    <a:pos x="8" y="12"/>
                  </a:cxn>
                  <a:cxn ang="0">
                    <a:pos x="5" y="16"/>
                  </a:cxn>
                  <a:cxn ang="0">
                    <a:pos x="28" y="9"/>
                  </a:cxn>
                  <a:cxn ang="0">
                    <a:pos x="27" y="0"/>
                  </a:cxn>
                  <a:cxn ang="0">
                    <a:pos x="3" y="6"/>
                  </a:cxn>
                  <a:cxn ang="0">
                    <a:pos x="0" y="12"/>
                  </a:cxn>
                  <a:cxn ang="0">
                    <a:pos x="3" y="6"/>
                  </a:cxn>
                  <a:cxn ang="0">
                    <a:pos x="0" y="8"/>
                  </a:cxn>
                  <a:cxn ang="0">
                    <a:pos x="0" y="12"/>
                  </a:cxn>
                  <a:cxn ang="0">
                    <a:pos x="8" y="12"/>
                  </a:cxn>
                </a:cxnLst>
                <a:rect l="0" t="0" r="r" b="b"/>
                <a:pathLst>
                  <a:path w="29" h="17">
                    <a:moveTo>
                      <a:pt x="8" y="12"/>
                    </a:moveTo>
                    <a:lnTo>
                      <a:pt x="5" y="16"/>
                    </a:lnTo>
                    <a:lnTo>
                      <a:pt x="28" y="9"/>
                    </a:lnTo>
                    <a:lnTo>
                      <a:pt x="27" y="0"/>
                    </a:lnTo>
                    <a:lnTo>
                      <a:pt x="3" y="6"/>
                    </a:lnTo>
                    <a:lnTo>
                      <a:pt x="0" y="12"/>
                    </a:lnTo>
                    <a:lnTo>
                      <a:pt x="3" y="6"/>
                    </a:lnTo>
                    <a:lnTo>
                      <a:pt x="0" y="8"/>
                    </a:lnTo>
                    <a:lnTo>
                      <a:pt x="0" y="12"/>
                    </a:lnTo>
                    <a:lnTo>
                      <a:pt x="8" y="1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936" name="Freeform 234"/>
              <p:cNvSpPr>
                <a:spLocks noChangeAspect="1"/>
              </p:cNvSpPr>
              <p:nvPr/>
            </p:nvSpPr>
            <p:spPr bwMode="auto">
              <a:xfrm>
                <a:off x="1989" y="2216"/>
                <a:ext cx="17" cy="322"/>
              </a:xfrm>
              <a:custGeom>
                <a:avLst/>
                <a:gdLst/>
                <a:ahLst/>
                <a:cxnLst>
                  <a:cxn ang="0">
                    <a:pos x="0" y="304"/>
                  </a:cxn>
                  <a:cxn ang="0">
                    <a:pos x="14" y="305"/>
                  </a:cxn>
                  <a:cxn ang="0">
                    <a:pos x="16" y="0"/>
                  </a:cxn>
                  <a:cxn ang="0">
                    <a:pos x="1" y="0"/>
                  </a:cxn>
                  <a:cxn ang="0">
                    <a:pos x="0" y="305"/>
                  </a:cxn>
                  <a:cxn ang="0">
                    <a:pos x="12" y="307"/>
                  </a:cxn>
                  <a:cxn ang="0">
                    <a:pos x="0" y="305"/>
                  </a:cxn>
                  <a:cxn ang="0">
                    <a:pos x="0" y="321"/>
                  </a:cxn>
                  <a:cxn ang="0">
                    <a:pos x="12" y="307"/>
                  </a:cxn>
                  <a:cxn ang="0">
                    <a:pos x="0" y="304"/>
                  </a:cxn>
                </a:cxnLst>
                <a:rect l="0" t="0" r="r" b="b"/>
                <a:pathLst>
                  <a:path w="17" h="322">
                    <a:moveTo>
                      <a:pt x="0" y="304"/>
                    </a:moveTo>
                    <a:lnTo>
                      <a:pt x="14" y="305"/>
                    </a:lnTo>
                    <a:lnTo>
                      <a:pt x="16" y="0"/>
                    </a:lnTo>
                    <a:lnTo>
                      <a:pt x="1" y="0"/>
                    </a:lnTo>
                    <a:lnTo>
                      <a:pt x="0" y="305"/>
                    </a:lnTo>
                    <a:lnTo>
                      <a:pt x="12" y="307"/>
                    </a:lnTo>
                    <a:lnTo>
                      <a:pt x="0" y="305"/>
                    </a:lnTo>
                    <a:lnTo>
                      <a:pt x="0" y="321"/>
                    </a:lnTo>
                    <a:lnTo>
                      <a:pt x="12" y="307"/>
                    </a:lnTo>
                    <a:lnTo>
                      <a:pt x="0" y="304"/>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937" name="Freeform 235"/>
              <p:cNvSpPr>
                <a:spLocks noChangeAspect="1"/>
              </p:cNvSpPr>
              <p:nvPr/>
            </p:nvSpPr>
            <p:spPr bwMode="auto">
              <a:xfrm>
                <a:off x="1989" y="2475"/>
                <a:ext cx="32" cy="49"/>
              </a:xfrm>
              <a:custGeom>
                <a:avLst/>
                <a:gdLst/>
                <a:ahLst/>
                <a:cxnLst>
                  <a:cxn ang="0">
                    <a:pos x="23" y="2"/>
                  </a:cxn>
                  <a:cxn ang="0">
                    <a:pos x="24" y="0"/>
                  </a:cxn>
                  <a:cxn ang="0">
                    <a:pos x="0" y="45"/>
                  </a:cxn>
                  <a:cxn ang="0">
                    <a:pos x="7" y="48"/>
                  </a:cxn>
                  <a:cxn ang="0">
                    <a:pos x="31" y="4"/>
                  </a:cxn>
                  <a:cxn ang="0">
                    <a:pos x="31" y="2"/>
                  </a:cxn>
                  <a:cxn ang="0">
                    <a:pos x="31" y="4"/>
                  </a:cxn>
                  <a:cxn ang="0">
                    <a:pos x="31" y="2"/>
                  </a:cxn>
                  <a:cxn ang="0">
                    <a:pos x="23" y="2"/>
                  </a:cxn>
                </a:cxnLst>
                <a:rect l="0" t="0" r="r" b="b"/>
                <a:pathLst>
                  <a:path w="32" h="49">
                    <a:moveTo>
                      <a:pt x="23" y="2"/>
                    </a:moveTo>
                    <a:lnTo>
                      <a:pt x="24" y="0"/>
                    </a:lnTo>
                    <a:lnTo>
                      <a:pt x="0" y="45"/>
                    </a:lnTo>
                    <a:lnTo>
                      <a:pt x="7" y="48"/>
                    </a:lnTo>
                    <a:lnTo>
                      <a:pt x="31" y="4"/>
                    </a:lnTo>
                    <a:lnTo>
                      <a:pt x="31" y="2"/>
                    </a:lnTo>
                    <a:lnTo>
                      <a:pt x="31" y="4"/>
                    </a:lnTo>
                    <a:lnTo>
                      <a:pt x="31" y="2"/>
                    </a:lnTo>
                    <a:lnTo>
                      <a:pt x="23" y="2"/>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938" name="Freeform 236"/>
              <p:cNvSpPr>
                <a:spLocks noChangeAspect="1"/>
              </p:cNvSpPr>
              <p:nvPr/>
            </p:nvSpPr>
            <p:spPr bwMode="auto">
              <a:xfrm>
                <a:off x="2012" y="2206"/>
                <a:ext cx="17" cy="272"/>
              </a:xfrm>
              <a:custGeom>
                <a:avLst/>
                <a:gdLst/>
                <a:ahLst/>
                <a:cxnLst>
                  <a:cxn ang="0">
                    <a:pos x="10" y="8"/>
                  </a:cxn>
                  <a:cxn ang="0">
                    <a:pos x="1" y="5"/>
                  </a:cxn>
                  <a:cxn ang="0">
                    <a:pos x="0" y="271"/>
                  </a:cxn>
                  <a:cxn ang="0">
                    <a:pos x="14" y="271"/>
                  </a:cxn>
                  <a:cxn ang="0">
                    <a:pos x="16" y="5"/>
                  </a:cxn>
                  <a:cxn ang="0">
                    <a:pos x="8" y="1"/>
                  </a:cxn>
                  <a:cxn ang="0">
                    <a:pos x="16" y="5"/>
                  </a:cxn>
                  <a:cxn ang="0">
                    <a:pos x="16" y="0"/>
                  </a:cxn>
                  <a:cxn ang="0">
                    <a:pos x="8" y="1"/>
                  </a:cxn>
                  <a:cxn ang="0">
                    <a:pos x="10" y="8"/>
                  </a:cxn>
                </a:cxnLst>
                <a:rect l="0" t="0" r="r" b="b"/>
                <a:pathLst>
                  <a:path w="17" h="272">
                    <a:moveTo>
                      <a:pt x="10" y="8"/>
                    </a:moveTo>
                    <a:lnTo>
                      <a:pt x="1" y="5"/>
                    </a:lnTo>
                    <a:lnTo>
                      <a:pt x="0" y="271"/>
                    </a:lnTo>
                    <a:lnTo>
                      <a:pt x="14" y="271"/>
                    </a:lnTo>
                    <a:lnTo>
                      <a:pt x="16" y="5"/>
                    </a:lnTo>
                    <a:lnTo>
                      <a:pt x="8" y="1"/>
                    </a:lnTo>
                    <a:lnTo>
                      <a:pt x="16" y="5"/>
                    </a:lnTo>
                    <a:lnTo>
                      <a:pt x="16" y="0"/>
                    </a:lnTo>
                    <a:lnTo>
                      <a:pt x="8" y="1"/>
                    </a:lnTo>
                    <a:lnTo>
                      <a:pt x="10"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939" name="Freeform 237"/>
              <p:cNvSpPr>
                <a:spLocks noChangeAspect="1"/>
              </p:cNvSpPr>
              <p:nvPr/>
            </p:nvSpPr>
            <p:spPr bwMode="auto">
              <a:xfrm>
                <a:off x="1951" y="2201"/>
                <a:ext cx="44" cy="397"/>
              </a:xfrm>
              <a:custGeom>
                <a:avLst/>
                <a:gdLst/>
                <a:ahLst/>
                <a:cxnLst>
                  <a:cxn ang="0">
                    <a:pos x="0" y="396"/>
                  </a:cxn>
                  <a:cxn ang="0">
                    <a:pos x="0" y="44"/>
                  </a:cxn>
                  <a:cxn ang="0">
                    <a:pos x="43" y="0"/>
                  </a:cxn>
                  <a:cxn ang="0">
                    <a:pos x="43" y="356"/>
                  </a:cxn>
                  <a:cxn ang="0">
                    <a:pos x="0" y="396"/>
                  </a:cxn>
                </a:cxnLst>
                <a:rect l="0" t="0" r="r" b="b"/>
                <a:pathLst>
                  <a:path w="44" h="397">
                    <a:moveTo>
                      <a:pt x="0" y="396"/>
                    </a:moveTo>
                    <a:lnTo>
                      <a:pt x="0" y="44"/>
                    </a:lnTo>
                    <a:lnTo>
                      <a:pt x="43" y="0"/>
                    </a:lnTo>
                    <a:lnTo>
                      <a:pt x="43" y="356"/>
                    </a:lnTo>
                    <a:lnTo>
                      <a:pt x="0" y="396"/>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40" name="Freeform 238"/>
              <p:cNvSpPr>
                <a:spLocks noChangeAspect="1"/>
              </p:cNvSpPr>
              <p:nvPr/>
            </p:nvSpPr>
            <p:spPr bwMode="auto">
              <a:xfrm>
                <a:off x="1947" y="2242"/>
                <a:ext cx="17" cy="356"/>
              </a:xfrm>
              <a:custGeom>
                <a:avLst/>
                <a:gdLst/>
                <a:ahLst/>
                <a:cxnLst>
                  <a:cxn ang="0">
                    <a:pos x="2" y="0"/>
                  </a:cxn>
                  <a:cxn ang="0">
                    <a:pos x="0" y="3"/>
                  </a:cxn>
                  <a:cxn ang="0">
                    <a:pos x="0" y="355"/>
                  </a:cxn>
                  <a:cxn ang="0">
                    <a:pos x="16" y="355"/>
                  </a:cxn>
                  <a:cxn ang="0">
                    <a:pos x="16" y="3"/>
                  </a:cxn>
                  <a:cxn ang="0">
                    <a:pos x="14" y="5"/>
                  </a:cxn>
                  <a:cxn ang="0">
                    <a:pos x="2" y="0"/>
                  </a:cxn>
                  <a:cxn ang="0">
                    <a:pos x="0" y="2"/>
                  </a:cxn>
                  <a:cxn ang="0">
                    <a:pos x="0" y="3"/>
                  </a:cxn>
                  <a:cxn ang="0">
                    <a:pos x="2" y="0"/>
                  </a:cxn>
                </a:cxnLst>
                <a:rect l="0" t="0" r="r" b="b"/>
                <a:pathLst>
                  <a:path w="17" h="356">
                    <a:moveTo>
                      <a:pt x="2" y="0"/>
                    </a:moveTo>
                    <a:lnTo>
                      <a:pt x="0" y="3"/>
                    </a:lnTo>
                    <a:lnTo>
                      <a:pt x="0" y="355"/>
                    </a:lnTo>
                    <a:lnTo>
                      <a:pt x="16" y="355"/>
                    </a:lnTo>
                    <a:lnTo>
                      <a:pt x="16" y="3"/>
                    </a:lnTo>
                    <a:lnTo>
                      <a:pt x="14" y="5"/>
                    </a:lnTo>
                    <a:lnTo>
                      <a:pt x="2" y="0"/>
                    </a:lnTo>
                    <a:lnTo>
                      <a:pt x="0" y="2"/>
                    </a:lnTo>
                    <a:lnTo>
                      <a:pt x="0" y="3"/>
                    </a:lnTo>
                    <a:lnTo>
                      <a:pt x="2" y="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41" name="Freeform 239"/>
              <p:cNvSpPr>
                <a:spLocks noChangeAspect="1"/>
              </p:cNvSpPr>
              <p:nvPr/>
            </p:nvSpPr>
            <p:spPr bwMode="auto">
              <a:xfrm>
                <a:off x="1948" y="2191"/>
                <a:ext cx="51" cy="57"/>
              </a:xfrm>
              <a:custGeom>
                <a:avLst/>
                <a:gdLst/>
                <a:ahLst/>
                <a:cxnLst>
                  <a:cxn ang="0">
                    <a:pos x="50" y="10"/>
                  </a:cxn>
                  <a:cxn ang="0">
                    <a:pos x="43" y="8"/>
                  </a:cxn>
                  <a:cxn ang="0">
                    <a:pos x="0" y="51"/>
                  </a:cxn>
                  <a:cxn ang="0">
                    <a:pos x="6" y="56"/>
                  </a:cxn>
                  <a:cxn ang="0">
                    <a:pos x="49" y="12"/>
                  </a:cxn>
                  <a:cxn ang="0">
                    <a:pos x="42" y="10"/>
                  </a:cxn>
                  <a:cxn ang="0">
                    <a:pos x="50" y="10"/>
                  </a:cxn>
                  <a:cxn ang="0">
                    <a:pos x="50" y="0"/>
                  </a:cxn>
                  <a:cxn ang="0">
                    <a:pos x="43" y="8"/>
                  </a:cxn>
                  <a:cxn ang="0">
                    <a:pos x="50" y="10"/>
                  </a:cxn>
                </a:cxnLst>
                <a:rect l="0" t="0" r="r" b="b"/>
                <a:pathLst>
                  <a:path w="51" h="57">
                    <a:moveTo>
                      <a:pt x="50" y="10"/>
                    </a:moveTo>
                    <a:lnTo>
                      <a:pt x="43" y="8"/>
                    </a:lnTo>
                    <a:lnTo>
                      <a:pt x="0" y="51"/>
                    </a:lnTo>
                    <a:lnTo>
                      <a:pt x="6" y="56"/>
                    </a:lnTo>
                    <a:lnTo>
                      <a:pt x="49" y="12"/>
                    </a:lnTo>
                    <a:lnTo>
                      <a:pt x="42" y="10"/>
                    </a:lnTo>
                    <a:lnTo>
                      <a:pt x="50" y="10"/>
                    </a:lnTo>
                    <a:lnTo>
                      <a:pt x="50" y="0"/>
                    </a:lnTo>
                    <a:lnTo>
                      <a:pt x="43" y="8"/>
                    </a:lnTo>
                    <a:lnTo>
                      <a:pt x="50" y="10"/>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42" name="Freeform 240"/>
              <p:cNvSpPr>
                <a:spLocks noChangeAspect="1"/>
              </p:cNvSpPr>
              <p:nvPr/>
            </p:nvSpPr>
            <p:spPr bwMode="auto">
              <a:xfrm>
                <a:off x="1990" y="2201"/>
                <a:ext cx="17" cy="360"/>
              </a:xfrm>
              <a:custGeom>
                <a:avLst/>
                <a:gdLst/>
                <a:ahLst/>
                <a:cxnLst>
                  <a:cxn ang="0">
                    <a:pos x="12" y="359"/>
                  </a:cxn>
                  <a:cxn ang="0">
                    <a:pos x="16" y="356"/>
                  </a:cxn>
                  <a:cxn ang="0">
                    <a:pos x="16" y="0"/>
                  </a:cxn>
                  <a:cxn ang="0">
                    <a:pos x="0" y="0"/>
                  </a:cxn>
                  <a:cxn ang="0">
                    <a:pos x="0" y="356"/>
                  </a:cxn>
                  <a:cxn ang="0">
                    <a:pos x="4" y="353"/>
                  </a:cxn>
                  <a:cxn ang="0">
                    <a:pos x="12" y="359"/>
                  </a:cxn>
                  <a:cxn ang="0">
                    <a:pos x="14" y="357"/>
                  </a:cxn>
                  <a:cxn ang="0">
                    <a:pos x="16" y="356"/>
                  </a:cxn>
                  <a:cxn ang="0">
                    <a:pos x="12" y="359"/>
                  </a:cxn>
                </a:cxnLst>
                <a:rect l="0" t="0" r="r" b="b"/>
                <a:pathLst>
                  <a:path w="17" h="360">
                    <a:moveTo>
                      <a:pt x="12" y="359"/>
                    </a:moveTo>
                    <a:lnTo>
                      <a:pt x="16" y="356"/>
                    </a:lnTo>
                    <a:lnTo>
                      <a:pt x="16" y="0"/>
                    </a:lnTo>
                    <a:lnTo>
                      <a:pt x="0" y="0"/>
                    </a:lnTo>
                    <a:lnTo>
                      <a:pt x="0" y="356"/>
                    </a:lnTo>
                    <a:lnTo>
                      <a:pt x="4" y="353"/>
                    </a:lnTo>
                    <a:lnTo>
                      <a:pt x="12" y="359"/>
                    </a:lnTo>
                    <a:lnTo>
                      <a:pt x="14" y="357"/>
                    </a:lnTo>
                    <a:lnTo>
                      <a:pt x="16" y="356"/>
                    </a:lnTo>
                    <a:lnTo>
                      <a:pt x="12" y="359"/>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43" name="Freeform 241"/>
              <p:cNvSpPr>
                <a:spLocks noChangeAspect="1"/>
              </p:cNvSpPr>
              <p:nvPr/>
            </p:nvSpPr>
            <p:spPr bwMode="auto">
              <a:xfrm>
                <a:off x="1947" y="2554"/>
                <a:ext cx="50" cy="52"/>
              </a:xfrm>
              <a:custGeom>
                <a:avLst/>
                <a:gdLst/>
                <a:ahLst/>
                <a:cxnLst>
                  <a:cxn ang="0">
                    <a:pos x="0" y="43"/>
                  </a:cxn>
                  <a:cxn ang="0">
                    <a:pos x="7" y="45"/>
                  </a:cxn>
                  <a:cxn ang="0">
                    <a:pos x="49" y="6"/>
                  </a:cxn>
                  <a:cxn ang="0">
                    <a:pos x="45" y="0"/>
                  </a:cxn>
                  <a:cxn ang="0">
                    <a:pos x="2" y="40"/>
                  </a:cxn>
                  <a:cxn ang="0">
                    <a:pos x="8" y="43"/>
                  </a:cxn>
                  <a:cxn ang="0">
                    <a:pos x="0" y="43"/>
                  </a:cxn>
                  <a:cxn ang="0">
                    <a:pos x="1" y="51"/>
                  </a:cxn>
                  <a:cxn ang="0">
                    <a:pos x="7" y="45"/>
                  </a:cxn>
                  <a:cxn ang="0">
                    <a:pos x="0" y="43"/>
                  </a:cxn>
                </a:cxnLst>
                <a:rect l="0" t="0" r="r" b="b"/>
                <a:pathLst>
                  <a:path w="50" h="52">
                    <a:moveTo>
                      <a:pt x="0" y="43"/>
                    </a:moveTo>
                    <a:lnTo>
                      <a:pt x="7" y="45"/>
                    </a:lnTo>
                    <a:lnTo>
                      <a:pt x="49" y="6"/>
                    </a:lnTo>
                    <a:lnTo>
                      <a:pt x="45" y="0"/>
                    </a:lnTo>
                    <a:lnTo>
                      <a:pt x="2" y="40"/>
                    </a:lnTo>
                    <a:lnTo>
                      <a:pt x="8" y="43"/>
                    </a:lnTo>
                    <a:lnTo>
                      <a:pt x="0" y="43"/>
                    </a:lnTo>
                    <a:lnTo>
                      <a:pt x="1" y="51"/>
                    </a:lnTo>
                    <a:lnTo>
                      <a:pt x="7" y="45"/>
                    </a:lnTo>
                    <a:lnTo>
                      <a:pt x="0" y="43"/>
                    </a:lnTo>
                  </a:path>
                </a:pathLst>
              </a:custGeom>
              <a:solidFill>
                <a:srgbClr val="5672B2"/>
              </a:solidFill>
              <a:ln w="9525" cap="rnd">
                <a:noFill/>
                <a:round/>
                <a:headEnd type="none" w="sm" len="sm"/>
                <a:tailEnd type="none" w="sm" len="sm"/>
              </a:ln>
              <a:effectLst/>
            </p:spPr>
            <p:txBody>
              <a:bodyPr wrap="none" lIns="91968" tIns="0" rIns="91968" bIns="45982">
                <a:spAutoFit/>
              </a:bodyPr>
              <a:lstStyle/>
              <a:p>
                <a:endParaRPr lang="it-IT"/>
              </a:p>
            </p:txBody>
          </p:sp>
          <p:sp>
            <p:nvSpPr>
              <p:cNvPr id="944" name="Freeform 242"/>
              <p:cNvSpPr>
                <a:spLocks noChangeAspect="1"/>
              </p:cNvSpPr>
              <p:nvPr/>
            </p:nvSpPr>
            <p:spPr bwMode="auto">
              <a:xfrm>
                <a:off x="1531" y="2240"/>
                <a:ext cx="420" cy="360"/>
              </a:xfrm>
              <a:custGeom>
                <a:avLst/>
                <a:gdLst/>
                <a:ahLst/>
                <a:cxnLst>
                  <a:cxn ang="0">
                    <a:pos x="0" y="0"/>
                  </a:cxn>
                  <a:cxn ang="0">
                    <a:pos x="419" y="0"/>
                  </a:cxn>
                  <a:cxn ang="0">
                    <a:pos x="419" y="359"/>
                  </a:cxn>
                  <a:cxn ang="0">
                    <a:pos x="0" y="359"/>
                  </a:cxn>
                  <a:cxn ang="0">
                    <a:pos x="0" y="0"/>
                  </a:cxn>
                </a:cxnLst>
                <a:rect l="0" t="0" r="r" b="b"/>
                <a:pathLst>
                  <a:path w="420" h="360">
                    <a:moveTo>
                      <a:pt x="0" y="0"/>
                    </a:moveTo>
                    <a:lnTo>
                      <a:pt x="419" y="0"/>
                    </a:lnTo>
                    <a:lnTo>
                      <a:pt x="419" y="359"/>
                    </a:lnTo>
                    <a:lnTo>
                      <a:pt x="0" y="359"/>
                    </a:lnTo>
                    <a:lnTo>
                      <a:pt x="0"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945" name="Freeform 243"/>
              <p:cNvSpPr>
                <a:spLocks noChangeAspect="1"/>
              </p:cNvSpPr>
              <p:nvPr/>
            </p:nvSpPr>
            <p:spPr bwMode="auto">
              <a:xfrm>
                <a:off x="1531" y="2236"/>
                <a:ext cx="424" cy="17"/>
              </a:xfrm>
              <a:custGeom>
                <a:avLst/>
                <a:gdLst/>
                <a:ahLst/>
                <a:cxnLst>
                  <a:cxn ang="0">
                    <a:pos x="423" y="8"/>
                  </a:cxn>
                  <a:cxn ang="0">
                    <a:pos x="419" y="0"/>
                  </a:cxn>
                  <a:cxn ang="0">
                    <a:pos x="0" y="0"/>
                  </a:cxn>
                  <a:cxn ang="0">
                    <a:pos x="0" y="16"/>
                  </a:cxn>
                  <a:cxn ang="0">
                    <a:pos x="419" y="16"/>
                  </a:cxn>
                  <a:cxn ang="0">
                    <a:pos x="415" y="8"/>
                  </a:cxn>
                  <a:cxn ang="0">
                    <a:pos x="423" y="8"/>
                  </a:cxn>
                  <a:cxn ang="0">
                    <a:pos x="423" y="0"/>
                  </a:cxn>
                  <a:cxn ang="0">
                    <a:pos x="419" y="0"/>
                  </a:cxn>
                  <a:cxn ang="0">
                    <a:pos x="423" y="8"/>
                  </a:cxn>
                </a:cxnLst>
                <a:rect l="0" t="0" r="r" b="b"/>
                <a:pathLst>
                  <a:path w="424" h="17">
                    <a:moveTo>
                      <a:pt x="423" y="8"/>
                    </a:moveTo>
                    <a:lnTo>
                      <a:pt x="419" y="0"/>
                    </a:lnTo>
                    <a:lnTo>
                      <a:pt x="0" y="0"/>
                    </a:lnTo>
                    <a:lnTo>
                      <a:pt x="0" y="16"/>
                    </a:lnTo>
                    <a:lnTo>
                      <a:pt x="419" y="16"/>
                    </a:lnTo>
                    <a:lnTo>
                      <a:pt x="415" y="8"/>
                    </a:lnTo>
                    <a:lnTo>
                      <a:pt x="423" y="8"/>
                    </a:lnTo>
                    <a:lnTo>
                      <a:pt x="423" y="0"/>
                    </a:lnTo>
                    <a:lnTo>
                      <a:pt x="419" y="0"/>
                    </a:lnTo>
                    <a:lnTo>
                      <a:pt x="423"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946" name="Freeform 244"/>
              <p:cNvSpPr>
                <a:spLocks noChangeAspect="1"/>
              </p:cNvSpPr>
              <p:nvPr/>
            </p:nvSpPr>
            <p:spPr bwMode="auto">
              <a:xfrm>
                <a:off x="1946" y="2240"/>
                <a:ext cx="17" cy="364"/>
              </a:xfrm>
              <a:custGeom>
                <a:avLst/>
                <a:gdLst/>
                <a:ahLst/>
                <a:cxnLst>
                  <a:cxn ang="0">
                    <a:pos x="8" y="363"/>
                  </a:cxn>
                  <a:cxn ang="0">
                    <a:pos x="16" y="359"/>
                  </a:cxn>
                  <a:cxn ang="0">
                    <a:pos x="16" y="0"/>
                  </a:cxn>
                  <a:cxn ang="0">
                    <a:pos x="0" y="0"/>
                  </a:cxn>
                  <a:cxn ang="0">
                    <a:pos x="0" y="359"/>
                  </a:cxn>
                  <a:cxn ang="0">
                    <a:pos x="8" y="355"/>
                  </a:cxn>
                  <a:cxn ang="0">
                    <a:pos x="8" y="363"/>
                  </a:cxn>
                  <a:cxn ang="0">
                    <a:pos x="16" y="363"/>
                  </a:cxn>
                  <a:cxn ang="0">
                    <a:pos x="16" y="359"/>
                  </a:cxn>
                  <a:cxn ang="0">
                    <a:pos x="8" y="363"/>
                  </a:cxn>
                </a:cxnLst>
                <a:rect l="0" t="0" r="r" b="b"/>
                <a:pathLst>
                  <a:path w="17" h="364">
                    <a:moveTo>
                      <a:pt x="8" y="363"/>
                    </a:moveTo>
                    <a:lnTo>
                      <a:pt x="16" y="359"/>
                    </a:lnTo>
                    <a:lnTo>
                      <a:pt x="16" y="0"/>
                    </a:lnTo>
                    <a:lnTo>
                      <a:pt x="0" y="0"/>
                    </a:lnTo>
                    <a:lnTo>
                      <a:pt x="0" y="359"/>
                    </a:lnTo>
                    <a:lnTo>
                      <a:pt x="8" y="355"/>
                    </a:lnTo>
                    <a:lnTo>
                      <a:pt x="8" y="363"/>
                    </a:lnTo>
                    <a:lnTo>
                      <a:pt x="16" y="363"/>
                    </a:lnTo>
                    <a:lnTo>
                      <a:pt x="16" y="359"/>
                    </a:lnTo>
                    <a:lnTo>
                      <a:pt x="8" y="363"/>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947" name="Freeform 245"/>
              <p:cNvSpPr>
                <a:spLocks noChangeAspect="1"/>
              </p:cNvSpPr>
              <p:nvPr/>
            </p:nvSpPr>
            <p:spPr bwMode="auto">
              <a:xfrm>
                <a:off x="1527" y="2595"/>
                <a:ext cx="424" cy="17"/>
              </a:xfrm>
              <a:custGeom>
                <a:avLst/>
                <a:gdLst/>
                <a:ahLst/>
                <a:cxnLst>
                  <a:cxn ang="0">
                    <a:pos x="0" y="8"/>
                  </a:cxn>
                  <a:cxn ang="0">
                    <a:pos x="4" y="16"/>
                  </a:cxn>
                  <a:cxn ang="0">
                    <a:pos x="423" y="16"/>
                  </a:cxn>
                  <a:cxn ang="0">
                    <a:pos x="423" y="0"/>
                  </a:cxn>
                  <a:cxn ang="0">
                    <a:pos x="4" y="0"/>
                  </a:cxn>
                  <a:cxn ang="0">
                    <a:pos x="8" y="8"/>
                  </a:cxn>
                  <a:cxn ang="0">
                    <a:pos x="0" y="8"/>
                  </a:cxn>
                  <a:cxn ang="0">
                    <a:pos x="0" y="16"/>
                  </a:cxn>
                  <a:cxn ang="0">
                    <a:pos x="4" y="16"/>
                  </a:cxn>
                  <a:cxn ang="0">
                    <a:pos x="0" y="8"/>
                  </a:cxn>
                </a:cxnLst>
                <a:rect l="0" t="0" r="r" b="b"/>
                <a:pathLst>
                  <a:path w="424" h="17">
                    <a:moveTo>
                      <a:pt x="0" y="8"/>
                    </a:moveTo>
                    <a:lnTo>
                      <a:pt x="4" y="16"/>
                    </a:lnTo>
                    <a:lnTo>
                      <a:pt x="423" y="16"/>
                    </a:lnTo>
                    <a:lnTo>
                      <a:pt x="423" y="0"/>
                    </a:lnTo>
                    <a:lnTo>
                      <a:pt x="4" y="0"/>
                    </a:lnTo>
                    <a:lnTo>
                      <a:pt x="8" y="8"/>
                    </a:lnTo>
                    <a:lnTo>
                      <a:pt x="0" y="8"/>
                    </a:lnTo>
                    <a:lnTo>
                      <a:pt x="0" y="16"/>
                    </a:lnTo>
                    <a:lnTo>
                      <a:pt x="4" y="16"/>
                    </a:lnTo>
                    <a:lnTo>
                      <a:pt x="0" y="8"/>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948" name="Freeform 246"/>
              <p:cNvSpPr>
                <a:spLocks noChangeAspect="1"/>
              </p:cNvSpPr>
              <p:nvPr/>
            </p:nvSpPr>
            <p:spPr bwMode="auto">
              <a:xfrm>
                <a:off x="1527" y="2236"/>
                <a:ext cx="17" cy="364"/>
              </a:xfrm>
              <a:custGeom>
                <a:avLst/>
                <a:gdLst/>
                <a:ahLst/>
                <a:cxnLst>
                  <a:cxn ang="0">
                    <a:pos x="8" y="0"/>
                  </a:cxn>
                  <a:cxn ang="0">
                    <a:pos x="0" y="4"/>
                  </a:cxn>
                  <a:cxn ang="0">
                    <a:pos x="0" y="363"/>
                  </a:cxn>
                  <a:cxn ang="0">
                    <a:pos x="16" y="363"/>
                  </a:cxn>
                  <a:cxn ang="0">
                    <a:pos x="16" y="4"/>
                  </a:cxn>
                  <a:cxn ang="0">
                    <a:pos x="8" y="8"/>
                  </a:cxn>
                  <a:cxn ang="0">
                    <a:pos x="8" y="0"/>
                  </a:cxn>
                  <a:cxn ang="0">
                    <a:pos x="0" y="0"/>
                  </a:cxn>
                  <a:cxn ang="0">
                    <a:pos x="0" y="4"/>
                  </a:cxn>
                  <a:cxn ang="0">
                    <a:pos x="8" y="0"/>
                  </a:cxn>
                </a:cxnLst>
                <a:rect l="0" t="0" r="r" b="b"/>
                <a:pathLst>
                  <a:path w="17" h="364">
                    <a:moveTo>
                      <a:pt x="8" y="0"/>
                    </a:moveTo>
                    <a:lnTo>
                      <a:pt x="0" y="4"/>
                    </a:lnTo>
                    <a:lnTo>
                      <a:pt x="0" y="363"/>
                    </a:lnTo>
                    <a:lnTo>
                      <a:pt x="16" y="363"/>
                    </a:lnTo>
                    <a:lnTo>
                      <a:pt x="16" y="4"/>
                    </a:lnTo>
                    <a:lnTo>
                      <a:pt x="8" y="8"/>
                    </a:lnTo>
                    <a:lnTo>
                      <a:pt x="8" y="0"/>
                    </a:lnTo>
                    <a:lnTo>
                      <a:pt x="0" y="0"/>
                    </a:lnTo>
                    <a:lnTo>
                      <a:pt x="0" y="4"/>
                    </a:lnTo>
                    <a:lnTo>
                      <a:pt x="8" y="0"/>
                    </a:lnTo>
                  </a:path>
                </a:pathLst>
              </a:custGeom>
              <a:solidFill>
                <a:srgbClr val="96AAD6"/>
              </a:solidFill>
              <a:ln w="9525" cap="rnd">
                <a:noFill/>
                <a:round/>
                <a:headEnd type="none" w="sm" len="sm"/>
                <a:tailEnd type="none" w="sm" len="sm"/>
              </a:ln>
              <a:effectLst/>
            </p:spPr>
            <p:txBody>
              <a:bodyPr wrap="none" lIns="91968" tIns="0" rIns="91968" bIns="45982">
                <a:spAutoFit/>
              </a:bodyPr>
              <a:lstStyle/>
              <a:p>
                <a:endParaRPr lang="it-IT"/>
              </a:p>
            </p:txBody>
          </p:sp>
          <p:sp>
            <p:nvSpPr>
              <p:cNvPr id="949" name="Freeform 247"/>
              <p:cNvSpPr>
                <a:spLocks noChangeAspect="1"/>
              </p:cNvSpPr>
              <p:nvPr/>
            </p:nvSpPr>
            <p:spPr bwMode="auto">
              <a:xfrm>
                <a:off x="1561" y="2272"/>
                <a:ext cx="354" cy="262"/>
              </a:xfrm>
              <a:custGeom>
                <a:avLst/>
                <a:gdLst/>
                <a:ahLst/>
                <a:cxnLst>
                  <a:cxn ang="0">
                    <a:pos x="0" y="0"/>
                  </a:cxn>
                  <a:cxn ang="0">
                    <a:pos x="353" y="0"/>
                  </a:cxn>
                  <a:cxn ang="0">
                    <a:pos x="353" y="261"/>
                  </a:cxn>
                  <a:cxn ang="0">
                    <a:pos x="0" y="261"/>
                  </a:cxn>
                  <a:cxn ang="0">
                    <a:pos x="0" y="0"/>
                  </a:cxn>
                </a:cxnLst>
                <a:rect l="0" t="0" r="r" b="b"/>
                <a:pathLst>
                  <a:path w="354" h="262">
                    <a:moveTo>
                      <a:pt x="0" y="0"/>
                    </a:moveTo>
                    <a:lnTo>
                      <a:pt x="353" y="0"/>
                    </a:lnTo>
                    <a:lnTo>
                      <a:pt x="353" y="261"/>
                    </a:lnTo>
                    <a:lnTo>
                      <a:pt x="0" y="261"/>
                    </a:lnTo>
                    <a:lnTo>
                      <a:pt x="0" y="0"/>
                    </a:lnTo>
                  </a:path>
                </a:pathLst>
              </a:custGeom>
              <a:solidFill>
                <a:srgbClr val="DBEAF4"/>
              </a:solidFill>
              <a:ln w="9525" cap="rnd">
                <a:noFill/>
                <a:round/>
                <a:headEnd type="none" w="sm" len="sm"/>
                <a:tailEnd type="none" w="sm" len="sm"/>
              </a:ln>
              <a:effectLst/>
            </p:spPr>
            <p:txBody>
              <a:bodyPr wrap="none" lIns="91968" tIns="0" rIns="91968" bIns="45982">
                <a:spAutoFit/>
              </a:bodyPr>
              <a:lstStyle/>
              <a:p>
                <a:endParaRPr lang="it-IT"/>
              </a:p>
            </p:txBody>
          </p:sp>
          <p:sp>
            <p:nvSpPr>
              <p:cNvPr id="950" name="Freeform 248"/>
              <p:cNvSpPr>
                <a:spLocks noChangeAspect="1"/>
              </p:cNvSpPr>
              <p:nvPr/>
            </p:nvSpPr>
            <p:spPr bwMode="auto">
              <a:xfrm>
                <a:off x="1910" y="2272"/>
                <a:ext cx="17" cy="266"/>
              </a:xfrm>
              <a:custGeom>
                <a:avLst/>
                <a:gdLst/>
                <a:ahLst/>
                <a:cxnLst>
                  <a:cxn ang="0">
                    <a:pos x="8" y="265"/>
                  </a:cxn>
                  <a:cxn ang="0">
                    <a:pos x="16" y="261"/>
                  </a:cxn>
                  <a:cxn ang="0">
                    <a:pos x="16" y="0"/>
                  </a:cxn>
                  <a:cxn ang="0">
                    <a:pos x="0" y="0"/>
                  </a:cxn>
                  <a:cxn ang="0">
                    <a:pos x="0" y="261"/>
                  </a:cxn>
                  <a:cxn ang="0">
                    <a:pos x="8" y="257"/>
                  </a:cxn>
                  <a:cxn ang="0">
                    <a:pos x="8" y="265"/>
                  </a:cxn>
                  <a:cxn ang="0">
                    <a:pos x="16" y="265"/>
                  </a:cxn>
                  <a:cxn ang="0">
                    <a:pos x="16" y="261"/>
                  </a:cxn>
                  <a:cxn ang="0">
                    <a:pos x="8" y="265"/>
                  </a:cxn>
                </a:cxnLst>
                <a:rect l="0" t="0" r="r" b="b"/>
                <a:pathLst>
                  <a:path w="17" h="266">
                    <a:moveTo>
                      <a:pt x="8" y="265"/>
                    </a:moveTo>
                    <a:lnTo>
                      <a:pt x="16" y="261"/>
                    </a:lnTo>
                    <a:lnTo>
                      <a:pt x="16" y="0"/>
                    </a:lnTo>
                    <a:lnTo>
                      <a:pt x="0" y="0"/>
                    </a:lnTo>
                    <a:lnTo>
                      <a:pt x="0" y="261"/>
                    </a:lnTo>
                    <a:lnTo>
                      <a:pt x="8" y="257"/>
                    </a:lnTo>
                    <a:lnTo>
                      <a:pt x="8" y="265"/>
                    </a:lnTo>
                    <a:lnTo>
                      <a:pt x="16" y="265"/>
                    </a:lnTo>
                    <a:lnTo>
                      <a:pt x="16" y="261"/>
                    </a:lnTo>
                    <a:lnTo>
                      <a:pt x="8" y="265"/>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951" name="Freeform 249"/>
              <p:cNvSpPr>
                <a:spLocks noChangeAspect="1"/>
              </p:cNvSpPr>
              <p:nvPr/>
            </p:nvSpPr>
            <p:spPr bwMode="auto">
              <a:xfrm>
                <a:off x="1558" y="2529"/>
                <a:ext cx="357" cy="17"/>
              </a:xfrm>
              <a:custGeom>
                <a:avLst/>
                <a:gdLst/>
                <a:ahLst/>
                <a:cxnLst>
                  <a:cxn ang="0">
                    <a:pos x="0" y="8"/>
                  </a:cxn>
                  <a:cxn ang="0">
                    <a:pos x="0" y="16"/>
                  </a:cxn>
                  <a:cxn ang="0">
                    <a:pos x="356" y="16"/>
                  </a:cxn>
                  <a:cxn ang="0">
                    <a:pos x="356" y="0"/>
                  </a:cxn>
                  <a:cxn ang="0">
                    <a:pos x="0" y="0"/>
                  </a:cxn>
                  <a:cxn ang="0">
                    <a:pos x="0" y="8"/>
                  </a:cxn>
                </a:cxnLst>
                <a:rect l="0" t="0" r="r" b="b"/>
                <a:pathLst>
                  <a:path w="357" h="17">
                    <a:moveTo>
                      <a:pt x="0" y="8"/>
                    </a:moveTo>
                    <a:lnTo>
                      <a:pt x="0" y="16"/>
                    </a:lnTo>
                    <a:lnTo>
                      <a:pt x="356" y="16"/>
                    </a:lnTo>
                    <a:lnTo>
                      <a:pt x="356" y="0"/>
                    </a:lnTo>
                    <a:lnTo>
                      <a:pt x="0" y="0"/>
                    </a:lnTo>
                    <a:lnTo>
                      <a:pt x="0" y="8"/>
                    </a:lnTo>
                  </a:path>
                </a:pathLst>
              </a:custGeom>
              <a:solidFill>
                <a:srgbClr val="FFFFFF"/>
              </a:solidFill>
              <a:ln w="9525" cap="rnd">
                <a:noFill/>
                <a:round/>
                <a:headEnd type="none" w="sm" len="sm"/>
                <a:tailEnd type="none" w="sm" len="sm"/>
              </a:ln>
              <a:effectLst/>
            </p:spPr>
            <p:txBody>
              <a:bodyPr wrap="none" lIns="91968" tIns="0" rIns="91968" bIns="45982">
                <a:spAutoFit/>
              </a:bodyPr>
              <a:lstStyle/>
              <a:p>
                <a:endParaRPr lang="it-IT"/>
              </a:p>
            </p:txBody>
          </p:sp>
          <p:sp>
            <p:nvSpPr>
              <p:cNvPr id="952" name="Freeform 250"/>
              <p:cNvSpPr>
                <a:spLocks noChangeAspect="1"/>
              </p:cNvSpPr>
              <p:nvPr/>
            </p:nvSpPr>
            <p:spPr bwMode="auto">
              <a:xfrm>
                <a:off x="1557" y="2268"/>
                <a:ext cx="17" cy="266"/>
              </a:xfrm>
              <a:custGeom>
                <a:avLst/>
                <a:gdLst/>
                <a:ahLst/>
                <a:cxnLst>
                  <a:cxn ang="0">
                    <a:pos x="8" y="0"/>
                  </a:cxn>
                  <a:cxn ang="0">
                    <a:pos x="0" y="4"/>
                  </a:cxn>
                  <a:cxn ang="0">
                    <a:pos x="0" y="265"/>
                  </a:cxn>
                  <a:cxn ang="0">
                    <a:pos x="16" y="265"/>
                  </a:cxn>
                  <a:cxn ang="0">
                    <a:pos x="16" y="4"/>
                  </a:cxn>
                  <a:cxn ang="0">
                    <a:pos x="8" y="8"/>
                  </a:cxn>
                  <a:cxn ang="0">
                    <a:pos x="8" y="0"/>
                  </a:cxn>
                  <a:cxn ang="0">
                    <a:pos x="0" y="0"/>
                  </a:cxn>
                  <a:cxn ang="0">
                    <a:pos x="0" y="4"/>
                  </a:cxn>
                  <a:cxn ang="0">
                    <a:pos x="8" y="0"/>
                  </a:cxn>
                </a:cxnLst>
                <a:rect l="0" t="0" r="r" b="b"/>
                <a:pathLst>
                  <a:path w="17" h="266">
                    <a:moveTo>
                      <a:pt x="8" y="0"/>
                    </a:moveTo>
                    <a:lnTo>
                      <a:pt x="0" y="4"/>
                    </a:lnTo>
                    <a:lnTo>
                      <a:pt x="0" y="265"/>
                    </a:lnTo>
                    <a:lnTo>
                      <a:pt x="16" y="265"/>
                    </a:lnTo>
                    <a:lnTo>
                      <a:pt x="16" y="4"/>
                    </a:lnTo>
                    <a:lnTo>
                      <a:pt x="8" y="8"/>
                    </a:lnTo>
                    <a:lnTo>
                      <a:pt x="8" y="0"/>
                    </a:lnTo>
                    <a:lnTo>
                      <a:pt x="0" y="0"/>
                    </a:lnTo>
                    <a:lnTo>
                      <a:pt x="0" y="4"/>
                    </a:lnTo>
                    <a:lnTo>
                      <a:pt x="8" y="0"/>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953" name="Freeform 251"/>
              <p:cNvSpPr>
                <a:spLocks noChangeAspect="1"/>
              </p:cNvSpPr>
              <p:nvPr/>
            </p:nvSpPr>
            <p:spPr bwMode="auto">
              <a:xfrm>
                <a:off x="1561" y="2268"/>
                <a:ext cx="354" cy="17"/>
              </a:xfrm>
              <a:custGeom>
                <a:avLst/>
                <a:gdLst/>
                <a:ahLst/>
                <a:cxnLst>
                  <a:cxn ang="0">
                    <a:pos x="353" y="8"/>
                  </a:cxn>
                  <a:cxn ang="0">
                    <a:pos x="353" y="0"/>
                  </a:cxn>
                  <a:cxn ang="0">
                    <a:pos x="0" y="0"/>
                  </a:cxn>
                  <a:cxn ang="0">
                    <a:pos x="0" y="16"/>
                  </a:cxn>
                  <a:cxn ang="0">
                    <a:pos x="353" y="16"/>
                  </a:cxn>
                  <a:cxn ang="0">
                    <a:pos x="353" y="8"/>
                  </a:cxn>
                </a:cxnLst>
                <a:rect l="0" t="0" r="r" b="b"/>
                <a:pathLst>
                  <a:path w="354" h="17">
                    <a:moveTo>
                      <a:pt x="353" y="8"/>
                    </a:moveTo>
                    <a:lnTo>
                      <a:pt x="353" y="0"/>
                    </a:lnTo>
                    <a:lnTo>
                      <a:pt x="0" y="0"/>
                    </a:lnTo>
                    <a:lnTo>
                      <a:pt x="0" y="16"/>
                    </a:lnTo>
                    <a:lnTo>
                      <a:pt x="353" y="16"/>
                    </a:lnTo>
                    <a:lnTo>
                      <a:pt x="353" y="8"/>
                    </a:lnTo>
                  </a:path>
                </a:pathLst>
              </a:custGeom>
              <a:solidFill>
                <a:srgbClr val="445EA3"/>
              </a:solidFill>
              <a:ln w="9525" cap="rnd">
                <a:noFill/>
                <a:round/>
                <a:headEnd type="none" w="sm" len="sm"/>
                <a:tailEnd type="none" w="sm" len="sm"/>
              </a:ln>
              <a:effectLst/>
            </p:spPr>
            <p:txBody>
              <a:bodyPr wrap="none" lIns="91968" tIns="0" rIns="91968" bIns="45982">
                <a:spAutoFit/>
              </a:bodyPr>
              <a:lstStyle/>
              <a:p>
                <a:endParaRPr lang="it-IT"/>
              </a:p>
            </p:txBody>
          </p:sp>
          <p:sp>
            <p:nvSpPr>
              <p:cNvPr id="954" name="Freeform 252"/>
              <p:cNvSpPr>
                <a:spLocks noChangeAspect="1"/>
              </p:cNvSpPr>
              <p:nvPr/>
            </p:nvSpPr>
            <p:spPr bwMode="auto">
              <a:xfrm>
                <a:off x="1831" y="2552"/>
                <a:ext cx="89" cy="29"/>
              </a:xfrm>
              <a:custGeom>
                <a:avLst/>
                <a:gdLst/>
                <a:ahLst/>
                <a:cxnLst>
                  <a:cxn ang="0">
                    <a:pos x="0" y="0"/>
                  </a:cxn>
                  <a:cxn ang="0">
                    <a:pos x="88" y="0"/>
                  </a:cxn>
                  <a:cxn ang="0">
                    <a:pos x="88" y="28"/>
                  </a:cxn>
                  <a:cxn ang="0">
                    <a:pos x="0" y="28"/>
                  </a:cxn>
                  <a:cxn ang="0">
                    <a:pos x="0" y="0"/>
                  </a:cxn>
                </a:cxnLst>
                <a:rect l="0" t="0" r="r" b="b"/>
                <a:pathLst>
                  <a:path w="89" h="29">
                    <a:moveTo>
                      <a:pt x="0" y="0"/>
                    </a:moveTo>
                    <a:lnTo>
                      <a:pt x="88" y="0"/>
                    </a:lnTo>
                    <a:lnTo>
                      <a:pt x="88" y="28"/>
                    </a:lnTo>
                    <a:lnTo>
                      <a:pt x="0" y="28"/>
                    </a:lnTo>
                    <a:lnTo>
                      <a:pt x="0" y="0"/>
                    </a:lnTo>
                  </a:path>
                </a:pathLst>
              </a:custGeom>
              <a:solidFill>
                <a:srgbClr val="7C93CE"/>
              </a:solidFill>
              <a:ln w="9525" cap="rnd">
                <a:noFill/>
                <a:round/>
                <a:headEnd type="none" w="sm" len="sm"/>
                <a:tailEnd type="none" w="sm" len="sm"/>
              </a:ln>
              <a:effectLst/>
            </p:spPr>
            <p:txBody>
              <a:bodyPr wrap="none" lIns="91968" tIns="0" rIns="91968" bIns="45982">
                <a:spAutoFit/>
              </a:bodyPr>
              <a:lstStyle/>
              <a:p>
                <a:endParaRPr lang="it-IT"/>
              </a:p>
            </p:txBody>
          </p:sp>
          <p:sp>
            <p:nvSpPr>
              <p:cNvPr id="955" name="Freeform 253"/>
              <p:cNvSpPr>
                <a:spLocks noChangeAspect="1"/>
              </p:cNvSpPr>
              <p:nvPr/>
            </p:nvSpPr>
            <p:spPr bwMode="auto">
              <a:xfrm>
                <a:off x="1997" y="2472"/>
                <a:ext cx="28" cy="47"/>
              </a:xfrm>
              <a:custGeom>
                <a:avLst/>
                <a:gdLst/>
                <a:ahLst/>
                <a:cxnLst>
                  <a:cxn ang="0">
                    <a:pos x="6" y="45"/>
                  </a:cxn>
                  <a:cxn ang="0">
                    <a:pos x="5" y="46"/>
                  </a:cxn>
                  <a:cxn ang="0">
                    <a:pos x="27" y="2"/>
                  </a:cxn>
                  <a:cxn ang="0">
                    <a:pos x="23" y="0"/>
                  </a:cxn>
                  <a:cxn ang="0">
                    <a:pos x="0" y="44"/>
                  </a:cxn>
                  <a:cxn ang="0">
                    <a:pos x="0" y="45"/>
                  </a:cxn>
                  <a:cxn ang="0">
                    <a:pos x="0" y="44"/>
                  </a:cxn>
                  <a:cxn ang="0">
                    <a:pos x="0" y="45"/>
                  </a:cxn>
                  <a:cxn ang="0">
                    <a:pos x="6" y="45"/>
                  </a:cxn>
                </a:cxnLst>
                <a:rect l="0" t="0" r="r" b="b"/>
                <a:pathLst>
                  <a:path w="28" h="47">
                    <a:moveTo>
                      <a:pt x="6" y="45"/>
                    </a:moveTo>
                    <a:lnTo>
                      <a:pt x="5" y="46"/>
                    </a:lnTo>
                    <a:lnTo>
                      <a:pt x="27" y="2"/>
                    </a:lnTo>
                    <a:lnTo>
                      <a:pt x="23" y="0"/>
                    </a:lnTo>
                    <a:lnTo>
                      <a:pt x="0" y="44"/>
                    </a:lnTo>
                    <a:lnTo>
                      <a:pt x="0" y="45"/>
                    </a:lnTo>
                    <a:lnTo>
                      <a:pt x="0" y="44"/>
                    </a:lnTo>
                    <a:lnTo>
                      <a:pt x="0" y="45"/>
                    </a:lnTo>
                    <a:lnTo>
                      <a:pt x="6" y="45"/>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56" name="Freeform 254"/>
              <p:cNvSpPr>
                <a:spLocks noChangeAspect="1"/>
              </p:cNvSpPr>
              <p:nvPr/>
            </p:nvSpPr>
            <p:spPr bwMode="auto">
              <a:xfrm>
                <a:off x="1997" y="2517"/>
                <a:ext cx="17" cy="42"/>
              </a:xfrm>
              <a:custGeom>
                <a:avLst/>
                <a:gdLst/>
                <a:ahLst/>
                <a:cxnLst>
                  <a:cxn ang="0">
                    <a:pos x="10" y="41"/>
                  </a:cxn>
                  <a:cxn ang="0">
                    <a:pos x="16" y="39"/>
                  </a:cxn>
                  <a:cxn ang="0">
                    <a:pos x="16" y="0"/>
                  </a:cxn>
                  <a:cxn ang="0">
                    <a:pos x="0" y="0"/>
                  </a:cxn>
                  <a:cxn ang="0">
                    <a:pos x="0" y="39"/>
                  </a:cxn>
                  <a:cxn ang="0">
                    <a:pos x="2" y="37"/>
                  </a:cxn>
                  <a:cxn ang="0">
                    <a:pos x="10" y="41"/>
                  </a:cxn>
                  <a:cxn ang="0">
                    <a:pos x="13" y="40"/>
                  </a:cxn>
                  <a:cxn ang="0">
                    <a:pos x="16" y="39"/>
                  </a:cxn>
                  <a:cxn ang="0">
                    <a:pos x="10" y="41"/>
                  </a:cxn>
                </a:cxnLst>
                <a:rect l="0" t="0" r="r" b="b"/>
                <a:pathLst>
                  <a:path w="17" h="42">
                    <a:moveTo>
                      <a:pt x="10" y="41"/>
                    </a:moveTo>
                    <a:lnTo>
                      <a:pt x="16" y="39"/>
                    </a:lnTo>
                    <a:lnTo>
                      <a:pt x="16" y="0"/>
                    </a:lnTo>
                    <a:lnTo>
                      <a:pt x="0" y="0"/>
                    </a:lnTo>
                    <a:lnTo>
                      <a:pt x="0" y="39"/>
                    </a:lnTo>
                    <a:lnTo>
                      <a:pt x="2" y="37"/>
                    </a:lnTo>
                    <a:lnTo>
                      <a:pt x="10" y="41"/>
                    </a:lnTo>
                    <a:lnTo>
                      <a:pt x="13" y="40"/>
                    </a:lnTo>
                    <a:lnTo>
                      <a:pt x="16" y="39"/>
                    </a:lnTo>
                    <a:lnTo>
                      <a:pt x="10" y="4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57" name="Freeform 255"/>
              <p:cNvSpPr>
                <a:spLocks noChangeAspect="1"/>
              </p:cNvSpPr>
              <p:nvPr/>
            </p:nvSpPr>
            <p:spPr bwMode="auto">
              <a:xfrm>
                <a:off x="1951" y="2554"/>
                <a:ext cx="51" cy="54"/>
              </a:xfrm>
              <a:custGeom>
                <a:avLst/>
                <a:gdLst/>
                <a:ahLst/>
                <a:cxnLst>
                  <a:cxn ang="0">
                    <a:pos x="2" y="53"/>
                  </a:cxn>
                  <a:cxn ang="0">
                    <a:pos x="4" y="52"/>
                  </a:cxn>
                  <a:cxn ang="0">
                    <a:pos x="50" y="4"/>
                  </a:cxn>
                  <a:cxn ang="0">
                    <a:pos x="47" y="0"/>
                  </a:cxn>
                  <a:cxn ang="0">
                    <a:pos x="0" y="49"/>
                  </a:cxn>
                  <a:cxn ang="0">
                    <a:pos x="2" y="48"/>
                  </a:cxn>
                  <a:cxn ang="0">
                    <a:pos x="2" y="53"/>
                  </a:cxn>
                  <a:cxn ang="0">
                    <a:pos x="3" y="53"/>
                  </a:cxn>
                  <a:cxn ang="0">
                    <a:pos x="4" y="52"/>
                  </a:cxn>
                  <a:cxn ang="0">
                    <a:pos x="2" y="53"/>
                  </a:cxn>
                </a:cxnLst>
                <a:rect l="0" t="0" r="r" b="b"/>
                <a:pathLst>
                  <a:path w="51" h="54">
                    <a:moveTo>
                      <a:pt x="2" y="53"/>
                    </a:moveTo>
                    <a:lnTo>
                      <a:pt x="4" y="52"/>
                    </a:lnTo>
                    <a:lnTo>
                      <a:pt x="50" y="4"/>
                    </a:lnTo>
                    <a:lnTo>
                      <a:pt x="47" y="0"/>
                    </a:lnTo>
                    <a:lnTo>
                      <a:pt x="0" y="49"/>
                    </a:lnTo>
                    <a:lnTo>
                      <a:pt x="2" y="48"/>
                    </a:lnTo>
                    <a:lnTo>
                      <a:pt x="2" y="53"/>
                    </a:lnTo>
                    <a:lnTo>
                      <a:pt x="3" y="53"/>
                    </a:lnTo>
                    <a:lnTo>
                      <a:pt x="4" y="52"/>
                    </a:lnTo>
                    <a:lnTo>
                      <a:pt x="2" y="53"/>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58" name="Freeform 256"/>
              <p:cNvSpPr>
                <a:spLocks noChangeAspect="1"/>
              </p:cNvSpPr>
              <p:nvPr/>
            </p:nvSpPr>
            <p:spPr bwMode="auto">
              <a:xfrm>
                <a:off x="1525" y="2602"/>
                <a:ext cx="429" cy="17"/>
              </a:xfrm>
              <a:custGeom>
                <a:avLst/>
                <a:gdLst/>
                <a:ahLst/>
                <a:cxnLst>
                  <a:cxn ang="0">
                    <a:pos x="0" y="9"/>
                  </a:cxn>
                  <a:cxn ang="0">
                    <a:pos x="3" y="16"/>
                  </a:cxn>
                  <a:cxn ang="0">
                    <a:pos x="428" y="16"/>
                  </a:cxn>
                  <a:cxn ang="0">
                    <a:pos x="428" y="0"/>
                  </a:cxn>
                  <a:cxn ang="0">
                    <a:pos x="3" y="0"/>
                  </a:cxn>
                  <a:cxn ang="0">
                    <a:pos x="6" y="9"/>
                  </a:cxn>
                  <a:cxn ang="0">
                    <a:pos x="0" y="9"/>
                  </a:cxn>
                  <a:cxn ang="0">
                    <a:pos x="0" y="16"/>
                  </a:cxn>
                  <a:cxn ang="0">
                    <a:pos x="3" y="16"/>
                  </a:cxn>
                  <a:cxn ang="0">
                    <a:pos x="0" y="9"/>
                  </a:cxn>
                </a:cxnLst>
                <a:rect l="0" t="0" r="r" b="b"/>
                <a:pathLst>
                  <a:path w="429" h="17">
                    <a:moveTo>
                      <a:pt x="0" y="9"/>
                    </a:moveTo>
                    <a:lnTo>
                      <a:pt x="3" y="16"/>
                    </a:lnTo>
                    <a:lnTo>
                      <a:pt x="428" y="16"/>
                    </a:lnTo>
                    <a:lnTo>
                      <a:pt x="428" y="0"/>
                    </a:lnTo>
                    <a:lnTo>
                      <a:pt x="3" y="0"/>
                    </a:lnTo>
                    <a:lnTo>
                      <a:pt x="6" y="9"/>
                    </a:lnTo>
                    <a:lnTo>
                      <a:pt x="0" y="9"/>
                    </a:lnTo>
                    <a:lnTo>
                      <a:pt x="0" y="16"/>
                    </a:lnTo>
                    <a:lnTo>
                      <a:pt x="3" y="16"/>
                    </a:lnTo>
                    <a:lnTo>
                      <a:pt x="0"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59" name="Freeform 257"/>
              <p:cNvSpPr>
                <a:spLocks noChangeAspect="1"/>
              </p:cNvSpPr>
              <p:nvPr/>
            </p:nvSpPr>
            <p:spPr bwMode="auto">
              <a:xfrm>
                <a:off x="1525" y="2236"/>
                <a:ext cx="17" cy="370"/>
              </a:xfrm>
              <a:custGeom>
                <a:avLst/>
                <a:gdLst/>
                <a:ahLst/>
                <a:cxnLst>
                  <a:cxn ang="0">
                    <a:pos x="2" y="0"/>
                  </a:cxn>
                  <a:cxn ang="0">
                    <a:pos x="0" y="1"/>
                  </a:cxn>
                  <a:cxn ang="0">
                    <a:pos x="0" y="369"/>
                  </a:cxn>
                  <a:cxn ang="0">
                    <a:pos x="16" y="369"/>
                  </a:cxn>
                  <a:cxn ang="0">
                    <a:pos x="16" y="1"/>
                  </a:cxn>
                  <a:cxn ang="0">
                    <a:pos x="13" y="3"/>
                  </a:cxn>
                  <a:cxn ang="0">
                    <a:pos x="2" y="0"/>
                  </a:cxn>
                  <a:cxn ang="0">
                    <a:pos x="0" y="0"/>
                  </a:cxn>
                  <a:cxn ang="0">
                    <a:pos x="0" y="1"/>
                  </a:cxn>
                  <a:cxn ang="0">
                    <a:pos x="2" y="0"/>
                  </a:cxn>
                </a:cxnLst>
                <a:rect l="0" t="0" r="r" b="b"/>
                <a:pathLst>
                  <a:path w="17" h="370">
                    <a:moveTo>
                      <a:pt x="2" y="0"/>
                    </a:moveTo>
                    <a:lnTo>
                      <a:pt x="0" y="1"/>
                    </a:lnTo>
                    <a:lnTo>
                      <a:pt x="0" y="369"/>
                    </a:lnTo>
                    <a:lnTo>
                      <a:pt x="16" y="369"/>
                    </a:lnTo>
                    <a:lnTo>
                      <a:pt x="16" y="1"/>
                    </a:lnTo>
                    <a:lnTo>
                      <a:pt x="13" y="3"/>
                    </a:lnTo>
                    <a:lnTo>
                      <a:pt x="2" y="0"/>
                    </a:lnTo>
                    <a:lnTo>
                      <a:pt x="0" y="0"/>
                    </a:lnTo>
                    <a:lnTo>
                      <a:pt x="0" y="1"/>
                    </a:lnTo>
                    <a:lnTo>
                      <a:pt x="2"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60" name="Freeform 258"/>
              <p:cNvSpPr>
                <a:spLocks noChangeAspect="1"/>
              </p:cNvSpPr>
              <p:nvPr/>
            </p:nvSpPr>
            <p:spPr bwMode="auto">
              <a:xfrm>
                <a:off x="1526" y="2189"/>
                <a:ext cx="52" cy="51"/>
              </a:xfrm>
              <a:custGeom>
                <a:avLst/>
                <a:gdLst/>
                <a:ahLst/>
                <a:cxnLst>
                  <a:cxn ang="0">
                    <a:pos x="49" y="0"/>
                  </a:cxn>
                  <a:cxn ang="0">
                    <a:pos x="47" y="1"/>
                  </a:cxn>
                  <a:cxn ang="0">
                    <a:pos x="0" y="47"/>
                  </a:cxn>
                  <a:cxn ang="0">
                    <a:pos x="4" y="50"/>
                  </a:cxn>
                  <a:cxn ang="0">
                    <a:pos x="51" y="3"/>
                  </a:cxn>
                  <a:cxn ang="0">
                    <a:pos x="49" y="4"/>
                  </a:cxn>
                  <a:cxn ang="0">
                    <a:pos x="49" y="0"/>
                  </a:cxn>
                  <a:cxn ang="0">
                    <a:pos x="48" y="1"/>
                  </a:cxn>
                  <a:cxn ang="0">
                    <a:pos x="47" y="1"/>
                  </a:cxn>
                  <a:cxn ang="0">
                    <a:pos x="49" y="0"/>
                  </a:cxn>
                </a:cxnLst>
                <a:rect l="0" t="0" r="r" b="b"/>
                <a:pathLst>
                  <a:path w="52" h="51">
                    <a:moveTo>
                      <a:pt x="49" y="0"/>
                    </a:moveTo>
                    <a:lnTo>
                      <a:pt x="47" y="1"/>
                    </a:lnTo>
                    <a:lnTo>
                      <a:pt x="0" y="47"/>
                    </a:lnTo>
                    <a:lnTo>
                      <a:pt x="4" y="50"/>
                    </a:lnTo>
                    <a:lnTo>
                      <a:pt x="51" y="3"/>
                    </a:lnTo>
                    <a:lnTo>
                      <a:pt x="49" y="4"/>
                    </a:lnTo>
                    <a:lnTo>
                      <a:pt x="49" y="0"/>
                    </a:lnTo>
                    <a:lnTo>
                      <a:pt x="48" y="1"/>
                    </a:lnTo>
                    <a:lnTo>
                      <a:pt x="47" y="1"/>
                    </a:lnTo>
                    <a:lnTo>
                      <a:pt x="49" y="0"/>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61" name="Freeform 259"/>
              <p:cNvSpPr>
                <a:spLocks noChangeAspect="1"/>
              </p:cNvSpPr>
              <p:nvPr/>
            </p:nvSpPr>
            <p:spPr bwMode="auto">
              <a:xfrm>
                <a:off x="1575" y="2189"/>
                <a:ext cx="427" cy="17"/>
              </a:xfrm>
              <a:custGeom>
                <a:avLst/>
                <a:gdLst/>
                <a:ahLst/>
                <a:cxnLst>
                  <a:cxn ang="0">
                    <a:pos x="426" y="8"/>
                  </a:cxn>
                  <a:cxn ang="0">
                    <a:pos x="424" y="0"/>
                  </a:cxn>
                  <a:cxn ang="0">
                    <a:pos x="0" y="0"/>
                  </a:cxn>
                  <a:cxn ang="0">
                    <a:pos x="0" y="16"/>
                  </a:cxn>
                  <a:cxn ang="0">
                    <a:pos x="424" y="16"/>
                  </a:cxn>
                  <a:cxn ang="0">
                    <a:pos x="421" y="8"/>
                  </a:cxn>
                  <a:cxn ang="0">
                    <a:pos x="426" y="8"/>
                  </a:cxn>
                  <a:cxn ang="0">
                    <a:pos x="426" y="0"/>
                  </a:cxn>
                  <a:cxn ang="0">
                    <a:pos x="424" y="0"/>
                  </a:cxn>
                  <a:cxn ang="0">
                    <a:pos x="426" y="8"/>
                  </a:cxn>
                </a:cxnLst>
                <a:rect l="0" t="0" r="r" b="b"/>
                <a:pathLst>
                  <a:path w="427" h="17">
                    <a:moveTo>
                      <a:pt x="426" y="8"/>
                    </a:moveTo>
                    <a:lnTo>
                      <a:pt x="424" y="0"/>
                    </a:lnTo>
                    <a:lnTo>
                      <a:pt x="0" y="0"/>
                    </a:lnTo>
                    <a:lnTo>
                      <a:pt x="0" y="16"/>
                    </a:lnTo>
                    <a:lnTo>
                      <a:pt x="424" y="16"/>
                    </a:lnTo>
                    <a:lnTo>
                      <a:pt x="421" y="8"/>
                    </a:lnTo>
                    <a:lnTo>
                      <a:pt x="426" y="8"/>
                    </a:lnTo>
                    <a:lnTo>
                      <a:pt x="426" y="0"/>
                    </a:lnTo>
                    <a:lnTo>
                      <a:pt x="424" y="0"/>
                    </a:lnTo>
                    <a:lnTo>
                      <a:pt x="426" y="8"/>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62" name="Freeform 260"/>
              <p:cNvSpPr>
                <a:spLocks noChangeAspect="1"/>
              </p:cNvSpPr>
              <p:nvPr/>
            </p:nvSpPr>
            <p:spPr bwMode="auto">
              <a:xfrm>
                <a:off x="1996" y="2191"/>
                <a:ext cx="17" cy="17"/>
              </a:xfrm>
              <a:custGeom>
                <a:avLst/>
                <a:gdLst/>
                <a:ahLst/>
                <a:cxnLst>
                  <a:cxn ang="0">
                    <a:pos x="9" y="11"/>
                  </a:cxn>
                  <a:cxn ang="0">
                    <a:pos x="16" y="13"/>
                  </a:cxn>
                  <a:cxn ang="0">
                    <a:pos x="16" y="0"/>
                  </a:cxn>
                  <a:cxn ang="0">
                    <a:pos x="0" y="0"/>
                  </a:cxn>
                  <a:cxn ang="0">
                    <a:pos x="0" y="13"/>
                  </a:cxn>
                  <a:cxn ang="0">
                    <a:pos x="9" y="16"/>
                  </a:cxn>
                  <a:cxn ang="0">
                    <a:pos x="0" y="13"/>
                  </a:cxn>
                  <a:cxn ang="0">
                    <a:pos x="0" y="16"/>
                  </a:cxn>
                  <a:cxn ang="0">
                    <a:pos x="9" y="16"/>
                  </a:cxn>
                  <a:cxn ang="0">
                    <a:pos x="9" y="11"/>
                  </a:cxn>
                </a:cxnLst>
                <a:rect l="0" t="0" r="r" b="b"/>
                <a:pathLst>
                  <a:path w="17" h="17">
                    <a:moveTo>
                      <a:pt x="9" y="11"/>
                    </a:moveTo>
                    <a:lnTo>
                      <a:pt x="16" y="13"/>
                    </a:lnTo>
                    <a:lnTo>
                      <a:pt x="16" y="0"/>
                    </a:lnTo>
                    <a:lnTo>
                      <a:pt x="0" y="0"/>
                    </a:lnTo>
                    <a:lnTo>
                      <a:pt x="0" y="13"/>
                    </a:lnTo>
                    <a:lnTo>
                      <a:pt x="9" y="16"/>
                    </a:lnTo>
                    <a:lnTo>
                      <a:pt x="0" y="13"/>
                    </a:lnTo>
                    <a:lnTo>
                      <a:pt x="0" y="16"/>
                    </a:lnTo>
                    <a:lnTo>
                      <a:pt x="9" y="16"/>
                    </a:lnTo>
                    <a:lnTo>
                      <a:pt x="9" y="1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63" name="Freeform 261"/>
              <p:cNvSpPr>
                <a:spLocks noChangeAspect="1"/>
              </p:cNvSpPr>
              <p:nvPr/>
            </p:nvSpPr>
            <p:spPr bwMode="auto">
              <a:xfrm>
                <a:off x="1999" y="2200"/>
                <a:ext cx="28" cy="17"/>
              </a:xfrm>
              <a:custGeom>
                <a:avLst/>
                <a:gdLst/>
                <a:ahLst/>
                <a:cxnLst>
                  <a:cxn ang="0">
                    <a:pos x="27" y="9"/>
                  </a:cxn>
                  <a:cxn ang="0">
                    <a:pos x="24" y="3"/>
                  </a:cxn>
                  <a:cxn ang="0">
                    <a:pos x="0" y="0"/>
                  </a:cxn>
                  <a:cxn ang="0">
                    <a:pos x="0" y="12"/>
                  </a:cxn>
                  <a:cxn ang="0">
                    <a:pos x="24" y="16"/>
                  </a:cxn>
                  <a:cxn ang="0">
                    <a:pos x="21" y="9"/>
                  </a:cxn>
                  <a:cxn ang="0">
                    <a:pos x="27" y="9"/>
                  </a:cxn>
                  <a:cxn ang="0">
                    <a:pos x="27" y="3"/>
                  </a:cxn>
                  <a:cxn ang="0">
                    <a:pos x="24" y="3"/>
                  </a:cxn>
                  <a:cxn ang="0">
                    <a:pos x="27" y="9"/>
                  </a:cxn>
                </a:cxnLst>
                <a:rect l="0" t="0" r="r" b="b"/>
                <a:pathLst>
                  <a:path w="28" h="17">
                    <a:moveTo>
                      <a:pt x="27" y="9"/>
                    </a:moveTo>
                    <a:lnTo>
                      <a:pt x="24" y="3"/>
                    </a:lnTo>
                    <a:lnTo>
                      <a:pt x="0" y="0"/>
                    </a:lnTo>
                    <a:lnTo>
                      <a:pt x="0" y="12"/>
                    </a:lnTo>
                    <a:lnTo>
                      <a:pt x="24" y="16"/>
                    </a:lnTo>
                    <a:lnTo>
                      <a:pt x="21" y="9"/>
                    </a:lnTo>
                    <a:lnTo>
                      <a:pt x="27" y="9"/>
                    </a:lnTo>
                    <a:lnTo>
                      <a:pt x="27" y="3"/>
                    </a:lnTo>
                    <a:lnTo>
                      <a:pt x="24" y="3"/>
                    </a:lnTo>
                    <a:lnTo>
                      <a:pt x="27" y="9"/>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sp>
            <p:nvSpPr>
              <p:cNvPr id="964" name="Freeform 262"/>
              <p:cNvSpPr>
                <a:spLocks noChangeAspect="1"/>
              </p:cNvSpPr>
              <p:nvPr/>
            </p:nvSpPr>
            <p:spPr bwMode="auto">
              <a:xfrm>
                <a:off x="2019" y="2203"/>
                <a:ext cx="17" cy="272"/>
              </a:xfrm>
              <a:custGeom>
                <a:avLst/>
                <a:gdLst/>
                <a:ahLst/>
                <a:cxnLst>
                  <a:cxn ang="0">
                    <a:pos x="11" y="271"/>
                  </a:cxn>
                  <a:cxn ang="0">
                    <a:pos x="13" y="270"/>
                  </a:cxn>
                  <a:cxn ang="0">
                    <a:pos x="16" y="0"/>
                  </a:cxn>
                  <a:cxn ang="0">
                    <a:pos x="2" y="0"/>
                  </a:cxn>
                  <a:cxn ang="0">
                    <a:pos x="0" y="270"/>
                  </a:cxn>
                  <a:cxn ang="0">
                    <a:pos x="2" y="269"/>
                  </a:cxn>
                  <a:cxn ang="0">
                    <a:pos x="11" y="271"/>
                  </a:cxn>
                  <a:cxn ang="0">
                    <a:pos x="11" y="270"/>
                  </a:cxn>
                  <a:cxn ang="0">
                    <a:pos x="13" y="270"/>
                  </a:cxn>
                  <a:cxn ang="0">
                    <a:pos x="11" y="271"/>
                  </a:cxn>
                </a:cxnLst>
                <a:rect l="0" t="0" r="r" b="b"/>
                <a:pathLst>
                  <a:path w="17" h="272">
                    <a:moveTo>
                      <a:pt x="11" y="271"/>
                    </a:moveTo>
                    <a:lnTo>
                      <a:pt x="13" y="270"/>
                    </a:lnTo>
                    <a:lnTo>
                      <a:pt x="16" y="0"/>
                    </a:lnTo>
                    <a:lnTo>
                      <a:pt x="2" y="0"/>
                    </a:lnTo>
                    <a:lnTo>
                      <a:pt x="0" y="270"/>
                    </a:lnTo>
                    <a:lnTo>
                      <a:pt x="2" y="269"/>
                    </a:lnTo>
                    <a:lnTo>
                      <a:pt x="11" y="271"/>
                    </a:lnTo>
                    <a:lnTo>
                      <a:pt x="11" y="270"/>
                    </a:lnTo>
                    <a:lnTo>
                      <a:pt x="13" y="270"/>
                    </a:lnTo>
                    <a:lnTo>
                      <a:pt x="11" y="271"/>
                    </a:lnTo>
                  </a:path>
                </a:pathLst>
              </a:custGeom>
              <a:solidFill>
                <a:srgbClr val="000000"/>
              </a:solidFill>
              <a:ln w="9525" cap="rnd">
                <a:noFill/>
                <a:round/>
                <a:headEnd type="none" w="sm" len="sm"/>
                <a:tailEnd type="none" w="sm" len="sm"/>
              </a:ln>
              <a:effectLst/>
            </p:spPr>
            <p:txBody>
              <a:bodyPr wrap="none" lIns="91968" tIns="0" rIns="91968" bIns="45982">
                <a:spAutoFit/>
              </a:bodyPr>
              <a:lstStyle/>
              <a:p>
                <a:endParaRPr lang="it-IT"/>
              </a:p>
            </p:txBody>
          </p:sp>
        </p:grpSp>
        <p:pic>
          <p:nvPicPr>
            <p:cNvPr id="885" name="Picture 263"/>
            <p:cNvPicPr>
              <a:picLocks noChangeAspect="1" noChangeArrowheads="1"/>
            </p:cNvPicPr>
            <p:nvPr/>
          </p:nvPicPr>
          <p:blipFill>
            <a:blip r:embed="rId4" cstate="print"/>
            <a:srcRect/>
            <a:stretch>
              <a:fillRect/>
            </a:stretch>
          </p:blipFill>
          <p:spPr bwMode="auto">
            <a:xfrm>
              <a:off x="3950" y="2912"/>
              <a:ext cx="247" cy="179"/>
            </a:xfrm>
            <a:prstGeom prst="rect">
              <a:avLst/>
            </a:prstGeom>
            <a:noFill/>
            <a:ln w="9525">
              <a:noFill/>
              <a:miter lim="800000"/>
              <a:headEnd/>
              <a:tailEnd/>
            </a:ln>
            <a:effectLst/>
          </p:spPr>
        </p:pic>
      </p:grpSp>
      <p:grpSp>
        <p:nvGrpSpPr>
          <p:cNvPr id="786" name="Group 854"/>
          <p:cNvGrpSpPr>
            <a:grpSpLocks/>
          </p:cNvGrpSpPr>
          <p:nvPr/>
        </p:nvGrpSpPr>
        <p:grpSpPr bwMode="auto">
          <a:xfrm>
            <a:off x="7298753" y="5789137"/>
            <a:ext cx="147432" cy="191712"/>
            <a:chOff x="612" y="3626"/>
            <a:chExt cx="188" cy="225"/>
          </a:xfrm>
        </p:grpSpPr>
        <p:sp>
          <p:nvSpPr>
            <p:cNvPr id="969" name="Freeform 794"/>
            <p:cNvSpPr>
              <a:spLocks/>
            </p:cNvSpPr>
            <p:nvPr/>
          </p:nvSpPr>
          <p:spPr bwMode="auto">
            <a:xfrm>
              <a:off x="722" y="3626"/>
              <a:ext cx="17" cy="48"/>
            </a:xfrm>
            <a:custGeom>
              <a:avLst/>
              <a:gdLst/>
              <a:ahLst/>
              <a:cxnLst>
                <a:cxn ang="0">
                  <a:pos x="10" y="43"/>
                </a:cxn>
                <a:cxn ang="0">
                  <a:pos x="0" y="1"/>
                </a:cxn>
                <a:cxn ang="0">
                  <a:pos x="4" y="0"/>
                </a:cxn>
                <a:cxn ang="0">
                  <a:pos x="17" y="48"/>
                </a:cxn>
                <a:cxn ang="0">
                  <a:pos x="10" y="43"/>
                </a:cxn>
              </a:cxnLst>
              <a:rect l="0" t="0" r="r" b="b"/>
              <a:pathLst>
                <a:path w="17" h="48">
                  <a:moveTo>
                    <a:pt x="10" y="43"/>
                  </a:moveTo>
                  <a:lnTo>
                    <a:pt x="0" y="1"/>
                  </a:lnTo>
                  <a:lnTo>
                    <a:pt x="4" y="0"/>
                  </a:lnTo>
                  <a:lnTo>
                    <a:pt x="17" y="48"/>
                  </a:lnTo>
                  <a:lnTo>
                    <a:pt x="10" y="43"/>
                  </a:lnTo>
                  <a:close/>
                </a:path>
              </a:pathLst>
            </a:custGeom>
            <a:solidFill>
              <a:srgbClr val="555555"/>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970" name="Freeform 795"/>
            <p:cNvSpPr>
              <a:spLocks/>
            </p:cNvSpPr>
            <p:nvPr/>
          </p:nvSpPr>
          <p:spPr bwMode="auto">
            <a:xfrm>
              <a:off x="722" y="3626"/>
              <a:ext cx="17" cy="48"/>
            </a:xfrm>
            <a:custGeom>
              <a:avLst/>
              <a:gdLst/>
              <a:ahLst/>
              <a:cxnLst>
                <a:cxn ang="0">
                  <a:pos x="10" y="43"/>
                </a:cxn>
                <a:cxn ang="0">
                  <a:pos x="0" y="1"/>
                </a:cxn>
                <a:cxn ang="0">
                  <a:pos x="4" y="0"/>
                </a:cxn>
                <a:cxn ang="0">
                  <a:pos x="17" y="48"/>
                </a:cxn>
                <a:cxn ang="0">
                  <a:pos x="10" y="43"/>
                </a:cxn>
              </a:cxnLst>
              <a:rect l="0" t="0" r="r" b="b"/>
              <a:pathLst>
                <a:path w="17" h="48">
                  <a:moveTo>
                    <a:pt x="10" y="43"/>
                  </a:moveTo>
                  <a:lnTo>
                    <a:pt x="0" y="1"/>
                  </a:lnTo>
                  <a:lnTo>
                    <a:pt x="4" y="0"/>
                  </a:lnTo>
                  <a:lnTo>
                    <a:pt x="17" y="48"/>
                  </a:lnTo>
                  <a:lnTo>
                    <a:pt x="10" y="43"/>
                  </a:lnTo>
                  <a:close/>
                </a:path>
              </a:pathLst>
            </a:custGeom>
            <a:solidFill>
              <a:srgbClr val="555555"/>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971" name="Freeform 796"/>
            <p:cNvSpPr>
              <a:spLocks/>
            </p:cNvSpPr>
            <p:nvPr/>
          </p:nvSpPr>
          <p:spPr bwMode="auto">
            <a:xfrm>
              <a:off x="722" y="3626"/>
              <a:ext cx="17" cy="48"/>
            </a:xfrm>
            <a:custGeom>
              <a:avLst/>
              <a:gdLst/>
              <a:ahLst/>
              <a:cxnLst>
                <a:cxn ang="0">
                  <a:pos x="10" y="43"/>
                </a:cxn>
                <a:cxn ang="0">
                  <a:pos x="0" y="1"/>
                </a:cxn>
                <a:cxn ang="0">
                  <a:pos x="4" y="0"/>
                </a:cxn>
                <a:cxn ang="0">
                  <a:pos x="17" y="48"/>
                </a:cxn>
              </a:cxnLst>
              <a:rect l="0" t="0" r="r" b="b"/>
              <a:pathLst>
                <a:path w="17" h="48">
                  <a:moveTo>
                    <a:pt x="10" y="43"/>
                  </a:moveTo>
                  <a:lnTo>
                    <a:pt x="0" y="1"/>
                  </a:lnTo>
                  <a:lnTo>
                    <a:pt x="4" y="0"/>
                  </a:lnTo>
                  <a:lnTo>
                    <a:pt x="17" y="48"/>
                  </a:lnTo>
                </a:path>
              </a:pathLst>
            </a:custGeom>
            <a:no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972" name="Freeform 797"/>
            <p:cNvSpPr>
              <a:spLocks/>
            </p:cNvSpPr>
            <p:nvPr/>
          </p:nvSpPr>
          <p:spPr bwMode="auto">
            <a:xfrm>
              <a:off x="612" y="3762"/>
              <a:ext cx="67" cy="89"/>
            </a:xfrm>
            <a:custGeom>
              <a:avLst/>
              <a:gdLst/>
              <a:ahLst/>
              <a:cxnLst>
                <a:cxn ang="0">
                  <a:pos x="0" y="42"/>
                </a:cxn>
                <a:cxn ang="0">
                  <a:pos x="4" y="62"/>
                </a:cxn>
                <a:cxn ang="0">
                  <a:pos x="14" y="77"/>
                </a:cxn>
                <a:cxn ang="0">
                  <a:pos x="27" y="86"/>
                </a:cxn>
                <a:cxn ang="0">
                  <a:pos x="38" y="88"/>
                </a:cxn>
                <a:cxn ang="0">
                  <a:pos x="50" y="89"/>
                </a:cxn>
                <a:cxn ang="0">
                  <a:pos x="65" y="67"/>
                </a:cxn>
                <a:cxn ang="0">
                  <a:pos x="67" y="0"/>
                </a:cxn>
                <a:cxn ang="0">
                  <a:pos x="0" y="42"/>
                </a:cxn>
              </a:cxnLst>
              <a:rect l="0" t="0" r="r" b="b"/>
              <a:pathLst>
                <a:path w="67" h="89">
                  <a:moveTo>
                    <a:pt x="0" y="42"/>
                  </a:moveTo>
                  <a:lnTo>
                    <a:pt x="4" y="62"/>
                  </a:lnTo>
                  <a:lnTo>
                    <a:pt x="14" y="77"/>
                  </a:lnTo>
                  <a:lnTo>
                    <a:pt x="27" y="86"/>
                  </a:lnTo>
                  <a:lnTo>
                    <a:pt x="38" y="88"/>
                  </a:lnTo>
                  <a:lnTo>
                    <a:pt x="50" y="89"/>
                  </a:lnTo>
                  <a:lnTo>
                    <a:pt x="65" y="67"/>
                  </a:lnTo>
                  <a:lnTo>
                    <a:pt x="67" y="0"/>
                  </a:lnTo>
                  <a:lnTo>
                    <a:pt x="0" y="42"/>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973" name="Freeform 798"/>
            <p:cNvSpPr>
              <a:spLocks/>
            </p:cNvSpPr>
            <p:nvPr/>
          </p:nvSpPr>
          <p:spPr bwMode="auto">
            <a:xfrm>
              <a:off x="612" y="3762"/>
              <a:ext cx="67" cy="89"/>
            </a:xfrm>
            <a:custGeom>
              <a:avLst/>
              <a:gdLst/>
              <a:ahLst/>
              <a:cxnLst>
                <a:cxn ang="0">
                  <a:pos x="0" y="42"/>
                </a:cxn>
                <a:cxn ang="0">
                  <a:pos x="4" y="62"/>
                </a:cxn>
                <a:cxn ang="0">
                  <a:pos x="14" y="77"/>
                </a:cxn>
                <a:cxn ang="0">
                  <a:pos x="27" y="86"/>
                </a:cxn>
                <a:cxn ang="0">
                  <a:pos x="38" y="88"/>
                </a:cxn>
                <a:cxn ang="0">
                  <a:pos x="50" y="89"/>
                </a:cxn>
                <a:cxn ang="0">
                  <a:pos x="65" y="67"/>
                </a:cxn>
                <a:cxn ang="0">
                  <a:pos x="67" y="0"/>
                </a:cxn>
                <a:cxn ang="0">
                  <a:pos x="0" y="42"/>
                </a:cxn>
              </a:cxnLst>
              <a:rect l="0" t="0" r="r" b="b"/>
              <a:pathLst>
                <a:path w="67" h="89">
                  <a:moveTo>
                    <a:pt x="0" y="42"/>
                  </a:moveTo>
                  <a:lnTo>
                    <a:pt x="4" y="62"/>
                  </a:lnTo>
                  <a:lnTo>
                    <a:pt x="14" y="77"/>
                  </a:lnTo>
                  <a:lnTo>
                    <a:pt x="27" y="86"/>
                  </a:lnTo>
                  <a:lnTo>
                    <a:pt x="38" y="88"/>
                  </a:lnTo>
                  <a:lnTo>
                    <a:pt x="50" y="89"/>
                  </a:lnTo>
                  <a:lnTo>
                    <a:pt x="65" y="67"/>
                  </a:lnTo>
                  <a:lnTo>
                    <a:pt x="67" y="0"/>
                  </a:lnTo>
                  <a:lnTo>
                    <a:pt x="0" y="42"/>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974" name="Freeform 799"/>
            <p:cNvSpPr>
              <a:spLocks/>
            </p:cNvSpPr>
            <p:nvPr/>
          </p:nvSpPr>
          <p:spPr bwMode="auto">
            <a:xfrm>
              <a:off x="662" y="3675"/>
              <a:ext cx="107" cy="176"/>
            </a:xfrm>
            <a:custGeom>
              <a:avLst/>
              <a:gdLst/>
              <a:ahLst/>
              <a:cxnLst>
                <a:cxn ang="0">
                  <a:pos x="0" y="176"/>
                </a:cxn>
                <a:cxn ang="0">
                  <a:pos x="33" y="142"/>
                </a:cxn>
                <a:cxn ang="0">
                  <a:pos x="46" y="139"/>
                </a:cxn>
                <a:cxn ang="0">
                  <a:pos x="57" y="131"/>
                </a:cxn>
                <a:cxn ang="0">
                  <a:pos x="69" y="122"/>
                </a:cxn>
                <a:cxn ang="0">
                  <a:pos x="90" y="106"/>
                </a:cxn>
                <a:cxn ang="0">
                  <a:pos x="107" y="79"/>
                </a:cxn>
                <a:cxn ang="0">
                  <a:pos x="72" y="0"/>
                </a:cxn>
                <a:cxn ang="0">
                  <a:pos x="41" y="16"/>
                </a:cxn>
                <a:cxn ang="0">
                  <a:pos x="15" y="53"/>
                </a:cxn>
                <a:cxn ang="0">
                  <a:pos x="10" y="74"/>
                </a:cxn>
                <a:cxn ang="0">
                  <a:pos x="0" y="176"/>
                </a:cxn>
              </a:cxnLst>
              <a:rect l="0" t="0" r="r" b="b"/>
              <a:pathLst>
                <a:path w="107" h="176">
                  <a:moveTo>
                    <a:pt x="0" y="176"/>
                  </a:moveTo>
                  <a:lnTo>
                    <a:pt x="33" y="142"/>
                  </a:lnTo>
                  <a:lnTo>
                    <a:pt x="46" y="139"/>
                  </a:lnTo>
                  <a:lnTo>
                    <a:pt x="57" y="131"/>
                  </a:lnTo>
                  <a:lnTo>
                    <a:pt x="69" y="122"/>
                  </a:lnTo>
                  <a:lnTo>
                    <a:pt x="90" y="106"/>
                  </a:lnTo>
                  <a:lnTo>
                    <a:pt x="107" y="79"/>
                  </a:lnTo>
                  <a:lnTo>
                    <a:pt x="72" y="0"/>
                  </a:lnTo>
                  <a:lnTo>
                    <a:pt x="41" y="16"/>
                  </a:lnTo>
                  <a:lnTo>
                    <a:pt x="15" y="53"/>
                  </a:lnTo>
                  <a:lnTo>
                    <a:pt x="10" y="74"/>
                  </a:lnTo>
                  <a:lnTo>
                    <a:pt x="0" y="176"/>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975" name="Freeform 800"/>
            <p:cNvSpPr>
              <a:spLocks/>
            </p:cNvSpPr>
            <p:nvPr/>
          </p:nvSpPr>
          <p:spPr bwMode="auto">
            <a:xfrm>
              <a:off x="662" y="3675"/>
              <a:ext cx="107" cy="176"/>
            </a:xfrm>
            <a:custGeom>
              <a:avLst/>
              <a:gdLst/>
              <a:ahLst/>
              <a:cxnLst>
                <a:cxn ang="0">
                  <a:pos x="0" y="176"/>
                </a:cxn>
                <a:cxn ang="0">
                  <a:pos x="33" y="142"/>
                </a:cxn>
                <a:cxn ang="0">
                  <a:pos x="46" y="139"/>
                </a:cxn>
                <a:cxn ang="0">
                  <a:pos x="57" y="131"/>
                </a:cxn>
                <a:cxn ang="0">
                  <a:pos x="69" y="122"/>
                </a:cxn>
                <a:cxn ang="0">
                  <a:pos x="90" y="106"/>
                </a:cxn>
                <a:cxn ang="0">
                  <a:pos x="107" y="79"/>
                </a:cxn>
                <a:cxn ang="0">
                  <a:pos x="72" y="0"/>
                </a:cxn>
                <a:cxn ang="0">
                  <a:pos x="41" y="16"/>
                </a:cxn>
                <a:cxn ang="0">
                  <a:pos x="15" y="53"/>
                </a:cxn>
                <a:cxn ang="0">
                  <a:pos x="10" y="74"/>
                </a:cxn>
                <a:cxn ang="0">
                  <a:pos x="0" y="176"/>
                </a:cxn>
              </a:cxnLst>
              <a:rect l="0" t="0" r="r" b="b"/>
              <a:pathLst>
                <a:path w="107" h="176">
                  <a:moveTo>
                    <a:pt x="0" y="176"/>
                  </a:moveTo>
                  <a:lnTo>
                    <a:pt x="33" y="142"/>
                  </a:lnTo>
                  <a:lnTo>
                    <a:pt x="46" y="139"/>
                  </a:lnTo>
                  <a:lnTo>
                    <a:pt x="57" y="131"/>
                  </a:lnTo>
                  <a:lnTo>
                    <a:pt x="69" y="122"/>
                  </a:lnTo>
                  <a:lnTo>
                    <a:pt x="90" y="106"/>
                  </a:lnTo>
                  <a:lnTo>
                    <a:pt x="107" y="79"/>
                  </a:lnTo>
                  <a:lnTo>
                    <a:pt x="72" y="0"/>
                  </a:lnTo>
                  <a:lnTo>
                    <a:pt x="41" y="16"/>
                  </a:lnTo>
                  <a:lnTo>
                    <a:pt x="15" y="53"/>
                  </a:lnTo>
                  <a:lnTo>
                    <a:pt x="10" y="74"/>
                  </a:lnTo>
                  <a:lnTo>
                    <a:pt x="0" y="176"/>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976" name="Freeform 801"/>
            <p:cNvSpPr>
              <a:spLocks/>
            </p:cNvSpPr>
            <p:nvPr/>
          </p:nvSpPr>
          <p:spPr bwMode="auto">
            <a:xfrm>
              <a:off x="662" y="3675"/>
              <a:ext cx="107" cy="176"/>
            </a:xfrm>
            <a:custGeom>
              <a:avLst/>
              <a:gdLst/>
              <a:ahLst/>
              <a:cxnLst>
                <a:cxn ang="0">
                  <a:pos x="0" y="176"/>
                </a:cxn>
                <a:cxn ang="0">
                  <a:pos x="33" y="142"/>
                </a:cxn>
                <a:cxn ang="0">
                  <a:pos x="46" y="139"/>
                </a:cxn>
                <a:cxn ang="0">
                  <a:pos x="57" y="131"/>
                </a:cxn>
                <a:cxn ang="0">
                  <a:pos x="69" y="122"/>
                </a:cxn>
                <a:cxn ang="0">
                  <a:pos x="90" y="106"/>
                </a:cxn>
                <a:cxn ang="0">
                  <a:pos x="107" y="79"/>
                </a:cxn>
                <a:cxn ang="0">
                  <a:pos x="72" y="0"/>
                </a:cxn>
                <a:cxn ang="0">
                  <a:pos x="41" y="16"/>
                </a:cxn>
                <a:cxn ang="0">
                  <a:pos x="15" y="53"/>
                </a:cxn>
                <a:cxn ang="0">
                  <a:pos x="10" y="74"/>
                </a:cxn>
              </a:cxnLst>
              <a:rect l="0" t="0" r="r" b="b"/>
              <a:pathLst>
                <a:path w="107" h="176">
                  <a:moveTo>
                    <a:pt x="0" y="176"/>
                  </a:moveTo>
                  <a:lnTo>
                    <a:pt x="33" y="142"/>
                  </a:lnTo>
                  <a:lnTo>
                    <a:pt x="46" y="139"/>
                  </a:lnTo>
                  <a:lnTo>
                    <a:pt x="57" y="131"/>
                  </a:lnTo>
                  <a:lnTo>
                    <a:pt x="69" y="122"/>
                  </a:lnTo>
                  <a:lnTo>
                    <a:pt x="90" y="106"/>
                  </a:lnTo>
                  <a:lnTo>
                    <a:pt x="107" y="79"/>
                  </a:lnTo>
                  <a:lnTo>
                    <a:pt x="72" y="0"/>
                  </a:lnTo>
                  <a:lnTo>
                    <a:pt x="41" y="16"/>
                  </a:lnTo>
                  <a:lnTo>
                    <a:pt x="15" y="53"/>
                  </a:lnTo>
                  <a:lnTo>
                    <a:pt x="10" y="74"/>
                  </a:lnTo>
                </a:path>
              </a:pathLst>
            </a:custGeom>
            <a:no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977" name="Freeform 802"/>
            <p:cNvSpPr>
              <a:spLocks/>
            </p:cNvSpPr>
            <p:nvPr/>
          </p:nvSpPr>
          <p:spPr bwMode="auto">
            <a:xfrm>
              <a:off x="739" y="3691"/>
              <a:ext cx="56" cy="24"/>
            </a:xfrm>
            <a:custGeom>
              <a:avLst/>
              <a:gdLst/>
              <a:ahLst/>
              <a:cxnLst>
                <a:cxn ang="0">
                  <a:pos x="0" y="2"/>
                </a:cxn>
                <a:cxn ang="0">
                  <a:pos x="37" y="0"/>
                </a:cxn>
                <a:cxn ang="0">
                  <a:pos x="46" y="8"/>
                </a:cxn>
                <a:cxn ang="0">
                  <a:pos x="54" y="13"/>
                </a:cxn>
                <a:cxn ang="0">
                  <a:pos x="56" y="19"/>
                </a:cxn>
                <a:cxn ang="0">
                  <a:pos x="50" y="23"/>
                </a:cxn>
                <a:cxn ang="0">
                  <a:pos x="43" y="24"/>
                </a:cxn>
                <a:cxn ang="0">
                  <a:pos x="35" y="20"/>
                </a:cxn>
                <a:cxn ang="0">
                  <a:pos x="32" y="19"/>
                </a:cxn>
                <a:cxn ang="0">
                  <a:pos x="24" y="21"/>
                </a:cxn>
                <a:cxn ang="0">
                  <a:pos x="5" y="24"/>
                </a:cxn>
                <a:cxn ang="0">
                  <a:pos x="1" y="24"/>
                </a:cxn>
                <a:cxn ang="0">
                  <a:pos x="0" y="2"/>
                </a:cxn>
              </a:cxnLst>
              <a:rect l="0" t="0" r="r" b="b"/>
              <a:pathLst>
                <a:path w="56" h="24">
                  <a:moveTo>
                    <a:pt x="0" y="2"/>
                  </a:moveTo>
                  <a:lnTo>
                    <a:pt x="37" y="0"/>
                  </a:lnTo>
                  <a:lnTo>
                    <a:pt x="46" y="8"/>
                  </a:lnTo>
                  <a:lnTo>
                    <a:pt x="54" y="13"/>
                  </a:lnTo>
                  <a:lnTo>
                    <a:pt x="56" y="19"/>
                  </a:lnTo>
                  <a:lnTo>
                    <a:pt x="50" y="23"/>
                  </a:lnTo>
                  <a:lnTo>
                    <a:pt x="43" y="24"/>
                  </a:lnTo>
                  <a:lnTo>
                    <a:pt x="35" y="20"/>
                  </a:lnTo>
                  <a:lnTo>
                    <a:pt x="32" y="19"/>
                  </a:lnTo>
                  <a:lnTo>
                    <a:pt x="24" y="21"/>
                  </a:lnTo>
                  <a:lnTo>
                    <a:pt x="5" y="24"/>
                  </a:lnTo>
                  <a:lnTo>
                    <a:pt x="1" y="24"/>
                  </a:lnTo>
                  <a:lnTo>
                    <a:pt x="0" y="2"/>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978" name="Freeform 803"/>
            <p:cNvSpPr>
              <a:spLocks/>
            </p:cNvSpPr>
            <p:nvPr/>
          </p:nvSpPr>
          <p:spPr bwMode="auto">
            <a:xfrm>
              <a:off x="739" y="3691"/>
              <a:ext cx="56" cy="24"/>
            </a:xfrm>
            <a:custGeom>
              <a:avLst/>
              <a:gdLst/>
              <a:ahLst/>
              <a:cxnLst>
                <a:cxn ang="0">
                  <a:pos x="0" y="2"/>
                </a:cxn>
                <a:cxn ang="0">
                  <a:pos x="37" y="0"/>
                </a:cxn>
                <a:cxn ang="0">
                  <a:pos x="46" y="8"/>
                </a:cxn>
                <a:cxn ang="0">
                  <a:pos x="54" y="13"/>
                </a:cxn>
                <a:cxn ang="0">
                  <a:pos x="56" y="19"/>
                </a:cxn>
                <a:cxn ang="0">
                  <a:pos x="50" y="23"/>
                </a:cxn>
                <a:cxn ang="0">
                  <a:pos x="43" y="24"/>
                </a:cxn>
                <a:cxn ang="0">
                  <a:pos x="35" y="20"/>
                </a:cxn>
                <a:cxn ang="0">
                  <a:pos x="32" y="19"/>
                </a:cxn>
                <a:cxn ang="0">
                  <a:pos x="24" y="21"/>
                </a:cxn>
                <a:cxn ang="0">
                  <a:pos x="5" y="24"/>
                </a:cxn>
                <a:cxn ang="0">
                  <a:pos x="1" y="24"/>
                </a:cxn>
                <a:cxn ang="0">
                  <a:pos x="0" y="2"/>
                </a:cxn>
              </a:cxnLst>
              <a:rect l="0" t="0" r="r" b="b"/>
              <a:pathLst>
                <a:path w="56" h="24">
                  <a:moveTo>
                    <a:pt x="0" y="2"/>
                  </a:moveTo>
                  <a:lnTo>
                    <a:pt x="37" y="0"/>
                  </a:lnTo>
                  <a:lnTo>
                    <a:pt x="46" y="8"/>
                  </a:lnTo>
                  <a:lnTo>
                    <a:pt x="54" y="13"/>
                  </a:lnTo>
                  <a:lnTo>
                    <a:pt x="56" y="19"/>
                  </a:lnTo>
                  <a:lnTo>
                    <a:pt x="50" y="23"/>
                  </a:lnTo>
                  <a:lnTo>
                    <a:pt x="43" y="24"/>
                  </a:lnTo>
                  <a:lnTo>
                    <a:pt x="35" y="20"/>
                  </a:lnTo>
                  <a:lnTo>
                    <a:pt x="32" y="19"/>
                  </a:lnTo>
                  <a:lnTo>
                    <a:pt x="24" y="21"/>
                  </a:lnTo>
                  <a:lnTo>
                    <a:pt x="5" y="24"/>
                  </a:lnTo>
                  <a:lnTo>
                    <a:pt x="1" y="24"/>
                  </a:lnTo>
                  <a:lnTo>
                    <a:pt x="0" y="2"/>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979" name="Freeform 804"/>
            <p:cNvSpPr>
              <a:spLocks/>
            </p:cNvSpPr>
            <p:nvPr/>
          </p:nvSpPr>
          <p:spPr bwMode="auto">
            <a:xfrm>
              <a:off x="739" y="3691"/>
              <a:ext cx="56" cy="24"/>
            </a:xfrm>
            <a:custGeom>
              <a:avLst/>
              <a:gdLst/>
              <a:ahLst/>
              <a:cxnLst>
                <a:cxn ang="0">
                  <a:pos x="0" y="2"/>
                </a:cxn>
                <a:cxn ang="0">
                  <a:pos x="37" y="0"/>
                </a:cxn>
                <a:cxn ang="0">
                  <a:pos x="46" y="8"/>
                </a:cxn>
                <a:cxn ang="0">
                  <a:pos x="54" y="13"/>
                </a:cxn>
                <a:cxn ang="0">
                  <a:pos x="56" y="19"/>
                </a:cxn>
                <a:cxn ang="0">
                  <a:pos x="50" y="23"/>
                </a:cxn>
                <a:cxn ang="0">
                  <a:pos x="43" y="24"/>
                </a:cxn>
                <a:cxn ang="0">
                  <a:pos x="35" y="20"/>
                </a:cxn>
                <a:cxn ang="0">
                  <a:pos x="32" y="19"/>
                </a:cxn>
                <a:cxn ang="0">
                  <a:pos x="24" y="21"/>
                </a:cxn>
                <a:cxn ang="0">
                  <a:pos x="5" y="24"/>
                </a:cxn>
                <a:cxn ang="0">
                  <a:pos x="1" y="24"/>
                </a:cxn>
              </a:cxnLst>
              <a:rect l="0" t="0" r="r" b="b"/>
              <a:pathLst>
                <a:path w="56" h="24">
                  <a:moveTo>
                    <a:pt x="0" y="2"/>
                  </a:moveTo>
                  <a:lnTo>
                    <a:pt x="37" y="0"/>
                  </a:lnTo>
                  <a:lnTo>
                    <a:pt x="46" y="8"/>
                  </a:lnTo>
                  <a:lnTo>
                    <a:pt x="54" y="13"/>
                  </a:lnTo>
                  <a:lnTo>
                    <a:pt x="56" y="19"/>
                  </a:lnTo>
                  <a:lnTo>
                    <a:pt x="50" y="23"/>
                  </a:lnTo>
                  <a:lnTo>
                    <a:pt x="43" y="24"/>
                  </a:lnTo>
                  <a:lnTo>
                    <a:pt x="35" y="20"/>
                  </a:lnTo>
                  <a:lnTo>
                    <a:pt x="32" y="19"/>
                  </a:lnTo>
                  <a:lnTo>
                    <a:pt x="24" y="21"/>
                  </a:lnTo>
                  <a:lnTo>
                    <a:pt x="5" y="24"/>
                  </a:lnTo>
                  <a:lnTo>
                    <a:pt x="1" y="24"/>
                  </a:lnTo>
                </a:path>
              </a:pathLst>
            </a:custGeom>
            <a:no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980" name="Freeform 805"/>
            <p:cNvSpPr>
              <a:spLocks/>
            </p:cNvSpPr>
            <p:nvPr/>
          </p:nvSpPr>
          <p:spPr bwMode="auto">
            <a:xfrm>
              <a:off x="740" y="3715"/>
              <a:ext cx="60" cy="23"/>
            </a:xfrm>
            <a:custGeom>
              <a:avLst/>
              <a:gdLst/>
              <a:ahLst/>
              <a:cxnLst>
                <a:cxn ang="0">
                  <a:pos x="10" y="0"/>
                </a:cxn>
                <a:cxn ang="0">
                  <a:pos x="34" y="1"/>
                </a:cxn>
                <a:cxn ang="0">
                  <a:pos x="42" y="3"/>
                </a:cxn>
                <a:cxn ang="0">
                  <a:pos x="52" y="5"/>
                </a:cxn>
                <a:cxn ang="0">
                  <a:pos x="57" y="12"/>
                </a:cxn>
                <a:cxn ang="0">
                  <a:pos x="60" y="19"/>
                </a:cxn>
                <a:cxn ang="0">
                  <a:pos x="57" y="23"/>
                </a:cxn>
                <a:cxn ang="0">
                  <a:pos x="49" y="23"/>
                </a:cxn>
                <a:cxn ang="0">
                  <a:pos x="44" y="20"/>
                </a:cxn>
                <a:cxn ang="0">
                  <a:pos x="39" y="18"/>
                </a:cxn>
                <a:cxn ang="0">
                  <a:pos x="14" y="22"/>
                </a:cxn>
                <a:cxn ang="0">
                  <a:pos x="0" y="22"/>
                </a:cxn>
                <a:cxn ang="0">
                  <a:pos x="10" y="0"/>
                </a:cxn>
              </a:cxnLst>
              <a:rect l="0" t="0" r="r" b="b"/>
              <a:pathLst>
                <a:path w="60" h="23">
                  <a:moveTo>
                    <a:pt x="10" y="0"/>
                  </a:moveTo>
                  <a:lnTo>
                    <a:pt x="34" y="1"/>
                  </a:lnTo>
                  <a:lnTo>
                    <a:pt x="42" y="3"/>
                  </a:lnTo>
                  <a:lnTo>
                    <a:pt x="52" y="5"/>
                  </a:lnTo>
                  <a:lnTo>
                    <a:pt x="57" y="12"/>
                  </a:lnTo>
                  <a:lnTo>
                    <a:pt x="60" y="19"/>
                  </a:lnTo>
                  <a:lnTo>
                    <a:pt x="57" y="23"/>
                  </a:lnTo>
                  <a:lnTo>
                    <a:pt x="49" y="23"/>
                  </a:lnTo>
                  <a:lnTo>
                    <a:pt x="44" y="20"/>
                  </a:lnTo>
                  <a:lnTo>
                    <a:pt x="39" y="18"/>
                  </a:lnTo>
                  <a:lnTo>
                    <a:pt x="14" y="22"/>
                  </a:lnTo>
                  <a:lnTo>
                    <a:pt x="0" y="22"/>
                  </a:lnTo>
                  <a:lnTo>
                    <a:pt x="10" y="0"/>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981" name="Freeform 806"/>
            <p:cNvSpPr>
              <a:spLocks/>
            </p:cNvSpPr>
            <p:nvPr/>
          </p:nvSpPr>
          <p:spPr bwMode="auto">
            <a:xfrm>
              <a:off x="740" y="3715"/>
              <a:ext cx="60" cy="23"/>
            </a:xfrm>
            <a:custGeom>
              <a:avLst/>
              <a:gdLst/>
              <a:ahLst/>
              <a:cxnLst>
                <a:cxn ang="0">
                  <a:pos x="10" y="0"/>
                </a:cxn>
                <a:cxn ang="0">
                  <a:pos x="34" y="1"/>
                </a:cxn>
                <a:cxn ang="0">
                  <a:pos x="42" y="3"/>
                </a:cxn>
                <a:cxn ang="0">
                  <a:pos x="52" y="5"/>
                </a:cxn>
                <a:cxn ang="0">
                  <a:pos x="57" y="12"/>
                </a:cxn>
                <a:cxn ang="0">
                  <a:pos x="60" y="19"/>
                </a:cxn>
                <a:cxn ang="0">
                  <a:pos x="57" y="23"/>
                </a:cxn>
                <a:cxn ang="0">
                  <a:pos x="49" y="23"/>
                </a:cxn>
                <a:cxn ang="0">
                  <a:pos x="44" y="20"/>
                </a:cxn>
                <a:cxn ang="0">
                  <a:pos x="39" y="18"/>
                </a:cxn>
                <a:cxn ang="0">
                  <a:pos x="14" y="22"/>
                </a:cxn>
                <a:cxn ang="0">
                  <a:pos x="0" y="22"/>
                </a:cxn>
                <a:cxn ang="0">
                  <a:pos x="10" y="0"/>
                </a:cxn>
              </a:cxnLst>
              <a:rect l="0" t="0" r="r" b="b"/>
              <a:pathLst>
                <a:path w="60" h="23">
                  <a:moveTo>
                    <a:pt x="10" y="0"/>
                  </a:moveTo>
                  <a:lnTo>
                    <a:pt x="34" y="1"/>
                  </a:lnTo>
                  <a:lnTo>
                    <a:pt x="42" y="3"/>
                  </a:lnTo>
                  <a:lnTo>
                    <a:pt x="52" y="5"/>
                  </a:lnTo>
                  <a:lnTo>
                    <a:pt x="57" y="12"/>
                  </a:lnTo>
                  <a:lnTo>
                    <a:pt x="60" y="19"/>
                  </a:lnTo>
                  <a:lnTo>
                    <a:pt x="57" y="23"/>
                  </a:lnTo>
                  <a:lnTo>
                    <a:pt x="49" y="23"/>
                  </a:lnTo>
                  <a:lnTo>
                    <a:pt x="44" y="20"/>
                  </a:lnTo>
                  <a:lnTo>
                    <a:pt x="39" y="18"/>
                  </a:lnTo>
                  <a:lnTo>
                    <a:pt x="14" y="22"/>
                  </a:lnTo>
                  <a:lnTo>
                    <a:pt x="0" y="22"/>
                  </a:lnTo>
                  <a:lnTo>
                    <a:pt x="10" y="0"/>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982" name="Freeform 807"/>
            <p:cNvSpPr>
              <a:spLocks/>
            </p:cNvSpPr>
            <p:nvPr/>
          </p:nvSpPr>
          <p:spPr bwMode="auto">
            <a:xfrm>
              <a:off x="740" y="3715"/>
              <a:ext cx="60" cy="23"/>
            </a:xfrm>
            <a:custGeom>
              <a:avLst/>
              <a:gdLst/>
              <a:ahLst/>
              <a:cxnLst>
                <a:cxn ang="0">
                  <a:pos x="10" y="0"/>
                </a:cxn>
                <a:cxn ang="0">
                  <a:pos x="34" y="1"/>
                </a:cxn>
                <a:cxn ang="0">
                  <a:pos x="42" y="3"/>
                </a:cxn>
                <a:cxn ang="0">
                  <a:pos x="52" y="5"/>
                </a:cxn>
                <a:cxn ang="0">
                  <a:pos x="57" y="12"/>
                </a:cxn>
                <a:cxn ang="0">
                  <a:pos x="60" y="19"/>
                </a:cxn>
                <a:cxn ang="0">
                  <a:pos x="57" y="23"/>
                </a:cxn>
                <a:cxn ang="0">
                  <a:pos x="49" y="23"/>
                </a:cxn>
                <a:cxn ang="0">
                  <a:pos x="44" y="20"/>
                </a:cxn>
                <a:cxn ang="0">
                  <a:pos x="39" y="18"/>
                </a:cxn>
                <a:cxn ang="0">
                  <a:pos x="14" y="22"/>
                </a:cxn>
                <a:cxn ang="0">
                  <a:pos x="0" y="22"/>
                </a:cxn>
              </a:cxnLst>
              <a:rect l="0" t="0" r="r" b="b"/>
              <a:pathLst>
                <a:path w="60" h="23">
                  <a:moveTo>
                    <a:pt x="10" y="0"/>
                  </a:moveTo>
                  <a:lnTo>
                    <a:pt x="34" y="1"/>
                  </a:lnTo>
                  <a:lnTo>
                    <a:pt x="42" y="3"/>
                  </a:lnTo>
                  <a:lnTo>
                    <a:pt x="52" y="5"/>
                  </a:lnTo>
                  <a:lnTo>
                    <a:pt x="57" y="12"/>
                  </a:lnTo>
                  <a:lnTo>
                    <a:pt x="60" y="19"/>
                  </a:lnTo>
                  <a:lnTo>
                    <a:pt x="57" y="23"/>
                  </a:lnTo>
                  <a:lnTo>
                    <a:pt x="49" y="23"/>
                  </a:lnTo>
                  <a:lnTo>
                    <a:pt x="44" y="20"/>
                  </a:lnTo>
                  <a:lnTo>
                    <a:pt x="39" y="18"/>
                  </a:lnTo>
                  <a:lnTo>
                    <a:pt x="14" y="22"/>
                  </a:lnTo>
                  <a:lnTo>
                    <a:pt x="0" y="22"/>
                  </a:lnTo>
                </a:path>
              </a:pathLst>
            </a:custGeom>
            <a:no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983" name="Freeform 808"/>
            <p:cNvSpPr>
              <a:spLocks/>
            </p:cNvSpPr>
            <p:nvPr/>
          </p:nvSpPr>
          <p:spPr bwMode="auto">
            <a:xfrm>
              <a:off x="746" y="3733"/>
              <a:ext cx="54" cy="27"/>
            </a:xfrm>
            <a:custGeom>
              <a:avLst/>
              <a:gdLst/>
              <a:ahLst/>
              <a:cxnLst>
                <a:cxn ang="0">
                  <a:pos x="0" y="0"/>
                </a:cxn>
                <a:cxn ang="0">
                  <a:pos x="7" y="5"/>
                </a:cxn>
                <a:cxn ang="0">
                  <a:pos x="35" y="6"/>
                </a:cxn>
                <a:cxn ang="0">
                  <a:pos x="40" y="10"/>
                </a:cxn>
                <a:cxn ang="0">
                  <a:pos x="49" y="13"/>
                </a:cxn>
                <a:cxn ang="0">
                  <a:pos x="54" y="18"/>
                </a:cxn>
                <a:cxn ang="0">
                  <a:pos x="53" y="24"/>
                </a:cxn>
                <a:cxn ang="0">
                  <a:pos x="44" y="25"/>
                </a:cxn>
                <a:cxn ang="0">
                  <a:pos x="33" y="23"/>
                </a:cxn>
                <a:cxn ang="0">
                  <a:pos x="12" y="22"/>
                </a:cxn>
                <a:cxn ang="0">
                  <a:pos x="19" y="25"/>
                </a:cxn>
                <a:cxn ang="0">
                  <a:pos x="6" y="27"/>
                </a:cxn>
                <a:cxn ang="0">
                  <a:pos x="0" y="0"/>
                </a:cxn>
              </a:cxnLst>
              <a:rect l="0" t="0" r="r" b="b"/>
              <a:pathLst>
                <a:path w="54" h="27">
                  <a:moveTo>
                    <a:pt x="0" y="0"/>
                  </a:moveTo>
                  <a:lnTo>
                    <a:pt x="7" y="5"/>
                  </a:lnTo>
                  <a:lnTo>
                    <a:pt x="35" y="6"/>
                  </a:lnTo>
                  <a:lnTo>
                    <a:pt x="40" y="10"/>
                  </a:lnTo>
                  <a:lnTo>
                    <a:pt x="49" y="13"/>
                  </a:lnTo>
                  <a:lnTo>
                    <a:pt x="54" y="18"/>
                  </a:lnTo>
                  <a:lnTo>
                    <a:pt x="53" y="24"/>
                  </a:lnTo>
                  <a:lnTo>
                    <a:pt x="44" y="25"/>
                  </a:lnTo>
                  <a:lnTo>
                    <a:pt x="33" y="23"/>
                  </a:lnTo>
                  <a:lnTo>
                    <a:pt x="12" y="22"/>
                  </a:lnTo>
                  <a:lnTo>
                    <a:pt x="19" y="25"/>
                  </a:lnTo>
                  <a:lnTo>
                    <a:pt x="6" y="27"/>
                  </a:lnTo>
                  <a:lnTo>
                    <a:pt x="0" y="0"/>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984" name="Freeform 809"/>
            <p:cNvSpPr>
              <a:spLocks/>
            </p:cNvSpPr>
            <p:nvPr/>
          </p:nvSpPr>
          <p:spPr bwMode="auto">
            <a:xfrm>
              <a:off x="746" y="3733"/>
              <a:ext cx="54" cy="27"/>
            </a:xfrm>
            <a:custGeom>
              <a:avLst/>
              <a:gdLst/>
              <a:ahLst/>
              <a:cxnLst>
                <a:cxn ang="0">
                  <a:pos x="0" y="0"/>
                </a:cxn>
                <a:cxn ang="0">
                  <a:pos x="7" y="5"/>
                </a:cxn>
                <a:cxn ang="0">
                  <a:pos x="35" y="6"/>
                </a:cxn>
                <a:cxn ang="0">
                  <a:pos x="40" y="10"/>
                </a:cxn>
                <a:cxn ang="0">
                  <a:pos x="49" y="13"/>
                </a:cxn>
                <a:cxn ang="0">
                  <a:pos x="54" y="18"/>
                </a:cxn>
                <a:cxn ang="0">
                  <a:pos x="53" y="24"/>
                </a:cxn>
                <a:cxn ang="0">
                  <a:pos x="44" y="25"/>
                </a:cxn>
                <a:cxn ang="0">
                  <a:pos x="33" y="23"/>
                </a:cxn>
                <a:cxn ang="0">
                  <a:pos x="12" y="22"/>
                </a:cxn>
                <a:cxn ang="0">
                  <a:pos x="19" y="25"/>
                </a:cxn>
                <a:cxn ang="0">
                  <a:pos x="6" y="27"/>
                </a:cxn>
                <a:cxn ang="0">
                  <a:pos x="0" y="0"/>
                </a:cxn>
              </a:cxnLst>
              <a:rect l="0" t="0" r="r" b="b"/>
              <a:pathLst>
                <a:path w="54" h="27">
                  <a:moveTo>
                    <a:pt x="0" y="0"/>
                  </a:moveTo>
                  <a:lnTo>
                    <a:pt x="7" y="5"/>
                  </a:lnTo>
                  <a:lnTo>
                    <a:pt x="35" y="6"/>
                  </a:lnTo>
                  <a:lnTo>
                    <a:pt x="40" y="10"/>
                  </a:lnTo>
                  <a:lnTo>
                    <a:pt x="49" y="13"/>
                  </a:lnTo>
                  <a:lnTo>
                    <a:pt x="54" y="18"/>
                  </a:lnTo>
                  <a:lnTo>
                    <a:pt x="53" y="24"/>
                  </a:lnTo>
                  <a:lnTo>
                    <a:pt x="44" y="25"/>
                  </a:lnTo>
                  <a:lnTo>
                    <a:pt x="33" y="23"/>
                  </a:lnTo>
                  <a:lnTo>
                    <a:pt x="12" y="22"/>
                  </a:lnTo>
                  <a:lnTo>
                    <a:pt x="19" y="25"/>
                  </a:lnTo>
                  <a:lnTo>
                    <a:pt x="6" y="27"/>
                  </a:lnTo>
                  <a:lnTo>
                    <a:pt x="0" y="0"/>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985" name="Freeform 810"/>
            <p:cNvSpPr>
              <a:spLocks/>
            </p:cNvSpPr>
            <p:nvPr/>
          </p:nvSpPr>
          <p:spPr bwMode="auto">
            <a:xfrm>
              <a:off x="746" y="3733"/>
              <a:ext cx="54" cy="27"/>
            </a:xfrm>
            <a:custGeom>
              <a:avLst/>
              <a:gdLst/>
              <a:ahLst/>
              <a:cxnLst>
                <a:cxn ang="0">
                  <a:pos x="0" y="0"/>
                </a:cxn>
                <a:cxn ang="0">
                  <a:pos x="7" y="5"/>
                </a:cxn>
                <a:cxn ang="0">
                  <a:pos x="35" y="6"/>
                </a:cxn>
                <a:cxn ang="0">
                  <a:pos x="40" y="10"/>
                </a:cxn>
                <a:cxn ang="0">
                  <a:pos x="49" y="13"/>
                </a:cxn>
                <a:cxn ang="0">
                  <a:pos x="54" y="18"/>
                </a:cxn>
                <a:cxn ang="0">
                  <a:pos x="53" y="24"/>
                </a:cxn>
                <a:cxn ang="0">
                  <a:pos x="44" y="25"/>
                </a:cxn>
                <a:cxn ang="0">
                  <a:pos x="33" y="23"/>
                </a:cxn>
                <a:cxn ang="0">
                  <a:pos x="12" y="22"/>
                </a:cxn>
                <a:cxn ang="0">
                  <a:pos x="19" y="25"/>
                </a:cxn>
                <a:cxn ang="0">
                  <a:pos x="6" y="27"/>
                </a:cxn>
              </a:cxnLst>
              <a:rect l="0" t="0" r="r" b="b"/>
              <a:pathLst>
                <a:path w="54" h="27">
                  <a:moveTo>
                    <a:pt x="0" y="0"/>
                  </a:moveTo>
                  <a:lnTo>
                    <a:pt x="7" y="5"/>
                  </a:lnTo>
                  <a:lnTo>
                    <a:pt x="35" y="6"/>
                  </a:lnTo>
                  <a:lnTo>
                    <a:pt x="40" y="10"/>
                  </a:lnTo>
                  <a:lnTo>
                    <a:pt x="49" y="13"/>
                  </a:lnTo>
                  <a:lnTo>
                    <a:pt x="54" y="18"/>
                  </a:lnTo>
                  <a:lnTo>
                    <a:pt x="53" y="24"/>
                  </a:lnTo>
                  <a:lnTo>
                    <a:pt x="44" y="25"/>
                  </a:lnTo>
                  <a:lnTo>
                    <a:pt x="33" y="23"/>
                  </a:lnTo>
                  <a:lnTo>
                    <a:pt x="12" y="22"/>
                  </a:lnTo>
                  <a:lnTo>
                    <a:pt x="19" y="25"/>
                  </a:lnTo>
                  <a:lnTo>
                    <a:pt x="6" y="27"/>
                  </a:lnTo>
                </a:path>
              </a:pathLst>
            </a:custGeom>
            <a:no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986" name="Freeform 811"/>
            <p:cNvSpPr>
              <a:spLocks/>
            </p:cNvSpPr>
            <p:nvPr/>
          </p:nvSpPr>
          <p:spPr bwMode="auto">
            <a:xfrm>
              <a:off x="612" y="3688"/>
              <a:ext cx="88" cy="115"/>
            </a:xfrm>
            <a:custGeom>
              <a:avLst/>
              <a:gdLst/>
              <a:ahLst/>
              <a:cxnLst>
                <a:cxn ang="0">
                  <a:pos x="0" y="115"/>
                </a:cxn>
                <a:cxn ang="0">
                  <a:pos x="36" y="84"/>
                </a:cxn>
                <a:cxn ang="0">
                  <a:pos x="40" y="61"/>
                </a:cxn>
                <a:cxn ang="0">
                  <a:pos x="46" y="52"/>
                </a:cxn>
                <a:cxn ang="0">
                  <a:pos x="56" y="40"/>
                </a:cxn>
                <a:cxn ang="0">
                  <a:pos x="62" y="30"/>
                </a:cxn>
                <a:cxn ang="0">
                  <a:pos x="66" y="19"/>
                </a:cxn>
                <a:cxn ang="0">
                  <a:pos x="72" y="10"/>
                </a:cxn>
                <a:cxn ang="0">
                  <a:pos x="77" y="0"/>
                </a:cxn>
                <a:cxn ang="0">
                  <a:pos x="82" y="3"/>
                </a:cxn>
                <a:cxn ang="0">
                  <a:pos x="86" y="11"/>
                </a:cxn>
                <a:cxn ang="0">
                  <a:pos x="88" y="21"/>
                </a:cxn>
                <a:cxn ang="0">
                  <a:pos x="83" y="30"/>
                </a:cxn>
                <a:cxn ang="0">
                  <a:pos x="81" y="37"/>
                </a:cxn>
                <a:cxn ang="0">
                  <a:pos x="81" y="44"/>
                </a:cxn>
                <a:cxn ang="0">
                  <a:pos x="81" y="52"/>
                </a:cxn>
                <a:cxn ang="0">
                  <a:pos x="83" y="62"/>
                </a:cxn>
                <a:cxn ang="0">
                  <a:pos x="88" y="72"/>
                </a:cxn>
                <a:cxn ang="0">
                  <a:pos x="0" y="115"/>
                </a:cxn>
              </a:cxnLst>
              <a:rect l="0" t="0" r="r" b="b"/>
              <a:pathLst>
                <a:path w="88" h="115">
                  <a:moveTo>
                    <a:pt x="0" y="115"/>
                  </a:moveTo>
                  <a:lnTo>
                    <a:pt x="36" y="84"/>
                  </a:lnTo>
                  <a:lnTo>
                    <a:pt x="40" y="61"/>
                  </a:lnTo>
                  <a:lnTo>
                    <a:pt x="46" y="52"/>
                  </a:lnTo>
                  <a:lnTo>
                    <a:pt x="56" y="40"/>
                  </a:lnTo>
                  <a:lnTo>
                    <a:pt x="62" y="30"/>
                  </a:lnTo>
                  <a:lnTo>
                    <a:pt x="66" y="19"/>
                  </a:lnTo>
                  <a:lnTo>
                    <a:pt x="72" y="10"/>
                  </a:lnTo>
                  <a:lnTo>
                    <a:pt x="77" y="0"/>
                  </a:lnTo>
                  <a:lnTo>
                    <a:pt x="82" y="3"/>
                  </a:lnTo>
                  <a:lnTo>
                    <a:pt x="86" y="11"/>
                  </a:lnTo>
                  <a:lnTo>
                    <a:pt x="88" y="21"/>
                  </a:lnTo>
                  <a:lnTo>
                    <a:pt x="83" y="30"/>
                  </a:lnTo>
                  <a:lnTo>
                    <a:pt x="81" y="37"/>
                  </a:lnTo>
                  <a:lnTo>
                    <a:pt x="81" y="44"/>
                  </a:lnTo>
                  <a:lnTo>
                    <a:pt x="81" y="52"/>
                  </a:lnTo>
                  <a:lnTo>
                    <a:pt x="83" y="62"/>
                  </a:lnTo>
                  <a:lnTo>
                    <a:pt x="88" y="72"/>
                  </a:lnTo>
                  <a:lnTo>
                    <a:pt x="0" y="115"/>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987" name="Freeform 812"/>
            <p:cNvSpPr>
              <a:spLocks/>
            </p:cNvSpPr>
            <p:nvPr/>
          </p:nvSpPr>
          <p:spPr bwMode="auto">
            <a:xfrm>
              <a:off x="612" y="3688"/>
              <a:ext cx="88" cy="115"/>
            </a:xfrm>
            <a:custGeom>
              <a:avLst/>
              <a:gdLst/>
              <a:ahLst/>
              <a:cxnLst>
                <a:cxn ang="0">
                  <a:pos x="0" y="115"/>
                </a:cxn>
                <a:cxn ang="0">
                  <a:pos x="36" y="84"/>
                </a:cxn>
                <a:cxn ang="0">
                  <a:pos x="40" y="61"/>
                </a:cxn>
                <a:cxn ang="0">
                  <a:pos x="46" y="52"/>
                </a:cxn>
                <a:cxn ang="0">
                  <a:pos x="56" y="40"/>
                </a:cxn>
                <a:cxn ang="0">
                  <a:pos x="62" y="30"/>
                </a:cxn>
                <a:cxn ang="0">
                  <a:pos x="66" y="19"/>
                </a:cxn>
                <a:cxn ang="0">
                  <a:pos x="72" y="10"/>
                </a:cxn>
                <a:cxn ang="0">
                  <a:pos x="77" y="0"/>
                </a:cxn>
                <a:cxn ang="0">
                  <a:pos x="82" y="3"/>
                </a:cxn>
                <a:cxn ang="0">
                  <a:pos x="86" y="11"/>
                </a:cxn>
                <a:cxn ang="0">
                  <a:pos x="88" y="21"/>
                </a:cxn>
                <a:cxn ang="0">
                  <a:pos x="83" y="30"/>
                </a:cxn>
                <a:cxn ang="0">
                  <a:pos x="81" y="37"/>
                </a:cxn>
                <a:cxn ang="0">
                  <a:pos x="81" y="44"/>
                </a:cxn>
                <a:cxn ang="0">
                  <a:pos x="81" y="52"/>
                </a:cxn>
                <a:cxn ang="0">
                  <a:pos x="83" y="62"/>
                </a:cxn>
                <a:cxn ang="0">
                  <a:pos x="88" y="72"/>
                </a:cxn>
                <a:cxn ang="0">
                  <a:pos x="0" y="115"/>
                </a:cxn>
              </a:cxnLst>
              <a:rect l="0" t="0" r="r" b="b"/>
              <a:pathLst>
                <a:path w="88" h="115">
                  <a:moveTo>
                    <a:pt x="0" y="115"/>
                  </a:moveTo>
                  <a:lnTo>
                    <a:pt x="36" y="84"/>
                  </a:lnTo>
                  <a:lnTo>
                    <a:pt x="40" y="61"/>
                  </a:lnTo>
                  <a:lnTo>
                    <a:pt x="46" y="52"/>
                  </a:lnTo>
                  <a:lnTo>
                    <a:pt x="56" y="40"/>
                  </a:lnTo>
                  <a:lnTo>
                    <a:pt x="62" y="30"/>
                  </a:lnTo>
                  <a:lnTo>
                    <a:pt x="66" y="19"/>
                  </a:lnTo>
                  <a:lnTo>
                    <a:pt x="72" y="10"/>
                  </a:lnTo>
                  <a:lnTo>
                    <a:pt x="77" y="0"/>
                  </a:lnTo>
                  <a:lnTo>
                    <a:pt x="82" y="3"/>
                  </a:lnTo>
                  <a:lnTo>
                    <a:pt x="86" y="11"/>
                  </a:lnTo>
                  <a:lnTo>
                    <a:pt x="88" y="21"/>
                  </a:lnTo>
                  <a:lnTo>
                    <a:pt x="83" y="30"/>
                  </a:lnTo>
                  <a:lnTo>
                    <a:pt x="81" y="37"/>
                  </a:lnTo>
                  <a:lnTo>
                    <a:pt x="81" y="44"/>
                  </a:lnTo>
                  <a:lnTo>
                    <a:pt x="81" y="52"/>
                  </a:lnTo>
                  <a:lnTo>
                    <a:pt x="83" y="62"/>
                  </a:lnTo>
                  <a:lnTo>
                    <a:pt x="88" y="72"/>
                  </a:lnTo>
                  <a:lnTo>
                    <a:pt x="0" y="115"/>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988" name="Freeform 813"/>
            <p:cNvSpPr>
              <a:spLocks/>
            </p:cNvSpPr>
            <p:nvPr/>
          </p:nvSpPr>
          <p:spPr bwMode="auto">
            <a:xfrm>
              <a:off x="612" y="3688"/>
              <a:ext cx="88" cy="115"/>
            </a:xfrm>
            <a:custGeom>
              <a:avLst/>
              <a:gdLst/>
              <a:ahLst/>
              <a:cxnLst>
                <a:cxn ang="0">
                  <a:pos x="0" y="115"/>
                </a:cxn>
                <a:cxn ang="0">
                  <a:pos x="36" y="84"/>
                </a:cxn>
                <a:cxn ang="0">
                  <a:pos x="40" y="61"/>
                </a:cxn>
                <a:cxn ang="0">
                  <a:pos x="46" y="52"/>
                </a:cxn>
                <a:cxn ang="0">
                  <a:pos x="56" y="40"/>
                </a:cxn>
                <a:cxn ang="0">
                  <a:pos x="62" y="30"/>
                </a:cxn>
                <a:cxn ang="0">
                  <a:pos x="66" y="19"/>
                </a:cxn>
                <a:cxn ang="0">
                  <a:pos x="72" y="10"/>
                </a:cxn>
                <a:cxn ang="0">
                  <a:pos x="77" y="0"/>
                </a:cxn>
                <a:cxn ang="0">
                  <a:pos x="82" y="3"/>
                </a:cxn>
                <a:cxn ang="0">
                  <a:pos x="86" y="11"/>
                </a:cxn>
                <a:cxn ang="0">
                  <a:pos x="88" y="21"/>
                </a:cxn>
                <a:cxn ang="0">
                  <a:pos x="83" y="30"/>
                </a:cxn>
                <a:cxn ang="0">
                  <a:pos x="81" y="37"/>
                </a:cxn>
                <a:cxn ang="0">
                  <a:pos x="81" y="44"/>
                </a:cxn>
                <a:cxn ang="0">
                  <a:pos x="81" y="52"/>
                </a:cxn>
                <a:cxn ang="0">
                  <a:pos x="83" y="62"/>
                </a:cxn>
                <a:cxn ang="0">
                  <a:pos x="88" y="72"/>
                </a:cxn>
              </a:cxnLst>
              <a:rect l="0" t="0" r="r" b="b"/>
              <a:pathLst>
                <a:path w="88" h="115">
                  <a:moveTo>
                    <a:pt x="0" y="115"/>
                  </a:moveTo>
                  <a:lnTo>
                    <a:pt x="36" y="84"/>
                  </a:lnTo>
                  <a:lnTo>
                    <a:pt x="40" y="61"/>
                  </a:lnTo>
                  <a:lnTo>
                    <a:pt x="46" y="52"/>
                  </a:lnTo>
                  <a:lnTo>
                    <a:pt x="56" y="40"/>
                  </a:lnTo>
                  <a:lnTo>
                    <a:pt x="62" y="30"/>
                  </a:lnTo>
                  <a:lnTo>
                    <a:pt x="66" y="19"/>
                  </a:lnTo>
                  <a:lnTo>
                    <a:pt x="72" y="10"/>
                  </a:lnTo>
                  <a:lnTo>
                    <a:pt x="77" y="0"/>
                  </a:lnTo>
                  <a:lnTo>
                    <a:pt x="82" y="3"/>
                  </a:lnTo>
                  <a:lnTo>
                    <a:pt x="86" y="11"/>
                  </a:lnTo>
                  <a:lnTo>
                    <a:pt x="88" y="21"/>
                  </a:lnTo>
                  <a:lnTo>
                    <a:pt x="83" y="30"/>
                  </a:lnTo>
                  <a:lnTo>
                    <a:pt x="81" y="37"/>
                  </a:lnTo>
                  <a:lnTo>
                    <a:pt x="81" y="44"/>
                  </a:lnTo>
                  <a:lnTo>
                    <a:pt x="81" y="52"/>
                  </a:lnTo>
                  <a:lnTo>
                    <a:pt x="83" y="62"/>
                  </a:lnTo>
                  <a:lnTo>
                    <a:pt x="88" y="72"/>
                  </a:lnTo>
                </a:path>
              </a:pathLst>
            </a:custGeom>
            <a:no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989" name="Freeform 814"/>
            <p:cNvSpPr>
              <a:spLocks/>
            </p:cNvSpPr>
            <p:nvPr/>
          </p:nvSpPr>
          <p:spPr bwMode="auto">
            <a:xfrm>
              <a:off x="725" y="3671"/>
              <a:ext cx="53" cy="17"/>
            </a:xfrm>
            <a:custGeom>
              <a:avLst/>
              <a:gdLst/>
              <a:ahLst/>
              <a:cxnLst>
                <a:cxn ang="0">
                  <a:pos x="0" y="8"/>
                </a:cxn>
                <a:cxn ang="0">
                  <a:pos x="22" y="0"/>
                </a:cxn>
                <a:cxn ang="0">
                  <a:pos x="37" y="0"/>
                </a:cxn>
                <a:cxn ang="0">
                  <a:pos x="46" y="0"/>
                </a:cxn>
                <a:cxn ang="0">
                  <a:pos x="53" y="2"/>
                </a:cxn>
                <a:cxn ang="0">
                  <a:pos x="53" y="7"/>
                </a:cxn>
                <a:cxn ang="0">
                  <a:pos x="50" y="11"/>
                </a:cxn>
                <a:cxn ang="0">
                  <a:pos x="43" y="16"/>
                </a:cxn>
                <a:cxn ang="0">
                  <a:pos x="37" y="15"/>
                </a:cxn>
                <a:cxn ang="0">
                  <a:pos x="27" y="17"/>
                </a:cxn>
                <a:cxn ang="0">
                  <a:pos x="0" y="8"/>
                </a:cxn>
              </a:cxnLst>
              <a:rect l="0" t="0" r="r" b="b"/>
              <a:pathLst>
                <a:path w="53" h="17">
                  <a:moveTo>
                    <a:pt x="0" y="8"/>
                  </a:moveTo>
                  <a:lnTo>
                    <a:pt x="22" y="0"/>
                  </a:lnTo>
                  <a:lnTo>
                    <a:pt x="37" y="0"/>
                  </a:lnTo>
                  <a:lnTo>
                    <a:pt x="46" y="0"/>
                  </a:lnTo>
                  <a:lnTo>
                    <a:pt x="53" y="2"/>
                  </a:lnTo>
                  <a:lnTo>
                    <a:pt x="53" y="7"/>
                  </a:lnTo>
                  <a:lnTo>
                    <a:pt x="50" y="11"/>
                  </a:lnTo>
                  <a:lnTo>
                    <a:pt x="43" y="16"/>
                  </a:lnTo>
                  <a:lnTo>
                    <a:pt x="37" y="15"/>
                  </a:lnTo>
                  <a:lnTo>
                    <a:pt x="27" y="17"/>
                  </a:lnTo>
                  <a:lnTo>
                    <a:pt x="0" y="8"/>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990" name="Freeform 815"/>
            <p:cNvSpPr>
              <a:spLocks/>
            </p:cNvSpPr>
            <p:nvPr/>
          </p:nvSpPr>
          <p:spPr bwMode="auto">
            <a:xfrm>
              <a:off x="725" y="3671"/>
              <a:ext cx="53" cy="17"/>
            </a:xfrm>
            <a:custGeom>
              <a:avLst/>
              <a:gdLst/>
              <a:ahLst/>
              <a:cxnLst>
                <a:cxn ang="0">
                  <a:pos x="0" y="8"/>
                </a:cxn>
                <a:cxn ang="0">
                  <a:pos x="22" y="0"/>
                </a:cxn>
                <a:cxn ang="0">
                  <a:pos x="37" y="0"/>
                </a:cxn>
                <a:cxn ang="0">
                  <a:pos x="46" y="0"/>
                </a:cxn>
                <a:cxn ang="0">
                  <a:pos x="53" y="2"/>
                </a:cxn>
                <a:cxn ang="0">
                  <a:pos x="53" y="7"/>
                </a:cxn>
                <a:cxn ang="0">
                  <a:pos x="50" y="11"/>
                </a:cxn>
                <a:cxn ang="0">
                  <a:pos x="43" y="16"/>
                </a:cxn>
                <a:cxn ang="0">
                  <a:pos x="37" y="15"/>
                </a:cxn>
                <a:cxn ang="0">
                  <a:pos x="27" y="17"/>
                </a:cxn>
                <a:cxn ang="0">
                  <a:pos x="0" y="8"/>
                </a:cxn>
              </a:cxnLst>
              <a:rect l="0" t="0" r="r" b="b"/>
              <a:pathLst>
                <a:path w="53" h="17">
                  <a:moveTo>
                    <a:pt x="0" y="8"/>
                  </a:moveTo>
                  <a:lnTo>
                    <a:pt x="22" y="0"/>
                  </a:lnTo>
                  <a:lnTo>
                    <a:pt x="37" y="0"/>
                  </a:lnTo>
                  <a:lnTo>
                    <a:pt x="46" y="0"/>
                  </a:lnTo>
                  <a:lnTo>
                    <a:pt x="53" y="2"/>
                  </a:lnTo>
                  <a:lnTo>
                    <a:pt x="53" y="7"/>
                  </a:lnTo>
                  <a:lnTo>
                    <a:pt x="50" y="11"/>
                  </a:lnTo>
                  <a:lnTo>
                    <a:pt x="43" y="16"/>
                  </a:lnTo>
                  <a:lnTo>
                    <a:pt x="37" y="15"/>
                  </a:lnTo>
                  <a:lnTo>
                    <a:pt x="27" y="17"/>
                  </a:lnTo>
                  <a:lnTo>
                    <a:pt x="0" y="8"/>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991" name="Freeform 816"/>
            <p:cNvSpPr>
              <a:spLocks/>
            </p:cNvSpPr>
            <p:nvPr/>
          </p:nvSpPr>
          <p:spPr bwMode="auto">
            <a:xfrm>
              <a:off x="725" y="3671"/>
              <a:ext cx="53" cy="17"/>
            </a:xfrm>
            <a:custGeom>
              <a:avLst/>
              <a:gdLst/>
              <a:ahLst/>
              <a:cxnLst>
                <a:cxn ang="0">
                  <a:pos x="0" y="8"/>
                </a:cxn>
                <a:cxn ang="0">
                  <a:pos x="22" y="0"/>
                </a:cxn>
                <a:cxn ang="0">
                  <a:pos x="37" y="0"/>
                </a:cxn>
                <a:cxn ang="0">
                  <a:pos x="46" y="0"/>
                </a:cxn>
                <a:cxn ang="0">
                  <a:pos x="53" y="2"/>
                </a:cxn>
                <a:cxn ang="0">
                  <a:pos x="53" y="7"/>
                </a:cxn>
                <a:cxn ang="0">
                  <a:pos x="50" y="11"/>
                </a:cxn>
                <a:cxn ang="0">
                  <a:pos x="43" y="16"/>
                </a:cxn>
                <a:cxn ang="0">
                  <a:pos x="37" y="15"/>
                </a:cxn>
                <a:cxn ang="0">
                  <a:pos x="27" y="17"/>
                </a:cxn>
              </a:cxnLst>
              <a:rect l="0" t="0" r="r" b="b"/>
              <a:pathLst>
                <a:path w="53" h="17">
                  <a:moveTo>
                    <a:pt x="0" y="8"/>
                  </a:moveTo>
                  <a:lnTo>
                    <a:pt x="22" y="0"/>
                  </a:lnTo>
                  <a:lnTo>
                    <a:pt x="37" y="0"/>
                  </a:lnTo>
                  <a:lnTo>
                    <a:pt x="46" y="0"/>
                  </a:lnTo>
                  <a:lnTo>
                    <a:pt x="53" y="2"/>
                  </a:lnTo>
                  <a:lnTo>
                    <a:pt x="53" y="7"/>
                  </a:lnTo>
                  <a:lnTo>
                    <a:pt x="50" y="11"/>
                  </a:lnTo>
                  <a:lnTo>
                    <a:pt x="43" y="16"/>
                  </a:lnTo>
                  <a:lnTo>
                    <a:pt x="37" y="15"/>
                  </a:lnTo>
                  <a:lnTo>
                    <a:pt x="27" y="17"/>
                  </a:lnTo>
                </a:path>
              </a:pathLst>
            </a:custGeom>
            <a:no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992" name="Freeform 817"/>
            <p:cNvSpPr>
              <a:spLocks/>
            </p:cNvSpPr>
            <p:nvPr/>
          </p:nvSpPr>
          <p:spPr bwMode="auto">
            <a:xfrm>
              <a:off x="703" y="3700"/>
              <a:ext cx="91" cy="104"/>
            </a:xfrm>
            <a:custGeom>
              <a:avLst/>
              <a:gdLst/>
              <a:ahLst/>
              <a:cxnLst>
                <a:cxn ang="0">
                  <a:pos x="0" y="7"/>
                </a:cxn>
                <a:cxn ang="0">
                  <a:pos x="20" y="94"/>
                </a:cxn>
                <a:cxn ang="0">
                  <a:pos x="58" y="104"/>
                </a:cxn>
                <a:cxn ang="0">
                  <a:pos x="64" y="104"/>
                </a:cxn>
                <a:cxn ang="0">
                  <a:pos x="90" y="94"/>
                </a:cxn>
                <a:cxn ang="0">
                  <a:pos x="91" y="91"/>
                </a:cxn>
                <a:cxn ang="0">
                  <a:pos x="74" y="78"/>
                </a:cxn>
                <a:cxn ang="0">
                  <a:pos x="63" y="36"/>
                </a:cxn>
                <a:cxn ang="0">
                  <a:pos x="52" y="1"/>
                </a:cxn>
                <a:cxn ang="0">
                  <a:pos x="51" y="0"/>
                </a:cxn>
                <a:cxn ang="0">
                  <a:pos x="0" y="7"/>
                </a:cxn>
              </a:cxnLst>
              <a:rect l="0" t="0" r="r" b="b"/>
              <a:pathLst>
                <a:path w="91" h="104">
                  <a:moveTo>
                    <a:pt x="0" y="7"/>
                  </a:moveTo>
                  <a:lnTo>
                    <a:pt x="20" y="94"/>
                  </a:lnTo>
                  <a:lnTo>
                    <a:pt x="58" y="104"/>
                  </a:lnTo>
                  <a:lnTo>
                    <a:pt x="64" y="104"/>
                  </a:lnTo>
                  <a:lnTo>
                    <a:pt x="90" y="94"/>
                  </a:lnTo>
                  <a:lnTo>
                    <a:pt x="91" y="91"/>
                  </a:lnTo>
                  <a:lnTo>
                    <a:pt x="74" y="78"/>
                  </a:lnTo>
                  <a:lnTo>
                    <a:pt x="63" y="36"/>
                  </a:lnTo>
                  <a:lnTo>
                    <a:pt x="52" y="1"/>
                  </a:lnTo>
                  <a:lnTo>
                    <a:pt x="51" y="0"/>
                  </a:lnTo>
                  <a:lnTo>
                    <a:pt x="0" y="7"/>
                  </a:lnTo>
                  <a:close/>
                </a:path>
              </a:pathLst>
            </a:custGeom>
            <a:solidFill>
              <a:srgbClr val="777777"/>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993" name="Freeform 818"/>
            <p:cNvSpPr>
              <a:spLocks/>
            </p:cNvSpPr>
            <p:nvPr/>
          </p:nvSpPr>
          <p:spPr bwMode="auto">
            <a:xfrm>
              <a:off x="703" y="3700"/>
              <a:ext cx="91" cy="104"/>
            </a:xfrm>
            <a:custGeom>
              <a:avLst/>
              <a:gdLst/>
              <a:ahLst/>
              <a:cxnLst>
                <a:cxn ang="0">
                  <a:pos x="0" y="7"/>
                </a:cxn>
                <a:cxn ang="0">
                  <a:pos x="20" y="94"/>
                </a:cxn>
                <a:cxn ang="0">
                  <a:pos x="58" y="104"/>
                </a:cxn>
                <a:cxn ang="0">
                  <a:pos x="64" y="104"/>
                </a:cxn>
                <a:cxn ang="0">
                  <a:pos x="90" y="94"/>
                </a:cxn>
                <a:cxn ang="0">
                  <a:pos x="91" y="91"/>
                </a:cxn>
                <a:cxn ang="0">
                  <a:pos x="74" y="78"/>
                </a:cxn>
                <a:cxn ang="0">
                  <a:pos x="63" y="36"/>
                </a:cxn>
                <a:cxn ang="0">
                  <a:pos x="52" y="1"/>
                </a:cxn>
                <a:cxn ang="0">
                  <a:pos x="51" y="0"/>
                </a:cxn>
                <a:cxn ang="0">
                  <a:pos x="0" y="7"/>
                </a:cxn>
              </a:cxnLst>
              <a:rect l="0" t="0" r="r" b="b"/>
              <a:pathLst>
                <a:path w="91" h="104">
                  <a:moveTo>
                    <a:pt x="0" y="7"/>
                  </a:moveTo>
                  <a:lnTo>
                    <a:pt x="20" y="94"/>
                  </a:lnTo>
                  <a:lnTo>
                    <a:pt x="58" y="104"/>
                  </a:lnTo>
                  <a:lnTo>
                    <a:pt x="64" y="104"/>
                  </a:lnTo>
                  <a:lnTo>
                    <a:pt x="90" y="94"/>
                  </a:lnTo>
                  <a:lnTo>
                    <a:pt x="91" y="91"/>
                  </a:lnTo>
                  <a:lnTo>
                    <a:pt x="74" y="78"/>
                  </a:lnTo>
                  <a:lnTo>
                    <a:pt x="63" y="36"/>
                  </a:lnTo>
                  <a:lnTo>
                    <a:pt x="52" y="1"/>
                  </a:lnTo>
                  <a:lnTo>
                    <a:pt x="51" y="0"/>
                  </a:lnTo>
                  <a:lnTo>
                    <a:pt x="0" y="7"/>
                  </a:lnTo>
                  <a:close/>
                </a:path>
              </a:pathLst>
            </a:custGeom>
            <a:solidFill>
              <a:srgbClr val="777777"/>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994" name="Freeform 819"/>
            <p:cNvSpPr>
              <a:spLocks/>
            </p:cNvSpPr>
            <p:nvPr/>
          </p:nvSpPr>
          <p:spPr bwMode="auto">
            <a:xfrm>
              <a:off x="703" y="3700"/>
              <a:ext cx="91" cy="104"/>
            </a:xfrm>
            <a:custGeom>
              <a:avLst/>
              <a:gdLst/>
              <a:ahLst/>
              <a:cxnLst>
                <a:cxn ang="0">
                  <a:pos x="0" y="7"/>
                </a:cxn>
                <a:cxn ang="0">
                  <a:pos x="20" y="94"/>
                </a:cxn>
                <a:cxn ang="0">
                  <a:pos x="58" y="104"/>
                </a:cxn>
                <a:cxn ang="0">
                  <a:pos x="64" y="104"/>
                </a:cxn>
                <a:cxn ang="0">
                  <a:pos x="90" y="94"/>
                </a:cxn>
                <a:cxn ang="0">
                  <a:pos x="91" y="91"/>
                </a:cxn>
                <a:cxn ang="0">
                  <a:pos x="74" y="78"/>
                </a:cxn>
                <a:cxn ang="0">
                  <a:pos x="63" y="36"/>
                </a:cxn>
                <a:cxn ang="0">
                  <a:pos x="52" y="1"/>
                </a:cxn>
                <a:cxn ang="0">
                  <a:pos x="51" y="0"/>
                </a:cxn>
              </a:cxnLst>
              <a:rect l="0" t="0" r="r" b="b"/>
              <a:pathLst>
                <a:path w="91" h="104">
                  <a:moveTo>
                    <a:pt x="0" y="7"/>
                  </a:moveTo>
                  <a:lnTo>
                    <a:pt x="20" y="94"/>
                  </a:lnTo>
                  <a:lnTo>
                    <a:pt x="58" y="104"/>
                  </a:lnTo>
                  <a:lnTo>
                    <a:pt x="64" y="104"/>
                  </a:lnTo>
                  <a:lnTo>
                    <a:pt x="90" y="94"/>
                  </a:lnTo>
                  <a:lnTo>
                    <a:pt x="91" y="91"/>
                  </a:lnTo>
                  <a:lnTo>
                    <a:pt x="74" y="78"/>
                  </a:lnTo>
                  <a:lnTo>
                    <a:pt x="63" y="36"/>
                  </a:lnTo>
                  <a:lnTo>
                    <a:pt x="52" y="1"/>
                  </a:lnTo>
                  <a:lnTo>
                    <a:pt x="51" y="0"/>
                  </a:lnTo>
                </a:path>
              </a:pathLst>
            </a:custGeom>
            <a:no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995" name="Freeform 820"/>
            <p:cNvSpPr>
              <a:spLocks/>
            </p:cNvSpPr>
            <p:nvPr/>
          </p:nvSpPr>
          <p:spPr bwMode="auto">
            <a:xfrm>
              <a:off x="751" y="3786"/>
              <a:ext cx="28" cy="9"/>
            </a:xfrm>
            <a:custGeom>
              <a:avLst/>
              <a:gdLst/>
              <a:ahLst/>
              <a:cxnLst>
                <a:cxn ang="0">
                  <a:pos x="7" y="1"/>
                </a:cxn>
                <a:cxn ang="0">
                  <a:pos x="2" y="3"/>
                </a:cxn>
                <a:cxn ang="0">
                  <a:pos x="0" y="5"/>
                </a:cxn>
                <a:cxn ang="0">
                  <a:pos x="1" y="8"/>
                </a:cxn>
                <a:cxn ang="0">
                  <a:pos x="5" y="9"/>
                </a:cxn>
                <a:cxn ang="0">
                  <a:pos x="14" y="9"/>
                </a:cxn>
                <a:cxn ang="0">
                  <a:pos x="23" y="9"/>
                </a:cxn>
                <a:cxn ang="0">
                  <a:pos x="27" y="6"/>
                </a:cxn>
                <a:cxn ang="0">
                  <a:pos x="28" y="3"/>
                </a:cxn>
                <a:cxn ang="0">
                  <a:pos x="26" y="1"/>
                </a:cxn>
                <a:cxn ang="0">
                  <a:pos x="23" y="0"/>
                </a:cxn>
                <a:cxn ang="0">
                  <a:pos x="14" y="0"/>
                </a:cxn>
                <a:cxn ang="0">
                  <a:pos x="7" y="1"/>
                </a:cxn>
              </a:cxnLst>
              <a:rect l="0" t="0" r="r" b="b"/>
              <a:pathLst>
                <a:path w="28" h="9">
                  <a:moveTo>
                    <a:pt x="7" y="1"/>
                  </a:moveTo>
                  <a:lnTo>
                    <a:pt x="2" y="3"/>
                  </a:lnTo>
                  <a:lnTo>
                    <a:pt x="0" y="5"/>
                  </a:lnTo>
                  <a:lnTo>
                    <a:pt x="1" y="8"/>
                  </a:lnTo>
                  <a:lnTo>
                    <a:pt x="5" y="9"/>
                  </a:lnTo>
                  <a:lnTo>
                    <a:pt x="14" y="9"/>
                  </a:lnTo>
                  <a:lnTo>
                    <a:pt x="23" y="9"/>
                  </a:lnTo>
                  <a:lnTo>
                    <a:pt x="27" y="6"/>
                  </a:lnTo>
                  <a:lnTo>
                    <a:pt x="28" y="3"/>
                  </a:lnTo>
                  <a:lnTo>
                    <a:pt x="26" y="1"/>
                  </a:lnTo>
                  <a:lnTo>
                    <a:pt x="23" y="0"/>
                  </a:lnTo>
                  <a:lnTo>
                    <a:pt x="14" y="0"/>
                  </a:lnTo>
                  <a:lnTo>
                    <a:pt x="7" y="1"/>
                  </a:lnTo>
                  <a:close/>
                </a:path>
              </a:pathLst>
            </a:custGeom>
            <a:solidFill>
              <a:srgbClr val="222222"/>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996" name="Freeform 821"/>
            <p:cNvSpPr>
              <a:spLocks/>
            </p:cNvSpPr>
            <p:nvPr/>
          </p:nvSpPr>
          <p:spPr bwMode="auto">
            <a:xfrm>
              <a:off x="751" y="3786"/>
              <a:ext cx="28" cy="9"/>
            </a:xfrm>
            <a:custGeom>
              <a:avLst/>
              <a:gdLst/>
              <a:ahLst/>
              <a:cxnLst>
                <a:cxn ang="0">
                  <a:pos x="7" y="1"/>
                </a:cxn>
                <a:cxn ang="0">
                  <a:pos x="2" y="3"/>
                </a:cxn>
                <a:cxn ang="0">
                  <a:pos x="0" y="5"/>
                </a:cxn>
                <a:cxn ang="0">
                  <a:pos x="1" y="8"/>
                </a:cxn>
                <a:cxn ang="0">
                  <a:pos x="5" y="9"/>
                </a:cxn>
                <a:cxn ang="0">
                  <a:pos x="14" y="9"/>
                </a:cxn>
                <a:cxn ang="0">
                  <a:pos x="23" y="9"/>
                </a:cxn>
                <a:cxn ang="0">
                  <a:pos x="27" y="6"/>
                </a:cxn>
                <a:cxn ang="0">
                  <a:pos x="28" y="3"/>
                </a:cxn>
                <a:cxn ang="0">
                  <a:pos x="26" y="1"/>
                </a:cxn>
                <a:cxn ang="0">
                  <a:pos x="23" y="0"/>
                </a:cxn>
                <a:cxn ang="0">
                  <a:pos x="14" y="0"/>
                </a:cxn>
                <a:cxn ang="0">
                  <a:pos x="7" y="1"/>
                </a:cxn>
              </a:cxnLst>
              <a:rect l="0" t="0" r="r" b="b"/>
              <a:pathLst>
                <a:path w="28" h="9">
                  <a:moveTo>
                    <a:pt x="7" y="1"/>
                  </a:moveTo>
                  <a:lnTo>
                    <a:pt x="2" y="3"/>
                  </a:lnTo>
                  <a:lnTo>
                    <a:pt x="0" y="5"/>
                  </a:lnTo>
                  <a:lnTo>
                    <a:pt x="1" y="8"/>
                  </a:lnTo>
                  <a:lnTo>
                    <a:pt x="5" y="9"/>
                  </a:lnTo>
                  <a:lnTo>
                    <a:pt x="14" y="9"/>
                  </a:lnTo>
                  <a:lnTo>
                    <a:pt x="23" y="9"/>
                  </a:lnTo>
                  <a:lnTo>
                    <a:pt x="27" y="6"/>
                  </a:lnTo>
                  <a:lnTo>
                    <a:pt x="28" y="3"/>
                  </a:lnTo>
                  <a:lnTo>
                    <a:pt x="26" y="1"/>
                  </a:lnTo>
                  <a:lnTo>
                    <a:pt x="23" y="0"/>
                  </a:lnTo>
                  <a:lnTo>
                    <a:pt x="14" y="0"/>
                  </a:lnTo>
                  <a:lnTo>
                    <a:pt x="7" y="1"/>
                  </a:lnTo>
                  <a:close/>
                </a:path>
              </a:pathLst>
            </a:custGeom>
            <a:solidFill>
              <a:srgbClr val="222222"/>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997" name="Freeform 822"/>
            <p:cNvSpPr>
              <a:spLocks/>
            </p:cNvSpPr>
            <p:nvPr/>
          </p:nvSpPr>
          <p:spPr bwMode="auto">
            <a:xfrm>
              <a:off x="716" y="3726"/>
              <a:ext cx="13" cy="14"/>
            </a:xfrm>
            <a:custGeom>
              <a:avLst/>
              <a:gdLst/>
              <a:ahLst/>
              <a:cxnLst>
                <a:cxn ang="0">
                  <a:pos x="0" y="2"/>
                </a:cxn>
                <a:cxn ang="0">
                  <a:pos x="2" y="14"/>
                </a:cxn>
                <a:cxn ang="0">
                  <a:pos x="13" y="11"/>
                </a:cxn>
                <a:cxn ang="0">
                  <a:pos x="10" y="0"/>
                </a:cxn>
                <a:cxn ang="0">
                  <a:pos x="0" y="2"/>
                </a:cxn>
              </a:cxnLst>
              <a:rect l="0" t="0" r="r" b="b"/>
              <a:pathLst>
                <a:path w="13" h="14">
                  <a:moveTo>
                    <a:pt x="0" y="2"/>
                  </a:moveTo>
                  <a:lnTo>
                    <a:pt x="2" y="14"/>
                  </a:lnTo>
                  <a:lnTo>
                    <a:pt x="13" y="11"/>
                  </a:lnTo>
                  <a:lnTo>
                    <a:pt x="10"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998" name="Freeform 823"/>
            <p:cNvSpPr>
              <a:spLocks/>
            </p:cNvSpPr>
            <p:nvPr/>
          </p:nvSpPr>
          <p:spPr bwMode="auto">
            <a:xfrm>
              <a:off x="716" y="3726"/>
              <a:ext cx="13" cy="14"/>
            </a:xfrm>
            <a:custGeom>
              <a:avLst/>
              <a:gdLst/>
              <a:ahLst/>
              <a:cxnLst>
                <a:cxn ang="0">
                  <a:pos x="0" y="2"/>
                </a:cxn>
                <a:cxn ang="0">
                  <a:pos x="2" y="14"/>
                </a:cxn>
                <a:cxn ang="0">
                  <a:pos x="13" y="11"/>
                </a:cxn>
                <a:cxn ang="0">
                  <a:pos x="10" y="0"/>
                </a:cxn>
                <a:cxn ang="0">
                  <a:pos x="0" y="2"/>
                </a:cxn>
              </a:cxnLst>
              <a:rect l="0" t="0" r="r" b="b"/>
              <a:pathLst>
                <a:path w="13" h="14">
                  <a:moveTo>
                    <a:pt x="0" y="2"/>
                  </a:moveTo>
                  <a:lnTo>
                    <a:pt x="2" y="14"/>
                  </a:lnTo>
                  <a:lnTo>
                    <a:pt x="13" y="11"/>
                  </a:lnTo>
                  <a:lnTo>
                    <a:pt x="10" y="0"/>
                  </a:lnTo>
                  <a:lnTo>
                    <a:pt x="0" y="2"/>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999" name="Freeform 824"/>
            <p:cNvSpPr>
              <a:spLocks/>
            </p:cNvSpPr>
            <p:nvPr/>
          </p:nvSpPr>
          <p:spPr bwMode="auto">
            <a:xfrm>
              <a:off x="731" y="3723"/>
              <a:ext cx="13" cy="13"/>
            </a:xfrm>
            <a:custGeom>
              <a:avLst/>
              <a:gdLst/>
              <a:ahLst/>
              <a:cxnLst>
                <a:cxn ang="0">
                  <a:pos x="0" y="2"/>
                </a:cxn>
                <a:cxn ang="0">
                  <a:pos x="2" y="13"/>
                </a:cxn>
                <a:cxn ang="0">
                  <a:pos x="13" y="11"/>
                </a:cxn>
                <a:cxn ang="0">
                  <a:pos x="11" y="0"/>
                </a:cxn>
                <a:cxn ang="0">
                  <a:pos x="0" y="2"/>
                </a:cxn>
              </a:cxnLst>
              <a:rect l="0" t="0" r="r" b="b"/>
              <a:pathLst>
                <a:path w="13" h="13">
                  <a:moveTo>
                    <a:pt x="0" y="2"/>
                  </a:moveTo>
                  <a:lnTo>
                    <a:pt x="2" y="13"/>
                  </a:lnTo>
                  <a:lnTo>
                    <a:pt x="13" y="11"/>
                  </a:lnTo>
                  <a:lnTo>
                    <a:pt x="11"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00" name="Freeform 825"/>
            <p:cNvSpPr>
              <a:spLocks/>
            </p:cNvSpPr>
            <p:nvPr/>
          </p:nvSpPr>
          <p:spPr bwMode="auto">
            <a:xfrm>
              <a:off x="731" y="3723"/>
              <a:ext cx="13" cy="13"/>
            </a:xfrm>
            <a:custGeom>
              <a:avLst/>
              <a:gdLst/>
              <a:ahLst/>
              <a:cxnLst>
                <a:cxn ang="0">
                  <a:pos x="0" y="2"/>
                </a:cxn>
                <a:cxn ang="0">
                  <a:pos x="2" y="13"/>
                </a:cxn>
                <a:cxn ang="0">
                  <a:pos x="13" y="11"/>
                </a:cxn>
                <a:cxn ang="0">
                  <a:pos x="11" y="0"/>
                </a:cxn>
                <a:cxn ang="0">
                  <a:pos x="0" y="2"/>
                </a:cxn>
              </a:cxnLst>
              <a:rect l="0" t="0" r="r" b="b"/>
              <a:pathLst>
                <a:path w="13" h="13">
                  <a:moveTo>
                    <a:pt x="0" y="2"/>
                  </a:moveTo>
                  <a:lnTo>
                    <a:pt x="2" y="13"/>
                  </a:lnTo>
                  <a:lnTo>
                    <a:pt x="13" y="11"/>
                  </a:lnTo>
                  <a:lnTo>
                    <a:pt x="11" y="0"/>
                  </a:lnTo>
                  <a:lnTo>
                    <a:pt x="0" y="2"/>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01" name="Freeform 826"/>
            <p:cNvSpPr>
              <a:spLocks/>
            </p:cNvSpPr>
            <p:nvPr/>
          </p:nvSpPr>
          <p:spPr bwMode="auto">
            <a:xfrm>
              <a:off x="746" y="3720"/>
              <a:ext cx="14" cy="13"/>
            </a:xfrm>
            <a:custGeom>
              <a:avLst/>
              <a:gdLst/>
              <a:ahLst/>
              <a:cxnLst>
                <a:cxn ang="0">
                  <a:pos x="0" y="2"/>
                </a:cxn>
                <a:cxn ang="0">
                  <a:pos x="1" y="13"/>
                </a:cxn>
                <a:cxn ang="0">
                  <a:pos x="14" y="11"/>
                </a:cxn>
                <a:cxn ang="0">
                  <a:pos x="10" y="0"/>
                </a:cxn>
                <a:cxn ang="0">
                  <a:pos x="0" y="2"/>
                </a:cxn>
              </a:cxnLst>
              <a:rect l="0" t="0" r="r" b="b"/>
              <a:pathLst>
                <a:path w="14" h="13">
                  <a:moveTo>
                    <a:pt x="0" y="2"/>
                  </a:moveTo>
                  <a:lnTo>
                    <a:pt x="1" y="13"/>
                  </a:lnTo>
                  <a:lnTo>
                    <a:pt x="14" y="11"/>
                  </a:lnTo>
                  <a:lnTo>
                    <a:pt x="10"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02" name="Freeform 827"/>
            <p:cNvSpPr>
              <a:spLocks/>
            </p:cNvSpPr>
            <p:nvPr/>
          </p:nvSpPr>
          <p:spPr bwMode="auto">
            <a:xfrm>
              <a:off x="746" y="3720"/>
              <a:ext cx="14" cy="13"/>
            </a:xfrm>
            <a:custGeom>
              <a:avLst/>
              <a:gdLst/>
              <a:ahLst/>
              <a:cxnLst>
                <a:cxn ang="0">
                  <a:pos x="0" y="2"/>
                </a:cxn>
                <a:cxn ang="0">
                  <a:pos x="1" y="13"/>
                </a:cxn>
                <a:cxn ang="0">
                  <a:pos x="14" y="11"/>
                </a:cxn>
                <a:cxn ang="0">
                  <a:pos x="10" y="0"/>
                </a:cxn>
                <a:cxn ang="0">
                  <a:pos x="0" y="2"/>
                </a:cxn>
              </a:cxnLst>
              <a:rect l="0" t="0" r="r" b="b"/>
              <a:pathLst>
                <a:path w="14" h="13">
                  <a:moveTo>
                    <a:pt x="0" y="2"/>
                  </a:moveTo>
                  <a:lnTo>
                    <a:pt x="1" y="13"/>
                  </a:lnTo>
                  <a:lnTo>
                    <a:pt x="14" y="11"/>
                  </a:lnTo>
                  <a:lnTo>
                    <a:pt x="10" y="0"/>
                  </a:lnTo>
                  <a:lnTo>
                    <a:pt x="0" y="2"/>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03" name="Freeform 828"/>
            <p:cNvSpPr>
              <a:spLocks/>
            </p:cNvSpPr>
            <p:nvPr/>
          </p:nvSpPr>
          <p:spPr bwMode="auto">
            <a:xfrm>
              <a:off x="720" y="3743"/>
              <a:ext cx="13" cy="13"/>
            </a:xfrm>
            <a:custGeom>
              <a:avLst/>
              <a:gdLst/>
              <a:ahLst/>
              <a:cxnLst>
                <a:cxn ang="0">
                  <a:pos x="0" y="1"/>
                </a:cxn>
                <a:cxn ang="0">
                  <a:pos x="1" y="13"/>
                </a:cxn>
                <a:cxn ang="0">
                  <a:pos x="13" y="10"/>
                </a:cxn>
                <a:cxn ang="0">
                  <a:pos x="10" y="0"/>
                </a:cxn>
                <a:cxn ang="0">
                  <a:pos x="0" y="1"/>
                </a:cxn>
              </a:cxnLst>
              <a:rect l="0" t="0" r="r" b="b"/>
              <a:pathLst>
                <a:path w="13" h="13">
                  <a:moveTo>
                    <a:pt x="0" y="1"/>
                  </a:moveTo>
                  <a:lnTo>
                    <a:pt x="1" y="13"/>
                  </a:lnTo>
                  <a:lnTo>
                    <a:pt x="13" y="10"/>
                  </a:lnTo>
                  <a:lnTo>
                    <a:pt x="10" y="0"/>
                  </a:lnTo>
                  <a:lnTo>
                    <a:pt x="0" y="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04" name="Freeform 829"/>
            <p:cNvSpPr>
              <a:spLocks/>
            </p:cNvSpPr>
            <p:nvPr/>
          </p:nvSpPr>
          <p:spPr bwMode="auto">
            <a:xfrm>
              <a:off x="720" y="3743"/>
              <a:ext cx="13" cy="13"/>
            </a:xfrm>
            <a:custGeom>
              <a:avLst/>
              <a:gdLst/>
              <a:ahLst/>
              <a:cxnLst>
                <a:cxn ang="0">
                  <a:pos x="0" y="1"/>
                </a:cxn>
                <a:cxn ang="0">
                  <a:pos x="1" y="13"/>
                </a:cxn>
                <a:cxn ang="0">
                  <a:pos x="13" y="10"/>
                </a:cxn>
                <a:cxn ang="0">
                  <a:pos x="10" y="0"/>
                </a:cxn>
                <a:cxn ang="0">
                  <a:pos x="0" y="1"/>
                </a:cxn>
              </a:cxnLst>
              <a:rect l="0" t="0" r="r" b="b"/>
              <a:pathLst>
                <a:path w="13" h="13">
                  <a:moveTo>
                    <a:pt x="0" y="1"/>
                  </a:moveTo>
                  <a:lnTo>
                    <a:pt x="1" y="13"/>
                  </a:lnTo>
                  <a:lnTo>
                    <a:pt x="13" y="10"/>
                  </a:lnTo>
                  <a:lnTo>
                    <a:pt x="10" y="0"/>
                  </a:lnTo>
                  <a:lnTo>
                    <a:pt x="0" y="1"/>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05" name="Freeform 830"/>
            <p:cNvSpPr>
              <a:spLocks/>
            </p:cNvSpPr>
            <p:nvPr/>
          </p:nvSpPr>
          <p:spPr bwMode="auto">
            <a:xfrm>
              <a:off x="734" y="3738"/>
              <a:ext cx="13" cy="15"/>
            </a:xfrm>
            <a:custGeom>
              <a:avLst/>
              <a:gdLst/>
              <a:ahLst/>
              <a:cxnLst>
                <a:cxn ang="0">
                  <a:pos x="0" y="2"/>
                </a:cxn>
                <a:cxn ang="0">
                  <a:pos x="2" y="15"/>
                </a:cxn>
                <a:cxn ang="0">
                  <a:pos x="13" y="12"/>
                </a:cxn>
                <a:cxn ang="0">
                  <a:pos x="11" y="0"/>
                </a:cxn>
                <a:cxn ang="0">
                  <a:pos x="0" y="2"/>
                </a:cxn>
              </a:cxnLst>
              <a:rect l="0" t="0" r="r" b="b"/>
              <a:pathLst>
                <a:path w="13" h="15">
                  <a:moveTo>
                    <a:pt x="0" y="2"/>
                  </a:moveTo>
                  <a:lnTo>
                    <a:pt x="2" y="15"/>
                  </a:lnTo>
                  <a:lnTo>
                    <a:pt x="13" y="12"/>
                  </a:lnTo>
                  <a:lnTo>
                    <a:pt x="11"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06" name="Freeform 831"/>
            <p:cNvSpPr>
              <a:spLocks/>
            </p:cNvSpPr>
            <p:nvPr/>
          </p:nvSpPr>
          <p:spPr bwMode="auto">
            <a:xfrm>
              <a:off x="734" y="3738"/>
              <a:ext cx="13" cy="15"/>
            </a:xfrm>
            <a:custGeom>
              <a:avLst/>
              <a:gdLst/>
              <a:ahLst/>
              <a:cxnLst>
                <a:cxn ang="0">
                  <a:pos x="0" y="2"/>
                </a:cxn>
                <a:cxn ang="0">
                  <a:pos x="2" y="15"/>
                </a:cxn>
                <a:cxn ang="0">
                  <a:pos x="13" y="12"/>
                </a:cxn>
                <a:cxn ang="0">
                  <a:pos x="11" y="0"/>
                </a:cxn>
                <a:cxn ang="0">
                  <a:pos x="0" y="2"/>
                </a:cxn>
              </a:cxnLst>
              <a:rect l="0" t="0" r="r" b="b"/>
              <a:pathLst>
                <a:path w="13" h="15">
                  <a:moveTo>
                    <a:pt x="0" y="2"/>
                  </a:moveTo>
                  <a:lnTo>
                    <a:pt x="2" y="15"/>
                  </a:lnTo>
                  <a:lnTo>
                    <a:pt x="13" y="12"/>
                  </a:lnTo>
                  <a:lnTo>
                    <a:pt x="11" y="0"/>
                  </a:lnTo>
                  <a:lnTo>
                    <a:pt x="0" y="2"/>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07" name="Freeform 832"/>
            <p:cNvSpPr>
              <a:spLocks/>
            </p:cNvSpPr>
            <p:nvPr/>
          </p:nvSpPr>
          <p:spPr bwMode="auto">
            <a:xfrm>
              <a:off x="750" y="3735"/>
              <a:ext cx="13" cy="14"/>
            </a:xfrm>
            <a:custGeom>
              <a:avLst/>
              <a:gdLst/>
              <a:ahLst/>
              <a:cxnLst>
                <a:cxn ang="0">
                  <a:pos x="0" y="2"/>
                </a:cxn>
                <a:cxn ang="0">
                  <a:pos x="1" y="14"/>
                </a:cxn>
                <a:cxn ang="0">
                  <a:pos x="13" y="12"/>
                </a:cxn>
                <a:cxn ang="0">
                  <a:pos x="10" y="0"/>
                </a:cxn>
                <a:cxn ang="0">
                  <a:pos x="0" y="2"/>
                </a:cxn>
              </a:cxnLst>
              <a:rect l="0" t="0" r="r" b="b"/>
              <a:pathLst>
                <a:path w="13" h="14">
                  <a:moveTo>
                    <a:pt x="0" y="2"/>
                  </a:moveTo>
                  <a:lnTo>
                    <a:pt x="1" y="14"/>
                  </a:lnTo>
                  <a:lnTo>
                    <a:pt x="13" y="12"/>
                  </a:lnTo>
                  <a:lnTo>
                    <a:pt x="10"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08" name="Freeform 833"/>
            <p:cNvSpPr>
              <a:spLocks/>
            </p:cNvSpPr>
            <p:nvPr/>
          </p:nvSpPr>
          <p:spPr bwMode="auto">
            <a:xfrm>
              <a:off x="750" y="3735"/>
              <a:ext cx="13" cy="14"/>
            </a:xfrm>
            <a:custGeom>
              <a:avLst/>
              <a:gdLst/>
              <a:ahLst/>
              <a:cxnLst>
                <a:cxn ang="0">
                  <a:pos x="0" y="2"/>
                </a:cxn>
                <a:cxn ang="0">
                  <a:pos x="1" y="14"/>
                </a:cxn>
                <a:cxn ang="0">
                  <a:pos x="13" y="12"/>
                </a:cxn>
                <a:cxn ang="0">
                  <a:pos x="10" y="0"/>
                </a:cxn>
                <a:cxn ang="0">
                  <a:pos x="0" y="2"/>
                </a:cxn>
              </a:cxnLst>
              <a:rect l="0" t="0" r="r" b="b"/>
              <a:pathLst>
                <a:path w="13" h="14">
                  <a:moveTo>
                    <a:pt x="0" y="2"/>
                  </a:moveTo>
                  <a:lnTo>
                    <a:pt x="1" y="14"/>
                  </a:lnTo>
                  <a:lnTo>
                    <a:pt x="13" y="12"/>
                  </a:lnTo>
                  <a:lnTo>
                    <a:pt x="10" y="0"/>
                  </a:lnTo>
                  <a:lnTo>
                    <a:pt x="0" y="2"/>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09" name="Freeform 834"/>
            <p:cNvSpPr>
              <a:spLocks/>
            </p:cNvSpPr>
            <p:nvPr/>
          </p:nvSpPr>
          <p:spPr bwMode="auto">
            <a:xfrm>
              <a:off x="723" y="3758"/>
              <a:ext cx="13" cy="14"/>
            </a:xfrm>
            <a:custGeom>
              <a:avLst/>
              <a:gdLst/>
              <a:ahLst/>
              <a:cxnLst>
                <a:cxn ang="0">
                  <a:pos x="0" y="1"/>
                </a:cxn>
                <a:cxn ang="0">
                  <a:pos x="1" y="14"/>
                </a:cxn>
                <a:cxn ang="0">
                  <a:pos x="13" y="11"/>
                </a:cxn>
                <a:cxn ang="0">
                  <a:pos x="10" y="0"/>
                </a:cxn>
                <a:cxn ang="0">
                  <a:pos x="0" y="1"/>
                </a:cxn>
              </a:cxnLst>
              <a:rect l="0" t="0" r="r" b="b"/>
              <a:pathLst>
                <a:path w="13" h="14">
                  <a:moveTo>
                    <a:pt x="0" y="1"/>
                  </a:moveTo>
                  <a:lnTo>
                    <a:pt x="1" y="14"/>
                  </a:lnTo>
                  <a:lnTo>
                    <a:pt x="13" y="11"/>
                  </a:lnTo>
                  <a:lnTo>
                    <a:pt x="10" y="0"/>
                  </a:lnTo>
                  <a:lnTo>
                    <a:pt x="0" y="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10" name="Freeform 835"/>
            <p:cNvSpPr>
              <a:spLocks/>
            </p:cNvSpPr>
            <p:nvPr/>
          </p:nvSpPr>
          <p:spPr bwMode="auto">
            <a:xfrm>
              <a:off x="723" y="3758"/>
              <a:ext cx="13" cy="14"/>
            </a:xfrm>
            <a:custGeom>
              <a:avLst/>
              <a:gdLst/>
              <a:ahLst/>
              <a:cxnLst>
                <a:cxn ang="0">
                  <a:pos x="0" y="1"/>
                </a:cxn>
                <a:cxn ang="0">
                  <a:pos x="1" y="14"/>
                </a:cxn>
                <a:cxn ang="0">
                  <a:pos x="13" y="11"/>
                </a:cxn>
                <a:cxn ang="0">
                  <a:pos x="10" y="0"/>
                </a:cxn>
                <a:cxn ang="0">
                  <a:pos x="0" y="1"/>
                </a:cxn>
              </a:cxnLst>
              <a:rect l="0" t="0" r="r" b="b"/>
              <a:pathLst>
                <a:path w="13" h="14">
                  <a:moveTo>
                    <a:pt x="0" y="1"/>
                  </a:moveTo>
                  <a:lnTo>
                    <a:pt x="1" y="14"/>
                  </a:lnTo>
                  <a:lnTo>
                    <a:pt x="13" y="11"/>
                  </a:lnTo>
                  <a:lnTo>
                    <a:pt x="10" y="0"/>
                  </a:lnTo>
                  <a:lnTo>
                    <a:pt x="0" y="1"/>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11" name="Freeform 836"/>
            <p:cNvSpPr>
              <a:spLocks/>
            </p:cNvSpPr>
            <p:nvPr/>
          </p:nvSpPr>
          <p:spPr bwMode="auto">
            <a:xfrm>
              <a:off x="739" y="3754"/>
              <a:ext cx="12" cy="15"/>
            </a:xfrm>
            <a:custGeom>
              <a:avLst/>
              <a:gdLst/>
              <a:ahLst/>
              <a:cxnLst>
                <a:cxn ang="0">
                  <a:pos x="0" y="2"/>
                </a:cxn>
                <a:cxn ang="0">
                  <a:pos x="1" y="15"/>
                </a:cxn>
                <a:cxn ang="0">
                  <a:pos x="12" y="11"/>
                </a:cxn>
                <a:cxn ang="0">
                  <a:pos x="10" y="0"/>
                </a:cxn>
                <a:cxn ang="0">
                  <a:pos x="0" y="2"/>
                </a:cxn>
              </a:cxnLst>
              <a:rect l="0" t="0" r="r" b="b"/>
              <a:pathLst>
                <a:path w="12" h="15">
                  <a:moveTo>
                    <a:pt x="0" y="2"/>
                  </a:moveTo>
                  <a:lnTo>
                    <a:pt x="1" y="15"/>
                  </a:lnTo>
                  <a:lnTo>
                    <a:pt x="12" y="11"/>
                  </a:lnTo>
                  <a:lnTo>
                    <a:pt x="10"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12" name="Freeform 837"/>
            <p:cNvSpPr>
              <a:spLocks/>
            </p:cNvSpPr>
            <p:nvPr/>
          </p:nvSpPr>
          <p:spPr bwMode="auto">
            <a:xfrm>
              <a:off x="739" y="3754"/>
              <a:ext cx="12" cy="15"/>
            </a:xfrm>
            <a:custGeom>
              <a:avLst/>
              <a:gdLst/>
              <a:ahLst/>
              <a:cxnLst>
                <a:cxn ang="0">
                  <a:pos x="0" y="2"/>
                </a:cxn>
                <a:cxn ang="0">
                  <a:pos x="1" y="15"/>
                </a:cxn>
                <a:cxn ang="0">
                  <a:pos x="12" y="11"/>
                </a:cxn>
                <a:cxn ang="0">
                  <a:pos x="10" y="0"/>
                </a:cxn>
                <a:cxn ang="0">
                  <a:pos x="0" y="2"/>
                </a:cxn>
              </a:cxnLst>
              <a:rect l="0" t="0" r="r" b="b"/>
              <a:pathLst>
                <a:path w="12" h="15">
                  <a:moveTo>
                    <a:pt x="0" y="2"/>
                  </a:moveTo>
                  <a:lnTo>
                    <a:pt x="1" y="15"/>
                  </a:lnTo>
                  <a:lnTo>
                    <a:pt x="12" y="11"/>
                  </a:lnTo>
                  <a:lnTo>
                    <a:pt x="10" y="0"/>
                  </a:lnTo>
                  <a:lnTo>
                    <a:pt x="0" y="2"/>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13" name="Freeform 838"/>
            <p:cNvSpPr>
              <a:spLocks/>
            </p:cNvSpPr>
            <p:nvPr/>
          </p:nvSpPr>
          <p:spPr bwMode="auto">
            <a:xfrm>
              <a:off x="753" y="3751"/>
              <a:ext cx="13" cy="13"/>
            </a:xfrm>
            <a:custGeom>
              <a:avLst/>
              <a:gdLst/>
              <a:ahLst/>
              <a:cxnLst>
                <a:cxn ang="0">
                  <a:pos x="0" y="2"/>
                </a:cxn>
                <a:cxn ang="0">
                  <a:pos x="1" y="13"/>
                </a:cxn>
                <a:cxn ang="0">
                  <a:pos x="13" y="11"/>
                </a:cxn>
                <a:cxn ang="0">
                  <a:pos x="11" y="0"/>
                </a:cxn>
                <a:cxn ang="0">
                  <a:pos x="0" y="2"/>
                </a:cxn>
              </a:cxnLst>
              <a:rect l="0" t="0" r="r" b="b"/>
              <a:pathLst>
                <a:path w="13" h="13">
                  <a:moveTo>
                    <a:pt x="0" y="2"/>
                  </a:moveTo>
                  <a:lnTo>
                    <a:pt x="1" y="13"/>
                  </a:lnTo>
                  <a:lnTo>
                    <a:pt x="13" y="11"/>
                  </a:lnTo>
                  <a:lnTo>
                    <a:pt x="11"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14" name="Freeform 839"/>
            <p:cNvSpPr>
              <a:spLocks/>
            </p:cNvSpPr>
            <p:nvPr/>
          </p:nvSpPr>
          <p:spPr bwMode="auto">
            <a:xfrm>
              <a:off x="753" y="3751"/>
              <a:ext cx="13" cy="13"/>
            </a:xfrm>
            <a:custGeom>
              <a:avLst/>
              <a:gdLst/>
              <a:ahLst/>
              <a:cxnLst>
                <a:cxn ang="0">
                  <a:pos x="0" y="2"/>
                </a:cxn>
                <a:cxn ang="0">
                  <a:pos x="1" y="13"/>
                </a:cxn>
                <a:cxn ang="0">
                  <a:pos x="13" y="11"/>
                </a:cxn>
                <a:cxn ang="0">
                  <a:pos x="11" y="0"/>
                </a:cxn>
                <a:cxn ang="0">
                  <a:pos x="0" y="2"/>
                </a:cxn>
              </a:cxnLst>
              <a:rect l="0" t="0" r="r" b="b"/>
              <a:pathLst>
                <a:path w="13" h="13">
                  <a:moveTo>
                    <a:pt x="0" y="2"/>
                  </a:moveTo>
                  <a:lnTo>
                    <a:pt x="1" y="13"/>
                  </a:lnTo>
                  <a:lnTo>
                    <a:pt x="13" y="11"/>
                  </a:lnTo>
                  <a:lnTo>
                    <a:pt x="11" y="0"/>
                  </a:lnTo>
                  <a:lnTo>
                    <a:pt x="0" y="2"/>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15" name="Freeform 840"/>
            <p:cNvSpPr>
              <a:spLocks/>
            </p:cNvSpPr>
            <p:nvPr/>
          </p:nvSpPr>
          <p:spPr bwMode="auto">
            <a:xfrm>
              <a:off x="728" y="3773"/>
              <a:ext cx="12" cy="13"/>
            </a:xfrm>
            <a:custGeom>
              <a:avLst/>
              <a:gdLst/>
              <a:ahLst/>
              <a:cxnLst>
                <a:cxn ang="0">
                  <a:pos x="0" y="2"/>
                </a:cxn>
                <a:cxn ang="0">
                  <a:pos x="1" y="13"/>
                </a:cxn>
                <a:cxn ang="0">
                  <a:pos x="12" y="11"/>
                </a:cxn>
                <a:cxn ang="0">
                  <a:pos x="9" y="0"/>
                </a:cxn>
                <a:cxn ang="0">
                  <a:pos x="0" y="2"/>
                </a:cxn>
              </a:cxnLst>
              <a:rect l="0" t="0" r="r" b="b"/>
              <a:pathLst>
                <a:path w="12" h="13">
                  <a:moveTo>
                    <a:pt x="0" y="2"/>
                  </a:moveTo>
                  <a:lnTo>
                    <a:pt x="1" y="13"/>
                  </a:lnTo>
                  <a:lnTo>
                    <a:pt x="12" y="11"/>
                  </a:lnTo>
                  <a:lnTo>
                    <a:pt x="9"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16" name="Freeform 841"/>
            <p:cNvSpPr>
              <a:spLocks/>
            </p:cNvSpPr>
            <p:nvPr/>
          </p:nvSpPr>
          <p:spPr bwMode="auto">
            <a:xfrm>
              <a:off x="728" y="3773"/>
              <a:ext cx="12" cy="13"/>
            </a:xfrm>
            <a:custGeom>
              <a:avLst/>
              <a:gdLst/>
              <a:ahLst/>
              <a:cxnLst>
                <a:cxn ang="0">
                  <a:pos x="0" y="2"/>
                </a:cxn>
                <a:cxn ang="0">
                  <a:pos x="1" y="13"/>
                </a:cxn>
                <a:cxn ang="0">
                  <a:pos x="12" y="11"/>
                </a:cxn>
                <a:cxn ang="0">
                  <a:pos x="9" y="0"/>
                </a:cxn>
                <a:cxn ang="0">
                  <a:pos x="0" y="2"/>
                </a:cxn>
              </a:cxnLst>
              <a:rect l="0" t="0" r="r" b="b"/>
              <a:pathLst>
                <a:path w="12" h="13">
                  <a:moveTo>
                    <a:pt x="0" y="2"/>
                  </a:moveTo>
                  <a:lnTo>
                    <a:pt x="1" y="13"/>
                  </a:lnTo>
                  <a:lnTo>
                    <a:pt x="12" y="11"/>
                  </a:lnTo>
                  <a:lnTo>
                    <a:pt x="9" y="0"/>
                  </a:lnTo>
                  <a:lnTo>
                    <a:pt x="0" y="2"/>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17" name="Freeform 842"/>
            <p:cNvSpPr>
              <a:spLocks/>
            </p:cNvSpPr>
            <p:nvPr/>
          </p:nvSpPr>
          <p:spPr bwMode="auto">
            <a:xfrm>
              <a:off x="742" y="3770"/>
              <a:ext cx="13" cy="13"/>
            </a:xfrm>
            <a:custGeom>
              <a:avLst/>
              <a:gdLst/>
              <a:ahLst/>
              <a:cxnLst>
                <a:cxn ang="0">
                  <a:pos x="0" y="2"/>
                </a:cxn>
                <a:cxn ang="0">
                  <a:pos x="1" y="13"/>
                </a:cxn>
                <a:cxn ang="0">
                  <a:pos x="13" y="10"/>
                </a:cxn>
                <a:cxn ang="0">
                  <a:pos x="11" y="0"/>
                </a:cxn>
                <a:cxn ang="0">
                  <a:pos x="0" y="2"/>
                </a:cxn>
              </a:cxnLst>
              <a:rect l="0" t="0" r="r" b="b"/>
              <a:pathLst>
                <a:path w="13" h="13">
                  <a:moveTo>
                    <a:pt x="0" y="2"/>
                  </a:moveTo>
                  <a:lnTo>
                    <a:pt x="1" y="13"/>
                  </a:lnTo>
                  <a:lnTo>
                    <a:pt x="13" y="10"/>
                  </a:lnTo>
                  <a:lnTo>
                    <a:pt x="11"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18" name="Freeform 843"/>
            <p:cNvSpPr>
              <a:spLocks/>
            </p:cNvSpPr>
            <p:nvPr/>
          </p:nvSpPr>
          <p:spPr bwMode="auto">
            <a:xfrm>
              <a:off x="742" y="3770"/>
              <a:ext cx="13" cy="13"/>
            </a:xfrm>
            <a:custGeom>
              <a:avLst/>
              <a:gdLst/>
              <a:ahLst/>
              <a:cxnLst>
                <a:cxn ang="0">
                  <a:pos x="0" y="2"/>
                </a:cxn>
                <a:cxn ang="0">
                  <a:pos x="1" y="13"/>
                </a:cxn>
                <a:cxn ang="0">
                  <a:pos x="13" y="10"/>
                </a:cxn>
                <a:cxn ang="0">
                  <a:pos x="11" y="0"/>
                </a:cxn>
                <a:cxn ang="0">
                  <a:pos x="0" y="2"/>
                </a:cxn>
              </a:cxnLst>
              <a:rect l="0" t="0" r="r" b="b"/>
              <a:pathLst>
                <a:path w="13" h="13">
                  <a:moveTo>
                    <a:pt x="0" y="2"/>
                  </a:moveTo>
                  <a:lnTo>
                    <a:pt x="1" y="13"/>
                  </a:lnTo>
                  <a:lnTo>
                    <a:pt x="13" y="10"/>
                  </a:lnTo>
                  <a:lnTo>
                    <a:pt x="11" y="0"/>
                  </a:lnTo>
                  <a:lnTo>
                    <a:pt x="0" y="2"/>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19" name="Freeform 844"/>
            <p:cNvSpPr>
              <a:spLocks/>
            </p:cNvSpPr>
            <p:nvPr/>
          </p:nvSpPr>
          <p:spPr bwMode="auto">
            <a:xfrm>
              <a:off x="757" y="3766"/>
              <a:ext cx="14" cy="14"/>
            </a:xfrm>
            <a:custGeom>
              <a:avLst/>
              <a:gdLst/>
              <a:ahLst/>
              <a:cxnLst>
                <a:cxn ang="0">
                  <a:pos x="0" y="3"/>
                </a:cxn>
                <a:cxn ang="0">
                  <a:pos x="1" y="14"/>
                </a:cxn>
                <a:cxn ang="0">
                  <a:pos x="14" y="11"/>
                </a:cxn>
                <a:cxn ang="0">
                  <a:pos x="10" y="0"/>
                </a:cxn>
                <a:cxn ang="0">
                  <a:pos x="0" y="3"/>
                </a:cxn>
              </a:cxnLst>
              <a:rect l="0" t="0" r="r" b="b"/>
              <a:pathLst>
                <a:path w="14" h="14">
                  <a:moveTo>
                    <a:pt x="0" y="3"/>
                  </a:moveTo>
                  <a:lnTo>
                    <a:pt x="1" y="14"/>
                  </a:lnTo>
                  <a:lnTo>
                    <a:pt x="14" y="11"/>
                  </a:lnTo>
                  <a:lnTo>
                    <a:pt x="10" y="0"/>
                  </a:lnTo>
                  <a:lnTo>
                    <a:pt x="0" y="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20" name="Freeform 845"/>
            <p:cNvSpPr>
              <a:spLocks/>
            </p:cNvSpPr>
            <p:nvPr/>
          </p:nvSpPr>
          <p:spPr bwMode="auto">
            <a:xfrm>
              <a:off x="757" y="3766"/>
              <a:ext cx="14" cy="14"/>
            </a:xfrm>
            <a:custGeom>
              <a:avLst/>
              <a:gdLst/>
              <a:ahLst/>
              <a:cxnLst>
                <a:cxn ang="0">
                  <a:pos x="0" y="3"/>
                </a:cxn>
                <a:cxn ang="0">
                  <a:pos x="1" y="14"/>
                </a:cxn>
                <a:cxn ang="0">
                  <a:pos x="14" y="11"/>
                </a:cxn>
                <a:cxn ang="0">
                  <a:pos x="10" y="0"/>
                </a:cxn>
                <a:cxn ang="0">
                  <a:pos x="0" y="3"/>
                </a:cxn>
              </a:cxnLst>
              <a:rect l="0" t="0" r="r" b="b"/>
              <a:pathLst>
                <a:path w="14" h="14">
                  <a:moveTo>
                    <a:pt x="0" y="3"/>
                  </a:moveTo>
                  <a:lnTo>
                    <a:pt x="1" y="14"/>
                  </a:lnTo>
                  <a:lnTo>
                    <a:pt x="14" y="11"/>
                  </a:lnTo>
                  <a:lnTo>
                    <a:pt x="10" y="0"/>
                  </a:lnTo>
                  <a:lnTo>
                    <a:pt x="0" y="3"/>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21" name="Freeform 846"/>
            <p:cNvSpPr>
              <a:spLocks/>
            </p:cNvSpPr>
            <p:nvPr/>
          </p:nvSpPr>
          <p:spPr bwMode="auto">
            <a:xfrm>
              <a:off x="703" y="3707"/>
              <a:ext cx="91" cy="97"/>
            </a:xfrm>
            <a:custGeom>
              <a:avLst/>
              <a:gdLst/>
              <a:ahLst/>
              <a:cxnLst>
                <a:cxn ang="0">
                  <a:pos x="0" y="0"/>
                </a:cxn>
                <a:cxn ang="0">
                  <a:pos x="20" y="87"/>
                </a:cxn>
                <a:cxn ang="0">
                  <a:pos x="58" y="97"/>
                </a:cxn>
                <a:cxn ang="0">
                  <a:pos x="64" y="97"/>
                </a:cxn>
                <a:cxn ang="0">
                  <a:pos x="91" y="88"/>
                </a:cxn>
                <a:cxn ang="0">
                  <a:pos x="91" y="84"/>
                </a:cxn>
                <a:cxn ang="0">
                  <a:pos x="64" y="94"/>
                </a:cxn>
                <a:cxn ang="0">
                  <a:pos x="59" y="94"/>
                </a:cxn>
                <a:cxn ang="0">
                  <a:pos x="23" y="83"/>
                </a:cxn>
                <a:cxn ang="0">
                  <a:pos x="7" y="14"/>
                </a:cxn>
                <a:cxn ang="0">
                  <a:pos x="0" y="0"/>
                </a:cxn>
              </a:cxnLst>
              <a:rect l="0" t="0" r="r" b="b"/>
              <a:pathLst>
                <a:path w="91" h="97">
                  <a:moveTo>
                    <a:pt x="0" y="0"/>
                  </a:moveTo>
                  <a:lnTo>
                    <a:pt x="20" y="87"/>
                  </a:lnTo>
                  <a:lnTo>
                    <a:pt x="58" y="97"/>
                  </a:lnTo>
                  <a:lnTo>
                    <a:pt x="64" y="97"/>
                  </a:lnTo>
                  <a:lnTo>
                    <a:pt x="91" y="88"/>
                  </a:lnTo>
                  <a:lnTo>
                    <a:pt x="91" y="84"/>
                  </a:lnTo>
                  <a:lnTo>
                    <a:pt x="64" y="94"/>
                  </a:lnTo>
                  <a:lnTo>
                    <a:pt x="59" y="94"/>
                  </a:lnTo>
                  <a:lnTo>
                    <a:pt x="23" y="83"/>
                  </a:lnTo>
                  <a:lnTo>
                    <a:pt x="7" y="14"/>
                  </a:lnTo>
                  <a:lnTo>
                    <a:pt x="0" y="0"/>
                  </a:lnTo>
                  <a:close/>
                </a:path>
              </a:pathLst>
            </a:custGeom>
            <a:solidFill>
              <a:srgbClr val="444444"/>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22" name="Freeform 847"/>
            <p:cNvSpPr>
              <a:spLocks/>
            </p:cNvSpPr>
            <p:nvPr/>
          </p:nvSpPr>
          <p:spPr bwMode="auto">
            <a:xfrm>
              <a:off x="703" y="3707"/>
              <a:ext cx="91" cy="97"/>
            </a:xfrm>
            <a:custGeom>
              <a:avLst/>
              <a:gdLst/>
              <a:ahLst/>
              <a:cxnLst>
                <a:cxn ang="0">
                  <a:pos x="0" y="0"/>
                </a:cxn>
                <a:cxn ang="0">
                  <a:pos x="20" y="87"/>
                </a:cxn>
                <a:cxn ang="0">
                  <a:pos x="58" y="97"/>
                </a:cxn>
                <a:cxn ang="0">
                  <a:pos x="64" y="97"/>
                </a:cxn>
                <a:cxn ang="0">
                  <a:pos x="91" y="88"/>
                </a:cxn>
                <a:cxn ang="0">
                  <a:pos x="91" y="84"/>
                </a:cxn>
                <a:cxn ang="0">
                  <a:pos x="64" y="94"/>
                </a:cxn>
                <a:cxn ang="0">
                  <a:pos x="59" y="94"/>
                </a:cxn>
                <a:cxn ang="0">
                  <a:pos x="23" y="83"/>
                </a:cxn>
                <a:cxn ang="0">
                  <a:pos x="7" y="14"/>
                </a:cxn>
                <a:cxn ang="0">
                  <a:pos x="0" y="0"/>
                </a:cxn>
              </a:cxnLst>
              <a:rect l="0" t="0" r="r" b="b"/>
              <a:pathLst>
                <a:path w="91" h="97">
                  <a:moveTo>
                    <a:pt x="0" y="0"/>
                  </a:moveTo>
                  <a:lnTo>
                    <a:pt x="20" y="87"/>
                  </a:lnTo>
                  <a:lnTo>
                    <a:pt x="58" y="97"/>
                  </a:lnTo>
                  <a:lnTo>
                    <a:pt x="64" y="97"/>
                  </a:lnTo>
                  <a:lnTo>
                    <a:pt x="91" y="88"/>
                  </a:lnTo>
                  <a:lnTo>
                    <a:pt x="91" y="84"/>
                  </a:lnTo>
                  <a:lnTo>
                    <a:pt x="64" y="94"/>
                  </a:lnTo>
                  <a:lnTo>
                    <a:pt x="59" y="94"/>
                  </a:lnTo>
                  <a:lnTo>
                    <a:pt x="23" y="83"/>
                  </a:lnTo>
                  <a:lnTo>
                    <a:pt x="7" y="14"/>
                  </a:lnTo>
                  <a:lnTo>
                    <a:pt x="0" y="0"/>
                  </a:lnTo>
                  <a:close/>
                </a:path>
              </a:pathLst>
            </a:custGeom>
            <a:solidFill>
              <a:srgbClr val="444444"/>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23" name="Freeform 848"/>
            <p:cNvSpPr>
              <a:spLocks/>
            </p:cNvSpPr>
            <p:nvPr/>
          </p:nvSpPr>
          <p:spPr bwMode="auto">
            <a:xfrm>
              <a:off x="703" y="3707"/>
              <a:ext cx="91" cy="97"/>
            </a:xfrm>
            <a:custGeom>
              <a:avLst/>
              <a:gdLst/>
              <a:ahLst/>
              <a:cxnLst>
                <a:cxn ang="0">
                  <a:pos x="0" y="0"/>
                </a:cxn>
                <a:cxn ang="0">
                  <a:pos x="20" y="87"/>
                </a:cxn>
                <a:cxn ang="0">
                  <a:pos x="58" y="97"/>
                </a:cxn>
                <a:cxn ang="0">
                  <a:pos x="64" y="97"/>
                </a:cxn>
                <a:cxn ang="0">
                  <a:pos x="91" y="88"/>
                </a:cxn>
                <a:cxn ang="0">
                  <a:pos x="91" y="84"/>
                </a:cxn>
                <a:cxn ang="0">
                  <a:pos x="64" y="94"/>
                </a:cxn>
                <a:cxn ang="0">
                  <a:pos x="59" y="94"/>
                </a:cxn>
                <a:cxn ang="0">
                  <a:pos x="23" y="83"/>
                </a:cxn>
                <a:cxn ang="0">
                  <a:pos x="7" y="14"/>
                </a:cxn>
              </a:cxnLst>
              <a:rect l="0" t="0" r="r" b="b"/>
              <a:pathLst>
                <a:path w="91" h="97">
                  <a:moveTo>
                    <a:pt x="0" y="0"/>
                  </a:moveTo>
                  <a:lnTo>
                    <a:pt x="20" y="87"/>
                  </a:lnTo>
                  <a:lnTo>
                    <a:pt x="58" y="97"/>
                  </a:lnTo>
                  <a:lnTo>
                    <a:pt x="64" y="97"/>
                  </a:lnTo>
                  <a:lnTo>
                    <a:pt x="91" y="88"/>
                  </a:lnTo>
                  <a:lnTo>
                    <a:pt x="91" y="84"/>
                  </a:lnTo>
                  <a:lnTo>
                    <a:pt x="64" y="94"/>
                  </a:lnTo>
                  <a:lnTo>
                    <a:pt x="59" y="94"/>
                  </a:lnTo>
                  <a:lnTo>
                    <a:pt x="23" y="83"/>
                  </a:lnTo>
                  <a:lnTo>
                    <a:pt x="7" y="14"/>
                  </a:lnTo>
                </a:path>
              </a:pathLst>
            </a:custGeom>
            <a:no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24" name="Freeform 849"/>
            <p:cNvSpPr>
              <a:spLocks/>
            </p:cNvSpPr>
            <p:nvPr/>
          </p:nvSpPr>
          <p:spPr bwMode="auto">
            <a:xfrm>
              <a:off x="695" y="3662"/>
              <a:ext cx="65" cy="63"/>
            </a:xfrm>
            <a:custGeom>
              <a:avLst/>
              <a:gdLst/>
              <a:ahLst/>
              <a:cxnLst>
                <a:cxn ang="0">
                  <a:pos x="0" y="18"/>
                </a:cxn>
                <a:cxn ang="0">
                  <a:pos x="10" y="54"/>
                </a:cxn>
                <a:cxn ang="0">
                  <a:pos x="14" y="59"/>
                </a:cxn>
                <a:cxn ang="0">
                  <a:pos x="20" y="63"/>
                </a:cxn>
                <a:cxn ang="0">
                  <a:pos x="59" y="53"/>
                </a:cxn>
                <a:cxn ang="0">
                  <a:pos x="65" y="45"/>
                </a:cxn>
                <a:cxn ang="0">
                  <a:pos x="59" y="38"/>
                </a:cxn>
                <a:cxn ang="0">
                  <a:pos x="50" y="9"/>
                </a:cxn>
                <a:cxn ang="0">
                  <a:pos x="45" y="2"/>
                </a:cxn>
                <a:cxn ang="0">
                  <a:pos x="36" y="0"/>
                </a:cxn>
                <a:cxn ang="0">
                  <a:pos x="23" y="4"/>
                </a:cxn>
                <a:cxn ang="0">
                  <a:pos x="10" y="7"/>
                </a:cxn>
                <a:cxn ang="0">
                  <a:pos x="0" y="18"/>
                </a:cxn>
              </a:cxnLst>
              <a:rect l="0" t="0" r="r" b="b"/>
              <a:pathLst>
                <a:path w="65" h="63">
                  <a:moveTo>
                    <a:pt x="0" y="18"/>
                  </a:moveTo>
                  <a:lnTo>
                    <a:pt x="10" y="54"/>
                  </a:lnTo>
                  <a:lnTo>
                    <a:pt x="14" y="59"/>
                  </a:lnTo>
                  <a:lnTo>
                    <a:pt x="20" y="63"/>
                  </a:lnTo>
                  <a:lnTo>
                    <a:pt x="59" y="53"/>
                  </a:lnTo>
                  <a:lnTo>
                    <a:pt x="65" y="45"/>
                  </a:lnTo>
                  <a:lnTo>
                    <a:pt x="59" y="38"/>
                  </a:lnTo>
                  <a:lnTo>
                    <a:pt x="50" y="9"/>
                  </a:lnTo>
                  <a:lnTo>
                    <a:pt x="45" y="2"/>
                  </a:lnTo>
                  <a:lnTo>
                    <a:pt x="36" y="0"/>
                  </a:lnTo>
                  <a:lnTo>
                    <a:pt x="23" y="4"/>
                  </a:lnTo>
                  <a:lnTo>
                    <a:pt x="10" y="7"/>
                  </a:lnTo>
                  <a:lnTo>
                    <a:pt x="0" y="18"/>
                  </a:lnTo>
                  <a:close/>
                </a:path>
              </a:pathLst>
            </a:custGeom>
            <a:solidFill>
              <a:srgbClr val="555555"/>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25" name="Freeform 850"/>
            <p:cNvSpPr>
              <a:spLocks/>
            </p:cNvSpPr>
            <p:nvPr/>
          </p:nvSpPr>
          <p:spPr bwMode="auto">
            <a:xfrm>
              <a:off x="695" y="3662"/>
              <a:ext cx="65" cy="63"/>
            </a:xfrm>
            <a:custGeom>
              <a:avLst/>
              <a:gdLst/>
              <a:ahLst/>
              <a:cxnLst>
                <a:cxn ang="0">
                  <a:pos x="0" y="18"/>
                </a:cxn>
                <a:cxn ang="0">
                  <a:pos x="10" y="54"/>
                </a:cxn>
                <a:cxn ang="0">
                  <a:pos x="14" y="59"/>
                </a:cxn>
                <a:cxn ang="0">
                  <a:pos x="20" y="63"/>
                </a:cxn>
                <a:cxn ang="0">
                  <a:pos x="59" y="53"/>
                </a:cxn>
                <a:cxn ang="0">
                  <a:pos x="65" y="45"/>
                </a:cxn>
                <a:cxn ang="0">
                  <a:pos x="59" y="38"/>
                </a:cxn>
                <a:cxn ang="0">
                  <a:pos x="50" y="9"/>
                </a:cxn>
                <a:cxn ang="0">
                  <a:pos x="45" y="2"/>
                </a:cxn>
                <a:cxn ang="0">
                  <a:pos x="36" y="0"/>
                </a:cxn>
                <a:cxn ang="0">
                  <a:pos x="23" y="4"/>
                </a:cxn>
                <a:cxn ang="0">
                  <a:pos x="10" y="7"/>
                </a:cxn>
                <a:cxn ang="0">
                  <a:pos x="0" y="18"/>
                </a:cxn>
              </a:cxnLst>
              <a:rect l="0" t="0" r="r" b="b"/>
              <a:pathLst>
                <a:path w="65" h="63">
                  <a:moveTo>
                    <a:pt x="0" y="18"/>
                  </a:moveTo>
                  <a:lnTo>
                    <a:pt x="10" y="54"/>
                  </a:lnTo>
                  <a:lnTo>
                    <a:pt x="14" y="59"/>
                  </a:lnTo>
                  <a:lnTo>
                    <a:pt x="20" y="63"/>
                  </a:lnTo>
                  <a:lnTo>
                    <a:pt x="59" y="53"/>
                  </a:lnTo>
                  <a:lnTo>
                    <a:pt x="65" y="45"/>
                  </a:lnTo>
                  <a:lnTo>
                    <a:pt x="59" y="38"/>
                  </a:lnTo>
                  <a:lnTo>
                    <a:pt x="50" y="9"/>
                  </a:lnTo>
                  <a:lnTo>
                    <a:pt x="45" y="2"/>
                  </a:lnTo>
                  <a:lnTo>
                    <a:pt x="36" y="0"/>
                  </a:lnTo>
                  <a:lnTo>
                    <a:pt x="23" y="4"/>
                  </a:lnTo>
                  <a:lnTo>
                    <a:pt x="10" y="7"/>
                  </a:lnTo>
                  <a:lnTo>
                    <a:pt x="0" y="18"/>
                  </a:lnTo>
                  <a:close/>
                </a:path>
              </a:pathLst>
            </a:custGeom>
            <a:solidFill>
              <a:srgbClr val="555555"/>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26" name="Freeform 851"/>
            <p:cNvSpPr>
              <a:spLocks/>
            </p:cNvSpPr>
            <p:nvPr/>
          </p:nvSpPr>
          <p:spPr bwMode="auto">
            <a:xfrm>
              <a:off x="700" y="3659"/>
              <a:ext cx="60" cy="62"/>
            </a:xfrm>
            <a:custGeom>
              <a:avLst/>
              <a:gdLst/>
              <a:ahLst/>
              <a:cxnLst>
                <a:cxn ang="0">
                  <a:pos x="0" y="17"/>
                </a:cxn>
                <a:cxn ang="0">
                  <a:pos x="10" y="53"/>
                </a:cxn>
                <a:cxn ang="0">
                  <a:pos x="13" y="59"/>
                </a:cxn>
                <a:cxn ang="0">
                  <a:pos x="20" y="62"/>
                </a:cxn>
                <a:cxn ang="0">
                  <a:pos x="56" y="53"/>
                </a:cxn>
                <a:cxn ang="0">
                  <a:pos x="60" y="48"/>
                </a:cxn>
                <a:cxn ang="0">
                  <a:pos x="60" y="37"/>
                </a:cxn>
                <a:cxn ang="0">
                  <a:pos x="50" y="9"/>
                </a:cxn>
                <a:cxn ang="0">
                  <a:pos x="43" y="1"/>
                </a:cxn>
                <a:cxn ang="0">
                  <a:pos x="34" y="0"/>
                </a:cxn>
                <a:cxn ang="0">
                  <a:pos x="22" y="3"/>
                </a:cxn>
                <a:cxn ang="0">
                  <a:pos x="5" y="9"/>
                </a:cxn>
                <a:cxn ang="0">
                  <a:pos x="0" y="17"/>
                </a:cxn>
              </a:cxnLst>
              <a:rect l="0" t="0" r="r" b="b"/>
              <a:pathLst>
                <a:path w="60" h="62">
                  <a:moveTo>
                    <a:pt x="0" y="17"/>
                  </a:moveTo>
                  <a:lnTo>
                    <a:pt x="10" y="53"/>
                  </a:lnTo>
                  <a:lnTo>
                    <a:pt x="13" y="59"/>
                  </a:lnTo>
                  <a:lnTo>
                    <a:pt x="20" y="62"/>
                  </a:lnTo>
                  <a:lnTo>
                    <a:pt x="56" y="53"/>
                  </a:lnTo>
                  <a:lnTo>
                    <a:pt x="60" y="48"/>
                  </a:lnTo>
                  <a:lnTo>
                    <a:pt x="60" y="37"/>
                  </a:lnTo>
                  <a:lnTo>
                    <a:pt x="50" y="9"/>
                  </a:lnTo>
                  <a:lnTo>
                    <a:pt x="43" y="1"/>
                  </a:lnTo>
                  <a:lnTo>
                    <a:pt x="34" y="0"/>
                  </a:lnTo>
                  <a:lnTo>
                    <a:pt x="22" y="3"/>
                  </a:lnTo>
                  <a:lnTo>
                    <a:pt x="5" y="9"/>
                  </a:lnTo>
                  <a:lnTo>
                    <a:pt x="0" y="17"/>
                  </a:lnTo>
                  <a:close/>
                </a:path>
              </a:pathLst>
            </a:custGeom>
            <a:solidFill>
              <a:srgbClr val="888888"/>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27" name="Freeform 852"/>
            <p:cNvSpPr>
              <a:spLocks/>
            </p:cNvSpPr>
            <p:nvPr/>
          </p:nvSpPr>
          <p:spPr bwMode="auto">
            <a:xfrm>
              <a:off x="700" y="3659"/>
              <a:ext cx="60" cy="62"/>
            </a:xfrm>
            <a:custGeom>
              <a:avLst/>
              <a:gdLst/>
              <a:ahLst/>
              <a:cxnLst>
                <a:cxn ang="0">
                  <a:pos x="0" y="17"/>
                </a:cxn>
                <a:cxn ang="0">
                  <a:pos x="10" y="53"/>
                </a:cxn>
                <a:cxn ang="0">
                  <a:pos x="13" y="59"/>
                </a:cxn>
                <a:cxn ang="0">
                  <a:pos x="20" y="62"/>
                </a:cxn>
                <a:cxn ang="0">
                  <a:pos x="56" y="53"/>
                </a:cxn>
                <a:cxn ang="0">
                  <a:pos x="60" y="48"/>
                </a:cxn>
                <a:cxn ang="0">
                  <a:pos x="60" y="37"/>
                </a:cxn>
                <a:cxn ang="0">
                  <a:pos x="50" y="9"/>
                </a:cxn>
                <a:cxn ang="0">
                  <a:pos x="43" y="1"/>
                </a:cxn>
                <a:cxn ang="0">
                  <a:pos x="34" y="0"/>
                </a:cxn>
                <a:cxn ang="0">
                  <a:pos x="22" y="3"/>
                </a:cxn>
                <a:cxn ang="0">
                  <a:pos x="5" y="9"/>
                </a:cxn>
                <a:cxn ang="0">
                  <a:pos x="0" y="17"/>
                </a:cxn>
              </a:cxnLst>
              <a:rect l="0" t="0" r="r" b="b"/>
              <a:pathLst>
                <a:path w="60" h="62">
                  <a:moveTo>
                    <a:pt x="0" y="17"/>
                  </a:moveTo>
                  <a:lnTo>
                    <a:pt x="10" y="53"/>
                  </a:lnTo>
                  <a:lnTo>
                    <a:pt x="13" y="59"/>
                  </a:lnTo>
                  <a:lnTo>
                    <a:pt x="20" y="62"/>
                  </a:lnTo>
                  <a:lnTo>
                    <a:pt x="56" y="53"/>
                  </a:lnTo>
                  <a:lnTo>
                    <a:pt x="60" y="48"/>
                  </a:lnTo>
                  <a:lnTo>
                    <a:pt x="60" y="37"/>
                  </a:lnTo>
                  <a:lnTo>
                    <a:pt x="50" y="9"/>
                  </a:lnTo>
                  <a:lnTo>
                    <a:pt x="43" y="1"/>
                  </a:lnTo>
                  <a:lnTo>
                    <a:pt x="34" y="0"/>
                  </a:lnTo>
                  <a:lnTo>
                    <a:pt x="22" y="3"/>
                  </a:lnTo>
                  <a:lnTo>
                    <a:pt x="5" y="9"/>
                  </a:lnTo>
                  <a:lnTo>
                    <a:pt x="0" y="17"/>
                  </a:lnTo>
                  <a:close/>
                </a:path>
              </a:pathLst>
            </a:custGeom>
            <a:solidFill>
              <a:srgbClr val="888888"/>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28" name="Oval 853"/>
            <p:cNvSpPr>
              <a:spLocks noChangeArrowheads="1"/>
            </p:cNvSpPr>
            <p:nvPr/>
          </p:nvSpPr>
          <p:spPr bwMode="auto">
            <a:xfrm>
              <a:off x="714" y="3673"/>
              <a:ext cx="36" cy="36"/>
            </a:xfrm>
            <a:prstGeom prst="ellipse">
              <a:avLst/>
            </a:prstGeom>
            <a:solidFill>
              <a:srgbClr val="444444"/>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1029" name="Arc 1028"/>
          <p:cNvSpPr/>
          <p:nvPr/>
        </p:nvSpPr>
        <p:spPr>
          <a:xfrm>
            <a:off x="7244326" y="5677923"/>
            <a:ext cx="213429" cy="72797"/>
          </a:xfrm>
          <a:prstGeom prst="arc">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030" name="Arc 1029"/>
          <p:cNvSpPr/>
          <p:nvPr/>
        </p:nvSpPr>
        <p:spPr>
          <a:xfrm>
            <a:off x="7244326" y="5730093"/>
            <a:ext cx="213429" cy="72797"/>
          </a:xfrm>
          <a:prstGeom prst="arc">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031" name="Arc 1030"/>
          <p:cNvSpPr/>
          <p:nvPr/>
        </p:nvSpPr>
        <p:spPr>
          <a:xfrm>
            <a:off x="7244326" y="5612004"/>
            <a:ext cx="213429" cy="72797"/>
          </a:xfrm>
          <a:prstGeom prst="arc">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695" name="Rectangle 694"/>
          <p:cNvSpPr/>
          <p:nvPr/>
        </p:nvSpPr>
        <p:spPr>
          <a:xfrm>
            <a:off x="3365571" y="692697"/>
            <a:ext cx="3768025" cy="1075114"/>
          </a:xfrm>
          <a:prstGeom prst="rect">
            <a:avLst/>
          </a:prstGeom>
          <a:solidFill>
            <a:schemeClr val="tx2">
              <a:lumMod val="20000"/>
              <a:lumOff val="80000"/>
            </a:schemeClr>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70" name="Rectangle 1069"/>
          <p:cNvSpPr/>
          <p:nvPr/>
        </p:nvSpPr>
        <p:spPr>
          <a:xfrm>
            <a:off x="5008982" y="968526"/>
            <a:ext cx="1507234" cy="745998"/>
          </a:xfrm>
          <a:prstGeom prst="rect">
            <a:avLst/>
          </a:prstGeom>
          <a:solidFill>
            <a:schemeClr val="accent1">
              <a:lumMod val="60000"/>
              <a:lumOff val="4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11" name="Group 69"/>
          <p:cNvGrpSpPr>
            <a:grpSpLocks/>
          </p:cNvGrpSpPr>
          <p:nvPr/>
        </p:nvGrpSpPr>
        <p:grpSpPr bwMode="auto">
          <a:xfrm>
            <a:off x="3936622" y="1226511"/>
            <a:ext cx="335912" cy="434728"/>
            <a:chOff x="4654" y="740"/>
            <a:chExt cx="283" cy="263"/>
          </a:xfrm>
        </p:grpSpPr>
        <p:sp>
          <p:nvSpPr>
            <p:cNvPr id="615" name="Freeform 43"/>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616" name="Freeform 44"/>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17" name="Rectangle 45"/>
            <p:cNvSpPr>
              <a:spLocks noChangeArrowheads="1"/>
            </p:cNvSpPr>
            <p:nvPr/>
          </p:nvSpPr>
          <p:spPr bwMode="auto">
            <a:xfrm>
              <a:off x="4654" y="771"/>
              <a:ext cx="247" cy="232"/>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618" name="Rectangle 46"/>
            <p:cNvSpPr>
              <a:spLocks noChangeArrowheads="1"/>
            </p:cNvSpPr>
            <p:nvPr/>
          </p:nvSpPr>
          <p:spPr bwMode="auto">
            <a:xfrm>
              <a:off x="4655" y="772"/>
              <a:ext cx="245" cy="230"/>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619" name="Freeform 47"/>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620" name="Freeform 48"/>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12" name="Group 52"/>
            <p:cNvGrpSpPr>
              <a:grpSpLocks/>
            </p:cNvGrpSpPr>
            <p:nvPr/>
          </p:nvGrpSpPr>
          <p:grpSpPr bwMode="auto">
            <a:xfrm>
              <a:off x="4654" y="833"/>
              <a:ext cx="250" cy="117"/>
              <a:chOff x="4654" y="833"/>
              <a:chExt cx="250" cy="117"/>
            </a:xfrm>
          </p:grpSpPr>
          <p:sp>
            <p:nvSpPr>
              <p:cNvPr id="638" name="Line 49"/>
              <p:cNvSpPr>
                <a:spLocks noChangeShapeType="1"/>
              </p:cNvSpPr>
              <p:nvPr/>
            </p:nvSpPr>
            <p:spPr bwMode="auto">
              <a:xfrm>
                <a:off x="4654" y="833"/>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39" name="Line 50"/>
              <p:cNvSpPr>
                <a:spLocks noChangeShapeType="1"/>
              </p:cNvSpPr>
              <p:nvPr/>
            </p:nvSpPr>
            <p:spPr bwMode="auto">
              <a:xfrm>
                <a:off x="4654" y="891"/>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40" name="Line 51"/>
              <p:cNvSpPr>
                <a:spLocks noChangeShapeType="1"/>
              </p:cNvSpPr>
              <p:nvPr/>
            </p:nvSpPr>
            <p:spPr bwMode="auto">
              <a:xfrm>
                <a:off x="4654" y="949"/>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13" name="Group 56"/>
            <p:cNvGrpSpPr>
              <a:grpSpLocks/>
            </p:cNvGrpSpPr>
            <p:nvPr/>
          </p:nvGrpSpPr>
          <p:grpSpPr bwMode="auto">
            <a:xfrm>
              <a:off x="4654" y="831"/>
              <a:ext cx="250" cy="117"/>
              <a:chOff x="4654" y="831"/>
              <a:chExt cx="250" cy="117"/>
            </a:xfrm>
          </p:grpSpPr>
          <p:sp>
            <p:nvSpPr>
              <p:cNvPr id="635" name="Line 53"/>
              <p:cNvSpPr>
                <a:spLocks noChangeShapeType="1"/>
              </p:cNvSpPr>
              <p:nvPr/>
            </p:nvSpPr>
            <p:spPr bwMode="auto">
              <a:xfrm>
                <a:off x="4654" y="831"/>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36" name="Line 54"/>
              <p:cNvSpPr>
                <a:spLocks noChangeShapeType="1"/>
              </p:cNvSpPr>
              <p:nvPr/>
            </p:nvSpPr>
            <p:spPr bwMode="auto">
              <a:xfrm>
                <a:off x="4654" y="889"/>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37" name="Line 55"/>
              <p:cNvSpPr>
                <a:spLocks noChangeShapeType="1"/>
              </p:cNvSpPr>
              <p:nvPr/>
            </p:nvSpPr>
            <p:spPr bwMode="auto">
              <a:xfrm>
                <a:off x="4654" y="947"/>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623" name="Rectangle 57"/>
            <p:cNvSpPr>
              <a:spLocks noChangeArrowheads="1"/>
            </p:cNvSpPr>
            <p:nvPr/>
          </p:nvSpPr>
          <p:spPr bwMode="auto">
            <a:xfrm>
              <a:off x="4655" y="772"/>
              <a:ext cx="245" cy="230"/>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14" name="Group 261"/>
            <p:cNvGrpSpPr>
              <a:grpSpLocks/>
            </p:cNvGrpSpPr>
            <p:nvPr/>
          </p:nvGrpSpPr>
          <p:grpSpPr bwMode="auto">
            <a:xfrm>
              <a:off x="4821" y="802"/>
              <a:ext cx="61" cy="177"/>
              <a:chOff x="4821" y="802"/>
              <a:chExt cx="61" cy="177"/>
            </a:xfrm>
          </p:grpSpPr>
          <p:grpSp>
            <p:nvGrpSpPr>
              <p:cNvPr id="15" name="Group 62"/>
              <p:cNvGrpSpPr>
                <a:grpSpLocks/>
              </p:cNvGrpSpPr>
              <p:nvPr/>
            </p:nvGrpSpPr>
            <p:grpSpPr bwMode="auto">
              <a:xfrm>
                <a:off x="4823" y="804"/>
                <a:ext cx="59" cy="175"/>
                <a:chOff x="4823" y="804"/>
                <a:chExt cx="59" cy="175"/>
              </a:xfrm>
            </p:grpSpPr>
            <p:sp>
              <p:nvSpPr>
                <p:cNvPr id="631" name="Line 58"/>
                <p:cNvSpPr>
                  <a:spLocks noChangeShapeType="1"/>
                </p:cNvSpPr>
                <p:nvPr/>
              </p:nvSpPr>
              <p:spPr bwMode="auto">
                <a:xfrm>
                  <a:off x="4823" y="804"/>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32" name="Line 59"/>
                <p:cNvSpPr>
                  <a:spLocks noChangeShapeType="1"/>
                </p:cNvSpPr>
                <p:nvPr/>
              </p:nvSpPr>
              <p:spPr bwMode="auto">
                <a:xfrm>
                  <a:off x="4823" y="862"/>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33" name="Line 60"/>
                <p:cNvSpPr>
                  <a:spLocks noChangeShapeType="1"/>
                </p:cNvSpPr>
                <p:nvPr/>
              </p:nvSpPr>
              <p:spPr bwMode="auto">
                <a:xfrm>
                  <a:off x="4823" y="920"/>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34" name="Line 61"/>
                <p:cNvSpPr>
                  <a:spLocks noChangeShapeType="1"/>
                </p:cNvSpPr>
                <p:nvPr/>
              </p:nvSpPr>
              <p:spPr bwMode="auto">
                <a:xfrm>
                  <a:off x="4823" y="978"/>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16" name="Group 67"/>
              <p:cNvGrpSpPr>
                <a:grpSpLocks/>
              </p:cNvGrpSpPr>
              <p:nvPr/>
            </p:nvGrpSpPr>
            <p:grpSpPr bwMode="auto">
              <a:xfrm>
                <a:off x="4821" y="802"/>
                <a:ext cx="59" cy="175"/>
                <a:chOff x="4821" y="802"/>
                <a:chExt cx="59" cy="175"/>
              </a:xfrm>
            </p:grpSpPr>
            <p:sp>
              <p:nvSpPr>
                <p:cNvPr id="627" name="Line 63"/>
                <p:cNvSpPr>
                  <a:spLocks noChangeShapeType="1"/>
                </p:cNvSpPr>
                <p:nvPr/>
              </p:nvSpPr>
              <p:spPr bwMode="auto">
                <a:xfrm>
                  <a:off x="4821" y="802"/>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28" name="Line 64"/>
                <p:cNvSpPr>
                  <a:spLocks noChangeShapeType="1"/>
                </p:cNvSpPr>
                <p:nvPr/>
              </p:nvSpPr>
              <p:spPr bwMode="auto">
                <a:xfrm>
                  <a:off x="4821" y="860"/>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29" name="Line 65"/>
                <p:cNvSpPr>
                  <a:spLocks noChangeShapeType="1"/>
                </p:cNvSpPr>
                <p:nvPr/>
              </p:nvSpPr>
              <p:spPr bwMode="auto">
                <a:xfrm>
                  <a:off x="4821" y="918"/>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30" name="Line 66"/>
                <p:cNvSpPr>
                  <a:spLocks noChangeShapeType="1"/>
                </p:cNvSpPr>
                <p:nvPr/>
              </p:nvSpPr>
              <p:spPr bwMode="auto">
                <a:xfrm>
                  <a:off x="4821" y="976"/>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grpSp>
        <p:nvGrpSpPr>
          <p:cNvPr id="17" name="Group 69"/>
          <p:cNvGrpSpPr>
            <a:grpSpLocks/>
          </p:cNvGrpSpPr>
          <p:nvPr/>
        </p:nvGrpSpPr>
        <p:grpSpPr bwMode="auto">
          <a:xfrm>
            <a:off x="5148064" y="1226511"/>
            <a:ext cx="335912" cy="434728"/>
            <a:chOff x="4654" y="740"/>
            <a:chExt cx="283" cy="263"/>
          </a:xfrm>
        </p:grpSpPr>
        <p:sp>
          <p:nvSpPr>
            <p:cNvPr id="642" name="Freeform 43"/>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643" name="Freeform 44"/>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44" name="Rectangle 45"/>
            <p:cNvSpPr>
              <a:spLocks noChangeArrowheads="1"/>
            </p:cNvSpPr>
            <p:nvPr/>
          </p:nvSpPr>
          <p:spPr bwMode="auto">
            <a:xfrm>
              <a:off x="4654" y="771"/>
              <a:ext cx="247" cy="232"/>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645" name="Rectangle 46"/>
            <p:cNvSpPr>
              <a:spLocks noChangeArrowheads="1"/>
            </p:cNvSpPr>
            <p:nvPr/>
          </p:nvSpPr>
          <p:spPr bwMode="auto">
            <a:xfrm>
              <a:off x="4655" y="772"/>
              <a:ext cx="245" cy="230"/>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646" name="Freeform 47"/>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647" name="Freeform 48"/>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18" name="Group 52"/>
            <p:cNvGrpSpPr>
              <a:grpSpLocks/>
            </p:cNvGrpSpPr>
            <p:nvPr/>
          </p:nvGrpSpPr>
          <p:grpSpPr bwMode="auto">
            <a:xfrm>
              <a:off x="4654" y="833"/>
              <a:ext cx="250" cy="117"/>
              <a:chOff x="4654" y="833"/>
              <a:chExt cx="250" cy="117"/>
            </a:xfrm>
          </p:grpSpPr>
          <p:sp>
            <p:nvSpPr>
              <p:cNvPr id="665" name="Line 49"/>
              <p:cNvSpPr>
                <a:spLocks noChangeShapeType="1"/>
              </p:cNvSpPr>
              <p:nvPr/>
            </p:nvSpPr>
            <p:spPr bwMode="auto">
              <a:xfrm>
                <a:off x="4654" y="833"/>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66" name="Line 50"/>
              <p:cNvSpPr>
                <a:spLocks noChangeShapeType="1"/>
              </p:cNvSpPr>
              <p:nvPr/>
            </p:nvSpPr>
            <p:spPr bwMode="auto">
              <a:xfrm>
                <a:off x="4654" y="891"/>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67" name="Line 51"/>
              <p:cNvSpPr>
                <a:spLocks noChangeShapeType="1"/>
              </p:cNvSpPr>
              <p:nvPr/>
            </p:nvSpPr>
            <p:spPr bwMode="auto">
              <a:xfrm>
                <a:off x="4654" y="949"/>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19" name="Group 56"/>
            <p:cNvGrpSpPr>
              <a:grpSpLocks/>
            </p:cNvGrpSpPr>
            <p:nvPr/>
          </p:nvGrpSpPr>
          <p:grpSpPr bwMode="auto">
            <a:xfrm>
              <a:off x="4654" y="831"/>
              <a:ext cx="250" cy="117"/>
              <a:chOff x="4654" y="831"/>
              <a:chExt cx="250" cy="117"/>
            </a:xfrm>
          </p:grpSpPr>
          <p:sp>
            <p:nvSpPr>
              <p:cNvPr id="662" name="Line 53"/>
              <p:cNvSpPr>
                <a:spLocks noChangeShapeType="1"/>
              </p:cNvSpPr>
              <p:nvPr/>
            </p:nvSpPr>
            <p:spPr bwMode="auto">
              <a:xfrm>
                <a:off x="4654" y="831"/>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63" name="Line 54"/>
              <p:cNvSpPr>
                <a:spLocks noChangeShapeType="1"/>
              </p:cNvSpPr>
              <p:nvPr/>
            </p:nvSpPr>
            <p:spPr bwMode="auto">
              <a:xfrm>
                <a:off x="4654" y="889"/>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64" name="Line 55"/>
              <p:cNvSpPr>
                <a:spLocks noChangeShapeType="1"/>
              </p:cNvSpPr>
              <p:nvPr/>
            </p:nvSpPr>
            <p:spPr bwMode="auto">
              <a:xfrm>
                <a:off x="4654" y="947"/>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650" name="Rectangle 57"/>
            <p:cNvSpPr>
              <a:spLocks noChangeArrowheads="1"/>
            </p:cNvSpPr>
            <p:nvPr/>
          </p:nvSpPr>
          <p:spPr bwMode="auto">
            <a:xfrm>
              <a:off x="4655" y="772"/>
              <a:ext cx="245" cy="230"/>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20" name="Group 261"/>
            <p:cNvGrpSpPr>
              <a:grpSpLocks/>
            </p:cNvGrpSpPr>
            <p:nvPr/>
          </p:nvGrpSpPr>
          <p:grpSpPr bwMode="auto">
            <a:xfrm>
              <a:off x="4821" y="802"/>
              <a:ext cx="61" cy="177"/>
              <a:chOff x="4821" y="802"/>
              <a:chExt cx="61" cy="177"/>
            </a:xfrm>
          </p:grpSpPr>
          <p:grpSp>
            <p:nvGrpSpPr>
              <p:cNvPr id="21" name="Group 62"/>
              <p:cNvGrpSpPr>
                <a:grpSpLocks/>
              </p:cNvGrpSpPr>
              <p:nvPr/>
            </p:nvGrpSpPr>
            <p:grpSpPr bwMode="auto">
              <a:xfrm>
                <a:off x="4823" y="804"/>
                <a:ext cx="59" cy="175"/>
                <a:chOff x="4823" y="804"/>
                <a:chExt cx="59" cy="175"/>
              </a:xfrm>
            </p:grpSpPr>
            <p:sp>
              <p:nvSpPr>
                <p:cNvPr id="658" name="Line 58"/>
                <p:cNvSpPr>
                  <a:spLocks noChangeShapeType="1"/>
                </p:cNvSpPr>
                <p:nvPr/>
              </p:nvSpPr>
              <p:spPr bwMode="auto">
                <a:xfrm>
                  <a:off x="4823" y="804"/>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59" name="Line 59"/>
                <p:cNvSpPr>
                  <a:spLocks noChangeShapeType="1"/>
                </p:cNvSpPr>
                <p:nvPr/>
              </p:nvSpPr>
              <p:spPr bwMode="auto">
                <a:xfrm>
                  <a:off x="4823" y="862"/>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60" name="Line 60"/>
                <p:cNvSpPr>
                  <a:spLocks noChangeShapeType="1"/>
                </p:cNvSpPr>
                <p:nvPr/>
              </p:nvSpPr>
              <p:spPr bwMode="auto">
                <a:xfrm>
                  <a:off x="4823" y="920"/>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61" name="Line 61"/>
                <p:cNvSpPr>
                  <a:spLocks noChangeShapeType="1"/>
                </p:cNvSpPr>
                <p:nvPr/>
              </p:nvSpPr>
              <p:spPr bwMode="auto">
                <a:xfrm>
                  <a:off x="4823" y="978"/>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22" name="Group 67"/>
              <p:cNvGrpSpPr>
                <a:grpSpLocks/>
              </p:cNvGrpSpPr>
              <p:nvPr/>
            </p:nvGrpSpPr>
            <p:grpSpPr bwMode="auto">
              <a:xfrm>
                <a:off x="4821" y="802"/>
                <a:ext cx="59" cy="175"/>
                <a:chOff x="4821" y="802"/>
                <a:chExt cx="59" cy="175"/>
              </a:xfrm>
            </p:grpSpPr>
            <p:sp>
              <p:nvSpPr>
                <p:cNvPr id="654" name="Line 63"/>
                <p:cNvSpPr>
                  <a:spLocks noChangeShapeType="1"/>
                </p:cNvSpPr>
                <p:nvPr/>
              </p:nvSpPr>
              <p:spPr bwMode="auto">
                <a:xfrm>
                  <a:off x="4821" y="802"/>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55" name="Line 64"/>
                <p:cNvSpPr>
                  <a:spLocks noChangeShapeType="1"/>
                </p:cNvSpPr>
                <p:nvPr/>
              </p:nvSpPr>
              <p:spPr bwMode="auto">
                <a:xfrm>
                  <a:off x="4821" y="860"/>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56" name="Line 65"/>
                <p:cNvSpPr>
                  <a:spLocks noChangeShapeType="1"/>
                </p:cNvSpPr>
                <p:nvPr/>
              </p:nvSpPr>
              <p:spPr bwMode="auto">
                <a:xfrm>
                  <a:off x="4821" y="918"/>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57" name="Line 66"/>
                <p:cNvSpPr>
                  <a:spLocks noChangeShapeType="1"/>
                </p:cNvSpPr>
                <p:nvPr/>
              </p:nvSpPr>
              <p:spPr bwMode="auto">
                <a:xfrm>
                  <a:off x="4821" y="976"/>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grpSp>
        <p:nvGrpSpPr>
          <p:cNvPr id="23" name="Group 69"/>
          <p:cNvGrpSpPr>
            <a:grpSpLocks/>
          </p:cNvGrpSpPr>
          <p:nvPr/>
        </p:nvGrpSpPr>
        <p:grpSpPr bwMode="auto">
          <a:xfrm>
            <a:off x="5595948" y="1226511"/>
            <a:ext cx="335912" cy="434728"/>
            <a:chOff x="4654" y="740"/>
            <a:chExt cx="283" cy="263"/>
          </a:xfrm>
        </p:grpSpPr>
        <p:sp>
          <p:nvSpPr>
            <p:cNvPr id="669" name="Freeform 43"/>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670" name="Freeform 44"/>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71" name="Rectangle 45"/>
            <p:cNvSpPr>
              <a:spLocks noChangeArrowheads="1"/>
            </p:cNvSpPr>
            <p:nvPr/>
          </p:nvSpPr>
          <p:spPr bwMode="auto">
            <a:xfrm>
              <a:off x="4654" y="771"/>
              <a:ext cx="247" cy="232"/>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672" name="Rectangle 46"/>
            <p:cNvSpPr>
              <a:spLocks noChangeArrowheads="1"/>
            </p:cNvSpPr>
            <p:nvPr/>
          </p:nvSpPr>
          <p:spPr bwMode="auto">
            <a:xfrm>
              <a:off x="4655" y="772"/>
              <a:ext cx="245" cy="230"/>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673" name="Freeform 47"/>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674" name="Freeform 48"/>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24" name="Group 52"/>
            <p:cNvGrpSpPr>
              <a:grpSpLocks/>
            </p:cNvGrpSpPr>
            <p:nvPr/>
          </p:nvGrpSpPr>
          <p:grpSpPr bwMode="auto">
            <a:xfrm>
              <a:off x="4654" y="833"/>
              <a:ext cx="250" cy="117"/>
              <a:chOff x="4654" y="833"/>
              <a:chExt cx="250" cy="117"/>
            </a:xfrm>
          </p:grpSpPr>
          <p:sp>
            <p:nvSpPr>
              <p:cNvPr id="692" name="Line 49"/>
              <p:cNvSpPr>
                <a:spLocks noChangeShapeType="1"/>
              </p:cNvSpPr>
              <p:nvPr/>
            </p:nvSpPr>
            <p:spPr bwMode="auto">
              <a:xfrm>
                <a:off x="4654" y="833"/>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93" name="Line 50"/>
              <p:cNvSpPr>
                <a:spLocks noChangeShapeType="1"/>
              </p:cNvSpPr>
              <p:nvPr/>
            </p:nvSpPr>
            <p:spPr bwMode="auto">
              <a:xfrm>
                <a:off x="4654" y="891"/>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94" name="Line 51"/>
              <p:cNvSpPr>
                <a:spLocks noChangeShapeType="1"/>
              </p:cNvSpPr>
              <p:nvPr/>
            </p:nvSpPr>
            <p:spPr bwMode="auto">
              <a:xfrm>
                <a:off x="4654" y="949"/>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25" name="Group 56"/>
            <p:cNvGrpSpPr>
              <a:grpSpLocks/>
            </p:cNvGrpSpPr>
            <p:nvPr/>
          </p:nvGrpSpPr>
          <p:grpSpPr bwMode="auto">
            <a:xfrm>
              <a:off x="4654" y="831"/>
              <a:ext cx="250" cy="117"/>
              <a:chOff x="4654" y="831"/>
              <a:chExt cx="250" cy="117"/>
            </a:xfrm>
          </p:grpSpPr>
          <p:sp>
            <p:nvSpPr>
              <p:cNvPr id="689" name="Line 53"/>
              <p:cNvSpPr>
                <a:spLocks noChangeShapeType="1"/>
              </p:cNvSpPr>
              <p:nvPr/>
            </p:nvSpPr>
            <p:spPr bwMode="auto">
              <a:xfrm>
                <a:off x="4654" y="831"/>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90" name="Line 54"/>
              <p:cNvSpPr>
                <a:spLocks noChangeShapeType="1"/>
              </p:cNvSpPr>
              <p:nvPr/>
            </p:nvSpPr>
            <p:spPr bwMode="auto">
              <a:xfrm>
                <a:off x="4654" y="889"/>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91" name="Line 55"/>
              <p:cNvSpPr>
                <a:spLocks noChangeShapeType="1"/>
              </p:cNvSpPr>
              <p:nvPr/>
            </p:nvSpPr>
            <p:spPr bwMode="auto">
              <a:xfrm>
                <a:off x="4654" y="947"/>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677" name="Rectangle 57"/>
            <p:cNvSpPr>
              <a:spLocks noChangeArrowheads="1"/>
            </p:cNvSpPr>
            <p:nvPr/>
          </p:nvSpPr>
          <p:spPr bwMode="auto">
            <a:xfrm>
              <a:off x="4655" y="772"/>
              <a:ext cx="245" cy="230"/>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26" name="Group 261"/>
            <p:cNvGrpSpPr>
              <a:grpSpLocks/>
            </p:cNvGrpSpPr>
            <p:nvPr/>
          </p:nvGrpSpPr>
          <p:grpSpPr bwMode="auto">
            <a:xfrm>
              <a:off x="4821" y="802"/>
              <a:ext cx="61" cy="177"/>
              <a:chOff x="4821" y="802"/>
              <a:chExt cx="61" cy="177"/>
            </a:xfrm>
          </p:grpSpPr>
          <p:grpSp>
            <p:nvGrpSpPr>
              <p:cNvPr id="27" name="Group 62"/>
              <p:cNvGrpSpPr>
                <a:grpSpLocks/>
              </p:cNvGrpSpPr>
              <p:nvPr/>
            </p:nvGrpSpPr>
            <p:grpSpPr bwMode="auto">
              <a:xfrm>
                <a:off x="4823" y="804"/>
                <a:ext cx="59" cy="175"/>
                <a:chOff x="4823" y="804"/>
                <a:chExt cx="59" cy="175"/>
              </a:xfrm>
            </p:grpSpPr>
            <p:sp>
              <p:nvSpPr>
                <p:cNvPr id="685" name="Line 58"/>
                <p:cNvSpPr>
                  <a:spLocks noChangeShapeType="1"/>
                </p:cNvSpPr>
                <p:nvPr/>
              </p:nvSpPr>
              <p:spPr bwMode="auto">
                <a:xfrm>
                  <a:off x="4823" y="804"/>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86" name="Line 59"/>
                <p:cNvSpPr>
                  <a:spLocks noChangeShapeType="1"/>
                </p:cNvSpPr>
                <p:nvPr/>
              </p:nvSpPr>
              <p:spPr bwMode="auto">
                <a:xfrm>
                  <a:off x="4823" y="862"/>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87" name="Line 60"/>
                <p:cNvSpPr>
                  <a:spLocks noChangeShapeType="1"/>
                </p:cNvSpPr>
                <p:nvPr/>
              </p:nvSpPr>
              <p:spPr bwMode="auto">
                <a:xfrm>
                  <a:off x="4823" y="920"/>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88" name="Line 61"/>
                <p:cNvSpPr>
                  <a:spLocks noChangeShapeType="1"/>
                </p:cNvSpPr>
                <p:nvPr/>
              </p:nvSpPr>
              <p:spPr bwMode="auto">
                <a:xfrm>
                  <a:off x="4823" y="978"/>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28" name="Group 67"/>
              <p:cNvGrpSpPr>
                <a:grpSpLocks/>
              </p:cNvGrpSpPr>
              <p:nvPr/>
            </p:nvGrpSpPr>
            <p:grpSpPr bwMode="auto">
              <a:xfrm>
                <a:off x="4821" y="802"/>
                <a:ext cx="59" cy="175"/>
                <a:chOff x="4821" y="802"/>
                <a:chExt cx="59" cy="175"/>
              </a:xfrm>
            </p:grpSpPr>
            <p:sp>
              <p:nvSpPr>
                <p:cNvPr id="681" name="Line 63"/>
                <p:cNvSpPr>
                  <a:spLocks noChangeShapeType="1"/>
                </p:cNvSpPr>
                <p:nvPr/>
              </p:nvSpPr>
              <p:spPr bwMode="auto">
                <a:xfrm>
                  <a:off x="4821" y="802"/>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82" name="Line 64"/>
                <p:cNvSpPr>
                  <a:spLocks noChangeShapeType="1"/>
                </p:cNvSpPr>
                <p:nvPr/>
              </p:nvSpPr>
              <p:spPr bwMode="auto">
                <a:xfrm>
                  <a:off x="4821" y="860"/>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83" name="Line 65"/>
                <p:cNvSpPr>
                  <a:spLocks noChangeShapeType="1"/>
                </p:cNvSpPr>
                <p:nvPr/>
              </p:nvSpPr>
              <p:spPr bwMode="auto">
                <a:xfrm>
                  <a:off x="4821" y="918"/>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84" name="Line 66"/>
                <p:cNvSpPr>
                  <a:spLocks noChangeShapeType="1"/>
                </p:cNvSpPr>
                <p:nvPr/>
              </p:nvSpPr>
              <p:spPr bwMode="auto">
                <a:xfrm>
                  <a:off x="4821" y="976"/>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sp>
        <p:nvSpPr>
          <p:cNvPr id="696" name="TextBox 695"/>
          <p:cNvSpPr txBox="1"/>
          <p:nvPr/>
        </p:nvSpPr>
        <p:spPr>
          <a:xfrm>
            <a:off x="3340481" y="620688"/>
            <a:ext cx="1909103" cy="273304"/>
          </a:xfrm>
          <a:prstGeom prst="rect">
            <a:avLst/>
          </a:prstGeom>
          <a:noFill/>
        </p:spPr>
        <p:txBody>
          <a:bodyPr wrap="square" rtlCol="0">
            <a:spAutoFit/>
          </a:bodyPr>
          <a:lstStyle/>
          <a:p>
            <a:r>
              <a:rPr lang="it-IT" b="1" i="1" dirty="0" smtClean="0"/>
              <a:t>Application  Layer  </a:t>
            </a:r>
            <a:endParaRPr lang="it-IT" b="1" i="1" dirty="0"/>
          </a:p>
        </p:txBody>
      </p:sp>
      <p:sp>
        <p:nvSpPr>
          <p:cNvPr id="518" name="TextBox 517"/>
          <p:cNvSpPr txBox="1"/>
          <p:nvPr/>
        </p:nvSpPr>
        <p:spPr>
          <a:xfrm>
            <a:off x="6460734" y="1311874"/>
            <a:ext cx="630911" cy="296079"/>
          </a:xfrm>
          <a:prstGeom prst="rect">
            <a:avLst/>
          </a:prstGeom>
          <a:noFill/>
        </p:spPr>
        <p:txBody>
          <a:bodyPr wrap="none" rtlCol="0">
            <a:spAutoFit/>
          </a:bodyPr>
          <a:lstStyle/>
          <a:p>
            <a:r>
              <a:rPr lang="it-IT" sz="2000" b="1" dirty="0" smtClean="0"/>
              <a:t>.   .   .</a:t>
            </a:r>
            <a:endParaRPr lang="it-IT" sz="2000" b="1" dirty="0"/>
          </a:p>
        </p:txBody>
      </p:sp>
      <p:grpSp>
        <p:nvGrpSpPr>
          <p:cNvPr id="787" name="Group 69"/>
          <p:cNvGrpSpPr>
            <a:grpSpLocks/>
          </p:cNvGrpSpPr>
          <p:nvPr/>
        </p:nvGrpSpPr>
        <p:grpSpPr bwMode="auto">
          <a:xfrm>
            <a:off x="3488739" y="1226511"/>
            <a:ext cx="335912" cy="434728"/>
            <a:chOff x="4654" y="740"/>
            <a:chExt cx="283" cy="263"/>
          </a:xfrm>
        </p:grpSpPr>
        <p:sp>
          <p:nvSpPr>
            <p:cNvPr id="588" name="Freeform 43"/>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589" name="Freeform 44"/>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590" name="Rectangle 45"/>
            <p:cNvSpPr>
              <a:spLocks noChangeArrowheads="1"/>
            </p:cNvSpPr>
            <p:nvPr/>
          </p:nvSpPr>
          <p:spPr bwMode="auto">
            <a:xfrm>
              <a:off x="4654" y="771"/>
              <a:ext cx="247" cy="232"/>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591" name="Rectangle 46"/>
            <p:cNvSpPr>
              <a:spLocks noChangeArrowheads="1"/>
            </p:cNvSpPr>
            <p:nvPr/>
          </p:nvSpPr>
          <p:spPr bwMode="auto">
            <a:xfrm>
              <a:off x="4655" y="772"/>
              <a:ext cx="245" cy="230"/>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592" name="Freeform 47"/>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593" name="Freeform 48"/>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788" name="Group 52"/>
            <p:cNvGrpSpPr>
              <a:grpSpLocks/>
            </p:cNvGrpSpPr>
            <p:nvPr/>
          </p:nvGrpSpPr>
          <p:grpSpPr bwMode="auto">
            <a:xfrm>
              <a:off x="4654" y="833"/>
              <a:ext cx="250" cy="117"/>
              <a:chOff x="4654" y="833"/>
              <a:chExt cx="250" cy="117"/>
            </a:xfrm>
          </p:grpSpPr>
          <p:sp>
            <p:nvSpPr>
              <p:cNvPr id="611" name="Line 49"/>
              <p:cNvSpPr>
                <a:spLocks noChangeShapeType="1"/>
              </p:cNvSpPr>
              <p:nvPr/>
            </p:nvSpPr>
            <p:spPr bwMode="auto">
              <a:xfrm>
                <a:off x="4654" y="833"/>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12" name="Line 50"/>
              <p:cNvSpPr>
                <a:spLocks noChangeShapeType="1"/>
              </p:cNvSpPr>
              <p:nvPr/>
            </p:nvSpPr>
            <p:spPr bwMode="auto">
              <a:xfrm>
                <a:off x="4654" y="891"/>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13" name="Line 51"/>
              <p:cNvSpPr>
                <a:spLocks noChangeShapeType="1"/>
              </p:cNvSpPr>
              <p:nvPr/>
            </p:nvSpPr>
            <p:spPr bwMode="auto">
              <a:xfrm>
                <a:off x="4654" y="949"/>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789" name="Group 56"/>
            <p:cNvGrpSpPr>
              <a:grpSpLocks/>
            </p:cNvGrpSpPr>
            <p:nvPr/>
          </p:nvGrpSpPr>
          <p:grpSpPr bwMode="auto">
            <a:xfrm>
              <a:off x="4654" y="831"/>
              <a:ext cx="250" cy="117"/>
              <a:chOff x="4654" y="831"/>
              <a:chExt cx="250" cy="117"/>
            </a:xfrm>
          </p:grpSpPr>
          <p:sp>
            <p:nvSpPr>
              <p:cNvPr id="608" name="Line 53"/>
              <p:cNvSpPr>
                <a:spLocks noChangeShapeType="1"/>
              </p:cNvSpPr>
              <p:nvPr/>
            </p:nvSpPr>
            <p:spPr bwMode="auto">
              <a:xfrm>
                <a:off x="4654" y="831"/>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09" name="Line 54"/>
              <p:cNvSpPr>
                <a:spLocks noChangeShapeType="1"/>
              </p:cNvSpPr>
              <p:nvPr/>
            </p:nvSpPr>
            <p:spPr bwMode="auto">
              <a:xfrm>
                <a:off x="4654" y="889"/>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10" name="Line 55"/>
              <p:cNvSpPr>
                <a:spLocks noChangeShapeType="1"/>
              </p:cNvSpPr>
              <p:nvPr/>
            </p:nvSpPr>
            <p:spPr bwMode="auto">
              <a:xfrm>
                <a:off x="4654" y="947"/>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596" name="Rectangle 57"/>
            <p:cNvSpPr>
              <a:spLocks noChangeArrowheads="1"/>
            </p:cNvSpPr>
            <p:nvPr/>
          </p:nvSpPr>
          <p:spPr bwMode="auto">
            <a:xfrm>
              <a:off x="4655" y="772"/>
              <a:ext cx="245" cy="230"/>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790" name="Group 261"/>
            <p:cNvGrpSpPr>
              <a:grpSpLocks/>
            </p:cNvGrpSpPr>
            <p:nvPr/>
          </p:nvGrpSpPr>
          <p:grpSpPr bwMode="auto">
            <a:xfrm>
              <a:off x="4821" y="802"/>
              <a:ext cx="61" cy="177"/>
              <a:chOff x="4821" y="802"/>
              <a:chExt cx="61" cy="177"/>
            </a:xfrm>
          </p:grpSpPr>
          <p:grpSp>
            <p:nvGrpSpPr>
              <p:cNvPr id="791" name="Group 62"/>
              <p:cNvGrpSpPr>
                <a:grpSpLocks/>
              </p:cNvGrpSpPr>
              <p:nvPr/>
            </p:nvGrpSpPr>
            <p:grpSpPr bwMode="auto">
              <a:xfrm>
                <a:off x="4823" y="804"/>
                <a:ext cx="59" cy="175"/>
                <a:chOff x="4823" y="804"/>
                <a:chExt cx="59" cy="175"/>
              </a:xfrm>
            </p:grpSpPr>
            <p:sp>
              <p:nvSpPr>
                <p:cNvPr id="604" name="Line 58"/>
                <p:cNvSpPr>
                  <a:spLocks noChangeShapeType="1"/>
                </p:cNvSpPr>
                <p:nvPr/>
              </p:nvSpPr>
              <p:spPr bwMode="auto">
                <a:xfrm>
                  <a:off x="4823" y="804"/>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05" name="Line 59"/>
                <p:cNvSpPr>
                  <a:spLocks noChangeShapeType="1"/>
                </p:cNvSpPr>
                <p:nvPr/>
              </p:nvSpPr>
              <p:spPr bwMode="auto">
                <a:xfrm>
                  <a:off x="4823" y="862"/>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06" name="Line 60"/>
                <p:cNvSpPr>
                  <a:spLocks noChangeShapeType="1"/>
                </p:cNvSpPr>
                <p:nvPr/>
              </p:nvSpPr>
              <p:spPr bwMode="auto">
                <a:xfrm>
                  <a:off x="4823" y="920"/>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07" name="Line 61"/>
                <p:cNvSpPr>
                  <a:spLocks noChangeShapeType="1"/>
                </p:cNvSpPr>
                <p:nvPr/>
              </p:nvSpPr>
              <p:spPr bwMode="auto">
                <a:xfrm>
                  <a:off x="4823" y="978"/>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792" name="Group 67"/>
              <p:cNvGrpSpPr>
                <a:grpSpLocks/>
              </p:cNvGrpSpPr>
              <p:nvPr/>
            </p:nvGrpSpPr>
            <p:grpSpPr bwMode="auto">
              <a:xfrm>
                <a:off x="4821" y="802"/>
                <a:ext cx="59" cy="175"/>
                <a:chOff x="4821" y="802"/>
                <a:chExt cx="59" cy="175"/>
              </a:xfrm>
            </p:grpSpPr>
            <p:sp>
              <p:nvSpPr>
                <p:cNvPr id="600" name="Line 63"/>
                <p:cNvSpPr>
                  <a:spLocks noChangeShapeType="1"/>
                </p:cNvSpPr>
                <p:nvPr/>
              </p:nvSpPr>
              <p:spPr bwMode="auto">
                <a:xfrm>
                  <a:off x="4821" y="802"/>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01" name="Line 64"/>
                <p:cNvSpPr>
                  <a:spLocks noChangeShapeType="1"/>
                </p:cNvSpPr>
                <p:nvPr/>
              </p:nvSpPr>
              <p:spPr bwMode="auto">
                <a:xfrm>
                  <a:off x="4821" y="860"/>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02" name="Line 65"/>
                <p:cNvSpPr>
                  <a:spLocks noChangeShapeType="1"/>
                </p:cNvSpPr>
                <p:nvPr/>
              </p:nvSpPr>
              <p:spPr bwMode="auto">
                <a:xfrm>
                  <a:off x="4821" y="918"/>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03" name="Line 66"/>
                <p:cNvSpPr>
                  <a:spLocks noChangeShapeType="1"/>
                </p:cNvSpPr>
                <p:nvPr/>
              </p:nvSpPr>
              <p:spPr bwMode="auto">
                <a:xfrm>
                  <a:off x="4821" y="976"/>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grpSp>
        <p:nvGrpSpPr>
          <p:cNvPr id="793" name="Group 69"/>
          <p:cNvGrpSpPr>
            <a:grpSpLocks/>
          </p:cNvGrpSpPr>
          <p:nvPr/>
        </p:nvGrpSpPr>
        <p:grpSpPr bwMode="auto">
          <a:xfrm>
            <a:off x="6060627" y="1226511"/>
            <a:ext cx="335912" cy="434728"/>
            <a:chOff x="4654" y="740"/>
            <a:chExt cx="283" cy="263"/>
          </a:xfrm>
        </p:grpSpPr>
        <p:sp>
          <p:nvSpPr>
            <p:cNvPr id="1043" name="Freeform 43"/>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44" name="Freeform 44"/>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45" name="Rectangle 45"/>
            <p:cNvSpPr>
              <a:spLocks noChangeArrowheads="1"/>
            </p:cNvSpPr>
            <p:nvPr/>
          </p:nvSpPr>
          <p:spPr bwMode="auto">
            <a:xfrm>
              <a:off x="4654" y="771"/>
              <a:ext cx="247" cy="232"/>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046" name="Rectangle 46"/>
            <p:cNvSpPr>
              <a:spLocks noChangeArrowheads="1"/>
            </p:cNvSpPr>
            <p:nvPr/>
          </p:nvSpPr>
          <p:spPr bwMode="auto">
            <a:xfrm>
              <a:off x="4655" y="772"/>
              <a:ext cx="245" cy="230"/>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047" name="Freeform 47"/>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48" name="Freeform 48"/>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794" name="Group 52"/>
            <p:cNvGrpSpPr>
              <a:grpSpLocks/>
            </p:cNvGrpSpPr>
            <p:nvPr/>
          </p:nvGrpSpPr>
          <p:grpSpPr bwMode="auto">
            <a:xfrm>
              <a:off x="4654" y="833"/>
              <a:ext cx="250" cy="117"/>
              <a:chOff x="4654" y="833"/>
              <a:chExt cx="250" cy="117"/>
            </a:xfrm>
          </p:grpSpPr>
          <p:sp>
            <p:nvSpPr>
              <p:cNvPr id="1066" name="Line 49"/>
              <p:cNvSpPr>
                <a:spLocks noChangeShapeType="1"/>
              </p:cNvSpPr>
              <p:nvPr/>
            </p:nvSpPr>
            <p:spPr bwMode="auto">
              <a:xfrm>
                <a:off x="4654" y="833"/>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67" name="Line 50"/>
              <p:cNvSpPr>
                <a:spLocks noChangeShapeType="1"/>
              </p:cNvSpPr>
              <p:nvPr/>
            </p:nvSpPr>
            <p:spPr bwMode="auto">
              <a:xfrm>
                <a:off x="4654" y="891"/>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68" name="Line 51"/>
              <p:cNvSpPr>
                <a:spLocks noChangeShapeType="1"/>
              </p:cNvSpPr>
              <p:nvPr/>
            </p:nvSpPr>
            <p:spPr bwMode="auto">
              <a:xfrm>
                <a:off x="4654" y="949"/>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795" name="Group 56"/>
            <p:cNvGrpSpPr>
              <a:grpSpLocks/>
            </p:cNvGrpSpPr>
            <p:nvPr/>
          </p:nvGrpSpPr>
          <p:grpSpPr bwMode="auto">
            <a:xfrm>
              <a:off x="4654" y="831"/>
              <a:ext cx="250" cy="117"/>
              <a:chOff x="4654" y="831"/>
              <a:chExt cx="250" cy="117"/>
            </a:xfrm>
          </p:grpSpPr>
          <p:sp>
            <p:nvSpPr>
              <p:cNvPr id="1063" name="Line 53"/>
              <p:cNvSpPr>
                <a:spLocks noChangeShapeType="1"/>
              </p:cNvSpPr>
              <p:nvPr/>
            </p:nvSpPr>
            <p:spPr bwMode="auto">
              <a:xfrm>
                <a:off x="4654" y="831"/>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64" name="Line 54"/>
              <p:cNvSpPr>
                <a:spLocks noChangeShapeType="1"/>
              </p:cNvSpPr>
              <p:nvPr/>
            </p:nvSpPr>
            <p:spPr bwMode="auto">
              <a:xfrm>
                <a:off x="4654" y="889"/>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65" name="Line 55"/>
              <p:cNvSpPr>
                <a:spLocks noChangeShapeType="1"/>
              </p:cNvSpPr>
              <p:nvPr/>
            </p:nvSpPr>
            <p:spPr bwMode="auto">
              <a:xfrm>
                <a:off x="4654" y="947"/>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1051" name="Rectangle 57"/>
            <p:cNvSpPr>
              <a:spLocks noChangeArrowheads="1"/>
            </p:cNvSpPr>
            <p:nvPr/>
          </p:nvSpPr>
          <p:spPr bwMode="auto">
            <a:xfrm>
              <a:off x="4655" y="772"/>
              <a:ext cx="245" cy="230"/>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796" name="Group 261"/>
            <p:cNvGrpSpPr>
              <a:grpSpLocks/>
            </p:cNvGrpSpPr>
            <p:nvPr/>
          </p:nvGrpSpPr>
          <p:grpSpPr bwMode="auto">
            <a:xfrm>
              <a:off x="4821" y="802"/>
              <a:ext cx="61" cy="177"/>
              <a:chOff x="4821" y="802"/>
              <a:chExt cx="61" cy="177"/>
            </a:xfrm>
          </p:grpSpPr>
          <p:grpSp>
            <p:nvGrpSpPr>
              <p:cNvPr id="797" name="Group 62"/>
              <p:cNvGrpSpPr>
                <a:grpSpLocks/>
              </p:cNvGrpSpPr>
              <p:nvPr/>
            </p:nvGrpSpPr>
            <p:grpSpPr bwMode="auto">
              <a:xfrm>
                <a:off x="4823" y="804"/>
                <a:ext cx="59" cy="175"/>
                <a:chOff x="4823" y="804"/>
                <a:chExt cx="59" cy="175"/>
              </a:xfrm>
            </p:grpSpPr>
            <p:sp>
              <p:nvSpPr>
                <p:cNvPr id="1059" name="Line 58"/>
                <p:cNvSpPr>
                  <a:spLocks noChangeShapeType="1"/>
                </p:cNvSpPr>
                <p:nvPr/>
              </p:nvSpPr>
              <p:spPr bwMode="auto">
                <a:xfrm>
                  <a:off x="4823" y="804"/>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60" name="Line 59"/>
                <p:cNvSpPr>
                  <a:spLocks noChangeShapeType="1"/>
                </p:cNvSpPr>
                <p:nvPr/>
              </p:nvSpPr>
              <p:spPr bwMode="auto">
                <a:xfrm>
                  <a:off x="4823" y="862"/>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61" name="Line 60"/>
                <p:cNvSpPr>
                  <a:spLocks noChangeShapeType="1"/>
                </p:cNvSpPr>
                <p:nvPr/>
              </p:nvSpPr>
              <p:spPr bwMode="auto">
                <a:xfrm>
                  <a:off x="4823" y="920"/>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62" name="Line 61"/>
                <p:cNvSpPr>
                  <a:spLocks noChangeShapeType="1"/>
                </p:cNvSpPr>
                <p:nvPr/>
              </p:nvSpPr>
              <p:spPr bwMode="auto">
                <a:xfrm>
                  <a:off x="4823" y="978"/>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798" name="Group 67"/>
              <p:cNvGrpSpPr>
                <a:grpSpLocks/>
              </p:cNvGrpSpPr>
              <p:nvPr/>
            </p:nvGrpSpPr>
            <p:grpSpPr bwMode="auto">
              <a:xfrm>
                <a:off x="4821" y="802"/>
                <a:ext cx="59" cy="175"/>
                <a:chOff x="4821" y="802"/>
                <a:chExt cx="59" cy="175"/>
              </a:xfrm>
            </p:grpSpPr>
            <p:sp>
              <p:nvSpPr>
                <p:cNvPr id="1055" name="Line 63"/>
                <p:cNvSpPr>
                  <a:spLocks noChangeShapeType="1"/>
                </p:cNvSpPr>
                <p:nvPr/>
              </p:nvSpPr>
              <p:spPr bwMode="auto">
                <a:xfrm>
                  <a:off x="4821" y="802"/>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56" name="Line 64"/>
                <p:cNvSpPr>
                  <a:spLocks noChangeShapeType="1"/>
                </p:cNvSpPr>
                <p:nvPr/>
              </p:nvSpPr>
              <p:spPr bwMode="auto">
                <a:xfrm>
                  <a:off x="4821" y="860"/>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57" name="Line 65"/>
                <p:cNvSpPr>
                  <a:spLocks noChangeShapeType="1"/>
                </p:cNvSpPr>
                <p:nvPr/>
              </p:nvSpPr>
              <p:spPr bwMode="auto">
                <a:xfrm>
                  <a:off x="4821" y="918"/>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58" name="Line 66"/>
                <p:cNvSpPr>
                  <a:spLocks noChangeShapeType="1"/>
                </p:cNvSpPr>
                <p:nvPr/>
              </p:nvSpPr>
              <p:spPr bwMode="auto">
                <a:xfrm>
                  <a:off x="4821" y="976"/>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sp>
        <p:nvSpPr>
          <p:cNvPr id="1069" name="TextBox 1068"/>
          <p:cNvSpPr txBox="1"/>
          <p:nvPr/>
        </p:nvSpPr>
        <p:spPr>
          <a:xfrm>
            <a:off x="4289330" y="1288240"/>
            <a:ext cx="630911" cy="296079"/>
          </a:xfrm>
          <a:prstGeom prst="rect">
            <a:avLst/>
          </a:prstGeom>
          <a:noFill/>
        </p:spPr>
        <p:txBody>
          <a:bodyPr wrap="none" rtlCol="0">
            <a:spAutoFit/>
          </a:bodyPr>
          <a:lstStyle/>
          <a:p>
            <a:r>
              <a:rPr lang="it-IT" sz="2000" b="1" dirty="0" smtClean="0"/>
              <a:t>.   .   .</a:t>
            </a:r>
            <a:endParaRPr lang="it-IT" sz="2000" b="1" dirty="0"/>
          </a:p>
        </p:txBody>
      </p:sp>
      <p:sp>
        <p:nvSpPr>
          <p:cNvPr id="1071" name="TextBox 1070"/>
          <p:cNvSpPr txBox="1"/>
          <p:nvPr/>
        </p:nvSpPr>
        <p:spPr>
          <a:xfrm>
            <a:off x="4992455" y="968526"/>
            <a:ext cx="1451753" cy="227753"/>
          </a:xfrm>
          <a:prstGeom prst="rect">
            <a:avLst/>
          </a:prstGeom>
          <a:noFill/>
        </p:spPr>
        <p:txBody>
          <a:bodyPr wrap="none" rtlCol="0">
            <a:spAutoFit/>
          </a:bodyPr>
          <a:lstStyle/>
          <a:p>
            <a:r>
              <a:rPr lang="it-IT" sz="1100" b="1" dirty="0" smtClean="0"/>
              <a:t>IOT Application Servers</a:t>
            </a:r>
            <a:endParaRPr lang="it-IT" sz="1100" b="1" dirty="0"/>
          </a:p>
        </p:txBody>
      </p:sp>
      <p:pic>
        <p:nvPicPr>
          <p:cNvPr id="1076" name="Picture 632"/>
          <p:cNvPicPr>
            <a:picLocks noChangeAspect="1" noChangeArrowheads="1"/>
          </p:cNvPicPr>
          <p:nvPr/>
        </p:nvPicPr>
        <p:blipFill>
          <a:blip r:embed="rId2" cstate="print"/>
          <a:srcRect/>
          <a:stretch>
            <a:fillRect/>
          </a:stretch>
        </p:blipFill>
        <p:spPr bwMode="auto">
          <a:xfrm>
            <a:off x="1928952" y="6525344"/>
            <a:ext cx="354668" cy="216739"/>
          </a:xfrm>
          <a:prstGeom prst="rect">
            <a:avLst/>
          </a:prstGeom>
          <a:noFill/>
          <a:ln w="9525">
            <a:noFill/>
            <a:miter lim="800000"/>
            <a:headEnd/>
            <a:tailEnd/>
          </a:ln>
        </p:spPr>
      </p:pic>
      <p:pic>
        <p:nvPicPr>
          <p:cNvPr id="1077" name="Picture 491"/>
          <p:cNvPicPr>
            <a:picLocks noChangeAspect="1" noChangeArrowheads="1"/>
          </p:cNvPicPr>
          <p:nvPr/>
        </p:nvPicPr>
        <p:blipFill>
          <a:blip r:embed="rId3" cstate="print"/>
          <a:srcRect/>
          <a:stretch>
            <a:fillRect/>
          </a:stretch>
        </p:blipFill>
        <p:spPr bwMode="auto">
          <a:xfrm>
            <a:off x="886607" y="6219058"/>
            <a:ext cx="357366" cy="234278"/>
          </a:xfrm>
          <a:prstGeom prst="rect">
            <a:avLst/>
          </a:prstGeom>
          <a:noFill/>
          <a:ln w="9525">
            <a:noFill/>
            <a:miter lim="800000"/>
            <a:headEnd/>
            <a:tailEnd/>
          </a:ln>
        </p:spPr>
      </p:pic>
      <p:grpSp>
        <p:nvGrpSpPr>
          <p:cNvPr id="799" name="Group 854"/>
          <p:cNvGrpSpPr>
            <a:grpSpLocks/>
          </p:cNvGrpSpPr>
          <p:nvPr/>
        </p:nvGrpSpPr>
        <p:grpSpPr bwMode="auto">
          <a:xfrm>
            <a:off x="2972839" y="6098936"/>
            <a:ext cx="147432" cy="191712"/>
            <a:chOff x="612" y="3626"/>
            <a:chExt cx="188" cy="225"/>
          </a:xfrm>
        </p:grpSpPr>
        <p:sp>
          <p:nvSpPr>
            <p:cNvPr id="1079" name="Freeform 794"/>
            <p:cNvSpPr>
              <a:spLocks/>
            </p:cNvSpPr>
            <p:nvPr/>
          </p:nvSpPr>
          <p:spPr bwMode="auto">
            <a:xfrm>
              <a:off x="722" y="3626"/>
              <a:ext cx="17" cy="48"/>
            </a:xfrm>
            <a:custGeom>
              <a:avLst/>
              <a:gdLst/>
              <a:ahLst/>
              <a:cxnLst>
                <a:cxn ang="0">
                  <a:pos x="10" y="43"/>
                </a:cxn>
                <a:cxn ang="0">
                  <a:pos x="0" y="1"/>
                </a:cxn>
                <a:cxn ang="0">
                  <a:pos x="4" y="0"/>
                </a:cxn>
                <a:cxn ang="0">
                  <a:pos x="17" y="48"/>
                </a:cxn>
                <a:cxn ang="0">
                  <a:pos x="10" y="43"/>
                </a:cxn>
              </a:cxnLst>
              <a:rect l="0" t="0" r="r" b="b"/>
              <a:pathLst>
                <a:path w="17" h="48">
                  <a:moveTo>
                    <a:pt x="10" y="43"/>
                  </a:moveTo>
                  <a:lnTo>
                    <a:pt x="0" y="1"/>
                  </a:lnTo>
                  <a:lnTo>
                    <a:pt x="4" y="0"/>
                  </a:lnTo>
                  <a:lnTo>
                    <a:pt x="17" y="48"/>
                  </a:lnTo>
                  <a:lnTo>
                    <a:pt x="10" y="43"/>
                  </a:lnTo>
                  <a:close/>
                </a:path>
              </a:pathLst>
            </a:custGeom>
            <a:solidFill>
              <a:srgbClr val="555555"/>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80" name="Freeform 795"/>
            <p:cNvSpPr>
              <a:spLocks/>
            </p:cNvSpPr>
            <p:nvPr/>
          </p:nvSpPr>
          <p:spPr bwMode="auto">
            <a:xfrm>
              <a:off x="722" y="3626"/>
              <a:ext cx="17" cy="48"/>
            </a:xfrm>
            <a:custGeom>
              <a:avLst/>
              <a:gdLst/>
              <a:ahLst/>
              <a:cxnLst>
                <a:cxn ang="0">
                  <a:pos x="10" y="43"/>
                </a:cxn>
                <a:cxn ang="0">
                  <a:pos x="0" y="1"/>
                </a:cxn>
                <a:cxn ang="0">
                  <a:pos x="4" y="0"/>
                </a:cxn>
                <a:cxn ang="0">
                  <a:pos x="17" y="48"/>
                </a:cxn>
                <a:cxn ang="0">
                  <a:pos x="10" y="43"/>
                </a:cxn>
              </a:cxnLst>
              <a:rect l="0" t="0" r="r" b="b"/>
              <a:pathLst>
                <a:path w="17" h="48">
                  <a:moveTo>
                    <a:pt x="10" y="43"/>
                  </a:moveTo>
                  <a:lnTo>
                    <a:pt x="0" y="1"/>
                  </a:lnTo>
                  <a:lnTo>
                    <a:pt x="4" y="0"/>
                  </a:lnTo>
                  <a:lnTo>
                    <a:pt x="17" y="48"/>
                  </a:lnTo>
                  <a:lnTo>
                    <a:pt x="10" y="43"/>
                  </a:lnTo>
                  <a:close/>
                </a:path>
              </a:pathLst>
            </a:custGeom>
            <a:solidFill>
              <a:srgbClr val="555555"/>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81" name="Freeform 796"/>
            <p:cNvSpPr>
              <a:spLocks/>
            </p:cNvSpPr>
            <p:nvPr/>
          </p:nvSpPr>
          <p:spPr bwMode="auto">
            <a:xfrm>
              <a:off x="722" y="3626"/>
              <a:ext cx="17" cy="48"/>
            </a:xfrm>
            <a:custGeom>
              <a:avLst/>
              <a:gdLst/>
              <a:ahLst/>
              <a:cxnLst>
                <a:cxn ang="0">
                  <a:pos x="10" y="43"/>
                </a:cxn>
                <a:cxn ang="0">
                  <a:pos x="0" y="1"/>
                </a:cxn>
                <a:cxn ang="0">
                  <a:pos x="4" y="0"/>
                </a:cxn>
                <a:cxn ang="0">
                  <a:pos x="17" y="48"/>
                </a:cxn>
              </a:cxnLst>
              <a:rect l="0" t="0" r="r" b="b"/>
              <a:pathLst>
                <a:path w="17" h="48">
                  <a:moveTo>
                    <a:pt x="10" y="43"/>
                  </a:moveTo>
                  <a:lnTo>
                    <a:pt x="0" y="1"/>
                  </a:lnTo>
                  <a:lnTo>
                    <a:pt x="4" y="0"/>
                  </a:lnTo>
                  <a:lnTo>
                    <a:pt x="17" y="48"/>
                  </a:lnTo>
                </a:path>
              </a:pathLst>
            </a:custGeom>
            <a:no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82" name="Freeform 797"/>
            <p:cNvSpPr>
              <a:spLocks/>
            </p:cNvSpPr>
            <p:nvPr/>
          </p:nvSpPr>
          <p:spPr bwMode="auto">
            <a:xfrm>
              <a:off x="612" y="3762"/>
              <a:ext cx="67" cy="89"/>
            </a:xfrm>
            <a:custGeom>
              <a:avLst/>
              <a:gdLst/>
              <a:ahLst/>
              <a:cxnLst>
                <a:cxn ang="0">
                  <a:pos x="0" y="42"/>
                </a:cxn>
                <a:cxn ang="0">
                  <a:pos x="4" y="62"/>
                </a:cxn>
                <a:cxn ang="0">
                  <a:pos x="14" y="77"/>
                </a:cxn>
                <a:cxn ang="0">
                  <a:pos x="27" y="86"/>
                </a:cxn>
                <a:cxn ang="0">
                  <a:pos x="38" y="88"/>
                </a:cxn>
                <a:cxn ang="0">
                  <a:pos x="50" y="89"/>
                </a:cxn>
                <a:cxn ang="0">
                  <a:pos x="65" y="67"/>
                </a:cxn>
                <a:cxn ang="0">
                  <a:pos x="67" y="0"/>
                </a:cxn>
                <a:cxn ang="0">
                  <a:pos x="0" y="42"/>
                </a:cxn>
              </a:cxnLst>
              <a:rect l="0" t="0" r="r" b="b"/>
              <a:pathLst>
                <a:path w="67" h="89">
                  <a:moveTo>
                    <a:pt x="0" y="42"/>
                  </a:moveTo>
                  <a:lnTo>
                    <a:pt x="4" y="62"/>
                  </a:lnTo>
                  <a:lnTo>
                    <a:pt x="14" y="77"/>
                  </a:lnTo>
                  <a:lnTo>
                    <a:pt x="27" y="86"/>
                  </a:lnTo>
                  <a:lnTo>
                    <a:pt x="38" y="88"/>
                  </a:lnTo>
                  <a:lnTo>
                    <a:pt x="50" y="89"/>
                  </a:lnTo>
                  <a:lnTo>
                    <a:pt x="65" y="67"/>
                  </a:lnTo>
                  <a:lnTo>
                    <a:pt x="67" y="0"/>
                  </a:lnTo>
                  <a:lnTo>
                    <a:pt x="0" y="42"/>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83" name="Freeform 798"/>
            <p:cNvSpPr>
              <a:spLocks/>
            </p:cNvSpPr>
            <p:nvPr/>
          </p:nvSpPr>
          <p:spPr bwMode="auto">
            <a:xfrm>
              <a:off x="612" y="3762"/>
              <a:ext cx="67" cy="89"/>
            </a:xfrm>
            <a:custGeom>
              <a:avLst/>
              <a:gdLst/>
              <a:ahLst/>
              <a:cxnLst>
                <a:cxn ang="0">
                  <a:pos x="0" y="42"/>
                </a:cxn>
                <a:cxn ang="0">
                  <a:pos x="4" y="62"/>
                </a:cxn>
                <a:cxn ang="0">
                  <a:pos x="14" y="77"/>
                </a:cxn>
                <a:cxn ang="0">
                  <a:pos x="27" y="86"/>
                </a:cxn>
                <a:cxn ang="0">
                  <a:pos x="38" y="88"/>
                </a:cxn>
                <a:cxn ang="0">
                  <a:pos x="50" y="89"/>
                </a:cxn>
                <a:cxn ang="0">
                  <a:pos x="65" y="67"/>
                </a:cxn>
                <a:cxn ang="0">
                  <a:pos x="67" y="0"/>
                </a:cxn>
                <a:cxn ang="0">
                  <a:pos x="0" y="42"/>
                </a:cxn>
              </a:cxnLst>
              <a:rect l="0" t="0" r="r" b="b"/>
              <a:pathLst>
                <a:path w="67" h="89">
                  <a:moveTo>
                    <a:pt x="0" y="42"/>
                  </a:moveTo>
                  <a:lnTo>
                    <a:pt x="4" y="62"/>
                  </a:lnTo>
                  <a:lnTo>
                    <a:pt x="14" y="77"/>
                  </a:lnTo>
                  <a:lnTo>
                    <a:pt x="27" y="86"/>
                  </a:lnTo>
                  <a:lnTo>
                    <a:pt x="38" y="88"/>
                  </a:lnTo>
                  <a:lnTo>
                    <a:pt x="50" y="89"/>
                  </a:lnTo>
                  <a:lnTo>
                    <a:pt x="65" y="67"/>
                  </a:lnTo>
                  <a:lnTo>
                    <a:pt x="67" y="0"/>
                  </a:lnTo>
                  <a:lnTo>
                    <a:pt x="0" y="42"/>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84" name="Freeform 799"/>
            <p:cNvSpPr>
              <a:spLocks/>
            </p:cNvSpPr>
            <p:nvPr/>
          </p:nvSpPr>
          <p:spPr bwMode="auto">
            <a:xfrm>
              <a:off x="662" y="3675"/>
              <a:ext cx="107" cy="176"/>
            </a:xfrm>
            <a:custGeom>
              <a:avLst/>
              <a:gdLst/>
              <a:ahLst/>
              <a:cxnLst>
                <a:cxn ang="0">
                  <a:pos x="0" y="176"/>
                </a:cxn>
                <a:cxn ang="0">
                  <a:pos x="33" y="142"/>
                </a:cxn>
                <a:cxn ang="0">
                  <a:pos x="46" y="139"/>
                </a:cxn>
                <a:cxn ang="0">
                  <a:pos x="57" y="131"/>
                </a:cxn>
                <a:cxn ang="0">
                  <a:pos x="69" y="122"/>
                </a:cxn>
                <a:cxn ang="0">
                  <a:pos x="90" y="106"/>
                </a:cxn>
                <a:cxn ang="0">
                  <a:pos x="107" y="79"/>
                </a:cxn>
                <a:cxn ang="0">
                  <a:pos x="72" y="0"/>
                </a:cxn>
                <a:cxn ang="0">
                  <a:pos x="41" y="16"/>
                </a:cxn>
                <a:cxn ang="0">
                  <a:pos x="15" y="53"/>
                </a:cxn>
                <a:cxn ang="0">
                  <a:pos x="10" y="74"/>
                </a:cxn>
                <a:cxn ang="0">
                  <a:pos x="0" y="176"/>
                </a:cxn>
              </a:cxnLst>
              <a:rect l="0" t="0" r="r" b="b"/>
              <a:pathLst>
                <a:path w="107" h="176">
                  <a:moveTo>
                    <a:pt x="0" y="176"/>
                  </a:moveTo>
                  <a:lnTo>
                    <a:pt x="33" y="142"/>
                  </a:lnTo>
                  <a:lnTo>
                    <a:pt x="46" y="139"/>
                  </a:lnTo>
                  <a:lnTo>
                    <a:pt x="57" y="131"/>
                  </a:lnTo>
                  <a:lnTo>
                    <a:pt x="69" y="122"/>
                  </a:lnTo>
                  <a:lnTo>
                    <a:pt x="90" y="106"/>
                  </a:lnTo>
                  <a:lnTo>
                    <a:pt x="107" y="79"/>
                  </a:lnTo>
                  <a:lnTo>
                    <a:pt x="72" y="0"/>
                  </a:lnTo>
                  <a:lnTo>
                    <a:pt x="41" y="16"/>
                  </a:lnTo>
                  <a:lnTo>
                    <a:pt x="15" y="53"/>
                  </a:lnTo>
                  <a:lnTo>
                    <a:pt x="10" y="74"/>
                  </a:lnTo>
                  <a:lnTo>
                    <a:pt x="0" y="176"/>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85" name="Freeform 800"/>
            <p:cNvSpPr>
              <a:spLocks/>
            </p:cNvSpPr>
            <p:nvPr/>
          </p:nvSpPr>
          <p:spPr bwMode="auto">
            <a:xfrm>
              <a:off x="662" y="3675"/>
              <a:ext cx="107" cy="176"/>
            </a:xfrm>
            <a:custGeom>
              <a:avLst/>
              <a:gdLst/>
              <a:ahLst/>
              <a:cxnLst>
                <a:cxn ang="0">
                  <a:pos x="0" y="176"/>
                </a:cxn>
                <a:cxn ang="0">
                  <a:pos x="33" y="142"/>
                </a:cxn>
                <a:cxn ang="0">
                  <a:pos x="46" y="139"/>
                </a:cxn>
                <a:cxn ang="0">
                  <a:pos x="57" y="131"/>
                </a:cxn>
                <a:cxn ang="0">
                  <a:pos x="69" y="122"/>
                </a:cxn>
                <a:cxn ang="0">
                  <a:pos x="90" y="106"/>
                </a:cxn>
                <a:cxn ang="0">
                  <a:pos x="107" y="79"/>
                </a:cxn>
                <a:cxn ang="0">
                  <a:pos x="72" y="0"/>
                </a:cxn>
                <a:cxn ang="0">
                  <a:pos x="41" y="16"/>
                </a:cxn>
                <a:cxn ang="0">
                  <a:pos x="15" y="53"/>
                </a:cxn>
                <a:cxn ang="0">
                  <a:pos x="10" y="74"/>
                </a:cxn>
                <a:cxn ang="0">
                  <a:pos x="0" y="176"/>
                </a:cxn>
              </a:cxnLst>
              <a:rect l="0" t="0" r="r" b="b"/>
              <a:pathLst>
                <a:path w="107" h="176">
                  <a:moveTo>
                    <a:pt x="0" y="176"/>
                  </a:moveTo>
                  <a:lnTo>
                    <a:pt x="33" y="142"/>
                  </a:lnTo>
                  <a:lnTo>
                    <a:pt x="46" y="139"/>
                  </a:lnTo>
                  <a:lnTo>
                    <a:pt x="57" y="131"/>
                  </a:lnTo>
                  <a:lnTo>
                    <a:pt x="69" y="122"/>
                  </a:lnTo>
                  <a:lnTo>
                    <a:pt x="90" y="106"/>
                  </a:lnTo>
                  <a:lnTo>
                    <a:pt x="107" y="79"/>
                  </a:lnTo>
                  <a:lnTo>
                    <a:pt x="72" y="0"/>
                  </a:lnTo>
                  <a:lnTo>
                    <a:pt x="41" y="16"/>
                  </a:lnTo>
                  <a:lnTo>
                    <a:pt x="15" y="53"/>
                  </a:lnTo>
                  <a:lnTo>
                    <a:pt x="10" y="74"/>
                  </a:lnTo>
                  <a:lnTo>
                    <a:pt x="0" y="176"/>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86" name="Freeform 801"/>
            <p:cNvSpPr>
              <a:spLocks/>
            </p:cNvSpPr>
            <p:nvPr/>
          </p:nvSpPr>
          <p:spPr bwMode="auto">
            <a:xfrm>
              <a:off x="662" y="3675"/>
              <a:ext cx="107" cy="176"/>
            </a:xfrm>
            <a:custGeom>
              <a:avLst/>
              <a:gdLst/>
              <a:ahLst/>
              <a:cxnLst>
                <a:cxn ang="0">
                  <a:pos x="0" y="176"/>
                </a:cxn>
                <a:cxn ang="0">
                  <a:pos x="33" y="142"/>
                </a:cxn>
                <a:cxn ang="0">
                  <a:pos x="46" y="139"/>
                </a:cxn>
                <a:cxn ang="0">
                  <a:pos x="57" y="131"/>
                </a:cxn>
                <a:cxn ang="0">
                  <a:pos x="69" y="122"/>
                </a:cxn>
                <a:cxn ang="0">
                  <a:pos x="90" y="106"/>
                </a:cxn>
                <a:cxn ang="0">
                  <a:pos x="107" y="79"/>
                </a:cxn>
                <a:cxn ang="0">
                  <a:pos x="72" y="0"/>
                </a:cxn>
                <a:cxn ang="0">
                  <a:pos x="41" y="16"/>
                </a:cxn>
                <a:cxn ang="0">
                  <a:pos x="15" y="53"/>
                </a:cxn>
                <a:cxn ang="0">
                  <a:pos x="10" y="74"/>
                </a:cxn>
              </a:cxnLst>
              <a:rect l="0" t="0" r="r" b="b"/>
              <a:pathLst>
                <a:path w="107" h="176">
                  <a:moveTo>
                    <a:pt x="0" y="176"/>
                  </a:moveTo>
                  <a:lnTo>
                    <a:pt x="33" y="142"/>
                  </a:lnTo>
                  <a:lnTo>
                    <a:pt x="46" y="139"/>
                  </a:lnTo>
                  <a:lnTo>
                    <a:pt x="57" y="131"/>
                  </a:lnTo>
                  <a:lnTo>
                    <a:pt x="69" y="122"/>
                  </a:lnTo>
                  <a:lnTo>
                    <a:pt x="90" y="106"/>
                  </a:lnTo>
                  <a:lnTo>
                    <a:pt x="107" y="79"/>
                  </a:lnTo>
                  <a:lnTo>
                    <a:pt x="72" y="0"/>
                  </a:lnTo>
                  <a:lnTo>
                    <a:pt x="41" y="16"/>
                  </a:lnTo>
                  <a:lnTo>
                    <a:pt x="15" y="53"/>
                  </a:lnTo>
                  <a:lnTo>
                    <a:pt x="10" y="74"/>
                  </a:lnTo>
                </a:path>
              </a:pathLst>
            </a:custGeom>
            <a:no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87" name="Freeform 802"/>
            <p:cNvSpPr>
              <a:spLocks/>
            </p:cNvSpPr>
            <p:nvPr/>
          </p:nvSpPr>
          <p:spPr bwMode="auto">
            <a:xfrm>
              <a:off x="739" y="3691"/>
              <a:ext cx="56" cy="24"/>
            </a:xfrm>
            <a:custGeom>
              <a:avLst/>
              <a:gdLst/>
              <a:ahLst/>
              <a:cxnLst>
                <a:cxn ang="0">
                  <a:pos x="0" y="2"/>
                </a:cxn>
                <a:cxn ang="0">
                  <a:pos x="37" y="0"/>
                </a:cxn>
                <a:cxn ang="0">
                  <a:pos x="46" y="8"/>
                </a:cxn>
                <a:cxn ang="0">
                  <a:pos x="54" y="13"/>
                </a:cxn>
                <a:cxn ang="0">
                  <a:pos x="56" y="19"/>
                </a:cxn>
                <a:cxn ang="0">
                  <a:pos x="50" y="23"/>
                </a:cxn>
                <a:cxn ang="0">
                  <a:pos x="43" y="24"/>
                </a:cxn>
                <a:cxn ang="0">
                  <a:pos x="35" y="20"/>
                </a:cxn>
                <a:cxn ang="0">
                  <a:pos x="32" y="19"/>
                </a:cxn>
                <a:cxn ang="0">
                  <a:pos x="24" y="21"/>
                </a:cxn>
                <a:cxn ang="0">
                  <a:pos x="5" y="24"/>
                </a:cxn>
                <a:cxn ang="0">
                  <a:pos x="1" y="24"/>
                </a:cxn>
                <a:cxn ang="0">
                  <a:pos x="0" y="2"/>
                </a:cxn>
              </a:cxnLst>
              <a:rect l="0" t="0" r="r" b="b"/>
              <a:pathLst>
                <a:path w="56" h="24">
                  <a:moveTo>
                    <a:pt x="0" y="2"/>
                  </a:moveTo>
                  <a:lnTo>
                    <a:pt x="37" y="0"/>
                  </a:lnTo>
                  <a:lnTo>
                    <a:pt x="46" y="8"/>
                  </a:lnTo>
                  <a:lnTo>
                    <a:pt x="54" y="13"/>
                  </a:lnTo>
                  <a:lnTo>
                    <a:pt x="56" y="19"/>
                  </a:lnTo>
                  <a:lnTo>
                    <a:pt x="50" y="23"/>
                  </a:lnTo>
                  <a:lnTo>
                    <a:pt x="43" y="24"/>
                  </a:lnTo>
                  <a:lnTo>
                    <a:pt x="35" y="20"/>
                  </a:lnTo>
                  <a:lnTo>
                    <a:pt x="32" y="19"/>
                  </a:lnTo>
                  <a:lnTo>
                    <a:pt x="24" y="21"/>
                  </a:lnTo>
                  <a:lnTo>
                    <a:pt x="5" y="24"/>
                  </a:lnTo>
                  <a:lnTo>
                    <a:pt x="1" y="24"/>
                  </a:lnTo>
                  <a:lnTo>
                    <a:pt x="0" y="2"/>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88" name="Freeform 803"/>
            <p:cNvSpPr>
              <a:spLocks/>
            </p:cNvSpPr>
            <p:nvPr/>
          </p:nvSpPr>
          <p:spPr bwMode="auto">
            <a:xfrm>
              <a:off x="739" y="3691"/>
              <a:ext cx="56" cy="24"/>
            </a:xfrm>
            <a:custGeom>
              <a:avLst/>
              <a:gdLst/>
              <a:ahLst/>
              <a:cxnLst>
                <a:cxn ang="0">
                  <a:pos x="0" y="2"/>
                </a:cxn>
                <a:cxn ang="0">
                  <a:pos x="37" y="0"/>
                </a:cxn>
                <a:cxn ang="0">
                  <a:pos x="46" y="8"/>
                </a:cxn>
                <a:cxn ang="0">
                  <a:pos x="54" y="13"/>
                </a:cxn>
                <a:cxn ang="0">
                  <a:pos x="56" y="19"/>
                </a:cxn>
                <a:cxn ang="0">
                  <a:pos x="50" y="23"/>
                </a:cxn>
                <a:cxn ang="0">
                  <a:pos x="43" y="24"/>
                </a:cxn>
                <a:cxn ang="0">
                  <a:pos x="35" y="20"/>
                </a:cxn>
                <a:cxn ang="0">
                  <a:pos x="32" y="19"/>
                </a:cxn>
                <a:cxn ang="0">
                  <a:pos x="24" y="21"/>
                </a:cxn>
                <a:cxn ang="0">
                  <a:pos x="5" y="24"/>
                </a:cxn>
                <a:cxn ang="0">
                  <a:pos x="1" y="24"/>
                </a:cxn>
                <a:cxn ang="0">
                  <a:pos x="0" y="2"/>
                </a:cxn>
              </a:cxnLst>
              <a:rect l="0" t="0" r="r" b="b"/>
              <a:pathLst>
                <a:path w="56" h="24">
                  <a:moveTo>
                    <a:pt x="0" y="2"/>
                  </a:moveTo>
                  <a:lnTo>
                    <a:pt x="37" y="0"/>
                  </a:lnTo>
                  <a:lnTo>
                    <a:pt x="46" y="8"/>
                  </a:lnTo>
                  <a:lnTo>
                    <a:pt x="54" y="13"/>
                  </a:lnTo>
                  <a:lnTo>
                    <a:pt x="56" y="19"/>
                  </a:lnTo>
                  <a:lnTo>
                    <a:pt x="50" y="23"/>
                  </a:lnTo>
                  <a:lnTo>
                    <a:pt x="43" y="24"/>
                  </a:lnTo>
                  <a:lnTo>
                    <a:pt x="35" y="20"/>
                  </a:lnTo>
                  <a:lnTo>
                    <a:pt x="32" y="19"/>
                  </a:lnTo>
                  <a:lnTo>
                    <a:pt x="24" y="21"/>
                  </a:lnTo>
                  <a:lnTo>
                    <a:pt x="5" y="24"/>
                  </a:lnTo>
                  <a:lnTo>
                    <a:pt x="1" y="24"/>
                  </a:lnTo>
                  <a:lnTo>
                    <a:pt x="0" y="2"/>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89" name="Freeform 804"/>
            <p:cNvSpPr>
              <a:spLocks/>
            </p:cNvSpPr>
            <p:nvPr/>
          </p:nvSpPr>
          <p:spPr bwMode="auto">
            <a:xfrm>
              <a:off x="739" y="3691"/>
              <a:ext cx="56" cy="24"/>
            </a:xfrm>
            <a:custGeom>
              <a:avLst/>
              <a:gdLst/>
              <a:ahLst/>
              <a:cxnLst>
                <a:cxn ang="0">
                  <a:pos x="0" y="2"/>
                </a:cxn>
                <a:cxn ang="0">
                  <a:pos x="37" y="0"/>
                </a:cxn>
                <a:cxn ang="0">
                  <a:pos x="46" y="8"/>
                </a:cxn>
                <a:cxn ang="0">
                  <a:pos x="54" y="13"/>
                </a:cxn>
                <a:cxn ang="0">
                  <a:pos x="56" y="19"/>
                </a:cxn>
                <a:cxn ang="0">
                  <a:pos x="50" y="23"/>
                </a:cxn>
                <a:cxn ang="0">
                  <a:pos x="43" y="24"/>
                </a:cxn>
                <a:cxn ang="0">
                  <a:pos x="35" y="20"/>
                </a:cxn>
                <a:cxn ang="0">
                  <a:pos x="32" y="19"/>
                </a:cxn>
                <a:cxn ang="0">
                  <a:pos x="24" y="21"/>
                </a:cxn>
                <a:cxn ang="0">
                  <a:pos x="5" y="24"/>
                </a:cxn>
                <a:cxn ang="0">
                  <a:pos x="1" y="24"/>
                </a:cxn>
              </a:cxnLst>
              <a:rect l="0" t="0" r="r" b="b"/>
              <a:pathLst>
                <a:path w="56" h="24">
                  <a:moveTo>
                    <a:pt x="0" y="2"/>
                  </a:moveTo>
                  <a:lnTo>
                    <a:pt x="37" y="0"/>
                  </a:lnTo>
                  <a:lnTo>
                    <a:pt x="46" y="8"/>
                  </a:lnTo>
                  <a:lnTo>
                    <a:pt x="54" y="13"/>
                  </a:lnTo>
                  <a:lnTo>
                    <a:pt x="56" y="19"/>
                  </a:lnTo>
                  <a:lnTo>
                    <a:pt x="50" y="23"/>
                  </a:lnTo>
                  <a:lnTo>
                    <a:pt x="43" y="24"/>
                  </a:lnTo>
                  <a:lnTo>
                    <a:pt x="35" y="20"/>
                  </a:lnTo>
                  <a:lnTo>
                    <a:pt x="32" y="19"/>
                  </a:lnTo>
                  <a:lnTo>
                    <a:pt x="24" y="21"/>
                  </a:lnTo>
                  <a:lnTo>
                    <a:pt x="5" y="24"/>
                  </a:lnTo>
                  <a:lnTo>
                    <a:pt x="1" y="24"/>
                  </a:lnTo>
                </a:path>
              </a:pathLst>
            </a:custGeom>
            <a:no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90" name="Freeform 805"/>
            <p:cNvSpPr>
              <a:spLocks/>
            </p:cNvSpPr>
            <p:nvPr/>
          </p:nvSpPr>
          <p:spPr bwMode="auto">
            <a:xfrm>
              <a:off x="740" y="3715"/>
              <a:ext cx="60" cy="23"/>
            </a:xfrm>
            <a:custGeom>
              <a:avLst/>
              <a:gdLst/>
              <a:ahLst/>
              <a:cxnLst>
                <a:cxn ang="0">
                  <a:pos x="10" y="0"/>
                </a:cxn>
                <a:cxn ang="0">
                  <a:pos x="34" y="1"/>
                </a:cxn>
                <a:cxn ang="0">
                  <a:pos x="42" y="3"/>
                </a:cxn>
                <a:cxn ang="0">
                  <a:pos x="52" y="5"/>
                </a:cxn>
                <a:cxn ang="0">
                  <a:pos x="57" y="12"/>
                </a:cxn>
                <a:cxn ang="0">
                  <a:pos x="60" y="19"/>
                </a:cxn>
                <a:cxn ang="0">
                  <a:pos x="57" y="23"/>
                </a:cxn>
                <a:cxn ang="0">
                  <a:pos x="49" y="23"/>
                </a:cxn>
                <a:cxn ang="0">
                  <a:pos x="44" y="20"/>
                </a:cxn>
                <a:cxn ang="0">
                  <a:pos x="39" y="18"/>
                </a:cxn>
                <a:cxn ang="0">
                  <a:pos x="14" y="22"/>
                </a:cxn>
                <a:cxn ang="0">
                  <a:pos x="0" y="22"/>
                </a:cxn>
                <a:cxn ang="0">
                  <a:pos x="10" y="0"/>
                </a:cxn>
              </a:cxnLst>
              <a:rect l="0" t="0" r="r" b="b"/>
              <a:pathLst>
                <a:path w="60" h="23">
                  <a:moveTo>
                    <a:pt x="10" y="0"/>
                  </a:moveTo>
                  <a:lnTo>
                    <a:pt x="34" y="1"/>
                  </a:lnTo>
                  <a:lnTo>
                    <a:pt x="42" y="3"/>
                  </a:lnTo>
                  <a:lnTo>
                    <a:pt x="52" y="5"/>
                  </a:lnTo>
                  <a:lnTo>
                    <a:pt x="57" y="12"/>
                  </a:lnTo>
                  <a:lnTo>
                    <a:pt x="60" y="19"/>
                  </a:lnTo>
                  <a:lnTo>
                    <a:pt x="57" y="23"/>
                  </a:lnTo>
                  <a:lnTo>
                    <a:pt x="49" y="23"/>
                  </a:lnTo>
                  <a:lnTo>
                    <a:pt x="44" y="20"/>
                  </a:lnTo>
                  <a:lnTo>
                    <a:pt x="39" y="18"/>
                  </a:lnTo>
                  <a:lnTo>
                    <a:pt x="14" y="22"/>
                  </a:lnTo>
                  <a:lnTo>
                    <a:pt x="0" y="22"/>
                  </a:lnTo>
                  <a:lnTo>
                    <a:pt x="10" y="0"/>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91" name="Freeform 806"/>
            <p:cNvSpPr>
              <a:spLocks/>
            </p:cNvSpPr>
            <p:nvPr/>
          </p:nvSpPr>
          <p:spPr bwMode="auto">
            <a:xfrm>
              <a:off x="740" y="3715"/>
              <a:ext cx="60" cy="23"/>
            </a:xfrm>
            <a:custGeom>
              <a:avLst/>
              <a:gdLst/>
              <a:ahLst/>
              <a:cxnLst>
                <a:cxn ang="0">
                  <a:pos x="10" y="0"/>
                </a:cxn>
                <a:cxn ang="0">
                  <a:pos x="34" y="1"/>
                </a:cxn>
                <a:cxn ang="0">
                  <a:pos x="42" y="3"/>
                </a:cxn>
                <a:cxn ang="0">
                  <a:pos x="52" y="5"/>
                </a:cxn>
                <a:cxn ang="0">
                  <a:pos x="57" y="12"/>
                </a:cxn>
                <a:cxn ang="0">
                  <a:pos x="60" y="19"/>
                </a:cxn>
                <a:cxn ang="0">
                  <a:pos x="57" y="23"/>
                </a:cxn>
                <a:cxn ang="0">
                  <a:pos x="49" y="23"/>
                </a:cxn>
                <a:cxn ang="0">
                  <a:pos x="44" y="20"/>
                </a:cxn>
                <a:cxn ang="0">
                  <a:pos x="39" y="18"/>
                </a:cxn>
                <a:cxn ang="0">
                  <a:pos x="14" y="22"/>
                </a:cxn>
                <a:cxn ang="0">
                  <a:pos x="0" y="22"/>
                </a:cxn>
                <a:cxn ang="0">
                  <a:pos x="10" y="0"/>
                </a:cxn>
              </a:cxnLst>
              <a:rect l="0" t="0" r="r" b="b"/>
              <a:pathLst>
                <a:path w="60" h="23">
                  <a:moveTo>
                    <a:pt x="10" y="0"/>
                  </a:moveTo>
                  <a:lnTo>
                    <a:pt x="34" y="1"/>
                  </a:lnTo>
                  <a:lnTo>
                    <a:pt x="42" y="3"/>
                  </a:lnTo>
                  <a:lnTo>
                    <a:pt x="52" y="5"/>
                  </a:lnTo>
                  <a:lnTo>
                    <a:pt x="57" y="12"/>
                  </a:lnTo>
                  <a:lnTo>
                    <a:pt x="60" y="19"/>
                  </a:lnTo>
                  <a:lnTo>
                    <a:pt x="57" y="23"/>
                  </a:lnTo>
                  <a:lnTo>
                    <a:pt x="49" y="23"/>
                  </a:lnTo>
                  <a:lnTo>
                    <a:pt x="44" y="20"/>
                  </a:lnTo>
                  <a:lnTo>
                    <a:pt x="39" y="18"/>
                  </a:lnTo>
                  <a:lnTo>
                    <a:pt x="14" y="22"/>
                  </a:lnTo>
                  <a:lnTo>
                    <a:pt x="0" y="22"/>
                  </a:lnTo>
                  <a:lnTo>
                    <a:pt x="10" y="0"/>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92" name="Freeform 807"/>
            <p:cNvSpPr>
              <a:spLocks/>
            </p:cNvSpPr>
            <p:nvPr/>
          </p:nvSpPr>
          <p:spPr bwMode="auto">
            <a:xfrm>
              <a:off x="740" y="3715"/>
              <a:ext cx="60" cy="23"/>
            </a:xfrm>
            <a:custGeom>
              <a:avLst/>
              <a:gdLst/>
              <a:ahLst/>
              <a:cxnLst>
                <a:cxn ang="0">
                  <a:pos x="10" y="0"/>
                </a:cxn>
                <a:cxn ang="0">
                  <a:pos x="34" y="1"/>
                </a:cxn>
                <a:cxn ang="0">
                  <a:pos x="42" y="3"/>
                </a:cxn>
                <a:cxn ang="0">
                  <a:pos x="52" y="5"/>
                </a:cxn>
                <a:cxn ang="0">
                  <a:pos x="57" y="12"/>
                </a:cxn>
                <a:cxn ang="0">
                  <a:pos x="60" y="19"/>
                </a:cxn>
                <a:cxn ang="0">
                  <a:pos x="57" y="23"/>
                </a:cxn>
                <a:cxn ang="0">
                  <a:pos x="49" y="23"/>
                </a:cxn>
                <a:cxn ang="0">
                  <a:pos x="44" y="20"/>
                </a:cxn>
                <a:cxn ang="0">
                  <a:pos x="39" y="18"/>
                </a:cxn>
                <a:cxn ang="0">
                  <a:pos x="14" y="22"/>
                </a:cxn>
                <a:cxn ang="0">
                  <a:pos x="0" y="22"/>
                </a:cxn>
              </a:cxnLst>
              <a:rect l="0" t="0" r="r" b="b"/>
              <a:pathLst>
                <a:path w="60" h="23">
                  <a:moveTo>
                    <a:pt x="10" y="0"/>
                  </a:moveTo>
                  <a:lnTo>
                    <a:pt x="34" y="1"/>
                  </a:lnTo>
                  <a:lnTo>
                    <a:pt x="42" y="3"/>
                  </a:lnTo>
                  <a:lnTo>
                    <a:pt x="52" y="5"/>
                  </a:lnTo>
                  <a:lnTo>
                    <a:pt x="57" y="12"/>
                  </a:lnTo>
                  <a:lnTo>
                    <a:pt x="60" y="19"/>
                  </a:lnTo>
                  <a:lnTo>
                    <a:pt x="57" y="23"/>
                  </a:lnTo>
                  <a:lnTo>
                    <a:pt x="49" y="23"/>
                  </a:lnTo>
                  <a:lnTo>
                    <a:pt x="44" y="20"/>
                  </a:lnTo>
                  <a:lnTo>
                    <a:pt x="39" y="18"/>
                  </a:lnTo>
                  <a:lnTo>
                    <a:pt x="14" y="22"/>
                  </a:lnTo>
                  <a:lnTo>
                    <a:pt x="0" y="22"/>
                  </a:lnTo>
                </a:path>
              </a:pathLst>
            </a:custGeom>
            <a:no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93" name="Freeform 808"/>
            <p:cNvSpPr>
              <a:spLocks/>
            </p:cNvSpPr>
            <p:nvPr/>
          </p:nvSpPr>
          <p:spPr bwMode="auto">
            <a:xfrm>
              <a:off x="746" y="3733"/>
              <a:ext cx="54" cy="27"/>
            </a:xfrm>
            <a:custGeom>
              <a:avLst/>
              <a:gdLst/>
              <a:ahLst/>
              <a:cxnLst>
                <a:cxn ang="0">
                  <a:pos x="0" y="0"/>
                </a:cxn>
                <a:cxn ang="0">
                  <a:pos x="7" y="5"/>
                </a:cxn>
                <a:cxn ang="0">
                  <a:pos x="35" y="6"/>
                </a:cxn>
                <a:cxn ang="0">
                  <a:pos x="40" y="10"/>
                </a:cxn>
                <a:cxn ang="0">
                  <a:pos x="49" y="13"/>
                </a:cxn>
                <a:cxn ang="0">
                  <a:pos x="54" y="18"/>
                </a:cxn>
                <a:cxn ang="0">
                  <a:pos x="53" y="24"/>
                </a:cxn>
                <a:cxn ang="0">
                  <a:pos x="44" y="25"/>
                </a:cxn>
                <a:cxn ang="0">
                  <a:pos x="33" y="23"/>
                </a:cxn>
                <a:cxn ang="0">
                  <a:pos x="12" y="22"/>
                </a:cxn>
                <a:cxn ang="0">
                  <a:pos x="19" y="25"/>
                </a:cxn>
                <a:cxn ang="0">
                  <a:pos x="6" y="27"/>
                </a:cxn>
                <a:cxn ang="0">
                  <a:pos x="0" y="0"/>
                </a:cxn>
              </a:cxnLst>
              <a:rect l="0" t="0" r="r" b="b"/>
              <a:pathLst>
                <a:path w="54" h="27">
                  <a:moveTo>
                    <a:pt x="0" y="0"/>
                  </a:moveTo>
                  <a:lnTo>
                    <a:pt x="7" y="5"/>
                  </a:lnTo>
                  <a:lnTo>
                    <a:pt x="35" y="6"/>
                  </a:lnTo>
                  <a:lnTo>
                    <a:pt x="40" y="10"/>
                  </a:lnTo>
                  <a:lnTo>
                    <a:pt x="49" y="13"/>
                  </a:lnTo>
                  <a:lnTo>
                    <a:pt x="54" y="18"/>
                  </a:lnTo>
                  <a:lnTo>
                    <a:pt x="53" y="24"/>
                  </a:lnTo>
                  <a:lnTo>
                    <a:pt x="44" y="25"/>
                  </a:lnTo>
                  <a:lnTo>
                    <a:pt x="33" y="23"/>
                  </a:lnTo>
                  <a:lnTo>
                    <a:pt x="12" y="22"/>
                  </a:lnTo>
                  <a:lnTo>
                    <a:pt x="19" y="25"/>
                  </a:lnTo>
                  <a:lnTo>
                    <a:pt x="6" y="27"/>
                  </a:lnTo>
                  <a:lnTo>
                    <a:pt x="0" y="0"/>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94" name="Freeform 809"/>
            <p:cNvSpPr>
              <a:spLocks/>
            </p:cNvSpPr>
            <p:nvPr/>
          </p:nvSpPr>
          <p:spPr bwMode="auto">
            <a:xfrm>
              <a:off x="746" y="3733"/>
              <a:ext cx="54" cy="27"/>
            </a:xfrm>
            <a:custGeom>
              <a:avLst/>
              <a:gdLst/>
              <a:ahLst/>
              <a:cxnLst>
                <a:cxn ang="0">
                  <a:pos x="0" y="0"/>
                </a:cxn>
                <a:cxn ang="0">
                  <a:pos x="7" y="5"/>
                </a:cxn>
                <a:cxn ang="0">
                  <a:pos x="35" y="6"/>
                </a:cxn>
                <a:cxn ang="0">
                  <a:pos x="40" y="10"/>
                </a:cxn>
                <a:cxn ang="0">
                  <a:pos x="49" y="13"/>
                </a:cxn>
                <a:cxn ang="0">
                  <a:pos x="54" y="18"/>
                </a:cxn>
                <a:cxn ang="0">
                  <a:pos x="53" y="24"/>
                </a:cxn>
                <a:cxn ang="0">
                  <a:pos x="44" y="25"/>
                </a:cxn>
                <a:cxn ang="0">
                  <a:pos x="33" y="23"/>
                </a:cxn>
                <a:cxn ang="0">
                  <a:pos x="12" y="22"/>
                </a:cxn>
                <a:cxn ang="0">
                  <a:pos x="19" y="25"/>
                </a:cxn>
                <a:cxn ang="0">
                  <a:pos x="6" y="27"/>
                </a:cxn>
                <a:cxn ang="0">
                  <a:pos x="0" y="0"/>
                </a:cxn>
              </a:cxnLst>
              <a:rect l="0" t="0" r="r" b="b"/>
              <a:pathLst>
                <a:path w="54" h="27">
                  <a:moveTo>
                    <a:pt x="0" y="0"/>
                  </a:moveTo>
                  <a:lnTo>
                    <a:pt x="7" y="5"/>
                  </a:lnTo>
                  <a:lnTo>
                    <a:pt x="35" y="6"/>
                  </a:lnTo>
                  <a:lnTo>
                    <a:pt x="40" y="10"/>
                  </a:lnTo>
                  <a:lnTo>
                    <a:pt x="49" y="13"/>
                  </a:lnTo>
                  <a:lnTo>
                    <a:pt x="54" y="18"/>
                  </a:lnTo>
                  <a:lnTo>
                    <a:pt x="53" y="24"/>
                  </a:lnTo>
                  <a:lnTo>
                    <a:pt x="44" y="25"/>
                  </a:lnTo>
                  <a:lnTo>
                    <a:pt x="33" y="23"/>
                  </a:lnTo>
                  <a:lnTo>
                    <a:pt x="12" y="22"/>
                  </a:lnTo>
                  <a:lnTo>
                    <a:pt x="19" y="25"/>
                  </a:lnTo>
                  <a:lnTo>
                    <a:pt x="6" y="27"/>
                  </a:lnTo>
                  <a:lnTo>
                    <a:pt x="0" y="0"/>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95" name="Freeform 810"/>
            <p:cNvSpPr>
              <a:spLocks/>
            </p:cNvSpPr>
            <p:nvPr/>
          </p:nvSpPr>
          <p:spPr bwMode="auto">
            <a:xfrm>
              <a:off x="746" y="3733"/>
              <a:ext cx="54" cy="27"/>
            </a:xfrm>
            <a:custGeom>
              <a:avLst/>
              <a:gdLst/>
              <a:ahLst/>
              <a:cxnLst>
                <a:cxn ang="0">
                  <a:pos x="0" y="0"/>
                </a:cxn>
                <a:cxn ang="0">
                  <a:pos x="7" y="5"/>
                </a:cxn>
                <a:cxn ang="0">
                  <a:pos x="35" y="6"/>
                </a:cxn>
                <a:cxn ang="0">
                  <a:pos x="40" y="10"/>
                </a:cxn>
                <a:cxn ang="0">
                  <a:pos x="49" y="13"/>
                </a:cxn>
                <a:cxn ang="0">
                  <a:pos x="54" y="18"/>
                </a:cxn>
                <a:cxn ang="0">
                  <a:pos x="53" y="24"/>
                </a:cxn>
                <a:cxn ang="0">
                  <a:pos x="44" y="25"/>
                </a:cxn>
                <a:cxn ang="0">
                  <a:pos x="33" y="23"/>
                </a:cxn>
                <a:cxn ang="0">
                  <a:pos x="12" y="22"/>
                </a:cxn>
                <a:cxn ang="0">
                  <a:pos x="19" y="25"/>
                </a:cxn>
                <a:cxn ang="0">
                  <a:pos x="6" y="27"/>
                </a:cxn>
              </a:cxnLst>
              <a:rect l="0" t="0" r="r" b="b"/>
              <a:pathLst>
                <a:path w="54" h="27">
                  <a:moveTo>
                    <a:pt x="0" y="0"/>
                  </a:moveTo>
                  <a:lnTo>
                    <a:pt x="7" y="5"/>
                  </a:lnTo>
                  <a:lnTo>
                    <a:pt x="35" y="6"/>
                  </a:lnTo>
                  <a:lnTo>
                    <a:pt x="40" y="10"/>
                  </a:lnTo>
                  <a:lnTo>
                    <a:pt x="49" y="13"/>
                  </a:lnTo>
                  <a:lnTo>
                    <a:pt x="54" y="18"/>
                  </a:lnTo>
                  <a:lnTo>
                    <a:pt x="53" y="24"/>
                  </a:lnTo>
                  <a:lnTo>
                    <a:pt x="44" y="25"/>
                  </a:lnTo>
                  <a:lnTo>
                    <a:pt x="33" y="23"/>
                  </a:lnTo>
                  <a:lnTo>
                    <a:pt x="12" y="22"/>
                  </a:lnTo>
                  <a:lnTo>
                    <a:pt x="19" y="25"/>
                  </a:lnTo>
                  <a:lnTo>
                    <a:pt x="6" y="27"/>
                  </a:lnTo>
                </a:path>
              </a:pathLst>
            </a:custGeom>
            <a:no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96" name="Freeform 811"/>
            <p:cNvSpPr>
              <a:spLocks/>
            </p:cNvSpPr>
            <p:nvPr/>
          </p:nvSpPr>
          <p:spPr bwMode="auto">
            <a:xfrm>
              <a:off x="612" y="3688"/>
              <a:ext cx="88" cy="115"/>
            </a:xfrm>
            <a:custGeom>
              <a:avLst/>
              <a:gdLst/>
              <a:ahLst/>
              <a:cxnLst>
                <a:cxn ang="0">
                  <a:pos x="0" y="115"/>
                </a:cxn>
                <a:cxn ang="0">
                  <a:pos x="36" y="84"/>
                </a:cxn>
                <a:cxn ang="0">
                  <a:pos x="40" y="61"/>
                </a:cxn>
                <a:cxn ang="0">
                  <a:pos x="46" y="52"/>
                </a:cxn>
                <a:cxn ang="0">
                  <a:pos x="56" y="40"/>
                </a:cxn>
                <a:cxn ang="0">
                  <a:pos x="62" y="30"/>
                </a:cxn>
                <a:cxn ang="0">
                  <a:pos x="66" y="19"/>
                </a:cxn>
                <a:cxn ang="0">
                  <a:pos x="72" y="10"/>
                </a:cxn>
                <a:cxn ang="0">
                  <a:pos x="77" y="0"/>
                </a:cxn>
                <a:cxn ang="0">
                  <a:pos x="82" y="3"/>
                </a:cxn>
                <a:cxn ang="0">
                  <a:pos x="86" y="11"/>
                </a:cxn>
                <a:cxn ang="0">
                  <a:pos x="88" y="21"/>
                </a:cxn>
                <a:cxn ang="0">
                  <a:pos x="83" y="30"/>
                </a:cxn>
                <a:cxn ang="0">
                  <a:pos x="81" y="37"/>
                </a:cxn>
                <a:cxn ang="0">
                  <a:pos x="81" y="44"/>
                </a:cxn>
                <a:cxn ang="0">
                  <a:pos x="81" y="52"/>
                </a:cxn>
                <a:cxn ang="0">
                  <a:pos x="83" y="62"/>
                </a:cxn>
                <a:cxn ang="0">
                  <a:pos x="88" y="72"/>
                </a:cxn>
                <a:cxn ang="0">
                  <a:pos x="0" y="115"/>
                </a:cxn>
              </a:cxnLst>
              <a:rect l="0" t="0" r="r" b="b"/>
              <a:pathLst>
                <a:path w="88" h="115">
                  <a:moveTo>
                    <a:pt x="0" y="115"/>
                  </a:moveTo>
                  <a:lnTo>
                    <a:pt x="36" y="84"/>
                  </a:lnTo>
                  <a:lnTo>
                    <a:pt x="40" y="61"/>
                  </a:lnTo>
                  <a:lnTo>
                    <a:pt x="46" y="52"/>
                  </a:lnTo>
                  <a:lnTo>
                    <a:pt x="56" y="40"/>
                  </a:lnTo>
                  <a:lnTo>
                    <a:pt x="62" y="30"/>
                  </a:lnTo>
                  <a:lnTo>
                    <a:pt x="66" y="19"/>
                  </a:lnTo>
                  <a:lnTo>
                    <a:pt x="72" y="10"/>
                  </a:lnTo>
                  <a:lnTo>
                    <a:pt x="77" y="0"/>
                  </a:lnTo>
                  <a:lnTo>
                    <a:pt x="82" y="3"/>
                  </a:lnTo>
                  <a:lnTo>
                    <a:pt x="86" y="11"/>
                  </a:lnTo>
                  <a:lnTo>
                    <a:pt x="88" y="21"/>
                  </a:lnTo>
                  <a:lnTo>
                    <a:pt x="83" y="30"/>
                  </a:lnTo>
                  <a:lnTo>
                    <a:pt x="81" y="37"/>
                  </a:lnTo>
                  <a:lnTo>
                    <a:pt x="81" y="44"/>
                  </a:lnTo>
                  <a:lnTo>
                    <a:pt x="81" y="52"/>
                  </a:lnTo>
                  <a:lnTo>
                    <a:pt x="83" y="62"/>
                  </a:lnTo>
                  <a:lnTo>
                    <a:pt x="88" y="72"/>
                  </a:lnTo>
                  <a:lnTo>
                    <a:pt x="0" y="115"/>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97" name="Freeform 812"/>
            <p:cNvSpPr>
              <a:spLocks/>
            </p:cNvSpPr>
            <p:nvPr/>
          </p:nvSpPr>
          <p:spPr bwMode="auto">
            <a:xfrm>
              <a:off x="612" y="3688"/>
              <a:ext cx="88" cy="115"/>
            </a:xfrm>
            <a:custGeom>
              <a:avLst/>
              <a:gdLst/>
              <a:ahLst/>
              <a:cxnLst>
                <a:cxn ang="0">
                  <a:pos x="0" y="115"/>
                </a:cxn>
                <a:cxn ang="0">
                  <a:pos x="36" y="84"/>
                </a:cxn>
                <a:cxn ang="0">
                  <a:pos x="40" y="61"/>
                </a:cxn>
                <a:cxn ang="0">
                  <a:pos x="46" y="52"/>
                </a:cxn>
                <a:cxn ang="0">
                  <a:pos x="56" y="40"/>
                </a:cxn>
                <a:cxn ang="0">
                  <a:pos x="62" y="30"/>
                </a:cxn>
                <a:cxn ang="0">
                  <a:pos x="66" y="19"/>
                </a:cxn>
                <a:cxn ang="0">
                  <a:pos x="72" y="10"/>
                </a:cxn>
                <a:cxn ang="0">
                  <a:pos x="77" y="0"/>
                </a:cxn>
                <a:cxn ang="0">
                  <a:pos x="82" y="3"/>
                </a:cxn>
                <a:cxn ang="0">
                  <a:pos x="86" y="11"/>
                </a:cxn>
                <a:cxn ang="0">
                  <a:pos x="88" y="21"/>
                </a:cxn>
                <a:cxn ang="0">
                  <a:pos x="83" y="30"/>
                </a:cxn>
                <a:cxn ang="0">
                  <a:pos x="81" y="37"/>
                </a:cxn>
                <a:cxn ang="0">
                  <a:pos x="81" y="44"/>
                </a:cxn>
                <a:cxn ang="0">
                  <a:pos x="81" y="52"/>
                </a:cxn>
                <a:cxn ang="0">
                  <a:pos x="83" y="62"/>
                </a:cxn>
                <a:cxn ang="0">
                  <a:pos x="88" y="72"/>
                </a:cxn>
                <a:cxn ang="0">
                  <a:pos x="0" y="115"/>
                </a:cxn>
              </a:cxnLst>
              <a:rect l="0" t="0" r="r" b="b"/>
              <a:pathLst>
                <a:path w="88" h="115">
                  <a:moveTo>
                    <a:pt x="0" y="115"/>
                  </a:moveTo>
                  <a:lnTo>
                    <a:pt x="36" y="84"/>
                  </a:lnTo>
                  <a:lnTo>
                    <a:pt x="40" y="61"/>
                  </a:lnTo>
                  <a:lnTo>
                    <a:pt x="46" y="52"/>
                  </a:lnTo>
                  <a:lnTo>
                    <a:pt x="56" y="40"/>
                  </a:lnTo>
                  <a:lnTo>
                    <a:pt x="62" y="30"/>
                  </a:lnTo>
                  <a:lnTo>
                    <a:pt x="66" y="19"/>
                  </a:lnTo>
                  <a:lnTo>
                    <a:pt x="72" y="10"/>
                  </a:lnTo>
                  <a:lnTo>
                    <a:pt x="77" y="0"/>
                  </a:lnTo>
                  <a:lnTo>
                    <a:pt x="82" y="3"/>
                  </a:lnTo>
                  <a:lnTo>
                    <a:pt x="86" y="11"/>
                  </a:lnTo>
                  <a:lnTo>
                    <a:pt x="88" y="21"/>
                  </a:lnTo>
                  <a:lnTo>
                    <a:pt x="83" y="30"/>
                  </a:lnTo>
                  <a:lnTo>
                    <a:pt x="81" y="37"/>
                  </a:lnTo>
                  <a:lnTo>
                    <a:pt x="81" y="44"/>
                  </a:lnTo>
                  <a:lnTo>
                    <a:pt x="81" y="52"/>
                  </a:lnTo>
                  <a:lnTo>
                    <a:pt x="83" y="62"/>
                  </a:lnTo>
                  <a:lnTo>
                    <a:pt x="88" y="72"/>
                  </a:lnTo>
                  <a:lnTo>
                    <a:pt x="0" y="115"/>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98" name="Freeform 813"/>
            <p:cNvSpPr>
              <a:spLocks/>
            </p:cNvSpPr>
            <p:nvPr/>
          </p:nvSpPr>
          <p:spPr bwMode="auto">
            <a:xfrm>
              <a:off x="612" y="3688"/>
              <a:ext cx="88" cy="115"/>
            </a:xfrm>
            <a:custGeom>
              <a:avLst/>
              <a:gdLst/>
              <a:ahLst/>
              <a:cxnLst>
                <a:cxn ang="0">
                  <a:pos x="0" y="115"/>
                </a:cxn>
                <a:cxn ang="0">
                  <a:pos x="36" y="84"/>
                </a:cxn>
                <a:cxn ang="0">
                  <a:pos x="40" y="61"/>
                </a:cxn>
                <a:cxn ang="0">
                  <a:pos x="46" y="52"/>
                </a:cxn>
                <a:cxn ang="0">
                  <a:pos x="56" y="40"/>
                </a:cxn>
                <a:cxn ang="0">
                  <a:pos x="62" y="30"/>
                </a:cxn>
                <a:cxn ang="0">
                  <a:pos x="66" y="19"/>
                </a:cxn>
                <a:cxn ang="0">
                  <a:pos x="72" y="10"/>
                </a:cxn>
                <a:cxn ang="0">
                  <a:pos x="77" y="0"/>
                </a:cxn>
                <a:cxn ang="0">
                  <a:pos x="82" y="3"/>
                </a:cxn>
                <a:cxn ang="0">
                  <a:pos x="86" y="11"/>
                </a:cxn>
                <a:cxn ang="0">
                  <a:pos x="88" y="21"/>
                </a:cxn>
                <a:cxn ang="0">
                  <a:pos x="83" y="30"/>
                </a:cxn>
                <a:cxn ang="0">
                  <a:pos x="81" y="37"/>
                </a:cxn>
                <a:cxn ang="0">
                  <a:pos x="81" y="44"/>
                </a:cxn>
                <a:cxn ang="0">
                  <a:pos x="81" y="52"/>
                </a:cxn>
                <a:cxn ang="0">
                  <a:pos x="83" y="62"/>
                </a:cxn>
                <a:cxn ang="0">
                  <a:pos x="88" y="72"/>
                </a:cxn>
              </a:cxnLst>
              <a:rect l="0" t="0" r="r" b="b"/>
              <a:pathLst>
                <a:path w="88" h="115">
                  <a:moveTo>
                    <a:pt x="0" y="115"/>
                  </a:moveTo>
                  <a:lnTo>
                    <a:pt x="36" y="84"/>
                  </a:lnTo>
                  <a:lnTo>
                    <a:pt x="40" y="61"/>
                  </a:lnTo>
                  <a:lnTo>
                    <a:pt x="46" y="52"/>
                  </a:lnTo>
                  <a:lnTo>
                    <a:pt x="56" y="40"/>
                  </a:lnTo>
                  <a:lnTo>
                    <a:pt x="62" y="30"/>
                  </a:lnTo>
                  <a:lnTo>
                    <a:pt x="66" y="19"/>
                  </a:lnTo>
                  <a:lnTo>
                    <a:pt x="72" y="10"/>
                  </a:lnTo>
                  <a:lnTo>
                    <a:pt x="77" y="0"/>
                  </a:lnTo>
                  <a:lnTo>
                    <a:pt x="82" y="3"/>
                  </a:lnTo>
                  <a:lnTo>
                    <a:pt x="86" y="11"/>
                  </a:lnTo>
                  <a:lnTo>
                    <a:pt x="88" y="21"/>
                  </a:lnTo>
                  <a:lnTo>
                    <a:pt x="83" y="30"/>
                  </a:lnTo>
                  <a:lnTo>
                    <a:pt x="81" y="37"/>
                  </a:lnTo>
                  <a:lnTo>
                    <a:pt x="81" y="44"/>
                  </a:lnTo>
                  <a:lnTo>
                    <a:pt x="81" y="52"/>
                  </a:lnTo>
                  <a:lnTo>
                    <a:pt x="83" y="62"/>
                  </a:lnTo>
                  <a:lnTo>
                    <a:pt x="88" y="72"/>
                  </a:lnTo>
                </a:path>
              </a:pathLst>
            </a:custGeom>
            <a:no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99" name="Freeform 814"/>
            <p:cNvSpPr>
              <a:spLocks/>
            </p:cNvSpPr>
            <p:nvPr/>
          </p:nvSpPr>
          <p:spPr bwMode="auto">
            <a:xfrm>
              <a:off x="725" y="3671"/>
              <a:ext cx="53" cy="17"/>
            </a:xfrm>
            <a:custGeom>
              <a:avLst/>
              <a:gdLst/>
              <a:ahLst/>
              <a:cxnLst>
                <a:cxn ang="0">
                  <a:pos x="0" y="8"/>
                </a:cxn>
                <a:cxn ang="0">
                  <a:pos x="22" y="0"/>
                </a:cxn>
                <a:cxn ang="0">
                  <a:pos x="37" y="0"/>
                </a:cxn>
                <a:cxn ang="0">
                  <a:pos x="46" y="0"/>
                </a:cxn>
                <a:cxn ang="0">
                  <a:pos x="53" y="2"/>
                </a:cxn>
                <a:cxn ang="0">
                  <a:pos x="53" y="7"/>
                </a:cxn>
                <a:cxn ang="0">
                  <a:pos x="50" y="11"/>
                </a:cxn>
                <a:cxn ang="0">
                  <a:pos x="43" y="16"/>
                </a:cxn>
                <a:cxn ang="0">
                  <a:pos x="37" y="15"/>
                </a:cxn>
                <a:cxn ang="0">
                  <a:pos x="27" y="17"/>
                </a:cxn>
                <a:cxn ang="0">
                  <a:pos x="0" y="8"/>
                </a:cxn>
              </a:cxnLst>
              <a:rect l="0" t="0" r="r" b="b"/>
              <a:pathLst>
                <a:path w="53" h="17">
                  <a:moveTo>
                    <a:pt x="0" y="8"/>
                  </a:moveTo>
                  <a:lnTo>
                    <a:pt x="22" y="0"/>
                  </a:lnTo>
                  <a:lnTo>
                    <a:pt x="37" y="0"/>
                  </a:lnTo>
                  <a:lnTo>
                    <a:pt x="46" y="0"/>
                  </a:lnTo>
                  <a:lnTo>
                    <a:pt x="53" y="2"/>
                  </a:lnTo>
                  <a:lnTo>
                    <a:pt x="53" y="7"/>
                  </a:lnTo>
                  <a:lnTo>
                    <a:pt x="50" y="11"/>
                  </a:lnTo>
                  <a:lnTo>
                    <a:pt x="43" y="16"/>
                  </a:lnTo>
                  <a:lnTo>
                    <a:pt x="37" y="15"/>
                  </a:lnTo>
                  <a:lnTo>
                    <a:pt x="27" y="17"/>
                  </a:lnTo>
                  <a:lnTo>
                    <a:pt x="0" y="8"/>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100" name="Freeform 815"/>
            <p:cNvSpPr>
              <a:spLocks/>
            </p:cNvSpPr>
            <p:nvPr/>
          </p:nvSpPr>
          <p:spPr bwMode="auto">
            <a:xfrm>
              <a:off x="725" y="3671"/>
              <a:ext cx="53" cy="17"/>
            </a:xfrm>
            <a:custGeom>
              <a:avLst/>
              <a:gdLst/>
              <a:ahLst/>
              <a:cxnLst>
                <a:cxn ang="0">
                  <a:pos x="0" y="8"/>
                </a:cxn>
                <a:cxn ang="0">
                  <a:pos x="22" y="0"/>
                </a:cxn>
                <a:cxn ang="0">
                  <a:pos x="37" y="0"/>
                </a:cxn>
                <a:cxn ang="0">
                  <a:pos x="46" y="0"/>
                </a:cxn>
                <a:cxn ang="0">
                  <a:pos x="53" y="2"/>
                </a:cxn>
                <a:cxn ang="0">
                  <a:pos x="53" y="7"/>
                </a:cxn>
                <a:cxn ang="0">
                  <a:pos x="50" y="11"/>
                </a:cxn>
                <a:cxn ang="0">
                  <a:pos x="43" y="16"/>
                </a:cxn>
                <a:cxn ang="0">
                  <a:pos x="37" y="15"/>
                </a:cxn>
                <a:cxn ang="0">
                  <a:pos x="27" y="17"/>
                </a:cxn>
                <a:cxn ang="0">
                  <a:pos x="0" y="8"/>
                </a:cxn>
              </a:cxnLst>
              <a:rect l="0" t="0" r="r" b="b"/>
              <a:pathLst>
                <a:path w="53" h="17">
                  <a:moveTo>
                    <a:pt x="0" y="8"/>
                  </a:moveTo>
                  <a:lnTo>
                    <a:pt x="22" y="0"/>
                  </a:lnTo>
                  <a:lnTo>
                    <a:pt x="37" y="0"/>
                  </a:lnTo>
                  <a:lnTo>
                    <a:pt x="46" y="0"/>
                  </a:lnTo>
                  <a:lnTo>
                    <a:pt x="53" y="2"/>
                  </a:lnTo>
                  <a:lnTo>
                    <a:pt x="53" y="7"/>
                  </a:lnTo>
                  <a:lnTo>
                    <a:pt x="50" y="11"/>
                  </a:lnTo>
                  <a:lnTo>
                    <a:pt x="43" y="16"/>
                  </a:lnTo>
                  <a:lnTo>
                    <a:pt x="37" y="15"/>
                  </a:lnTo>
                  <a:lnTo>
                    <a:pt x="27" y="17"/>
                  </a:lnTo>
                  <a:lnTo>
                    <a:pt x="0" y="8"/>
                  </a:lnTo>
                  <a:close/>
                </a:path>
              </a:pathLst>
            </a:custGeom>
            <a:solidFill>
              <a:srgbClr val="E5B070"/>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101" name="Freeform 816"/>
            <p:cNvSpPr>
              <a:spLocks/>
            </p:cNvSpPr>
            <p:nvPr/>
          </p:nvSpPr>
          <p:spPr bwMode="auto">
            <a:xfrm>
              <a:off x="725" y="3671"/>
              <a:ext cx="53" cy="17"/>
            </a:xfrm>
            <a:custGeom>
              <a:avLst/>
              <a:gdLst/>
              <a:ahLst/>
              <a:cxnLst>
                <a:cxn ang="0">
                  <a:pos x="0" y="8"/>
                </a:cxn>
                <a:cxn ang="0">
                  <a:pos x="22" y="0"/>
                </a:cxn>
                <a:cxn ang="0">
                  <a:pos x="37" y="0"/>
                </a:cxn>
                <a:cxn ang="0">
                  <a:pos x="46" y="0"/>
                </a:cxn>
                <a:cxn ang="0">
                  <a:pos x="53" y="2"/>
                </a:cxn>
                <a:cxn ang="0">
                  <a:pos x="53" y="7"/>
                </a:cxn>
                <a:cxn ang="0">
                  <a:pos x="50" y="11"/>
                </a:cxn>
                <a:cxn ang="0">
                  <a:pos x="43" y="16"/>
                </a:cxn>
                <a:cxn ang="0">
                  <a:pos x="37" y="15"/>
                </a:cxn>
                <a:cxn ang="0">
                  <a:pos x="27" y="17"/>
                </a:cxn>
              </a:cxnLst>
              <a:rect l="0" t="0" r="r" b="b"/>
              <a:pathLst>
                <a:path w="53" h="17">
                  <a:moveTo>
                    <a:pt x="0" y="8"/>
                  </a:moveTo>
                  <a:lnTo>
                    <a:pt x="22" y="0"/>
                  </a:lnTo>
                  <a:lnTo>
                    <a:pt x="37" y="0"/>
                  </a:lnTo>
                  <a:lnTo>
                    <a:pt x="46" y="0"/>
                  </a:lnTo>
                  <a:lnTo>
                    <a:pt x="53" y="2"/>
                  </a:lnTo>
                  <a:lnTo>
                    <a:pt x="53" y="7"/>
                  </a:lnTo>
                  <a:lnTo>
                    <a:pt x="50" y="11"/>
                  </a:lnTo>
                  <a:lnTo>
                    <a:pt x="43" y="16"/>
                  </a:lnTo>
                  <a:lnTo>
                    <a:pt x="37" y="15"/>
                  </a:lnTo>
                  <a:lnTo>
                    <a:pt x="27" y="17"/>
                  </a:lnTo>
                </a:path>
              </a:pathLst>
            </a:custGeom>
            <a:no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102" name="Freeform 817"/>
            <p:cNvSpPr>
              <a:spLocks/>
            </p:cNvSpPr>
            <p:nvPr/>
          </p:nvSpPr>
          <p:spPr bwMode="auto">
            <a:xfrm>
              <a:off x="703" y="3700"/>
              <a:ext cx="91" cy="104"/>
            </a:xfrm>
            <a:custGeom>
              <a:avLst/>
              <a:gdLst/>
              <a:ahLst/>
              <a:cxnLst>
                <a:cxn ang="0">
                  <a:pos x="0" y="7"/>
                </a:cxn>
                <a:cxn ang="0">
                  <a:pos x="20" y="94"/>
                </a:cxn>
                <a:cxn ang="0">
                  <a:pos x="58" y="104"/>
                </a:cxn>
                <a:cxn ang="0">
                  <a:pos x="64" y="104"/>
                </a:cxn>
                <a:cxn ang="0">
                  <a:pos x="90" y="94"/>
                </a:cxn>
                <a:cxn ang="0">
                  <a:pos x="91" y="91"/>
                </a:cxn>
                <a:cxn ang="0">
                  <a:pos x="74" y="78"/>
                </a:cxn>
                <a:cxn ang="0">
                  <a:pos x="63" y="36"/>
                </a:cxn>
                <a:cxn ang="0">
                  <a:pos x="52" y="1"/>
                </a:cxn>
                <a:cxn ang="0">
                  <a:pos x="51" y="0"/>
                </a:cxn>
                <a:cxn ang="0">
                  <a:pos x="0" y="7"/>
                </a:cxn>
              </a:cxnLst>
              <a:rect l="0" t="0" r="r" b="b"/>
              <a:pathLst>
                <a:path w="91" h="104">
                  <a:moveTo>
                    <a:pt x="0" y="7"/>
                  </a:moveTo>
                  <a:lnTo>
                    <a:pt x="20" y="94"/>
                  </a:lnTo>
                  <a:lnTo>
                    <a:pt x="58" y="104"/>
                  </a:lnTo>
                  <a:lnTo>
                    <a:pt x="64" y="104"/>
                  </a:lnTo>
                  <a:lnTo>
                    <a:pt x="90" y="94"/>
                  </a:lnTo>
                  <a:lnTo>
                    <a:pt x="91" y="91"/>
                  </a:lnTo>
                  <a:lnTo>
                    <a:pt x="74" y="78"/>
                  </a:lnTo>
                  <a:lnTo>
                    <a:pt x="63" y="36"/>
                  </a:lnTo>
                  <a:lnTo>
                    <a:pt x="52" y="1"/>
                  </a:lnTo>
                  <a:lnTo>
                    <a:pt x="51" y="0"/>
                  </a:lnTo>
                  <a:lnTo>
                    <a:pt x="0" y="7"/>
                  </a:lnTo>
                  <a:close/>
                </a:path>
              </a:pathLst>
            </a:custGeom>
            <a:solidFill>
              <a:srgbClr val="777777"/>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103" name="Freeform 818"/>
            <p:cNvSpPr>
              <a:spLocks/>
            </p:cNvSpPr>
            <p:nvPr/>
          </p:nvSpPr>
          <p:spPr bwMode="auto">
            <a:xfrm>
              <a:off x="703" y="3700"/>
              <a:ext cx="91" cy="104"/>
            </a:xfrm>
            <a:custGeom>
              <a:avLst/>
              <a:gdLst/>
              <a:ahLst/>
              <a:cxnLst>
                <a:cxn ang="0">
                  <a:pos x="0" y="7"/>
                </a:cxn>
                <a:cxn ang="0">
                  <a:pos x="20" y="94"/>
                </a:cxn>
                <a:cxn ang="0">
                  <a:pos x="58" y="104"/>
                </a:cxn>
                <a:cxn ang="0">
                  <a:pos x="64" y="104"/>
                </a:cxn>
                <a:cxn ang="0">
                  <a:pos x="90" y="94"/>
                </a:cxn>
                <a:cxn ang="0">
                  <a:pos x="91" y="91"/>
                </a:cxn>
                <a:cxn ang="0">
                  <a:pos x="74" y="78"/>
                </a:cxn>
                <a:cxn ang="0">
                  <a:pos x="63" y="36"/>
                </a:cxn>
                <a:cxn ang="0">
                  <a:pos x="52" y="1"/>
                </a:cxn>
                <a:cxn ang="0">
                  <a:pos x="51" y="0"/>
                </a:cxn>
                <a:cxn ang="0">
                  <a:pos x="0" y="7"/>
                </a:cxn>
              </a:cxnLst>
              <a:rect l="0" t="0" r="r" b="b"/>
              <a:pathLst>
                <a:path w="91" h="104">
                  <a:moveTo>
                    <a:pt x="0" y="7"/>
                  </a:moveTo>
                  <a:lnTo>
                    <a:pt x="20" y="94"/>
                  </a:lnTo>
                  <a:lnTo>
                    <a:pt x="58" y="104"/>
                  </a:lnTo>
                  <a:lnTo>
                    <a:pt x="64" y="104"/>
                  </a:lnTo>
                  <a:lnTo>
                    <a:pt x="90" y="94"/>
                  </a:lnTo>
                  <a:lnTo>
                    <a:pt x="91" y="91"/>
                  </a:lnTo>
                  <a:lnTo>
                    <a:pt x="74" y="78"/>
                  </a:lnTo>
                  <a:lnTo>
                    <a:pt x="63" y="36"/>
                  </a:lnTo>
                  <a:lnTo>
                    <a:pt x="52" y="1"/>
                  </a:lnTo>
                  <a:lnTo>
                    <a:pt x="51" y="0"/>
                  </a:lnTo>
                  <a:lnTo>
                    <a:pt x="0" y="7"/>
                  </a:lnTo>
                  <a:close/>
                </a:path>
              </a:pathLst>
            </a:custGeom>
            <a:solidFill>
              <a:srgbClr val="777777"/>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104" name="Freeform 819"/>
            <p:cNvSpPr>
              <a:spLocks/>
            </p:cNvSpPr>
            <p:nvPr/>
          </p:nvSpPr>
          <p:spPr bwMode="auto">
            <a:xfrm>
              <a:off x="703" y="3700"/>
              <a:ext cx="91" cy="104"/>
            </a:xfrm>
            <a:custGeom>
              <a:avLst/>
              <a:gdLst/>
              <a:ahLst/>
              <a:cxnLst>
                <a:cxn ang="0">
                  <a:pos x="0" y="7"/>
                </a:cxn>
                <a:cxn ang="0">
                  <a:pos x="20" y="94"/>
                </a:cxn>
                <a:cxn ang="0">
                  <a:pos x="58" y="104"/>
                </a:cxn>
                <a:cxn ang="0">
                  <a:pos x="64" y="104"/>
                </a:cxn>
                <a:cxn ang="0">
                  <a:pos x="90" y="94"/>
                </a:cxn>
                <a:cxn ang="0">
                  <a:pos x="91" y="91"/>
                </a:cxn>
                <a:cxn ang="0">
                  <a:pos x="74" y="78"/>
                </a:cxn>
                <a:cxn ang="0">
                  <a:pos x="63" y="36"/>
                </a:cxn>
                <a:cxn ang="0">
                  <a:pos x="52" y="1"/>
                </a:cxn>
                <a:cxn ang="0">
                  <a:pos x="51" y="0"/>
                </a:cxn>
              </a:cxnLst>
              <a:rect l="0" t="0" r="r" b="b"/>
              <a:pathLst>
                <a:path w="91" h="104">
                  <a:moveTo>
                    <a:pt x="0" y="7"/>
                  </a:moveTo>
                  <a:lnTo>
                    <a:pt x="20" y="94"/>
                  </a:lnTo>
                  <a:lnTo>
                    <a:pt x="58" y="104"/>
                  </a:lnTo>
                  <a:lnTo>
                    <a:pt x="64" y="104"/>
                  </a:lnTo>
                  <a:lnTo>
                    <a:pt x="90" y="94"/>
                  </a:lnTo>
                  <a:lnTo>
                    <a:pt x="91" y="91"/>
                  </a:lnTo>
                  <a:lnTo>
                    <a:pt x="74" y="78"/>
                  </a:lnTo>
                  <a:lnTo>
                    <a:pt x="63" y="36"/>
                  </a:lnTo>
                  <a:lnTo>
                    <a:pt x="52" y="1"/>
                  </a:lnTo>
                  <a:lnTo>
                    <a:pt x="51" y="0"/>
                  </a:lnTo>
                </a:path>
              </a:pathLst>
            </a:custGeom>
            <a:no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105" name="Freeform 820"/>
            <p:cNvSpPr>
              <a:spLocks/>
            </p:cNvSpPr>
            <p:nvPr/>
          </p:nvSpPr>
          <p:spPr bwMode="auto">
            <a:xfrm>
              <a:off x="751" y="3786"/>
              <a:ext cx="28" cy="9"/>
            </a:xfrm>
            <a:custGeom>
              <a:avLst/>
              <a:gdLst/>
              <a:ahLst/>
              <a:cxnLst>
                <a:cxn ang="0">
                  <a:pos x="7" y="1"/>
                </a:cxn>
                <a:cxn ang="0">
                  <a:pos x="2" y="3"/>
                </a:cxn>
                <a:cxn ang="0">
                  <a:pos x="0" y="5"/>
                </a:cxn>
                <a:cxn ang="0">
                  <a:pos x="1" y="8"/>
                </a:cxn>
                <a:cxn ang="0">
                  <a:pos x="5" y="9"/>
                </a:cxn>
                <a:cxn ang="0">
                  <a:pos x="14" y="9"/>
                </a:cxn>
                <a:cxn ang="0">
                  <a:pos x="23" y="9"/>
                </a:cxn>
                <a:cxn ang="0">
                  <a:pos x="27" y="6"/>
                </a:cxn>
                <a:cxn ang="0">
                  <a:pos x="28" y="3"/>
                </a:cxn>
                <a:cxn ang="0">
                  <a:pos x="26" y="1"/>
                </a:cxn>
                <a:cxn ang="0">
                  <a:pos x="23" y="0"/>
                </a:cxn>
                <a:cxn ang="0">
                  <a:pos x="14" y="0"/>
                </a:cxn>
                <a:cxn ang="0">
                  <a:pos x="7" y="1"/>
                </a:cxn>
              </a:cxnLst>
              <a:rect l="0" t="0" r="r" b="b"/>
              <a:pathLst>
                <a:path w="28" h="9">
                  <a:moveTo>
                    <a:pt x="7" y="1"/>
                  </a:moveTo>
                  <a:lnTo>
                    <a:pt x="2" y="3"/>
                  </a:lnTo>
                  <a:lnTo>
                    <a:pt x="0" y="5"/>
                  </a:lnTo>
                  <a:lnTo>
                    <a:pt x="1" y="8"/>
                  </a:lnTo>
                  <a:lnTo>
                    <a:pt x="5" y="9"/>
                  </a:lnTo>
                  <a:lnTo>
                    <a:pt x="14" y="9"/>
                  </a:lnTo>
                  <a:lnTo>
                    <a:pt x="23" y="9"/>
                  </a:lnTo>
                  <a:lnTo>
                    <a:pt x="27" y="6"/>
                  </a:lnTo>
                  <a:lnTo>
                    <a:pt x="28" y="3"/>
                  </a:lnTo>
                  <a:lnTo>
                    <a:pt x="26" y="1"/>
                  </a:lnTo>
                  <a:lnTo>
                    <a:pt x="23" y="0"/>
                  </a:lnTo>
                  <a:lnTo>
                    <a:pt x="14" y="0"/>
                  </a:lnTo>
                  <a:lnTo>
                    <a:pt x="7" y="1"/>
                  </a:lnTo>
                  <a:close/>
                </a:path>
              </a:pathLst>
            </a:custGeom>
            <a:solidFill>
              <a:srgbClr val="222222"/>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106" name="Freeform 821"/>
            <p:cNvSpPr>
              <a:spLocks/>
            </p:cNvSpPr>
            <p:nvPr/>
          </p:nvSpPr>
          <p:spPr bwMode="auto">
            <a:xfrm>
              <a:off x="751" y="3786"/>
              <a:ext cx="28" cy="9"/>
            </a:xfrm>
            <a:custGeom>
              <a:avLst/>
              <a:gdLst/>
              <a:ahLst/>
              <a:cxnLst>
                <a:cxn ang="0">
                  <a:pos x="7" y="1"/>
                </a:cxn>
                <a:cxn ang="0">
                  <a:pos x="2" y="3"/>
                </a:cxn>
                <a:cxn ang="0">
                  <a:pos x="0" y="5"/>
                </a:cxn>
                <a:cxn ang="0">
                  <a:pos x="1" y="8"/>
                </a:cxn>
                <a:cxn ang="0">
                  <a:pos x="5" y="9"/>
                </a:cxn>
                <a:cxn ang="0">
                  <a:pos x="14" y="9"/>
                </a:cxn>
                <a:cxn ang="0">
                  <a:pos x="23" y="9"/>
                </a:cxn>
                <a:cxn ang="0">
                  <a:pos x="27" y="6"/>
                </a:cxn>
                <a:cxn ang="0">
                  <a:pos x="28" y="3"/>
                </a:cxn>
                <a:cxn ang="0">
                  <a:pos x="26" y="1"/>
                </a:cxn>
                <a:cxn ang="0">
                  <a:pos x="23" y="0"/>
                </a:cxn>
                <a:cxn ang="0">
                  <a:pos x="14" y="0"/>
                </a:cxn>
                <a:cxn ang="0">
                  <a:pos x="7" y="1"/>
                </a:cxn>
              </a:cxnLst>
              <a:rect l="0" t="0" r="r" b="b"/>
              <a:pathLst>
                <a:path w="28" h="9">
                  <a:moveTo>
                    <a:pt x="7" y="1"/>
                  </a:moveTo>
                  <a:lnTo>
                    <a:pt x="2" y="3"/>
                  </a:lnTo>
                  <a:lnTo>
                    <a:pt x="0" y="5"/>
                  </a:lnTo>
                  <a:lnTo>
                    <a:pt x="1" y="8"/>
                  </a:lnTo>
                  <a:lnTo>
                    <a:pt x="5" y="9"/>
                  </a:lnTo>
                  <a:lnTo>
                    <a:pt x="14" y="9"/>
                  </a:lnTo>
                  <a:lnTo>
                    <a:pt x="23" y="9"/>
                  </a:lnTo>
                  <a:lnTo>
                    <a:pt x="27" y="6"/>
                  </a:lnTo>
                  <a:lnTo>
                    <a:pt x="28" y="3"/>
                  </a:lnTo>
                  <a:lnTo>
                    <a:pt x="26" y="1"/>
                  </a:lnTo>
                  <a:lnTo>
                    <a:pt x="23" y="0"/>
                  </a:lnTo>
                  <a:lnTo>
                    <a:pt x="14" y="0"/>
                  </a:lnTo>
                  <a:lnTo>
                    <a:pt x="7" y="1"/>
                  </a:lnTo>
                  <a:close/>
                </a:path>
              </a:pathLst>
            </a:custGeom>
            <a:solidFill>
              <a:srgbClr val="222222"/>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107" name="Freeform 822"/>
            <p:cNvSpPr>
              <a:spLocks/>
            </p:cNvSpPr>
            <p:nvPr/>
          </p:nvSpPr>
          <p:spPr bwMode="auto">
            <a:xfrm>
              <a:off x="716" y="3726"/>
              <a:ext cx="13" cy="14"/>
            </a:xfrm>
            <a:custGeom>
              <a:avLst/>
              <a:gdLst/>
              <a:ahLst/>
              <a:cxnLst>
                <a:cxn ang="0">
                  <a:pos x="0" y="2"/>
                </a:cxn>
                <a:cxn ang="0">
                  <a:pos x="2" y="14"/>
                </a:cxn>
                <a:cxn ang="0">
                  <a:pos x="13" y="11"/>
                </a:cxn>
                <a:cxn ang="0">
                  <a:pos x="10" y="0"/>
                </a:cxn>
                <a:cxn ang="0">
                  <a:pos x="0" y="2"/>
                </a:cxn>
              </a:cxnLst>
              <a:rect l="0" t="0" r="r" b="b"/>
              <a:pathLst>
                <a:path w="13" h="14">
                  <a:moveTo>
                    <a:pt x="0" y="2"/>
                  </a:moveTo>
                  <a:lnTo>
                    <a:pt x="2" y="14"/>
                  </a:lnTo>
                  <a:lnTo>
                    <a:pt x="13" y="11"/>
                  </a:lnTo>
                  <a:lnTo>
                    <a:pt x="10"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108" name="Freeform 823"/>
            <p:cNvSpPr>
              <a:spLocks/>
            </p:cNvSpPr>
            <p:nvPr/>
          </p:nvSpPr>
          <p:spPr bwMode="auto">
            <a:xfrm>
              <a:off x="716" y="3726"/>
              <a:ext cx="13" cy="14"/>
            </a:xfrm>
            <a:custGeom>
              <a:avLst/>
              <a:gdLst/>
              <a:ahLst/>
              <a:cxnLst>
                <a:cxn ang="0">
                  <a:pos x="0" y="2"/>
                </a:cxn>
                <a:cxn ang="0">
                  <a:pos x="2" y="14"/>
                </a:cxn>
                <a:cxn ang="0">
                  <a:pos x="13" y="11"/>
                </a:cxn>
                <a:cxn ang="0">
                  <a:pos x="10" y="0"/>
                </a:cxn>
                <a:cxn ang="0">
                  <a:pos x="0" y="2"/>
                </a:cxn>
              </a:cxnLst>
              <a:rect l="0" t="0" r="r" b="b"/>
              <a:pathLst>
                <a:path w="13" h="14">
                  <a:moveTo>
                    <a:pt x="0" y="2"/>
                  </a:moveTo>
                  <a:lnTo>
                    <a:pt x="2" y="14"/>
                  </a:lnTo>
                  <a:lnTo>
                    <a:pt x="13" y="11"/>
                  </a:lnTo>
                  <a:lnTo>
                    <a:pt x="10" y="0"/>
                  </a:lnTo>
                  <a:lnTo>
                    <a:pt x="0" y="2"/>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109" name="Freeform 824"/>
            <p:cNvSpPr>
              <a:spLocks/>
            </p:cNvSpPr>
            <p:nvPr/>
          </p:nvSpPr>
          <p:spPr bwMode="auto">
            <a:xfrm>
              <a:off x="731" y="3723"/>
              <a:ext cx="13" cy="13"/>
            </a:xfrm>
            <a:custGeom>
              <a:avLst/>
              <a:gdLst/>
              <a:ahLst/>
              <a:cxnLst>
                <a:cxn ang="0">
                  <a:pos x="0" y="2"/>
                </a:cxn>
                <a:cxn ang="0">
                  <a:pos x="2" y="13"/>
                </a:cxn>
                <a:cxn ang="0">
                  <a:pos x="13" y="11"/>
                </a:cxn>
                <a:cxn ang="0">
                  <a:pos x="11" y="0"/>
                </a:cxn>
                <a:cxn ang="0">
                  <a:pos x="0" y="2"/>
                </a:cxn>
              </a:cxnLst>
              <a:rect l="0" t="0" r="r" b="b"/>
              <a:pathLst>
                <a:path w="13" h="13">
                  <a:moveTo>
                    <a:pt x="0" y="2"/>
                  </a:moveTo>
                  <a:lnTo>
                    <a:pt x="2" y="13"/>
                  </a:lnTo>
                  <a:lnTo>
                    <a:pt x="13" y="11"/>
                  </a:lnTo>
                  <a:lnTo>
                    <a:pt x="11"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110" name="Freeform 825"/>
            <p:cNvSpPr>
              <a:spLocks/>
            </p:cNvSpPr>
            <p:nvPr/>
          </p:nvSpPr>
          <p:spPr bwMode="auto">
            <a:xfrm>
              <a:off x="731" y="3723"/>
              <a:ext cx="13" cy="13"/>
            </a:xfrm>
            <a:custGeom>
              <a:avLst/>
              <a:gdLst/>
              <a:ahLst/>
              <a:cxnLst>
                <a:cxn ang="0">
                  <a:pos x="0" y="2"/>
                </a:cxn>
                <a:cxn ang="0">
                  <a:pos x="2" y="13"/>
                </a:cxn>
                <a:cxn ang="0">
                  <a:pos x="13" y="11"/>
                </a:cxn>
                <a:cxn ang="0">
                  <a:pos x="11" y="0"/>
                </a:cxn>
                <a:cxn ang="0">
                  <a:pos x="0" y="2"/>
                </a:cxn>
              </a:cxnLst>
              <a:rect l="0" t="0" r="r" b="b"/>
              <a:pathLst>
                <a:path w="13" h="13">
                  <a:moveTo>
                    <a:pt x="0" y="2"/>
                  </a:moveTo>
                  <a:lnTo>
                    <a:pt x="2" y="13"/>
                  </a:lnTo>
                  <a:lnTo>
                    <a:pt x="13" y="11"/>
                  </a:lnTo>
                  <a:lnTo>
                    <a:pt x="11" y="0"/>
                  </a:lnTo>
                  <a:lnTo>
                    <a:pt x="0" y="2"/>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111" name="Freeform 826"/>
            <p:cNvSpPr>
              <a:spLocks/>
            </p:cNvSpPr>
            <p:nvPr/>
          </p:nvSpPr>
          <p:spPr bwMode="auto">
            <a:xfrm>
              <a:off x="746" y="3720"/>
              <a:ext cx="14" cy="13"/>
            </a:xfrm>
            <a:custGeom>
              <a:avLst/>
              <a:gdLst/>
              <a:ahLst/>
              <a:cxnLst>
                <a:cxn ang="0">
                  <a:pos x="0" y="2"/>
                </a:cxn>
                <a:cxn ang="0">
                  <a:pos x="1" y="13"/>
                </a:cxn>
                <a:cxn ang="0">
                  <a:pos x="14" y="11"/>
                </a:cxn>
                <a:cxn ang="0">
                  <a:pos x="10" y="0"/>
                </a:cxn>
                <a:cxn ang="0">
                  <a:pos x="0" y="2"/>
                </a:cxn>
              </a:cxnLst>
              <a:rect l="0" t="0" r="r" b="b"/>
              <a:pathLst>
                <a:path w="14" h="13">
                  <a:moveTo>
                    <a:pt x="0" y="2"/>
                  </a:moveTo>
                  <a:lnTo>
                    <a:pt x="1" y="13"/>
                  </a:lnTo>
                  <a:lnTo>
                    <a:pt x="14" y="11"/>
                  </a:lnTo>
                  <a:lnTo>
                    <a:pt x="10"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112" name="Freeform 827"/>
            <p:cNvSpPr>
              <a:spLocks/>
            </p:cNvSpPr>
            <p:nvPr/>
          </p:nvSpPr>
          <p:spPr bwMode="auto">
            <a:xfrm>
              <a:off x="746" y="3720"/>
              <a:ext cx="14" cy="13"/>
            </a:xfrm>
            <a:custGeom>
              <a:avLst/>
              <a:gdLst/>
              <a:ahLst/>
              <a:cxnLst>
                <a:cxn ang="0">
                  <a:pos x="0" y="2"/>
                </a:cxn>
                <a:cxn ang="0">
                  <a:pos x="1" y="13"/>
                </a:cxn>
                <a:cxn ang="0">
                  <a:pos x="14" y="11"/>
                </a:cxn>
                <a:cxn ang="0">
                  <a:pos x="10" y="0"/>
                </a:cxn>
                <a:cxn ang="0">
                  <a:pos x="0" y="2"/>
                </a:cxn>
              </a:cxnLst>
              <a:rect l="0" t="0" r="r" b="b"/>
              <a:pathLst>
                <a:path w="14" h="13">
                  <a:moveTo>
                    <a:pt x="0" y="2"/>
                  </a:moveTo>
                  <a:lnTo>
                    <a:pt x="1" y="13"/>
                  </a:lnTo>
                  <a:lnTo>
                    <a:pt x="14" y="11"/>
                  </a:lnTo>
                  <a:lnTo>
                    <a:pt x="10" y="0"/>
                  </a:lnTo>
                  <a:lnTo>
                    <a:pt x="0" y="2"/>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113" name="Freeform 828"/>
            <p:cNvSpPr>
              <a:spLocks/>
            </p:cNvSpPr>
            <p:nvPr/>
          </p:nvSpPr>
          <p:spPr bwMode="auto">
            <a:xfrm>
              <a:off x="720" y="3743"/>
              <a:ext cx="13" cy="13"/>
            </a:xfrm>
            <a:custGeom>
              <a:avLst/>
              <a:gdLst/>
              <a:ahLst/>
              <a:cxnLst>
                <a:cxn ang="0">
                  <a:pos x="0" y="1"/>
                </a:cxn>
                <a:cxn ang="0">
                  <a:pos x="1" y="13"/>
                </a:cxn>
                <a:cxn ang="0">
                  <a:pos x="13" y="10"/>
                </a:cxn>
                <a:cxn ang="0">
                  <a:pos x="10" y="0"/>
                </a:cxn>
                <a:cxn ang="0">
                  <a:pos x="0" y="1"/>
                </a:cxn>
              </a:cxnLst>
              <a:rect l="0" t="0" r="r" b="b"/>
              <a:pathLst>
                <a:path w="13" h="13">
                  <a:moveTo>
                    <a:pt x="0" y="1"/>
                  </a:moveTo>
                  <a:lnTo>
                    <a:pt x="1" y="13"/>
                  </a:lnTo>
                  <a:lnTo>
                    <a:pt x="13" y="10"/>
                  </a:lnTo>
                  <a:lnTo>
                    <a:pt x="10" y="0"/>
                  </a:lnTo>
                  <a:lnTo>
                    <a:pt x="0" y="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114" name="Freeform 829"/>
            <p:cNvSpPr>
              <a:spLocks/>
            </p:cNvSpPr>
            <p:nvPr/>
          </p:nvSpPr>
          <p:spPr bwMode="auto">
            <a:xfrm>
              <a:off x="720" y="3743"/>
              <a:ext cx="13" cy="13"/>
            </a:xfrm>
            <a:custGeom>
              <a:avLst/>
              <a:gdLst/>
              <a:ahLst/>
              <a:cxnLst>
                <a:cxn ang="0">
                  <a:pos x="0" y="1"/>
                </a:cxn>
                <a:cxn ang="0">
                  <a:pos x="1" y="13"/>
                </a:cxn>
                <a:cxn ang="0">
                  <a:pos x="13" y="10"/>
                </a:cxn>
                <a:cxn ang="0">
                  <a:pos x="10" y="0"/>
                </a:cxn>
                <a:cxn ang="0">
                  <a:pos x="0" y="1"/>
                </a:cxn>
              </a:cxnLst>
              <a:rect l="0" t="0" r="r" b="b"/>
              <a:pathLst>
                <a:path w="13" h="13">
                  <a:moveTo>
                    <a:pt x="0" y="1"/>
                  </a:moveTo>
                  <a:lnTo>
                    <a:pt x="1" y="13"/>
                  </a:lnTo>
                  <a:lnTo>
                    <a:pt x="13" y="10"/>
                  </a:lnTo>
                  <a:lnTo>
                    <a:pt x="10" y="0"/>
                  </a:lnTo>
                  <a:lnTo>
                    <a:pt x="0" y="1"/>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115" name="Freeform 830"/>
            <p:cNvSpPr>
              <a:spLocks/>
            </p:cNvSpPr>
            <p:nvPr/>
          </p:nvSpPr>
          <p:spPr bwMode="auto">
            <a:xfrm>
              <a:off x="734" y="3738"/>
              <a:ext cx="13" cy="15"/>
            </a:xfrm>
            <a:custGeom>
              <a:avLst/>
              <a:gdLst/>
              <a:ahLst/>
              <a:cxnLst>
                <a:cxn ang="0">
                  <a:pos x="0" y="2"/>
                </a:cxn>
                <a:cxn ang="0">
                  <a:pos x="2" y="15"/>
                </a:cxn>
                <a:cxn ang="0">
                  <a:pos x="13" y="12"/>
                </a:cxn>
                <a:cxn ang="0">
                  <a:pos x="11" y="0"/>
                </a:cxn>
                <a:cxn ang="0">
                  <a:pos x="0" y="2"/>
                </a:cxn>
              </a:cxnLst>
              <a:rect l="0" t="0" r="r" b="b"/>
              <a:pathLst>
                <a:path w="13" h="15">
                  <a:moveTo>
                    <a:pt x="0" y="2"/>
                  </a:moveTo>
                  <a:lnTo>
                    <a:pt x="2" y="15"/>
                  </a:lnTo>
                  <a:lnTo>
                    <a:pt x="13" y="12"/>
                  </a:lnTo>
                  <a:lnTo>
                    <a:pt x="11"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116" name="Freeform 831"/>
            <p:cNvSpPr>
              <a:spLocks/>
            </p:cNvSpPr>
            <p:nvPr/>
          </p:nvSpPr>
          <p:spPr bwMode="auto">
            <a:xfrm>
              <a:off x="734" y="3738"/>
              <a:ext cx="13" cy="15"/>
            </a:xfrm>
            <a:custGeom>
              <a:avLst/>
              <a:gdLst/>
              <a:ahLst/>
              <a:cxnLst>
                <a:cxn ang="0">
                  <a:pos x="0" y="2"/>
                </a:cxn>
                <a:cxn ang="0">
                  <a:pos x="2" y="15"/>
                </a:cxn>
                <a:cxn ang="0">
                  <a:pos x="13" y="12"/>
                </a:cxn>
                <a:cxn ang="0">
                  <a:pos x="11" y="0"/>
                </a:cxn>
                <a:cxn ang="0">
                  <a:pos x="0" y="2"/>
                </a:cxn>
              </a:cxnLst>
              <a:rect l="0" t="0" r="r" b="b"/>
              <a:pathLst>
                <a:path w="13" h="15">
                  <a:moveTo>
                    <a:pt x="0" y="2"/>
                  </a:moveTo>
                  <a:lnTo>
                    <a:pt x="2" y="15"/>
                  </a:lnTo>
                  <a:lnTo>
                    <a:pt x="13" y="12"/>
                  </a:lnTo>
                  <a:lnTo>
                    <a:pt x="11" y="0"/>
                  </a:lnTo>
                  <a:lnTo>
                    <a:pt x="0" y="2"/>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117" name="Freeform 832"/>
            <p:cNvSpPr>
              <a:spLocks/>
            </p:cNvSpPr>
            <p:nvPr/>
          </p:nvSpPr>
          <p:spPr bwMode="auto">
            <a:xfrm>
              <a:off x="750" y="3735"/>
              <a:ext cx="13" cy="14"/>
            </a:xfrm>
            <a:custGeom>
              <a:avLst/>
              <a:gdLst/>
              <a:ahLst/>
              <a:cxnLst>
                <a:cxn ang="0">
                  <a:pos x="0" y="2"/>
                </a:cxn>
                <a:cxn ang="0">
                  <a:pos x="1" y="14"/>
                </a:cxn>
                <a:cxn ang="0">
                  <a:pos x="13" y="12"/>
                </a:cxn>
                <a:cxn ang="0">
                  <a:pos x="10" y="0"/>
                </a:cxn>
                <a:cxn ang="0">
                  <a:pos x="0" y="2"/>
                </a:cxn>
              </a:cxnLst>
              <a:rect l="0" t="0" r="r" b="b"/>
              <a:pathLst>
                <a:path w="13" h="14">
                  <a:moveTo>
                    <a:pt x="0" y="2"/>
                  </a:moveTo>
                  <a:lnTo>
                    <a:pt x="1" y="14"/>
                  </a:lnTo>
                  <a:lnTo>
                    <a:pt x="13" y="12"/>
                  </a:lnTo>
                  <a:lnTo>
                    <a:pt x="10"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118" name="Freeform 833"/>
            <p:cNvSpPr>
              <a:spLocks/>
            </p:cNvSpPr>
            <p:nvPr/>
          </p:nvSpPr>
          <p:spPr bwMode="auto">
            <a:xfrm>
              <a:off x="750" y="3735"/>
              <a:ext cx="13" cy="14"/>
            </a:xfrm>
            <a:custGeom>
              <a:avLst/>
              <a:gdLst/>
              <a:ahLst/>
              <a:cxnLst>
                <a:cxn ang="0">
                  <a:pos x="0" y="2"/>
                </a:cxn>
                <a:cxn ang="0">
                  <a:pos x="1" y="14"/>
                </a:cxn>
                <a:cxn ang="0">
                  <a:pos x="13" y="12"/>
                </a:cxn>
                <a:cxn ang="0">
                  <a:pos x="10" y="0"/>
                </a:cxn>
                <a:cxn ang="0">
                  <a:pos x="0" y="2"/>
                </a:cxn>
              </a:cxnLst>
              <a:rect l="0" t="0" r="r" b="b"/>
              <a:pathLst>
                <a:path w="13" h="14">
                  <a:moveTo>
                    <a:pt x="0" y="2"/>
                  </a:moveTo>
                  <a:lnTo>
                    <a:pt x="1" y="14"/>
                  </a:lnTo>
                  <a:lnTo>
                    <a:pt x="13" y="12"/>
                  </a:lnTo>
                  <a:lnTo>
                    <a:pt x="10" y="0"/>
                  </a:lnTo>
                  <a:lnTo>
                    <a:pt x="0" y="2"/>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119" name="Freeform 834"/>
            <p:cNvSpPr>
              <a:spLocks/>
            </p:cNvSpPr>
            <p:nvPr/>
          </p:nvSpPr>
          <p:spPr bwMode="auto">
            <a:xfrm>
              <a:off x="723" y="3758"/>
              <a:ext cx="13" cy="14"/>
            </a:xfrm>
            <a:custGeom>
              <a:avLst/>
              <a:gdLst/>
              <a:ahLst/>
              <a:cxnLst>
                <a:cxn ang="0">
                  <a:pos x="0" y="1"/>
                </a:cxn>
                <a:cxn ang="0">
                  <a:pos x="1" y="14"/>
                </a:cxn>
                <a:cxn ang="0">
                  <a:pos x="13" y="11"/>
                </a:cxn>
                <a:cxn ang="0">
                  <a:pos x="10" y="0"/>
                </a:cxn>
                <a:cxn ang="0">
                  <a:pos x="0" y="1"/>
                </a:cxn>
              </a:cxnLst>
              <a:rect l="0" t="0" r="r" b="b"/>
              <a:pathLst>
                <a:path w="13" h="14">
                  <a:moveTo>
                    <a:pt x="0" y="1"/>
                  </a:moveTo>
                  <a:lnTo>
                    <a:pt x="1" y="14"/>
                  </a:lnTo>
                  <a:lnTo>
                    <a:pt x="13" y="11"/>
                  </a:lnTo>
                  <a:lnTo>
                    <a:pt x="10" y="0"/>
                  </a:lnTo>
                  <a:lnTo>
                    <a:pt x="0" y="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120" name="Freeform 835"/>
            <p:cNvSpPr>
              <a:spLocks/>
            </p:cNvSpPr>
            <p:nvPr/>
          </p:nvSpPr>
          <p:spPr bwMode="auto">
            <a:xfrm>
              <a:off x="723" y="3758"/>
              <a:ext cx="13" cy="14"/>
            </a:xfrm>
            <a:custGeom>
              <a:avLst/>
              <a:gdLst/>
              <a:ahLst/>
              <a:cxnLst>
                <a:cxn ang="0">
                  <a:pos x="0" y="1"/>
                </a:cxn>
                <a:cxn ang="0">
                  <a:pos x="1" y="14"/>
                </a:cxn>
                <a:cxn ang="0">
                  <a:pos x="13" y="11"/>
                </a:cxn>
                <a:cxn ang="0">
                  <a:pos x="10" y="0"/>
                </a:cxn>
                <a:cxn ang="0">
                  <a:pos x="0" y="1"/>
                </a:cxn>
              </a:cxnLst>
              <a:rect l="0" t="0" r="r" b="b"/>
              <a:pathLst>
                <a:path w="13" h="14">
                  <a:moveTo>
                    <a:pt x="0" y="1"/>
                  </a:moveTo>
                  <a:lnTo>
                    <a:pt x="1" y="14"/>
                  </a:lnTo>
                  <a:lnTo>
                    <a:pt x="13" y="11"/>
                  </a:lnTo>
                  <a:lnTo>
                    <a:pt x="10" y="0"/>
                  </a:lnTo>
                  <a:lnTo>
                    <a:pt x="0" y="1"/>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121" name="Freeform 836"/>
            <p:cNvSpPr>
              <a:spLocks/>
            </p:cNvSpPr>
            <p:nvPr/>
          </p:nvSpPr>
          <p:spPr bwMode="auto">
            <a:xfrm>
              <a:off x="739" y="3754"/>
              <a:ext cx="12" cy="15"/>
            </a:xfrm>
            <a:custGeom>
              <a:avLst/>
              <a:gdLst/>
              <a:ahLst/>
              <a:cxnLst>
                <a:cxn ang="0">
                  <a:pos x="0" y="2"/>
                </a:cxn>
                <a:cxn ang="0">
                  <a:pos x="1" y="15"/>
                </a:cxn>
                <a:cxn ang="0">
                  <a:pos x="12" y="11"/>
                </a:cxn>
                <a:cxn ang="0">
                  <a:pos x="10" y="0"/>
                </a:cxn>
                <a:cxn ang="0">
                  <a:pos x="0" y="2"/>
                </a:cxn>
              </a:cxnLst>
              <a:rect l="0" t="0" r="r" b="b"/>
              <a:pathLst>
                <a:path w="12" h="15">
                  <a:moveTo>
                    <a:pt x="0" y="2"/>
                  </a:moveTo>
                  <a:lnTo>
                    <a:pt x="1" y="15"/>
                  </a:lnTo>
                  <a:lnTo>
                    <a:pt x="12" y="11"/>
                  </a:lnTo>
                  <a:lnTo>
                    <a:pt x="10"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122" name="Freeform 837"/>
            <p:cNvSpPr>
              <a:spLocks/>
            </p:cNvSpPr>
            <p:nvPr/>
          </p:nvSpPr>
          <p:spPr bwMode="auto">
            <a:xfrm>
              <a:off x="739" y="3754"/>
              <a:ext cx="12" cy="15"/>
            </a:xfrm>
            <a:custGeom>
              <a:avLst/>
              <a:gdLst/>
              <a:ahLst/>
              <a:cxnLst>
                <a:cxn ang="0">
                  <a:pos x="0" y="2"/>
                </a:cxn>
                <a:cxn ang="0">
                  <a:pos x="1" y="15"/>
                </a:cxn>
                <a:cxn ang="0">
                  <a:pos x="12" y="11"/>
                </a:cxn>
                <a:cxn ang="0">
                  <a:pos x="10" y="0"/>
                </a:cxn>
                <a:cxn ang="0">
                  <a:pos x="0" y="2"/>
                </a:cxn>
              </a:cxnLst>
              <a:rect l="0" t="0" r="r" b="b"/>
              <a:pathLst>
                <a:path w="12" h="15">
                  <a:moveTo>
                    <a:pt x="0" y="2"/>
                  </a:moveTo>
                  <a:lnTo>
                    <a:pt x="1" y="15"/>
                  </a:lnTo>
                  <a:lnTo>
                    <a:pt x="12" y="11"/>
                  </a:lnTo>
                  <a:lnTo>
                    <a:pt x="10" y="0"/>
                  </a:lnTo>
                  <a:lnTo>
                    <a:pt x="0" y="2"/>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123" name="Freeform 838"/>
            <p:cNvSpPr>
              <a:spLocks/>
            </p:cNvSpPr>
            <p:nvPr/>
          </p:nvSpPr>
          <p:spPr bwMode="auto">
            <a:xfrm>
              <a:off x="753" y="3751"/>
              <a:ext cx="13" cy="13"/>
            </a:xfrm>
            <a:custGeom>
              <a:avLst/>
              <a:gdLst/>
              <a:ahLst/>
              <a:cxnLst>
                <a:cxn ang="0">
                  <a:pos x="0" y="2"/>
                </a:cxn>
                <a:cxn ang="0">
                  <a:pos x="1" y="13"/>
                </a:cxn>
                <a:cxn ang="0">
                  <a:pos x="13" y="11"/>
                </a:cxn>
                <a:cxn ang="0">
                  <a:pos x="11" y="0"/>
                </a:cxn>
                <a:cxn ang="0">
                  <a:pos x="0" y="2"/>
                </a:cxn>
              </a:cxnLst>
              <a:rect l="0" t="0" r="r" b="b"/>
              <a:pathLst>
                <a:path w="13" h="13">
                  <a:moveTo>
                    <a:pt x="0" y="2"/>
                  </a:moveTo>
                  <a:lnTo>
                    <a:pt x="1" y="13"/>
                  </a:lnTo>
                  <a:lnTo>
                    <a:pt x="13" y="11"/>
                  </a:lnTo>
                  <a:lnTo>
                    <a:pt x="11"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124" name="Freeform 839"/>
            <p:cNvSpPr>
              <a:spLocks/>
            </p:cNvSpPr>
            <p:nvPr/>
          </p:nvSpPr>
          <p:spPr bwMode="auto">
            <a:xfrm>
              <a:off x="753" y="3751"/>
              <a:ext cx="13" cy="13"/>
            </a:xfrm>
            <a:custGeom>
              <a:avLst/>
              <a:gdLst/>
              <a:ahLst/>
              <a:cxnLst>
                <a:cxn ang="0">
                  <a:pos x="0" y="2"/>
                </a:cxn>
                <a:cxn ang="0">
                  <a:pos x="1" y="13"/>
                </a:cxn>
                <a:cxn ang="0">
                  <a:pos x="13" y="11"/>
                </a:cxn>
                <a:cxn ang="0">
                  <a:pos x="11" y="0"/>
                </a:cxn>
                <a:cxn ang="0">
                  <a:pos x="0" y="2"/>
                </a:cxn>
              </a:cxnLst>
              <a:rect l="0" t="0" r="r" b="b"/>
              <a:pathLst>
                <a:path w="13" h="13">
                  <a:moveTo>
                    <a:pt x="0" y="2"/>
                  </a:moveTo>
                  <a:lnTo>
                    <a:pt x="1" y="13"/>
                  </a:lnTo>
                  <a:lnTo>
                    <a:pt x="13" y="11"/>
                  </a:lnTo>
                  <a:lnTo>
                    <a:pt x="11" y="0"/>
                  </a:lnTo>
                  <a:lnTo>
                    <a:pt x="0" y="2"/>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125" name="Freeform 840"/>
            <p:cNvSpPr>
              <a:spLocks/>
            </p:cNvSpPr>
            <p:nvPr/>
          </p:nvSpPr>
          <p:spPr bwMode="auto">
            <a:xfrm>
              <a:off x="728" y="3773"/>
              <a:ext cx="12" cy="13"/>
            </a:xfrm>
            <a:custGeom>
              <a:avLst/>
              <a:gdLst/>
              <a:ahLst/>
              <a:cxnLst>
                <a:cxn ang="0">
                  <a:pos x="0" y="2"/>
                </a:cxn>
                <a:cxn ang="0">
                  <a:pos x="1" y="13"/>
                </a:cxn>
                <a:cxn ang="0">
                  <a:pos x="12" y="11"/>
                </a:cxn>
                <a:cxn ang="0">
                  <a:pos x="9" y="0"/>
                </a:cxn>
                <a:cxn ang="0">
                  <a:pos x="0" y="2"/>
                </a:cxn>
              </a:cxnLst>
              <a:rect l="0" t="0" r="r" b="b"/>
              <a:pathLst>
                <a:path w="12" h="13">
                  <a:moveTo>
                    <a:pt x="0" y="2"/>
                  </a:moveTo>
                  <a:lnTo>
                    <a:pt x="1" y="13"/>
                  </a:lnTo>
                  <a:lnTo>
                    <a:pt x="12" y="11"/>
                  </a:lnTo>
                  <a:lnTo>
                    <a:pt x="9"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126" name="Freeform 841"/>
            <p:cNvSpPr>
              <a:spLocks/>
            </p:cNvSpPr>
            <p:nvPr/>
          </p:nvSpPr>
          <p:spPr bwMode="auto">
            <a:xfrm>
              <a:off x="728" y="3773"/>
              <a:ext cx="12" cy="13"/>
            </a:xfrm>
            <a:custGeom>
              <a:avLst/>
              <a:gdLst/>
              <a:ahLst/>
              <a:cxnLst>
                <a:cxn ang="0">
                  <a:pos x="0" y="2"/>
                </a:cxn>
                <a:cxn ang="0">
                  <a:pos x="1" y="13"/>
                </a:cxn>
                <a:cxn ang="0">
                  <a:pos x="12" y="11"/>
                </a:cxn>
                <a:cxn ang="0">
                  <a:pos x="9" y="0"/>
                </a:cxn>
                <a:cxn ang="0">
                  <a:pos x="0" y="2"/>
                </a:cxn>
              </a:cxnLst>
              <a:rect l="0" t="0" r="r" b="b"/>
              <a:pathLst>
                <a:path w="12" h="13">
                  <a:moveTo>
                    <a:pt x="0" y="2"/>
                  </a:moveTo>
                  <a:lnTo>
                    <a:pt x="1" y="13"/>
                  </a:lnTo>
                  <a:lnTo>
                    <a:pt x="12" y="11"/>
                  </a:lnTo>
                  <a:lnTo>
                    <a:pt x="9" y="0"/>
                  </a:lnTo>
                  <a:lnTo>
                    <a:pt x="0" y="2"/>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127" name="Freeform 842"/>
            <p:cNvSpPr>
              <a:spLocks/>
            </p:cNvSpPr>
            <p:nvPr/>
          </p:nvSpPr>
          <p:spPr bwMode="auto">
            <a:xfrm>
              <a:off x="742" y="3770"/>
              <a:ext cx="13" cy="13"/>
            </a:xfrm>
            <a:custGeom>
              <a:avLst/>
              <a:gdLst/>
              <a:ahLst/>
              <a:cxnLst>
                <a:cxn ang="0">
                  <a:pos x="0" y="2"/>
                </a:cxn>
                <a:cxn ang="0">
                  <a:pos x="1" y="13"/>
                </a:cxn>
                <a:cxn ang="0">
                  <a:pos x="13" y="10"/>
                </a:cxn>
                <a:cxn ang="0">
                  <a:pos x="11" y="0"/>
                </a:cxn>
                <a:cxn ang="0">
                  <a:pos x="0" y="2"/>
                </a:cxn>
              </a:cxnLst>
              <a:rect l="0" t="0" r="r" b="b"/>
              <a:pathLst>
                <a:path w="13" h="13">
                  <a:moveTo>
                    <a:pt x="0" y="2"/>
                  </a:moveTo>
                  <a:lnTo>
                    <a:pt x="1" y="13"/>
                  </a:lnTo>
                  <a:lnTo>
                    <a:pt x="13" y="10"/>
                  </a:lnTo>
                  <a:lnTo>
                    <a:pt x="11" y="0"/>
                  </a:ln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128" name="Freeform 843"/>
            <p:cNvSpPr>
              <a:spLocks/>
            </p:cNvSpPr>
            <p:nvPr/>
          </p:nvSpPr>
          <p:spPr bwMode="auto">
            <a:xfrm>
              <a:off x="742" y="3770"/>
              <a:ext cx="13" cy="13"/>
            </a:xfrm>
            <a:custGeom>
              <a:avLst/>
              <a:gdLst/>
              <a:ahLst/>
              <a:cxnLst>
                <a:cxn ang="0">
                  <a:pos x="0" y="2"/>
                </a:cxn>
                <a:cxn ang="0">
                  <a:pos x="1" y="13"/>
                </a:cxn>
                <a:cxn ang="0">
                  <a:pos x="13" y="10"/>
                </a:cxn>
                <a:cxn ang="0">
                  <a:pos x="11" y="0"/>
                </a:cxn>
                <a:cxn ang="0">
                  <a:pos x="0" y="2"/>
                </a:cxn>
              </a:cxnLst>
              <a:rect l="0" t="0" r="r" b="b"/>
              <a:pathLst>
                <a:path w="13" h="13">
                  <a:moveTo>
                    <a:pt x="0" y="2"/>
                  </a:moveTo>
                  <a:lnTo>
                    <a:pt x="1" y="13"/>
                  </a:lnTo>
                  <a:lnTo>
                    <a:pt x="13" y="10"/>
                  </a:lnTo>
                  <a:lnTo>
                    <a:pt x="11" y="0"/>
                  </a:lnTo>
                  <a:lnTo>
                    <a:pt x="0" y="2"/>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129" name="Freeform 844"/>
            <p:cNvSpPr>
              <a:spLocks/>
            </p:cNvSpPr>
            <p:nvPr/>
          </p:nvSpPr>
          <p:spPr bwMode="auto">
            <a:xfrm>
              <a:off x="757" y="3766"/>
              <a:ext cx="14" cy="14"/>
            </a:xfrm>
            <a:custGeom>
              <a:avLst/>
              <a:gdLst/>
              <a:ahLst/>
              <a:cxnLst>
                <a:cxn ang="0">
                  <a:pos x="0" y="3"/>
                </a:cxn>
                <a:cxn ang="0">
                  <a:pos x="1" y="14"/>
                </a:cxn>
                <a:cxn ang="0">
                  <a:pos x="14" y="11"/>
                </a:cxn>
                <a:cxn ang="0">
                  <a:pos x="10" y="0"/>
                </a:cxn>
                <a:cxn ang="0">
                  <a:pos x="0" y="3"/>
                </a:cxn>
              </a:cxnLst>
              <a:rect l="0" t="0" r="r" b="b"/>
              <a:pathLst>
                <a:path w="14" h="14">
                  <a:moveTo>
                    <a:pt x="0" y="3"/>
                  </a:moveTo>
                  <a:lnTo>
                    <a:pt x="1" y="14"/>
                  </a:lnTo>
                  <a:lnTo>
                    <a:pt x="14" y="11"/>
                  </a:lnTo>
                  <a:lnTo>
                    <a:pt x="10" y="0"/>
                  </a:lnTo>
                  <a:lnTo>
                    <a:pt x="0" y="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130" name="Freeform 845"/>
            <p:cNvSpPr>
              <a:spLocks/>
            </p:cNvSpPr>
            <p:nvPr/>
          </p:nvSpPr>
          <p:spPr bwMode="auto">
            <a:xfrm>
              <a:off x="757" y="3766"/>
              <a:ext cx="14" cy="14"/>
            </a:xfrm>
            <a:custGeom>
              <a:avLst/>
              <a:gdLst/>
              <a:ahLst/>
              <a:cxnLst>
                <a:cxn ang="0">
                  <a:pos x="0" y="3"/>
                </a:cxn>
                <a:cxn ang="0">
                  <a:pos x="1" y="14"/>
                </a:cxn>
                <a:cxn ang="0">
                  <a:pos x="14" y="11"/>
                </a:cxn>
                <a:cxn ang="0">
                  <a:pos x="10" y="0"/>
                </a:cxn>
                <a:cxn ang="0">
                  <a:pos x="0" y="3"/>
                </a:cxn>
              </a:cxnLst>
              <a:rect l="0" t="0" r="r" b="b"/>
              <a:pathLst>
                <a:path w="14" h="14">
                  <a:moveTo>
                    <a:pt x="0" y="3"/>
                  </a:moveTo>
                  <a:lnTo>
                    <a:pt x="1" y="14"/>
                  </a:lnTo>
                  <a:lnTo>
                    <a:pt x="14" y="11"/>
                  </a:lnTo>
                  <a:lnTo>
                    <a:pt x="10" y="0"/>
                  </a:lnTo>
                  <a:lnTo>
                    <a:pt x="0" y="3"/>
                  </a:lnTo>
                  <a:close/>
                </a:path>
              </a:pathLst>
            </a:custGeom>
            <a:solidFill>
              <a:srgbClr val="FFFFFF"/>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131" name="Freeform 846"/>
            <p:cNvSpPr>
              <a:spLocks/>
            </p:cNvSpPr>
            <p:nvPr/>
          </p:nvSpPr>
          <p:spPr bwMode="auto">
            <a:xfrm>
              <a:off x="703" y="3707"/>
              <a:ext cx="91" cy="97"/>
            </a:xfrm>
            <a:custGeom>
              <a:avLst/>
              <a:gdLst/>
              <a:ahLst/>
              <a:cxnLst>
                <a:cxn ang="0">
                  <a:pos x="0" y="0"/>
                </a:cxn>
                <a:cxn ang="0">
                  <a:pos x="20" y="87"/>
                </a:cxn>
                <a:cxn ang="0">
                  <a:pos x="58" y="97"/>
                </a:cxn>
                <a:cxn ang="0">
                  <a:pos x="64" y="97"/>
                </a:cxn>
                <a:cxn ang="0">
                  <a:pos x="91" y="88"/>
                </a:cxn>
                <a:cxn ang="0">
                  <a:pos x="91" y="84"/>
                </a:cxn>
                <a:cxn ang="0">
                  <a:pos x="64" y="94"/>
                </a:cxn>
                <a:cxn ang="0">
                  <a:pos x="59" y="94"/>
                </a:cxn>
                <a:cxn ang="0">
                  <a:pos x="23" y="83"/>
                </a:cxn>
                <a:cxn ang="0">
                  <a:pos x="7" y="14"/>
                </a:cxn>
                <a:cxn ang="0">
                  <a:pos x="0" y="0"/>
                </a:cxn>
              </a:cxnLst>
              <a:rect l="0" t="0" r="r" b="b"/>
              <a:pathLst>
                <a:path w="91" h="97">
                  <a:moveTo>
                    <a:pt x="0" y="0"/>
                  </a:moveTo>
                  <a:lnTo>
                    <a:pt x="20" y="87"/>
                  </a:lnTo>
                  <a:lnTo>
                    <a:pt x="58" y="97"/>
                  </a:lnTo>
                  <a:lnTo>
                    <a:pt x="64" y="97"/>
                  </a:lnTo>
                  <a:lnTo>
                    <a:pt x="91" y="88"/>
                  </a:lnTo>
                  <a:lnTo>
                    <a:pt x="91" y="84"/>
                  </a:lnTo>
                  <a:lnTo>
                    <a:pt x="64" y="94"/>
                  </a:lnTo>
                  <a:lnTo>
                    <a:pt x="59" y="94"/>
                  </a:lnTo>
                  <a:lnTo>
                    <a:pt x="23" y="83"/>
                  </a:lnTo>
                  <a:lnTo>
                    <a:pt x="7" y="14"/>
                  </a:lnTo>
                  <a:lnTo>
                    <a:pt x="0" y="0"/>
                  </a:lnTo>
                  <a:close/>
                </a:path>
              </a:pathLst>
            </a:custGeom>
            <a:solidFill>
              <a:srgbClr val="444444"/>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132" name="Freeform 847"/>
            <p:cNvSpPr>
              <a:spLocks/>
            </p:cNvSpPr>
            <p:nvPr/>
          </p:nvSpPr>
          <p:spPr bwMode="auto">
            <a:xfrm>
              <a:off x="703" y="3707"/>
              <a:ext cx="91" cy="97"/>
            </a:xfrm>
            <a:custGeom>
              <a:avLst/>
              <a:gdLst/>
              <a:ahLst/>
              <a:cxnLst>
                <a:cxn ang="0">
                  <a:pos x="0" y="0"/>
                </a:cxn>
                <a:cxn ang="0">
                  <a:pos x="20" y="87"/>
                </a:cxn>
                <a:cxn ang="0">
                  <a:pos x="58" y="97"/>
                </a:cxn>
                <a:cxn ang="0">
                  <a:pos x="64" y="97"/>
                </a:cxn>
                <a:cxn ang="0">
                  <a:pos x="91" y="88"/>
                </a:cxn>
                <a:cxn ang="0">
                  <a:pos x="91" y="84"/>
                </a:cxn>
                <a:cxn ang="0">
                  <a:pos x="64" y="94"/>
                </a:cxn>
                <a:cxn ang="0">
                  <a:pos x="59" y="94"/>
                </a:cxn>
                <a:cxn ang="0">
                  <a:pos x="23" y="83"/>
                </a:cxn>
                <a:cxn ang="0">
                  <a:pos x="7" y="14"/>
                </a:cxn>
                <a:cxn ang="0">
                  <a:pos x="0" y="0"/>
                </a:cxn>
              </a:cxnLst>
              <a:rect l="0" t="0" r="r" b="b"/>
              <a:pathLst>
                <a:path w="91" h="97">
                  <a:moveTo>
                    <a:pt x="0" y="0"/>
                  </a:moveTo>
                  <a:lnTo>
                    <a:pt x="20" y="87"/>
                  </a:lnTo>
                  <a:lnTo>
                    <a:pt x="58" y="97"/>
                  </a:lnTo>
                  <a:lnTo>
                    <a:pt x="64" y="97"/>
                  </a:lnTo>
                  <a:lnTo>
                    <a:pt x="91" y="88"/>
                  </a:lnTo>
                  <a:lnTo>
                    <a:pt x="91" y="84"/>
                  </a:lnTo>
                  <a:lnTo>
                    <a:pt x="64" y="94"/>
                  </a:lnTo>
                  <a:lnTo>
                    <a:pt x="59" y="94"/>
                  </a:lnTo>
                  <a:lnTo>
                    <a:pt x="23" y="83"/>
                  </a:lnTo>
                  <a:lnTo>
                    <a:pt x="7" y="14"/>
                  </a:lnTo>
                  <a:lnTo>
                    <a:pt x="0" y="0"/>
                  </a:lnTo>
                  <a:close/>
                </a:path>
              </a:pathLst>
            </a:custGeom>
            <a:solidFill>
              <a:srgbClr val="444444"/>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133" name="Freeform 848"/>
            <p:cNvSpPr>
              <a:spLocks/>
            </p:cNvSpPr>
            <p:nvPr/>
          </p:nvSpPr>
          <p:spPr bwMode="auto">
            <a:xfrm>
              <a:off x="703" y="3707"/>
              <a:ext cx="91" cy="97"/>
            </a:xfrm>
            <a:custGeom>
              <a:avLst/>
              <a:gdLst/>
              <a:ahLst/>
              <a:cxnLst>
                <a:cxn ang="0">
                  <a:pos x="0" y="0"/>
                </a:cxn>
                <a:cxn ang="0">
                  <a:pos x="20" y="87"/>
                </a:cxn>
                <a:cxn ang="0">
                  <a:pos x="58" y="97"/>
                </a:cxn>
                <a:cxn ang="0">
                  <a:pos x="64" y="97"/>
                </a:cxn>
                <a:cxn ang="0">
                  <a:pos x="91" y="88"/>
                </a:cxn>
                <a:cxn ang="0">
                  <a:pos x="91" y="84"/>
                </a:cxn>
                <a:cxn ang="0">
                  <a:pos x="64" y="94"/>
                </a:cxn>
                <a:cxn ang="0">
                  <a:pos x="59" y="94"/>
                </a:cxn>
                <a:cxn ang="0">
                  <a:pos x="23" y="83"/>
                </a:cxn>
                <a:cxn ang="0">
                  <a:pos x="7" y="14"/>
                </a:cxn>
              </a:cxnLst>
              <a:rect l="0" t="0" r="r" b="b"/>
              <a:pathLst>
                <a:path w="91" h="97">
                  <a:moveTo>
                    <a:pt x="0" y="0"/>
                  </a:moveTo>
                  <a:lnTo>
                    <a:pt x="20" y="87"/>
                  </a:lnTo>
                  <a:lnTo>
                    <a:pt x="58" y="97"/>
                  </a:lnTo>
                  <a:lnTo>
                    <a:pt x="64" y="97"/>
                  </a:lnTo>
                  <a:lnTo>
                    <a:pt x="91" y="88"/>
                  </a:lnTo>
                  <a:lnTo>
                    <a:pt x="91" y="84"/>
                  </a:lnTo>
                  <a:lnTo>
                    <a:pt x="64" y="94"/>
                  </a:lnTo>
                  <a:lnTo>
                    <a:pt x="59" y="94"/>
                  </a:lnTo>
                  <a:lnTo>
                    <a:pt x="23" y="83"/>
                  </a:lnTo>
                  <a:lnTo>
                    <a:pt x="7" y="14"/>
                  </a:lnTo>
                </a:path>
              </a:pathLst>
            </a:custGeom>
            <a:no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134" name="Freeform 849"/>
            <p:cNvSpPr>
              <a:spLocks/>
            </p:cNvSpPr>
            <p:nvPr/>
          </p:nvSpPr>
          <p:spPr bwMode="auto">
            <a:xfrm>
              <a:off x="695" y="3662"/>
              <a:ext cx="65" cy="63"/>
            </a:xfrm>
            <a:custGeom>
              <a:avLst/>
              <a:gdLst/>
              <a:ahLst/>
              <a:cxnLst>
                <a:cxn ang="0">
                  <a:pos x="0" y="18"/>
                </a:cxn>
                <a:cxn ang="0">
                  <a:pos x="10" y="54"/>
                </a:cxn>
                <a:cxn ang="0">
                  <a:pos x="14" y="59"/>
                </a:cxn>
                <a:cxn ang="0">
                  <a:pos x="20" y="63"/>
                </a:cxn>
                <a:cxn ang="0">
                  <a:pos x="59" y="53"/>
                </a:cxn>
                <a:cxn ang="0">
                  <a:pos x="65" y="45"/>
                </a:cxn>
                <a:cxn ang="0">
                  <a:pos x="59" y="38"/>
                </a:cxn>
                <a:cxn ang="0">
                  <a:pos x="50" y="9"/>
                </a:cxn>
                <a:cxn ang="0">
                  <a:pos x="45" y="2"/>
                </a:cxn>
                <a:cxn ang="0">
                  <a:pos x="36" y="0"/>
                </a:cxn>
                <a:cxn ang="0">
                  <a:pos x="23" y="4"/>
                </a:cxn>
                <a:cxn ang="0">
                  <a:pos x="10" y="7"/>
                </a:cxn>
                <a:cxn ang="0">
                  <a:pos x="0" y="18"/>
                </a:cxn>
              </a:cxnLst>
              <a:rect l="0" t="0" r="r" b="b"/>
              <a:pathLst>
                <a:path w="65" h="63">
                  <a:moveTo>
                    <a:pt x="0" y="18"/>
                  </a:moveTo>
                  <a:lnTo>
                    <a:pt x="10" y="54"/>
                  </a:lnTo>
                  <a:lnTo>
                    <a:pt x="14" y="59"/>
                  </a:lnTo>
                  <a:lnTo>
                    <a:pt x="20" y="63"/>
                  </a:lnTo>
                  <a:lnTo>
                    <a:pt x="59" y="53"/>
                  </a:lnTo>
                  <a:lnTo>
                    <a:pt x="65" y="45"/>
                  </a:lnTo>
                  <a:lnTo>
                    <a:pt x="59" y="38"/>
                  </a:lnTo>
                  <a:lnTo>
                    <a:pt x="50" y="9"/>
                  </a:lnTo>
                  <a:lnTo>
                    <a:pt x="45" y="2"/>
                  </a:lnTo>
                  <a:lnTo>
                    <a:pt x="36" y="0"/>
                  </a:lnTo>
                  <a:lnTo>
                    <a:pt x="23" y="4"/>
                  </a:lnTo>
                  <a:lnTo>
                    <a:pt x="10" y="7"/>
                  </a:lnTo>
                  <a:lnTo>
                    <a:pt x="0" y="18"/>
                  </a:lnTo>
                  <a:close/>
                </a:path>
              </a:pathLst>
            </a:custGeom>
            <a:solidFill>
              <a:srgbClr val="555555"/>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135" name="Freeform 850"/>
            <p:cNvSpPr>
              <a:spLocks/>
            </p:cNvSpPr>
            <p:nvPr/>
          </p:nvSpPr>
          <p:spPr bwMode="auto">
            <a:xfrm>
              <a:off x="695" y="3662"/>
              <a:ext cx="65" cy="63"/>
            </a:xfrm>
            <a:custGeom>
              <a:avLst/>
              <a:gdLst/>
              <a:ahLst/>
              <a:cxnLst>
                <a:cxn ang="0">
                  <a:pos x="0" y="18"/>
                </a:cxn>
                <a:cxn ang="0">
                  <a:pos x="10" y="54"/>
                </a:cxn>
                <a:cxn ang="0">
                  <a:pos x="14" y="59"/>
                </a:cxn>
                <a:cxn ang="0">
                  <a:pos x="20" y="63"/>
                </a:cxn>
                <a:cxn ang="0">
                  <a:pos x="59" y="53"/>
                </a:cxn>
                <a:cxn ang="0">
                  <a:pos x="65" y="45"/>
                </a:cxn>
                <a:cxn ang="0">
                  <a:pos x="59" y="38"/>
                </a:cxn>
                <a:cxn ang="0">
                  <a:pos x="50" y="9"/>
                </a:cxn>
                <a:cxn ang="0">
                  <a:pos x="45" y="2"/>
                </a:cxn>
                <a:cxn ang="0">
                  <a:pos x="36" y="0"/>
                </a:cxn>
                <a:cxn ang="0">
                  <a:pos x="23" y="4"/>
                </a:cxn>
                <a:cxn ang="0">
                  <a:pos x="10" y="7"/>
                </a:cxn>
                <a:cxn ang="0">
                  <a:pos x="0" y="18"/>
                </a:cxn>
              </a:cxnLst>
              <a:rect l="0" t="0" r="r" b="b"/>
              <a:pathLst>
                <a:path w="65" h="63">
                  <a:moveTo>
                    <a:pt x="0" y="18"/>
                  </a:moveTo>
                  <a:lnTo>
                    <a:pt x="10" y="54"/>
                  </a:lnTo>
                  <a:lnTo>
                    <a:pt x="14" y="59"/>
                  </a:lnTo>
                  <a:lnTo>
                    <a:pt x="20" y="63"/>
                  </a:lnTo>
                  <a:lnTo>
                    <a:pt x="59" y="53"/>
                  </a:lnTo>
                  <a:lnTo>
                    <a:pt x="65" y="45"/>
                  </a:lnTo>
                  <a:lnTo>
                    <a:pt x="59" y="38"/>
                  </a:lnTo>
                  <a:lnTo>
                    <a:pt x="50" y="9"/>
                  </a:lnTo>
                  <a:lnTo>
                    <a:pt x="45" y="2"/>
                  </a:lnTo>
                  <a:lnTo>
                    <a:pt x="36" y="0"/>
                  </a:lnTo>
                  <a:lnTo>
                    <a:pt x="23" y="4"/>
                  </a:lnTo>
                  <a:lnTo>
                    <a:pt x="10" y="7"/>
                  </a:lnTo>
                  <a:lnTo>
                    <a:pt x="0" y="18"/>
                  </a:lnTo>
                  <a:close/>
                </a:path>
              </a:pathLst>
            </a:custGeom>
            <a:solidFill>
              <a:srgbClr val="555555"/>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136" name="Freeform 851"/>
            <p:cNvSpPr>
              <a:spLocks/>
            </p:cNvSpPr>
            <p:nvPr/>
          </p:nvSpPr>
          <p:spPr bwMode="auto">
            <a:xfrm>
              <a:off x="700" y="3659"/>
              <a:ext cx="60" cy="62"/>
            </a:xfrm>
            <a:custGeom>
              <a:avLst/>
              <a:gdLst/>
              <a:ahLst/>
              <a:cxnLst>
                <a:cxn ang="0">
                  <a:pos x="0" y="17"/>
                </a:cxn>
                <a:cxn ang="0">
                  <a:pos x="10" y="53"/>
                </a:cxn>
                <a:cxn ang="0">
                  <a:pos x="13" y="59"/>
                </a:cxn>
                <a:cxn ang="0">
                  <a:pos x="20" y="62"/>
                </a:cxn>
                <a:cxn ang="0">
                  <a:pos x="56" y="53"/>
                </a:cxn>
                <a:cxn ang="0">
                  <a:pos x="60" y="48"/>
                </a:cxn>
                <a:cxn ang="0">
                  <a:pos x="60" y="37"/>
                </a:cxn>
                <a:cxn ang="0">
                  <a:pos x="50" y="9"/>
                </a:cxn>
                <a:cxn ang="0">
                  <a:pos x="43" y="1"/>
                </a:cxn>
                <a:cxn ang="0">
                  <a:pos x="34" y="0"/>
                </a:cxn>
                <a:cxn ang="0">
                  <a:pos x="22" y="3"/>
                </a:cxn>
                <a:cxn ang="0">
                  <a:pos x="5" y="9"/>
                </a:cxn>
                <a:cxn ang="0">
                  <a:pos x="0" y="17"/>
                </a:cxn>
              </a:cxnLst>
              <a:rect l="0" t="0" r="r" b="b"/>
              <a:pathLst>
                <a:path w="60" h="62">
                  <a:moveTo>
                    <a:pt x="0" y="17"/>
                  </a:moveTo>
                  <a:lnTo>
                    <a:pt x="10" y="53"/>
                  </a:lnTo>
                  <a:lnTo>
                    <a:pt x="13" y="59"/>
                  </a:lnTo>
                  <a:lnTo>
                    <a:pt x="20" y="62"/>
                  </a:lnTo>
                  <a:lnTo>
                    <a:pt x="56" y="53"/>
                  </a:lnTo>
                  <a:lnTo>
                    <a:pt x="60" y="48"/>
                  </a:lnTo>
                  <a:lnTo>
                    <a:pt x="60" y="37"/>
                  </a:lnTo>
                  <a:lnTo>
                    <a:pt x="50" y="9"/>
                  </a:lnTo>
                  <a:lnTo>
                    <a:pt x="43" y="1"/>
                  </a:lnTo>
                  <a:lnTo>
                    <a:pt x="34" y="0"/>
                  </a:lnTo>
                  <a:lnTo>
                    <a:pt x="22" y="3"/>
                  </a:lnTo>
                  <a:lnTo>
                    <a:pt x="5" y="9"/>
                  </a:lnTo>
                  <a:lnTo>
                    <a:pt x="0" y="17"/>
                  </a:lnTo>
                  <a:close/>
                </a:path>
              </a:pathLst>
            </a:custGeom>
            <a:solidFill>
              <a:srgbClr val="888888"/>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137" name="Freeform 852"/>
            <p:cNvSpPr>
              <a:spLocks/>
            </p:cNvSpPr>
            <p:nvPr/>
          </p:nvSpPr>
          <p:spPr bwMode="auto">
            <a:xfrm>
              <a:off x="700" y="3659"/>
              <a:ext cx="60" cy="62"/>
            </a:xfrm>
            <a:custGeom>
              <a:avLst/>
              <a:gdLst/>
              <a:ahLst/>
              <a:cxnLst>
                <a:cxn ang="0">
                  <a:pos x="0" y="17"/>
                </a:cxn>
                <a:cxn ang="0">
                  <a:pos x="10" y="53"/>
                </a:cxn>
                <a:cxn ang="0">
                  <a:pos x="13" y="59"/>
                </a:cxn>
                <a:cxn ang="0">
                  <a:pos x="20" y="62"/>
                </a:cxn>
                <a:cxn ang="0">
                  <a:pos x="56" y="53"/>
                </a:cxn>
                <a:cxn ang="0">
                  <a:pos x="60" y="48"/>
                </a:cxn>
                <a:cxn ang="0">
                  <a:pos x="60" y="37"/>
                </a:cxn>
                <a:cxn ang="0">
                  <a:pos x="50" y="9"/>
                </a:cxn>
                <a:cxn ang="0">
                  <a:pos x="43" y="1"/>
                </a:cxn>
                <a:cxn ang="0">
                  <a:pos x="34" y="0"/>
                </a:cxn>
                <a:cxn ang="0">
                  <a:pos x="22" y="3"/>
                </a:cxn>
                <a:cxn ang="0">
                  <a:pos x="5" y="9"/>
                </a:cxn>
                <a:cxn ang="0">
                  <a:pos x="0" y="17"/>
                </a:cxn>
              </a:cxnLst>
              <a:rect l="0" t="0" r="r" b="b"/>
              <a:pathLst>
                <a:path w="60" h="62">
                  <a:moveTo>
                    <a:pt x="0" y="17"/>
                  </a:moveTo>
                  <a:lnTo>
                    <a:pt x="10" y="53"/>
                  </a:lnTo>
                  <a:lnTo>
                    <a:pt x="13" y="59"/>
                  </a:lnTo>
                  <a:lnTo>
                    <a:pt x="20" y="62"/>
                  </a:lnTo>
                  <a:lnTo>
                    <a:pt x="56" y="53"/>
                  </a:lnTo>
                  <a:lnTo>
                    <a:pt x="60" y="48"/>
                  </a:lnTo>
                  <a:lnTo>
                    <a:pt x="60" y="37"/>
                  </a:lnTo>
                  <a:lnTo>
                    <a:pt x="50" y="9"/>
                  </a:lnTo>
                  <a:lnTo>
                    <a:pt x="43" y="1"/>
                  </a:lnTo>
                  <a:lnTo>
                    <a:pt x="34" y="0"/>
                  </a:lnTo>
                  <a:lnTo>
                    <a:pt x="22" y="3"/>
                  </a:lnTo>
                  <a:lnTo>
                    <a:pt x="5" y="9"/>
                  </a:lnTo>
                  <a:lnTo>
                    <a:pt x="0" y="17"/>
                  </a:lnTo>
                  <a:close/>
                </a:path>
              </a:pathLst>
            </a:custGeom>
            <a:solidFill>
              <a:srgbClr val="888888"/>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138" name="Oval 853"/>
            <p:cNvSpPr>
              <a:spLocks noChangeArrowheads="1"/>
            </p:cNvSpPr>
            <p:nvPr/>
          </p:nvSpPr>
          <p:spPr bwMode="auto">
            <a:xfrm>
              <a:off x="714" y="3673"/>
              <a:ext cx="36" cy="36"/>
            </a:xfrm>
            <a:prstGeom prst="ellipse">
              <a:avLst/>
            </a:prstGeom>
            <a:solidFill>
              <a:srgbClr val="444444"/>
            </a:solidFill>
            <a:ln w="158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1139" name="Arc 1138"/>
          <p:cNvSpPr/>
          <p:nvPr/>
        </p:nvSpPr>
        <p:spPr>
          <a:xfrm>
            <a:off x="2918411" y="5987723"/>
            <a:ext cx="213429" cy="72797"/>
          </a:xfrm>
          <a:prstGeom prst="arc">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140" name="Arc 1139"/>
          <p:cNvSpPr/>
          <p:nvPr/>
        </p:nvSpPr>
        <p:spPr>
          <a:xfrm>
            <a:off x="2918411" y="6039892"/>
            <a:ext cx="213429" cy="72797"/>
          </a:xfrm>
          <a:prstGeom prst="arc">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141" name="Arc 1140"/>
          <p:cNvSpPr/>
          <p:nvPr/>
        </p:nvSpPr>
        <p:spPr>
          <a:xfrm>
            <a:off x="2918411" y="5921804"/>
            <a:ext cx="213429" cy="72797"/>
          </a:xfrm>
          <a:prstGeom prst="arc">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grpSp>
        <p:nvGrpSpPr>
          <p:cNvPr id="1037" name="Group 1036"/>
          <p:cNvGrpSpPr/>
          <p:nvPr/>
        </p:nvGrpSpPr>
        <p:grpSpPr>
          <a:xfrm>
            <a:off x="2961854" y="1988840"/>
            <a:ext cx="4487040" cy="1136490"/>
            <a:chOff x="2555776" y="2051556"/>
            <a:chExt cx="4801920" cy="1449452"/>
          </a:xfrm>
        </p:grpSpPr>
        <p:grpSp>
          <p:nvGrpSpPr>
            <p:cNvPr id="192" name="Group 1072"/>
            <p:cNvGrpSpPr/>
            <p:nvPr/>
          </p:nvGrpSpPr>
          <p:grpSpPr>
            <a:xfrm>
              <a:off x="2555776" y="2132856"/>
              <a:ext cx="4752528" cy="1368152"/>
              <a:chOff x="2555776" y="2132856"/>
              <a:chExt cx="4752528" cy="1368152"/>
            </a:xfrm>
          </p:grpSpPr>
          <p:sp>
            <p:nvSpPr>
              <p:cNvPr id="873" name="Rectangle 872"/>
              <p:cNvSpPr/>
              <p:nvPr/>
            </p:nvSpPr>
            <p:spPr>
              <a:xfrm>
                <a:off x="2555776" y="2132856"/>
                <a:ext cx="4752528" cy="1368152"/>
              </a:xfrm>
              <a:prstGeom prst="rect">
                <a:avLst/>
              </a:prstGeom>
              <a:solidFill>
                <a:schemeClr val="accent3">
                  <a:lumMod val="40000"/>
                  <a:lumOff val="60000"/>
                </a:schemeClr>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78" name="Rectangle 877"/>
              <p:cNvSpPr/>
              <p:nvPr/>
            </p:nvSpPr>
            <p:spPr>
              <a:xfrm>
                <a:off x="3707904" y="2204864"/>
                <a:ext cx="1494296" cy="1224136"/>
              </a:xfrm>
              <a:prstGeom prst="rect">
                <a:avLst/>
              </a:prstGeom>
              <a:solidFill>
                <a:schemeClr val="accent3">
                  <a:lumMod val="60000"/>
                  <a:lumOff val="40000"/>
                </a:schemeClr>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79" name="TextBox 878"/>
              <p:cNvSpPr txBox="1"/>
              <p:nvPr/>
            </p:nvSpPr>
            <p:spPr>
              <a:xfrm>
                <a:off x="3707904" y="2143393"/>
                <a:ext cx="540533" cy="307778"/>
              </a:xfrm>
              <a:prstGeom prst="rect">
                <a:avLst/>
              </a:prstGeom>
              <a:noFill/>
            </p:spPr>
            <p:txBody>
              <a:bodyPr wrap="none" rtlCol="0">
                <a:spAutoFit/>
              </a:bodyPr>
              <a:lstStyle/>
              <a:p>
                <a:r>
                  <a:rPr lang="it-IT" sz="1400" b="1" dirty="0" smtClean="0">
                    <a:solidFill>
                      <a:schemeClr val="accent3">
                        <a:lumMod val="50000"/>
                      </a:schemeClr>
                    </a:solidFill>
                  </a:rPr>
                  <a:t>CSCF</a:t>
                </a:r>
                <a:endParaRPr lang="it-IT" b="1" dirty="0">
                  <a:solidFill>
                    <a:schemeClr val="accent3">
                      <a:lumMod val="50000"/>
                    </a:schemeClr>
                  </a:solidFill>
                </a:endParaRPr>
              </a:p>
            </p:txBody>
          </p:sp>
          <p:cxnSp>
            <p:nvCxnSpPr>
              <p:cNvPr id="881" name="Straight Connector 880"/>
              <p:cNvCxnSpPr>
                <a:stCxn id="1032" idx="2"/>
              </p:cNvCxnSpPr>
              <p:nvPr/>
            </p:nvCxnSpPr>
            <p:spPr>
              <a:xfrm>
                <a:off x="4005833" y="2918188"/>
                <a:ext cx="560222" cy="167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3" name="Straight Connector 882"/>
              <p:cNvCxnSpPr/>
              <p:nvPr/>
            </p:nvCxnSpPr>
            <p:spPr>
              <a:xfrm flipH="1">
                <a:off x="4237725" y="2597424"/>
                <a:ext cx="234521" cy="975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4" name="Straight Connector 883"/>
              <p:cNvCxnSpPr/>
              <p:nvPr/>
            </p:nvCxnSpPr>
            <p:spPr>
              <a:xfrm>
                <a:off x="4894385" y="2597424"/>
                <a:ext cx="562851" cy="5853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5" name="Straight Connector 964"/>
              <p:cNvCxnSpPr/>
              <p:nvPr/>
            </p:nvCxnSpPr>
            <p:spPr>
              <a:xfrm>
                <a:off x="4894385" y="2451085"/>
                <a:ext cx="14540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6" name="Straight Connector 965"/>
              <p:cNvCxnSpPr/>
              <p:nvPr/>
            </p:nvCxnSpPr>
            <p:spPr>
              <a:xfrm>
                <a:off x="6343022" y="2451085"/>
                <a:ext cx="0" cy="2926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7" name="Straight Connector 966"/>
              <p:cNvCxnSpPr/>
              <p:nvPr/>
            </p:nvCxnSpPr>
            <p:spPr>
              <a:xfrm>
                <a:off x="6530639" y="2792542"/>
                <a:ext cx="2814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68" name="Rectangle 967"/>
              <p:cNvSpPr/>
              <p:nvPr/>
            </p:nvSpPr>
            <p:spPr>
              <a:xfrm>
                <a:off x="4378437" y="3036440"/>
                <a:ext cx="516966" cy="320763"/>
              </a:xfrm>
              <a:prstGeom prst="rect">
                <a:avLst/>
              </a:prstGeom>
              <a:solidFill>
                <a:schemeClr val="accent3">
                  <a:lumMod val="75000"/>
                </a:schemeClr>
              </a:solidFill>
              <a:ln w="952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00" b="1" dirty="0" smtClean="0">
                    <a:solidFill>
                      <a:schemeClr val="tx1"/>
                    </a:solidFill>
                  </a:rPr>
                  <a:t>P-CSCF</a:t>
                </a:r>
                <a:endParaRPr lang="it-IT" sz="800" b="1" dirty="0">
                  <a:solidFill>
                    <a:schemeClr val="tx1"/>
                  </a:solidFill>
                </a:endParaRPr>
              </a:p>
            </p:txBody>
          </p:sp>
          <p:sp>
            <p:nvSpPr>
              <p:cNvPr id="1033" name="Rectangle 1032"/>
              <p:cNvSpPr/>
              <p:nvPr/>
            </p:nvSpPr>
            <p:spPr>
              <a:xfrm>
                <a:off x="4484698" y="2335787"/>
                <a:ext cx="519350" cy="320763"/>
              </a:xfrm>
              <a:prstGeom prst="rect">
                <a:avLst/>
              </a:prstGeom>
              <a:solidFill>
                <a:schemeClr val="accent3">
                  <a:lumMod val="75000"/>
                </a:schemeClr>
              </a:solidFill>
              <a:ln w="952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00" b="1" dirty="0" smtClean="0">
                    <a:solidFill>
                      <a:schemeClr val="tx1"/>
                    </a:solidFill>
                  </a:rPr>
                  <a:t>S-CSCF</a:t>
                </a:r>
                <a:endParaRPr lang="it-IT" sz="800" b="1" dirty="0">
                  <a:solidFill>
                    <a:schemeClr val="tx1"/>
                  </a:solidFill>
                </a:endParaRPr>
              </a:p>
            </p:txBody>
          </p:sp>
          <p:sp>
            <p:nvSpPr>
              <p:cNvPr id="1034" name="Rectangle 1033"/>
              <p:cNvSpPr/>
              <p:nvPr/>
            </p:nvSpPr>
            <p:spPr>
              <a:xfrm>
                <a:off x="5339353" y="3114783"/>
                <a:ext cx="557847" cy="320763"/>
              </a:xfrm>
              <a:prstGeom prst="rect">
                <a:avLst/>
              </a:prstGeom>
              <a:solidFill>
                <a:schemeClr val="accent3">
                  <a:lumMod val="75000"/>
                </a:schemeClr>
              </a:solidFill>
              <a:ln w="952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00" b="1" dirty="0" smtClean="0">
                    <a:solidFill>
                      <a:schemeClr val="tx1"/>
                    </a:solidFill>
                  </a:rPr>
                  <a:t>MRFC</a:t>
                </a:r>
                <a:endParaRPr lang="it-IT" sz="800" b="1" dirty="0">
                  <a:solidFill>
                    <a:schemeClr val="tx1"/>
                  </a:solidFill>
                </a:endParaRPr>
              </a:p>
            </p:txBody>
          </p:sp>
          <p:sp>
            <p:nvSpPr>
              <p:cNvPr id="1035" name="Rectangle 1034"/>
              <p:cNvSpPr/>
              <p:nvPr/>
            </p:nvSpPr>
            <p:spPr>
              <a:xfrm>
                <a:off x="6736105" y="2656550"/>
                <a:ext cx="456591" cy="320763"/>
              </a:xfrm>
              <a:prstGeom prst="rect">
                <a:avLst/>
              </a:prstGeom>
              <a:solidFill>
                <a:schemeClr val="accent3">
                  <a:lumMod val="75000"/>
                </a:schemeClr>
              </a:solidFill>
              <a:ln w="952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00" b="1" dirty="0" smtClean="0">
                    <a:solidFill>
                      <a:schemeClr val="tx1"/>
                    </a:solidFill>
                  </a:rPr>
                  <a:t>SGW</a:t>
                </a:r>
                <a:endParaRPr lang="it-IT" sz="800" b="1" dirty="0">
                  <a:solidFill>
                    <a:schemeClr val="tx1"/>
                  </a:solidFill>
                </a:endParaRPr>
              </a:p>
            </p:txBody>
          </p:sp>
          <p:cxnSp>
            <p:nvCxnSpPr>
              <p:cNvPr id="1038" name="Straight Connector 1037"/>
              <p:cNvCxnSpPr/>
              <p:nvPr/>
            </p:nvCxnSpPr>
            <p:spPr>
              <a:xfrm>
                <a:off x="5551045" y="2451085"/>
                <a:ext cx="0" cy="2926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9" name="Straight Connector 1038"/>
              <p:cNvCxnSpPr/>
              <p:nvPr/>
            </p:nvCxnSpPr>
            <p:spPr>
              <a:xfrm>
                <a:off x="5738662" y="2792542"/>
                <a:ext cx="42213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40" name="Rectangle 1039"/>
              <p:cNvSpPr/>
              <p:nvPr/>
            </p:nvSpPr>
            <p:spPr>
              <a:xfrm>
                <a:off x="6051322" y="2656550"/>
                <a:ext cx="518751" cy="320763"/>
              </a:xfrm>
              <a:prstGeom prst="rect">
                <a:avLst/>
              </a:prstGeom>
              <a:solidFill>
                <a:schemeClr val="accent3">
                  <a:lumMod val="75000"/>
                </a:schemeClr>
              </a:solidFill>
              <a:ln w="952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00" b="1" dirty="0" smtClean="0">
                    <a:solidFill>
                      <a:schemeClr val="tx1"/>
                    </a:solidFill>
                  </a:rPr>
                  <a:t>MGCF</a:t>
                </a:r>
                <a:endParaRPr lang="it-IT" sz="800" b="1" dirty="0">
                  <a:solidFill>
                    <a:schemeClr val="tx1"/>
                  </a:solidFill>
                </a:endParaRPr>
              </a:p>
            </p:txBody>
          </p:sp>
          <p:sp>
            <p:nvSpPr>
              <p:cNvPr id="1041" name="Rectangle 1040"/>
              <p:cNvSpPr/>
              <p:nvPr/>
            </p:nvSpPr>
            <p:spPr>
              <a:xfrm>
                <a:off x="5316523" y="2646203"/>
                <a:ext cx="456591" cy="320763"/>
              </a:xfrm>
              <a:prstGeom prst="rect">
                <a:avLst/>
              </a:prstGeom>
              <a:solidFill>
                <a:schemeClr val="accent3">
                  <a:lumMod val="75000"/>
                </a:schemeClr>
              </a:solidFill>
              <a:ln w="952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00" b="1" dirty="0" smtClean="0">
                    <a:solidFill>
                      <a:schemeClr val="tx1"/>
                    </a:solidFill>
                  </a:rPr>
                  <a:t>BGCF</a:t>
                </a:r>
                <a:endParaRPr lang="it-IT" sz="800" b="1" dirty="0">
                  <a:solidFill>
                    <a:schemeClr val="tx1"/>
                  </a:solidFill>
                </a:endParaRPr>
              </a:p>
            </p:txBody>
          </p:sp>
          <p:cxnSp>
            <p:nvCxnSpPr>
              <p:cNvPr id="1042" name="Straight Connector 1041"/>
              <p:cNvCxnSpPr/>
              <p:nvPr/>
            </p:nvCxnSpPr>
            <p:spPr>
              <a:xfrm>
                <a:off x="3440351" y="2451085"/>
                <a:ext cx="103189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9" name="Straight Connector 1048"/>
              <p:cNvCxnSpPr/>
              <p:nvPr/>
            </p:nvCxnSpPr>
            <p:spPr>
              <a:xfrm>
                <a:off x="3440351" y="2451085"/>
                <a:ext cx="0" cy="2926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0" name="Straight Connector 1049"/>
              <p:cNvCxnSpPr/>
              <p:nvPr/>
            </p:nvCxnSpPr>
            <p:spPr>
              <a:xfrm>
                <a:off x="3158926" y="2743763"/>
                <a:ext cx="2814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2" name="Straight Connector 1051"/>
              <p:cNvCxnSpPr/>
              <p:nvPr/>
            </p:nvCxnSpPr>
            <p:spPr>
              <a:xfrm>
                <a:off x="3112021" y="2841322"/>
                <a:ext cx="70356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53" name="AutoShape 22"/>
              <p:cNvSpPr>
                <a:spLocks noChangeArrowheads="1"/>
              </p:cNvSpPr>
              <p:nvPr/>
            </p:nvSpPr>
            <p:spPr bwMode="auto">
              <a:xfrm>
                <a:off x="2689883" y="2451085"/>
                <a:ext cx="515947" cy="731694"/>
              </a:xfrm>
              <a:prstGeom prst="flowChartMagneticDisk">
                <a:avLst/>
              </a:prstGeom>
              <a:solidFill>
                <a:schemeClr val="accent3">
                  <a:lumMod val="75000"/>
                </a:schemeClr>
              </a:solidFill>
              <a:ln>
                <a:solidFill>
                  <a:schemeClr val="tx1"/>
                </a:solidFill>
                <a:headEnd/>
                <a:tailEnd/>
              </a:ln>
            </p:spPr>
            <p:style>
              <a:lnRef idx="1">
                <a:schemeClr val="accent4"/>
              </a:lnRef>
              <a:fillRef idx="2">
                <a:schemeClr val="accent4"/>
              </a:fillRef>
              <a:effectRef idx="1">
                <a:schemeClr val="accent4"/>
              </a:effectRef>
              <a:fontRef idx="minor">
                <a:schemeClr val="dk1"/>
              </a:fontRef>
            </p:style>
            <p:txBody>
              <a:bodyPr wrap="none" anchor="ctr"/>
              <a:lstStyle/>
              <a:p>
                <a:r>
                  <a:rPr lang="en-US" sz="900" b="1" dirty="0" smtClean="0">
                    <a:latin typeface="Arial Narrow" pitchFamily="34" charset="0"/>
                  </a:rPr>
                  <a:t>   HSS</a:t>
                </a:r>
                <a:endParaRPr lang="en-US" sz="900" b="1" dirty="0">
                  <a:latin typeface="Arial Narrow" pitchFamily="34" charset="0"/>
                </a:endParaRPr>
              </a:p>
            </p:txBody>
          </p:sp>
          <p:sp>
            <p:nvSpPr>
              <p:cNvPr id="1032" name="Rectangle 1031"/>
              <p:cNvSpPr/>
              <p:nvPr/>
            </p:nvSpPr>
            <p:spPr>
              <a:xfrm>
                <a:off x="3739486" y="2597424"/>
                <a:ext cx="532692" cy="320763"/>
              </a:xfrm>
              <a:prstGeom prst="rect">
                <a:avLst/>
              </a:prstGeom>
              <a:solidFill>
                <a:schemeClr val="accent3">
                  <a:lumMod val="75000"/>
                </a:schemeClr>
              </a:solidFill>
              <a:ln w="952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00" b="1" dirty="0" smtClean="0">
                    <a:solidFill>
                      <a:schemeClr val="tx1"/>
                    </a:solidFill>
                  </a:rPr>
                  <a:t>I-CSCF</a:t>
                </a:r>
                <a:endParaRPr lang="it-IT" sz="900" b="1" dirty="0">
                  <a:solidFill>
                    <a:schemeClr val="tx1"/>
                  </a:solidFill>
                </a:endParaRPr>
              </a:p>
            </p:txBody>
          </p:sp>
        </p:grpSp>
        <p:sp>
          <p:nvSpPr>
            <p:cNvPr id="1148" name="TextBox 1147"/>
            <p:cNvSpPr txBox="1"/>
            <p:nvPr/>
          </p:nvSpPr>
          <p:spPr>
            <a:xfrm>
              <a:off x="5666016" y="2051556"/>
              <a:ext cx="1691680" cy="369332"/>
            </a:xfrm>
            <a:prstGeom prst="rect">
              <a:avLst/>
            </a:prstGeom>
            <a:noFill/>
          </p:spPr>
          <p:txBody>
            <a:bodyPr wrap="square" rtlCol="0">
              <a:spAutoFit/>
            </a:bodyPr>
            <a:lstStyle/>
            <a:p>
              <a:r>
                <a:rPr lang="it-IT" b="1" i="1" dirty="0" smtClean="0"/>
                <a:t>Control  Layer  </a:t>
              </a:r>
              <a:endParaRPr lang="it-IT" b="1" i="1" dirty="0"/>
            </a:p>
          </p:txBody>
        </p:sp>
      </p:grpSp>
      <p:pic>
        <p:nvPicPr>
          <p:cNvPr id="1072" name="Picture 20" descr="14"/>
          <p:cNvPicPr>
            <a:picLocks noChangeAspect="1" noChangeArrowheads="1"/>
          </p:cNvPicPr>
          <p:nvPr/>
        </p:nvPicPr>
        <p:blipFill>
          <a:blip r:embed="rId5" cstate="print"/>
          <a:srcRect/>
          <a:stretch>
            <a:fillRect/>
          </a:stretch>
        </p:blipFill>
        <p:spPr bwMode="auto">
          <a:xfrm>
            <a:off x="964319" y="3579567"/>
            <a:ext cx="336431" cy="328902"/>
          </a:xfrm>
          <a:prstGeom prst="rect">
            <a:avLst/>
          </a:prstGeom>
          <a:noFill/>
          <a:ln w="9525">
            <a:noFill/>
            <a:miter lim="800000"/>
            <a:headEnd/>
            <a:tailEnd/>
          </a:ln>
        </p:spPr>
      </p:pic>
      <p:sp>
        <p:nvSpPr>
          <p:cNvPr id="1073" name="Cloud"/>
          <p:cNvSpPr>
            <a:spLocks noChangeAspect="1" noEditPoints="1" noChangeArrowheads="1"/>
          </p:cNvSpPr>
          <p:nvPr/>
        </p:nvSpPr>
        <p:spPr bwMode="auto">
          <a:xfrm>
            <a:off x="674124" y="3078056"/>
            <a:ext cx="828484" cy="501621"/>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chemeClr val="tx1"/>
            </a:solidFill>
            <a:miter lim="800000"/>
            <a:headEnd/>
            <a:tailEnd/>
          </a:ln>
          <a:effectLst/>
        </p:spPr>
        <p:txBody>
          <a:bodyPr anchor="ctr"/>
          <a:lstStyle/>
          <a:p>
            <a:endParaRPr lang="en-US" b="1" dirty="0">
              <a:latin typeface="Arial Narrow" pitchFamily="34" charset="0"/>
            </a:endParaRPr>
          </a:p>
        </p:txBody>
      </p:sp>
      <p:sp>
        <p:nvSpPr>
          <p:cNvPr id="1074" name="TextBox 1073"/>
          <p:cNvSpPr txBox="1"/>
          <p:nvPr/>
        </p:nvSpPr>
        <p:spPr>
          <a:xfrm>
            <a:off x="731096" y="3187849"/>
            <a:ext cx="672552" cy="241151"/>
          </a:xfrm>
          <a:prstGeom prst="rect">
            <a:avLst/>
          </a:prstGeom>
          <a:noFill/>
        </p:spPr>
        <p:txBody>
          <a:bodyPr wrap="none" rtlCol="0">
            <a:spAutoFit/>
          </a:bodyPr>
          <a:lstStyle/>
          <a:p>
            <a:r>
              <a:rPr lang="it-IT" sz="1200" b="1" dirty="0" smtClean="0"/>
              <a:t>IOT area</a:t>
            </a:r>
            <a:endParaRPr lang="it-IT" b="1" dirty="0"/>
          </a:p>
        </p:txBody>
      </p:sp>
      <p:cxnSp>
        <p:nvCxnSpPr>
          <p:cNvPr id="1078" name="Straight Connector 1077"/>
          <p:cNvCxnSpPr>
            <a:stCxn id="1072" idx="2"/>
          </p:cNvCxnSpPr>
          <p:nvPr/>
        </p:nvCxnSpPr>
        <p:spPr>
          <a:xfrm>
            <a:off x="1132534" y="3908469"/>
            <a:ext cx="370074" cy="1880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158" name="Picture 20" descr="14"/>
          <p:cNvPicPr>
            <a:picLocks noChangeAspect="1" noChangeArrowheads="1"/>
          </p:cNvPicPr>
          <p:nvPr/>
        </p:nvPicPr>
        <p:blipFill>
          <a:blip r:embed="rId5" cstate="print"/>
          <a:srcRect/>
          <a:stretch>
            <a:fillRect/>
          </a:stretch>
        </p:blipFill>
        <p:spPr bwMode="auto">
          <a:xfrm>
            <a:off x="4427984" y="5674051"/>
            <a:ext cx="336431" cy="328902"/>
          </a:xfrm>
          <a:prstGeom prst="rect">
            <a:avLst/>
          </a:prstGeom>
          <a:noFill/>
          <a:ln w="9525">
            <a:noFill/>
            <a:miter lim="800000"/>
            <a:headEnd/>
            <a:tailEnd/>
          </a:ln>
        </p:spPr>
      </p:pic>
      <p:sp>
        <p:nvSpPr>
          <p:cNvPr id="1159" name="Cloud"/>
          <p:cNvSpPr>
            <a:spLocks noChangeAspect="1" noEditPoints="1" noChangeArrowheads="1"/>
          </p:cNvSpPr>
          <p:nvPr/>
        </p:nvSpPr>
        <p:spPr bwMode="auto">
          <a:xfrm>
            <a:off x="4211960" y="5951715"/>
            <a:ext cx="828484" cy="501621"/>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chemeClr val="tx1"/>
            </a:solidFill>
            <a:miter lim="800000"/>
            <a:headEnd/>
            <a:tailEnd/>
          </a:ln>
          <a:effectLst/>
        </p:spPr>
        <p:txBody>
          <a:bodyPr anchor="ctr"/>
          <a:lstStyle/>
          <a:p>
            <a:endParaRPr lang="en-US" b="1" dirty="0">
              <a:latin typeface="Arial Narrow" pitchFamily="34" charset="0"/>
            </a:endParaRPr>
          </a:p>
        </p:txBody>
      </p:sp>
      <p:sp>
        <p:nvSpPr>
          <p:cNvPr id="1160" name="TextBox 1159"/>
          <p:cNvSpPr txBox="1"/>
          <p:nvPr/>
        </p:nvSpPr>
        <p:spPr>
          <a:xfrm>
            <a:off x="4268932" y="6061508"/>
            <a:ext cx="672552" cy="241151"/>
          </a:xfrm>
          <a:prstGeom prst="rect">
            <a:avLst/>
          </a:prstGeom>
          <a:noFill/>
        </p:spPr>
        <p:txBody>
          <a:bodyPr wrap="none" rtlCol="0">
            <a:spAutoFit/>
          </a:bodyPr>
          <a:lstStyle/>
          <a:p>
            <a:r>
              <a:rPr lang="it-IT" sz="1200" b="1" dirty="0" smtClean="0"/>
              <a:t>IOT area</a:t>
            </a:r>
            <a:endParaRPr lang="it-IT" b="1" dirty="0"/>
          </a:p>
        </p:txBody>
      </p:sp>
      <p:cxnSp>
        <p:nvCxnSpPr>
          <p:cNvPr id="1161" name="Straight Connector 1160"/>
          <p:cNvCxnSpPr>
            <a:stCxn id="213" idx="1"/>
            <a:endCxn id="1158" idx="0"/>
          </p:cNvCxnSpPr>
          <p:nvPr/>
        </p:nvCxnSpPr>
        <p:spPr>
          <a:xfrm>
            <a:off x="4552255" y="5287001"/>
            <a:ext cx="43945" cy="3870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166" name="Picture 20" descr="14"/>
          <p:cNvPicPr>
            <a:picLocks noChangeAspect="1" noChangeArrowheads="1"/>
          </p:cNvPicPr>
          <p:nvPr/>
        </p:nvPicPr>
        <p:blipFill>
          <a:blip r:embed="rId5" cstate="print"/>
          <a:srcRect/>
          <a:stretch>
            <a:fillRect/>
          </a:stretch>
        </p:blipFill>
        <p:spPr bwMode="auto">
          <a:xfrm>
            <a:off x="539552" y="5517232"/>
            <a:ext cx="336431" cy="328902"/>
          </a:xfrm>
          <a:prstGeom prst="rect">
            <a:avLst/>
          </a:prstGeom>
          <a:noFill/>
          <a:ln w="9525">
            <a:noFill/>
            <a:miter lim="800000"/>
            <a:headEnd/>
            <a:tailEnd/>
          </a:ln>
        </p:spPr>
      </p:pic>
      <p:sp>
        <p:nvSpPr>
          <p:cNvPr id="1167" name="Cloud"/>
          <p:cNvSpPr>
            <a:spLocks noChangeAspect="1" noEditPoints="1" noChangeArrowheads="1"/>
          </p:cNvSpPr>
          <p:nvPr/>
        </p:nvSpPr>
        <p:spPr bwMode="auto">
          <a:xfrm>
            <a:off x="251520" y="5013176"/>
            <a:ext cx="828484" cy="501621"/>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chemeClr val="tx1"/>
            </a:solidFill>
            <a:miter lim="800000"/>
            <a:headEnd/>
            <a:tailEnd/>
          </a:ln>
          <a:effectLst/>
        </p:spPr>
        <p:txBody>
          <a:bodyPr anchor="ctr"/>
          <a:lstStyle/>
          <a:p>
            <a:endParaRPr lang="en-US" b="1" dirty="0">
              <a:latin typeface="Arial Narrow" pitchFamily="34" charset="0"/>
            </a:endParaRPr>
          </a:p>
        </p:txBody>
      </p:sp>
      <p:sp>
        <p:nvSpPr>
          <p:cNvPr id="1168" name="TextBox 1167"/>
          <p:cNvSpPr txBox="1"/>
          <p:nvPr/>
        </p:nvSpPr>
        <p:spPr>
          <a:xfrm>
            <a:off x="308492" y="5122969"/>
            <a:ext cx="672552" cy="241151"/>
          </a:xfrm>
          <a:prstGeom prst="rect">
            <a:avLst/>
          </a:prstGeom>
          <a:noFill/>
        </p:spPr>
        <p:txBody>
          <a:bodyPr wrap="none" rtlCol="0">
            <a:spAutoFit/>
          </a:bodyPr>
          <a:lstStyle/>
          <a:p>
            <a:r>
              <a:rPr lang="it-IT" sz="1200" b="1" dirty="0" smtClean="0"/>
              <a:t>IOT area</a:t>
            </a:r>
            <a:endParaRPr lang="it-IT"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2008"/>
            <a:ext cx="8640960" cy="764704"/>
          </a:xfrm>
        </p:spPr>
        <p:txBody>
          <a:bodyPr>
            <a:normAutofit fontScale="90000"/>
          </a:bodyPr>
          <a:lstStyle/>
          <a:p>
            <a:r>
              <a:rPr lang="it-IT" sz="3600" dirty="0" smtClean="0">
                <a:effectLst>
                  <a:outerShdw blurRad="38100" dist="38100" dir="2700000" algn="tl">
                    <a:srgbClr val="000000">
                      <a:alpha val="43137"/>
                    </a:srgbClr>
                  </a:outerShdw>
                </a:effectLst>
              </a:rPr>
              <a:t>Application  Servers</a:t>
            </a:r>
            <a:br>
              <a:rPr lang="it-IT" sz="3600" dirty="0" smtClean="0">
                <a:effectLst>
                  <a:outerShdw blurRad="38100" dist="38100" dir="2700000" algn="tl">
                    <a:srgbClr val="000000">
                      <a:alpha val="43137"/>
                    </a:srgbClr>
                  </a:outerShdw>
                </a:effectLst>
              </a:rPr>
            </a:br>
            <a:r>
              <a:rPr lang="it-IT" sz="3100" dirty="0" smtClean="0">
                <a:effectLst>
                  <a:outerShdw blurRad="38100" dist="38100" dir="2700000" algn="tl">
                    <a:srgbClr val="000000">
                      <a:alpha val="43137"/>
                    </a:srgbClr>
                  </a:outerShdw>
                </a:effectLst>
              </a:rPr>
              <a:t>Main characteristics</a:t>
            </a:r>
            <a:endParaRPr lang="it-IT" sz="31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04664" y="1268760"/>
            <a:ext cx="8939336" cy="5256584"/>
          </a:xfrm>
        </p:spPr>
        <p:txBody>
          <a:bodyPr>
            <a:noAutofit/>
          </a:bodyPr>
          <a:lstStyle/>
          <a:p>
            <a:pPr algn="just"/>
            <a:r>
              <a:rPr lang="it-IT" sz="2400" dirty="0" smtClean="0"/>
              <a:t>Must allow quick development and deployment of new services</a:t>
            </a:r>
          </a:p>
          <a:p>
            <a:pPr algn="just"/>
            <a:r>
              <a:rPr lang="it-IT" sz="2400" dirty="0" smtClean="0"/>
              <a:t>Must provide quick service customization</a:t>
            </a:r>
          </a:p>
          <a:p>
            <a:pPr lvl="1" algn="just"/>
            <a:r>
              <a:rPr lang="it-IT" sz="2000" dirty="0" smtClean="0"/>
              <a:t>XML based languages</a:t>
            </a:r>
          </a:p>
          <a:p>
            <a:pPr lvl="1" algn="just"/>
            <a:r>
              <a:rPr lang="it-IT" sz="2000" dirty="0" smtClean="0"/>
              <a:t>Voice XML</a:t>
            </a:r>
          </a:p>
          <a:p>
            <a:pPr lvl="1" algn="just"/>
            <a:r>
              <a:rPr lang="it-IT" sz="2000" dirty="0" smtClean="0"/>
              <a:t>CCXML</a:t>
            </a:r>
          </a:p>
          <a:p>
            <a:pPr lvl="1" algn="just"/>
            <a:r>
              <a:rPr lang="it-IT" sz="2000" dirty="0" smtClean="0"/>
              <a:t>.  .  .</a:t>
            </a:r>
          </a:p>
          <a:p>
            <a:pPr algn="just"/>
            <a:r>
              <a:rPr lang="it-IT" sz="2400" dirty="0" smtClean="0"/>
              <a:t>Should provide the customers with control possibilities over their preference settings</a:t>
            </a:r>
          </a:p>
          <a:p>
            <a:pPr lvl="1" algn="just"/>
            <a:r>
              <a:rPr lang="it-IT" sz="2000" dirty="0" smtClean="0"/>
              <a:t>WEB interfaces</a:t>
            </a:r>
          </a:p>
          <a:p>
            <a:pPr lvl="1" algn="just"/>
            <a:r>
              <a:rPr lang="it-IT" sz="2000" dirty="0" smtClean="0"/>
              <a:t>IVR</a:t>
            </a:r>
          </a:p>
          <a:p>
            <a:pPr lvl="1" algn="just"/>
            <a:r>
              <a:rPr lang="it-IT" sz="2000" dirty="0" smtClean="0"/>
              <a:t>CPL (XML based Call Processing Language)</a:t>
            </a:r>
          </a:p>
          <a:p>
            <a:pPr lvl="1" algn="just"/>
            <a:r>
              <a:rPr lang="it-IT" sz="2000" dirty="0" smtClean="0"/>
              <a:t>.  .  .</a:t>
            </a:r>
          </a:p>
          <a:p>
            <a:pPr algn="just"/>
            <a:endParaRPr lang="it-IT" sz="28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2008"/>
            <a:ext cx="8640960" cy="620688"/>
          </a:xfrm>
        </p:spPr>
        <p:txBody>
          <a:bodyPr>
            <a:normAutofit/>
          </a:bodyPr>
          <a:lstStyle/>
          <a:p>
            <a:r>
              <a:rPr lang="it-IT" sz="3200" dirty="0" smtClean="0">
                <a:effectLst>
                  <a:outerShdw blurRad="38100" dist="38100" dir="2700000" algn="tl">
                    <a:srgbClr val="000000">
                      <a:alpha val="43137"/>
                    </a:srgbClr>
                  </a:outerShdw>
                </a:effectLst>
              </a:rPr>
              <a:t>New network requirements</a:t>
            </a:r>
            <a:endParaRPr lang="it-IT" sz="2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476672"/>
            <a:ext cx="9011344" cy="6237312"/>
          </a:xfrm>
        </p:spPr>
        <p:txBody>
          <a:bodyPr>
            <a:noAutofit/>
          </a:bodyPr>
          <a:lstStyle/>
          <a:p>
            <a:pPr algn="just"/>
            <a:r>
              <a:rPr lang="it-IT" sz="2400" dirty="0" smtClean="0"/>
              <a:t>Need to support the deployment of more and more new services at an ever growing rate still remaining service independent (need to minimize service dependence upon network constraints) </a:t>
            </a:r>
            <a:r>
              <a:rPr lang="it-IT" sz="2400" b="1" dirty="0" smtClean="0">
                <a:sym typeface="Symbol"/>
              </a:rPr>
              <a:t></a:t>
            </a:r>
            <a:r>
              <a:rPr lang="it-IT" sz="2400" dirty="0" smtClean="0">
                <a:sym typeface="Symbol"/>
              </a:rPr>
              <a:t> need for both technological (e.g. G5) and traffic volume handling capability improvements </a:t>
            </a:r>
            <a:endParaRPr lang="it-IT" sz="2400" dirty="0" smtClean="0"/>
          </a:p>
          <a:p>
            <a:pPr algn="just"/>
            <a:r>
              <a:rPr lang="it-IT" sz="2400" dirty="0" smtClean="0"/>
              <a:t>Many highly demanding services in terms of network resources and performance (processing and storing capability)</a:t>
            </a:r>
            <a:r>
              <a:rPr lang="it-IT" sz="2400" dirty="0" smtClean="0">
                <a:solidFill>
                  <a:srgbClr val="FF0000"/>
                </a:solidFill>
              </a:rPr>
              <a:t> </a:t>
            </a:r>
            <a:r>
              <a:rPr lang="it-IT" sz="2400" dirty="0" smtClean="0"/>
              <a:t>that can stress the network capacity (e.g. cloud computing, big data, . . .)</a:t>
            </a:r>
          </a:p>
          <a:p>
            <a:pPr algn="just"/>
            <a:r>
              <a:rPr lang="it-IT" sz="2400" dirty="0" smtClean="0"/>
              <a:t>Service impact on the network traffic not always predictable - High data traffic variability</a:t>
            </a:r>
          </a:p>
          <a:p>
            <a:pPr algn="just"/>
            <a:r>
              <a:rPr lang="it-IT" sz="2400" dirty="0" smtClean="0"/>
              <a:t>Weakness points continuously changing (sometimes even on a day/time basis) </a:t>
            </a:r>
            <a:r>
              <a:rPr lang="it-IT" sz="2400" b="1" dirty="0" smtClean="0">
                <a:sym typeface="Symbol"/>
              </a:rPr>
              <a:t></a:t>
            </a:r>
            <a:r>
              <a:rPr lang="it-IT" sz="2400" dirty="0" smtClean="0"/>
              <a:t> need for continuous upgrades or configuration changes</a:t>
            </a:r>
          </a:p>
          <a:p>
            <a:pPr algn="just"/>
            <a:r>
              <a:rPr lang="it-IT" sz="2400" dirty="0" smtClean="0"/>
              <a:t>Need to react as quickly as possible to traffic peaks, congestions, faults, etc.  (</a:t>
            </a:r>
            <a:r>
              <a:rPr lang="en-US" sz="2400" dirty="0" smtClean="0"/>
              <a:t>theoretically </a:t>
            </a:r>
            <a:r>
              <a:rPr lang="it-IT" sz="2400" dirty="0" smtClean="0"/>
              <a:t>in real time) </a:t>
            </a:r>
            <a:r>
              <a:rPr lang="it-IT" sz="2400" b="1" dirty="0" smtClean="0">
                <a:sym typeface="Symbol"/>
              </a:rPr>
              <a:t></a:t>
            </a:r>
            <a:r>
              <a:rPr lang="it-IT" sz="2400" dirty="0" smtClean="0">
                <a:sym typeface="Symbol"/>
              </a:rPr>
              <a:t> traffic surveillance and control policies even more critical than before</a:t>
            </a:r>
            <a:endParaRPr lang="it-IT" sz="2000" dirty="0" smtClean="0"/>
          </a:p>
          <a:p>
            <a:pPr algn="just">
              <a:buNone/>
            </a:pPr>
            <a:endParaRPr lang="it-IT"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864096"/>
          </a:xfrm>
        </p:spPr>
        <p:txBody>
          <a:bodyPr>
            <a:normAutofit/>
          </a:bodyPr>
          <a:lstStyle/>
          <a:p>
            <a:r>
              <a:rPr lang="it-IT" sz="3200" dirty="0" smtClean="0">
                <a:effectLst>
                  <a:outerShdw blurRad="38100" dist="38100" dir="2700000" algn="tl">
                    <a:srgbClr val="000000">
                      <a:alpha val="43137"/>
                    </a:srgbClr>
                  </a:outerShdw>
                </a:effectLst>
              </a:rPr>
              <a:t>Employment of IT at the network level</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764704"/>
            <a:ext cx="8723312" cy="5904656"/>
          </a:xfrm>
        </p:spPr>
        <p:txBody>
          <a:bodyPr>
            <a:normAutofit/>
          </a:bodyPr>
          <a:lstStyle/>
          <a:p>
            <a:pPr algn="just">
              <a:lnSpc>
                <a:spcPct val="110000"/>
              </a:lnSpc>
            </a:pPr>
            <a:r>
              <a:rPr lang="it-IT" sz="2200" dirty="0" smtClean="0"/>
              <a:t>The adoption of IT in the TLC world grew even more extensive as the requested services started to become more and more complex</a:t>
            </a:r>
          </a:p>
          <a:p>
            <a:pPr algn="just">
              <a:lnSpc>
                <a:spcPct val="110000"/>
              </a:lnSpc>
            </a:pPr>
            <a:r>
              <a:rPr lang="it-IT" sz="2200" dirty="0" smtClean="0"/>
              <a:t>Some new services were too complex to be effecively provided by each individual node, and some required service logic and data to be shared among all the nodes of the network</a:t>
            </a:r>
          </a:p>
          <a:p>
            <a:pPr algn="just"/>
            <a:r>
              <a:rPr lang="it-IT" sz="2200" dirty="0" smtClean="0"/>
              <a:t>The network architecture started to include specialized, centralized servers to provide such services</a:t>
            </a:r>
          </a:p>
          <a:p>
            <a:pPr lvl="1" algn="just"/>
            <a:endParaRPr lang="it-IT" dirty="0" smtClean="0"/>
          </a:p>
          <a:p>
            <a:pPr marL="0" lvl="1" indent="0" algn="just">
              <a:lnSpc>
                <a:spcPct val="110000"/>
              </a:lnSpc>
              <a:buNone/>
            </a:pPr>
            <a:endParaRPr lang="it-IT" sz="2400" dirty="0" smtClean="0"/>
          </a:p>
          <a:p>
            <a:pPr marL="0" lvl="1" indent="0" algn="ctr">
              <a:lnSpc>
                <a:spcPct val="110000"/>
              </a:lnSpc>
              <a:buNone/>
            </a:pPr>
            <a:r>
              <a:rPr lang="it-IT" sz="2400" b="1" dirty="0" smtClean="0"/>
              <a:t>The “Intelligent Network” (IN) was developed</a:t>
            </a:r>
            <a:r>
              <a:rPr lang="it-IT" sz="2400" dirty="0" smtClean="0"/>
              <a:t> </a:t>
            </a:r>
          </a:p>
          <a:p>
            <a:pPr marL="342900" lvl="1" indent="-342900" algn="just">
              <a:lnSpc>
                <a:spcPct val="110000"/>
              </a:lnSpc>
              <a:buFont typeface="Arial" pitchFamily="34" charset="0"/>
              <a:buChar char="•"/>
            </a:pPr>
            <a:r>
              <a:rPr lang="it-IT" sz="2200" dirty="0" smtClean="0"/>
              <a:t>complex services are realized by means of pure software applications in a dedicated node (SCP: Service Control Point) </a:t>
            </a:r>
          </a:p>
          <a:p>
            <a:pPr marL="342900" lvl="1" indent="-342900" algn="just">
              <a:lnSpc>
                <a:spcPct val="110000"/>
              </a:lnSpc>
              <a:buFont typeface="Arial" pitchFamily="34" charset="0"/>
              <a:buChar char="•"/>
            </a:pPr>
            <a:r>
              <a:rPr lang="it-IT" sz="2200" dirty="0" smtClean="0"/>
              <a:t>SCP </a:t>
            </a:r>
            <a:r>
              <a:rPr lang="it-IT" sz="2400" dirty="0" smtClean="0"/>
              <a:t>is invoked by any switch of the network after recognizing that the user has requested an IN service</a:t>
            </a:r>
            <a:endParaRPr lang="it-IT" sz="2200" dirty="0" smtClean="0"/>
          </a:p>
          <a:p>
            <a:endParaRPr lang="it-IT" dirty="0"/>
          </a:p>
        </p:txBody>
      </p:sp>
      <p:sp>
        <p:nvSpPr>
          <p:cNvPr id="4" name="Down Arrow 3"/>
          <p:cNvSpPr/>
          <p:nvPr/>
        </p:nvSpPr>
        <p:spPr>
          <a:xfrm>
            <a:off x="4067944" y="3645024"/>
            <a:ext cx="432048"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384"/>
            <a:ext cx="8640960" cy="576064"/>
          </a:xfrm>
        </p:spPr>
        <p:txBody>
          <a:bodyPr>
            <a:noAutofit/>
          </a:bodyPr>
          <a:lstStyle/>
          <a:p>
            <a:r>
              <a:rPr lang="it-IT" sz="3200" dirty="0" smtClean="0">
                <a:effectLst>
                  <a:outerShdw blurRad="38100" dist="38100" dir="2700000" algn="tl">
                    <a:srgbClr val="000000">
                      <a:alpha val="43137"/>
                    </a:srgbClr>
                  </a:outerShdw>
                </a:effectLst>
              </a:rPr>
              <a:t>Network complexity</a:t>
            </a:r>
            <a:endParaRPr lang="it-IT" sz="2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12168" y="692696"/>
            <a:ext cx="8580312" cy="6264696"/>
          </a:xfrm>
        </p:spPr>
        <p:txBody>
          <a:bodyPr>
            <a:noAutofit/>
          </a:bodyPr>
          <a:lstStyle/>
          <a:p>
            <a:pPr marL="0" indent="0" algn="just">
              <a:buNone/>
            </a:pPr>
            <a:r>
              <a:rPr lang="it-IT" sz="2000" dirty="0" smtClean="0"/>
              <a:t>So far, reacting to those requirements has meant the adoption of an ever growing number of Network Elements, with different functions, by different providers (sometimes even for the same features), with different behaviors and different management capabilities, with consequent: </a:t>
            </a:r>
          </a:p>
          <a:p>
            <a:pPr algn="just"/>
            <a:r>
              <a:rPr lang="it-IT" sz="2000" dirty="0" smtClean="0"/>
              <a:t>Enormous grow of the network complexity</a:t>
            </a:r>
          </a:p>
          <a:p>
            <a:pPr algn="just"/>
            <a:r>
              <a:rPr lang="it-IT" sz="2000" dirty="0" smtClean="0"/>
              <a:t>High costs of HW and SW release updating</a:t>
            </a:r>
          </a:p>
          <a:p>
            <a:pPr algn="just"/>
            <a:r>
              <a:rPr lang="it-IT" sz="2000" dirty="0" smtClean="0"/>
              <a:t>High maintenance costs (many different maintenance procedures, big maintenance and problem solving organizations, . . .)</a:t>
            </a:r>
          </a:p>
          <a:p>
            <a:pPr algn="just"/>
            <a:r>
              <a:rPr lang="it-IT" sz="2000" dirty="0" smtClean="0"/>
              <a:t>Complex and expensive spare parts management</a:t>
            </a:r>
          </a:p>
          <a:p>
            <a:pPr algn="just"/>
            <a:r>
              <a:rPr lang="it-IT" sz="2000" dirty="0" smtClean="0"/>
              <a:t>Highly complex network management procedures</a:t>
            </a:r>
          </a:p>
          <a:p>
            <a:pPr lvl="1" algn="just"/>
            <a:r>
              <a:rPr lang="it-IT" sz="1600" dirty="0" smtClean="0"/>
              <a:t>Fault management (detection, localization and trouble ticketing)</a:t>
            </a:r>
          </a:p>
          <a:p>
            <a:pPr lvl="1" algn="just"/>
            <a:r>
              <a:rPr lang="it-IT" sz="1600" dirty="0" smtClean="0"/>
              <a:t>Configuration management (different configuration data, procedures, commands)</a:t>
            </a:r>
          </a:p>
          <a:p>
            <a:pPr lvl="2" algn="just"/>
            <a:r>
              <a:rPr lang="it-IT" sz="1200" dirty="0" smtClean="0"/>
              <a:t>NEs by different providers often present heterogeneous configuration data which makes hard having an uniform view of the overall network configuration (e.g. routing data)</a:t>
            </a:r>
          </a:p>
          <a:p>
            <a:pPr lvl="1" algn="just"/>
            <a:r>
              <a:rPr lang="it-IT" sz="1600" dirty="0" smtClean="0"/>
              <a:t>Traffic management (especially real time):</a:t>
            </a:r>
          </a:p>
          <a:p>
            <a:pPr lvl="2" algn="just"/>
            <a:r>
              <a:rPr lang="it-IT" sz="1200" dirty="0" smtClean="0"/>
              <a:t>Different types of measurements to monitor traffic conditions</a:t>
            </a:r>
          </a:p>
          <a:p>
            <a:pPr lvl="2" algn="just"/>
            <a:r>
              <a:rPr lang="it-IT" sz="1200" dirty="0" smtClean="0"/>
              <a:t>Different types of traffic control commands allowed </a:t>
            </a:r>
          </a:p>
          <a:p>
            <a:pPr lvl="1" algn="just">
              <a:buNone/>
            </a:pPr>
            <a:endParaRPr lang="it-IT" sz="1600" dirty="0" smtClean="0"/>
          </a:p>
          <a:p>
            <a:pPr marL="0" lvl="1" indent="0" algn="ctr">
              <a:buNone/>
            </a:pPr>
            <a:r>
              <a:rPr lang="it-IT" sz="2400" b="1" dirty="0" smtClean="0"/>
              <a:t>High operational costs and low efficiency</a:t>
            </a:r>
          </a:p>
          <a:p>
            <a:pPr lvl="2" algn="just"/>
            <a:endParaRPr lang="it-IT" sz="1200" dirty="0" smtClean="0"/>
          </a:p>
        </p:txBody>
      </p:sp>
      <p:sp>
        <p:nvSpPr>
          <p:cNvPr id="4" name="Down Arrow 3"/>
          <p:cNvSpPr/>
          <p:nvPr/>
        </p:nvSpPr>
        <p:spPr>
          <a:xfrm>
            <a:off x="4355976" y="5877272"/>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640960" cy="620688"/>
          </a:xfrm>
        </p:spPr>
        <p:txBody>
          <a:bodyPr>
            <a:normAutofit/>
          </a:bodyPr>
          <a:lstStyle/>
          <a:p>
            <a:r>
              <a:rPr lang="it-IT" sz="3200" dirty="0" smtClean="0">
                <a:effectLst>
                  <a:outerShdw blurRad="38100" dist="38100" dir="2700000" algn="tl">
                    <a:srgbClr val="000000">
                      <a:alpha val="43137"/>
                    </a:srgbClr>
                  </a:outerShdw>
                </a:effectLst>
              </a:rPr>
              <a:t>Consequent new network needs</a:t>
            </a:r>
            <a:endParaRPr lang="it-IT" sz="2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665312"/>
            <a:ext cx="8831832" cy="6192688"/>
          </a:xfrm>
        </p:spPr>
        <p:txBody>
          <a:bodyPr>
            <a:noAutofit/>
          </a:bodyPr>
          <a:lstStyle/>
          <a:p>
            <a:pPr algn="just"/>
            <a:r>
              <a:rPr lang="it-IT" sz="2400" dirty="0" smtClean="0"/>
              <a:t>Elasticity / flexibility</a:t>
            </a:r>
          </a:p>
          <a:p>
            <a:pPr lvl="1" algn="just"/>
            <a:r>
              <a:rPr lang="it-IT" sz="1800" dirty="0" smtClean="0"/>
              <a:t>Capability to move network resources where / when they are needed to cope with:</a:t>
            </a:r>
          </a:p>
          <a:p>
            <a:pPr lvl="2" algn="just"/>
            <a:r>
              <a:rPr lang="it-IT" sz="1400" dirty="0" smtClean="0"/>
              <a:t>Deployment of new services</a:t>
            </a:r>
          </a:p>
          <a:p>
            <a:pPr lvl="2" algn="just"/>
            <a:r>
              <a:rPr lang="it-IT" sz="1400" dirty="0" smtClean="0"/>
              <a:t>Users’ number increase</a:t>
            </a:r>
          </a:p>
          <a:p>
            <a:pPr lvl="2" algn="just"/>
            <a:r>
              <a:rPr lang="it-IT" sz="1400" dirty="0" smtClean="0"/>
              <a:t>Critical traffic situations</a:t>
            </a:r>
          </a:p>
          <a:p>
            <a:pPr lvl="1" algn="just"/>
            <a:r>
              <a:rPr lang="it-IT" sz="1800" dirty="0" smtClean="0"/>
              <a:t>Prompt adaptability to new requirements without the need to deploy new HW (especially new HW types)</a:t>
            </a:r>
          </a:p>
          <a:p>
            <a:pPr algn="just"/>
            <a:r>
              <a:rPr lang="it-IT" sz="2400" dirty="0" smtClean="0"/>
              <a:t>Reduction of the network complexity (less HW types and SW releases)</a:t>
            </a:r>
          </a:p>
          <a:p>
            <a:pPr algn="just"/>
            <a:r>
              <a:rPr lang="it-IT" sz="2400" dirty="0" smtClean="0"/>
              <a:t>Scalability</a:t>
            </a:r>
          </a:p>
          <a:p>
            <a:pPr algn="just"/>
            <a:r>
              <a:rPr lang="it-IT" sz="2400" dirty="0" smtClean="0"/>
              <a:t>Cheaper and quicker introduction of new services (better time to market)</a:t>
            </a:r>
          </a:p>
          <a:p>
            <a:pPr algn="just"/>
            <a:r>
              <a:rPr lang="it-IT" sz="2400" dirty="0" smtClean="0"/>
              <a:t>Better and more uniform management procedures</a:t>
            </a:r>
          </a:p>
          <a:p>
            <a:pPr algn="just"/>
            <a:endParaRPr lang="it-IT" sz="2000" dirty="0" smtClean="0"/>
          </a:p>
          <a:p>
            <a:pPr algn="just"/>
            <a:endParaRPr lang="it-IT" sz="2000" dirty="0" smtClean="0"/>
          </a:p>
          <a:p>
            <a:pPr algn="ctr">
              <a:buNone/>
            </a:pPr>
            <a:r>
              <a:rPr lang="it-IT" dirty="0" smtClean="0"/>
              <a:t>Network Softwarization</a:t>
            </a:r>
          </a:p>
        </p:txBody>
      </p:sp>
      <p:sp>
        <p:nvSpPr>
          <p:cNvPr id="4" name="Down Arrow 3"/>
          <p:cNvSpPr/>
          <p:nvPr/>
        </p:nvSpPr>
        <p:spPr>
          <a:xfrm>
            <a:off x="4355976" y="5445224"/>
            <a:ext cx="36004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640960" cy="620688"/>
          </a:xfrm>
        </p:spPr>
        <p:txBody>
          <a:bodyPr>
            <a:normAutofit/>
          </a:bodyPr>
          <a:lstStyle/>
          <a:p>
            <a:r>
              <a:rPr lang="it-IT" sz="3200" dirty="0" smtClean="0">
                <a:effectLst>
                  <a:outerShdw blurRad="38100" dist="38100" dir="2700000" algn="tl">
                    <a:srgbClr val="000000">
                      <a:alpha val="43137"/>
                    </a:srgbClr>
                  </a:outerShdw>
                </a:effectLst>
              </a:rPr>
              <a:t>Network Softwarization</a:t>
            </a:r>
          </a:p>
        </p:txBody>
      </p:sp>
      <p:sp>
        <p:nvSpPr>
          <p:cNvPr id="3" name="Content Placeholder 2"/>
          <p:cNvSpPr>
            <a:spLocks noGrp="1"/>
          </p:cNvSpPr>
          <p:nvPr>
            <p:ph idx="1"/>
          </p:nvPr>
        </p:nvSpPr>
        <p:spPr>
          <a:xfrm>
            <a:off x="323528" y="908720"/>
            <a:ext cx="8436296" cy="5688632"/>
          </a:xfrm>
        </p:spPr>
        <p:txBody>
          <a:bodyPr>
            <a:noAutofit/>
          </a:bodyPr>
          <a:lstStyle/>
          <a:p>
            <a:pPr algn="just"/>
            <a:r>
              <a:rPr lang="it-IT" sz="2800" dirty="0" smtClean="0"/>
              <a:t>Extension of the software flexibility to the Network and the Network Elements:</a:t>
            </a:r>
          </a:p>
          <a:p>
            <a:pPr lvl="1" algn="just"/>
            <a:r>
              <a:rPr lang="it-IT" sz="2000" dirty="0" smtClean="0"/>
              <a:t>So far OTT services had been the climax of a long process within the TLC world through which SW gained a more and more predominant role up to the point where the services have become pure SW applications running on commercial state-of-the-art HW and Operating Systems</a:t>
            </a:r>
          </a:p>
          <a:p>
            <a:pPr lvl="1" algn="just"/>
            <a:r>
              <a:rPr lang="it-IT" sz="2000" dirty="0" smtClean="0"/>
              <a:t>Only the transport and switching network nodes had remained based on dedicated HW running specific, proprietary SW</a:t>
            </a:r>
          </a:p>
          <a:p>
            <a:pPr lvl="1" algn="just"/>
            <a:r>
              <a:rPr lang="it-IT" sz="2000" dirty="0" smtClean="0"/>
              <a:t>Now even the Network and the individual Network Elements become entities whose behavior and features are SW applications centrally managed</a:t>
            </a:r>
          </a:p>
          <a:p>
            <a:pPr algn="just"/>
            <a:endParaRPr lang="it-IT" sz="2200" dirty="0" smtClean="0"/>
          </a:p>
          <a:p>
            <a:pPr algn="just"/>
            <a:r>
              <a:rPr lang="it-IT" sz="2400" dirty="0" smtClean="0"/>
              <a:t>Main areas:</a:t>
            </a:r>
          </a:p>
          <a:p>
            <a:pPr lvl="1" algn="just"/>
            <a:r>
              <a:rPr lang="it-IT" sz="2000" dirty="0" smtClean="0"/>
              <a:t>Software Defined Networking  (SDN)</a:t>
            </a:r>
          </a:p>
          <a:p>
            <a:pPr lvl="1" algn="just"/>
            <a:r>
              <a:rPr lang="it-IT" sz="2000" dirty="0" smtClean="0"/>
              <a:t>Network Function Virtualization  (NFV)</a:t>
            </a:r>
          </a:p>
          <a:p>
            <a:pPr algn="just">
              <a:buNone/>
            </a:pPr>
            <a:endParaRPr lang="it-IT" sz="2000"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640960" cy="620688"/>
          </a:xfrm>
        </p:spPr>
        <p:txBody>
          <a:bodyPr>
            <a:normAutofit/>
          </a:bodyPr>
          <a:lstStyle/>
          <a:p>
            <a:r>
              <a:rPr lang="it-IT" sz="3200" dirty="0" smtClean="0">
                <a:effectLst>
                  <a:outerShdw blurRad="38100" dist="38100" dir="2700000" algn="tl">
                    <a:srgbClr val="000000">
                      <a:alpha val="43137"/>
                    </a:srgbClr>
                  </a:outerShdw>
                </a:effectLst>
              </a:rPr>
              <a:t>SDN: Software Defined Networking</a:t>
            </a:r>
          </a:p>
        </p:txBody>
      </p:sp>
      <p:sp>
        <p:nvSpPr>
          <p:cNvPr id="3" name="Content Placeholder 2"/>
          <p:cNvSpPr>
            <a:spLocks noGrp="1"/>
          </p:cNvSpPr>
          <p:nvPr>
            <p:ph idx="1"/>
          </p:nvPr>
        </p:nvSpPr>
        <p:spPr>
          <a:xfrm>
            <a:off x="323528" y="620688"/>
            <a:ext cx="8436296" cy="6237312"/>
          </a:xfrm>
        </p:spPr>
        <p:txBody>
          <a:bodyPr>
            <a:noAutofit/>
          </a:bodyPr>
          <a:lstStyle/>
          <a:p>
            <a:pPr algn="just"/>
            <a:r>
              <a:rPr lang="it-IT" sz="2400" dirty="0" smtClean="0"/>
              <a:t>Based on the separation and centralization of the </a:t>
            </a:r>
            <a:r>
              <a:rPr lang="it-IT" sz="2400" b="1" dirty="0" smtClean="0"/>
              <a:t>Control Plane</a:t>
            </a:r>
            <a:r>
              <a:rPr lang="it-IT" sz="2400" dirty="0" smtClean="0"/>
              <a:t>, where the rules about traffic routing are defined, from the </a:t>
            </a:r>
            <a:r>
              <a:rPr lang="it-IT" sz="2400" b="1" dirty="0" smtClean="0"/>
              <a:t>Transport Plane</a:t>
            </a:r>
            <a:r>
              <a:rPr lang="it-IT" sz="2400" dirty="0" smtClean="0"/>
              <a:t>, that in the Network Elements handles the traffic flow</a:t>
            </a:r>
          </a:p>
          <a:p>
            <a:pPr algn="just"/>
            <a:r>
              <a:rPr lang="it-IT" sz="2400" dirty="0" smtClean="0"/>
              <a:t>Any decision about traffic routing is made by the centralized Control without any more need, for the Network Elements, to exchange control data among themselves</a:t>
            </a:r>
          </a:p>
          <a:p>
            <a:pPr algn="just"/>
            <a:r>
              <a:rPr lang="it-IT" sz="2400" dirty="0" smtClean="0"/>
              <a:t>Centralized control provides a global network view, instead of an on per individual NE basis</a:t>
            </a:r>
          </a:p>
          <a:p>
            <a:pPr algn="just"/>
            <a:r>
              <a:rPr lang="it-IT" sz="2400" dirty="0" smtClean="0"/>
              <a:t>Transport plane virtualization allows for managing the network as a whole, without caring about individual vendor-specific protocols, data format and even semantic management data</a:t>
            </a:r>
          </a:p>
          <a:p>
            <a:pPr algn="just"/>
            <a:r>
              <a:rPr lang="it-IT" sz="2400" dirty="0" smtClean="0"/>
              <a:t>Central controller’s northbound APIs allow either network managers or external applications to perform flow and traffic management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640960" cy="620688"/>
          </a:xfrm>
        </p:spPr>
        <p:txBody>
          <a:bodyPr>
            <a:normAutofit/>
          </a:bodyPr>
          <a:lstStyle/>
          <a:p>
            <a:r>
              <a:rPr lang="it-IT" sz="3200" dirty="0" smtClean="0">
                <a:effectLst>
                  <a:outerShdw blurRad="38100" dist="38100" dir="2700000" algn="tl">
                    <a:srgbClr val="000000">
                      <a:alpha val="43137"/>
                    </a:srgbClr>
                  </a:outerShdw>
                </a:effectLst>
              </a:rPr>
              <a:t>SDN: benefits</a:t>
            </a:r>
          </a:p>
        </p:txBody>
      </p:sp>
      <p:sp>
        <p:nvSpPr>
          <p:cNvPr id="3" name="Content Placeholder 2"/>
          <p:cNvSpPr>
            <a:spLocks noGrp="1"/>
          </p:cNvSpPr>
          <p:nvPr>
            <p:ph idx="1"/>
          </p:nvPr>
        </p:nvSpPr>
        <p:spPr>
          <a:xfrm>
            <a:off x="251520" y="737320"/>
            <a:ext cx="8580312" cy="6120680"/>
          </a:xfrm>
        </p:spPr>
        <p:txBody>
          <a:bodyPr>
            <a:noAutofit/>
          </a:bodyPr>
          <a:lstStyle/>
          <a:p>
            <a:pPr lvl="0" algn="just"/>
            <a:r>
              <a:rPr lang="en-US" sz="2400" dirty="0" smtClean="0"/>
              <a:t>Easier and quicker realization of the modifications to the network configuration needed to support the introduction of new services or the increased number of users;</a:t>
            </a:r>
            <a:endParaRPr lang="it-IT" sz="2000" dirty="0" smtClean="0"/>
          </a:p>
          <a:p>
            <a:pPr algn="just"/>
            <a:r>
              <a:rPr lang="en-US" sz="2400" dirty="0" smtClean="0"/>
              <a:t>Quick activation of the routing rules modifications due to critical situations (service degradation trends, bottlenecks, etc.) e.g. detected by performance management systems through off-line analysis of statistical traffic measurements;</a:t>
            </a:r>
            <a:endParaRPr lang="it-IT" sz="2400" dirty="0" smtClean="0"/>
          </a:p>
          <a:p>
            <a:pPr lvl="0" algn="just"/>
            <a:r>
              <a:rPr lang="en-US" sz="2400" dirty="0" smtClean="0"/>
              <a:t>Real time modifications of the routing rules in front of critical situations (traffic peaks, congestions, physical resource failures, etc.) </a:t>
            </a:r>
            <a:r>
              <a:rPr lang="it-IT" sz="2400" dirty="0" smtClean="0"/>
              <a:t>such as those detected by traffic surveillance systems</a:t>
            </a:r>
          </a:p>
          <a:p>
            <a:pPr algn="just"/>
            <a:r>
              <a:rPr lang="en-US" sz="2400" dirty="0" smtClean="0"/>
              <a:t>No more need for the routers to exchange control data between each other to determine the routing paths</a:t>
            </a:r>
          </a:p>
          <a:p>
            <a:pPr algn="just"/>
            <a:r>
              <a:rPr lang="en-US" sz="2400" dirty="0" smtClean="0"/>
              <a:t>No more need for the routers to implement any loop prevention policy </a:t>
            </a:r>
            <a:endParaRPr lang="it-IT" sz="2400" dirty="0" smtClean="0"/>
          </a:p>
          <a:p>
            <a:pPr lvl="0" algn="just"/>
            <a:endParaRPr lang="it-IT" sz="20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99392"/>
            <a:ext cx="8640960" cy="620688"/>
          </a:xfrm>
        </p:spPr>
        <p:txBody>
          <a:bodyPr>
            <a:normAutofit/>
          </a:bodyPr>
          <a:lstStyle/>
          <a:p>
            <a:r>
              <a:rPr lang="it-IT" sz="3200" dirty="0" smtClean="0">
                <a:effectLst>
                  <a:outerShdw blurRad="38100" dist="38100" dir="2700000" algn="tl">
                    <a:srgbClr val="000000">
                      <a:alpha val="43137"/>
                    </a:srgbClr>
                  </a:outerShdw>
                </a:effectLst>
              </a:rPr>
              <a:t>NFV: Network Function Virtualization</a:t>
            </a:r>
          </a:p>
        </p:txBody>
      </p:sp>
      <p:sp>
        <p:nvSpPr>
          <p:cNvPr id="3" name="Content Placeholder 2"/>
          <p:cNvSpPr>
            <a:spLocks noGrp="1"/>
          </p:cNvSpPr>
          <p:nvPr>
            <p:ph idx="1"/>
          </p:nvPr>
        </p:nvSpPr>
        <p:spPr>
          <a:xfrm>
            <a:off x="323528" y="476672"/>
            <a:ext cx="8436296" cy="6309320"/>
          </a:xfrm>
        </p:spPr>
        <p:txBody>
          <a:bodyPr>
            <a:noAutofit/>
          </a:bodyPr>
          <a:lstStyle/>
          <a:p>
            <a:pPr algn="just"/>
            <a:r>
              <a:rPr lang="it-IT" sz="2400" dirty="0" smtClean="0"/>
              <a:t>NFV is a virtualization process of the network equipment</a:t>
            </a:r>
          </a:p>
          <a:p>
            <a:pPr algn="just"/>
            <a:r>
              <a:rPr lang="it-IT" sz="2400" dirty="0" smtClean="0"/>
              <a:t>Network nodes features are no longer performed by specialized HW equipment, but by SW applications running on standard, general purpose,  state-of-the-are HW and Operating Systems</a:t>
            </a:r>
          </a:p>
          <a:p>
            <a:pPr algn="just"/>
            <a:r>
              <a:rPr lang="it-IT" sz="2400" dirty="0" smtClean="0"/>
              <a:t>Node functions are defined as “Virtualized Network Functions” (VNF) which consist of ensembles of “building blocks” connected to each other, running on one or more Virtual Machines (VM)</a:t>
            </a:r>
          </a:p>
          <a:p>
            <a:pPr algn="just"/>
            <a:r>
              <a:rPr lang="it-IT" sz="2400" dirty="0" smtClean="0"/>
              <a:t>VMs represent an abstraction level of the physical HW infrastructure obtained by a “Hypervisor” function</a:t>
            </a:r>
          </a:p>
          <a:p>
            <a:pPr algn="just"/>
            <a:r>
              <a:rPr lang="it-IT" sz="2400" dirty="0" smtClean="0"/>
              <a:t>Network flexibility and reliability by means of virtualization (moving VNFs among different physical servers and using the network resources regardless of their physical location)</a:t>
            </a:r>
          </a:p>
          <a:p>
            <a:pPr algn="just"/>
            <a:r>
              <a:rPr lang="it-IT" sz="2400" dirty="0" smtClean="0"/>
              <a:t>Possibility to quickly re-define the network architecture to meet changing requirements as well as to react to failures and traffic congestions</a:t>
            </a:r>
          </a:p>
          <a:p>
            <a:pPr algn="just"/>
            <a:endParaRPr lang="it-IT" sz="2000" dirty="0" smtClean="0"/>
          </a:p>
          <a:p>
            <a:pPr algn="just"/>
            <a:endParaRPr lang="it-IT" sz="20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40960" cy="720080"/>
          </a:xfrm>
        </p:spPr>
        <p:txBody>
          <a:bodyPr>
            <a:normAutofit/>
          </a:bodyPr>
          <a:lstStyle/>
          <a:p>
            <a:r>
              <a:rPr lang="it-IT" sz="3200" dirty="0" smtClean="0">
                <a:effectLst>
                  <a:outerShdw blurRad="38100" dist="38100" dir="2700000" algn="tl">
                    <a:srgbClr val="000000">
                      <a:alpha val="43137"/>
                    </a:srgbClr>
                  </a:outerShdw>
                </a:effectLst>
              </a:rPr>
              <a:t>NFV Reference model</a:t>
            </a:r>
            <a:endParaRPr lang="it-IT" sz="3200" dirty="0">
              <a:effectLst>
                <a:outerShdw blurRad="38100" dist="38100" dir="2700000" algn="tl">
                  <a:srgbClr val="000000">
                    <a:alpha val="43137"/>
                  </a:srgbClr>
                </a:outerShdw>
              </a:effectLst>
            </a:endParaRPr>
          </a:p>
        </p:txBody>
      </p:sp>
      <p:grpSp>
        <p:nvGrpSpPr>
          <p:cNvPr id="207" name="Group 206"/>
          <p:cNvGrpSpPr/>
          <p:nvPr/>
        </p:nvGrpSpPr>
        <p:grpSpPr>
          <a:xfrm>
            <a:off x="1763688" y="972017"/>
            <a:ext cx="5256584" cy="5481319"/>
            <a:chOff x="1763688" y="972017"/>
            <a:chExt cx="5256584" cy="5481319"/>
          </a:xfrm>
        </p:grpSpPr>
        <p:cxnSp>
          <p:nvCxnSpPr>
            <p:cNvPr id="247" name="Straight Connector 246"/>
            <p:cNvCxnSpPr>
              <a:endCxn id="232" idx="0"/>
            </p:cNvCxnSpPr>
            <p:nvPr/>
          </p:nvCxnSpPr>
          <p:spPr>
            <a:xfrm>
              <a:off x="2843808" y="1484784"/>
              <a:ext cx="144016" cy="165618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a:endCxn id="198" idx="0"/>
            </p:cNvCxnSpPr>
            <p:nvPr/>
          </p:nvCxnSpPr>
          <p:spPr>
            <a:xfrm>
              <a:off x="3131840" y="1484784"/>
              <a:ext cx="720080" cy="165618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1763688" y="4509120"/>
              <a:ext cx="5256584" cy="1944216"/>
            </a:xfrm>
            <a:prstGeom prst="rect">
              <a:avLst/>
            </a:prstGeom>
            <a:solidFill>
              <a:schemeClr val="accent5">
                <a:lumMod val="20000"/>
                <a:lumOff val="80000"/>
              </a:schemeClr>
            </a:solidFill>
            <a:ln>
              <a:noFill/>
            </a:ln>
            <a:effectLst>
              <a:innerShdw blurRad="63500" dist="50800" dir="189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it-IT" b="1" dirty="0"/>
            </a:p>
          </p:txBody>
        </p:sp>
        <p:sp>
          <p:nvSpPr>
            <p:cNvPr id="87" name="AutoShape 22"/>
            <p:cNvSpPr>
              <a:spLocks noChangeArrowheads="1"/>
            </p:cNvSpPr>
            <p:nvPr/>
          </p:nvSpPr>
          <p:spPr bwMode="auto">
            <a:xfrm>
              <a:off x="3990176" y="4721414"/>
              <a:ext cx="560702" cy="394479"/>
            </a:xfrm>
            <a:prstGeom prst="flowChartMagneticDisk">
              <a:avLst/>
            </a:prstGeom>
            <a:solidFill>
              <a:schemeClr val="bg1">
                <a:lumMod val="65000"/>
              </a:schemeClr>
            </a:solidFill>
            <a:ln>
              <a:solidFill>
                <a:schemeClr val="tx1"/>
              </a:solidFill>
              <a:headEnd/>
              <a:tailEnd/>
            </a:ln>
          </p:spPr>
          <p:style>
            <a:lnRef idx="1">
              <a:schemeClr val="accent4"/>
            </a:lnRef>
            <a:fillRef idx="2">
              <a:schemeClr val="accent4"/>
            </a:fillRef>
            <a:effectRef idx="1">
              <a:schemeClr val="accent4"/>
            </a:effectRef>
            <a:fontRef idx="minor">
              <a:schemeClr val="dk1"/>
            </a:fontRef>
          </p:style>
          <p:txBody>
            <a:bodyPr wrap="none" anchor="ctr"/>
            <a:lstStyle/>
            <a:p>
              <a:pPr algn="ctr"/>
              <a:endParaRPr lang="en-US" sz="1200" b="1" dirty="0">
                <a:latin typeface="Arial Narrow" pitchFamily="34" charset="0"/>
              </a:endParaRPr>
            </a:p>
          </p:txBody>
        </p:sp>
        <p:sp>
          <p:nvSpPr>
            <p:cNvPr id="88" name="AutoShape 22"/>
            <p:cNvSpPr>
              <a:spLocks noChangeArrowheads="1"/>
            </p:cNvSpPr>
            <p:nvPr/>
          </p:nvSpPr>
          <p:spPr bwMode="auto">
            <a:xfrm>
              <a:off x="4138512" y="4840683"/>
              <a:ext cx="560702" cy="394479"/>
            </a:xfrm>
            <a:prstGeom prst="flowChartMagneticDisk">
              <a:avLst/>
            </a:prstGeom>
            <a:solidFill>
              <a:schemeClr val="bg1">
                <a:lumMod val="65000"/>
              </a:schemeClr>
            </a:solidFill>
            <a:ln>
              <a:solidFill>
                <a:schemeClr val="tx1"/>
              </a:solidFill>
              <a:headEnd/>
              <a:tailEnd/>
            </a:ln>
          </p:spPr>
          <p:style>
            <a:lnRef idx="1">
              <a:schemeClr val="accent4"/>
            </a:lnRef>
            <a:fillRef idx="2">
              <a:schemeClr val="accent4"/>
            </a:fillRef>
            <a:effectRef idx="1">
              <a:schemeClr val="accent4"/>
            </a:effectRef>
            <a:fontRef idx="minor">
              <a:schemeClr val="dk1"/>
            </a:fontRef>
          </p:style>
          <p:txBody>
            <a:bodyPr wrap="none" anchor="ctr"/>
            <a:lstStyle/>
            <a:p>
              <a:pPr algn="ctr"/>
              <a:endParaRPr lang="en-US" sz="1200" b="1" dirty="0">
                <a:latin typeface="Arial Narrow" pitchFamily="34" charset="0"/>
              </a:endParaRPr>
            </a:p>
          </p:txBody>
        </p:sp>
        <p:sp>
          <p:nvSpPr>
            <p:cNvPr id="89" name="AutoShape 22"/>
            <p:cNvSpPr>
              <a:spLocks noChangeArrowheads="1"/>
            </p:cNvSpPr>
            <p:nvPr/>
          </p:nvSpPr>
          <p:spPr bwMode="auto">
            <a:xfrm>
              <a:off x="4286848" y="4959953"/>
              <a:ext cx="560702" cy="394479"/>
            </a:xfrm>
            <a:prstGeom prst="flowChartMagneticDisk">
              <a:avLst/>
            </a:prstGeom>
            <a:solidFill>
              <a:schemeClr val="bg1">
                <a:lumMod val="65000"/>
              </a:schemeClr>
            </a:solidFill>
            <a:ln>
              <a:solidFill>
                <a:schemeClr val="tx1"/>
              </a:solidFill>
              <a:headEnd/>
              <a:tailEnd/>
            </a:ln>
          </p:spPr>
          <p:style>
            <a:lnRef idx="1">
              <a:schemeClr val="accent4"/>
            </a:lnRef>
            <a:fillRef idx="2">
              <a:schemeClr val="accent4"/>
            </a:fillRef>
            <a:effectRef idx="1">
              <a:schemeClr val="accent4"/>
            </a:effectRef>
            <a:fontRef idx="minor">
              <a:schemeClr val="dk1"/>
            </a:fontRef>
          </p:style>
          <p:txBody>
            <a:bodyPr wrap="none" anchor="ctr"/>
            <a:lstStyle/>
            <a:p>
              <a:pPr algn="ctr"/>
              <a:endParaRPr lang="en-US" sz="1200" b="1" dirty="0">
                <a:latin typeface="Arial Narrow" pitchFamily="34" charset="0"/>
              </a:endParaRPr>
            </a:p>
          </p:txBody>
        </p:sp>
        <p:grpSp>
          <p:nvGrpSpPr>
            <p:cNvPr id="3" name="Group 124"/>
            <p:cNvGrpSpPr>
              <a:grpSpLocks/>
            </p:cNvGrpSpPr>
            <p:nvPr/>
          </p:nvGrpSpPr>
          <p:grpSpPr bwMode="auto">
            <a:xfrm>
              <a:off x="2464566" y="4669605"/>
              <a:ext cx="699961" cy="775619"/>
              <a:chOff x="4654" y="740"/>
              <a:chExt cx="453" cy="420"/>
            </a:xfrm>
          </p:grpSpPr>
          <p:grpSp>
            <p:nvGrpSpPr>
              <p:cNvPr id="4" name="Group 69"/>
              <p:cNvGrpSpPr>
                <a:grpSpLocks/>
              </p:cNvGrpSpPr>
              <p:nvPr/>
            </p:nvGrpSpPr>
            <p:grpSpPr bwMode="auto">
              <a:xfrm>
                <a:off x="4654" y="740"/>
                <a:ext cx="283" cy="263"/>
                <a:chOff x="4654" y="740"/>
                <a:chExt cx="283" cy="263"/>
              </a:xfrm>
            </p:grpSpPr>
            <p:sp>
              <p:nvSpPr>
                <p:cNvPr id="146" name="Freeform 43"/>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47" name="Freeform 44"/>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8" name="Rectangle 45"/>
                <p:cNvSpPr>
                  <a:spLocks noChangeArrowheads="1"/>
                </p:cNvSpPr>
                <p:nvPr/>
              </p:nvSpPr>
              <p:spPr bwMode="auto">
                <a:xfrm>
                  <a:off x="4654" y="771"/>
                  <a:ext cx="247" cy="232"/>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49" name="Rectangle 46"/>
                <p:cNvSpPr>
                  <a:spLocks noChangeArrowheads="1"/>
                </p:cNvSpPr>
                <p:nvPr/>
              </p:nvSpPr>
              <p:spPr bwMode="auto">
                <a:xfrm>
                  <a:off x="4655" y="772"/>
                  <a:ext cx="245" cy="230"/>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50" name="Freeform 47"/>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51" name="Freeform 48"/>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9" name="Group 52"/>
                <p:cNvGrpSpPr>
                  <a:grpSpLocks/>
                </p:cNvGrpSpPr>
                <p:nvPr/>
              </p:nvGrpSpPr>
              <p:grpSpPr bwMode="auto">
                <a:xfrm>
                  <a:off x="4654" y="833"/>
                  <a:ext cx="250" cy="117"/>
                  <a:chOff x="4654" y="833"/>
                  <a:chExt cx="250" cy="117"/>
                </a:xfrm>
              </p:grpSpPr>
              <p:sp>
                <p:nvSpPr>
                  <p:cNvPr id="169" name="Line 49"/>
                  <p:cNvSpPr>
                    <a:spLocks noChangeShapeType="1"/>
                  </p:cNvSpPr>
                  <p:nvPr/>
                </p:nvSpPr>
                <p:spPr bwMode="auto">
                  <a:xfrm>
                    <a:off x="4654" y="833"/>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70" name="Line 50"/>
                  <p:cNvSpPr>
                    <a:spLocks noChangeShapeType="1"/>
                  </p:cNvSpPr>
                  <p:nvPr/>
                </p:nvSpPr>
                <p:spPr bwMode="auto">
                  <a:xfrm>
                    <a:off x="4654" y="891"/>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71" name="Line 51"/>
                  <p:cNvSpPr>
                    <a:spLocks noChangeShapeType="1"/>
                  </p:cNvSpPr>
                  <p:nvPr/>
                </p:nvSpPr>
                <p:spPr bwMode="auto">
                  <a:xfrm>
                    <a:off x="4654" y="949"/>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10" name="Group 56"/>
                <p:cNvGrpSpPr>
                  <a:grpSpLocks/>
                </p:cNvGrpSpPr>
                <p:nvPr/>
              </p:nvGrpSpPr>
              <p:grpSpPr bwMode="auto">
                <a:xfrm>
                  <a:off x="4654" y="831"/>
                  <a:ext cx="250" cy="117"/>
                  <a:chOff x="4654" y="831"/>
                  <a:chExt cx="250" cy="117"/>
                </a:xfrm>
              </p:grpSpPr>
              <p:sp>
                <p:nvSpPr>
                  <p:cNvPr id="166" name="Line 53"/>
                  <p:cNvSpPr>
                    <a:spLocks noChangeShapeType="1"/>
                  </p:cNvSpPr>
                  <p:nvPr/>
                </p:nvSpPr>
                <p:spPr bwMode="auto">
                  <a:xfrm>
                    <a:off x="4654" y="831"/>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7" name="Line 54"/>
                  <p:cNvSpPr>
                    <a:spLocks noChangeShapeType="1"/>
                  </p:cNvSpPr>
                  <p:nvPr/>
                </p:nvSpPr>
                <p:spPr bwMode="auto">
                  <a:xfrm>
                    <a:off x="4654" y="889"/>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8" name="Line 55"/>
                  <p:cNvSpPr>
                    <a:spLocks noChangeShapeType="1"/>
                  </p:cNvSpPr>
                  <p:nvPr/>
                </p:nvSpPr>
                <p:spPr bwMode="auto">
                  <a:xfrm>
                    <a:off x="4654" y="947"/>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154" name="Rectangle 57"/>
                <p:cNvSpPr>
                  <a:spLocks noChangeArrowheads="1"/>
                </p:cNvSpPr>
                <p:nvPr/>
              </p:nvSpPr>
              <p:spPr bwMode="auto">
                <a:xfrm>
                  <a:off x="4655" y="772"/>
                  <a:ext cx="245" cy="230"/>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11" name="Group 177"/>
                <p:cNvGrpSpPr>
                  <a:grpSpLocks/>
                </p:cNvGrpSpPr>
                <p:nvPr/>
              </p:nvGrpSpPr>
              <p:grpSpPr bwMode="auto">
                <a:xfrm>
                  <a:off x="4821" y="802"/>
                  <a:ext cx="61" cy="177"/>
                  <a:chOff x="4821" y="802"/>
                  <a:chExt cx="61" cy="177"/>
                </a:xfrm>
              </p:grpSpPr>
              <p:grpSp>
                <p:nvGrpSpPr>
                  <p:cNvPr id="12" name="Group 62"/>
                  <p:cNvGrpSpPr>
                    <a:grpSpLocks/>
                  </p:cNvGrpSpPr>
                  <p:nvPr/>
                </p:nvGrpSpPr>
                <p:grpSpPr bwMode="auto">
                  <a:xfrm>
                    <a:off x="4823" y="804"/>
                    <a:ext cx="59" cy="175"/>
                    <a:chOff x="4823" y="804"/>
                    <a:chExt cx="59" cy="175"/>
                  </a:xfrm>
                </p:grpSpPr>
                <p:sp>
                  <p:nvSpPr>
                    <p:cNvPr id="162" name="Line 58"/>
                    <p:cNvSpPr>
                      <a:spLocks noChangeShapeType="1"/>
                    </p:cNvSpPr>
                    <p:nvPr/>
                  </p:nvSpPr>
                  <p:spPr bwMode="auto">
                    <a:xfrm>
                      <a:off x="4823" y="804"/>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3" name="Line 59"/>
                    <p:cNvSpPr>
                      <a:spLocks noChangeShapeType="1"/>
                    </p:cNvSpPr>
                    <p:nvPr/>
                  </p:nvSpPr>
                  <p:spPr bwMode="auto">
                    <a:xfrm>
                      <a:off x="4823" y="862"/>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4" name="Line 60"/>
                    <p:cNvSpPr>
                      <a:spLocks noChangeShapeType="1"/>
                    </p:cNvSpPr>
                    <p:nvPr/>
                  </p:nvSpPr>
                  <p:spPr bwMode="auto">
                    <a:xfrm>
                      <a:off x="4823" y="920"/>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5" name="Line 61"/>
                    <p:cNvSpPr>
                      <a:spLocks noChangeShapeType="1"/>
                    </p:cNvSpPr>
                    <p:nvPr/>
                  </p:nvSpPr>
                  <p:spPr bwMode="auto">
                    <a:xfrm>
                      <a:off x="4823" y="978"/>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13" name="Group 67"/>
                  <p:cNvGrpSpPr>
                    <a:grpSpLocks/>
                  </p:cNvGrpSpPr>
                  <p:nvPr/>
                </p:nvGrpSpPr>
                <p:grpSpPr bwMode="auto">
                  <a:xfrm>
                    <a:off x="4821" y="802"/>
                    <a:ext cx="59" cy="175"/>
                    <a:chOff x="4821" y="802"/>
                    <a:chExt cx="59" cy="175"/>
                  </a:xfrm>
                </p:grpSpPr>
                <p:sp>
                  <p:nvSpPr>
                    <p:cNvPr id="158" name="Line 63"/>
                    <p:cNvSpPr>
                      <a:spLocks noChangeShapeType="1"/>
                    </p:cNvSpPr>
                    <p:nvPr/>
                  </p:nvSpPr>
                  <p:spPr bwMode="auto">
                    <a:xfrm>
                      <a:off x="4821" y="802"/>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59" name="Line 64"/>
                    <p:cNvSpPr>
                      <a:spLocks noChangeShapeType="1"/>
                    </p:cNvSpPr>
                    <p:nvPr/>
                  </p:nvSpPr>
                  <p:spPr bwMode="auto">
                    <a:xfrm>
                      <a:off x="4821" y="860"/>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0" name="Line 65"/>
                    <p:cNvSpPr>
                      <a:spLocks noChangeShapeType="1"/>
                    </p:cNvSpPr>
                    <p:nvPr/>
                  </p:nvSpPr>
                  <p:spPr bwMode="auto">
                    <a:xfrm>
                      <a:off x="4821" y="918"/>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61" name="Line 66"/>
                    <p:cNvSpPr>
                      <a:spLocks noChangeShapeType="1"/>
                    </p:cNvSpPr>
                    <p:nvPr/>
                  </p:nvSpPr>
                  <p:spPr bwMode="auto">
                    <a:xfrm>
                      <a:off x="4821" y="976"/>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grpSp>
            <p:nvGrpSpPr>
              <p:cNvPr id="14" name="Group 96"/>
              <p:cNvGrpSpPr>
                <a:grpSpLocks/>
              </p:cNvGrpSpPr>
              <p:nvPr/>
            </p:nvGrpSpPr>
            <p:grpSpPr bwMode="auto">
              <a:xfrm>
                <a:off x="4738" y="818"/>
                <a:ext cx="284" cy="261"/>
                <a:chOff x="4738" y="818"/>
                <a:chExt cx="284" cy="261"/>
              </a:xfrm>
            </p:grpSpPr>
            <p:sp>
              <p:nvSpPr>
                <p:cNvPr id="120" name="Freeform 70"/>
                <p:cNvSpPr>
                  <a:spLocks/>
                </p:cNvSpPr>
                <p:nvPr/>
              </p:nvSpPr>
              <p:spPr bwMode="auto">
                <a:xfrm>
                  <a:off x="4738" y="818"/>
                  <a:ext cx="284" cy="30"/>
                </a:xfrm>
                <a:custGeom>
                  <a:avLst/>
                  <a:gdLst/>
                  <a:ahLst/>
                  <a:cxnLst>
                    <a:cxn ang="0">
                      <a:pos x="0" y="30"/>
                    </a:cxn>
                    <a:cxn ang="0">
                      <a:pos x="36" y="0"/>
                    </a:cxn>
                    <a:cxn ang="0">
                      <a:pos x="284" y="0"/>
                    </a:cxn>
                    <a:cxn ang="0">
                      <a:pos x="248" y="30"/>
                    </a:cxn>
                    <a:cxn ang="0">
                      <a:pos x="0" y="30"/>
                    </a:cxn>
                  </a:cxnLst>
                  <a:rect l="0" t="0" r="r" b="b"/>
                  <a:pathLst>
                    <a:path w="284" h="30">
                      <a:moveTo>
                        <a:pt x="0" y="30"/>
                      </a:moveTo>
                      <a:lnTo>
                        <a:pt x="36" y="0"/>
                      </a:lnTo>
                      <a:lnTo>
                        <a:pt x="284" y="0"/>
                      </a:lnTo>
                      <a:lnTo>
                        <a:pt x="248" y="30"/>
                      </a:lnTo>
                      <a:lnTo>
                        <a:pt x="0" y="30"/>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21" name="Freeform 71"/>
                <p:cNvSpPr>
                  <a:spLocks/>
                </p:cNvSpPr>
                <p:nvPr/>
              </p:nvSpPr>
              <p:spPr bwMode="auto">
                <a:xfrm>
                  <a:off x="4738" y="818"/>
                  <a:ext cx="284" cy="30"/>
                </a:xfrm>
                <a:custGeom>
                  <a:avLst/>
                  <a:gdLst/>
                  <a:ahLst/>
                  <a:cxnLst>
                    <a:cxn ang="0">
                      <a:pos x="0" y="30"/>
                    </a:cxn>
                    <a:cxn ang="0">
                      <a:pos x="36" y="0"/>
                    </a:cxn>
                    <a:cxn ang="0">
                      <a:pos x="284" y="0"/>
                    </a:cxn>
                    <a:cxn ang="0">
                      <a:pos x="248" y="30"/>
                    </a:cxn>
                    <a:cxn ang="0">
                      <a:pos x="0" y="30"/>
                    </a:cxn>
                  </a:cxnLst>
                  <a:rect l="0" t="0" r="r" b="b"/>
                  <a:pathLst>
                    <a:path w="284" h="30">
                      <a:moveTo>
                        <a:pt x="0" y="30"/>
                      </a:moveTo>
                      <a:lnTo>
                        <a:pt x="36" y="0"/>
                      </a:lnTo>
                      <a:lnTo>
                        <a:pt x="284" y="0"/>
                      </a:lnTo>
                      <a:lnTo>
                        <a:pt x="248" y="30"/>
                      </a:lnTo>
                      <a:lnTo>
                        <a:pt x="0" y="30"/>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22" name="Rectangle 72"/>
                <p:cNvSpPr>
                  <a:spLocks noChangeArrowheads="1"/>
                </p:cNvSpPr>
                <p:nvPr/>
              </p:nvSpPr>
              <p:spPr bwMode="auto">
                <a:xfrm>
                  <a:off x="4738" y="848"/>
                  <a:ext cx="248" cy="231"/>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23" name="Rectangle 73"/>
                <p:cNvSpPr>
                  <a:spLocks noChangeArrowheads="1"/>
                </p:cNvSpPr>
                <p:nvPr/>
              </p:nvSpPr>
              <p:spPr bwMode="auto">
                <a:xfrm>
                  <a:off x="4739" y="849"/>
                  <a:ext cx="246" cy="229"/>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24" name="Freeform 74"/>
                <p:cNvSpPr>
                  <a:spLocks/>
                </p:cNvSpPr>
                <p:nvPr/>
              </p:nvSpPr>
              <p:spPr bwMode="auto">
                <a:xfrm>
                  <a:off x="4986" y="818"/>
                  <a:ext cx="36" cy="261"/>
                </a:xfrm>
                <a:custGeom>
                  <a:avLst/>
                  <a:gdLst/>
                  <a:ahLst/>
                  <a:cxnLst>
                    <a:cxn ang="0">
                      <a:pos x="0" y="261"/>
                    </a:cxn>
                    <a:cxn ang="0">
                      <a:pos x="36" y="228"/>
                    </a:cxn>
                    <a:cxn ang="0">
                      <a:pos x="36" y="0"/>
                    </a:cxn>
                    <a:cxn ang="0">
                      <a:pos x="0" y="30"/>
                    </a:cxn>
                    <a:cxn ang="0">
                      <a:pos x="0" y="261"/>
                    </a:cxn>
                  </a:cxnLst>
                  <a:rect l="0" t="0" r="r" b="b"/>
                  <a:pathLst>
                    <a:path w="36" h="261">
                      <a:moveTo>
                        <a:pt x="0" y="261"/>
                      </a:moveTo>
                      <a:lnTo>
                        <a:pt x="36" y="228"/>
                      </a:lnTo>
                      <a:lnTo>
                        <a:pt x="36" y="0"/>
                      </a:lnTo>
                      <a:lnTo>
                        <a:pt x="0" y="30"/>
                      </a:lnTo>
                      <a:lnTo>
                        <a:pt x="0" y="261"/>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25" name="Freeform 75"/>
                <p:cNvSpPr>
                  <a:spLocks/>
                </p:cNvSpPr>
                <p:nvPr/>
              </p:nvSpPr>
              <p:spPr bwMode="auto">
                <a:xfrm>
                  <a:off x="4986" y="818"/>
                  <a:ext cx="36" cy="261"/>
                </a:xfrm>
                <a:custGeom>
                  <a:avLst/>
                  <a:gdLst/>
                  <a:ahLst/>
                  <a:cxnLst>
                    <a:cxn ang="0">
                      <a:pos x="0" y="261"/>
                    </a:cxn>
                    <a:cxn ang="0">
                      <a:pos x="36" y="228"/>
                    </a:cxn>
                    <a:cxn ang="0">
                      <a:pos x="36" y="0"/>
                    </a:cxn>
                    <a:cxn ang="0">
                      <a:pos x="0" y="30"/>
                    </a:cxn>
                    <a:cxn ang="0">
                      <a:pos x="0" y="261"/>
                    </a:cxn>
                  </a:cxnLst>
                  <a:rect l="0" t="0" r="r" b="b"/>
                  <a:pathLst>
                    <a:path w="36" h="261">
                      <a:moveTo>
                        <a:pt x="0" y="261"/>
                      </a:moveTo>
                      <a:lnTo>
                        <a:pt x="36" y="228"/>
                      </a:lnTo>
                      <a:lnTo>
                        <a:pt x="36" y="0"/>
                      </a:lnTo>
                      <a:lnTo>
                        <a:pt x="0" y="30"/>
                      </a:lnTo>
                      <a:lnTo>
                        <a:pt x="0" y="261"/>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15" name="Group 79"/>
                <p:cNvGrpSpPr>
                  <a:grpSpLocks/>
                </p:cNvGrpSpPr>
                <p:nvPr/>
              </p:nvGrpSpPr>
              <p:grpSpPr bwMode="auto">
                <a:xfrm>
                  <a:off x="4738" y="910"/>
                  <a:ext cx="250" cy="116"/>
                  <a:chOff x="4738" y="910"/>
                  <a:chExt cx="250" cy="116"/>
                </a:xfrm>
              </p:grpSpPr>
              <p:sp>
                <p:nvSpPr>
                  <p:cNvPr id="143" name="Line 76"/>
                  <p:cNvSpPr>
                    <a:spLocks noChangeShapeType="1"/>
                  </p:cNvSpPr>
                  <p:nvPr/>
                </p:nvSpPr>
                <p:spPr bwMode="auto">
                  <a:xfrm>
                    <a:off x="4738" y="910"/>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4" name="Line 77"/>
                  <p:cNvSpPr>
                    <a:spLocks noChangeShapeType="1"/>
                  </p:cNvSpPr>
                  <p:nvPr/>
                </p:nvSpPr>
                <p:spPr bwMode="auto">
                  <a:xfrm>
                    <a:off x="4738" y="968"/>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5" name="Line 78"/>
                  <p:cNvSpPr>
                    <a:spLocks noChangeShapeType="1"/>
                  </p:cNvSpPr>
                  <p:nvPr/>
                </p:nvSpPr>
                <p:spPr bwMode="auto">
                  <a:xfrm>
                    <a:off x="4738" y="1025"/>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16" name="Group 83"/>
                <p:cNvGrpSpPr>
                  <a:grpSpLocks/>
                </p:cNvGrpSpPr>
                <p:nvPr/>
              </p:nvGrpSpPr>
              <p:grpSpPr bwMode="auto">
                <a:xfrm>
                  <a:off x="4738" y="908"/>
                  <a:ext cx="250" cy="116"/>
                  <a:chOff x="4738" y="908"/>
                  <a:chExt cx="250" cy="116"/>
                </a:xfrm>
              </p:grpSpPr>
              <p:sp>
                <p:nvSpPr>
                  <p:cNvPr id="140" name="Line 80"/>
                  <p:cNvSpPr>
                    <a:spLocks noChangeShapeType="1"/>
                  </p:cNvSpPr>
                  <p:nvPr/>
                </p:nvSpPr>
                <p:spPr bwMode="auto">
                  <a:xfrm>
                    <a:off x="4738" y="908"/>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1" name="Line 81"/>
                  <p:cNvSpPr>
                    <a:spLocks noChangeShapeType="1"/>
                  </p:cNvSpPr>
                  <p:nvPr/>
                </p:nvSpPr>
                <p:spPr bwMode="auto">
                  <a:xfrm>
                    <a:off x="4738" y="966"/>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2" name="Line 82"/>
                  <p:cNvSpPr>
                    <a:spLocks noChangeShapeType="1"/>
                  </p:cNvSpPr>
                  <p:nvPr/>
                </p:nvSpPr>
                <p:spPr bwMode="auto">
                  <a:xfrm>
                    <a:off x="4738" y="1023"/>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128" name="Rectangle 84"/>
                <p:cNvSpPr>
                  <a:spLocks noChangeArrowheads="1"/>
                </p:cNvSpPr>
                <p:nvPr/>
              </p:nvSpPr>
              <p:spPr bwMode="auto">
                <a:xfrm>
                  <a:off x="4739" y="849"/>
                  <a:ext cx="246" cy="229"/>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17" name="Group 95"/>
                <p:cNvGrpSpPr>
                  <a:grpSpLocks/>
                </p:cNvGrpSpPr>
                <p:nvPr/>
              </p:nvGrpSpPr>
              <p:grpSpPr bwMode="auto">
                <a:xfrm>
                  <a:off x="4906" y="879"/>
                  <a:ext cx="61" cy="176"/>
                  <a:chOff x="4906" y="879"/>
                  <a:chExt cx="61" cy="176"/>
                </a:xfrm>
              </p:grpSpPr>
              <p:grpSp>
                <p:nvGrpSpPr>
                  <p:cNvPr id="18" name="Group 89"/>
                  <p:cNvGrpSpPr>
                    <a:grpSpLocks/>
                  </p:cNvGrpSpPr>
                  <p:nvPr/>
                </p:nvGrpSpPr>
                <p:grpSpPr bwMode="auto">
                  <a:xfrm>
                    <a:off x="4908" y="881"/>
                    <a:ext cx="59" cy="174"/>
                    <a:chOff x="4908" y="881"/>
                    <a:chExt cx="59" cy="174"/>
                  </a:xfrm>
                </p:grpSpPr>
                <p:sp>
                  <p:nvSpPr>
                    <p:cNvPr id="136" name="Line 85"/>
                    <p:cNvSpPr>
                      <a:spLocks noChangeShapeType="1"/>
                    </p:cNvSpPr>
                    <p:nvPr/>
                  </p:nvSpPr>
                  <p:spPr bwMode="auto">
                    <a:xfrm>
                      <a:off x="4908" y="881"/>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37" name="Line 86"/>
                    <p:cNvSpPr>
                      <a:spLocks noChangeShapeType="1"/>
                    </p:cNvSpPr>
                    <p:nvPr/>
                  </p:nvSpPr>
                  <p:spPr bwMode="auto">
                    <a:xfrm>
                      <a:off x="4908" y="939"/>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38" name="Line 87"/>
                    <p:cNvSpPr>
                      <a:spLocks noChangeShapeType="1"/>
                    </p:cNvSpPr>
                    <p:nvPr/>
                  </p:nvSpPr>
                  <p:spPr bwMode="auto">
                    <a:xfrm>
                      <a:off x="4908" y="996"/>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39" name="Line 88"/>
                    <p:cNvSpPr>
                      <a:spLocks noChangeShapeType="1"/>
                    </p:cNvSpPr>
                    <p:nvPr/>
                  </p:nvSpPr>
                  <p:spPr bwMode="auto">
                    <a:xfrm>
                      <a:off x="4908" y="1054"/>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19" name="Group 94"/>
                  <p:cNvGrpSpPr>
                    <a:grpSpLocks/>
                  </p:cNvGrpSpPr>
                  <p:nvPr/>
                </p:nvGrpSpPr>
                <p:grpSpPr bwMode="auto">
                  <a:xfrm>
                    <a:off x="4906" y="879"/>
                    <a:ext cx="59" cy="174"/>
                    <a:chOff x="4906" y="879"/>
                    <a:chExt cx="59" cy="174"/>
                  </a:xfrm>
                </p:grpSpPr>
                <p:sp>
                  <p:nvSpPr>
                    <p:cNvPr id="132" name="Line 90"/>
                    <p:cNvSpPr>
                      <a:spLocks noChangeShapeType="1"/>
                    </p:cNvSpPr>
                    <p:nvPr/>
                  </p:nvSpPr>
                  <p:spPr bwMode="auto">
                    <a:xfrm>
                      <a:off x="4906" y="879"/>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33" name="Line 91"/>
                    <p:cNvSpPr>
                      <a:spLocks noChangeShapeType="1"/>
                    </p:cNvSpPr>
                    <p:nvPr/>
                  </p:nvSpPr>
                  <p:spPr bwMode="auto">
                    <a:xfrm>
                      <a:off x="4906" y="937"/>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34" name="Line 92"/>
                    <p:cNvSpPr>
                      <a:spLocks noChangeShapeType="1"/>
                    </p:cNvSpPr>
                    <p:nvPr/>
                  </p:nvSpPr>
                  <p:spPr bwMode="auto">
                    <a:xfrm>
                      <a:off x="4906" y="994"/>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35" name="Line 93"/>
                    <p:cNvSpPr>
                      <a:spLocks noChangeShapeType="1"/>
                    </p:cNvSpPr>
                    <p:nvPr/>
                  </p:nvSpPr>
                  <p:spPr bwMode="auto">
                    <a:xfrm>
                      <a:off x="4906" y="1052"/>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grpSp>
            <p:nvGrpSpPr>
              <p:cNvPr id="20" name="Group 123"/>
              <p:cNvGrpSpPr>
                <a:grpSpLocks/>
              </p:cNvGrpSpPr>
              <p:nvPr/>
            </p:nvGrpSpPr>
            <p:grpSpPr bwMode="auto">
              <a:xfrm>
                <a:off x="4823" y="898"/>
                <a:ext cx="284" cy="262"/>
                <a:chOff x="4823" y="898"/>
                <a:chExt cx="284" cy="262"/>
              </a:xfrm>
            </p:grpSpPr>
            <p:sp>
              <p:nvSpPr>
                <p:cNvPr id="94" name="Freeform 97"/>
                <p:cNvSpPr>
                  <a:spLocks/>
                </p:cNvSpPr>
                <p:nvPr/>
              </p:nvSpPr>
              <p:spPr bwMode="auto">
                <a:xfrm>
                  <a:off x="4823" y="898"/>
                  <a:ext cx="284" cy="31"/>
                </a:xfrm>
                <a:custGeom>
                  <a:avLst/>
                  <a:gdLst/>
                  <a:ahLst/>
                  <a:cxnLst>
                    <a:cxn ang="0">
                      <a:pos x="0" y="31"/>
                    </a:cxn>
                    <a:cxn ang="0">
                      <a:pos x="36" y="0"/>
                    </a:cxn>
                    <a:cxn ang="0">
                      <a:pos x="284" y="0"/>
                    </a:cxn>
                    <a:cxn ang="0">
                      <a:pos x="248" y="31"/>
                    </a:cxn>
                    <a:cxn ang="0">
                      <a:pos x="0" y="31"/>
                    </a:cxn>
                  </a:cxnLst>
                  <a:rect l="0" t="0" r="r" b="b"/>
                  <a:pathLst>
                    <a:path w="284" h="31">
                      <a:moveTo>
                        <a:pt x="0" y="31"/>
                      </a:moveTo>
                      <a:lnTo>
                        <a:pt x="36" y="0"/>
                      </a:lnTo>
                      <a:lnTo>
                        <a:pt x="284" y="0"/>
                      </a:lnTo>
                      <a:lnTo>
                        <a:pt x="248" y="31"/>
                      </a:lnTo>
                      <a:lnTo>
                        <a:pt x="0" y="31"/>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95" name="Freeform 98"/>
                <p:cNvSpPr>
                  <a:spLocks/>
                </p:cNvSpPr>
                <p:nvPr/>
              </p:nvSpPr>
              <p:spPr bwMode="auto">
                <a:xfrm>
                  <a:off x="4823" y="898"/>
                  <a:ext cx="284" cy="31"/>
                </a:xfrm>
                <a:custGeom>
                  <a:avLst/>
                  <a:gdLst/>
                  <a:ahLst/>
                  <a:cxnLst>
                    <a:cxn ang="0">
                      <a:pos x="0" y="31"/>
                    </a:cxn>
                    <a:cxn ang="0">
                      <a:pos x="36" y="0"/>
                    </a:cxn>
                    <a:cxn ang="0">
                      <a:pos x="284" y="0"/>
                    </a:cxn>
                    <a:cxn ang="0">
                      <a:pos x="248" y="31"/>
                    </a:cxn>
                    <a:cxn ang="0">
                      <a:pos x="0" y="31"/>
                    </a:cxn>
                  </a:cxnLst>
                  <a:rect l="0" t="0" r="r" b="b"/>
                  <a:pathLst>
                    <a:path w="284" h="31">
                      <a:moveTo>
                        <a:pt x="0" y="31"/>
                      </a:moveTo>
                      <a:lnTo>
                        <a:pt x="36" y="0"/>
                      </a:lnTo>
                      <a:lnTo>
                        <a:pt x="284" y="0"/>
                      </a:lnTo>
                      <a:lnTo>
                        <a:pt x="248" y="31"/>
                      </a:lnTo>
                      <a:lnTo>
                        <a:pt x="0" y="31"/>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96" name="Rectangle 99"/>
                <p:cNvSpPr>
                  <a:spLocks noChangeArrowheads="1"/>
                </p:cNvSpPr>
                <p:nvPr/>
              </p:nvSpPr>
              <p:spPr bwMode="auto">
                <a:xfrm>
                  <a:off x="4823" y="929"/>
                  <a:ext cx="248" cy="231"/>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97" name="Rectangle 100"/>
                <p:cNvSpPr>
                  <a:spLocks noChangeArrowheads="1"/>
                </p:cNvSpPr>
                <p:nvPr/>
              </p:nvSpPr>
              <p:spPr bwMode="auto">
                <a:xfrm>
                  <a:off x="4824" y="930"/>
                  <a:ext cx="246" cy="229"/>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98" name="Freeform 101"/>
                <p:cNvSpPr>
                  <a:spLocks/>
                </p:cNvSpPr>
                <p:nvPr/>
              </p:nvSpPr>
              <p:spPr bwMode="auto">
                <a:xfrm>
                  <a:off x="5071" y="898"/>
                  <a:ext cx="36" cy="262"/>
                </a:xfrm>
                <a:custGeom>
                  <a:avLst/>
                  <a:gdLst/>
                  <a:ahLst/>
                  <a:cxnLst>
                    <a:cxn ang="0">
                      <a:pos x="0" y="262"/>
                    </a:cxn>
                    <a:cxn ang="0">
                      <a:pos x="36" y="229"/>
                    </a:cxn>
                    <a:cxn ang="0">
                      <a:pos x="36" y="0"/>
                    </a:cxn>
                    <a:cxn ang="0">
                      <a:pos x="0" y="31"/>
                    </a:cxn>
                    <a:cxn ang="0">
                      <a:pos x="0" y="262"/>
                    </a:cxn>
                  </a:cxnLst>
                  <a:rect l="0" t="0" r="r" b="b"/>
                  <a:pathLst>
                    <a:path w="36" h="262">
                      <a:moveTo>
                        <a:pt x="0" y="262"/>
                      </a:moveTo>
                      <a:lnTo>
                        <a:pt x="36" y="229"/>
                      </a:lnTo>
                      <a:lnTo>
                        <a:pt x="36" y="0"/>
                      </a:lnTo>
                      <a:lnTo>
                        <a:pt x="0" y="31"/>
                      </a:lnTo>
                      <a:lnTo>
                        <a:pt x="0" y="262"/>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99" name="Freeform 102"/>
                <p:cNvSpPr>
                  <a:spLocks/>
                </p:cNvSpPr>
                <p:nvPr/>
              </p:nvSpPr>
              <p:spPr bwMode="auto">
                <a:xfrm>
                  <a:off x="5071" y="898"/>
                  <a:ext cx="36" cy="262"/>
                </a:xfrm>
                <a:custGeom>
                  <a:avLst/>
                  <a:gdLst/>
                  <a:ahLst/>
                  <a:cxnLst>
                    <a:cxn ang="0">
                      <a:pos x="0" y="262"/>
                    </a:cxn>
                    <a:cxn ang="0">
                      <a:pos x="36" y="229"/>
                    </a:cxn>
                    <a:cxn ang="0">
                      <a:pos x="36" y="0"/>
                    </a:cxn>
                    <a:cxn ang="0">
                      <a:pos x="0" y="31"/>
                    </a:cxn>
                    <a:cxn ang="0">
                      <a:pos x="0" y="262"/>
                    </a:cxn>
                  </a:cxnLst>
                  <a:rect l="0" t="0" r="r" b="b"/>
                  <a:pathLst>
                    <a:path w="36" h="262">
                      <a:moveTo>
                        <a:pt x="0" y="262"/>
                      </a:moveTo>
                      <a:lnTo>
                        <a:pt x="36" y="229"/>
                      </a:lnTo>
                      <a:lnTo>
                        <a:pt x="36" y="0"/>
                      </a:lnTo>
                      <a:lnTo>
                        <a:pt x="0" y="31"/>
                      </a:lnTo>
                      <a:lnTo>
                        <a:pt x="0" y="262"/>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21" name="Group 106"/>
                <p:cNvGrpSpPr>
                  <a:grpSpLocks/>
                </p:cNvGrpSpPr>
                <p:nvPr/>
              </p:nvGrpSpPr>
              <p:grpSpPr bwMode="auto">
                <a:xfrm>
                  <a:off x="4823" y="991"/>
                  <a:ext cx="250" cy="116"/>
                  <a:chOff x="4823" y="991"/>
                  <a:chExt cx="250" cy="116"/>
                </a:xfrm>
              </p:grpSpPr>
              <p:sp>
                <p:nvSpPr>
                  <p:cNvPr id="117" name="Line 103"/>
                  <p:cNvSpPr>
                    <a:spLocks noChangeShapeType="1"/>
                  </p:cNvSpPr>
                  <p:nvPr/>
                </p:nvSpPr>
                <p:spPr bwMode="auto">
                  <a:xfrm>
                    <a:off x="4823" y="991"/>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18" name="Line 104"/>
                  <p:cNvSpPr>
                    <a:spLocks noChangeShapeType="1"/>
                  </p:cNvSpPr>
                  <p:nvPr/>
                </p:nvSpPr>
                <p:spPr bwMode="auto">
                  <a:xfrm>
                    <a:off x="4823" y="1048"/>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19" name="Line 105"/>
                  <p:cNvSpPr>
                    <a:spLocks noChangeShapeType="1"/>
                  </p:cNvSpPr>
                  <p:nvPr/>
                </p:nvSpPr>
                <p:spPr bwMode="auto">
                  <a:xfrm>
                    <a:off x="4823" y="1106"/>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22" name="Group 110"/>
                <p:cNvGrpSpPr>
                  <a:grpSpLocks/>
                </p:cNvGrpSpPr>
                <p:nvPr/>
              </p:nvGrpSpPr>
              <p:grpSpPr bwMode="auto">
                <a:xfrm>
                  <a:off x="4823" y="989"/>
                  <a:ext cx="250" cy="116"/>
                  <a:chOff x="4823" y="989"/>
                  <a:chExt cx="250" cy="116"/>
                </a:xfrm>
              </p:grpSpPr>
              <p:sp>
                <p:nvSpPr>
                  <p:cNvPr id="114" name="Line 107"/>
                  <p:cNvSpPr>
                    <a:spLocks noChangeShapeType="1"/>
                  </p:cNvSpPr>
                  <p:nvPr/>
                </p:nvSpPr>
                <p:spPr bwMode="auto">
                  <a:xfrm>
                    <a:off x="4823" y="989"/>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15" name="Line 108"/>
                  <p:cNvSpPr>
                    <a:spLocks noChangeShapeType="1"/>
                  </p:cNvSpPr>
                  <p:nvPr/>
                </p:nvSpPr>
                <p:spPr bwMode="auto">
                  <a:xfrm>
                    <a:off x="4823" y="1046"/>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16" name="Line 109"/>
                  <p:cNvSpPr>
                    <a:spLocks noChangeShapeType="1"/>
                  </p:cNvSpPr>
                  <p:nvPr/>
                </p:nvSpPr>
                <p:spPr bwMode="auto">
                  <a:xfrm>
                    <a:off x="4823" y="1104"/>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102" name="Rectangle 111"/>
                <p:cNvSpPr>
                  <a:spLocks noChangeArrowheads="1"/>
                </p:cNvSpPr>
                <p:nvPr/>
              </p:nvSpPr>
              <p:spPr bwMode="auto">
                <a:xfrm>
                  <a:off x="4824" y="930"/>
                  <a:ext cx="246" cy="229"/>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23" name="Group 122"/>
                <p:cNvGrpSpPr>
                  <a:grpSpLocks/>
                </p:cNvGrpSpPr>
                <p:nvPr/>
              </p:nvGrpSpPr>
              <p:grpSpPr bwMode="auto">
                <a:xfrm>
                  <a:off x="4990" y="960"/>
                  <a:ext cx="62" cy="176"/>
                  <a:chOff x="4990" y="960"/>
                  <a:chExt cx="62" cy="176"/>
                </a:xfrm>
              </p:grpSpPr>
              <p:grpSp>
                <p:nvGrpSpPr>
                  <p:cNvPr id="24" name="Group 116"/>
                  <p:cNvGrpSpPr>
                    <a:grpSpLocks/>
                  </p:cNvGrpSpPr>
                  <p:nvPr/>
                </p:nvGrpSpPr>
                <p:grpSpPr bwMode="auto">
                  <a:xfrm>
                    <a:off x="4992" y="962"/>
                    <a:ext cx="60" cy="174"/>
                    <a:chOff x="4992" y="962"/>
                    <a:chExt cx="60" cy="174"/>
                  </a:xfrm>
                </p:grpSpPr>
                <p:sp>
                  <p:nvSpPr>
                    <p:cNvPr id="110" name="Line 112"/>
                    <p:cNvSpPr>
                      <a:spLocks noChangeShapeType="1"/>
                    </p:cNvSpPr>
                    <p:nvPr/>
                  </p:nvSpPr>
                  <p:spPr bwMode="auto">
                    <a:xfrm>
                      <a:off x="4992" y="962"/>
                      <a:ext cx="60"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11" name="Line 113"/>
                    <p:cNvSpPr>
                      <a:spLocks noChangeShapeType="1"/>
                    </p:cNvSpPr>
                    <p:nvPr/>
                  </p:nvSpPr>
                  <p:spPr bwMode="auto">
                    <a:xfrm>
                      <a:off x="4992" y="1019"/>
                      <a:ext cx="60"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12" name="Line 114"/>
                    <p:cNvSpPr>
                      <a:spLocks noChangeShapeType="1"/>
                    </p:cNvSpPr>
                    <p:nvPr/>
                  </p:nvSpPr>
                  <p:spPr bwMode="auto">
                    <a:xfrm>
                      <a:off x="4992" y="1077"/>
                      <a:ext cx="60"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13" name="Line 115"/>
                    <p:cNvSpPr>
                      <a:spLocks noChangeShapeType="1"/>
                    </p:cNvSpPr>
                    <p:nvPr/>
                  </p:nvSpPr>
                  <p:spPr bwMode="auto">
                    <a:xfrm>
                      <a:off x="4992" y="1135"/>
                      <a:ext cx="60"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25" name="Group 121"/>
                  <p:cNvGrpSpPr>
                    <a:grpSpLocks/>
                  </p:cNvGrpSpPr>
                  <p:nvPr/>
                </p:nvGrpSpPr>
                <p:grpSpPr bwMode="auto">
                  <a:xfrm>
                    <a:off x="4990" y="960"/>
                    <a:ext cx="60" cy="174"/>
                    <a:chOff x="4990" y="960"/>
                    <a:chExt cx="60" cy="174"/>
                  </a:xfrm>
                </p:grpSpPr>
                <p:sp>
                  <p:nvSpPr>
                    <p:cNvPr id="106" name="Line 117"/>
                    <p:cNvSpPr>
                      <a:spLocks noChangeShapeType="1"/>
                    </p:cNvSpPr>
                    <p:nvPr/>
                  </p:nvSpPr>
                  <p:spPr bwMode="auto">
                    <a:xfrm>
                      <a:off x="4990" y="960"/>
                      <a:ext cx="60"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7" name="Line 118"/>
                    <p:cNvSpPr>
                      <a:spLocks noChangeShapeType="1"/>
                    </p:cNvSpPr>
                    <p:nvPr/>
                  </p:nvSpPr>
                  <p:spPr bwMode="auto">
                    <a:xfrm>
                      <a:off x="4990" y="1017"/>
                      <a:ext cx="60"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8" name="Line 119"/>
                    <p:cNvSpPr>
                      <a:spLocks noChangeShapeType="1"/>
                    </p:cNvSpPr>
                    <p:nvPr/>
                  </p:nvSpPr>
                  <p:spPr bwMode="auto">
                    <a:xfrm>
                      <a:off x="4990" y="1075"/>
                      <a:ext cx="60"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9" name="Line 120"/>
                    <p:cNvSpPr>
                      <a:spLocks noChangeShapeType="1"/>
                    </p:cNvSpPr>
                    <p:nvPr/>
                  </p:nvSpPr>
                  <p:spPr bwMode="auto">
                    <a:xfrm>
                      <a:off x="4990" y="1133"/>
                      <a:ext cx="60"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grpSp>
        <p:grpSp>
          <p:nvGrpSpPr>
            <p:cNvPr id="26" name="Group 57"/>
            <p:cNvGrpSpPr/>
            <p:nvPr/>
          </p:nvGrpSpPr>
          <p:grpSpPr>
            <a:xfrm>
              <a:off x="5532108" y="4777768"/>
              <a:ext cx="560702" cy="338125"/>
              <a:chOff x="2996332" y="2190473"/>
              <a:chExt cx="415636" cy="283606"/>
            </a:xfrm>
          </p:grpSpPr>
          <p:sp>
            <p:nvSpPr>
              <p:cNvPr id="5" name="Oval 50"/>
              <p:cNvSpPr>
                <a:spLocks noChangeArrowheads="1"/>
              </p:cNvSpPr>
              <p:nvPr/>
            </p:nvSpPr>
            <p:spPr bwMode="auto">
              <a:xfrm>
                <a:off x="2997775" y="2348880"/>
                <a:ext cx="414193" cy="125199"/>
              </a:xfrm>
              <a:prstGeom prst="ellipse">
                <a:avLst/>
              </a:prstGeom>
              <a:solidFill>
                <a:srgbClr val="0078AA"/>
              </a:solidFill>
              <a:ln w="3175">
                <a:solidFill>
                  <a:srgbClr val="AAE6FF"/>
                </a:solidFill>
                <a:round/>
                <a:headEnd/>
                <a:tailEnd/>
              </a:ln>
            </p:spPr>
            <p:txBody>
              <a:bodyPr/>
              <a:lstStyle/>
              <a:p>
                <a:endParaRPr lang="it-IT"/>
              </a:p>
            </p:txBody>
          </p:sp>
          <p:sp>
            <p:nvSpPr>
              <p:cNvPr id="6" name="Rectangle 51"/>
              <p:cNvSpPr>
                <a:spLocks noChangeArrowheads="1"/>
              </p:cNvSpPr>
              <p:nvPr/>
            </p:nvSpPr>
            <p:spPr bwMode="auto">
              <a:xfrm>
                <a:off x="2996332" y="2253792"/>
                <a:ext cx="414193" cy="89222"/>
              </a:xfrm>
              <a:prstGeom prst="rect">
                <a:avLst/>
              </a:prstGeom>
              <a:solidFill>
                <a:srgbClr val="0078AA"/>
              </a:solidFill>
              <a:ln w="9525">
                <a:noFill/>
                <a:miter lim="800000"/>
                <a:headEnd/>
                <a:tailEnd/>
              </a:ln>
            </p:spPr>
            <p:txBody>
              <a:bodyPr/>
              <a:lstStyle/>
              <a:p>
                <a:endParaRPr lang="it-IT"/>
              </a:p>
            </p:txBody>
          </p:sp>
          <p:sp>
            <p:nvSpPr>
              <p:cNvPr id="7" name="Rectangle 52"/>
              <p:cNvSpPr>
                <a:spLocks noChangeArrowheads="1"/>
              </p:cNvSpPr>
              <p:nvPr/>
            </p:nvSpPr>
            <p:spPr bwMode="auto">
              <a:xfrm>
                <a:off x="2996332" y="2276872"/>
                <a:ext cx="414193" cy="144016"/>
              </a:xfrm>
              <a:prstGeom prst="rect">
                <a:avLst/>
              </a:prstGeom>
              <a:solidFill>
                <a:srgbClr val="0078AA"/>
              </a:solidFill>
              <a:ln w="9525">
                <a:noFill/>
                <a:miter lim="800000"/>
                <a:headEnd/>
                <a:tailEnd/>
              </a:ln>
            </p:spPr>
            <p:txBody>
              <a:bodyPr/>
              <a:lstStyle/>
              <a:p>
                <a:endParaRPr lang="it-IT"/>
              </a:p>
            </p:txBody>
          </p:sp>
          <p:sp>
            <p:nvSpPr>
              <p:cNvPr id="8" name="Oval 53"/>
              <p:cNvSpPr>
                <a:spLocks noChangeArrowheads="1"/>
              </p:cNvSpPr>
              <p:nvPr/>
            </p:nvSpPr>
            <p:spPr bwMode="auto">
              <a:xfrm>
                <a:off x="2997775" y="2190473"/>
                <a:ext cx="414193" cy="125199"/>
              </a:xfrm>
              <a:prstGeom prst="ellipse">
                <a:avLst/>
              </a:prstGeom>
              <a:solidFill>
                <a:srgbClr val="00B4FF"/>
              </a:solidFill>
              <a:ln w="3175">
                <a:solidFill>
                  <a:srgbClr val="AAE6FF"/>
                </a:solidFill>
                <a:round/>
                <a:headEnd/>
                <a:tailEnd/>
              </a:ln>
            </p:spPr>
            <p:txBody>
              <a:bodyPr/>
              <a:lstStyle/>
              <a:p>
                <a:endParaRPr lang="it-IT"/>
              </a:p>
            </p:txBody>
          </p:sp>
          <p:sp>
            <p:nvSpPr>
              <p:cNvPr id="28" name="Line 73"/>
              <p:cNvSpPr>
                <a:spLocks noChangeShapeType="1"/>
              </p:cNvSpPr>
              <p:nvPr/>
            </p:nvSpPr>
            <p:spPr bwMode="auto">
              <a:xfrm>
                <a:off x="2996332" y="2252353"/>
                <a:ext cx="1443" cy="89222"/>
              </a:xfrm>
              <a:prstGeom prst="line">
                <a:avLst/>
              </a:prstGeom>
              <a:noFill/>
              <a:ln w="3175">
                <a:solidFill>
                  <a:srgbClr val="AAE6FF"/>
                </a:solidFill>
                <a:round/>
                <a:headEnd/>
                <a:tailEnd/>
              </a:ln>
            </p:spPr>
            <p:txBody>
              <a:bodyPr/>
              <a:lstStyle/>
              <a:p>
                <a:endParaRPr lang="it-IT"/>
              </a:p>
            </p:txBody>
          </p:sp>
          <p:sp>
            <p:nvSpPr>
              <p:cNvPr id="29" name="Line 74"/>
              <p:cNvSpPr>
                <a:spLocks noChangeShapeType="1"/>
              </p:cNvSpPr>
              <p:nvPr/>
            </p:nvSpPr>
            <p:spPr bwMode="auto">
              <a:xfrm>
                <a:off x="3410525" y="2252353"/>
                <a:ext cx="1443" cy="89222"/>
              </a:xfrm>
              <a:prstGeom prst="line">
                <a:avLst/>
              </a:prstGeom>
              <a:noFill/>
              <a:ln w="3175">
                <a:solidFill>
                  <a:srgbClr val="AAE6FF"/>
                </a:solidFill>
                <a:round/>
                <a:headEnd/>
                <a:tailEnd/>
              </a:ln>
            </p:spPr>
            <p:txBody>
              <a:bodyPr/>
              <a:lstStyle/>
              <a:p>
                <a:endParaRPr lang="it-IT"/>
              </a:p>
            </p:txBody>
          </p:sp>
          <p:grpSp>
            <p:nvGrpSpPr>
              <p:cNvPr id="27" name="Group 54"/>
              <p:cNvGrpSpPr>
                <a:grpSpLocks/>
              </p:cNvGrpSpPr>
              <p:nvPr/>
            </p:nvGrpSpPr>
            <p:grpSpPr bwMode="auto">
              <a:xfrm>
                <a:off x="3059832" y="2204864"/>
                <a:ext cx="287193" cy="96417"/>
                <a:chOff x="669" y="2201"/>
                <a:chExt cx="199" cy="67"/>
              </a:xfrm>
            </p:grpSpPr>
            <p:grpSp>
              <p:nvGrpSpPr>
                <p:cNvPr id="30" name="Group 55"/>
                <p:cNvGrpSpPr>
                  <a:grpSpLocks/>
                </p:cNvGrpSpPr>
                <p:nvPr/>
              </p:nvGrpSpPr>
              <p:grpSpPr bwMode="auto">
                <a:xfrm>
                  <a:off x="669" y="2201"/>
                  <a:ext cx="198" cy="65"/>
                  <a:chOff x="669" y="2201"/>
                  <a:chExt cx="198" cy="65"/>
                </a:xfrm>
              </p:grpSpPr>
              <p:sp>
                <p:nvSpPr>
                  <p:cNvPr id="50" name="Freeform 56"/>
                  <p:cNvSpPr>
                    <a:spLocks/>
                  </p:cNvSpPr>
                  <p:nvPr/>
                </p:nvSpPr>
                <p:spPr bwMode="auto">
                  <a:xfrm>
                    <a:off x="772" y="2202"/>
                    <a:ext cx="95" cy="28"/>
                  </a:xfrm>
                  <a:custGeom>
                    <a:avLst/>
                    <a:gdLst/>
                    <a:ahLst/>
                    <a:cxnLst>
                      <a:cxn ang="0">
                        <a:pos x="0" y="22"/>
                      </a:cxn>
                      <a:cxn ang="0">
                        <a:pos x="21" y="28"/>
                      </a:cxn>
                      <a:cxn ang="0">
                        <a:pos x="72" y="10"/>
                      </a:cxn>
                      <a:cxn ang="0">
                        <a:pos x="95" y="16"/>
                      </a:cxn>
                      <a:cxn ang="0">
                        <a:pos x="82" y="0"/>
                      </a:cxn>
                      <a:cxn ang="0">
                        <a:pos x="23" y="0"/>
                      </a:cxn>
                      <a:cxn ang="0">
                        <a:pos x="47" y="5"/>
                      </a:cxn>
                      <a:cxn ang="0">
                        <a:pos x="0" y="22"/>
                      </a:cxn>
                    </a:cxnLst>
                    <a:rect l="0" t="0" r="r" b="b"/>
                    <a:pathLst>
                      <a:path w="95" h="28">
                        <a:moveTo>
                          <a:pt x="0" y="22"/>
                        </a:moveTo>
                        <a:lnTo>
                          <a:pt x="21" y="28"/>
                        </a:lnTo>
                        <a:lnTo>
                          <a:pt x="72" y="10"/>
                        </a:lnTo>
                        <a:lnTo>
                          <a:pt x="95" y="16"/>
                        </a:lnTo>
                        <a:lnTo>
                          <a:pt x="82" y="0"/>
                        </a:lnTo>
                        <a:lnTo>
                          <a:pt x="23" y="0"/>
                        </a:lnTo>
                        <a:lnTo>
                          <a:pt x="47" y="5"/>
                        </a:lnTo>
                        <a:lnTo>
                          <a:pt x="0" y="22"/>
                        </a:lnTo>
                        <a:close/>
                      </a:path>
                    </a:pathLst>
                  </a:custGeom>
                  <a:solidFill>
                    <a:srgbClr val="000000"/>
                  </a:solidFill>
                  <a:ln w="9525">
                    <a:noFill/>
                    <a:round/>
                    <a:headEnd/>
                    <a:tailEnd/>
                  </a:ln>
                </p:spPr>
                <p:txBody>
                  <a:bodyPr/>
                  <a:lstStyle/>
                  <a:p>
                    <a:endParaRPr lang="it-IT"/>
                  </a:p>
                </p:txBody>
              </p:sp>
              <p:sp>
                <p:nvSpPr>
                  <p:cNvPr id="51" name="Freeform 57"/>
                  <p:cNvSpPr>
                    <a:spLocks/>
                  </p:cNvSpPr>
                  <p:nvPr/>
                </p:nvSpPr>
                <p:spPr bwMode="auto">
                  <a:xfrm>
                    <a:off x="772" y="2202"/>
                    <a:ext cx="95" cy="28"/>
                  </a:xfrm>
                  <a:custGeom>
                    <a:avLst/>
                    <a:gdLst/>
                    <a:ahLst/>
                    <a:cxnLst>
                      <a:cxn ang="0">
                        <a:pos x="0" y="22"/>
                      </a:cxn>
                      <a:cxn ang="0">
                        <a:pos x="21" y="28"/>
                      </a:cxn>
                      <a:cxn ang="0">
                        <a:pos x="72" y="10"/>
                      </a:cxn>
                      <a:cxn ang="0">
                        <a:pos x="95" y="16"/>
                      </a:cxn>
                      <a:cxn ang="0">
                        <a:pos x="82" y="0"/>
                      </a:cxn>
                      <a:cxn ang="0">
                        <a:pos x="23" y="0"/>
                      </a:cxn>
                      <a:cxn ang="0">
                        <a:pos x="47" y="5"/>
                      </a:cxn>
                      <a:cxn ang="0">
                        <a:pos x="0" y="22"/>
                      </a:cxn>
                    </a:cxnLst>
                    <a:rect l="0" t="0" r="r" b="b"/>
                    <a:pathLst>
                      <a:path w="95" h="28">
                        <a:moveTo>
                          <a:pt x="0" y="22"/>
                        </a:moveTo>
                        <a:lnTo>
                          <a:pt x="21" y="28"/>
                        </a:lnTo>
                        <a:lnTo>
                          <a:pt x="72" y="10"/>
                        </a:lnTo>
                        <a:lnTo>
                          <a:pt x="95" y="16"/>
                        </a:lnTo>
                        <a:lnTo>
                          <a:pt x="82" y="0"/>
                        </a:lnTo>
                        <a:lnTo>
                          <a:pt x="23" y="0"/>
                        </a:lnTo>
                        <a:lnTo>
                          <a:pt x="47" y="5"/>
                        </a:lnTo>
                        <a:lnTo>
                          <a:pt x="0" y="22"/>
                        </a:lnTo>
                        <a:close/>
                      </a:path>
                    </a:pathLst>
                  </a:custGeom>
                  <a:solidFill>
                    <a:srgbClr val="000000"/>
                  </a:solidFill>
                  <a:ln w="9525">
                    <a:noFill/>
                    <a:round/>
                    <a:headEnd/>
                    <a:tailEnd/>
                  </a:ln>
                </p:spPr>
                <p:txBody>
                  <a:bodyPr/>
                  <a:lstStyle/>
                  <a:p>
                    <a:endParaRPr lang="it-IT"/>
                  </a:p>
                </p:txBody>
              </p:sp>
              <p:sp>
                <p:nvSpPr>
                  <p:cNvPr id="52" name="Freeform 58"/>
                  <p:cNvSpPr>
                    <a:spLocks/>
                  </p:cNvSpPr>
                  <p:nvPr/>
                </p:nvSpPr>
                <p:spPr bwMode="auto">
                  <a:xfrm>
                    <a:off x="669" y="2235"/>
                    <a:ext cx="94" cy="30"/>
                  </a:xfrm>
                  <a:custGeom>
                    <a:avLst/>
                    <a:gdLst/>
                    <a:ahLst/>
                    <a:cxnLst>
                      <a:cxn ang="0">
                        <a:pos x="94" y="6"/>
                      </a:cxn>
                      <a:cxn ang="0">
                        <a:pos x="73" y="0"/>
                      </a:cxn>
                      <a:cxn ang="0">
                        <a:pos x="24" y="19"/>
                      </a:cxn>
                      <a:cxn ang="0">
                        <a:pos x="0" y="13"/>
                      </a:cxn>
                      <a:cxn ang="0">
                        <a:pos x="12" y="30"/>
                      </a:cxn>
                      <a:cxn ang="0">
                        <a:pos x="73" y="30"/>
                      </a:cxn>
                      <a:cxn ang="0">
                        <a:pos x="47" y="23"/>
                      </a:cxn>
                      <a:cxn ang="0">
                        <a:pos x="94" y="6"/>
                      </a:cxn>
                    </a:cxnLst>
                    <a:rect l="0" t="0" r="r" b="b"/>
                    <a:pathLst>
                      <a:path w="94" h="30">
                        <a:moveTo>
                          <a:pt x="94" y="6"/>
                        </a:moveTo>
                        <a:lnTo>
                          <a:pt x="73" y="0"/>
                        </a:lnTo>
                        <a:lnTo>
                          <a:pt x="24" y="19"/>
                        </a:lnTo>
                        <a:lnTo>
                          <a:pt x="0" y="13"/>
                        </a:lnTo>
                        <a:lnTo>
                          <a:pt x="12" y="30"/>
                        </a:lnTo>
                        <a:lnTo>
                          <a:pt x="73" y="30"/>
                        </a:lnTo>
                        <a:lnTo>
                          <a:pt x="47" y="23"/>
                        </a:lnTo>
                        <a:lnTo>
                          <a:pt x="94" y="6"/>
                        </a:lnTo>
                        <a:close/>
                      </a:path>
                    </a:pathLst>
                  </a:custGeom>
                  <a:solidFill>
                    <a:srgbClr val="000000"/>
                  </a:solidFill>
                  <a:ln w="9525">
                    <a:noFill/>
                    <a:round/>
                    <a:headEnd/>
                    <a:tailEnd/>
                  </a:ln>
                </p:spPr>
                <p:txBody>
                  <a:bodyPr/>
                  <a:lstStyle/>
                  <a:p>
                    <a:endParaRPr lang="it-IT"/>
                  </a:p>
                </p:txBody>
              </p:sp>
              <p:sp>
                <p:nvSpPr>
                  <p:cNvPr id="53" name="Freeform 59"/>
                  <p:cNvSpPr>
                    <a:spLocks/>
                  </p:cNvSpPr>
                  <p:nvPr/>
                </p:nvSpPr>
                <p:spPr bwMode="auto">
                  <a:xfrm>
                    <a:off x="669" y="2235"/>
                    <a:ext cx="94" cy="30"/>
                  </a:xfrm>
                  <a:custGeom>
                    <a:avLst/>
                    <a:gdLst/>
                    <a:ahLst/>
                    <a:cxnLst>
                      <a:cxn ang="0">
                        <a:pos x="94" y="6"/>
                      </a:cxn>
                      <a:cxn ang="0">
                        <a:pos x="73" y="0"/>
                      </a:cxn>
                      <a:cxn ang="0">
                        <a:pos x="24" y="19"/>
                      </a:cxn>
                      <a:cxn ang="0">
                        <a:pos x="0" y="13"/>
                      </a:cxn>
                      <a:cxn ang="0">
                        <a:pos x="12" y="30"/>
                      </a:cxn>
                      <a:cxn ang="0">
                        <a:pos x="73" y="30"/>
                      </a:cxn>
                      <a:cxn ang="0">
                        <a:pos x="47" y="23"/>
                      </a:cxn>
                      <a:cxn ang="0">
                        <a:pos x="94" y="6"/>
                      </a:cxn>
                    </a:cxnLst>
                    <a:rect l="0" t="0" r="r" b="b"/>
                    <a:pathLst>
                      <a:path w="94" h="30">
                        <a:moveTo>
                          <a:pt x="94" y="6"/>
                        </a:moveTo>
                        <a:lnTo>
                          <a:pt x="73" y="0"/>
                        </a:lnTo>
                        <a:lnTo>
                          <a:pt x="24" y="19"/>
                        </a:lnTo>
                        <a:lnTo>
                          <a:pt x="0" y="13"/>
                        </a:lnTo>
                        <a:lnTo>
                          <a:pt x="12" y="30"/>
                        </a:lnTo>
                        <a:lnTo>
                          <a:pt x="73" y="30"/>
                        </a:lnTo>
                        <a:lnTo>
                          <a:pt x="47" y="23"/>
                        </a:lnTo>
                        <a:lnTo>
                          <a:pt x="94" y="6"/>
                        </a:lnTo>
                        <a:close/>
                      </a:path>
                    </a:pathLst>
                  </a:custGeom>
                  <a:solidFill>
                    <a:srgbClr val="000000"/>
                  </a:solidFill>
                  <a:ln w="9525">
                    <a:noFill/>
                    <a:round/>
                    <a:headEnd/>
                    <a:tailEnd/>
                  </a:ln>
                </p:spPr>
                <p:txBody>
                  <a:bodyPr/>
                  <a:lstStyle/>
                  <a:p>
                    <a:endParaRPr lang="it-IT"/>
                  </a:p>
                </p:txBody>
              </p:sp>
              <p:sp>
                <p:nvSpPr>
                  <p:cNvPr id="54" name="Freeform 60"/>
                  <p:cNvSpPr>
                    <a:spLocks/>
                  </p:cNvSpPr>
                  <p:nvPr/>
                </p:nvSpPr>
                <p:spPr bwMode="auto">
                  <a:xfrm>
                    <a:off x="674" y="2201"/>
                    <a:ext cx="95" cy="28"/>
                  </a:xfrm>
                  <a:custGeom>
                    <a:avLst/>
                    <a:gdLst/>
                    <a:ahLst/>
                    <a:cxnLst>
                      <a:cxn ang="0">
                        <a:pos x="0" y="6"/>
                      </a:cxn>
                      <a:cxn ang="0">
                        <a:pos x="21" y="0"/>
                      </a:cxn>
                      <a:cxn ang="0">
                        <a:pos x="72" y="17"/>
                      </a:cxn>
                      <a:cxn ang="0">
                        <a:pos x="95" y="12"/>
                      </a:cxn>
                      <a:cxn ang="0">
                        <a:pos x="82" y="28"/>
                      </a:cxn>
                      <a:cxn ang="0">
                        <a:pos x="23" y="28"/>
                      </a:cxn>
                      <a:cxn ang="0">
                        <a:pos x="47" y="23"/>
                      </a:cxn>
                      <a:cxn ang="0">
                        <a:pos x="0" y="6"/>
                      </a:cxn>
                    </a:cxnLst>
                    <a:rect l="0" t="0" r="r" b="b"/>
                    <a:pathLst>
                      <a:path w="95" h="28">
                        <a:moveTo>
                          <a:pt x="0" y="6"/>
                        </a:moveTo>
                        <a:lnTo>
                          <a:pt x="21" y="0"/>
                        </a:lnTo>
                        <a:lnTo>
                          <a:pt x="72" y="17"/>
                        </a:lnTo>
                        <a:lnTo>
                          <a:pt x="95" y="12"/>
                        </a:lnTo>
                        <a:lnTo>
                          <a:pt x="82" y="28"/>
                        </a:lnTo>
                        <a:lnTo>
                          <a:pt x="23" y="28"/>
                        </a:lnTo>
                        <a:lnTo>
                          <a:pt x="47" y="23"/>
                        </a:lnTo>
                        <a:lnTo>
                          <a:pt x="0" y="6"/>
                        </a:lnTo>
                        <a:close/>
                      </a:path>
                    </a:pathLst>
                  </a:custGeom>
                  <a:solidFill>
                    <a:srgbClr val="000000"/>
                  </a:solidFill>
                  <a:ln w="9525">
                    <a:noFill/>
                    <a:round/>
                    <a:headEnd/>
                    <a:tailEnd/>
                  </a:ln>
                </p:spPr>
                <p:txBody>
                  <a:bodyPr/>
                  <a:lstStyle/>
                  <a:p>
                    <a:endParaRPr lang="it-IT"/>
                  </a:p>
                </p:txBody>
              </p:sp>
              <p:sp>
                <p:nvSpPr>
                  <p:cNvPr id="55" name="Freeform 61"/>
                  <p:cNvSpPr>
                    <a:spLocks/>
                  </p:cNvSpPr>
                  <p:nvPr/>
                </p:nvSpPr>
                <p:spPr bwMode="auto">
                  <a:xfrm>
                    <a:off x="674" y="2201"/>
                    <a:ext cx="95" cy="28"/>
                  </a:xfrm>
                  <a:custGeom>
                    <a:avLst/>
                    <a:gdLst/>
                    <a:ahLst/>
                    <a:cxnLst>
                      <a:cxn ang="0">
                        <a:pos x="0" y="6"/>
                      </a:cxn>
                      <a:cxn ang="0">
                        <a:pos x="21" y="0"/>
                      </a:cxn>
                      <a:cxn ang="0">
                        <a:pos x="72" y="17"/>
                      </a:cxn>
                      <a:cxn ang="0">
                        <a:pos x="95" y="12"/>
                      </a:cxn>
                      <a:cxn ang="0">
                        <a:pos x="82" y="28"/>
                      </a:cxn>
                      <a:cxn ang="0">
                        <a:pos x="23" y="28"/>
                      </a:cxn>
                      <a:cxn ang="0">
                        <a:pos x="47" y="23"/>
                      </a:cxn>
                      <a:cxn ang="0">
                        <a:pos x="0" y="6"/>
                      </a:cxn>
                    </a:cxnLst>
                    <a:rect l="0" t="0" r="r" b="b"/>
                    <a:pathLst>
                      <a:path w="95" h="28">
                        <a:moveTo>
                          <a:pt x="0" y="6"/>
                        </a:moveTo>
                        <a:lnTo>
                          <a:pt x="21" y="0"/>
                        </a:lnTo>
                        <a:lnTo>
                          <a:pt x="72" y="17"/>
                        </a:lnTo>
                        <a:lnTo>
                          <a:pt x="95" y="12"/>
                        </a:lnTo>
                        <a:lnTo>
                          <a:pt x="82" y="28"/>
                        </a:lnTo>
                        <a:lnTo>
                          <a:pt x="23" y="28"/>
                        </a:lnTo>
                        <a:lnTo>
                          <a:pt x="47" y="23"/>
                        </a:lnTo>
                        <a:lnTo>
                          <a:pt x="0" y="6"/>
                        </a:lnTo>
                        <a:close/>
                      </a:path>
                    </a:pathLst>
                  </a:custGeom>
                  <a:solidFill>
                    <a:srgbClr val="000000"/>
                  </a:solidFill>
                  <a:ln w="9525">
                    <a:noFill/>
                    <a:round/>
                    <a:headEnd/>
                    <a:tailEnd/>
                  </a:ln>
                </p:spPr>
                <p:txBody>
                  <a:bodyPr/>
                  <a:lstStyle/>
                  <a:p>
                    <a:endParaRPr lang="it-IT"/>
                  </a:p>
                </p:txBody>
              </p:sp>
              <p:sp>
                <p:nvSpPr>
                  <p:cNvPr id="56" name="Freeform 62"/>
                  <p:cNvSpPr>
                    <a:spLocks/>
                  </p:cNvSpPr>
                  <p:nvPr/>
                </p:nvSpPr>
                <p:spPr bwMode="auto">
                  <a:xfrm>
                    <a:off x="769" y="2238"/>
                    <a:ext cx="94" cy="28"/>
                  </a:xfrm>
                  <a:custGeom>
                    <a:avLst/>
                    <a:gdLst/>
                    <a:ahLst/>
                    <a:cxnLst>
                      <a:cxn ang="0">
                        <a:pos x="94" y="22"/>
                      </a:cxn>
                      <a:cxn ang="0">
                        <a:pos x="73" y="28"/>
                      </a:cxn>
                      <a:cxn ang="0">
                        <a:pos x="24" y="10"/>
                      </a:cxn>
                      <a:cxn ang="0">
                        <a:pos x="0" y="16"/>
                      </a:cxn>
                      <a:cxn ang="0">
                        <a:pos x="12" y="0"/>
                      </a:cxn>
                      <a:cxn ang="0">
                        <a:pos x="73" y="0"/>
                      </a:cxn>
                      <a:cxn ang="0">
                        <a:pos x="47" y="5"/>
                      </a:cxn>
                      <a:cxn ang="0">
                        <a:pos x="94" y="22"/>
                      </a:cxn>
                    </a:cxnLst>
                    <a:rect l="0" t="0" r="r" b="b"/>
                    <a:pathLst>
                      <a:path w="94" h="28">
                        <a:moveTo>
                          <a:pt x="94" y="22"/>
                        </a:moveTo>
                        <a:lnTo>
                          <a:pt x="73" y="28"/>
                        </a:lnTo>
                        <a:lnTo>
                          <a:pt x="24" y="10"/>
                        </a:lnTo>
                        <a:lnTo>
                          <a:pt x="0" y="16"/>
                        </a:lnTo>
                        <a:lnTo>
                          <a:pt x="12" y="0"/>
                        </a:lnTo>
                        <a:lnTo>
                          <a:pt x="73" y="0"/>
                        </a:lnTo>
                        <a:lnTo>
                          <a:pt x="47" y="5"/>
                        </a:lnTo>
                        <a:lnTo>
                          <a:pt x="94" y="22"/>
                        </a:lnTo>
                        <a:close/>
                      </a:path>
                    </a:pathLst>
                  </a:custGeom>
                  <a:solidFill>
                    <a:srgbClr val="000000"/>
                  </a:solidFill>
                  <a:ln w="9525">
                    <a:noFill/>
                    <a:round/>
                    <a:headEnd/>
                    <a:tailEnd/>
                  </a:ln>
                </p:spPr>
                <p:txBody>
                  <a:bodyPr/>
                  <a:lstStyle/>
                  <a:p>
                    <a:endParaRPr lang="it-IT"/>
                  </a:p>
                </p:txBody>
              </p:sp>
              <p:sp>
                <p:nvSpPr>
                  <p:cNvPr id="57" name="Freeform 63"/>
                  <p:cNvSpPr>
                    <a:spLocks/>
                  </p:cNvSpPr>
                  <p:nvPr/>
                </p:nvSpPr>
                <p:spPr bwMode="auto">
                  <a:xfrm>
                    <a:off x="769" y="2238"/>
                    <a:ext cx="94" cy="28"/>
                  </a:xfrm>
                  <a:custGeom>
                    <a:avLst/>
                    <a:gdLst/>
                    <a:ahLst/>
                    <a:cxnLst>
                      <a:cxn ang="0">
                        <a:pos x="94" y="22"/>
                      </a:cxn>
                      <a:cxn ang="0">
                        <a:pos x="73" y="28"/>
                      </a:cxn>
                      <a:cxn ang="0">
                        <a:pos x="24" y="10"/>
                      </a:cxn>
                      <a:cxn ang="0">
                        <a:pos x="0" y="16"/>
                      </a:cxn>
                      <a:cxn ang="0">
                        <a:pos x="12" y="0"/>
                      </a:cxn>
                      <a:cxn ang="0">
                        <a:pos x="73" y="0"/>
                      </a:cxn>
                      <a:cxn ang="0">
                        <a:pos x="47" y="5"/>
                      </a:cxn>
                      <a:cxn ang="0">
                        <a:pos x="94" y="22"/>
                      </a:cxn>
                    </a:cxnLst>
                    <a:rect l="0" t="0" r="r" b="b"/>
                    <a:pathLst>
                      <a:path w="94" h="28">
                        <a:moveTo>
                          <a:pt x="94" y="22"/>
                        </a:moveTo>
                        <a:lnTo>
                          <a:pt x="73" y="28"/>
                        </a:lnTo>
                        <a:lnTo>
                          <a:pt x="24" y="10"/>
                        </a:lnTo>
                        <a:lnTo>
                          <a:pt x="0" y="16"/>
                        </a:lnTo>
                        <a:lnTo>
                          <a:pt x="12" y="0"/>
                        </a:lnTo>
                        <a:lnTo>
                          <a:pt x="73" y="0"/>
                        </a:lnTo>
                        <a:lnTo>
                          <a:pt x="47" y="5"/>
                        </a:lnTo>
                        <a:lnTo>
                          <a:pt x="94" y="22"/>
                        </a:lnTo>
                        <a:close/>
                      </a:path>
                    </a:pathLst>
                  </a:custGeom>
                  <a:solidFill>
                    <a:srgbClr val="000000"/>
                  </a:solidFill>
                  <a:ln w="9525">
                    <a:noFill/>
                    <a:round/>
                    <a:headEnd/>
                    <a:tailEnd/>
                  </a:ln>
                </p:spPr>
                <p:txBody>
                  <a:bodyPr/>
                  <a:lstStyle/>
                  <a:p>
                    <a:endParaRPr lang="it-IT"/>
                  </a:p>
                </p:txBody>
              </p:sp>
            </p:grpSp>
            <p:grpSp>
              <p:nvGrpSpPr>
                <p:cNvPr id="31" name="Group 64"/>
                <p:cNvGrpSpPr>
                  <a:grpSpLocks/>
                </p:cNvGrpSpPr>
                <p:nvPr/>
              </p:nvGrpSpPr>
              <p:grpSpPr bwMode="auto">
                <a:xfrm>
                  <a:off x="671" y="2202"/>
                  <a:ext cx="197" cy="66"/>
                  <a:chOff x="671" y="2202"/>
                  <a:chExt cx="197" cy="66"/>
                </a:xfrm>
              </p:grpSpPr>
              <p:sp>
                <p:nvSpPr>
                  <p:cNvPr id="42" name="Freeform 65"/>
                  <p:cNvSpPr>
                    <a:spLocks/>
                  </p:cNvSpPr>
                  <p:nvPr/>
                </p:nvSpPr>
                <p:spPr bwMode="auto">
                  <a:xfrm>
                    <a:off x="774" y="2204"/>
                    <a:ext cx="94" cy="28"/>
                  </a:xfrm>
                  <a:custGeom>
                    <a:avLst/>
                    <a:gdLst/>
                    <a:ahLst/>
                    <a:cxnLst>
                      <a:cxn ang="0">
                        <a:pos x="0" y="22"/>
                      </a:cxn>
                      <a:cxn ang="0">
                        <a:pos x="21" y="28"/>
                      </a:cxn>
                      <a:cxn ang="0">
                        <a:pos x="72" y="9"/>
                      </a:cxn>
                      <a:cxn ang="0">
                        <a:pos x="94" y="16"/>
                      </a:cxn>
                      <a:cxn ang="0">
                        <a:pos x="82" y="0"/>
                      </a:cxn>
                      <a:cxn ang="0">
                        <a:pos x="23" y="0"/>
                      </a:cxn>
                      <a:cxn ang="0">
                        <a:pos x="47" y="5"/>
                      </a:cxn>
                      <a:cxn ang="0">
                        <a:pos x="0" y="22"/>
                      </a:cxn>
                    </a:cxnLst>
                    <a:rect l="0" t="0" r="r" b="b"/>
                    <a:pathLst>
                      <a:path w="94" h="28">
                        <a:moveTo>
                          <a:pt x="0" y="22"/>
                        </a:moveTo>
                        <a:lnTo>
                          <a:pt x="21" y="28"/>
                        </a:lnTo>
                        <a:lnTo>
                          <a:pt x="72" y="9"/>
                        </a:lnTo>
                        <a:lnTo>
                          <a:pt x="94" y="16"/>
                        </a:lnTo>
                        <a:lnTo>
                          <a:pt x="82" y="0"/>
                        </a:lnTo>
                        <a:lnTo>
                          <a:pt x="23" y="0"/>
                        </a:lnTo>
                        <a:lnTo>
                          <a:pt x="47" y="5"/>
                        </a:lnTo>
                        <a:lnTo>
                          <a:pt x="0" y="22"/>
                        </a:lnTo>
                        <a:close/>
                      </a:path>
                    </a:pathLst>
                  </a:custGeom>
                  <a:solidFill>
                    <a:srgbClr val="FFFFFF"/>
                  </a:solidFill>
                  <a:ln w="9525">
                    <a:noFill/>
                    <a:round/>
                    <a:headEnd/>
                    <a:tailEnd/>
                  </a:ln>
                </p:spPr>
                <p:txBody>
                  <a:bodyPr/>
                  <a:lstStyle/>
                  <a:p>
                    <a:endParaRPr lang="it-IT"/>
                  </a:p>
                </p:txBody>
              </p:sp>
              <p:sp>
                <p:nvSpPr>
                  <p:cNvPr id="43" name="Freeform 66"/>
                  <p:cNvSpPr>
                    <a:spLocks/>
                  </p:cNvSpPr>
                  <p:nvPr/>
                </p:nvSpPr>
                <p:spPr bwMode="auto">
                  <a:xfrm>
                    <a:off x="774" y="2204"/>
                    <a:ext cx="94" cy="28"/>
                  </a:xfrm>
                  <a:custGeom>
                    <a:avLst/>
                    <a:gdLst/>
                    <a:ahLst/>
                    <a:cxnLst>
                      <a:cxn ang="0">
                        <a:pos x="0" y="22"/>
                      </a:cxn>
                      <a:cxn ang="0">
                        <a:pos x="21" y="28"/>
                      </a:cxn>
                      <a:cxn ang="0">
                        <a:pos x="72" y="9"/>
                      </a:cxn>
                      <a:cxn ang="0">
                        <a:pos x="94" y="16"/>
                      </a:cxn>
                      <a:cxn ang="0">
                        <a:pos x="82" y="0"/>
                      </a:cxn>
                      <a:cxn ang="0">
                        <a:pos x="23" y="0"/>
                      </a:cxn>
                      <a:cxn ang="0">
                        <a:pos x="47" y="5"/>
                      </a:cxn>
                      <a:cxn ang="0">
                        <a:pos x="0" y="22"/>
                      </a:cxn>
                    </a:cxnLst>
                    <a:rect l="0" t="0" r="r" b="b"/>
                    <a:pathLst>
                      <a:path w="94" h="28">
                        <a:moveTo>
                          <a:pt x="0" y="22"/>
                        </a:moveTo>
                        <a:lnTo>
                          <a:pt x="21" y="28"/>
                        </a:lnTo>
                        <a:lnTo>
                          <a:pt x="72" y="9"/>
                        </a:lnTo>
                        <a:lnTo>
                          <a:pt x="94" y="16"/>
                        </a:lnTo>
                        <a:lnTo>
                          <a:pt x="82" y="0"/>
                        </a:lnTo>
                        <a:lnTo>
                          <a:pt x="23" y="0"/>
                        </a:lnTo>
                        <a:lnTo>
                          <a:pt x="47" y="5"/>
                        </a:lnTo>
                        <a:lnTo>
                          <a:pt x="0" y="22"/>
                        </a:lnTo>
                        <a:close/>
                      </a:path>
                    </a:pathLst>
                  </a:custGeom>
                  <a:solidFill>
                    <a:srgbClr val="FFFFFF"/>
                  </a:solidFill>
                  <a:ln w="9525">
                    <a:noFill/>
                    <a:round/>
                    <a:headEnd/>
                    <a:tailEnd/>
                  </a:ln>
                </p:spPr>
                <p:txBody>
                  <a:bodyPr/>
                  <a:lstStyle/>
                  <a:p>
                    <a:endParaRPr lang="it-IT"/>
                  </a:p>
                </p:txBody>
              </p:sp>
              <p:sp>
                <p:nvSpPr>
                  <p:cNvPr id="44" name="Freeform 67"/>
                  <p:cNvSpPr>
                    <a:spLocks/>
                  </p:cNvSpPr>
                  <p:nvPr/>
                </p:nvSpPr>
                <p:spPr bwMode="auto">
                  <a:xfrm>
                    <a:off x="671" y="2237"/>
                    <a:ext cx="94" cy="29"/>
                  </a:xfrm>
                  <a:custGeom>
                    <a:avLst/>
                    <a:gdLst/>
                    <a:ahLst/>
                    <a:cxnLst>
                      <a:cxn ang="0">
                        <a:pos x="94" y="6"/>
                      </a:cxn>
                      <a:cxn ang="0">
                        <a:pos x="73" y="0"/>
                      </a:cxn>
                      <a:cxn ang="0">
                        <a:pos x="24" y="18"/>
                      </a:cxn>
                      <a:cxn ang="0">
                        <a:pos x="0" y="12"/>
                      </a:cxn>
                      <a:cxn ang="0">
                        <a:pos x="12" y="29"/>
                      </a:cxn>
                      <a:cxn ang="0">
                        <a:pos x="73" y="29"/>
                      </a:cxn>
                      <a:cxn ang="0">
                        <a:pos x="47" y="23"/>
                      </a:cxn>
                      <a:cxn ang="0">
                        <a:pos x="94" y="6"/>
                      </a:cxn>
                    </a:cxnLst>
                    <a:rect l="0" t="0" r="r" b="b"/>
                    <a:pathLst>
                      <a:path w="94" h="29">
                        <a:moveTo>
                          <a:pt x="94" y="6"/>
                        </a:moveTo>
                        <a:lnTo>
                          <a:pt x="73" y="0"/>
                        </a:lnTo>
                        <a:lnTo>
                          <a:pt x="24" y="18"/>
                        </a:lnTo>
                        <a:lnTo>
                          <a:pt x="0" y="12"/>
                        </a:lnTo>
                        <a:lnTo>
                          <a:pt x="12" y="29"/>
                        </a:lnTo>
                        <a:lnTo>
                          <a:pt x="73" y="29"/>
                        </a:lnTo>
                        <a:lnTo>
                          <a:pt x="47" y="23"/>
                        </a:lnTo>
                        <a:lnTo>
                          <a:pt x="94" y="6"/>
                        </a:lnTo>
                        <a:close/>
                      </a:path>
                    </a:pathLst>
                  </a:custGeom>
                  <a:solidFill>
                    <a:srgbClr val="FFFFFF"/>
                  </a:solidFill>
                  <a:ln w="9525">
                    <a:noFill/>
                    <a:round/>
                    <a:headEnd/>
                    <a:tailEnd/>
                  </a:ln>
                </p:spPr>
                <p:txBody>
                  <a:bodyPr/>
                  <a:lstStyle/>
                  <a:p>
                    <a:endParaRPr lang="it-IT"/>
                  </a:p>
                </p:txBody>
              </p:sp>
              <p:sp>
                <p:nvSpPr>
                  <p:cNvPr id="45" name="Freeform 68"/>
                  <p:cNvSpPr>
                    <a:spLocks/>
                  </p:cNvSpPr>
                  <p:nvPr/>
                </p:nvSpPr>
                <p:spPr bwMode="auto">
                  <a:xfrm>
                    <a:off x="671" y="2237"/>
                    <a:ext cx="94" cy="29"/>
                  </a:xfrm>
                  <a:custGeom>
                    <a:avLst/>
                    <a:gdLst/>
                    <a:ahLst/>
                    <a:cxnLst>
                      <a:cxn ang="0">
                        <a:pos x="94" y="6"/>
                      </a:cxn>
                      <a:cxn ang="0">
                        <a:pos x="73" y="0"/>
                      </a:cxn>
                      <a:cxn ang="0">
                        <a:pos x="24" y="18"/>
                      </a:cxn>
                      <a:cxn ang="0">
                        <a:pos x="0" y="12"/>
                      </a:cxn>
                      <a:cxn ang="0">
                        <a:pos x="12" y="29"/>
                      </a:cxn>
                      <a:cxn ang="0">
                        <a:pos x="73" y="29"/>
                      </a:cxn>
                      <a:cxn ang="0">
                        <a:pos x="47" y="23"/>
                      </a:cxn>
                      <a:cxn ang="0">
                        <a:pos x="94" y="6"/>
                      </a:cxn>
                    </a:cxnLst>
                    <a:rect l="0" t="0" r="r" b="b"/>
                    <a:pathLst>
                      <a:path w="94" h="29">
                        <a:moveTo>
                          <a:pt x="94" y="6"/>
                        </a:moveTo>
                        <a:lnTo>
                          <a:pt x="73" y="0"/>
                        </a:lnTo>
                        <a:lnTo>
                          <a:pt x="24" y="18"/>
                        </a:lnTo>
                        <a:lnTo>
                          <a:pt x="0" y="12"/>
                        </a:lnTo>
                        <a:lnTo>
                          <a:pt x="12" y="29"/>
                        </a:lnTo>
                        <a:lnTo>
                          <a:pt x="73" y="29"/>
                        </a:lnTo>
                        <a:lnTo>
                          <a:pt x="47" y="23"/>
                        </a:lnTo>
                        <a:lnTo>
                          <a:pt x="94" y="6"/>
                        </a:lnTo>
                        <a:close/>
                      </a:path>
                    </a:pathLst>
                  </a:custGeom>
                  <a:solidFill>
                    <a:srgbClr val="FFFFFF"/>
                  </a:solidFill>
                  <a:ln w="9525">
                    <a:noFill/>
                    <a:round/>
                    <a:headEnd/>
                    <a:tailEnd/>
                  </a:ln>
                </p:spPr>
                <p:txBody>
                  <a:bodyPr/>
                  <a:lstStyle/>
                  <a:p>
                    <a:endParaRPr lang="it-IT"/>
                  </a:p>
                </p:txBody>
              </p:sp>
              <p:sp>
                <p:nvSpPr>
                  <p:cNvPr id="46" name="Freeform 69"/>
                  <p:cNvSpPr>
                    <a:spLocks/>
                  </p:cNvSpPr>
                  <p:nvPr/>
                </p:nvSpPr>
                <p:spPr bwMode="auto">
                  <a:xfrm>
                    <a:off x="676" y="2202"/>
                    <a:ext cx="94" cy="28"/>
                  </a:xfrm>
                  <a:custGeom>
                    <a:avLst/>
                    <a:gdLst/>
                    <a:ahLst/>
                    <a:cxnLst>
                      <a:cxn ang="0">
                        <a:pos x="0" y="7"/>
                      </a:cxn>
                      <a:cxn ang="0">
                        <a:pos x="21" y="0"/>
                      </a:cxn>
                      <a:cxn ang="0">
                        <a:pos x="72" y="18"/>
                      </a:cxn>
                      <a:cxn ang="0">
                        <a:pos x="94" y="13"/>
                      </a:cxn>
                      <a:cxn ang="0">
                        <a:pos x="82" y="28"/>
                      </a:cxn>
                      <a:cxn ang="0">
                        <a:pos x="23" y="28"/>
                      </a:cxn>
                      <a:cxn ang="0">
                        <a:pos x="47" y="24"/>
                      </a:cxn>
                      <a:cxn ang="0">
                        <a:pos x="0" y="7"/>
                      </a:cxn>
                    </a:cxnLst>
                    <a:rect l="0" t="0" r="r" b="b"/>
                    <a:pathLst>
                      <a:path w="94" h="28">
                        <a:moveTo>
                          <a:pt x="0" y="7"/>
                        </a:moveTo>
                        <a:lnTo>
                          <a:pt x="21" y="0"/>
                        </a:lnTo>
                        <a:lnTo>
                          <a:pt x="72" y="18"/>
                        </a:lnTo>
                        <a:lnTo>
                          <a:pt x="94" y="13"/>
                        </a:lnTo>
                        <a:lnTo>
                          <a:pt x="82" y="28"/>
                        </a:lnTo>
                        <a:lnTo>
                          <a:pt x="23" y="28"/>
                        </a:lnTo>
                        <a:lnTo>
                          <a:pt x="47" y="24"/>
                        </a:lnTo>
                        <a:lnTo>
                          <a:pt x="0" y="7"/>
                        </a:lnTo>
                        <a:close/>
                      </a:path>
                    </a:pathLst>
                  </a:custGeom>
                  <a:solidFill>
                    <a:srgbClr val="FFFFFF"/>
                  </a:solidFill>
                  <a:ln w="9525">
                    <a:noFill/>
                    <a:round/>
                    <a:headEnd/>
                    <a:tailEnd/>
                  </a:ln>
                </p:spPr>
                <p:txBody>
                  <a:bodyPr/>
                  <a:lstStyle/>
                  <a:p>
                    <a:endParaRPr lang="it-IT"/>
                  </a:p>
                </p:txBody>
              </p:sp>
              <p:sp>
                <p:nvSpPr>
                  <p:cNvPr id="47" name="Freeform 70"/>
                  <p:cNvSpPr>
                    <a:spLocks/>
                  </p:cNvSpPr>
                  <p:nvPr/>
                </p:nvSpPr>
                <p:spPr bwMode="auto">
                  <a:xfrm>
                    <a:off x="676" y="2202"/>
                    <a:ext cx="94" cy="28"/>
                  </a:xfrm>
                  <a:custGeom>
                    <a:avLst/>
                    <a:gdLst/>
                    <a:ahLst/>
                    <a:cxnLst>
                      <a:cxn ang="0">
                        <a:pos x="0" y="7"/>
                      </a:cxn>
                      <a:cxn ang="0">
                        <a:pos x="21" y="0"/>
                      </a:cxn>
                      <a:cxn ang="0">
                        <a:pos x="72" y="18"/>
                      </a:cxn>
                      <a:cxn ang="0">
                        <a:pos x="94" y="13"/>
                      </a:cxn>
                      <a:cxn ang="0">
                        <a:pos x="82" y="28"/>
                      </a:cxn>
                      <a:cxn ang="0">
                        <a:pos x="23" y="28"/>
                      </a:cxn>
                      <a:cxn ang="0">
                        <a:pos x="47" y="24"/>
                      </a:cxn>
                      <a:cxn ang="0">
                        <a:pos x="0" y="7"/>
                      </a:cxn>
                    </a:cxnLst>
                    <a:rect l="0" t="0" r="r" b="b"/>
                    <a:pathLst>
                      <a:path w="94" h="28">
                        <a:moveTo>
                          <a:pt x="0" y="7"/>
                        </a:moveTo>
                        <a:lnTo>
                          <a:pt x="21" y="0"/>
                        </a:lnTo>
                        <a:lnTo>
                          <a:pt x="72" y="18"/>
                        </a:lnTo>
                        <a:lnTo>
                          <a:pt x="94" y="13"/>
                        </a:lnTo>
                        <a:lnTo>
                          <a:pt x="82" y="28"/>
                        </a:lnTo>
                        <a:lnTo>
                          <a:pt x="23" y="28"/>
                        </a:lnTo>
                        <a:lnTo>
                          <a:pt x="47" y="24"/>
                        </a:lnTo>
                        <a:lnTo>
                          <a:pt x="0" y="7"/>
                        </a:lnTo>
                        <a:close/>
                      </a:path>
                    </a:pathLst>
                  </a:custGeom>
                  <a:solidFill>
                    <a:srgbClr val="FFFFFF"/>
                  </a:solidFill>
                  <a:ln w="9525">
                    <a:noFill/>
                    <a:round/>
                    <a:headEnd/>
                    <a:tailEnd/>
                  </a:ln>
                </p:spPr>
                <p:txBody>
                  <a:bodyPr/>
                  <a:lstStyle/>
                  <a:p>
                    <a:endParaRPr lang="it-IT"/>
                  </a:p>
                </p:txBody>
              </p:sp>
              <p:sp>
                <p:nvSpPr>
                  <p:cNvPr id="48" name="Freeform 71"/>
                  <p:cNvSpPr>
                    <a:spLocks/>
                  </p:cNvSpPr>
                  <p:nvPr/>
                </p:nvSpPr>
                <p:spPr bwMode="auto">
                  <a:xfrm>
                    <a:off x="770" y="2240"/>
                    <a:ext cx="95" cy="28"/>
                  </a:xfrm>
                  <a:custGeom>
                    <a:avLst/>
                    <a:gdLst/>
                    <a:ahLst/>
                    <a:cxnLst>
                      <a:cxn ang="0">
                        <a:pos x="95" y="22"/>
                      </a:cxn>
                      <a:cxn ang="0">
                        <a:pos x="74" y="28"/>
                      </a:cxn>
                      <a:cxn ang="0">
                        <a:pos x="25" y="9"/>
                      </a:cxn>
                      <a:cxn ang="0">
                        <a:pos x="0" y="15"/>
                      </a:cxn>
                      <a:cxn ang="0">
                        <a:pos x="13" y="0"/>
                      </a:cxn>
                      <a:cxn ang="0">
                        <a:pos x="74" y="0"/>
                      </a:cxn>
                      <a:cxn ang="0">
                        <a:pos x="48" y="4"/>
                      </a:cxn>
                      <a:cxn ang="0">
                        <a:pos x="95" y="22"/>
                      </a:cxn>
                    </a:cxnLst>
                    <a:rect l="0" t="0" r="r" b="b"/>
                    <a:pathLst>
                      <a:path w="95" h="28">
                        <a:moveTo>
                          <a:pt x="95" y="22"/>
                        </a:moveTo>
                        <a:lnTo>
                          <a:pt x="74" y="28"/>
                        </a:lnTo>
                        <a:lnTo>
                          <a:pt x="25" y="9"/>
                        </a:lnTo>
                        <a:lnTo>
                          <a:pt x="0" y="15"/>
                        </a:lnTo>
                        <a:lnTo>
                          <a:pt x="13" y="0"/>
                        </a:lnTo>
                        <a:lnTo>
                          <a:pt x="74" y="0"/>
                        </a:lnTo>
                        <a:lnTo>
                          <a:pt x="48" y="4"/>
                        </a:lnTo>
                        <a:lnTo>
                          <a:pt x="95" y="22"/>
                        </a:lnTo>
                        <a:close/>
                      </a:path>
                    </a:pathLst>
                  </a:custGeom>
                  <a:solidFill>
                    <a:srgbClr val="FFFFFF"/>
                  </a:solidFill>
                  <a:ln w="9525">
                    <a:noFill/>
                    <a:round/>
                    <a:headEnd/>
                    <a:tailEnd/>
                  </a:ln>
                </p:spPr>
                <p:txBody>
                  <a:bodyPr/>
                  <a:lstStyle/>
                  <a:p>
                    <a:endParaRPr lang="it-IT"/>
                  </a:p>
                </p:txBody>
              </p:sp>
              <p:sp>
                <p:nvSpPr>
                  <p:cNvPr id="49" name="Freeform 72"/>
                  <p:cNvSpPr>
                    <a:spLocks/>
                  </p:cNvSpPr>
                  <p:nvPr/>
                </p:nvSpPr>
                <p:spPr bwMode="auto">
                  <a:xfrm>
                    <a:off x="770" y="2240"/>
                    <a:ext cx="95" cy="28"/>
                  </a:xfrm>
                  <a:custGeom>
                    <a:avLst/>
                    <a:gdLst/>
                    <a:ahLst/>
                    <a:cxnLst>
                      <a:cxn ang="0">
                        <a:pos x="95" y="22"/>
                      </a:cxn>
                      <a:cxn ang="0">
                        <a:pos x="74" y="28"/>
                      </a:cxn>
                      <a:cxn ang="0">
                        <a:pos x="25" y="9"/>
                      </a:cxn>
                      <a:cxn ang="0">
                        <a:pos x="0" y="15"/>
                      </a:cxn>
                      <a:cxn ang="0">
                        <a:pos x="13" y="0"/>
                      </a:cxn>
                      <a:cxn ang="0">
                        <a:pos x="74" y="0"/>
                      </a:cxn>
                      <a:cxn ang="0">
                        <a:pos x="48" y="4"/>
                      </a:cxn>
                      <a:cxn ang="0">
                        <a:pos x="95" y="22"/>
                      </a:cxn>
                    </a:cxnLst>
                    <a:rect l="0" t="0" r="r" b="b"/>
                    <a:pathLst>
                      <a:path w="95" h="28">
                        <a:moveTo>
                          <a:pt x="95" y="22"/>
                        </a:moveTo>
                        <a:lnTo>
                          <a:pt x="74" y="28"/>
                        </a:lnTo>
                        <a:lnTo>
                          <a:pt x="25" y="9"/>
                        </a:lnTo>
                        <a:lnTo>
                          <a:pt x="0" y="15"/>
                        </a:lnTo>
                        <a:lnTo>
                          <a:pt x="13" y="0"/>
                        </a:lnTo>
                        <a:lnTo>
                          <a:pt x="74" y="0"/>
                        </a:lnTo>
                        <a:lnTo>
                          <a:pt x="48" y="4"/>
                        </a:lnTo>
                        <a:lnTo>
                          <a:pt x="95" y="22"/>
                        </a:lnTo>
                        <a:close/>
                      </a:path>
                    </a:pathLst>
                  </a:custGeom>
                  <a:solidFill>
                    <a:srgbClr val="FFFFFF"/>
                  </a:solidFill>
                  <a:ln w="9525">
                    <a:noFill/>
                    <a:round/>
                    <a:headEnd/>
                    <a:tailEnd/>
                  </a:ln>
                </p:spPr>
                <p:txBody>
                  <a:bodyPr/>
                  <a:lstStyle/>
                  <a:p>
                    <a:endParaRPr lang="it-IT"/>
                  </a:p>
                </p:txBody>
              </p:sp>
            </p:grpSp>
          </p:grpSp>
        </p:grpSp>
        <p:grpSp>
          <p:nvGrpSpPr>
            <p:cNvPr id="227" name="Group 171"/>
            <p:cNvGrpSpPr/>
            <p:nvPr/>
          </p:nvGrpSpPr>
          <p:grpSpPr>
            <a:xfrm>
              <a:off x="5680444" y="4897037"/>
              <a:ext cx="560702" cy="338125"/>
              <a:chOff x="2996332" y="2190473"/>
              <a:chExt cx="415636" cy="283606"/>
            </a:xfrm>
          </p:grpSpPr>
          <p:sp>
            <p:nvSpPr>
              <p:cNvPr id="173" name="Oval 50"/>
              <p:cNvSpPr>
                <a:spLocks noChangeArrowheads="1"/>
              </p:cNvSpPr>
              <p:nvPr/>
            </p:nvSpPr>
            <p:spPr bwMode="auto">
              <a:xfrm>
                <a:off x="2997775" y="2348880"/>
                <a:ext cx="414193" cy="125199"/>
              </a:xfrm>
              <a:prstGeom prst="ellipse">
                <a:avLst/>
              </a:prstGeom>
              <a:solidFill>
                <a:srgbClr val="0078AA"/>
              </a:solidFill>
              <a:ln w="3175">
                <a:solidFill>
                  <a:srgbClr val="AAE6FF"/>
                </a:solidFill>
                <a:round/>
                <a:headEnd/>
                <a:tailEnd/>
              </a:ln>
            </p:spPr>
            <p:txBody>
              <a:bodyPr/>
              <a:lstStyle/>
              <a:p>
                <a:endParaRPr lang="it-IT"/>
              </a:p>
            </p:txBody>
          </p:sp>
          <p:sp>
            <p:nvSpPr>
              <p:cNvPr id="174" name="Rectangle 51"/>
              <p:cNvSpPr>
                <a:spLocks noChangeArrowheads="1"/>
              </p:cNvSpPr>
              <p:nvPr/>
            </p:nvSpPr>
            <p:spPr bwMode="auto">
              <a:xfrm>
                <a:off x="2996332" y="2253792"/>
                <a:ext cx="414193" cy="89222"/>
              </a:xfrm>
              <a:prstGeom prst="rect">
                <a:avLst/>
              </a:prstGeom>
              <a:solidFill>
                <a:srgbClr val="0078AA"/>
              </a:solidFill>
              <a:ln w="9525">
                <a:noFill/>
                <a:miter lim="800000"/>
                <a:headEnd/>
                <a:tailEnd/>
              </a:ln>
            </p:spPr>
            <p:txBody>
              <a:bodyPr/>
              <a:lstStyle/>
              <a:p>
                <a:endParaRPr lang="it-IT"/>
              </a:p>
            </p:txBody>
          </p:sp>
          <p:sp>
            <p:nvSpPr>
              <p:cNvPr id="175" name="Rectangle 52"/>
              <p:cNvSpPr>
                <a:spLocks noChangeArrowheads="1"/>
              </p:cNvSpPr>
              <p:nvPr/>
            </p:nvSpPr>
            <p:spPr bwMode="auto">
              <a:xfrm>
                <a:off x="2996332" y="2276872"/>
                <a:ext cx="414193" cy="144016"/>
              </a:xfrm>
              <a:prstGeom prst="rect">
                <a:avLst/>
              </a:prstGeom>
              <a:solidFill>
                <a:srgbClr val="0078AA"/>
              </a:solidFill>
              <a:ln w="9525">
                <a:noFill/>
                <a:miter lim="800000"/>
                <a:headEnd/>
                <a:tailEnd/>
              </a:ln>
            </p:spPr>
            <p:txBody>
              <a:bodyPr/>
              <a:lstStyle/>
              <a:p>
                <a:endParaRPr lang="it-IT"/>
              </a:p>
            </p:txBody>
          </p:sp>
          <p:sp>
            <p:nvSpPr>
              <p:cNvPr id="176" name="Oval 53"/>
              <p:cNvSpPr>
                <a:spLocks noChangeArrowheads="1"/>
              </p:cNvSpPr>
              <p:nvPr/>
            </p:nvSpPr>
            <p:spPr bwMode="auto">
              <a:xfrm>
                <a:off x="2997775" y="2190473"/>
                <a:ext cx="414193" cy="125199"/>
              </a:xfrm>
              <a:prstGeom prst="ellipse">
                <a:avLst/>
              </a:prstGeom>
              <a:solidFill>
                <a:srgbClr val="00B4FF"/>
              </a:solidFill>
              <a:ln w="3175">
                <a:solidFill>
                  <a:srgbClr val="AAE6FF"/>
                </a:solidFill>
                <a:round/>
                <a:headEnd/>
                <a:tailEnd/>
              </a:ln>
            </p:spPr>
            <p:txBody>
              <a:bodyPr/>
              <a:lstStyle/>
              <a:p>
                <a:endParaRPr lang="it-IT"/>
              </a:p>
            </p:txBody>
          </p:sp>
          <p:sp>
            <p:nvSpPr>
              <p:cNvPr id="177" name="Line 73"/>
              <p:cNvSpPr>
                <a:spLocks noChangeShapeType="1"/>
              </p:cNvSpPr>
              <p:nvPr/>
            </p:nvSpPr>
            <p:spPr bwMode="auto">
              <a:xfrm>
                <a:off x="2996332" y="2252353"/>
                <a:ext cx="1443" cy="89222"/>
              </a:xfrm>
              <a:prstGeom prst="line">
                <a:avLst/>
              </a:prstGeom>
              <a:noFill/>
              <a:ln w="3175">
                <a:solidFill>
                  <a:srgbClr val="AAE6FF"/>
                </a:solidFill>
                <a:round/>
                <a:headEnd/>
                <a:tailEnd/>
              </a:ln>
            </p:spPr>
            <p:txBody>
              <a:bodyPr/>
              <a:lstStyle/>
              <a:p>
                <a:endParaRPr lang="it-IT"/>
              </a:p>
            </p:txBody>
          </p:sp>
          <p:sp>
            <p:nvSpPr>
              <p:cNvPr id="178" name="Line 74"/>
              <p:cNvSpPr>
                <a:spLocks noChangeShapeType="1"/>
              </p:cNvSpPr>
              <p:nvPr/>
            </p:nvSpPr>
            <p:spPr bwMode="auto">
              <a:xfrm>
                <a:off x="3410525" y="2252353"/>
                <a:ext cx="1443" cy="89222"/>
              </a:xfrm>
              <a:prstGeom prst="line">
                <a:avLst/>
              </a:prstGeom>
              <a:noFill/>
              <a:ln w="3175">
                <a:solidFill>
                  <a:srgbClr val="AAE6FF"/>
                </a:solidFill>
                <a:round/>
                <a:headEnd/>
                <a:tailEnd/>
              </a:ln>
            </p:spPr>
            <p:txBody>
              <a:bodyPr/>
              <a:lstStyle/>
              <a:p>
                <a:endParaRPr lang="it-IT"/>
              </a:p>
            </p:txBody>
          </p:sp>
          <p:grpSp>
            <p:nvGrpSpPr>
              <p:cNvPr id="228" name="Group 54"/>
              <p:cNvGrpSpPr>
                <a:grpSpLocks/>
              </p:cNvGrpSpPr>
              <p:nvPr/>
            </p:nvGrpSpPr>
            <p:grpSpPr bwMode="auto">
              <a:xfrm>
                <a:off x="3059832" y="2204864"/>
                <a:ext cx="287193" cy="96417"/>
                <a:chOff x="669" y="2201"/>
                <a:chExt cx="199" cy="67"/>
              </a:xfrm>
            </p:grpSpPr>
            <p:grpSp>
              <p:nvGrpSpPr>
                <p:cNvPr id="230" name="Group 55"/>
                <p:cNvGrpSpPr>
                  <a:grpSpLocks/>
                </p:cNvGrpSpPr>
                <p:nvPr/>
              </p:nvGrpSpPr>
              <p:grpSpPr bwMode="auto">
                <a:xfrm>
                  <a:off x="669" y="2201"/>
                  <a:ext cx="198" cy="65"/>
                  <a:chOff x="669" y="2201"/>
                  <a:chExt cx="198" cy="65"/>
                </a:xfrm>
              </p:grpSpPr>
              <p:sp>
                <p:nvSpPr>
                  <p:cNvPr id="190" name="Freeform 56"/>
                  <p:cNvSpPr>
                    <a:spLocks/>
                  </p:cNvSpPr>
                  <p:nvPr/>
                </p:nvSpPr>
                <p:spPr bwMode="auto">
                  <a:xfrm>
                    <a:off x="772" y="2202"/>
                    <a:ext cx="95" cy="28"/>
                  </a:xfrm>
                  <a:custGeom>
                    <a:avLst/>
                    <a:gdLst/>
                    <a:ahLst/>
                    <a:cxnLst>
                      <a:cxn ang="0">
                        <a:pos x="0" y="22"/>
                      </a:cxn>
                      <a:cxn ang="0">
                        <a:pos x="21" y="28"/>
                      </a:cxn>
                      <a:cxn ang="0">
                        <a:pos x="72" y="10"/>
                      </a:cxn>
                      <a:cxn ang="0">
                        <a:pos x="95" y="16"/>
                      </a:cxn>
                      <a:cxn ang="0">
                        <a:pos x="82" y="0"/>
                      </a:cxn>
                      <a:cxn ang="0">
                        <a:pos x="23" y="0"/>
                      </a:cxn>
                      <a:cxn ang="0">
                        <a:pos x="47" y="5"/>
                      </a:cxn>
                      <a:cxn ang="0">
                        <a:pos x="0" y="22"/>
                      </a:cxn>
                    </a:cxnLst>
                    <a:rect l="0" t="0" r="r" b="b"/>
                    <a:pathLst>
                      <a:path w="95" h="28">
                        <a:moveTo>
                          <a:pt x="0" y="22"/>
                        </a:moveTo>
                        <a:lnTo>
                          <a:pt x="21" y="28"/>
                        </a:lnTo>
                        <a:lnTo>
                          <a:pt x="72" y="10"/>
                        </a:lnTo>
                        <a:lnTo>
                          <a:pt x="95" y="16"/>
                        </a:lnTo>
                        <a:lnTo>
                          <a:pt x="82" y="0"/>
                        </a:lnTo>
                        <a:lnTo>
                          <a:pt x="23" y="0"/>
                        </a:lnTo>
                        <a:lnTo>
                          <a:pt x="47" y="5"/>
                        </a:lnTo>
                        <a:lnTo>
                          <a:pt x="0" y="22"/>
                        </a:lnTo>
                        <a:close/>
                      </a:path>
                    </a:pathLst>
                  </a:custGeom>
                  <a:solidFill>
                    <a:srgbClr val="000000"/>
                  </a:solidFill>
                  <a:ln w="9525">
                    <a:noFill/>
                    <a:round/>
                    <a:headEnd/>
                    <a:tailEnd/>
                  </a:ln>
                </p:spPr>
                <p:txBody>
                  <a:bodyPr/>
                  <a:lstStyle/>
                  <a:p>
                    <a:endParaRPr lang="it-IT"/>
                  </a:p>
                </p:txBody>
              </p:sp>
              <p:sp>
                <p:nvSpPr>
                  <p:cNvPr id="191" name="Freeform 57"/>
                  <p:cNvSpPr>
                    <a:spLocks/>
                  </p:cNvSpPr>
                  <p:nvPr/>
                </p:nvSpPr>
                <p:spPr bwMode="auto">
                  <a:xfrm>
                    <a:off x="772" y="2202"/>
                    <a:ext cx="95" cy="28"/>
                  </a:xfrm>
                  <a:custGeom>
                    <a:avLst/>
                    <a:gdLst/>
                    <a:ahLst/>
                    <a:cxnLst>
                      <a:cxn ang="0">
                        <a:pos x="0" y="22"/>
                      </a:cxn>
                      <a:cxn ang="0">
                        <a:pos x="21" y="28"/>
                      </a:cxn>
                      <a:cxn ang="0">
                        <a:pos x="72" y="10"/>
                      </a:cxn>
                      <a:cxn ang="0">
                        <a:pos x="95" y="16"/>
                      </a:cxn>
                      <a:cxn ang="0">
                        <a:pos x="82" y="0"/>
                      </a:cxn>
                      <a:cxn ang="0">
                        <a:pos x="23" y="0"/>
                      </a:cxn>
                      <a:cxn ang="0">
                        <a:pos x="47" y="5"/>
                      </a:cxn>
                      <a:cxn ang="0">
                        <a:pos x="0" y="22"/>
                      </a:cxn>
                    </a:cxnLst>
                    <a:rect l="0" t="0" r="r" b="b"/>
                    <a:pathLst>
                      <a:path w="95" h="28">
                        <a:moveTo>
                          <a:pt x="0" y="22"/>
                        </a:moveTo>
                        <a:lnTo>
                          <a:pt x="21" y="28"/>
                        </a:lnTo>
                        <a:lnTo>
                          <a:pt x="72" y="10"/>
                        </a:lnTo>
                        <a:lnTo>
                          <a:pt x="95" y="16"/>
                        </a:lnTo>
                        <a:lnTo>
                          <a:pt x="82" y="0"/>
                        </a:lnTo>
                        <a:lnTo>
                          <a:pt x="23" y="0"/>
                        </a:lnTo>
                        <a:lnTo>
                          <a:pt x="47" y="5"/>
                        </a:lnTo>
                        <a:lnTo>
                          <a:pt x="0" y="22"/>
                        </a:lnTo>
                        <a:close/>
                      </a:path>
                    </a:pathLst>
                  </a:custGeom>
                  <a:solidFill>
                    <a:srgbClr val="000000"/>
                  </a:solidFill>
                  <a:ln w="9525">
                    <a:noFill/>
                    <a:round/>
                    <a:headEnd/>
                    <a:tailEnd/>
                  </a:ln>
                </p:spPr>
                <p:txBody>
                  <a:bodyPr/>
                  <a:lstStyle/>
                  <a:p>
                    <a:endParaRPr lang="it-IT"/>
                  </a:p>
                </p:txBody>
              </p:sp>
              <p:sp>
                <p:nvSpPr>
                  <p:cNvPr id="192" name="Freeform 58"/>
                  <p:cNvSpPr>
                    <a:spLocks/>
                  </p:cNvSpPr>
                  <p:nvPr/>
                </p:nvSpPr>
                <p:spPr bwMode="auto">
                  <a:xfrm>
                    <a:off x="669" y="2235"/>
                    <a:ext cx="94" cy="30"/>
                  </a:xfrm>
                  <a:custGeom>
                    <a:avLst/>
                    <a:gdLst/>
                    <a:ahLst/>
                    <a:cxnLst>
                      <a:cxn ang="0">
                        <a:pos x="94" y="6"/>
                      </a:cxn>
                      <a:cxn ang="0">
                        <a:pos x="73" y="0"/>
                      </a:cxn>
                      <a:cxn ang="0">
                        <a:pos x="24" y="19"/>
                      </a:cxn>
                      <a:cxn ang="0">
                        <a:pos x="0" y="13"/>
                      </a:cxn>
                      <a:cxn ang="0">
                        <a:pos x="12" y="30"/>
                      </a:cxn>
                      <a:cxn ang="0">
                        <a:pos x="73" y="30"/>
                      </a:cxn>
                      <a:cxn ang="0">
                        <a:pos x="47" y="23"/>
                      </a:cxn>
                      <a:cxn ang="0">
                        <a:pos x="94" y="6"/>
                      </a:cxn>
                    </a:cxnLst>
                    <a:rect l="0" t="0" r="r" b="b"/>
                    <a:pathLst>
                      <a:path w="94" h="30">
                        <a:moveTo>
                          <a:pt x="94" y="6"/>
                        </a:moveTo>
                        <a:lnTo>
                          <a:pt x="73" y="0"/>
                        </a:lnTo>
                        <a:lnTo>
                          <a:pt x="24" y="19"/>
                        </a:lnTo>
                        <a:lnTo>
                          <a:pt x="0" y="13"/>
                        </a:lnTo>
                        <a:lnTo>
                          <a:pt x="12" y="30"/>
                        </a:lnTo>
                        <a:lnTo>
                          <a:pt x="73" y="30"/>
                        </a:lnTo>
                        <a:lnTo>
                          <a:pt x="47" y="23"/>
                        </a:lnTo>
                        <a:lnTo>
                          <a:pt x="94" y="6"/>
                        </a:lnTo>
                        <a:close/>
                      </a:path>
                    </a:pathLst>
                  </a:custGeom>
                  <a:solidFill>
                    <a:srgbClr val="000000"/>
                  </a:solidFill>
                  <a:ln w="9525">
                    <a:noFill/>
                    <a:round/>
                    <a:headEnd/>
                    <a:tailEnd/>
                  </a:ln>
                </p:spPr>
                <p:txBody>
                  <a:bodyPr/>
                  <a:lstStyle/>
                  <a:p>
                    <a:endParaRPr lang="it-IT"/>
                  </a:p>
                </p:txBody>
              </p:sp>
              <p:sp>
                <p:nvSpPr>
                  <p:cNvPr id="193" name="Freeform 59"/>
                  <p:cNvSpPr>
                    <a:spLocks/>
                  </p:cNvSpPr>
                  <p:nvPr/>
                </p:nvSpPr>
                <p:spPr bwMode="auto">
                  <a:xfrm>
                    <a:off x="669" y="2235"/>
                    <a:ext cx="94" cy="30"/>
                  </a:xfrm>
                  <a:custGeom>
                    <a:avLst/>
                    <a:gdLst/>
                    <a:ahLst/>
                    <a:cxnLst>
                      <a:cxn ang="0">
                        <a:pos x="94" y="6"/>
                      </a:cxn>
                      <a:cxn ang="0">
                        <a:pos x="73" y="0"/>
                      </a:cxn>
                      <a:cxn ang="0">
                        <a:pos x="24" y="19"/>
                      </a:cxn>
                      <a:cxn ang="0">
                        <a:pos x="0" y="13"/>
                      </a:cxn>
                      <a:cxn ang="0">
                        <a:pos x="12" y="30"/>
                      </a:cxn>
                      <a:cxn ang="0">
                        <a:pos x="73" y="30"/>
                      </a:cxn>
                      <a:cxn ang="0">
                        <a:pos x="47" y="23"/>
                      </a:cxn>
                      <a:cxn ang="0">
                        <a:pos x="94" y="6"/>
                      </a:cxn>
                    </a:cxnLst>
                    <a:rect l="0" t="0" r="r" b="b"/>
                    <a:pathLst>
                      <a:path w="94" h="30">
                        <a:moveTo>
                          <a:pt x="94" y="6"/>
                        </a:moveTo>
                        <a:lnTo>
                          <a:pt x="73" y="0"/>
                        </a:lnTo>
                        <a:lnTo>
                          <a:pt x="24" y="19"/>
                        </a:lnTo>
                        <a:lnTo>
                          <a:pt x="0" y="13"/>
                        </a:lnTo>
                        <a:lnTo>
                          <a:pt x="12" y="30"/>
                        </a:lnTo>
                        <a:lnTo>
                          <a:pt x="73" y="30"/>
                        </a:lnTo>
                        <a:lnTo>
                          <a:pt x="47" y="23"/>
                        </a:lnTo>
                        <a:lnTo>
                          <a:pt x="94" y="6"/>
                        </a:lnTo>
                        <a:close/>
                      </a:path>
                    </a:pathLst>
                  </a:custGeom>
                  <a:solidFill>
                    <a:srgbClr val="000000"/>
                  </a:solidFill>
                  <a:ln w="9525">
                    <a:noFill/>
                    <a:round/>
                    <a:headEnd/>
                    <a:tailEnd/>
                  </a:ln>
                </p:spPr>
                <p:txBody>
                  <a:bodyPr/>
                  <a:lstStyle/>
                  <a:p>
                    <a:endParaRPr lang="it-IT"/>
                  </a:p>
                </p:txBody>
              </p:sp>
              <p:sp>
                <p:nvSpPr>
                  <p:cNvPr id="194" name="Freeform 60"/>
                  <p:cNvSpPr>
                    <a:spLocks/>
                  </p:cNvSpPr>
                  <p:nvPr/>
                </p:nvSpPr>
                <p:spPr bwMode="auto">
                  <a:xfrm>
                    <a:off x="674" y="2201"/>
                    <a:ext cx="95" cy="28"/>
                  </a:xfrm>
                  <a:custGeom>
                    <a:avLst/>
                    <a:gdLst/>
                    <a:ahLst/>
                    <a:cxnLst>
                      <a:cxn ang="0">
                        <a:pos x="0" y="6"/>
                      </a:cxn>
                      <a:cxn ang="0">
                        <a:pos x="21" y="0"/>
                      </a:cxn>
                      <a:cxn ang="0">
                        <a:pos x="72" y="17"/>
                      </a:cxn>
                      <a:cxn ang="0">
                        <a:pos x="95" y="12"/>
                      </a:cxn>
                      <a:cxn ang="0">
                        <a:pos x="82" y="28"/>
                      </a:cxn>
                      <a:cxn ang="0">
                        <a:pos x="23" y="28"/>
                      </a:cxn>
                      <a:cxn ang="0">
                        <a:pos x="47" y="23"/>
                      </a:cxn>
                      <a:cxn ang="0">
                        <a:pos x="0" y="6"/>
                      </a:cxn>
                    </a:cxnLst>
                    <a:rect l="0" t="0" r="r" b="b"/>
                    <a:pathLst>
                      <a:path w="95" h="28">
                        <a:moveTo>
                          <a:pt x="0" y="6"/>
                        </a:moveTo>
                        <a:lnTo>
                          <a:pt x="21" y="0"/>
                        </a:lnTo>
                        <a:lnTo>
                          <a:pt x="72" y="17"/>
                        </a:lnTo>
                        <a:lnTo>
                          <a:pt x="95" y="12"/>
                        </a:lnTo>
                        <a:lnTo>
                          <a:pt x="82" y="28"/>
                        </a:lnTo>
                        <a:lnTo>
                          <a:pt x="23" y="28"/>
                        </a:lnTo>
                        <a:lnTo>
                          <a:pt x="47" y="23"/>
                        </a:lnTo>
                        <a:lnTo>
                          <a:pt x="0" y="6"/>
                        </a:lnTo>
                        <a:close/>
                      </a:path>
                    </a:pathLst>
                  </a:custGeom>
                  <a:solidFill>
                    <a:srgbClr val="000000"/>
                  </a:solidFill>
                  <a:ln w="9525">
                    <a:noFill/>
                    <a:round/>
                    <a:headEnd/>
                    <a:tailEnd/>
                  </a:ln>
                </p:spPr>
                <p:txBody>
                  <a:bodyPr/>
                  <a:lstStyle/>
                  <a:p>
                    <a:endParaRPr lang="it-IT"/>
                  </a:p>
                </p:txBody>
              </p:sp>
              <p:sp>
                <p:nvSpPr>
                  <p:cNvPr id="195" name="Freeform 61"/>
                  <p:cNvSpPr>
                    <a:spLocks/>
                  </p:cNvSpPr>
                  <p:nvPr/>
                </p:nvSpPr>
                <p:spPr bwMode="auto">
                  <a:xfrm>
                    <a:off x="674" y="2201"/>
                    <a:ext cx="95" cy="28"/>
                  </a:xfrm>
                  <a:custGeom>
                    <a:avLst/>
                    <a:gdLst/>
                    <a:ahLst/>
                    <a:cxnLst>
                      <a:cxn ang="0">
                        <a:pos x="0" y="6"/>
                      </a:cxn>
                      <a:cxn ang="0">
                        <a:pos x="21" y="0"/>
                      </a:cxn>
                      <a:cxn ang="0">
                        <a:pos x="72" y="17"/>
                      </a:cxn>
                      <a:cxn ang="0">
                        <a:pos x="95" y="12"/>
                      </a:cxn>
                      <a:cxn ang="0">
                        <a:pos x="82" y="28"/>
                      </a:cxn>
                      <a:cxn ang="0">
                        <a:pos x="23" y="28"/>
                      </a:cxn>
                      <a:cxn ang="0">
                        <a:pos x="47" y="23"/>
                      </a:cxn>
                      <a:cxn ang="0">
                        <a:pos x="0" y="6"/>
                      </a:cxn>
                    </a:cxnLst>
                    <a:rect l="0" t="0" r="r" b="b"/>
                    <a:pathLst>
                      <a:path w="95" h="28">
                        <a:moveTo>
                          <a:pt x="0" y="6"/>
                        </a:moveTo>
                        <a:lnTo>
                          <a:pt x="21" y="0"/>
                        </a:lnTo>
                        <a:lnTo>
                          <a:pt x="72" y="17"/>
                        </a:lnTo>
                        <a:lnTo>
                          <a:pt x="95" y="12"/>
                        </a:lnTo>
                        <a:lnTo>
                          <a:pt x="82" y="28"/>
                        </a:lnTo>
                        <a:lnTo>
                          <a:pt x="23" y="28"/>
                        </a:lnTo>
                        <a:lnTo>
                          <a:pt x="47" y="23"/>
                        </a:lnTo>
                        <a:lnTo>
                          <a:pt x="0" y="6"/>
                        </a:lnTo>
                        <a:close/>
                      </a:path>
                    </a:pathLst>
                  </a:custGeom>
                  <a:solidFill>
                    <a:srgbClr val="000000"/>
                  </a:solidFill>
                  <a:ln w="9525">
                    <a:noFill/>
                    <a:round/>
                    <a:headEnd/>
                    <a:tailEnd/>
                  </a:ln>
                </p:spPr>
                <p:txBody>
                  <a:bodyPr/>
                  <a:lstStyle/>
                  <a:p>
                    <a:endParaRPr lang="it-IT"/>
                  </a:p>
                </p:txBody>
              </p:sp>
              <p:sp>
                <p:nvSpPr>
                  <p:cNvPr id="196" name="Freeform 62"/>
                  <p:cNvSpPr>
                    <a:spLocks/>
                  </p:cNvSpPr>
                  <p:nvPr/>
                </p:nvSpPr>
                <p:spPr bwMode="auto">
                  <a:xfrm>
                    <a:off x="769" y="2238"/>
                    <a:ext cx="94" cy="28"/>
                  </a:xfrm>
                  <a:custGeom>
                    <a:avLst/>
                    <a:gdLst/>
                    <a:ahLst/>
                    <a:cxnLst>
                      <a:cxn ang="0">
                        <a:pos x="94" y="22"/>
                      </a:cxn>
                      <a:cxn ang="0">
                        <a:pos x="73" y="28"/>
                      </a:cxn>
                      <a:cxn ang="0">
                        <a:pos x="24" y="10"/>
                      </a:cxn>
                      <a:cxn ang="0">
                        <a:pos x="0" y="16"/>
                      </a:cxn>
                      <a:cxn ang="0">
                        <a:pos x="12" y="0"/>
                      </a:cxn>
                      <a:cxn ang="0">
                        <a:pos x="73" y="0"/>
                      </a:cxn>
                      <a:cxn ang="0">
                        <a:pos x="47" y="5"/>
                      </a:cxn>
                      <a:cxn ang="0">
                        <a:pos x="94" y="22"/>
                      </a:cxn>
                    </a:cxnLst>
                    <a:rect l="0" t="0" r="r" b="b"/>
                    <a:pathLst>
                      <a:path w="94" h="28">
                        <a:moveTo>
                          <a:pt x="94" y="22"/>
                        </a:moveTo>
                        <a:lnTo>
                          <a:pt x="73" y="28"/>
                        </a:lnTo>
                        <a:lnTo>
                          <a:pt x="24" y="10"/>
                        </a:lnTo>
                        <a:lnTo>
                          <a:pt x="0" y="16"/>
                        </a:lnTo>
                        <a:lnTo>
                          <a:pt x="12" y="0"/>
                        </a:lnTo>
                        <a:lnTo>
                          <a:pt x="73" y="0"/>
                        </a:lnTo>
                        <a:lnTo>
                          <a:pt x="47" y="5"/>
                        </a:lnTo>
                        <a:lnTo>
                          <a:pt x="94" y="22"/>
                        </a:lnTo>
                        <a:close/>
                      </a:path>
                    </a:pathLst>
                  </a:custGeom>
                  <a:solidFill>
                    <a:srgbClr val="000000"/>
                  </a:solidFill>
                  <a:ln w="9525">
                    <a:noFill/>
                    <a:round/>
                    <a:headEnd/>
                    <a:tailEnd/>
                  </a:ln>
                </p:spPr>
                <p:txBody>
                  <a:bodyPr/>
                  <a:lstStyle/>
                  <a:p>
                    <a:endParaRPr lang="it-IT"/>
                  </a:p>
                </p:txBody>
              </p:sp>
              <p:sp>
                <p:nvSpPr>
                  <p:cNvPr id="197" name="Freeform 63"/>
                  <p:cNvSpPr>
                    <a:spLocks/>
                  </p:cNvSpPr>
                  <p:nvPr/>
                </p:nvSpPr>
                <p:spPr bwMode="auto">
                  <a:xfrm>
                    <a:off x="769" y="2238"/>
                    <a:ext cx="94" cy="28"/>
                  </a:xfrm>
                  <a:custGeom>
                    <a:avLst/>
                    <a:gdLst/>
                    <a:ahLst/>
                    <a:cxnLst>
                      <a:cxn ang="0">
                        <a:pos x="94" y="22"/>
                      </a:cxn>
                      <a:cxn ang="0">
                        <a:pos x="73" y="28"/>
                      </a:cxn>
                      <a:cxn ang="0">
                        <a:pos x="24" y="10"/>
                      </a:cxn>
                      <a:cxn ang="0">
                        <a:pos x="0" y="16"/>
                      </a:cxn>
                      <a:cxn ang="0">
                        <a:pos x="12" y="0"/>
                      </a:cxn>
                      <a:cxn ang="0">
                        <a:pos x="73" y="0"/>
                      </a:cxn>
                      <a:cxn ang="0">
                        <a:pos x="47" y="5"/>
                      </a:cxn>
                      <a:cxn ang="0">
                        <a:pos x="94" y="22"/>
                      </a:cxn>
                    </a:cxnLst>
                    <a:rect l="0" t="0" r="r" b="b"/>
                    <a:pathLst>
                      <a:path w="94" h="28">
                        <a:moveTo>
                          <a:pt x="94" y="22"/>
                        </a:moveTo>
                        <a:lnTo>
                          <a:pt x="73" y="28"/>
                        </a:lnTo>
                        <a:lnTo>
                          <a:pt x="24" y="10"/>
                        </a:lnTo>
                        <a:lnTo>
                          <a:pt x="0" y="16"/>
                        </a:lnTo>
                        <a:lnTo>
                          <a:pt x="12" y="0"/>
                        </a:lnTo>
                        <a:lnTo>
                          <a:pt x="73" y="0"/>
                        </a:lnTo>
                        <a:lnTo>
                          <a:pt x="47" y="5"/>
                        </a:lnTo>
                        <a:lnTo>
                          <a:pt x="94" y="22"/>
                        </a:lnTo>
                        <a:close/>
                      </a:path>
                    </a:pathLst>
                  </a:custGeom>
                  <a:solidFill>
                    <a:srgbClr val="000000"/>
                  </a:solidFill>
                  <a:ln w="9525">
                    <a:noFill/>
                    <a:round/>
                    <a:headEnd/>
                    <a:tailEnd/>
                  </a:ln>
                </p:spPr>
                <p:txBody>
                  <a:bodyPr/>
                  <a:lstStyle/>
                  <a:p>
                    <a:endParaRPr lang="it-IT"/>
                  </a:p>
                </p:txBody>
              </p:sp>
            </p:grpSp>
            <p:grpSp>
              <p:nvGrpSpPr>
                <p:cNvPr id="241" name="Group 64"/>
                <p:cNvGrpSpPr>
                  <a:grpSpLocks/>
                </p:cNvGrpSpPr>
                <p:nvPr/>
              </p:nvGrpSpPr>
              <p:grpSpPr bwMode="auto">
                <a:xfrm>
                  <a:off x="671" y="2202"/>
                  <a:ext cx="197" cy="66"/>
                  <a:chOff x="671" y="2202"/>
                  <a:chExt cx="197" cy="66"/>
                </a:xfrm>
              </p:grpSpPr>
              <p:sp>
                <p:nvSpPr>
                  <p:cNvPr id="182" name="Freeform 65"/>
                  <p:cNvSpPr>
                    <a:spLocks/>
                  </p:cNvSpPr>
                  <p:nvPr/>
                </p:nvSpPr>
                <p:spPr bwMode="auto">
                  <a:xfrm>
                    <a:off x="774" y="2204"/>
                    <a:ext cx="94" cy="28"/>
                  </a:xfrm>
                  <a:custGeom>
                    <a:avLst/>
                    <a:gdLst/>
                    <a:ahLst/>
                    <a:cxnLst>
                      <a:cxn ang="0">
                        <a:pos x="0" y="22"/>
                      </a:cxn>
                      <a:cxn ang="0">
                        <a:pos x="21" y="28"/>
                      </a:cxn>
                      <a:cxn ang="0">
                        <a:pos x="72" y="9"/>
                      </a:cxn>
                      <a:cxn ang="0">
                        <a:pos x="94" y="16"/>
                      </a:cxn>
                      <a:cxn ang="0">
                        <a:pos x="82" y="0"/>
                      </a:cxn>
                      <a:cxn ang="0">
                        <a:pos x="23" y="0"/>
                      </a:cxn>
                      <a:cxn ang="0">
                        <a:pos x="47" y="5"/>
                      </a:cxn>
                      <a:cxn ang="0">
                        <a:pos x="0" y="22"/>
                      </a:cxn>
                    </a:cxnLst>
                    <a:rect l="0" t="0" r="r" b="b"/>
                    <a:pathLst>
                      <a:path w="94" h="28">
                        <a:moveTo>
                          <a:pt x="0" y="22"/>
                        </a:moveTo>
                        <a:lnTo>
                          <a:pt x="21" y="28"/>
                        </a:lnTo>
                        <a:lnTo>
                          <a:pt x="72" y="9"/>
                        </a:lnTo>
                        <a:lnTo>
                          <a:pt x="94" y="16"/>
                        </a:lnTo>
                        <a:lnTo>
                          <a:pt x="82" y="0"/>
                        </a:lnTo>
                        <a:lnTo>
                          <a:pt x="23" y="0"/>
                        </a:lnTo>
                        <a:lnTo>
                          <a:pt x="47" y="5"/>
                        </a:lnTo>
                        <a:lnTo>
                          <a:pt x="0" y="22"/>
                        </a:lnTo>
                        <a:close/>
                      </a:path>
                    </a:pathLst>
                  </a:custGeom>
                  <a:solidFill>
                    <a:srgbClr val="FFFFFF"/>
                  </a:solidFill>
                  <a:ln w="9525">
                    <a:noFill/>
                    <a:round/>
                    <a:headEnd/>
                    <a:tailEnd/>
                  </a:ln>
                </p:spPr>
                <p:txBody>
                  <a:bodyPr/>
                  <a:lstStyle/>
                  <a:p>
                    <a:endParaRPr lang="it-IT"/>
                  </a:p>
                </p:txBody>
              </p:sp>
              <p:sp>
                <p:nvSpPr>
                  <p:cNvPr id="183" name="Freeform 66"/>
                  <p:cNvSpPr>
                    <a:spLocks/>
                  </p:cNvSpPr>
                  <p:nvPr/>
                </p:nvSpPr>
                <p:spPr bwMode="auto">
                  <a:xfrm>
                    <a:off x="774" y="2204"/>
                    <a:ext cx="94" cy="28"/>
                  </a:xfrm>
                  <a:custGeom>
                    <a:avLst/>
                    <a:gdLst/>
                    <a:ahLst/>
                    <a:cxnLst>
                      <a:cxn ang="0">
                        <a:pos x="0" y="22"/>
                      </a:cxn>
                      <a:cxn ang="0">
                        <a:pos x="21" y="28"/>
                      </a:cxn>
                      <a:cxn ang="0">
                        <a:pos x="72" y="9"/>
                      </a:cxn>
                      <a:cxn ang="0">
                        <a:pos x="94" y="16"/>
                      </a:cxn>
                      <a:cxn ang="0">
                        <a:pos x="82" y="0"/>
                      </a:cxn>
                      <a:cxn ang="0">
                        <a:pos x="23" y="0"/>
                      </a:cxn>
                      <a:cxn ang="0">
                        <a:pos x="47" y="5"/>
                      </a:cxn>
                      <a:cxn ang="0">
                        <a:pos x="0" y="22"/>
                      </a:cxn>
                    </a:cxnLst>
                    <a:rect l="0" t="0" r="r" b="b"/>
                    <a:pathLst>
                      <a:path w="94" h="28">
                        <a:moveTo>
                          <a:pt x="0" y="22"/>
                        </a:moveTo>
                        <a:lnTo>
                          <a:pt x="21" y="28"/>
                        </a:lnTo>
                        <a:lnTo>
                          <a:pt x="72" y="9"/>
                        </a:lnTo>
                        <a:lnTo>
                          <a:pt x="94" y="16"/>
                        </a:lnTo>
                        <a:lnTo>
                          <a:pt x="82" y="0"/>
                        </a:lnTo>
                        <a:lnTo>
                          <a:pt x="23" y="0"/>
                        </a:lnTo>
                        <a:lnTo>
                          <a:pt x="47" y="5"/>
                        </a:lnTo>
                        <a:lnTo>
                          <a:pt x="0" y="22"/>
                        </a:lnTo>
                        <a:close/>
                      </a:path>
                    </a:pathLst>
                  </a:custGeom>
                  <a:solidFill>
                    <a:srgbClr val="FFFFFF"/>
                  </a:solidFill>
                  <a:ln w="9525">
                    <a:noFill/>
                    <a:round/>
                    <a:headEnd/>
                    <a:tailEnd/>
                  </a:ln>
                </p:spPr>
                <p:txBody>
                  <a:bodyPr/>
                  <a:lstStyle/>
                  <a:p>
                    <a:endParaRPr lang="it-IT"/>
                  </a:p>
                </p:txBody>
              </p:sp>
              <p:sp>
                <p:nvSpPr>
                  <p:cNvPr id="184" name="Freeform 67"/>
                  <p:cNvSpPr>
                    <a:spLocks/>
                  </p:cNvSpPr>
                  <p:nvPr/>
                </p:nvSpPr>
                <p:spPr bwMode="auto">
                  <a:xfrm>
                    <a:off x="671" y="2237"/>
                    <a:ext cx="94" cy="29"/>
                  </a:xfrm>
                  <a:custGeom>
                    <a:avLst/>
                    <a:gdLst/>
                    <a:ahLst/>
                    <a:cxnLst>
                      <a:cxn ang="0">
                        <a:pos x="94" y="6"/>
                      </a:cxn>
                      <a:cxn ang="0">
                        <a:pos x="73" y="0"/>
                      </a:cxn>
                      <a:cxn ang="0">
                        <a:pos x="24" y="18"/>
                      </a:cxn>
                      <a:cxn ang="0">
                        <a:pos x="0" y="12"/>
                      </a:cxn>
                      <a:cxn ang="0">
                        <a:pos x="12" y="29"/>
                      </a:cxn>
                      <a:cxn ang="0">
                        <a:pos x="73" y="29"/>
                      </a:cxn>
                      <a:cxn ang="0">
                        <a:pos x="47" y="23"/>
                      </a:cxn>
                      <a:cxn ang="0">
                        <a:pos x="94" y="6"/>
                      </a:cxn>
                    </a:cxnLst>
                    <a:rect l="0" t="0" r="r" b="b"/>
                    <a:pathLst>
                      <a:path w="94" h="29">
                        <a:moveTo>
                          <a:pt x="94" y="6"/>
                        </a:moveTo>
                        <a:lnTo>
                          <a:pt x="73" y="0"/>
                        </a:lnTo>
                        <a:lnTo>
                          <a:pt x="24" y="18"/>
                        </a:lnTo>
                        <a:lnTo>
                          <a:pt x="0" y="12"/>
                        </a:lnTo>
                        <a:lnTo>
                          <a:pt x="12" y="29"/>
                        </a:lnTo>
                        <a:lnTo>
                          <a:pt x="73" y="29"/>
                        </a:lnTo>
                        <a:lnTo>
                          <a:pt x="47" y="23"/>
                        </a:lnTo>
                        <a:lnTo>
                          <a:pt x="94" y="6"/>
                        </a:lnTo>
                        <a:close/>
                      </a:path>
                    </a:pathLst>
                  </a:custGeom>
                  <a:solidFill>
                    <a:srgbClr val="FFFFFF"/>
                  </a:solidFill>
                  <a:ln w="9525">
                    <a:noFill/>
                    <a:round/>
                    <a:headEnd/>
                    <a:tailEnd/>
                  </a:ln>
                </p:spPr>
                <p:txBody>
                  <a:bodyPr/>
                  <a:lstStyle/>
                  <a:p>
                    <a:endParaRPr lang="it-IT"/>
                  </a:p>
                </p:txBody>
              </p:sp>
              <p:sp>
                <p:nvSpPr>
                  <p:cNvPr id="185" name="Freeform 68"/>
                  <p:cNvSpPr>
                    <a:spLocks/>
                  </p:cNvSpPr>
                  <p:nvPr/>
                </p:nvSpPr>
                <p:spPr bwMode="auto">
                  <a:xfrm>
                    <a:off x="671" y="2237"/>
                    <a:ext cx="94" cy="29"/>
                  </a:xfrm>
                  <a:custGeom>
                    <a:avLst/>
                    <a:gdLst/>
                    <a:ahLst/>
                    <a:cxnLst>
                      <a:cxn ang="0">
                        <a:pos x="94" y="6"/>
                      </a:cxn>
                      <a:cxn ang="0">
                        <a:pos x="73" y="0"/>
                      </a:cxn>
                      <a:cxn ang="0">
                        <a:pos x="24" y="18"/>
                      </a:cxn>
                      <a:cxn ang="0">
                        <a:pos x="0" y="12"/>
                      </a:cxn>
                      <a:cxn ang="0">
                        <a:pos x="12" y="29"/>
                      </a:cxn>
                      <a:cxn ang="0">
                        <a:pos x="73" y="29"/>
                      </a:cxn>
                      <a:cxn ang="0">
                        <a:pos x="47" y="23"/>
                      </a:cxn>
                      <a:cxn ang="0">
                        <a:pos x="94" y="6"/>
                      </a:cxn>
                    </a:cxnLst>
                    <a:rect l="0" t="0" r="r" b="b"/>
                    <a:pathLst>
                      <a:path w="94" h="29">
                        <a:moveTo>
                          <a:pt x="94" y="6"/>
                        </a:moveTo>
                        <a:lnTo>
                          <a:pt x="73" y="0"/>
                        </a:lnTo>
                        <a:lnTo>
                          <a:pt x="24" y="18"/>
                        </a:lnTo>
                        <a:lnTo>
                          <a:pt x="0" y="12"/>
                        </a:lnTo>
                        <a:lnTo>
                          <a:pt x="12" y="29"/>
                        </a:lnTo>
                        <a:lnTo>
                          <a:pt x="73" y="29"/>
                        </a:lnTo>
                        <a:lnTo>
                          <a:pt x="47" y="23"/>
                        </a:lnTo>
                        <a:lnTo>
                          <a:pt x="94" y="6"/>
                        </a:lnTo>
                        <a:close/>
                      </a:path>
                    </a:pathLst>
                  </a:custGeom>
                  <a:solidFill>
                    <a:srgbClr val="FFFFFF"/>
                  </a:solidFill>
                  <a:ln w="9525">
                    <a:noFill/>
                    <a:round/>
                    <a:headEnd/>
                    <a:tailEnd/>
                  </a:ln>
                </p:spPr>
                <p:txBody>
                  <a:bodyPr/>
                  <a:lstStyle/>
                  <a:p>
                    <a:endParaRPr lang="it-IT"/>
                  </a:p>
                </p:txBody>
              </p:sp>
              <p:sp>
                <p:nvSpPr>
                  <p:cNvPr id="186" name="Freeform 69"/>
                  <p:cNvSpPr>
                    <a:spLocks/>
                  </p:cNvSpPr>
                  <p:nvPr/>
                </p:nvSpPr>
                <p:spPr bwMode="auto">
                  <a:xfrm>
                    <a:off x="676" y="2202"/>
                    <a:ext cx="94" cy="28"/>
                  </a:xfrm>
                  <a:custGeom>
                    <a:avLst/>
                    <a:gdLst/>
                    <a:ahLst/>
                    <a:cxnLst>
                      <a:cxn ang="0">
                        <a:pos x="0" y="7"/>
                      </a:cxn>
                      <a:cxn ang="0">
                        <a:pos x="21" y="0"/>
                      </a:cxn>
                      <a:cxn ang="0">
                        <a:pos x="72" y="18"/>
                      </a:cxn>
                      <a:cxn ang="0">
                        <a:pos x="94" y="13"/>
                      </a:cxn>
                      <a:cxn ang="0">
                        <a:pos x="82" y="28"/>
                      </a:cxn>
                      <a:cxn ang="0">
                        <a:pos x="23" y="28"/>
                      </a:cxn>
                      <a:cxn ang="0">
                        <a:pos x="47" y="24"/>
                      </a:cxn>
                      <a:cxn ang="0">
                        <a:pos x="0" y="7"/>
                      </a:cxn>
                    </a:cxnLst>
                    <a:rect l="0" t="0" r="r" b="b"/>
                    <a:pathLst>
                      <a:path w="94" h="28">
                        <a:moveTo>
                          <a:pt x="0" y="7"/>
                        </a:moveTo>
                        <a:lnTo>
                          <a:pt x="21" y="0"/>
                        </a:lnTo>
                        <a:lnTo>
                          <a:pt x="72" y="18"/>
                        </a:lnTo>
                        <a:lnTo>
                          <a:pt x="94" y="13"/>
                        </a:lnTo>
                        <a:lnTo>
                          <a:pt x="82" y="28"/>
                        </a:lnTo>
                        <a:lnTo>
                          <a:pt x="23" y="28"/>
                        </a:lnTo>
                        <a:lnTo>
                          <a:pt x="47" y="24"/>
                        </a:lnTo>
                        <a:lnTo>
                          <a:pt x="0" y="7"/>
                        </a:lnTo>
                        <a:close/>
                      </a:path>
                    </a:pathLst>
                  </a:custGeom>
                  <a:solidFill>
                    <a:srgbClr val="FFFFFF"/>
                  </a:solidFill>
                  <a:ln w="9525">
                    <a:noFill/>
                    <a:round/>
                    <a:headEnd/>
                    <a:tailEnd/>
                  </a:ln>
                </p:spPr>
                <p:txBody>
                  <a:bodyPr/>
                  <a:lstStyle/>
                  <a:p>
                    <a:endParaRPr lang="it-IT"/>
                  </a:p>
                </p:txBody>
              </p:sp>
              <p:sp>
                <p:nvSpPr>
                  <p:cNvPr id="187" name="Freeform 70"/>
                  <p:cNvSpPr>
                    <a:spLocks/>
                  </p:cNvSpPr>
                  <p:nvPr/>
                </p:nvSpPr>
                <p:spPr bwMode="auto">
                  <a:xfrm>
                    <a:off x="676" y="2202"/>
                    <a:ext cx="94" cy="28"/>
                  </a:xfrm>
                  <a:custGeom>
                    <a:avLst/>
                    <a:gdLst/>
                    <a:ahLst/>
                    <a:cxnLst>
                      <a:cxn ang="0">
                        <a:pos x="0" y="7"/>
                      </a:cxn>
                      <a:cxn ang="0">
                        <a:pos x="21" y="0"/>
                      </a:cxn>
                      <a:cxn ang="0">
                        <a:pos x="72" y="18"/>
                      </a:cxn>
                      <a:cxn ang="0">
                        <a:pos x="94" y="13"/>
                      </a:cxn>
                      <a:cxn ang="0">
                        <a:pos x="82" y="28"/>
                      </a:cxn>
                      <a:cxn ang="0">
                        <a:pos x="23" y="28"/>
                      </a:cxn>
                      <a:cxn ang="0">
                        <a:pos x="47" y="24"/>
                      </a:cxn>
                      <a:cxn ang="0">
                        <a:pos x="0" y="7"/>
                      </a:cxn>
                    </a:cxnLst>
                    <a:rect l="0" t="0" r="r" b="b"/>
                    <a:pathLst>
                      <a:path w="94" h="28">
                        <a:moveTo>
                          <a:pt x="0" y="7"/>
                        </a:moveTo>
                        <a:lnTo>
                          <a:pt x="21" y="0"/>
                        </a:lnTo>
                        <a:lnTo>
                          <a:pt x="72" y="18"/>
                        </a:lnTo>
                        <a:lnTo>
                          <a:pt x="94" y="13"/>
                        </a:lnTo>
                        <a:lnTo>
                          <a:pt x="82" y="28"/>
                        </a:lnTo>
                        <a:lnTo>
                          <a:pt x="23" y="28"/>
                        </a:lnTo>
                        <a:lnTo>
                          <a:pt x="47" y="24"/>
                        </a:lnTo>
                        <a:lnTo>
                          <a:pt x="0" y="7"/>
                        </a:lnTo>
                        <a:close/>
                      </a:path>
                    </a:pathLst>
                  </a:custGeom>
                  <a:solidFill>
                    <a:srgbClr val="FFFFFF"/>
                  </a:solidFill>
                  <a:ln w="9525">
                    <a:noFill/>
                    <a:round/>
                    <a:headEnd/>
                    <a:tailEnd/>
                  </a:ln>
                </p:spPr>
                <p:txBody>
                  <a:bodyPr/>
                  <a:lstStyle/>
                  <a:p>
                    <a:endParaRPr lang="it-IT"/>
                  </a:p>
                </p:txBody>
              </p:sp>
              <p:sp>
                <p:nvSpPr>
                  <p:cNvPr id="188" name="Freeform 71"/>
                  <p:cNvSpPr>
                    <a:spLocks/>
                  </p:cNvSpPr>
                  <p:nvPr/>
                </p:nvSpPr>
                <p:spPr bwMode="auto">
                  <a:xfrm>
                    <a:off x="770" y="2240"/>
                    <a:ext cx="95" cy="28"/>
                  </a:xfrm>
                  <a:custGeom>
                    <a:avLst/>
                    <a:gdLst/>
                    <a:ahLst/>
                    <a:cxnLst>
                      <a:cxn ang="0">
                        <a:pos x="95" y="22"/>
                      </a:cxn>
                      <a:cxn ang="0">
                        <a:pos x="74" y="28"/>
                      </a:cxn>
                      <a:cxn ang="0">
                        <a:pos x="25" y="9"/>
                      </a:cxn>
                      <a:cxn ang="0">
                        <a:pos x="0" y="15"/>
                      </a:cxn>
                      <a:cxn ang="0">
                        <a:pos x="13" y="0"/>
                      </a:cxn>
                      <a:cxn ang="0">
                        <a:pos x="74" y="0"/>
                      </a:cxn>
                      <a:cxn ang="0">
                        <a:pos x="48" y="4"/>
                      </a:cxn>
                      <a:cxn ang="0">
                        <a:pos x="95" y="22"/>
                      </a:cxn>
                    </a:cxnLst>
                    <a:rect l="0" t="0" r="r" b="b"/>
                    <a:pathLst>
                      <a:path w="95" h="28">
                        <a:moveTo>
                          <a:pt x="95" y="22"/>
                        </a:moveTo>
                        <a:lnTo>
                          <a:pt x="74" y="28"/>
                        </a:lnTo>
                        <a:lnTo>
                          <a:pt x="25" y="9"/>
                        </a:lnTo>
                        <a:lnTo>
                          <a:pt x="0" y="15"/>
                        </a:lnTo>
                        <a:lnTo>
                          <a:pt x="13" y="0"/>
                        </a:lnTo>
                        <a:lnTo>
                          <a:pt x="74" y="0"/>
                        </a:lnTo>
                        <a:lnTo>
                          <a:pt x="48" y="4"/>
                        </a:lnTo>
                        <a:lnTo>
                          <a:pt x="95" y="22"/>
                        </a:lnTo>
                        <a:close/>
                      </a:path>
                    </a:pathLst>
                  </a:custGeom>
                  <a:solidFill>
                    <a:srgbClr val="FFFFFF"/>
                  </a:solidFill>
                  <a:ln w="9525">
                    <a:noFill/>
                    <a:round/>
                    <a:headEnd/>
                    <a:tailEnd/>
                  </a:ln>
                </p:spPr>
                <p:txBody>
                  <a:bodyPr/>
                  <a:lstStyle/>
                  <a:p>
                    <a:endParaRPr lang="it-IT"/>
                  </a:p>
                </p:txBody>
              </p:sp>
              <p:sp>
                <p:nvSpPr>
                  <p:cNvPr id="189" name="Freeform 72"/>
                  <p:cNvSpPr>
                    <a:spLocks/>
                  </p:cNvSpPr>
                  <p:nvPr/>
                </p:nvSpPr>
                <p:spPr bwMode="auto">
                  <a:xfrm>
                    <a:off x="770" y="2240"/>
                    <a:ext cx="95" cy="28"/>
                  </a:xfrm>
                  <a:custGeom>
                    <a:avLst/>
                    <a:gdLst/>
                    <a:ahLst/>
                    <a:cxnLst>
                      <a:cxn ang="0">
                        <a:pos x="95" y="22"/>
                      </a:cxn>
                      <a:cxn ang="0">
                        <a:pos x="74" y="28"/>
                      </a:cxn>
                      <a:cxn ang="0">
                        <a:pos x="25" y="9"/>
                      </a:cxn>
                      <a:cxn ang="0">
                        <a:pos x="0" y="15"/>
                      </a:cxn>
                      <a:cxn ang="0">
                        <a:pos x="13" y="0"/>
                      </a:cxn>
                      <a:cxn ang="0">
                        <a:pos x="74" y="0"/>
                      </a:cxn>
                      <a:cxn ang="0">
                        <a:pos x="48" y="4"/>
                      </a:cxn>
                      <a:cxn ang="0">
                        <a:pos x="95" y="22"/>
                      </a:cxn>
                    </a:cxnLst>
                    <a:rect l="0" t="0" r="r" b="b"/>
                    <a:pathLst>
                      <a:path w="95" h="28">
                        <a:moveTo>
                          <a:pt x="95" y="22"/>
                        </a:moveTo>
                        <a:lnTo>
                          <a:pt x="74" y="28"/>
                        </a:lnTo>
                        <a:lnTo>
                          <a:pt x="25" y="9"/>
                        </a:lnTo>
                        <a:lnTo>
                          <a:pt x="0" y="15"/>
                        </a:lnTo>
                        <a:lnTo>
                          <a:pt x="13" y="0"/>
                        </a:lnTo>
                        <a:lnTo>
                          <a:pt x="74" y="0"/>
                        </a:lnTo>
                        <a:lnTo>
                          <a:pt x="48" y="4"/>
                        </a:lnTo>
                        <a:lnTo>
                          <a:pt x="95" y="22"/>
                        </a:lnTo>
                        <a:close/>
                      </a:path>
                    </a:pathLst>
                  </a:custGeom>
                  <a:solidFill>
                    <a:srgbClr val="FFFFFF"/>
                  </a:solidFill>
                  <a:ln w="9525">
                    <a:noFill/>
                    <a:round/>
                    <a:headEnd/>
                    <a:tailEnd/>
                  </a:ln>
                </p:spPr>
                <p:txBody>
                  <a:bodyPr/>
                  <a:lstStyle/>
                  <a:p>
                    <a:endParaRPr lang="it-IT"/>
                  </a:p>
                </p:txBody>
              </p:sp>
            </p:grpSp>
          </p:grpSp>
        </p:grpSp>
        <p:grpSp>
          <p:nvGrpSpPr>
            <p:cNvPr id="242" name="Group 197"/>
            <p:cNvGrpSpPr/>
            <p:nvPr/>
          </p:nvGrpSpPr>
          <p:grpSpPr>
            <a:xfrm>
              <a:off x="5828780" y="5016307"/>
              <a:ext cx="560702" cy="338125"/>
              <a:chOff x="2996332" y="2190473"/>
              <a:chExt cx="415636" cy="283606"/>
            </a:xfrm>
          </p:grpSpPr>
          <p:sp>
            <p:nvSpPr>
              <p:cNvPr id="199" name="Oval 50"/>
              <p:cNvSpPr>
                <a:spLocks noChangeArrowheads="1"/>
              </p:cNvSpPr>
              <p:nvPr/>
            </p:nvSpPr>
            <p:spPr bwMode="auto">
              <a:xfrm>
                <a:off x="2997775" y="2348880"/>
                <a:ext cx="414193" cy="125199"/>
              </a:xfrm>
              <a:prstGeom prst="ellipse">
                <a:avLst/>
              </a:prstGeom>
              <a:solidFill>
                <a:srgbClr val="0078AA"/>
              </a:solidFill>
              <a:ln w="3175">
                <a:solidFill>
                  <a:srgbClr val="AAE6FF"/>
                </a:solidFill>
                <a:round/>
                <a:headEnd/>
                <a:tailEnd/>
              </a:ln>
            </p:spPr>
            <p:txBody>
              <a:bodyPr/>
              <a:lstStyle/>
              <a:p>
                <a:endParaRPr lang="it-IT"/>
              </a:p>
            </p:txBody>
          </p:sp>
          <p:sp>
            <p:nvSpPr>
              <p:cNvPr id="200" name="Rectangle 51"/>
              <p:cNvSpPr>
                <a:spLocks noChangeArrowheads="1"/>
              </p:cNvSpPr>
              <p:nvPr/>
            </p:nvSpPr>
            <p:spPr bwMode="auto">
              <a:xfrm>
                <a:off x="2996332" y="2253792"/>
                <a:ext cx="414193" cy="89222"/>
              </a:xfrm>
              <a:prstGeom prst="rect">
                <a:avLst/>
              </a:prstGeom>
              <a:solidFill>
                <a:srgbClr val="0078AA"/>
              </a:solidFill>
              <a:ln w="9525">
                <a:noFill/>
                <a:miter lim="800000"/>
                <a:headEnd/>
                <a:tailEnd/>
              </a:ln>
            </p:spPr>
            <p:txBody>
              <a:bodyPr/>
              <a:lstStyle/>
              <a:p>
                <a:endParaRPr lang="it-IT"/>
              </a:p>
            </p:txBody>
          </p:sp>
          <p:sp>
            <p:nvSpPr>
              <p:cNvPr id="201" name="Rectangle 52"/>
              <p:cNvSpPr>
                <a:spLocks noChangeArrowheads="1"/>
              </p:cNvSpPr>
              <p:nvPr/>
            </p:nvSpPr>
            <p:spPr bwMode="auto">
              <a:xfrm>
                <a:off x="2996332" y="2276872"/>
                <a:ext cx="414193" cy="144016"/>
              </a:xfrm>
              <a:prstGeom prst="rect">
                <a:avLst/>
              </a:prstGeom>
              <a:solidFill>
                <a:srgbClr val="0078AA"/>
              </a:solidFill>
              <a:ln w="9525">
                <a:noFill/>
                <a:miter lim="800000"/>
                <a:headEnd/>
                <a:tailEnd/>
              </a:ln>
            </p:spPr>
            <p:txBody>
              <a:bodyPr/>
              <a:lstStyle/>
              <a:p>
                <a:endParaRPr lang="it-IT"/>
              </a:p>
            </p:txBody>
          </p:sp>
          <p:sp>
            <p:nvSpPr>
              <p:cNvPr id="202" name="Oval 53"/>
              <p:cNvSpPr>
                <a:spLocks noChangeArrowheads="1"/>
              </p:cNvSpPr>
              <p:nvPr/>
            </p:nvSpPr>
            <p:spPr bwMode="auto">
              <a:xfrm>
                <a:off x="2997775" y="2190473"/>
                <a:ext cx="414193" cy="125199"/>
              </a:xfrm>
              <a:prstGeom prst="ellipse">
                <a:avLst/>
              </a:prstGeom>
              <a:solidFill>
                <a:srgbClr val="00B4FF"/>
              </a:solidFill>
              <a:ln w="3175">
                <a:solidFill>
                  <a:srgbClr val="AAE6FF"/>
                </a:solidFill>
                <a:round/>
                <a:headEnd/>
                <a:tailEnd/>
              </a:ln>
            </p:spPr>
            <p:txBody>
              <a:bodyPr/>
              <a:lstStyle/>
              <a:p>
                <a:endParaRPr lang="it-IT"/>
              </a:p>
            </p:txBody>
          </p:sp>
          <p:sp>
            <p:nvSpPr>
              <p:cNvPr id="203" name="Line 73"/>
              <p:cNvSpPr>
                <a:spLocks noChangeShapeType="1"/>
              </p:cNvSpPr>
              <p:nvPr/>
            </p:nvSpPr>
            <p:spPr bwMode="auto">
              <a:xfrm>
                <a:off x="2996332" y="2252353"/>
                <a:ext cx="1443" cy="89222"/>
              </a:xfrm>
              <a:prstGeom prst="line">
                <a:avLst/>
              </a:prstGeom>
              <a:noFill/>
              <a:ln w="3175">
                <a:solidFill>
                  <a:srgbClr val="AAE6FF"/>
                </a:solidFill>
                <a:round/>
                <a:headEnd/>
                <a:tailEnd/>
              </a:ln>
            </p:spPr>
            <p:txBody>
              <a:bodyPr/>
              <a:lstStyle/>
              <a:p>
                <a:endParaRPr lang="it-IT"/>
              </a:p>
            </p:txBody>
          </p:sp>
          <p:sp>
            <p:nvSpPr>
              <p:cNvPr id="204" name="Line 74"/>
              <p:cNvSpPr>
                <a:spLocks noChangeShapeType="1"/>
              </p:cNvSpPr>
              <p:nvPr/>
            </p:nvSpPr>
            <p:spPr bwMode="auto">
              <a:xfrm>
                <a:off x="3410525" y="2252353"/>
                <a:ext cx="1443" cy="89222"/>
              </a:xfrm>
              <a:prstGeom prst="line">
                <a:avLst/>
              </a:prstGeom>
              <a:noFill/>
              <a:ln w="3175">
                <a:solidFill>
                  <a:srgbClr val="AAE6FF"/>
                </a:solidFill>
                <a:round/>
                <a:headEnd/>
                <a:tailEnd/>
              </a:ln>
            </p:spPr>
            <p:txBody>
              <a:bodyPr/>
              <a:lstStyle/>
              <a:p>
                <a:endParaRPr lang="it-IT"/>
              </a:p>
            </p:txBody>
          </p:sp>
          <p:grpSp>
            <p:nvGrpSpPr>
              <p:cNvPr id="243" name="Group 54"/>
              <p:cNvGrpSpPr>
                <a:grpSpLocks/>
              </p:cNvGrpSpPr>
              <p:nvPr/>
            </p:nvGrpSpPr>
            <p:grpSpPr bwMode="auto">
              <a:xfrm>
                <a:off x="3059832" y="2204864"/>
                <a:ext cx="287193" cy="96417"/>
                <a:chOff x="669" y="2201"/>
                <a:chExt cx="199" cy="67"/>
              </a:xfrm>
            </p:grpSpPr>
            <p:grpSp>
              <p:nvGrpSpPr>
                <p:cNvPr id="244" name="Group 55"/>
                <p:cNvGrpSpPr>
                  <a:grpSpLocks/>
                </p:cNvGrpSpPr>
                <p:nvPr/>
              </p:nvGrpSpPr>
              <p:grpSpPr bwMode="auto">
                <a:xfrm>
                  <a:off x="669" y="2201"/>
                  <a:ext cx="198" cy="65"/>
                  <a:chOff x="669" y="2201"/>
                  <a:chExt cx="198" cy="65"/>
                </a:xfrm>
              </p:grpSpPr>
              <p:sp>
                <p:nvSpPr>
                  <p:cNvPr id="216" name="Freeform 56"/>
                  <p:cNvSpPr>
                    <a:spLocks/>
                  </p:cNvSpPr>
                  <p:nvPr/>
                </p:nvSpPr>
                <p:spPr bwMode="auto">
                  <a:xfrm>
                    <a:off x="772" y="2202"/>
                    <a:ext cx="95" cy="28"/>
                  </a:xfrm>
                  <a:custGeom>
                    <a:avLst/>
                    <a:gdLst/>
                    <a:ahLst/>
                    <a:cxnLst>
                      <a:cxn ang="0">
                        <a:pos x="0" y="22"/>
                      </a:cxn>
                      <a:cxn ang="0">
                        <a:pos x="21" y="28"/>
                      </a:cxn>
                      <a:cxn ang="0">
                        <a:pos x="72" y="10"/>
                      </a:cxn>
                      <a:cxn ang="0">
                        <a:pos x="95" y="16"/>
                      </a:cxn>
                      <a:cxn ang="0">
                        <a:pos x="82" y="0"/>
                      </a:cxn>
                      <a:cxn ang="0">
                        <a:pos x="23" y="0"/>
                      </a:cxn>
                      <a:cxn ang="0">
                        <a:pos x="47" y="5"/>
                      </a:cxn>
                      <a:cxn ang="0">
                        <a:pos x="0" y="22"/>
                      </a:cxn>
                    </a:cxnLst>
                    <a:rect l="0" t="0" r="r" b="b"/>
                    <a:pathLst>
                      <a:path w="95" h="28">
                        <a:moveTo>
                          <a:pt x="0" y="22"/>
                        </a:moveTo>
                        <a:lnTo>
                          <a:pt x="21" y="28"/>
                        </a:lnTo>
                        <a:lnTo>
                          <a:pt x="72" y="10"/>
                        </a:lnTo>
                        <a:lnTo>
                          <a:pt x="95" y="16"/>
                        </a:lnTo>
                        <a:lnTo>
                          <a:pt x="82" y="0"/>
                        </a:lnTo>
                        <a:lnTo>
                          <a:pt x="23" y="0"/>
                        </a:lnTo>
                        <a:lnTo>
                          <a:pt x="47" y="5"/>
                        </a:lnTo>
                        <a:lnTo>
                          <a:pt x="0" y="22"/>
                        </a:lnTo>
                        <a:close/>
                      </a:path>
                    </a:pathLst>
                  </a:custGeom>
                  <a:solidFill>
                    <a:srgbClr val="000000"/>
                  </a:solidFill>
                  <a:ln w="9525">
                    <a:noFill/>
                    <a:round/>
                    <a:headEnd/>
                    <a:tailEnd/>
                  </a:ln>
                </p:spPr>
                <p:txBody>
                  <a:bodyPr/>
                  <a:lstStyle/>
                  <a:p>
                    <a:endParaRPr lang="it-IT"/>
                  </a:p>
                </p:txBody>
              </p:sp>
              <p:sp>
                <p:nvSpPr>
                  <p:cNvPr id="217" name="Freeform 57"/>
                  <p:cNvSpPr>
                    <a:spLocks/>
                  </p:cNvSpPr>
                  <p:nvPr/>
                </p:nvSpPr>
                <p:spPr bwMode="auto">
                  <a:xfrm>
                    <a:off x="772" y="2202"/>
                    <a:ext cx="95" cy="28"/>
                  </a:xfrm>
                  <a:custGeom>
                    <a:avLst/>
                    <a:gdLst/>
                    <a:ahLst/>
                    <a:cxnLst>
                      <a:cxn ang="0">
                        <a:pos x="0" y="22"/>
                      </a:cxn>
                      <a:cxn ang="0">
                        <a:pos x="21" y="28"/>
                      </a:cxn>
                      <a:cxn ang="0">
                        <a:pos x="72" y="10"/>
                      </a:cxn>
                      <a:cxn ang="0">
                        <a:pos x="95" y="16"/>
                      </a:cxn>
                      <a:cxn ang="0">
                        <a:pos x="82" y="0"/>
                      </a:cxn>
                      <a:cxn ang="0">
                        <a:pos x="23" y="0"/>
                      </a:cxn>
                      <a:cxn ang="0">
                        <a:pos x="47" y="5"/>
                      </a:cxn>
                      <a:cxn ang="0">
                        <a:pos x="0" y="22"/>
                      </a:cxn>
                    </a:cxnLst>
                    <a:rect l="0" t="0" r="r" b="b"/>
                    <a:pathLst>
                      <a:path w="95" h="28">
                        <a:moveTo>
                          <a:pt x="0" y="22"/>
                        </a:moveTo>
                        <a:lnTo>
                          <a:pt x="21" y="28"/>
                        </a:lnTo>
                        <a:lnTo>
                          <a:pt x="72" y="10"/>
                        </a:lnTo>
                        <a:lnTo>
                          <a:pt x="95" y="16"/>
                        </a:lnTo>
                        <a:lnTo>
                          <a:pt x="82" y="0"/>
                        </a:lnTo>
                        <a:lnTo>
                          <a:pt x="23" y="0"/>
                        </a:lnTo>
                        <a:lnTo>
                          <a:pt x="47" y="5"/>
                        </a:lnTo>
                        <a:lnTo>
                          <a:pt x="0" y="22"/>
                        </a:lnTo>
                        <a:close/>
                      </a:path>
                    </a:pathLst>
                  </a:custGeom>
                  <a:solidFill>
                    <a:srgbClr val="000000"/>
                  </a:solidFill>
                  <a:ln w="9525">
                    <a:noFill/>
                    <a:round/>
                    <a:headEnd/>
                    <a:tailEnd/>
                  </a:ln>
                </p:spPr>
                <p:txBody>
                  <a:bodyPr/>
                  <a:lstStyle/>
                  <a:p>
                    <a:endParaRPr lang="it-IT"/>
                  </a:p>
                </p:txBody>
              </p:sp>
              <p:sp>
                <p:nvSpPr>
                  <p:cNvPr id="218" name="Freeform 58"/>
                  <p:cNvSpPr>
                    <a:spLocks/>
                  </p:cNvSpPr>
                  <p:nvPr/>
                </p:nvSpPr>
                <p:spPr bwMode="auto">
                  <a:xfrm>
                    <a:off x="669" y="2235"/>
                    <a:ext cx="94" cy="30"/>
                  </a:xfrm>
                  <a:custGeom>
                    <a:avLst/>
                    <a:gdLst/>
                    <a:ahLst/>
                    <a:cxnLst>
                      <a:cxn ang="0">
                        <a:pos x="94" y="6"/>
                      </a:cxn>
                      <a:cxn ang="0">
                        <a:pos x="73" y="0"/>
                      </a:cxn>
                      <a:cxn ang="0">
                        <a:pos x="24" y="19"/>
                      </a:cxn>
                      <a:cxn ang="0">
                        <a:pos x="0" y="13"/>
                      </a:cxn>
                      <a:cxn ang="0">
                        <a:pos x="12" y="30"/>
                      </a:cxn>
                      <a:cxn ang="0">
                        <a:pos x="73" y="30"/>
                      </a:cxn>
                      <a:cxn ang="0">
                        <a:pos x="47" y="23"/>
                      </a:cxn>
                      <a:cxn ang="0">
                        <a:pos x="94" y="6"/>
                      </a:cxn>
                    </a:cxnLst>
                    <a:rect l="0" t="0" r="r" b="b"/>
                    <a:pathLst>
                      <a:path w="94" h="30">
                        <a:moveTo>
                          <a:pt x="94" y="6"/>
                        </a:moveTo>
                        <a:lnTo>
                          <a:pt x="73" y="0"/>
                        </a:lnTo>
                        <a:lnTo>
                          <a:pt x="24" y="19"/>
                        </a:lnTo>
                        <a:lnTo>
                          <a:pt x="0" y="13"/>
                        </a:lnTo>
                        <a:lnTo>
                          <a:pt x="12" y="30"/>
                        </a:lnTo>
                        <a:lnTo>
                          <a:pt x="73" y="30"/>
                        </a:lnTo>
                        <a:lnTo>
                          <a:pt x="47" y="23"/>
                        </a:lnTo>
                        <a:lnTo>
                          <a:pt x="94" y="6"/>
                        </a:lnTo>
                        <a:close/>
                      </a:path>
                    </a:pathLst>
                  </a:custGeom>
                  <a:solidFill>
                    <a:srgbClr val="000000"/>
                  </a:solidFill>
                  <a:ln w="9525">
                    <a:noFill/>
                    <a:round/>
                    <a:headEnd/>
                    <a:tailEnd/>
                  </a:ln>
                </p:spPr>
                <p:txBody>
                  <a:bodyPr/>
                  <a:lstStyle/>
                  <a:p>
                    <a:endParaRPr lang="it-IT"/>
                  </a:p>
                </p:txBody>
              </p:sp>
              <p:sp>
                <p:nvSpPr>
                  <p:cNvPr id="219" name="Freeform 59"/>
                  <p:cNvSpPr>
                    <a:spLocks/>
                  </p:cNvSpPr>
                  <p:nvPr/>
                </p:nvSpPr>
                <p:spPr bwMode="auto">
                  <a:xfrm>
                    <a:off x="669" y="2235"/>
                    <a:ext cx="94" cy="30"/>
                  </a:xfrm>
                  <a:custGeom>
                    <a:avLst/>
                    <a:gdLst/>
                    <a:ahLst/>
                    <a:cxnLst>
                      <a:cxn ang="0">
                        <a:pos x="94" y="6"/>
                      </a:cxn>
                      <a:cxn ang="0">
                        <a:pos x="73" y="0"/>
                      </a:cxn>
                      <a:cxn ang="0">
                        <a:pos x="24" y="19"/>
                      </a:cxn>
                      <a:cxn ang="0">
                        <a:pos x="0" y="13"/>
                      </a:cxn>
                      <a:cxn ang="0">
                        <a:pos x="12" y="30"/>
                      </a:cxn>
                      <a:cxn ang="0">
                        <a:pos x="73" y="30"/>
                      </a:cxn>
                      <a:cxn ang="0">
                        <a:pos x="47" y="23"/>
                      </a:cxn>
                      <a:cxn ang="0">
                        <a:pos x="94" y="6"/>
                      </a:cxn>
                    </a:cxnLst>
                    <a:rect l="0" t="0" r="r" b="b"/>
                    <a:pathLst>
                      <a:path w="94" h="30">
                        <a:moveTo>
                          <a:pt x="94" y="6"/>
                        </a:moveTo>
                        <a:lnTo>
                          <a:pt x="73" y="0"/>
                        </a:lnTo>
                        <a:lnTo>
                          <a:pt x="24" y="19"/>
                        </a:lnTo>
                        <a:lnTo>
                          <a:pt x="0" y="13"/>
                        </a:lnTo>
                        <a:lnTo>
                          <a:pt x="12" y="30"/>
                        </a:lnTo>
                        <a:lnTo>
                          <a:pt x="73" y="30"/>
                        </a:lnTo>
                        <a:lnTo>
                          <a:pt x="47" y="23"/>
                        </a:lnTo>
                        <a:lnTo>
                          <a:pt x="94" y="6"/>
                        </a:lnTo>
                        <a:close/>
                      </a:path>
                    </a:pathLst>
                  </a:custGeom>
                  <a:solidFill>
                    <a:srgbClr val="000000"/>
                  </a:solidFill>
                  <a:ln w="9525">
                    <a:noFill/>
                    <a:round/>
                    <a:headEnd/>
                    <a:tailEnd/>
                  </a:ln>
                </p:spPr>
                <p:txBody>
                  <a:bodyPr/>
                  <a:lstStyle/>
                  <a:p>
                    <a:endParaRPr lang="it-IT"/>
                  </a:p>
                </p:txBody>
              </p:sp>
              <p:sp>
                <p:nvSpPr>
                  <p:cNvPr id="220" name="Freeform 60"/>
                  <p:cNvSpPr>
                    <a:spLocks/>
                  </p:cNvSpPr>
                  <p:nvPr/>
                </p:nvSpPr>
                <p:spPr bwMode="auto">
                  <a:xfrm>
                    <a:off x="674" y="2201"/>
                    <a:ext cx="95" cy="28"/>
                  </a:xfrm>
                  <a:custGeom>
                    <a:avLst/>
                    <a:gdLst/>
                    <a:ahLst/>
                    <a:cxnLst>
                      <a:cxn ang="0">
                        <a:pos x="0" y="6"/>
                      </a:cxn>
                      <a:cxn ang="0">
                        <a:pos x="21" y="0"/>
                      </a:cxn>
                      <a:cxn ang="0">
                        <a:pos x="72" y="17"/>
                      </a:cxn>
                      <a:cxn ang="0">
                        <a:pos x="95" y="12"/>
                      </a:cxn>
                      <a:cxn ang="0">
                        <a:pos x="82" y="28"/>
                      </a:cxn>
                      <a:cxn ang="0">
                        <a:pos x="23" y="28"/>
                      </a:cxn>
                      <a:cxn ang="0">
                        <a:pos x="47" y="23"/>
                      </a:cxn>
                      <a:cxn ang="0">
                        <a:pos x="0" y="6"/>
                      </a:cxn>
                    </a:cxnLst>
                    <a:rect l="0" t="0" r="r" b="b"/>
                    <a:pathLst>
                      <a:path w="95" h="28">
                        <a:moveTo>
                          <a:pt x="0" y="6"/>
                        </a:moveTo>
                        <a:lnTo>
                          <a:pt x="21" y="0"/>
                        </a:lnTo>
                        <a:lnTo>
                          <a:pt x="72" y="17"/>
                        </a:lnTo>
                        <a:lnTo>
                          <a:pt x="95" y="12"/>
                        </a:lnTo>
                        <a:lnTo>
                          <a:pt x="82" y="28"/>
                        </a:lnTo>
                        <a:lnTo>
                          <a:pt x="23" y="28"/>
                        </a:lnTo>
                        <a:lnTo>
                          <a:pt x="47" y="23"/>
                        </a:lnTo>
                        <a:lnTo>
                          <a:pt x="0" y="6"/>
                        </a:lnTo>
                        <a:close/>
                      </a:path>
                    </a:pathLst>
                  </a:custGeom>
                  <a:solidFill>
                    <a:srgbClr val="000000"/>
                  </a:solidFill>
                  <a:ln w="9525">
                    <a:noFill/>
                    <a:round/>
                    <a:headEnd/>
                    <a:tailEnd/>
                  </a:ln>
                </p:spPr>
                <p:txBody>
                  <a:bodyPr/>
                  <a:lstStyle/>
                  <a:p>
                    <a:endParaRPr lang="it-IT"/>
                  </a:p>
                </p:txBody>
              </p:sp>
              <p:sp>
                <p:nvSpPr>
                  <p:cNvPr id="221" name="Freeform 61"/>
                  <p:cNvSpPr>
                    <a:spLocks/>
                  </p:cNvSpPr>
                  <p:nvPr/>
                </p:nvSpPr>
                <p:spPr bwMode="auto">
                  <a:xfrm>
                    <a:off x="674" y="2201"/>
                    <a:ext cx="95" cy="28"/>
                  </a:xfrm>
                  <a:custGeom>
                    <a:avLst/>
                    <a:gdLst/>
                    <a:ahLst/>
                    <a:cxnLst>
                      <a:cxn ang="0">
                        <a:pos x="0" y="6"/>
                      </a:cxn>
                      <a:cxn ang="0">
                        <a:pos x="21" y="0"/>
                      </a:cxn>
                      <a:cxn ang="0">
                        <a:pos x="72" y="17"/>
                      </a:cxn>
                      <a:cxn ang="0">
                        <a:pos x="95" y="12"/>
                      </a:cxn>
                      <a:cxn ang="0">
                        <a:pos x="82" y="28"/>
                      </a:cxn>
                      <a:cxn ang="0">
                        <a:pos x="23" y="28"/>
                      </a:cxn>
                      <a:cxn ang="0">
                        <a:pos x="47" y="23"/>
                      </a:cxn>
                      <a:cxn ang="0">
                        <a:pos x="0" y="6"/>
                      </a:cxn>
                    </a:cxnLst>
                    <a:rect l="0" t="0" r="r" b="b"/>
                    <a:pathLst>
                      <a:path w="95" h="28">
                        <a:moveTo>
                          <a:pt x="0" y="6"/>
                        </a:moveTo>
                        <a:lnTo>
                          <a:pt x="21" y="0"/>
                        </a:lnTo>
                        <a:lnTo>
                          <a:pt x="72" y="17"/>
                        </a:lnTo>
                        <a:lnTo>
                          <a:pt x="95" y="12"/>
                        </a:lnTo>
                        <a:lnTo>
                          <a:pt x="82" y="28"/>
                        </a:lnTo>
                        <a:lnTo>
                          <a:pt x="23" y="28"/>
                        </a:lnTo>
                        <a:lnTo>
                          <a:pt x="47" y="23"/>
                        </a:lnTo>
                        <a:lnTo>
                          <a:pt x="0" y="6"/>
                        </a:lnTo>
                        <a:close/>
                      </a:path>
                    </a:pathLst>
                  </a:custGeom>
                  <a:solidFill>
                    <a:srgbClr val="000000"/>
                  </a:solidFill>
                  <a:ln w="9525">
                    <a:noFill/>
                    <a:round/>
                    <a:headEnd/>
                    <a:tailEnd/>
                  </a:ln>
                </p:spPr>
                <p:txBody>
                  <a:bodyPr/>
                  <a:lstStyle/>
                  <a:p>
                    <a:endParaRPr lang="it-IT"/>
                  </a:p>
                </p:txBody>
              </p:sp>
              <p:sp>
                <p:nvSpPr>
                  <p:cNvPr id="222" name="Freeform 62"/>
                  <p:cNvSpPr>
                    <a:spLocks/>
                  </p:cNvSpPr>
                  <p:nvPr/>
                </p:nvSpPr>
                <p:spPr bwMode="auto">
                  <a:xfrm>
                    <a:off x="769" y="2238"/>
                    <a:ext cx="94" cy="28"/>
                  </a:xfrm>
                  <a:custGeom>
                    <a:avLst/>
                    <a:gdLst/>
                    <a:ahLst/>
                    <a:cxnLst>
                      <a:cxn ang="0">
                        <a:pos x="94" y="22"/>
                      </a:cxn>
                      <a:cxn ang="0">
                        <a:pos x="73" y="28"/>
                      </a:cxn>
                      <a:cxn ang="0">
                        <a:pos x="24" y="10"/>
                      </a:cxn>
                      <a:cxn ang="0">
                        <a:pos x="0" y="16"/>
                      </a:cxn>
                      <a:cxn ang="0">
                        <a:pos x="12" y="0"/>
                      </a:cxn>
                      <a:cxn ang="0">
                        <a:pos x="73" y="0"/>
                      </a:cxn>
                      <a:cxn ang="0">
                        <a:pos x="47" y="5"/>
                      </a:cxn>
                      <a:cxn ang="0">
                        <a:pos x="94" y="22"/>
                      </a:cxn>
                    </a:cxnLst>
                    <a:rect l="0" t="0" r="r" b="b"/>
                    <a:pathLst>
                      <a:path w="94" h="28">
                        <a:moveTo>
                          <a:pt x="94" y="22"/>
                        </a:moveTo>
                        <a:lnTo>
                          <a:pt x="73" y="28"/>
                        </a:lnTo>
                        <a:lnTo>
                          <a:pt x="24" y="10"/>
                        </a:lnTo>
                        <a:lnTo>
                          <a:pt x="0" y="16"/>
                        </a:lnTo>
                        <a:lnTo>
                          <a:pt x="12" y="0"/>
                        </a:lnTo>
                        <a:lnTo>
                          <a:pt x="73" y="0"/>
                        </a:lnTo>
                        <a:lnTo>
                          <a:pt x="47" y="5"/>
                        </a:lnTo>
                        <a:lnTo>
                          <a:pt x="94" y="22"/>
                        </a:lnTo>
                        <a:close/>
                      </a:path>
                    </a:pathLst>
                  </a:custGeom>
                  <a:solidFill>
                    <a:srgbClr val="000000"/>
                  </a:solidFill>
                  <a:ln w="9525">
                    <a:noFill/>
                    <a:round/>
                    <a:headEnd/>
                    <a:tailEnd/>
                  </a:ln>
                </p:spPr>
                <p:txBody>
                  <a:bodyPr/>
                  <a:lstStyle/>
                  <a:p>
                    <a:endParaRPr lang="it-IT"/>
                  </a:p>
                </p:txBody>
              </p:sp>
              <p:sp>
                <p:nvSpPr>
                  <p:cNvPr id="223" name="Freeform 63"/>
                  <p:cNvSpPr>
                    <a:spLocks/>
                  </p:cNvSpPr>
                  <p:nvPr/>
                </p:nvSpPr>
                <p:spPr bwMode="auto">
                  <a:xfrm>
                    <a:off x="769" y="2238"/>
                    <a:ext cx="94" cy="28"/>
                  </a:xfrm>
                  <a:custGeom>
                    <a:avLst/>
                    <a:gdLst/>
                    <a:ahLst/>
                    <a:cxnLst>
                      <a:cxn ang="0">
                        <a:pos x="94" y="22"/>
                      </a:cxn>
                      <a:cxn ang="0">
                        <a:pos x="73" y="28"/>
                      </a:cxn>
                      <a:cxn ang="0">
                        <a:pos x="24" y="10"/>
                      </a:cxn>
                      <a:cxn ang="0">
                        <a:pos x="0" y="16"/>
                      </a:cxn>
                      <a:cxn ang="0">
                        <a:pos x="12" y="0"/>
                      </a:cxn>
                      <a:cxn ang="0">
                        <a:pos x="73" y="0"/>
                      </a:cxn>
                      <a:cxn ang="0">
                        <a:pos x="47" y="5"/>
                      </a:cxn>
                      <a:cxn ang="0">
                        <a:pos x="94" y="22"/>
                      </a:cxn>
                    </a:cxnLst>
                    <a:rect l="0" t="0" r="r" b="b"/>
                    <a:pathLst>
                      <a:path w="94" h="28">
                        <a:moveTo>
                          <a:pt x="94" y="22"/>
                        </a:moveTo>
                        <a:lnTo>
                          <a:pt x="73" y="28"/>
                        </a:lnTo>
                        <a:lnTo>
                          <a:pt x="24" y="10"/>
                        </a:lnTo>
                        <a:lnTo>
                          <a:pt x="0" y="16"/>
                        </a:lnTo>
                        <a:lnTo>
                          <a:pt x="12" y="0"/>
                        </a:lnTo>
                        <a:lnTo>
                          <a:pt x="73" y="0"/>
                        </a:lnTo>
                        <a:lnTo>
                          <a:pt x="47" y="5"/>
                        </a:lnTo>
                        <a:lnTo>
                          <a:pt x="94" y="22"/>
                        </a:lnTo>
                        <a:close/>
                      </a:path>
                    </a:pathLst>
                  </a:custGeom>
                  <a:solidFill>
                    <a:srgbClr val="000000"/>
                  </a:solidFill>
                  <a:ln w="9525">
                    <a:noFill/>
                    <a:round/>
                    <a:headEnd/>
                    <a:tailEnd/>
                  </a:ln>
                </p:spPr>
                <p:txBody>
                  <a:bodyPr/>
                  <a:lstStyle/>
                  <a:p>
                    <a:endParaRPr lang="it-IT"/>
                  </a:p>
                </p:txBody>
              </p:sp>
            </p:grpSp>
            <p:grpSp>
              <p:nvGrpSpPr>
                <p:cNvPr id="245" name="Group 64"/>
                <p:cNvGrpSpPr>
                  <a:grpSpLocks/>
                </p:cNvGrpSpPr>
                <p:nvPr/>
              </p:nvGrpSpPr>
              <p:grpSpPr bwMode="auto">
                <a:xfrm>
                  <a:off x="671" y="2202"/>
                  <a:ext cx="197" cy="66"/>
                  <a:chOff x="671" y="2202"/>
                  <a:chExt cx="197" cy="66"/>
                </a:xfrm>
              </p:grpSpPr>
              <p:sp>
                <p:nvSpPr>
                  <p:cNvPr id="208" name="Freeform 65"/>
                  <p:cNvSpPr>
                    <a:spLocks/>
                  </p:cNvSpPr>
                  <p:nvPr/>
                </p:nvSpPr>
                <p:spPr bwMode="auto">
                  <a:xfrm>
                    <a:off x="774" y="2204"/>
                    <a:ext cx="94" cy="28"/>
                  </a:xfrm>
                  <a:custGeom>
                    <a:avLst/>
                    <a:gdLst/>
                    <a:ahLst/>
                    <a:cxnLst>
                      <a:cxn ang="0">
                        <a:pos x="0" y="22"/>
                      </a:cxn>
                      <a:cxn ang="0">
                        <a:pos x="21" y="28"/>
                      </a:cxn>
                      <a:cxn ang="0">
                        <a:pos x="72" y="9"/>
                      </a:cxn>
                      <a:cxn ang="0">
                        <a:pos x="94" y="16"/>
                      </a:cxn>
                      <a:cxn ang="0">
                        <a:pos x="82" y="0"/>
                      </a:cxn>
                      <a:cxn ang="0">
                        <a:pos x="23" y="0"/>
                      </a:cxn>
                      <a:cxn ang="0">
                        <a:pos x="47" y="5"/>
                      </a:cxn>
                      <a:cxn ang="0">
                        <a:pos x="0" y="22"/>
                      </a:cxn>
                    </a:cxnLst>
                    <a:rect l="0" t="0" r="r" b="b"/>
                    <a:pathLst>
                      <a:path w="94" h="28">
                        <a:moveTo>
                          <a:pt x="0" y="22"/>
                        </a:moveTo>
                        <a:lnTo>
                          <a:pt x="21" y="28"/>
                        </a:lnTo>
                        <a:lnTo>
                          <a:pt x="72" y="9"/>
                        </a:lnTo>
                        <a:lnTo>
                          <a:pt x="94" y="16"/>
                        </a:lnTo>
                        <a:lnTo>
                          <a:pt x="82" y="0"/>
                        </a:lnTo>
                        <a:lnTo>
                          <a:pt x="23" y="0"/>
                        </a:lnTo>
                        <a:lnTo>
                          <a:pt x="47" y="5"/>
                        </a:lnTo>
                        <a:lnTo>
                          <a:pt x="0" y="22"/>
                        </a:lnTo>
                        <a:close/>
                      </a:path>
                    </a:pathLst>
                  </a:custGeom>
                  <a:solidFill>
                    <a:srgbClr val="FFFFFF"/>
                  </a:solidFill>
                  <a:ln w="9525">
                    <a:noFill/>
                    <a:round/>
                    <a:headEnd/>
                    <a:tailEnd/>
                  </a:ln>
                </p:spPr>
                <p:txBody>
                  <a:bodyPr/>
                  <a:lstStyle/>
                  <a:p>
                    <a:endParaRPr lang="it-IT"/>
                  </a:p>
                </p:txBody>
              </p:sp>
              <p:sp>
                <p:nvSpPr>
                  <p:cNvPr id="209" name="Freeform 66"/>
                  <p:cNvSpPr>
                    <a:spLocks/>
                  </p:cNvSpPr>
                  <p:nvPr/>
                </p:nvSpPr>
                <p:spPr bwMode="auto">
                  <a:xfrm>
                    <a:off x="774" y="2204"/>
                    <a:ext cx="94" cy="28"/>
                  </a:xfrm>
                  <a:custGeom>
                    <a:avLst/>
                    <a:gdLst/>
                    <a:ahLst/>
                    <a:cxnLst>
                      <a:cxn ang="0">
                        <a:pos x="0" y="22"/>
                      </a:cxn>
                      <a:cxn ang="0">
                        <a:pos x="21" y="28"/>
                      </a:cxn>
                      <a:cxn ang="0">
                        <a:pos x="72" y="9"/>
                      </a:cxn>
                      <a:cxn ang="0">
                        <a:pos x="94" y="16"/>
                      </a:cxn>
                      <a:cxn ang="0">
                        <a:pos x="82" y="0"/>
                      </a:cxn>
                      <a:cxn ang="0">
                        <a:pos x="23" y="0"/>
                      </a:cxn>
                      <a:cxn ang="0">
                        <a:pos x="47" y="5"/>
                      </a:cxn>
                      <a:cxn ang="0">
                        <a:pos x="0" y="22"/>
                      </a:cxn>
                    </a:cxnLst>
                    <a:rect l="0" t="0" r="r" b="b"/>
                    <a:pathLst>
                      <a:path w="94" h="28">
                        <a:moveTo>
                          <a:pt x="0" y="22"/>
                        </a:moveTo>
                        <a:lnTo>
                          <a:pt x="21" y="28"/>
                        </a:lnTo>
                        <a:lnTo>
                          <a:pt x="72" y="9"/>
                        </a:lnTo>
                        <a:lnTo>
                          <a:pt x="94" y="16"/>
                        </a:lnTo>
                        <a:lnTo>
                          <a:pt x="82" y="0"/>
                        </a:lnTo>
                        <a:lnTo>
                          <a:pt x="23" y="0"/>
                        </a:lnTo>
                        <a:lnTo>
                          <a:pt x="47" y="5"/>
                        </a:lnTo>
                        <a:lnTo>
                          <a:pt x="0" y="22"/>
                        </a:lnTo>
                        <a:close/>
                      </a:path>
                    </a:pathLst>
                  </a:custGeom>
                  <a:solidFill>
                    <a:srgbClr val="FFFFFF"/>
                  </a:solidFill>
                  <a:ln w="9525">
                    <a:noFill/>
                    <a:round/>
                    <a:headEnd/>
                    <a:tailEnd/>
                  </a:ln>
                </p:spPr>
                <p:txBody>
                  <a:bodyPr/>
                  <a:lstStyle/>
                  <a:p>
                    <a:endParaRPr lang="it-IT"/>
                  </a:p>
                </p:txBody>
              </p:sp>
              <p:sp>
                <p:nvSpPr>
                  <p:cNvPr id="210" name="Freeform 67"/>
                  <p:cNvSpPr>
                    <a:spLocks/>
                  </p:cNvSpPr>
                  <p:nvPr/>
                </p:nvSpPr>
                <p:spPr bwMode="auto">
                  <a:xfrm>
                    <a:off x="671" y="2237"/>
                    <a:ext cx="94" cy="29"/>
                  </a:xfrm>
                  <a:custGeom>
                    <a:avLst/>
                    <a:gdLst/>
                    <a:ahLst/>
                    <a:cxnLst>
                      <a:cxn ang="0">
                        <a:pos x="94" y="6"/>
                      </a:cxn>
                      <a:cxn ang="0">
                        <a:pos x="73" y="0"/>
                      </a:cxn>
                      <a:cxn ang="0">
                        <a:pos x="24" y="18"/>
                      </a:cxn>
                      <a:cxn ang="0">
                        <a:pos x="0" y="12"/>
                      </a:cxn>
                      <a:cxn ang="0">
                        <a:pos x="12" y="29"/>
                      </a:cxn>
                      <a:cxn ang="0">
                        <a:pos x="73" y="29"/>
                      </a:cxn>
                      <a:cxn ang="0">
                        <a:pos x="47" y="23"/>
                      </a:cxn>
                      <a:cxn ang="0">
                        <a:pos x="94" y="6"/>
                      </a:cxn>
                    </a:cxnLst>
                    <a:rect l="0" t="0" r="r" b="b"/>
                    <a:pathLst>
                      <a:path w="94" h="29">
                        <a:moveTo>
                          <a:pt x="94" y="6"/>
                        </a:moveTo>
                        <a:lnTo>
                          <a:pt x="73" y="0"/>
                        </a:lnTo>
                        <a:lnTo>
                          <a:pt x="24" y="18"/>
                        </a:lnTo>
                        <a:lnTo>
                          <a:pt x="0" y="12"/>
                        </a:lnTo>
                        <a:lnTo>
                          <a:pt x="12" y="29"/>
                        </a:lnTo>
                        <a:lnTo>
                          <a:pt x="73" y="29"/>
                        </a:lnTo>
                        <a:lnTo>
                          <a:pt x="47" y="23"/>
                        </a:lnTo>
                        <a:lnTo>
                          <a:pt x="94" y="6"/>
                        </a:lnTo>
                        <a:close/>
                      </a:path>
                    </a:pathLst>
                  </a:custGeom>
                  <a:solidFill>
                    <a:srgbClr val="FFFFFF"/>
                  </a:solidFill>
                  <a:ln w="9525">
                    <a:noFill/>
                    <a:round/>
                    <a:headEnd/>
                    <a:tailEnd/>
                  </a:ln>
                </p:spPr>
                <p:txBody>
                  <a:bodyPr/>
                  <a:lstStyle/>
                  <a:p>
                    <a:endParaRPr lang="it-IT"/>
                  </a:p>
                </p:txBody>
              </p:sp>
              <p:sp>
                <p:nvSpPr>
                  <p:cNvPr id="211" name="Freeform 68"/>
                  <p:cNvSpPr>
                    <a:spLocks/>
                  </p:cNvSpPr>
                  <p:nvPr/>
                </p:nvSpPr>
                <p:spPr bwMode="auto">
                  <a:xfrm>
                    <a:off x="671" y="2237"/>
                    <a:ext cx="94" cy="29"/>
                  </a:xfrm>
                  <a:custGeom>
                    <a:avLst/>
                    <a:gdLst/>
                    <a:ahLst/>
                    <a:cxnLst>
                      <a:cxn ang="0">
                        <a:pos x="94" y="6"/>
                      </a:cxn>
                      <a:cxn ang="0">
                        <a:pos x="73" y="0"/>
                      </a:cxn>
                      <a:cxn ang="0">
                        <a:pos x="24" y="18"/>
                      </a:cxn>
                      <a:cxn ang="0">
                        <a:pos x="0" y="12"/>
                      </a:cxn>
                      <a:cxn ang="0">
                        <a:pos x="12" y="29"/>
                      </a:cxn>
                      <a:cxn ang="0">
                        <a:pos x="73" y="29"/>
                      </a:cxn>
                      <a:cxn ang="0">
                        <a:pos x="47" y="23"/>
                      </a:cxn>
                      <a:cxn ang="0">
                        <a:pos x="94" y="6"/>
                      </a:cxn>
                    </a:cxnLst>
                    <a:rect l="0" t="0" r="r" b="b"/>
                    <a:pathLst>
                      <a:path w="94" h="29">
                        <a:moveTo>
                          <a:pt x="94" y="6"/>
                        </a:moveTo>
                        <a:lnTo>
                          <a:pt x="73" y="0"/>
                        </a:lnTo>
                        <a:lnTo>
                          <a:pt x="24" y="18"/>
                        </a:lnTo>
                        <a:lnTo>
                          <a:pt x="0" y="12"/>
                        </a:lnTo>
                        <a:lnTo>
                          <a:pt x="12" y="29"/>
                        </a:lnTo>
                        <a:lnTo>
                          <a:pt x="73" y="29"/>
                        </a:lnTo>
                        <a:lnTo>
                          <a:pt x="47" y="23"/>
                        </a:lnTo>
                        <a:lnTo>
                          <a:pt x="94" y="6"/>
                        </a:lnTo>
                        <a:close/>
                      </a:path>
                    </a:pathLst>
                  </a:custGeom>
                  <a:solidFill>
                    <a:srgbClr val="FFFFFF"/>
                  </a:solidFill>
                  <a:ln w="9525">
                    <a:noFill/>
                    <a:round/>
                    <a:headEnd/>
                    <a:tailEnd/>
                  </a:ln>
                </p:spPr>
                <p:txBody>
                  <a:bodyPr/>
                  <a:lstStyle/>
                  <a:p>
                    <a:endParaRPr lang="it-IT"/>
                  </a:p>
                </p:txBody>
              </p:sp>
              <p:sp>
                <p:nvSpPr>
                  <p:cNvPr id="212" name="Freeform 69"/>
                  <p:cNvSpPr>
                    <a:spLocks/>
                  </p:cNvSpPr>
                  <p:nvPr/>
                </p:nvSpPr>
                <p:spPr bwMode="auto">
                  <a:xfrm>
                    <a:off x="676" y="2202"/>
                    <a:ext cx="94" cy="28"/>
                  </a:xfrm>
                  <a:custGeom>
                    <a:avLst/>
                    <a:gdLst/>
                    <a:ahLst/>
                    <a:cxnLst>
                      <a:cxn ang="0">
                        <a:pos x="0" y="7"/>
                      </a:cxn>
                      <a:cxn ang="0">
                        <a:pos x="21" y="0"/>
                      </a:cxn>
                      <a:cxn ang="0">
                        <a:pos x="72" y="18"/>
                      </a:cxn>
                      <a:cxn ang="0">
                        <a:pos x="94" y="13"/>
                      </a:cxn>
                      <a:cxn ang="0">
                        <a:pos x="82" y="28"/>
                      </a:cxn>
                      <a:cxn ang="0">
                        <a:pos x="23" y="28"/>
                      </a:cxn>
                      <a:cxn ang="0">
                        <a:pos x="47" y="24"/>
                      </a:cxn>
                      <a:cxn ang="0">
                        <a:pos x="0" y="7"/>
                      </a:cxn>
                    </a:cxnLst>
                    <a:rect l="0" t="0" r="r" b="b"/>
                    <a:pathLst>
                      <a:path w="94" h="28">
                        <a:moveTo>
                          <a:pt x="0" y="7"/>
                        </a:moveTo>
                        <a:lnTo>
                          <a:pt x="21" y="0"/>
                        </a:lnTo>
                        <a:lnTo>
                          <a:pt x="72" y="18"/>
                        </a:lnTo>
                        <a:lnTo>
                          <a:pt x="94" y="13"/>
                        </a:lnTo>
                        <a:lnTo>
                          <a:pt x="82" y="28"/>
                        </a:lnTo>
                        <a:lnTo>
                          <a:pt x="23" y="28"/>
                        </a:lnTo>
                        <a:lnTo>
                          <a:pt x="47" y="24"/>
                        </a:lnTo>
                        <a:lnTo>
                          <a:pt x="0" y="7"/>
                        </a:lnTo>
                        <a:close/>
                      </a:path>
                    </a:pathLst>
                  </a:custGeom>
                  <a:solidFill>
                    <a:srgbClr val="FFFFFF"/>
                  </a:solidFill>
                  <a:ln w="9525">
                    <a:noFill/>
                    <a:round/>
                    <a:headEnd/>
                    <a:tailEnd/>
                  </a:ln>
                </p:spPr>
                <p:txBody>
                  <a:bodyPr/>
                  <a:lstStyle/>
                  <a:p>
                    <a:endParaRPr lang="it-IT"/>
                  </a:p>
                </p:txBody>
              </p:sp>
              <p:sp>
                <p:nvSpPr>
                  <p:cNvPr id="213" name="Freeform 70"/>
                  <p:cNvSpPr>
                    <a:spLocks/>
                  </p:cNvSpPr>
                  <p:nvPr/>
                </p:nvSpPr>
                <p:spPr bwMode="auto">
                  <a:xfrm>
                    <a:off x="676" y="2202"/>
                    <a:ext cx="94" cy="28"/>
                  </a:xfrm>
                  <a:custGeom>
                    <a:avLst/>
                    <a:gdLst/>
                    <a:ahLst/>
                    <a:cxnLst>
                      <a:cxn ang="0">
                        <a:pos x="0" y="7"/>
                      </a:cxn>
                      <a:cxn ang="0">
                        <a:pos x="21" y="0"/>
                      </a:cxn>
                      <a:cxn ang="0">
                        <a:pos x="72" y="18"/>
                      </a:cxn>
                      <a:cxn ang="0">
                        <a:pos x="94" y="13"/>
                      </a:cxn>
                      <a:cxn ang="0">
                        <a:pos x="82" y="28"/>
                      </a:cxn>
                      <a:cxn ang="0">
                        <a:pos x="23" y="28"/>
                      </a:cxn>
                      <a:cxn ang="0">
                        <a:pos x="47" y="24"/>
                      </a:cxn>
                      <a:cxn ang="0">
                        <a:pos x="0" y="7"/>
                      </a:cxn>
                    </a:cxnLst>
                    <a:rect l="0" t="0" r="r" b="b"/>
                    <a:pathLst>
                      <a:path w="94" h="28">
                        <a:moveTo>
                          <a:pt x="0" y="7"/>
                        </a:moveTo>
                        <a:lnTo>
                          <a:pt x="21" y="0"/>
                        </a:lnTo>
                        <a:lnTo>
                          <a:pt x="72" y="18"/>
                        </a:lnTo>
                        <a:lnTo>
                          <a:pt x="94" y="13"/>
                        </a:lnTo>
                        <a:lnTo>
                          <a:pt x="82" y="28"/>
                        </a:lnTo>
                        <a:lnTo>
                          <a:pt x="23" y="28"/>
                        </a:lnTo>
                        <a:lnTo>
                          <a:pt x="47" y="24"/>
                        </a:lnTo>
                        <a:lnTo>
                          <a:pt x="0" y="7"/>
                        </a:lnTo>
                        <a:close/>
                      </a:path>
                    </a:pathLst>
                  </a:custGeom>
                  <a:solidFill>
                    <a:srgbClr val="FFFFFF"/>
                  </a:solidFill>
                  <a:ln w="9525">
                    <a:noFill/>
                    <a:round/>
                    <a:headEnd/>
                    <a:tailEnd/>
                  </a:ln>
                </p:spPr>
                <p:txBody>
                  <a:bodyPr/>
                  <a:lstStyle/>
                  <a:p>
                    <a:endParaRPr lang="it-IT"/>
                  </a:p>
                </p:txBody>
              </p:sp>
              <p:sp>
                <p:nvSpPr>
                  <p:cNvPr id="214" name="Freeform 71"/>
                  <p:cNvSpPr>
                    <a:spLocks/>
                  </p:cNvSpPr>
                  <p:nvPr/>
                </p:nvSpPr>
                <p:spPr bwMode="auto">
                  <a:xfrm>
                    <a:off x="770" y="2240"/>
                    <a:ext cx="95" cy="28"/>
                  </a:xfrm>
                  <a:custGeom>
                    <a:avLst/>
                    <a:gdLst/>
                    <a:ahLst/>
                    <a:cxnLst>
                      <a:cxn ang="0">
                        <a:pos x="95" y="22"/>
                      </a:cxn>
                      <a:cxn ang="0">
                        <a:pos x="74" y="28"/>
                      </a:cxn>
                      <a:cxn ang="0">
                        <a:pos x="25" y="9"/>
                      </a:cxn>
                      <a:cxn ang="0">
                        <a:pos x="0" y="15"/>
                      </a:cxn>
                      <a:cxn ang="0">
                        <a:pos x="13" y="0"/>
                      </a:cxn>
                      <a:cxn ang="0">
                        <a:pos x="74" y="0"/>
                      </a:cxn>
                      <a:cxn ang="0">
                        <a:pos x="48" y="4"/>
                      </a:cxn>
                      <a:cxn ang="0">
                        <a:pos x="95" y="22"/>
                      </a:cxn>
                    </a:cxnLst>
                    <a:rect l="0" t="0" r="r" b="b"/>
                    <a:pathLst>
                      <a:path w="95" h="28">
                        <a:moveTo>
                          <a:pt x="95" y="22"/>
                        </a:moveTo>
                        <a:lnTo>
                          <a:pt x="74" y="28"/>
                        </a:lnTo>
                        <a:lnTo>
                          <a:pt x="25" y="9"/>
                        </a:lnTo>
                        <a:lnTo>
                          <a:pt x="0" y="15"/>
                        </a:lnTo>
                        <a:lnTo>
                          <a:pt x="13" y="0"/>
                        </a:lnTo>
                        <a:lnTo>
                          <a:pt x="74" y="0"/>
                        </a:lnTo>
                        <a:lnTo>
                          <a:pt x="48" y="4"/>
                        </a:lnTo>
                        <a:lnTo>
                          <a:pt x="95" y="22"/>
                        </a:lnTo>
                        <a:close/>
                      </a:path>
                    </a:pathLst>
                  </a:custGeom>
                  <a:solidFill>
                    <a:srgbClr val="FFFFFF"/>
                  </a:solidFill>
                  <a:ln w="9525">
                    <a:noFill/>
                    <a:round/>
                    <a:headEnd/>
                    <a:tailEnd/>
                  </a:ln>
                </p:spPr>
                <p:txBody>
                  <a:bodyPr/>
                  <a:lstStyle/>
                  <a:p>
                    <a:endParaRPr lang="it-IT"/>
                  </a:p>
                </p:txBody>
              </p:sp>
              <p:sp>
                <p:nvSpPr>
                  <p:cNvPr id="215" name="Freeform 72"/>
                  <p:cNvSpPr>
                    <a:spLocks/>
                  </p:cNvSpPr>
                  <p:nvPr/>
                </p:nvSpPr>
                <p:spPr bwMode="auto">
                  <a:xfrm>
                    <a:off x="770" y="2240"/>
                    <a:ext cx="95" cy="28"/>
                  </a:xfrm>
                  <a:custGeom>
                    <a:avLst/>
                    <a:gdLst/>
                    <a:ahLst/>
                    <a:cxnLst>
                      <a:cxn ang="0">
                        <a:pos x="95" y="22"/>
                      </a:cxn>
                      <a:cxn ang="0">
                        <a:pos x="74" y="28"/>
                      </a:cxn>
                      <a:cxn ang="0">
                        <a:pos x="25" y="9"/>
                      </a:cxn>
                      <a:cxn ang="0">
                        <a:pos x="0" y="15"/>
                      </a:cxn>
                      <a:cxn ang="0">
                        <a:pos x="13" y="0"/>
                      </a:cxn>
                      <a:cxn ang="0">
                        <a:pos x="74" y="0"/>
                      </a:cxn>
                      <a:cxn ang="0">
                        <a:pos x="48" y="4"/>
                      </a:cxn>
                      <a:cxn ang="0">
                        <a:pos x="95" y="22"/>
                      </a:cxn>
                    </a:cxnLst>
                    <a:rect l="0" t="0" r="r" b="b"/>
                    <a:pathLst>
                      <a:path w="95" h="28">
                        <a:moveTo>
                          <a:pt x="95" y="22"/>
                        </a:moveTo>
                        <a:lnTo>
                          <a:pt x="74" y="28"/>
                        </a:lnTo>
                        <a:lnTo>
                          <a:pt x="25" y="9"/>
                        </a:lnTo>
                        <a:lnTo>
                          <a:pt x="0" y="15"/>
                        </a:lnTo>
                        <a:lnTo>
                          <a:pt x="13" y="0"/>
                        </a:lnTo>
                        <a:lnTo>
                          <a:pt x="74" y="0"/>
                        </a:lnTo>
                        <a:lnTo>
                          <a:pt x="48" y="4"/>
                        </a:lnTo>
                        <a:lnTo>
                          <a:pt x="95" y="22"/>
                        </a:lnTo>
                        <a:close/>
                      </a:path>
                    </a:pathLst>
                  </a:custGeom>
                  <a:solidFill>
                    <a:srgbClr val="FFFFFF"/>
                  </a:solidFill>
                  <a:ln w="9525">
                    <a:noFill/>
                    <a:round/>
                    <a:headEnd/>
                    <a:tailEnd/>
                  </a:ln>
                </p:spPr>
                <p:txBody>
                  <a:bodyPr/>
                  <a:lstStyle/>
                  <a:p>
                    <a:endParaRPr lang="it-IT"/>
                  </a:p>
                </p:txBody>
              </p:sp>
            </p:grpSp>
          </p:grpSp>
        </p:grpSp>
        <p:sp>
          <p:nvSpPr>
            <p:cNvPr id="224" name="TextBox 223"/>
            <p:cNvSpPr txBox="1"/>
            <p:nvPr/>
          </p:nvSpPr>
          <p:spPr>
            <a:xfrm>
              <a:off x="2324390" y="5467139"/>
              <a:ext cx="1090931" cy="264955"/>
            </a:xfrm>
            <a:prstGeom prst="rect">
              <a:avLst/>
            </a:prstGeom>
            <a:noFill/>
          </p:spPr>
          <p:txBody>
            <a:bodyPr wrap="none" rtlCol="0">
              <a:spAutoFit/>
            </a:bodyPr>
            <a:lstStyle/>
            <a:p>
              <a:r>
                <a:rPr lang="it-IT" sz="1600" b="1" dirty="0" smtClean="0"/>
                <a:t>Computing</a:t>
              </a:r>
              <a:endParaRPr lang="it-IT" b="1" dirty="0"/>
            </a:p>
          </p:txBody>
        </p:sp>
        <p:sp>
          <p:nvSpPr>
            <p:cNvPr id="225" name="TextBox 224"/>
            <p:cNvSpPr txBox="1"/>
            <p:nvPr/>
          </p:nvSpPr>
          <p:spPr>
            <a:xfrm>
              <a:off x="4076585" y="5467139"/>
              <a:ext cx="807901" cy="264955"/>
            </a:xfrm>
            <a:prstGeom prst="rect">
              <a:avLst/>
            </a:prstGeom>
            <a:noFill/>
          </p:spPr>
          <p:txBody>
            <a:bodyPr wrap="none" rtlCol="0">
              <a:spAutoFit/>
            </a:bodyPr>
            <a:lstStyle/>
            <a:p>
              <a:r>
                <a:rPr lang="it-IT" sz="1600" b="1" dirty="0" smtClean="0"/>
                <a:t>Storage</a:t>
              </a:r>
              <a:endParaRPr lang="it-IT" b="1" dirty="0"/>
            </a:p>
          </p:txBody>
        </p:sp>
        <p:sp>
          <p:nvSpPr>
            <p:cNvPr id="226" name="TextBox 225"/>
            <p:cNvSpPr txBox="1"/>
            <p:nvPr/>
          </p:nvSpPr>
          <p:spPr>
            <a:xfrm>
              <a:off x="5408253" y="5467139"/>
              <a:ext cx="1150283" cy="264955"/>
            </a:xfrm>
            <a:prstGeom prst="rect">
              <a:avLst/>
            </a:prstGeom>
            <a:noFill/>
          </p:spPr>
          <p:txBody>
            <a:bodyPr wrap="none" rtlCol="0">
              <a:spAutoFit/>
            </a:bodyPr>
            <a:lstStyle/>
            <a:p>
              <a:r>
                <a:rPr lang="it-IT" sz="1600" b="1" dirty="0" smtClean="0"/>
                <a:t>Networking</a:t>
              </a:r>
              <a:endParaRPr lang="it-IT" b="1" dirty="0"/>
            </a:p>
          </p:txBody>
        </p:sp>
        <p:sp>
          <p:nvSpPr>
            <p:cNvPr id="229" name="Rectangle 228"/>
            <p:cNvSpPr/>
            <p:nvPr/>
          </p:nvSpPr>
          <p:spPr>
            <a:xfrm>
              <a:off x="1763688" y="3789040"/>
              <a:ext cx="5256584" cy="648072"/>
            </a:xfrm>
            <a:prstGeom prst="rect">
              <a:avLst/>
            </a:prstGeom>
            <a:solidFill>
              <a:schemeClr val="accent3">
                <a:lumMod val="60000"/>
                <a:lumOff val="40000"/>
              </a:schemeClr>
            </a:solidFill>
            <a:ln>
              <a:noFill/>
            </a:ln>
            <a:effectLst>
              <a:innerShdw blurRad="63500" dist="50800" dir="189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it-IT" sz="2400" b="1" dirty="0" smtClean="0"/>
                <a:t>HYPERVISOR</a:t>
              </a:r>
              <a:endParaRPr lang="it-IT" sz="2000" b="1" dirty="0"/>
            </a:p>
          </p:txBody>
        </p:sp>
        <p:sp>
          <p:nvSpPr>
            <p:cNvPr id="231" name="Rectangle 230"/>
            <p:cNvSpPr/>
            <p:nvPr/>
          </p:nvSpPr>
          <p:spPr>
            <a:xfrm>
              <a:off x="1763688" y="3140968"/>
              <a:ext cx="720080" cy="468335"/>
            </a:xfrm>
            <a:prstGeom prst="rect">
              <a:avLst/>
            </a:prstGeom>
            <a:solidFill>
              <a:schemeClr val="accent1">
                <a:lumMod val="40000"/>
                <a:lumOff val="60000"/>
              </a:schemeClr>
            </a:solidFill>
            <a:ln>
              <a:noFill/>
            </a:ln>
            <a:effectLst>
              <a:innerShdw blurRad="63500" dist="50800" dir="189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it-IT" b="1" dirty="0" smtClean="0"/>
                <a:t>VM </a:t>
              </a:r>
              <a:endParaRPr lang="it-IT" b="1" dirty="0"/>
            </a:p>
          </p:txBody>
        </p:sp>
        <p:sp>
          <p:nvSpPr>
            <p:cNvPr id="232" name="Rectangle 231"/>
            <p:cNvSpPr/>
            <p:nvPr/>
          </p:nvSpPr>
          <p:spPr>
            <a:xfrm>
              <a:off x="2627784" y="3140968"/>
              <a:ext cx="720080" cy="468335"/>
            </a:xfrm>
            <a:prstGeom prst="rect">
              <a:avLst/>
            </a:prstGeom>
            <a:solidFill>
              <a:schemeClr val="accent1">
                <a:lumMod val="40000"/>
                <a:lumOff val="60000"/>
              </a:schemeClr>
            </a:solidFill>
            <a:ln>
              <a:noFill/>
            </a:ln>
            <a:effectLst>
              <a:innerShdw blurRad="63500" dist="50800" dir="189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it-IT" b="1" dirty="0" smtClean="0"/>
                <a:t>VM </a:t>
              </a:r>
              <a:endParaRPr lang="it-IT" b="1" dirty="0"/>
            </a:p>
          </p:txBody>
        </p:sp>
        <p:sp>
          <p:nvSpPr>
            <p:cNvPr id="233" name="Rectangle 232"/>
            <p:cNvSpPr/>
            <p:nvPr/>
          </p:nvSpPr>
          <p:spPr>
            <a:xfrm>
              <a:off x="6300192" y="3140968"/>
              <a:ext cx="720080" cy="468335"/>
            </a:xfrm>
            <a:prstGeom prst="rect">
              <a:avLst/>
            </a:prstGeom>
            <a:solidFill>
              <a:schemeClr val="accent1">
                <a:lumMod val="40000"/>
                <a:lumOff val="60000"/>
              </a:schemeClr>
            </a:solidFill>
            <a:ln>
              <a:noFill/>
            </a:ln>
            <a:effectLst>
              <a:innerShdw blurRad="63500" dist="50800" dir="189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it-IT" b="1" dirty="0" smtClean="0"/>
                <a:t>VM </a:t>
              </a:r>
              <a:endParaRPr lang="it-IT" b="1" dirty="0"/>
            </a:p>
          </p:txBody>
        </p:sp>
        <p:sp>
          <p:nvSpPr>
            <p:cNvPr id="235" name="Rectangle 234"/>
            <p:cNvSpPr/>
            <p:nvPr/>
          </p:nvSpPr>
          <p:spPr>
            <a:xfrm>
              <a:off x="1763688" y="1052736"/>
              <a:ext cx="720080" cy="468335"/>
            </a:xfrm>
            <a:prstGeom prst="rect">
              <a:avLst/>
            </a:prstGeom>
            <a:solidFill>
              <a:schemeClr val="accent6">
                <a:lumMod val="60000"/>
                <a:lumOff val="40000"/>
              </a:schemeClr>
            </a:solidFill>
            <a:ln>
              <a:noFill/>
            </a:ln>
            <a:effectLst>
              <a:innerShdw blurRad="63500" dist="50800" dir="189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it-IT" b="1" dirty="0" smtClean="0"/>
                <a:t>VNF</a:t>
              </a:r>
              <a:endParaRPr lang="it-IT" b="1" dirty="0"/>
            </a:p>
          </p:txBody>
        </p:sp>
        <p:sp>
          <p:nvSpPr>
            <p:cNvPr id="236" name="Rectangle 235"/>
            <p:cNvSpPr/>
            <p:nvPr/>
          </p:nvSpPr>
          <p:spPr>
            <a:xfrm>
              <a:off x="2627784" y="1052736"/>
              <a:ext cx="720080" cy="468335"/>
            </a:xfrm>
            <a:prstGeom prst="rect">
              <a:avLst/>
            </a:prstGeom>
            <a:solidFill>
              <a:schemeClr val="accent6">
                <a:lumMod val="60000"/>
                <a:lumOff val="40000"/>
              </a:schemeClr>
            </a:solidFill>
            <a:ln>
              <a:noFill/>
            </a:ln>
            <a:effectLst>
              <a:innerShdw blurRad="63500" dist="50800" dir="189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it-IT" b="1" dirty="0" smtClean="0"/>
                <a:t>VNF</a:t>
              </a:r>
              <a:endParaRPr lang="it-IT" b="1" dirty="0"/>
            </a:p>
          </p:txBody>
        </p:sp>
        <p:sp>
          <p:nvSpPr>
            <p:cNvPr id="237" name="Rectangle 236"/>
            <p:cNvSpPr/>
            <p:nvPr/>
          </p:nvSpPr>
          <p:spPr>
            <a:xfrm>
              <a:off x="6300192" y="1052736"/>
              <a:ext cx="720080" cy="468335"/>
            </a:xfrm>
            <a:prstGeom prst="rect">
              <a:avLst/>
            </a:prstGeom>
            <a:solidFill>
              <a:schemeClr val="accent6">
                <a:lumMod val="60000"/>
                <a:lumOff val="40000"/>
              </a:schemeClr>
            </a:solidFill>
            <a:ln>
              <a:noFill/>
            </a:ln>
            <a:effectLst>
              <a:innerShdw blurRad="63500" dist="50800" dir="189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it-IT" b="1" dirty="0" smtClean="0"/>
                <a:t>VNF</a:t>
              </a:r>
              <a:endParaRPr lang="it-IT" b="1" dirty="0"/>
            </a:p>
          </p:txBody>
        </p:sp>
        <p:sp>
          <p:nvSpPr>
            <p:cNvPr id="238" name="TextBox 237"/>
            <p:cNvSpPr txBox="1"/>
            <p:nvPr/>
          </p:nvSpPr>
          <p:spPr>
            <a:xfrm>
              <a:off x="4499992" y="972017"/>
              <a:ext cx="1441420" cy="584775"/>
            </a:xfrm>
            <a:prstGeom prst="rect">
              <a:avLst/>
            </a:prstGeom>
            <a:noFill/>
          </p:spPr>
          <p:txBody>
            <a:bodyPr wrap="none" rtlCol="0">
              <a:spAutoFit/>
            </a:bodyPr>
            <a:lstStyle/>
            <a:p>
              <a:r>
                <a:rPr lang="it-IT" sz="3200" b="1" dirty="0" smtClean="0"/>
                <a:t>.     .     .</a:t>
              </a:r>
              <a:endParaRPr lang="it-IT" b="1" dirty="0"/>
            </a:p>
          </p:txBody>
        </p:sp>
        <p:sp>
          <p:nvSpPr>
            <p:cNvPr id="240" name="TextBox 239"/>
            <p:cNvSpPr txBox="1"/>
            <p:nvPr/>
          </p:nvSpPr>
          <p:spPr>
            <a:xfrm>
              <a:off x="3252807" y="6021288"/>
              <a:ext cx="2255297" cy="400110"/>
            </a:xfrm>
            <a:prstGeom prst="rect">
              <a:avLst/>
            </a:prstGeom>
            <a:noFill/>
          </p:spPr>
          <p:txBody>
            <a:bodyPr wrap="none" rtlCol="0">
              <a:spAutoFit/>
            </a:bodyPr>
            <a:lstStyle/>
            <a:p>
              <a:r>
                <a:rPr lang="it-IT" sz="2000" b="1" dirty="0" smtClean="0"/>
                <a:t>Physical   Hardware</a:t>
              </a:r>
              <a:endParaRPr lang="it-IT" sz="2000" b="1" dirty="0"/>
            </a:p>
          </p:txBody>
        </p:sp>
        <p:sp>
          <p:nvSpPr>
            <p:cNvPr id="181" name="Rectangle 180"/>
            <p:cNvSpPr/>
            <p:nvPr/>
          </p:nvSpPr>
          <p:spPr>
            <a:xfrm>
              <a:off x="3491880" y="1052736"/>
              <a:ext cx="720080" cy="468335"/>
            </a:xfrm>
            <a:prstGeom prst="rect">
              <a:avLst/>
            </a:prstGeom>
            <a:solidFill>
              <a:schemeClr val="accent6">
                <a:lumMod val="60000"/>
                <a:lumOff val="40000"/>
              </a:schemeClr>
            </a:solidFill>
            <a:ln>
              <a:noFill/>
            </a:ln>
            <a:effectLst>
              <a:innerShdw blurRad="63500" dist="50800" dir="189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it-IT" b="1" dirty="0" smtClean="0"/>
                <a:t>VNF</a:t>
              </a:r>
              <a:endParaRPr lang="it-IT" b="1" dirty="0"/>
            </a:p>
          </p:txBody>
        </p:sp>
        <p:sp>
          <p:nvSpPr>
            <p:cNvPr id="198" name="Rectangle 197"/>
            <p:cNvSpPr/>
            <p:nvPr/>
          </p:nvSpPr>
          <p:spPr>
            <a:xfrm>
              <a:off x="3491880" y="3140968"/>
              <a:ext cx="720080" cy="468335"/>
            </a:xfrm>
            <a:prstGeom prst="rect">
              <a:avLst/>
            </a:prstGeom>
            <a:solidFill>
              <a:schemeClr val="accent1">
                <a:lumMod val="40000"/>
                <a:lumOff val="60000"/>
              </a:schemeClr>
            </a:solidFill>
            <a:ln>
              <a:noFill/>
            </a:ln>
            <a:effectLst>
              <a:innerShdw blurRad="63500" dist="50800" dir="189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it-IT" b="1" dirty="0" smtClean="0"/>
                <a:t>VM </a:t>
              </a:r>
              <a:endParaRPr lang="it-IT" b="1" dirty="0"/>
            </a:p>
          </p:txBody>
        </p:sp>
        <p:sp>
          <p:nvSpPr>
            <p:cNvPr id="205" name="Rectangle 204"/>
            <p:cNvSpPr/>
            <p:nvPr/>
          </p:nvSpPr>
          <p:spPr>
            <a:xfrm>
              <a:off x="4355976" y="3140968"/>
              <a:ext cx="720080" cy="468335"/>
            </a:xfrm>
            <a:prstGeom prst="rect">
              <a:avLst/>
            </a:prstGeom>
            <a:solidFill>
              <a:schemeClr val="accent1">
                <a:lumMod val="40000"/>
                <a:lumOff val="60000"/>
              </a:schemeClr>
            </a:solidFill>
            <a:ln>
              <a:noFill/>
            </a:ln>
            <a:effectLst>
              <a:innerShdw blurRad="63500" dist="50800" dir="189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it-IT" b="1" dirty="0" smtClean="0"/>
                <a:t>VM </a:t>
              </a:r>
              <a:endParaRPr lang="it-IT" b="1" dirty="0"/>
            </a:p>
          </p:txBody>
        </p:sp>
        <p:sp>
          <p:nvSpPr>
            <p:cNvPr id="206" name="TextBox 205"/>
            <p:cNvSpPr txBox="1"/>
            <p:nvPr/>
          </p:nvSpPr>
          <p:spPr>
            <a:xfrm>
              <a:off x="5148064" y="3068960"/>
              <a:ext cx="1069524" cy="584775"/>
            </a:xfrm>
            <a:prstGeom prst="rect">
              <a:avLst/>
            </a:prstGeom>
            <a:noFill/>
          </p:spPr>
          <p:txBody>
            <a:bodyPr wrap="none" rtlCol="0">
              <a:spAutoFit/>
            </a:bodyPr>
            <a:lstStyle/>
            <a:p>
              <a:r>
                <a:rPr lang="it-IT" sz="3200" b="1" dirty="0" smtClean="0"/>
                <a:t>.   .   .</a:t>
              </a:r>
              <a:endParaRPr lang="it-IT" b="1" dirty="0"/>
            </a:p>
          </p:txBody>
        </p:sp>
        <p:cxnSp>
          <p:nvCxnSpPr>
            <p:cNvPr id="246" name="Straight Connector 245"/>
            <p:cNvCxnSpPr>
              <a:stCxn id="235" idx="2"/>
              <a:endCxn id="231" idx="0"/>
            </p:cNvCxnSpPr>
            <p:nvPr/>
          </p:nvCxnSpPr>
          <p:spPr>
            <a:xfrm>
              <a:off x="2123728" y="1521071"/>
              <a:ext cx="0" cy="161989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a:stCxn id="181" idx="2"/>
              <a:endCxn id="205" idx="0"/>
            </p:cNvCxnSpPr>
            <p:nvPr/>
          </p:nvCxnSpPr>
          <p:spPr>
            <a:xfrm>
              <a:off x="3851920" y="1521071"/>
              <a:ext cx="864096" cy="161989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640960" cy="620688"/>
          </a:xfrm>
        </p:spPr>
        <p:txBody>
          <a:bodyPr>
            <a:normAutofit/>
          </a:bodyPr>
          <a:lstStyle/>
          <a:p>
            <a:r>
              <a:rPr lang="it-IT" sz="3200" dirty="0" smtClean="0">
                <a:effectLst>
                  <a:outerShdw blurRad="38100" dist="38100" dir="2700000" algn="tl">
                    <a:srgbClr val="000000">
                      <a:alpha val="43137"/>
                    </a:srgbClr>
                  </a:outerShdw>
                </a:effectLst>
              </a:rPr>
              <a:t>ETSI  NFV  Reference Architecture</a:t>
            </a:r>
          </a:p>
        </p:txBody>
      </p:sp>
      <p:sp>
        <p:nvSpPr>
          <p:cNvPr id="3" name="Content Placeholder 2"/>
          <p:cNvSpPr>
            <a:spLocks noGrp="1"/>
          </p:cNvSpPr>
          <p:nvPr>
            <p:ph idx="1"/>
          </p:nvPr>
        </p:nvSpPr>
        <p:spPr>
          <a:xfrm>
            <a:off x="323528" y="737320"/>
            <a:ext cx="8436296" cy="5932040"/>
          </a:xfrm>
        </p:spPr>
        <p:txBody>
          <a:bodyPr>
            <a:noAutofit/>
          </a:bodyPr>
          <a:lstStyle/>
          <a:p>
            <a:pPr algn="just"/>
            <a:r>
              <a:rPr lang="it-IT" sz="2400" dirty="0" smtClean="0"/>
              <a:t>ETSI has been active in the NFV standardization process since 2012 through the ETSI ISG NFV</a:t>
            </a:r>
          </a:p>
          <a:p>
            <a:pPr algn="just"/>
            <a:r>
              <a:rPr lang="it-IT" sz="2400" dirty="0" smtClean="0"/>
              <a:t>More than 290 Telecom and IT companies joined ISG NFV activities, among the others:</a:t>
            </a:r>
          </a:p>
          <a:p>
            <a:pPr lvl="1" algn="just">
              <a:spcBef>
                <a:spcPts val="0"/>
              </a:spcBef>
              <a:buNone/>
            </a:pPr>
            <a:r>
              <a:rPr lang="it-IT" sz="2000" dirty="0" smtClean="0"/>
              <a:t>AT&amp;T</a:t>
            </a:r>
          </a:p>
          <a:p>
            <a:pPr lvl="1" algn="just">
              <a:spcBef>
                <a:spcPts val="0"/>
              </a:spcBef>
              <a:buNone/>
            </a:pPr>
            <a:r>
              <a:rPr lang="it-IT" sz="2000" dirty="0" smtClean="0"/>
              <a:t>British Telecom</a:t>
            </a:r>
          </a:p>
          <a:p>
            <a:pPr lvl="1" algn="just">
              <a:spcBef>
                <a:spcPts val="0"/>
              </a:spcBef>
              <a:buNone/>
            </a:pPr>
            <a:r>
              <a:rPr lang="it-IT" sz="2000" dirty="0" smtClean="0"/>
              <a:t>Century LInk</a:t>
            </a:r>
          </a:p>
          <a:p>
            <a:pPr lvl="1" algn="just">
              <a:spcBef>
                <a:spcPts val="0"/>
              </a:spcBef>
              <a:buNone/>
            </a:pPr>
            <a:r>
              <a:rPr lang="it-IT" sz="2000" dirty="0" smtClean="0"/>
              <a:t>China Mobile</a:t>
            </a:r>
          </a:p>
          <a:p>
            <a:pPr lvl="1" algn="just">
              <a:spcBef>
                <a:spcPts val="0"/>
              </a:spcBef>
              <a:buNone/>
            </a:pPr>
            <a:r>
              <a:rPr lang="it-IT" sz="2000" dirty="0" smtClean="0"/>
              <a:t>Colt</a:t>
            </a:r>
          </a:p>
          <a:p>
            <a:pPr lvl="1" algn="just">
              <a:spcBef>
                <a:spcPts val="0"/>
              </a:spcBef>
              <a:buNone/>
            </a:pPr>
            <a:r>
              <a:rPr lang="it-IT" sz="2000" dirty="0" smtClean="0"/>
              <a:t>Deutsche Telekom</a:t>
            </a:r>
          </a:p>
          <a:p>
            <a:pPr lvl="1" algn="just">
              <a:spcBef>
                <a:spcPts val="0"/>
              </a:spcBef>
              <a:buNone/>
            </a:pPr>
            <a:r>
              <a:rPr lang="it-IT" sz="2000" dirty="0" smtClean="0"/>
              <a:t>KDDI</a:t>
            </a:r>
          </a:p>
          <a:p>
            <a:pPr lvl="1" algn="just">
              <a:spcBef>
                <a:spcPts val="0"/>
              </a:spcBef>
              <a:buNone/>
            </a:pPr>
            <a:r>
              <a:rPr lang="it-IT" sz="2000" dirty="0" smtClean="0"/>
              <a:t>NTT</a:t>
            </a:r>
          </a:p>
          <a:p>
            <a:pPr lvl="1" algn="just">
              <a:spcBef>
                <a:spcPts val="0"/>
              </a:spcBef>
              <a:buNone/>
            </a:pPr>
            <a:r>
              <a:rPr lang="it-IT" sz="2000" dirty="0" smtClean="0"/>
              <a:t>Orange</a:t>
            </a:r>
          </a:p>
          <a:p>
            <a:pPr lvl="1" algn="just">
              <a:spcBef>
                <a:spcPts val="0"/>
              </a:spcBef>
              <a:buNone/>
            </a:pPr>
            <a:r>
              <a:rPr lang="it-IT" sz="2000" dirty="0" smtClean="0"/>
              <a:t>Telecom Italia</a:t>
            </a:r>
          </a:p>
          <a:p>
            <a:pPr lvl="1" algn="just">
              <a:spcBef>
                <a:spcPts val="0"/>
              </a:spcBef>
              <a:buNone/>
            </a:pPr>
            <a:r>
              <a:rPr lang="it-IT" sz="2000" dirty="0" smtClean="0"/>
              <a:t>Telefonica de Espa</a:t>
            </a:r>
            <a:r>
              <a:rPr lang="it-IT" sz="1800" dirty="0" smtClean="0">
                <a:latin typeface="Arial"/>
                <a:cs typeface="Arial"/>
              </a:rPr>
              <a:t>ñ</a:t>
            </a:r>
            <a:r>
              <a:rPr lang="it-IT" sz="2000" dirty="0" smtClean="0"/>
              <a:t>a</a:t>
            </a:r>
          </a:p>
          <a:p>
            <a:pPr lvl="1" algn="just">
              <a:spcBef>
                <a:spcPts val="0"/>
              </a:spcBef>
              <a:buNone/>
            </a:pPr>
            <a:r>
              <a:rPr lang="it-IT" sz="2000" dirty="0" smtClean="0"/>
              <a:t>Telstra</a:t>
            </a:r>
          </a:p>
          <a:p>
            <a:pPr lvl="1" algn="just">
              <a:spcBef>
                <a:spcPts val="0"/>
              </a:spcBef>
              <a:buNone/>
            </a:pPr>
            <a:r>
              <a:rPr lang="it-IT" sz="2000" dirty="0" smtClean="0"/>
              <a:t>Verizon</a:t>
            </a:r>
          </a:p>
          <a:p>
            <a:pPr algn="just"/>
            <a:endParaRPr lang="it-IT" sz="2000" dirty="0" smtClean="0"/>
          </a:p>
          <a:p>
            <a:pPr algn="just"/>
            <a:endParaRPr lang="it-IT" sz="2000"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print"/>
          <a:srcRect/>
          <a:stretch>
            <a:fillRect/>
          </a:stretch>
        </p:blipFill>
        <p:spPr bwMode="auto">
          <a:xfrm>
            <a:off x="1115616" y="908720"/>
            <a:ext cx="6912768" cy="5040560"/>
          </a:xfrm>
          <a:prstGeom prst="rect">
            <a:avLst/>
          </a:prstGeom>
          <a:solidFill>
            <a:schemeClr val="bg2">
              <a:lumMod val="90000"/>
            </a:schemeClr>
          </a:solidFill>
          <a:ln w="9525">
            <a:noFill/>
            <a:miter lim="800000"/>
            <a:headEnd/>
            <a:tailEnd/>
          </a:ln>
        </p:spPr>
      </p:pic>
      <p:sp>
        <p:nvSpPr>
          <p:cNvPr id="2" name="Title 1"/>
          <p:cNvSpPr>
            <a:spLocks noGrp="1"/>
          </p:cNvSpPr>
          <p:nvPr>
            <p:ph type="title"/>
          </p:nvPr>
        </p:nvSpPr>
        <p:spPr>
          <a:xfrm>
            <a:off x="323528" y="0"/>
            <a:ext cx="8640960" cy="720080"/>
          </a:xfrm>
        </p:spPr>
        <p:txBody>
          <a:bodyPr>
            <a:normAutofit/>
          </a:bodyPr>
          <a:lstStyle/>
          <a:p>
            <a:r>
              <a:rPr lang="it-IT" sz="3200" dirty="0" smtClean="0">
                <a:effectLst>
                  <a:outerShdw blurRad="38100" dist="38100" dir="2700000" algn="tl">
                    <a:srgbClr val="000000">
                      <a:alpha val="43137"/>
                    </a:srgbClr>
                  </a:outerShdw>
                </a:effectLst>
              </a:rPr>
              <a:t>ETSI NFV reference architecture</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764704"/>
            <a:ext cx="8723312" cy="5904656"/>
          </a:xfrm>
        </p:spPr>
        <p:txBody>
          <a:bodyPr>
            <a:normAutofit/>
          </a:bodyPr>
          <a:lstStyle/>
          <a:p>
            <a:pPr algn="just"/>
            <a:endParaRPr lang="it-IT" dirty="0" smtClean="0"/>
          </a:p>
          <a:p>
            <a:pPr algn="just"/>
            <a:endParaRPr lang="it-IT" dirty="0" smtClean="0"/>
          </a:p>
          <a:p>
            <a:pPr algn="just"/>
            <a:endParaRPr lang="it-IT" dirty="0" smtClean="0"/>
          </a:p>
          <a:p>
            <a:pPr lvl="1" algn="just"/>
            <a:endParaRPr lang="it-IT" sz="2400" dirty="0" smtClean="0"/>
          </a:p>
          <a:p>
            <a:pPr algn="just"/>
            <a:endParaRPr lang="it-IT" sz="2800" dirty="0" smtClean="0"/>
          </a:p>
          <a:p>
            <a:pPr algn="just"/>
            <a:endParaRPr lang="it-IT" sz="2800" dirty="0" smtClean="0"/>
          </a:p>
          <a:p>
            <a:pPr algn="just"/>
            <a:endParaRPr lang="it-IT" dirty="0" smtClean="0">
              <a:solidFill>
                <a:srgbClr val="FF0000"/>
              </a:solidFill>
            </a:endParaRPr>
          </a:p>
        </p:txBody>
      </p:sp>
      <p:sp>
        <p:nvSpPr>
          <p:cNvPr id="6" name="Rectangle 5"/>
          <p:cNvSpPr/>
          <p:nvPr/>
        </p:nvSpPr>
        <p:spPr>
          <a:xfrm>
            <a:off x="1331640" y="5733256"/>
            <a:ext cx="6552728"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TextBox 6"/>
          <p:cNvSpPr txBox="1"/>
          <p:nvPr/>
        </p:nvSpPr>
        <p:spPr>
          <a:xfrm>
            <a:off x="1187624" y="5661248"/>
            <a:ext cx="1442767" cy="307777"/>
          </a:xfrm>
          <a:prstGeom prst="rect">
            <a:avLst/>
          </a:prstGeom>
          <a:noFill/>
        </p:spPr>
        <p:txBody>
          <a:bodyPr wrap="none" rtlCol="0">
            <a:spAutoFit/>
          </a:bodyPr>
          <a:lstStyle/>
          <a:p>
            <a:r>
              <a:rPr lang="it-IT" sz="1400" b="1" i="1" dirty="0" smtClean="0">
                <a:solidFill>
                  <a:srgbClr val="FF0000"/>
                </a:solidFill>
              </a:rPr>
              <a:t>By Telecom Italia</a:t>
            </a:r>
            <a:endParaRPr lang="it-IT" sz="1400" b="1" i="1" dirty="0">
              <a:solidFill>
                <a:srgbClr val="FF0000"/>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640960" cy="620688"/>
          </a:xfrm>
        </p:spPr>
        <p:txBody>
          <a:bodyPr>
            <a:normAutofit/>
          </a:bodyPr>
          <a:lstStyle/>
          <a:p>
            <a:r>
              <a:rPr lang="it-IT" sz="3200" dirty="0" smtClean="0">
                <a:effectLst>
                  <a:outerShdw blurRad="38100" dist="38100" dir="2700000" algn="tl">
                    <a:srgbClr val="000000">
                      <a:alpha val="43137"/>
                    </a:srgbClr>
                  </a:outerShdw>
                </a:effectLst>
              </a:rPr>
              <a:t>NFV standard architecture  (1)</a:t>
            </a:r>
          </a:p>
        </p:txBody>
      </p:sp>
      <p:sp>
        <p:nvSpPr>
          <p:cNvPr id="3" name="Content Placeholder 2"/>
          <p:cNvSpPr>
            <a:spLocks noGrp="1"/>
          </p:cNvSpPr>
          <p:nvPr>
            <p:ph idx="1"/>
          </p:nvPr>
        </p:nvSpPr>
        <p:spPr>
          <a:xfrm>
            <a:off x="323528" y="692696"/>
            <a:ext cx="8436296" cy="5904656"/>
          </a:xfrm>
        </p:spPr>
        <p:txBody>
          <a:bodyPr>
            <a:noAutofit/>
          </a:bodyPr>
          <a:lstStyle/>
          <a:p>
            <a:pPr algn="just">
              <a:buNone/>
            </a:pPr>
            <a:r>
              <a:rPr lang="it-IT" sz="2800" dirty="0" smtClean="0"/>
              <a:t>Includes three domains:</a:t>
            </a:r>
          </a:p>
          <a:p>
            <a:pPr algn="just">
              <a:buNone/>
            </a:pPr>
            <a:endParaRPr lang="it-IT" sz="1600" dirty="0" smtClean="0"/>
          </a:p>
          <a:p>
            <a:pPr marL="514350" indent="-514350" algn="just">
              <a:buFont typeface="+mj-lt"/>
              <a:buAutoNum type="arabicParenR"/>
            </a:pPr>
            <a:r>
              <a:rPr lang="it-IT" sz="2800" dirty="0" smtClean="0"/>
              <a:t>Virtual Network Functions (VNF); it includes:</a:t>
            </a:r>
          </a:p>
          <a:p>
            <a:pPr lvl="1" algn="just"/>
            <a:r>
              <a:rPr lang="it-IT" sz="2400" dirty="0" smtClean="0"/>
              <a:t>all the VNFs; different VNFs can be chained to provide a complex service</a:t>
            </a:r>
          </a:p>
          <a:p>
            <a:pPr lvl="1" algn="just"/>
            <a:r>
              <a:rPr lang="it-IT" sz="2400" dirty="0" smtClean="0"/>
              <a:t>VNF Element Mangers (EM); each EM performs the usual management functions over the VNF it is associated with</a:t>
            </a:r>
          </a:p>
          <a:p>
            <a:pPr marL="514350" indent="-514350" algn="just">
              <a:buFont typeface="+mj-lt"/>
              <a:buAutoNum type="arabicParenR"/>
            </a:pPr>
            <a:r>
              <a:rPr lang="it-IT" sz="2800" dirty="0" smtClean="0"/>
              <a:t>VNF Infrastructure (VNFI); it includes:</a:t>
            </a:r>
          </a:p>
          <a:p>
            <a:pPr lvl="1" algn="just"/>
            <a:r>
              <a:rPr lang="it-IT" sz="2400" dirty="0" smtClean="0"/>
              <a:t>the physical environment where the VNFs run, i.e. the physical computing, storage and network HW</a:t>
            </a:r>
          </a:p>
          <a:p>
            <a:pPr lvl="1" algn="just"/>
            <a:r>
              <a:rPr lang="it-IT" sz="2400" dirty="0" smtClean="0"/>
              <a:t>The computing, storage and network virtualized HW and SW obtained from the physical ones through a “virtualization layer”</a:t>
            </a:r>
          </a:p>
          <a:p>
            <a:pPr lvl="1" algn="just">
              <a:buNone/>
            </a:pPr>
            <a:endParaRPr lang="it-IT"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7467600" cy="864096"/>
          </a:xfrm>
        </p:spPr>
        <p:txBody>
          <a:bodyPr>
            <a:normAutofit/>
          </a:bodyPr>
          <a:lstStyle/>
          <a:p>
            <a:r>
              <a:rPr lang="it-IT" sz="3200" dirty="0" smtClean="0">
                <a:effectLst>
                  <a:outerShdw blurRad="38100" dist="38100" dir="2700000" algn="tl">
                    <a:srgbClr val="000000">
                      <a:alpha val="43137"/>
                    </a:srgbClr>
                  </a:outerShdw>
                </a:effectLst>
              </a:rPr>
              <a:t>Example: Green Number</a:t>
            </a:r>
            <a:endParaRPr lang="it-IT" sz="3200" dirty="0">
              <a:effectLst>
                <a:outerShdw blurRad="38100" dist="38100" dir="2700000" algn="tl">
                  <a:srgbClr val="000000">
                    <a:alpha val="43137"/>
                  </a:srgbClr>
                </a:outerShdw>
              </a:effectLst>
            </a:endParaRPr>
          </a:p>
        </p:txBody>
      </p:sp>
      <p:cxnSp>
        <p:nvCxnSpPr>
          <p:cNvPr id="57" name="Straight Connector 56"/>
          <p:cNvCxnSpPr/>
          <p:nvPr/>
        </p:nvCxnSpPr>
        <p:spPr>
          <a:xfrm rot="16200000">
            <a:off x="4283968" y="2708920"/>
            <a:ext cx="0"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740352" y="5229200"/>
            <a:ext cx="720080" cy="72008"/>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899592" y="4437112"/>
            <a:ext cx="864096"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899592" y="4365104"/>
            <a:ext cx="864096" cy="216024"/>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7682879" y="4653136"/>
            <a:ext cx="921569" cy="1440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endCxn id="104" idx="1"/>
          </p:cNvCxnSpPr>
          <p:nvPr/>
        </p:nvCxnSpPr>
        <p:spPr>
          <a:xfrm>
            <a:off x="7668344" y="5305624"/>
            <a:ext cx="720080"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a:off x="4644008" y="3212976"/>
            <a:ext cx="72008" cy="8640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716016" y="2132856"/>
            <a:ext cx="0"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72" idx="3"/>
            <a:endCxn id="82" idx="0"/>
          </p:cNvCxnSpPr>
          <p:nvPr/>
        </p:nvCxnSpPr>
        <p:spPr>
          <a:xfrm flipV="1">
            <a:off x="1250752" y="1827582"/>
            <a:ext cx="520049" cy="222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endCxn id="85" idx="1"/>
          </p:cNvCxnSpPr>
          <p:nvPr/>
        </p:nvCxnSpPr>
        <p:spPr>
          <a:xfrm flipV="1">
            <a:off x="4932040" y="1345805"/>
            <a:ext cx="1152128" cy="2109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4427984" y="1340768"/>
            <a:ext cx="576064" cy="792088"/>
          </a:xfrm>
          <a:prstGeom prst="rect">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9" name="Picture 67" descr="TDM-Switch"/>
          <p:cNvPicPr>
            <a:picLocks noChangeAspect="1" noChangeArrowheads="1"/>
          </p:cNvPicPr>
          <p:nvPr/>
        </p:nvPicPr>
        <p:blipFill>
          <a:blip r:embed="rId2" cstate="print"/>
          <a:srcRect/>
          <a:stretch>
            <a:fillRect/>
          </a:stretch>
        </p:blipFill>
        <p:spPr bwMode="auto">
          <a:xfrm>
            <a:off x="1551186" y="4149080"/>
            <a:ext cx="788566" cy="1257225"/>
          </a:xfrm>
          <a:prstGeom prst="rect">
            <a:avLst/>
          </a:prstGeom>
          <a:noFill/>
        </p:spPr>
      </p:pic>
      <p:sp>
        <p:nvSpPr>
          <p:cNvPr id="70" name="Cloud"/>
          <p:cNvSpPr>
            <a:spLocks noChangeAspect="1" noEditPoints="1" noChangeArrowheads="1"/>
          </p:cNvSpPr>
          <p:nvPr/>
        </p:nvSpPr>
        <p:spPr bwMode="auto">
          <a:xfrm>
            <a:off x="3419872" y="4005064"/>
            <a:ext cx="2736304" cy="133366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chemeClr val="tx1"/>
            </a:solidFill>
            <a:miter lim="800000"/>
            <a:headEnd/>
            <a:tailEnd/>
          </a:ln>
          <a:effectLst/>
        </p:spPr>
        <p:txBody>
          <a:bodyPr anchor="ctr"/>
          <a:lstStyle/>
          <a:p>
            <a:endParaRPr lang="en-US" b="1" dirty="0">
              <a:latin typeface="Arial Narrow" pitchFamily="34" charset="0"/>
            </a:endParaRPr>
          </a:p>
          <a:p>
            <a:endParaRPr lang="en-US" b="1" dirty="0">
              <a:latin typeface="Arial Narrow" pitchFamily="34" charset="0"/>
            </a:endParaRPr>
          </a:p>
        </p:txBody>
      </p:sp>
      <p:sp>
        <p:nvSpPr>
          <p:cNvPr id="71" name="AutoShape 22"/>
          <p:cNvSpPr>
            <a:spLocks noChangeArrowheads="1"/>
          </p:cNvSpPr>
          <p:nvPr/>
        </p:nvSpPr>
        <p:spPr bwMode="auto">
          <a:xfrm>
            <a:off x="3563888" y="2636912"/>
            <a:ext cx="504056" cy="504056"/>
          </a:xfrm>
          <a:prstGeom prst="flowChartMagneticDisk">
            <a:avLst/>
          </a:prstGeom>
          <a:solidFill>
            <a:schemeClr val="bg1">
              <a:lumMod val="75000"/>
            </a:schemeClr>
          </a:solidFill>
          <a:ln>
            <a:headEnd/>
            <a:tailEnd/>
          </a:ln>
        </p:spPr>
        <p:style>
          <a:lnRef idx="1">
            <a:schemeClr val="accent4"/>
          </a:lnRef>
          <a:fillRef idx="2">
            <a:schemeClr val="accent4"/>
          </a:fillRef>
          <a:effectRef idx="1">
            <a:schemeClr val="accent4"/>
          </a:effectRef>
          <a:fontRef idx="minor">
            <a:schemeClr val="dk1"/>
          </a:fontRef>
        </p:style>
        <p:txBody>
          <a:bodyPr wrap="none" anchor="ctr"/>
          <a:lstStyle/>
          <a:p>
            <a:endParaRPr lang="en-US" dirty="0">
              <a:latin typeface="Arial Narrow" pitchFamily="34" charset="0"/>
            </a:endParaRPr>
          </a:p>
        </p:txBody>
      </p:sp>
      <p:pic>
        <p:nvPicPr>
          <p:cNvPr id="72" name="Picture 16" descr="0SSrete2"/>
          <p:cNvPicPr>
            <a:picLocks noChangeAspect="1" noChangeArrowheads="1"/>
          </p:cNvPicPr>
          <p:nvPr/>
        </p:nvPicPr>
        <p:blipFill>
          <a:blip r:embed="rId3" cstate="print"/>
          <a:srcRect/>
          <a:stretch>
            <a:fillRect/>
          </a:stretch>
        </p:blipFill>
        <p:spPr bwMode="auto">
          <a:xfrm>
            <a:off x="755576" y="1628800"/>
            <a:ext cx="495176" cy="442121"/>
          </a:xfrm>
          <a:prstGeom prst="rect">
            <a:avLst/>
          </a:prstGeom>
          <a:noFill/>
        </p:spPr>
      </p:pic>
      <p:sp>
        <p:nvSpPr>
          <p:cNvPr id="73" name="Oval 72"/>
          <p:cNvSpPr/>
          <p:nvPr/>
        </p:nvSpPr>
        <p:spPr>
          <a:xfrm>
            <a:off x="1623194" y="4406915"/>
            <a:ext cx="504056" cy="216024"/>
          </a:xfrm>
          <a:prstGeom prst="ellipse">
            <a:avLst/>
          </a:prstGeom>
          <a:solidFill>
            <a:schemeClr val="bg2"/>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800" dirty="0">
              <a:solidFill>
                <a:schemeClr val="tx1"/>
              </a:solidFill>
            </a:endParaRPr>
          </a:p>
        </p:txBody>
      </p:sp>
      <p:pic>
        <p:nvPicPr>
          <p:cNvPr id="74" name="Picture 632"/>
          <p:cNvPicPr>
            <a:picLocks noChangeAspect="1" noChangeArrowheads="1"/>
          </p:cNvPicPr>
          <p:nvPr/>
        </p:nvPicPr>
        <p:blipFill>
          <a:blip r:embed="rId4" cstate="print"/>
          <a:srcRect/>
          <a:stretch>
            <a:fillRect/>
          </a:stretch>
        </p:blipFill>
        <p:spPr bwMode="auto">
          <a:xfrm>
            <a:off x="539552" y="4221088"/>
            <a:ext cx="417513" cy="274638"/>
          </a:xfrm>
          <a:prstGeom prst="rect">
            <a:avLst/>
          </a:prstGeom>
          <a:noFill/>
          <a:ln w="9525">
            <a:noFill/>
            <a:miter lim="800000"/>
            <a:headEnd/>
            <a:tailEnd/>
          </a:ln>
        </p:spPr>
      </p:pic>
      <p:pic>
        <p:nvPicPr>
          <p:cNvPr id="75" name="Picture 491"/>
          <p:cNvPicPr>
            <a:picLocks noChangeAspect="1" noChangeArrowheads="1"/>
          </p:cNvPicPr>
          <p:nvPr/>
        </p:nvPicPr>
        <p:blipFill>
          <a:blip r:embed="rId5" cstate="print"/>
          <a:srcRect/>
          <a:stretch>
            <a:fillRect/>
          </a:stretch>
        </p:blipFill>
        <p:spPr bwMode="auto">
          <a:xfrm>
            <a:off x="539552" y="5085184"/>
            <a:ext cx="420688" cy="296863"/>
          </a:xfrm>
          <a:prstGeom prst="rect">
            <a:avLst/>
          </a:prstGeom>
          <a:noFill/>
          <a:ln w="9525">
            <a:noFill/>
            <a:miter lim="800000"/>
            <a:headEnd/>
            <a:tailEnd/>
          </a:ln>
        </p:spPr>
      </p:pic>
      <p:sp>
        <p:nvSpPr>
          <p:cNvPr id="76" name="TextBox 75"/>
          <p:cNvSpPr txBox="1"/>
          <p:nvPr/>
        </p:nvSpPr>
        <p:spPr>
          <a:xfrm>
            <a:off x="4572000" y="4293096"/>
            <a:ext cx="1330814" cy="307777"/>
          </a:xfrm>
          <a:prstGeom prst="rect">
            <a:avLst/>
          </a:prstGeom>
          <a:noFill/>
        </p:spPr>
        <p:txBody>
          <a:bodyPr wrap="none" rtlCol="0">
            <a:spAutoFit/>
          </a:bodyPr>
          <a:lstStyle/>
          <a:p>
            <a:r>
              <a:rPr lang="it-IT" sz="1400" b="1" dirty="0" smtClean="0">
                <a:latin typeface="Arial" pitchFamily="34" charset="0"/>
                <a:cs typeface="Arial" pitchFamily="34" charset="0"/>
              </a:rPr>
              <a:t>SS7  Network</a:t>
            </a:r>
            <a:endParaRPr lang="it-IT" sz="1400" b="1" dirty="0">
              <a:latin typeface="Arial" pitchFamily="34" charset="0"/>
              <a:cs typeface="Arial" pitchFamily="34" charset="0"/>
            </a:endParaRPr>
          </a:p>
        </p:txBody>
      </p:sp>
      <p:sp>
        <p:nvSpPr>
          <p:cNvPr id="77" name="TextBox 76"/>
          <p:cNvSpPr txBox="1"/>
          <p:nvPr/>
        </p:nvSpPr>
        <p:spPr>
          <a:xfrm>
            <a:off x="3591532" y="2807350"/>
            <a:ext cx="476412" cy="261610"/>
          </a:xfrm>
          <a:prstGeom prst="rect">
            <a:avLst/>
          </a:prstGeom>
          <a:noFill/>
        </p:spPr>
        <p:txBody>
          <a:bodyPr wrap="none" rtlCol="0">
            <a:spAutoFit/>
          </a:bodyPr>
          <a:lstStyle/>
          <a:p>
            <a:r>
              <a:rPr lang="it-IT" sz="1100" b="1" dirty="0" smtClean="0">
                <a:latin typeface="Arial" pitchFamily="34" charset="0"/>
                <a:cs typeface="Arial" pitchFamily="34" charset="0"/>
              </a:rPr>
              <a:t>SDP</a:t>
            </a:r>
            <a:endParaRPr lang="it-IT" sz="1100" b="1" dirty="0">
              <a:latin typeface="Arial" pitchFamily="34" charset="0"/>
              <a:cs typeface="Arial" pitchFamily="34" charset="0"/>
            </a:endParaRPr>
          </a:p>
        </p:txBody>
      </p:sp>
      <p:sp>
        <p:nvSpPr>
          <p:cNvPr id="78" name="TextBox 77"/>
          <p:cNvSpPr txBox="1"/>
          <p:nvPr/>
        </p:nvSpPr>
        <p:spPr>
          <a:xfrm>
            <a:off x="1695202" y="4406915"/>
            <a:ext cx="439544" cy="246221"/>
          </a:xfrm>
          <a:prstGeom prst="rect">
            <a:avLst/>
          </a:prstGeom>
          <a:noFill/>
        </p:spPr>
        <p:txBody>
          <a:bodyPr wrap="none" rtlCol="0">
            <a:spAutoFit/>
          </a:bodyPr>
          <a:lstStyle/>
          <a:p>
            <a:r>
              <a:rPr lang="it-IT" sz="1000" b="1" dirty="0" smtClean="0">
                <a:latin typeface="Arial" pitchFamily="34" charset="0"/>
                <a:cs typeface="Arial" pitchFamily="34" charset="0"/>
              </a:rPr>
              <a:t>SSP</a:t>
            </a:r>
          </a:p>
        </p:txBody>
      </p:sp>
      <p:cxnSp>
        <p:nvCxnSpPr>
          <p:cNvPr id="79" name="Straight Connector 78"/>
          <p:cNvCxnSpPr>
            <a:stCxn id="75" idx="3"/>
          </p:cNvCxnSpPr>
          <p:nvPr/>
        </p:nvCxnSpPr>
        <p:spPr>
          <a:xfrm flipV="1">
            <a:off x="960240" y="5157192"/>
            <a:ext cx="587424" cy="764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a:stCxn id="69" idx="3"/>
            <a:endCxn id="70" idx="0"/>
          </p:cNvCxnSpPr>
          <p:nvPr/>
        </p:nvCxnSpPr>
        <p:spPr>
          <a:xfrm flipV="1">
            <a:off x="2339752" y="4671898"/>
            <a:ext cx="1088608" cy="10579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4427984" y="1628800"/>
            <a:ext cx="574196" cy="307777"/>
          </a:xfrm>
          <a:prstGeom prst="rect">
            <a:avLst/>
          </a:prstGeom>
          <a:noFill/>
        </p:spPr>
        <p:txBody>
          <a:bodyPr wrap="none" rtlCol="0">
            <a:spAutoFit/>
          </a:bodyPr>
          <a:lstStyle/>
          <a:p>
            <a:r>
              <a:rPr lang="it-IT" sz="1400" b="1" dirty="0" smtClean="0">
                <a:latin typeface="Arial" pitchFamily="34" charset="0"/>
                <a:cs typeface="Arial" pitchFamily="34" charset="0"/>
              </a:rPr>
              <a:t>SMS</a:t>
            </a:r>
            <a:endParaRPr lang="it-IT" sz="1100" b="1" dirty="0" smtClean="0">
              <a:latin typeface="Arial" pitchFamily="34" charset="0"/>
              <a:cs typeface="Arial" pitchFamily="34" charset="0"/>
            </a:endParaRPr>
          </a:p>
        </p:txBody>
      </p:sp>
      <p:sp>
        <p:nvSpPr>
          <p:cNvPr id="82" name="Cloud"/>
          <p:cNvSpPr>
            <a:spLocks noChangeAspect="1" noEditPoints="1" noChangeArrowheads="1"/>
          </p:cNvSpPr>
          <p:nvPr/>
        </p:nvSpPr>
        <p:spPr bwMode="auto">
          <a:xfrm>
            <a:off x="1763688" y="1268760"/>
            <a:ext cx="2293085" cy="1117644"/>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chemeClr val="tx1"/>
            </a:solidFill>
            <a:miter lim="800000"/>
            <a:headEnd/>
            <a:tailEnd/>
          </a:ln>
          <a:effectLst/>
        </p:spPr>
        <p:txBody>
          <a:bodyPr anchor="ctr"/>
          <a:lstStyle/>
          <a:p>
            <a:endParaRPr lang="en-US" b="1" dirty="0">
              <a:latin typeface="Arial Narrow" pitchFamily="34" charset="0"/>
            </a:endParaRPr>
          </a:p>
          <a:p>
            <a:endParaRPr lang="en-US" b="1" dirty="0">
              <a:latin typeface="Arial Narrow" pitchFamily="34" charset="0"/>
            </a:endParaRPr>
          </a:p>
        </p:txBody>
      </p:sp>
      <p:cxnSp>
        <p:nvCxnSpPr>
          <p:cNvPr id="83" name="Straight Connector 82"/>
          <p:cNvCxnSpPr/>
          <p:nvPr/>
        </p:nvCxnSpPr>
        <p:spPr>
          <a:xfrm>
            <a:off x="3995936" y="1700808"/>
            <a:ext cx="43916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85" name="Picture 16" descr="0SSrete2"/>
          <p:cNvPicPr>
            <a:picLocks noChangeAspect="1" noChangeArrowheads="1"/>
          </p:cNvPicPr>
          <p:nvPr/>
        </p:nvPicPr>
        <p:blipFill>
          <a:blip r:embed="rId3" cstate="print"/>
          <a:srcRect/>
          <a:stretch>
            <a:fillRect/>
          </a:stretch>
        </p:blipFill>
        <p:spPr bwMode="auto">
          <a:xfrm>
            <a:off x="6084168" y="1124744"/>
            <a:ext cx="495176" cy="442121"/>
          </a:xfrm>
          <a:prstGeom prst="rect">
            <a:avLst/>
          </a:prstGeom>
          <a:noFill/>
        </p:spPr>
      </p:pic>
      <p:pic>
        <p:nvPicPr>
          <p:cNvPr id="86" name="Picture 16" descr="0SSrete2"/>
          <p:cNvPicPr>
            <a:picLocks noChangeAspect="1" noChangeArrowheads="1"/>
          </p:cNvPicPr>
          <p:nvPr/>
        </p:nvPicPr>
        <p:blipFill>
          <a:blip r:embed="rId3" cstate="print"/>
          <a:srcRect/>
          <a:stretch>
            <a:fillRect/>
          </a:stretch>
        </p:blipFill>
        <p:spPr bwMode="auto">
          <a:xfrm>
            <a:off x="6588224" y="1834751"/>
            <a:ext cx="495176" cy="442121"/>
          </a:xfrm>
          <a:prstGeom prst="rect">
            <a:avLst/>
          </a:prstGeom>
          <a:noFill/>
        </p:spPr>
      </p:pic>
      <p:cxnSp>
        <p:nvCxnSpPr>
          <p:cNvPr id="87" name="Straight Connector 86"/>
          <p:cNvCxnSpPr>
            <a:endCxn id="86" idx="1"/>
          </p:cNvCxnSpPr>
          <p:nvPr/>
        </p:nvCxnSpPr>
        <p:spPr>
          <a:xfrm>
            <a:off x="5004048" y="1916832"/>
            <a:ext cx="1584176" cy="1389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1907704" y="1628800"/>
            <a:ext cx="2010487" cy="338554"/>
          </a:xfrm>
          <a:prstGeom prst="rect">
            <a:avLst/>
          </a:prstGeom>
          <a:noFill/>
        </p:spPr>
        <p:txBody>
          <a:bodyPr wrap="none" rtlCol="0">
            <a:spAutoFit/>
          </a:bodyPr>
          <a:lstStyle/>
          <a:p>
            <a:r>
              <a:rPr lang="it-IT" sz="1600" b="1" dirty="0" smtClean="0">
                <a:latin typeface="Arial" pitchFamily="34" charset="0"/>
                <a:cs typeface="Arial" pitchFamily="34" charset="0"/>
              </a:rPr>
              <a:t>Swithced  Network</a:t>
            </a:r>
            <a:endParaRPr lang="it-IT" sz="1600" b="1" dirty="0">
              <a:latin typeface="Arial" pitchFamily="34" charset="0"/>
              <a:cs typeface="Arial" pitchFamily="34" charset="0"/>
            </a:endParaRPr>
          </a:p>
        </p:txBody>
      </p:sp>
      <p:sp>
        <p:nvSpPr>
          <p:cNvPr id="98" name="TextBox 97"/>
          <p:cNvSpPr txBox="1"/>
          <p:nvPr/>
        </p:nvSpPr>
        <p:spPr>
          <a:xfrm>
            <a:off x="251520" y="1124744"/>
            <a:ext cx="1008112" cy="430887"/>
          </a:xfrm>
          <a:prstGeom prst="rect">
            <a:avLst/>
          </a:prstGeom>
          <a:noFill/>
        </p:spPr>
        <p:txBody>
          <a:bodyPr wrap="square" rtlCol="0">
            <a:spAutoFit/>
          </a:bodyPr>
          <a:lstStyle/>
          <a:p>
            <a:pPr algn="ctr"/>
            <a:r>
              <a:rPr lang="it-IT" sz="1100" b="1" dirty="0" smtClean="0">
                <a:latin typeface="Arial" pitchFamily="34" charset="0"/>
                <a:cs typeface="Arial" pitchFamily="34" charset="0"/>
              </a:rPr>
              <a:t>Customer</a:t>
            </a:r>
          </a:p>
          <a:p>
            <a:pPr algn="ctr"/>
            <a:r>
              <a:rPr lang="it-IT" sz="1100" b="1" dirty="0" smtClean="0">
                <a:latin typeface="Arial" pitchFamily="34" charset="0"/>
                <a:cs typeface="Arial" pitchFamily="34" charset="0"/>
              </a:rPr>
              <a:t>control</a:t>
            </a:r>
          </a:p>
        </p:txBody>
      </p:sp>
      <p:sp>
        <p:nvSpPr>
          <p:cNvPr id="99" name="TextBox 98"/>
          <p:cNvSpPr txBox="1"/>
          <p:nvPr/>
        </p:nvSpPr>
        <p:spPr>
          <a:xfrm>
            <a:off x="6228184" y="908720"/>
            <a:ext cx="648072" cy="261610"/>
          </a:xfrm>
          <a:prstGeom prst="rect">
            <a:avLst/>
          </a:prstGeom>
          <a:noFill/>
        </p:spPr>
        <p:txBody>
          <a:bodyPr wrap="square" rtlCol="0">
            <a:spAutoFit/>
          </a:bodyPr>
          <a:lstStyle/>
          <a:p>
            <a:pPr algn="ctr"/>
            <a:r>
              <a:rPr lang="it-IT" sz="1100" b="1" dirty="0" smtClean="0">
                <a:latin typeface="Arial" pitchFamily="34" charset="0"/>
                <a:cs typeface="Arial" pitchFamily="34" charset="0"/>
              </a:rPr>
              <a:t>SCE</a:t>
            </a:r>
          </a:p>
        </p:txBody>
      </p:sp>
      <p:sp>
        <p:nvSpPr>
          <p:cNvPr id="100" name="TextBox 99"/>
          <p:cNvSpPr txBox="1"/>
          <p:nvPr/>
        </p:nvSpPr>
        <p:spPr>
          <a:xfrm>
            <a:off x="6876256" y="1629961"/>
            <a:ext cx="1008112" cy="430887"/>
          </a:xfrm>
          <a:prstGeom prst="rect">
            <a:avLst/>
          </a:prstGeom>
          <a:noFill/>
        </p:spPr>
        <p:txBody>
          <a:bodyPr wrap="square" rtlCol="0">
            <a:spAutoFit/>
          </a:bodyPr>
          <a:lstStyle/>
          <a:p>
            <a:pPr algn="ctr"/>
            <a:r>
              <a:rPr lang="it-IT" sz="1100" b="1" dirty="0" smtClean="0">
                <a:latin typeface="Arial" pitchFamily="34" charset="0"/>
                <a:cs typeface="Arial" pitchFamily="34" charset="0"/>
              </a:rPr>
              <a:t>Service</a:t>
            </a:r>
          </a:p>
          <a:p>
            <a:pPr algn="ctr"/>
            <a:r>
              <a:rPr lang="it-IT" sz="1100" b="1" dirty="0" smtClean="0">
                <a:latin typeface="Arial" pitchFamily="34" charset="0"/>
                <a:cs typeface="Arial" pitchFamily="34" charset="0"/>
              </a:rPr>
              <a:t>Manager</a:t>
            </a:r>
          </a:p>
        </p:txBody>
      </p:sp>
      <p:pic>
        <p:nvPicPr>
          <p:cNvPr id="101" name="Picture 67" descr="TDM-Switch"/>
          <p:cNvPicPr>
            <a:picLocks noChangeAspect="1" noChangeArrowheads="1"/>
          </p:cNvPicPr>
          <p:nvPr/>
        </p:nvPicPr>
        <p:blipFill>
          <a:blip r:embed="rId2" cstate="print"/>
          <a:srcRect/>
          <a:stretch>
            <a:fillRect/>
          </a:stretch>
        </p:blipFill>
        <p:spPr bwMode="auto">
          <a:xfrm>
            <a:off x="6948264" y="4332015"/>
            <a:ext cx="788566" cy="1257225"/>
          </a:xfrm>
          <a:prstGeom prst="rect">
            <a:avLst/>
          </a:prstGeom>
          <a:noFill/>
        </p:spPr>
      </p:pic>
      <p:sp>
        <p:nvSpPr>
          <p:cNvPr id="102" name="Oval 101"/>
          <p:cNvSpPr/>
          <p:nvPr/>
        </p:nvSpPr>
        <p:spPr>
          <a:xfrm>
            <a:off x="7020272" y="4581128"/>
            <a:ext cx="504056" cy="216024"/>
          </a:xfrm>
          <a:prstGeom prst="ellipse">
            <a:avLst/>
          </a:prstGeom>
          <a:solidFill>
            <a:schemeClr val="bg2"/>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800" dirty="0">
              <a:solidFill>
                <a:schemeClr val="tx1"/>
              </a:solidFill>
            </a:endParaRPr>
          </a:p>
        </p:txBody>
      </p:sp>
      <p:pic>
        <p:nvPicPr>
          <p:cNvPr id="103" name="Picture 632"/>
          <p:cNvPicPr>
            <a:picLocks noChangeAspect="1" noChangeArrowheads="1"/>
          </p:cNvPicPr>
          <p:nvPr/>
        </p:nvPicPr>
        <p:blipFill>
          <a:blip r:embed="rId4" cstate="print"/>
          <a:srcRect/>
          <a:stretch>
            <a:fillRect/>
          </a:stretch>
        </p:blipFill>
        <p:spPr bwMode="auto">
          <a:xfrm>
            <a:off x="8330951" y="4509120"/>
            <a:ext cx="417513" cy="274638"/>
          </a:xfrm>
          <a:prstGeom prst="rect">
            <a:avLst/>
          </a:prstGeom>
          <a:noFill/>
          <a:ln w="9525">
            <a:noFill/>
            <a:miter lim="800000"/>
            <a:headEnd/>
            <a:tailEnd/>
          </a:ln>
        </p:spPr>
      </p:pic>
      <p:pic>
        <p:nvPicPr>
          <p:cNvPr id="104" name="Picture 491"/>
          <p:cNvPicPr>
            <a:picLocks noChangeAspect="1" noChangeArrowheads="1"/>
          </p:cNvPicPr>
          <p:nvPr/>
        </p:nvPicPr>
        <p:blipFill>
          <a:blip r:embed="rId5" cstate="print"/>
          <a:srcRect/>
          <a:stretch>
            <a:fillRect/>
          </a:stretch>
        </p:blipFill>
        <p:spPr bwMode="auto">
          <a:xfrm>
            <a:off x="8388424" y="5229200"/>
            <a:ext cx="420688" cy="296863"/>
          </a:xfrm>
          <a:prstGeom prst="rect">
            <a:avLst/>
          </a:prstGeom>
          <a:noFill/>
          <a:ln w="9525">
            <a:noFill/>
            <a:miter lim="800000"/>
            <a:headEnd/>
            <a:tailEnd/>
          </a:ln>
        </p:spPr>
      </p:pic>
      <p:sp>
        <p:nvSpPr>
          <p:cNvPr id="105" name="TextBox 104"/>
          <p:cNvSpPr txBox="1"/>
          <p:nvPr/>
        </p:nvSpPr>
        <p:spPr>
          <a:xfrm>
            <a:off x="7092280" y="4581128"/>
            <a:ext cx="439544" cy="246221"/>
          </a:xfrm>
          <a:prstGeom prst="rect">
            <a:avLst/>
          </a:prstGeom>
          <a:noFill/>
        </p:spPr>
        <p:txBody>
          <a:bodyPr wrap="none" rtlCol="0">
            <a:spAutoFit/>
          </a:bodyPr>
          <a:lstStyle/>
          <a:p>
            <a:r>
              <a:rPr lang="it-IT" sz="1000" b="1" dirty="0" smtClean="0">
                <a:latin typeface="Arial" pitchFamily="34" charset="0"/>
                <a:cs typeface="Arial" pitchFamily="34" charset="0"/>
              </a:rPr>
              <a:t>SSP</a:t>
            </a:r>
          </a:p>
        </p:txBody>
      </p:sp>
      <p:cxnSp>
        <p:nvCxnSpPr>
          <p:cNvPr id="106" name="Straight Connector 105"/>
          <p:cNvCxnSpPr>
            <a:endCxn id="101" idx="1"/>
          </p:cNvCxnSpPr>
          <p:nvPr/>
        </p:nvCxnSpPr>
        <p:spPr>
          <a:xfrm>
            <a:off x="6156176" y="4686924"/>
            <a:ext cx="792088" cy="2737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Freeform 106"/>
          <p:cNvSpPr/>
          <p:nvPr/>
        </p:nvSpPr>
        <p:spPr>
          <a:xfrm>
            <a:off x="2123058" y="3217044"/>
            <a:ext cx="2343150" cy="1308100"/>
          </a:xfrm>
          <a:custGeom>
            <a:avLst/>
            <a:gdLst>
              <a:gd name="connsiteX0" fmla="*/ 0 w 2343150"/>
              <a:gd name="connsiteY0" fmla="*/ 1295400 h 1308100"/>
              <a:gd name="connsiteX1" fmla="*/ 1860550 w 2343150"/>
              <a:gd name="connsiteY1" fmla="*/ 1092200 h 1308100"/>
              <a:gd name="connsiteX2" fmla="*/ 2343150 w 2343150"/>
              <a:gd name="connsiteY2" fmla="*/ 0 h 1308100"/>
            </a:gdLst>
            <a:ahLst/>
            <a:cxnLst>
              <a:cxn ang="0">
                <a:pos x="connsiteX0" y="connsiteY0"/>
              </a:cxn>
              <a:cxn ang="0">
                <a:pos x="connsiteX1" y="connsiteY1"/>
              </a:cxn>
              <a:cxn ang="0">
                <a:pos x="connsiteX2" y="connsiteY2"/>
              </a:cxn>
            </a:cxnLst>
            <a:rect l="l" t="t" r="r" b="b"/>
            <a:pathLst>
              <a:path w="2343150" h="1308100">
                <a:moveTo>
                  <a:pt x="0" y="1295400"/>
                </a:moveTo>
                <a:cubicBezTo>
                  <a:pt x="735012" y="1301750"/>
                  <a:pt x="1470025" y="1308100"/>
                  <a:pt x="1860550" y="1092200"/>
                </a:cubicBezTo>
                <a:cubicBezTo>
                  <a:pt x="2251075" y="876300"/>
                  <a:pt x="2297112" y="438150"/>
                  <a:pt x="2343150" y="0"/>
                </a:cubicBezTo>
              </a:path>
            </a:pathLst>
          </a:custGeom>
          <a:ln w="19050">
            <a:solidFill>
              <a:srgbClr val="FF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08" name="Freeform 107"/>
          <p:cNvSpPr/>
          <p:nvPr/>
        </p:nvSpPr>
        <p:spPr>
          <a:xfrm>
            <a:off x="2078608" y="3255144"/>
            <a:ext cx="2552700" cy="1473200"/>
          </a:xfrm>
          <a:custGeom>
            <a:avLst/>
            <a:gdLst>
              <a:gd name="connsiteX0" fmla="*/ 0 w 2552700"/>
              <a:gd name="connsiteY0" fmla="*/ 1333500 h 1473200"/>
              <a:gd name="connsiteX1" fmla="*/ 2076450 w 2552700"/>
              <a:gd name="connsiteY1" fmla="*/ 1250950 h 1473200"/>
              <a:gd name="connsiteX2" fmla="*/ 2552700 w 2552700"/>
              <a:gd name="connsiteY2" fmla="*/ 0 h 1473200"/>
            </a:gdLst>
            <a:ahLst/>
            <a:cxnLst>
              <a:cxn ang="0">
                <a:pos x="connsiteX0" y="connsiteY0"/>
              </a:cxn>
              <a:cxn ang="0">
                <a:pos x="connsiteX1" y="connsiteY1"/>
              </a:cxn>
              <a:cxn ang="0">
                <a:pos x="connsiteX2" y="connsiteY2"/>
              </a:cxn>
            </a:cxnLst>
            <a:rect l="l" t="t" r="r" b="b"/>
            <a:pathLst>
              <a:path w="2552700" h="1473200">
                <a:moveTo>
                  <a:pt x="0" y="1333500"/>
                </a:moveTo>
                <a:cubicBezTo>
                  <a:pt x="825500" y="1403350"/>
                  <a:pt x="1651000" y="1473200"/>
                  <a:pt x="2076450" y="1250950"/>
                </a:cubicBezTo>
                <a:cubicBezTo>
                  <a:pt x="2501900" y="1028700"/>
                  <a:pt x="2527300" y="514350"/>
                  <a:pt x="2552700" y="0"/>
                </a:cubicBezTo>
              </a:path>
            </a:pathLst>
          </a:custGeom>
          <a:ln w="19050">
            <a:solidFill>
              <a:srgbClr val="FF0000"/>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09" name="Freeform 108"/>
          <p:cNvSpPr/>
          <p:nvPr/>
        </p:nvSpPr>
        <p:spPr>
          <a:xfrm>
            <a:off x="2332608" y="4759036"/>
            <a:ext cx="4622800" cy="267758"/>
          </a:xfrm>
          <a:custGeom>
            <a:avLst/>
            <a:gdLst>
              <a:gd name="connsiteX0" fmla="*/ 0 w 4622800"/>
              <a:gd name="connsiteY0" fmla="*/ 134408 h 267758"/>
              <a:gd name="connsiteX1" fmla="*/ 2089150 w 4622800"/>
              <a:gd name="connsiteY1" fmla="*/ 13758 h 267758"/>
              <a:gd name="connsiteX2" fmla="*/ 3841750 w 4622800"/>
              <a:gd name="connsiteY2" fmla="*/ 51858 h 267758"/>
              <a:gd name="connsiteX3" fmla="*/ 4622800 w 4622800"/>
              <a:gd name="connsiteY3" fmla="*/ 267758 h 267758"/>
            </a:gdLst>
            <a:ahLst/>
            <a:cxnLst>
              <a:cxn ang="0">
                <a:pos x="connsiteX0" y="connsiteY0"/>
              </a:cxn>
              <a:cxn ang="0">
                <a:pos x="connsiteX1" y="connsiteY1"/>
              </a:cxn>
              <a:cxn ang="0">
                <a:pos x="connsiteX2" y="connsiteY2"/>
              </a:cxn>
              <a:cxn ang="0">
                <a:pos x="connsiteX3" y="connsiteY3"/>
              </a:cxn>
            </a:cxnLst>
            <a:rect l="l" t="t" r="r" b="b"/>
            <a:pathLst>
              <a:path w="4622800" h="267758">
                <a:moveTo>
                  <a:pt x="0" y="134408"/>
                </a:moveTo>
                <a:cubicBezTo>
                  <a:pt x="724429" y="80962"/>
                  <a:pt x="1448859" y="27516"/>
                  <a:pt x="2089150" y="13758"/>
                </a:cubicBezTo>
                <a:cubicBezTo>
                  <a:pt x="2729441" y="0"/>
                  <a:pt x="3419475" y="9525"/>
                  <a:pt x="3841750" y="51858"/>
                </a:cubicBezTo>
                <a:cubicBezTo>
                  <a:pt x="4264025" y="94191"/>
                  <a:pt x="4443412" y="180974"/>
                  <a:pt x="4622800" y="267758"/>
                </a:cubicBezTo>
              </a:path>
            </a:pathLst>
          </a:custGeom>
          <a:ln w="19050">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10" name="Decagon 109"/>
          <p:cNvSpPr/>
          <p:nvPr/>
        </p:nvSpPr>
        <p:spPr>
          <a:xfrm>
            <a:off x="1187624" y="4149080"/>
            <a:ext cx="216024" cy="216024"/>
          </a:xfrm>
          <a:prstGeom prst="dec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solidFill>
                  <a:schemeClr val="tx1"/>
                </a:solidFill>
              </a:rPr>
              <a:t>1</a:t>
            </a:r>
            <a:endParaRPr lang="it-IT" b="1" dirty="0">
              <a:solidFill>
                <a:schemeClr val="tx1"/>
              </a:solidFill>
            </a:endParaRPr>
          </a:p>
        </p:txBody>
      </p:sp>
      <p:sp>
        <p:nvSpPr>
          <p:cNvPr id="111" name="Decagon 110"/>
          <p:cNvSpPr/>
          <p:nvPr/>
        </p:nvSpPr>
        <p:spPr>
          <a:xfrm>
            <a:off x="4139952" y="3573016"/>
            <a:ext cx="216024" cy="216024"/>
          </a:xfrm>
          <a:prstGeom prst="dec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solidFill>
                  <a:schemeClr val="tx1"/>
                </a:solidFill>
              </a:rPr>
              <a:t>2</a:t>
            </a:r>
            <a:endParaRPr lang="it-IT" b="1" dirty="0">
              <a:solidFill>
                <a:schemeClr val="tx1"/>
              </a:solidFill>
            </a:endParaRPr>
          </a:p>
        </p:txBody>
      </p:sp>
      <p:sp>
        <p:nvSpPr>
          <p:cNvPr id="112" name="Decagon 111"/>
          <p:cNvSpPr/>
          <p:nvPr/>
        </p:nvSpPr>
        <p:spPr>
          <a:xfrm>
            <a:off x="4499992" y="4077072"/>
            <a:ext cx="216024" cy="216024"/>
          </a:xfrm>
          <a:prstGeom prst="dec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solidFill>
                  <a:schemeClr val="tx1"/>
                </a:solidFill>
              </a:rPr>
              <a:t>3</a:t>
            </a:r>
            <a:endParaRPr lang="it-IT" b="1" dirty="0">
              <a:solidFill>
                <a:schemeClr val="tx1"/>
              </a:solidFill>
            </a:endParaRPr>
          </a:p>
        </p:txBody>
      </p:sp>
      <p:sp>
        <p:nvSpPr>
          <p:cNvPr id="113" name="Decagon 112"/>
          <p:cNvSpPr/>
          <p:nvPr/>
        </p:nvSpPr>
        <p:spPr>
          <a:xfrm>
            <a:off x="4572000" y="4797152"/>
            <a:ext cx="216024" cy="216024"/>
          </a:xfrm>
          <a:prstGeom prst="dec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solidFill>
                  <a:schemeClr val="tx1"/>
                </a:solidFill>
              </a:rPr>
              <a:t>4</a:t>
            </a:r>
            <a:endParaRPr lang="it-IT" b="1" dirty="0">
              <a:solidFill>
                <a:schemeClr val="tx1"/>
              </a:solidFill>
            </a:endParaRPr>
          </a:p>
        </p:txBody>
      </p:sp>
      <p:sp>
        <p:nvSpPr>
          <p:cNvPr id="114" name="Decagon 113"/>
          <p:cNvSpPr/>
          <p:nvPr/>
        </p:nvSpPr>
        <p:spPr>
          <a:xfrm>
            <a:off x="7956376" y="5013176"/>
            <a:ext cx="216024" cy="216024"/>
          </a:xfrm>
          <a:prstGeom prst="dec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solidFill>
                  <a:schemeClr val="tx1"/>
                </a:solidFill>
              </a:rPr>
              <a:t>5</a:t>
            </a:r>
            <a:endParaRPr lang="it-IT" b="1" dirty="0">
              <a:solidFill>
                <a:schemeClr val="tx1"/>
              </a:solidFill>
            </a:endParaRPr>
          </a:p>
        </p:txBody>
      </p:sp>
      <p:sp>
        <p:nvSpPr>
          <p:cNvPr id="115" name="TextBox 114"/>
          <p:cNvSpPr txBox="1"/>
          <p:nvPr/>
        </p:nvSpPr>
        <p:spPr>
          <a:xfrm>
            <a:off x="395536" y="5589240"/>
            <a:ext cx="8568952" cy="1169551"/>
          </a:xfrm>
          <a:prstGeom prst="rect">
            <a:avLst/>
          </a:prstGeom>
          <a:noFill/>
        </p:spPr>
        <p:txBody>
          <a:bodyPr wrap="square" rtlCol="0">
            <a:spAutoFit/>
          </a:bodyPr>
          <a:lstStyle/>
          <a:p>
            <a:r>
              <a:rPr lang="it-IT" sz="1400" b="1" dirty="0" smtClean="0"/>
              <a:t>1):   The calling user dials the green number</a:t>
            </a:r>
          </a:p>
          <a:p>
            <a:r>
              <a:rPr lang="it-IT" sz="1400" b="1" dirty="0" smtClean="0"/>
              <a:t>2):   The SSP function triggers a query to SCP for number translation</a:t>
            </a:r>
          </a:p>
          <a:p>
            <a:r>
              <a:rPr lang="it-IT" sz="1400" b="1" dirty="0" smtClean="0"/>
              <a:t>3):   SCP, after realizing it was a “green number” service request, answers back with the translated number</a:t>
            </a:r>
          </a:p>
          <a:p>
            <a:r>
              <a:rPr lang="it-IT" sz="1400" b="1" dirty="0" smtClean="0"/>
              <a:t>4):   The switch forwards the call request to the destination switch</a:t>
            </a:r>
          </a:p>
          <a:p>
            <a:r>
              <a:rPr lang="it-IT" sz="1400" b="1" dirty="0" smtClean="0"/>
              <a:t>5):   The called telephone rings</a:t>
            </a:r>
            <a:endParaRPr lang="it-IT" sz="1400" b="1" dirty="0"/>
          </a:p>
        </p:txBody>
      </p:sp>
      <p:grpSp>
        <p:nvGrpSpPr>
          <p:cNvPr id="116" name="Group 69"/>
          <p:cNvGrpSpPr>
            <a:grpSpLocks/>
          </p:cNvGrpSpPr>
          <p:nvPr/>
        </p:nvGrpSpPr>
        <p:grpSpPr bwMode="auto">
          <a:xfrm>
            <a:off x="4355976" y="2492896"/>
            <a:ext cx="576064" cy="720080"/>
            <a:chOff x="4654" y="740"/>
            <a:chExt cx="283" cy="263"/>
          </a:xfrm>
        </p:grpSpPr>
        <p:sp>
          <p:nvSpPr>
            <p:cNvPr id="117" name="Freeform 43"/>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18" name="Freeform 44"/>
            <p:cNvSpPr>
              <a:spLocks/>
            </p:cNvSpPr>
            <p:nvPr/>
          </p:nvSpPr>
          <p:spPr bwMode="auto">
            <a:xfrm>
              <a:off x="4654" y="740"/>
              <a:ext cx="283" cy="31"/>
            </a:xfrm>
            <a:custGeom>
              <a:avLst/>
              <a:gdLst/>
              <a:ahLst/>
              <a:cxnLst>
                <a:cxn ang="0">
                  <a:pos x="0" y="31"/>
                </a:cxn>
                <a:cxn ang="0">
                  <a:pos x="36" y="0"/>
                </a:cxn>
                <a:cxn ang="0">
                  <a:pos x="283" y="0"/>
                </a:cxn>
                <a:cxn ang="0">
                  <a:pos x="247" y="31"/>
                </a:cxn>
                <a:cxn ang="0">
                  <a:pos x="0" y="31"/>
                </a:cxn>
              </a:cxnLst>
              <a:rect l="0" t="0" r="r" b="b"/>
              <a:pathLst>
                <a:path w="283" h="31">
                  <a:moveTo>
                    <a:pt x="0" y="31"/>
                  </a:moveTo>
                  <a:lnTo>
                    <a:pt x="36" y="0"/>
                  </a:lnTo>
                  <a:lnTo>
                    <a:pt x="283" y="0"/>
                  </a:lnTo>
                  <a:lnTo>
                    <a:pt x="247" y="31"/>
                  </a:lnTo>
                  <a:lnTo>
                    <a:pt x="0" y="31"/>
                  </a:lnTo>
                  <a:close/>
                </a:path>
              </a:pathLst>
            </a:custGeom>
            <a:solidFill>
              <a:srgbClr val="C9C9B6"/>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19" name="Rectangle 45"/>
            <p:cNvSpPr>
              <a:spLocks noChangeArrowheads="1"/>
            </p:cNvSpPr>
            <p:nvPr/>
          </p:nvSpPr>
          <p:spPr bwMode="auto">
            <a:xfrm>
              <a:off x="4654" y="771"/>
              <a:ext cx="247" cy="232"/>
            </a:xfrm>
            <a:prstGeom prst="rect">
              <a:avLst/>
            </a:prstGeom>
            <a:solidFill>
              <a:srgbClr val="B7B79D"/>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20" name="Rectangle 46"/>
            <p:cNvSpPr>
              <a:spLocks noChangeArrowheads="1"/>
            </p:cNvSpPr>
            <p:nvPr/>
          </p:nvSpPr>
          <p:spPr bwMode="auto">
            <a:xfrm>
              <a:off x="4655" y="772"/>
              <a:ext cx="245" cy="230"/>
            </a:xfrm>
            <a:prstGeom prst="rect">
              <a:avLst/>
            </a:prstGeom>
            <a:solidFill>
              <a:srgbClr val="B7B79D"/>
            </a:solid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21" name="Freeform 47"/>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22" name="Freeform 48"/>
            <p:cNvSpPr>
              <a:spLocks/>
            </p:cNvSpPr>
            <p:nvPr/>
          </p:nvSpPr>
          <p:spPr bwMode="auto">
            <a:xfrm>
              <a:off x="4901" y="740"/>
              <a:ext cx="36" cy="263"/>
            </a:xfrm>
            <a:custGeom>
              <a:avLst/>
              <a:gdLst/>
              <a:ahLst/>
              <a:cxnLst>
                <a:cxn ang="0">
                  <a:pos x="0" y="263"/>
                </a:cxn>
                <a:cxn ang="0">
                  <a:pos x="36" y="230"/>
                </a:cxn>
                <a:cxn ang="0">
                  <a:pos x="36" y="0"/>
                </a:cxn>
                <a:cxn ang="0">
                  <a:pos x="0" y="31"/>
                </a:cxn>
                <a:cxn ang="0">
                  <a:pos x="0" y="263"/>
                </a:cxn>
              </a:cxnLst>
              <a:rect l="0" t="0" r="r" b="b"/>
              <a:pathLst>
                <a:path w="36" h="263">
                  <a:moveTo>
                    <a:pt x="0" y="263"/>
                  </a:moveTo>
                  <a:lnTo>
                    <a:pt x="36" y="230"/>
                  </a:lnTo>
                  <a:lnTo>
                    <a:pt x="36" y="0"/>
                  </a:lnTo>
                  <a:lnTo>
                    <a:pt x="0" y="31"/>
                  </a:lnTo>
                  <a:lnTo>
                    <a:pt x="0" y="263"/>
                  </a:lnTo>
                  <a:close/>
                </a:path>
              </a:pathLst>
            </a:custGeom>
            <a:solidFill>
              <a:srgbClr val="7A7A5A"/>
            </a:solidFill>
            <a:ln w="3175">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123" name="Group 52"/>
            <p:cNvGrpSpPr>
              <a:grpSpLocks/>
            </p:cNvGrpSpPr>
            <p:nvPr/>
          </p:nvGrpSpPr>
          <p:grpSpPr bwMode="auto">
            <a:xfrm>
              <a:off x="4654" y="833"/>
              <a:ext cx="250" cy="117"/>
              <a:chOff x="4654" y="833"/>
              <a:chExt cx="250" cy="117"/>
            </a:xfrm>
          </p:grpSpPr>
          <p:sp>
            <p:nvSpPr>
              <p:cNvPr id="140" name="Line 49"/>
              <p:cNvSpPr>
                <a:spLocks noChangeShapeType="1"/>
              </p:cNvSpPr>
              <p:nvPr/>
            </p:nvSpPr>
            <p:spPr bwMode="auto">
              <a:xfrm>
                <a:off x="4654" y="833"/>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1" name="Line 50"/>
              <p:cNvSpPr>
                <a:spLocks noChangeShapeType="1"/>
              </p:cNvSpPr>
              <p:nvPr/>
            </p:nvSpPr>
            <p:spPr bwMode="auto">
              <a:xfrm>
                <a:off x="4654" y="891"/>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42" name="Line 51"/>
              <p:cNvSpPr>
                <a:spLocks noChangeShapeType="1"/>
              </p:cNvSpPr>
              <p:nvPr/>
            </p:nvSpPr>
            <p:spPr bwMode="auto">
              <a:xfrm>
                <a:off x="4654" y="949"/>
                <a:ext cx="250" cy="1"/>
              </a:xfrm>
              <a:prstGeom prst="line">
                <a:avLst/>
              </a:prstGeom>
              <a:noFill/>
              <a:ln w="6350">
                <a:solidFill>
                  <a:srgbClr val="DBDBCE"/>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124" name="Group 56"/>
            <p:cNvGrpSpPr>
              <a:grpSpLocks/>
            </p:cNvGrpSpPr>
            <p:nvPr/>
          </p:nvGrpSpPr>
          <p:grpSpPr bwMode="auto">
            <a:xfrm>
              <a:off x="4654" y="831"/>
              <a:ext cx="250" cy="117"/>
              <a:chOff x="4654" y="831"/>
              <a:chExt cx="250" cy="117"/>
            </a:xfrm>
          </p:grpSpPr>
          <p:sp>
            <p:nvSpPr>
              <p:cNvPr id="137" name="Line 53"/>
              <p:cNvSpPr>
                <a:spLocks noChangeShapeType="1"/>
              </p:cNvSpPr>
              <p:nvPr/>
            </p:nvSpPr>
            <p:spPr bwMode="auto">
              <a:xfrm>
                <a:off x="4654" y="831"/>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38" name="Line 54"/>
              <p:cNvSpPr>
                <a:spLocks noChangeShapeType="1"/>
              </p:cNvSpPr>
              <p:nvPr/>
            </p:nvSpPr>
            <p:spPr bwMode="auto">
              <a:xfrm>
                <a:off x="4654" y="889"/>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39" name="Line 55"/>
              <p:cNvSpPr>
                <a:spLocks noChangeShapeType="1"/>
              </p:cNvSpPr>
              <p:nvPr/>
            </p:nvSpPr>
            <p:spPr bwMode="auto">
              <a:xfrm>
                <a:off x="4654" y="947"/>
                <a:ext cx="250" cy="1"/>
              </a:xfrm>
              <a:prstGeom prst="line">
                <a:avLst/>
              </a:prstGeom>
              <a:noFill/>
              <a:ln w="6350">
                <a:solidFill>
                  <a:srgbClr val="494936"/>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125" name="Rectangle 57"/>
            <p:cNvSpPr>
              <a:spLocks noChangeArrowheads="1"/>
            </p:cNvSpPr>
            <p:nvPr/>
          </p:nvSpPr>
          <p:spPr bwMode="auto">
            <a:xfrm>
              <a:off x="4655" y="772"/>
              <a:ext cx="245" cy="230"/>
            </a:xfrm>
            <a:prstGeom prst="rect">
              <a:avLst/>
            </a:prstGeom>
            <a:noFill/>
            <a:ln w="3175">
              <a:solidFill>
                <a:srgbClr val="494936"/>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126" name="Group 261"/>
            <p:cNvGrpSpPr>
              <a:grpSpLocks/>
            </p:cNvGrpSpPr>
            <p:nvPr/>
          </p:nvGrpSpPr>
          <p:grpSpPr bwMode="auto">
            <a:xfrm>
              <a:off x="4821" y="802"/>
              <a:ext cx="61" cy="177"/>
              <a:chOff x="4821" y="802"/>
              <a:chExt cx="61" cy="177"/>
            </a:xfrm>
          </p:grpSpPr>
          <p:grpSp>
            <p:nvGrpSpPr>
              <p:cNvPr id="127" name="Group 62"/>
              <p:cNvGrpSpPr>
                <a:grpSpLocks/>
              </p:cNvGrpSpPr>
              <p:nvPr/>
            </p:nvGrpSpPr>
            <p:grpSpPr bwMode="auto">
              <a:xfrm>
                <a:off x="4823" y="804"/>
                <a:ext cx="59" cy="175"/>
                <a:chOff x="4823" y="804"/>
                <a:chExt cx="59" cy="175"/>
              </a:xfrm>
            </p:grpSpPr>
            <p:sp>
              <p:nvSpPr>
                <p:cNvPr id="133" name="Line 58"/>
                <p:cNvSpPr>
                  <a:spLocks noChangeShapeType="1"/>
                </p:cNvSpPr>
                <p:nvPr/>
              </p:nvSpPr>
              <p:spPr bwMode="auto">
                <a:xfrm>
                  <a:off x="4823" y="804"/>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34" name="Line 59"/>
                <p:cNvSpPr>
                  <a:spLocks noChangeShapeType="1"/>
                </p:cNvSpPr>
                <p:nvPr/>
              </p:nvSpPr>
              <p:spPr bwMode="auto">
                <a:xfrm>
                  <a:off x="4823" y="862"/>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35" name="Line 60"/>
                <p:cNvSpPr>
                  <a:spLocks noChangeShapeType="1"/>
                </p:cNvSpPr>
                <p:nvPr/>
              </p:nvSpPr>
              <p:spPr bwMode="auto">
                <a:xfrm>
                  <a:off x="4823" y="920"/>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36" name="Line 61"/>
                <p:cNvSpPr>
                  <a:spLocks noChangeShapeType="1"/>
                </p:cNvSpPr>
                <p:nvPr/>
              </p:nvSpPr>
              <p:spPr bwMode="auto">
                <a:xfrm>
                  <a:off x="4823" y="978"/>
                  <a:ext cx="59" cy="1"/>
                </a:xfrm>
                <a:prstGeom prst="line">
                  <a:avLst/>
                </a:prstGeom>
                <a:noFill/>
                <a:ln w="9525">
                  <a:solidFill>
                    <a:srgbClr val="EDEDE7"/>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128" name="Group 67"/>
              <p:cNvGrpSpPr>
                <a:grpSpLocks/>
              </p:cNvGrpSpPr>
              <p:nvPr/>
            </p:nvGrpSpPr>
            <p:grpSpPr bwMode="auto">
              <a:xfrm>
                <a:off x="4821" y="802"/>
                <a:ext cx="59" cy="175"/>
                <a:chOff x="4821" y="802"/>
                <a:chExt cx="59" cy="175"/>
              </a:xfrm>
            </p:grpSpPr>
            <p:sp>
              <p:nvSpPr>
                <p:cNvPr id="129" name="Line 63"/>
                <p:cNvSpPr>
                  <a:spLocks noChangeShapeType="1"/>
                </p:cNvSpPr>
                <p:nvPr/>
              </p:nvSpPr>
              <p:spPr bwMode="auto">
                <a:xfrm>
                  <a:off x="4821" y="802"/>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30" name="Line 64"/>
                <p:cNvSpPr>
                  <a:spLocks noChangeShapeType="1"/>
                </p:cNvSpPr>
                <p:nvPr/>
              </p:nvSpPr>
              <p:spPr bwMode="auto">
                <a:xfrm>
                  <a:off x="4821" y="860"/>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31" name="Line 65"/>
                <p:cNvSpPr>
                  <a:spLocks noChangeShapeType="1"/>
                </p:cNvSpPr>
                <p:nvPr/>
              </p:nvSpPr>
              <p:spPr bwMode="auto">
                <a:xfrm>
                  <a:off x="4821" y="918"/>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32" name="Line 66"/>
                <p:cNvSpPr>
                  <a:spLocks noChangeShapeType="1"/>
                </p:cNvSpPr>
                <p:nvPr/>
              </p:nvSpPr>
              <p:spPr bwMode="auto">
                <a:xfrm>
                  <a:off x="4821" y="976"/>
                  <a:ext cx="59"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grpSp>
      </p:grpSp>
      <p:sp>
        <p:nvSpPr>
          <p:cNvPr id="143" name="TextBox 142"/>
          <p:cNvSpPr txBox="1"/>
          <p:nvPr/>
        </p:nvSpPr>
        <p:spPr>
          <a:xfrm>
            <a:off x="4932040" y="2708920"/>
            <a:ext cx="460382" cy="307777"/>
          </a:xfrm>
          <a:prstGeom prst="rect">
            <a:avLst/>
          </a:prstGeom>
          <a:noFill/>
        </p:spPr>
        <p:txBody>
          <a:bodyPr wrap="none" rtlCol="0">
            <a:spAutoFit/>
          </a:bodyPr>
          <a:lstStyle/>
          <a:p>
            <a:r>
              <a:rPr lang="it-IT" sz="1400" b="1" dirty="0" smtClean="0"/>
              <a:t>SCP</a:t>
            </a:r>
            <a:endParaRPr lang="it-IT" b="1" dirty="0"/>
          </a:p>
        </p:txBody>
      </p:sp>
      <p:sp>
        <p:nvSpPr>
          <p:cNvPr id="84" name="TextBox 83"/>
          <p:cNvSpPr txBox="1"/>
          <p:nvPr/>
        </p:nvSpPr>
        <p:spPr>
          <a:xfrm>
            <a:off x="6660232" y="2996952"/>
            <a:ext cx="2384755" cy="1015663"/>
          </a:xfrm>
          <a:prstGeom prst="rect">
            <a:avLst/>
          </a:prstGeom>
          <a:noFill/>
        </p:spPr>
        <p:txBody>
          <a:bodyPr wrap="none" rtlCol="0">
            <a:spAutoFit/>
          </a:bodyPr>
          <a:lstStyle/>
          <a:p>
            <a:r>
              <a:rPr lang="it-IT" sz="1200" b="1" dirty="0" smtClean="0"/>
              <a:t>SCP: Service Control Point</a:t>
            </a:r>
          </a:p>
          <a:p>
            <a:r>
              <a:rPr lang="it-IT" sz="1200" b="1" dirty="0" smtClean="0"/>
              <a:t>S</a:t>
            </a:r>
            <a:r>
              <a:rPr lang="it-IT" sz="1200" b="1" dirty="0" smtClean="0"/>
              <a:t>DP: Service Data Point</a:t>
            </a:r>
          </a:p>
          <a:p>
            <a:r>
              <a:rPr lang="it-IT" sz="1200" b="1" dirty="0" smtClean="0"/>
              <a:t>SCE: Service Creation Environment</a:t>
            </a:r>
          </a:p>
          <a:p>
            <a:r>
              <a:rPr lang="it-IT" sz="1200" b="1" dirty="0" smtClean="0"/>
              <a:t>SMS: Service Management System</a:t>
            </a:r>
          </a:p>
          <a:p>
            <a:r>
              <a:rPr lang="it-IT" sz="1200" b="1" dirty="0" smtClean="0"/>
              <a:t>SSP: Service Switching Point</a:t>
            </a:r>
            <a:endParaRPr lang="it-IT"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640960" cy="620688"/>
          </a:xfrm>
        </p:spPr>
        <p:txBody>
          <a:bodyPr>
            <a:normAutofit/>
          </a:bodyPr>
          <a:lstStyle/>
          <a:p>
            <a:r>
              <a:rPr lang="it-IT" sz="3200" dirty="0" smtClean="0">
                <a:effectLst>
                  <a:outerShdw blurRad="38100" dist="38100" dir="2700000" algn="tl">
                    <a:srgbClr val="000000">
                      <a:alpha val="43137"/>
                    </a:srgbClr>
                  </a:outerShdw>
                </a:effectLst>
              </a:rPr>
              <a:t>NFV standard architecture  (2)</a:t>
            </a:r>
          </a:p>
        </p:txBody>
      </p:sp>
      <p:sp>
        <p:nvSpPr>
          <p:cNvPr id="3" name="Content Placeholder 2"/>
          <p:cNvSpPr>
            <a:spLocks noGrp="1"/>
          </p:cNvSpPr>
          <p:nvPr>
            <p:ph idx="1"/>
          </p:nvPr>
        </p:nvSpPr>
        <p:spPr>
          <a:xfrm>
            <a:off x="323528" y="908720"/>
            <a:ext cx="8436296" cy="5472608"/>
          </a:xfrm>
        </p:spPr>
        <p:txBody>
          <a:bodyPr>
            <a:noAutofit/>
          </a:bodyPr>
          <a:lstStyle/>
          <a:p>
            <a:pPr marL="514350" indent="-514350" algn="just">
              <a:buFont typeface="+mj-lt"/>
              <a:buAutoNum type="arabicParenR" startAt="3"/>
            </a:pPr>
            <a:r>
              <a:rPr lang="it-IT" sz="2800" dirty="0" smtClean="0"/>
              <a:t>Management and Orchestration (MANO): provides the network service management over the virtualized infrastructure. It includes:</a:t>
            </a:r>
          </a:p>
          <a:p>
            <a:pPr lvl="1" algn="just"/>
            <a:r>
              <a:rPr lang="it-IT" sz="2400" dirty="0" smtClean="0"/>
              <a:t>Virtualized Infrastructure Manager (VIM):</a:t>
            </a:r>
          </a:p>
          <a:p>
            <a:pPr lvl="2" algn="just"/>
            <a:r>
              <a:rPr lang="it-IT" sz="1600" dirty="0" smtClean="0"/>
              <a:t>Allocates the resources needed to run the VNFs</a:t>
            </a:r>
          </a:p>
          <a:p>
            <a:pPr lvl="2" algn="just"/>
            <a:r>
              <a:rPr lang="it-IT" sz="1600" dirty="0" smtClean="0"/>
              <a:t>Collects the infrastructure performance and fault indications and notifies them to the relevant management systems</a:t>
            </a:r>
          </a:p>
          <a:p>
            <a:pPr lvl="1" algn="just"/>
            <a:r>
              <a:rPr lang="it-IT" sz="2000" dirty="0" smtClean="0"/>
              <a:t>VNF Manager (VNFM): manages the entire life-cycle of a VNF (instance, scaling, modification and termination)</a:t>
            </a:r>
          </a:p>
          <a:p>
            <a:pPr lvl="1" algn="just"/>
            <a:r>
              <a:rPr lang="it-IT" sz="2000" dirty="0" smtClean="0"/>
              <a:t>Orchestrator: provides for</a:t>
            </a:r>
          </a:p>
          <a:p>
            <a:pPr lvl="2" algn="just"/>
            <a:r>
              <a:rPr lang="it-IT" sz="1600" dirty="0" smtClean="0"/>
              <a:t>Network service life-cycle management (instance, scaling, modification and termination)</a:t>
            </a:r>
          </a:p>
          <a:p>
            <a:pPr lvl="2" algn="just"/>
            <a:r>
              <a:rPr lang="it-IT" sz="1600" dirty="0" smtClean="0"/>
              <a:t>Orchestration of the available resources in the infrastructure through one or more VIMs, according to the actual resource availability</a:t>
            </a:r>
          </a:p>
          <a:p>
            <a:pPr lvl="1" algn="just"/>
            <a:endParaRPr lang="it-IT" sz="2000"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640960" cy="620688"/>
          </a:xfrm>
        </p:spPr>
        <p:txBody>
          <a:bodyPr>
            <a:normAutofit/>
          </a:bodyPr>
          <a:lstStyle/>
          <a:p>
            <a:r>
              <a:rPr lang="it-IT" sz="3200" dirty="0" smtClean="0">
                <a:effectLst>
                  <a:outerShdw blurRad="38100" dist="38100" dir="2700000" algn="tl">
                    <a:srgbClr val="000000">
                      <a:alpha val="43137"/>
                    </a:srgbClr>
                  </a:outerShdw>
                </a:effectLst>
              </a:rPr>
              <a:t>SDN – NFV synergy</a:t>
            </a:r>
          </a:p>
        </p:txBody>
      </p:sp>
      <p:sp>
        <p:nvSpPr>
          <p:cNvPr id="3" name="Content Placeholder 2"/>
          <p:cNvSpPr>
            <a:spLocks noGrp="1"/>
          </p:cNvSpPr>
          <p:nvPr>
            <p:ph idx="1"/>
          </p:nvPr>
        </p:nvSpPr>
        <p:spPr>
          <a:xfrm>
            <a:off x="323528" y="908720"/>
            <a:ext cx="8436296" cy="5400600"/>
          </a:xfrm>
        </p:spPr>
        <p:txBody>
          <a:bodyPr>
            <a:noAutofit/>
          </a:bodyPr>
          <a:lstStyle/>
          <a:p>
            <a:pPr algn="just"/>
            <a:r>
              <a:rPr lang="it-IT" sz="2800" dirty="0" smtClean="0"/>
              <a:t>SDN and NFV techniques are independent from each other but can be adopted together as complementary tools for achieving full network programmability:</a:t>
            </a:r>
          </a:p>
          <a:p>
            <a:pPr lvl="1" algn="just"/>
            <a:r>
              <a:rPr lang="it-IT" sz="2400" dirty="0" smtClean="0"/>
              <a:t>SDN provides Virtual Network Functions with all the advantages of programmable connection</a:t>
            </a:r>
          </a:p>
          <a:p>
            <a:pPr lvl="1" algn="just"/>
            <a:r>
              <a:rPr lang="it-IT" sz="2400" dirty="0" smtClean="0"/>
              <a:t>NFV provides SDN with the possibility to implement network functions on standard physical HW wherever they are needed and can be moved among different servers, as well as duplicated or removed if unnecessary</a:t>
            </a:r>
          </a:p>
          <a:p>
            <a:pPr algn="just"/>
            <a:r>
              <a:rPr lang="it-IT" sz="2800" dirty="0" smtClean="0"/>
              <a:t>Their integration into orchestration platforms can automate the architectural definition and configuration of the entire network infrastructure</a:t>
            </a:r>
          </a:p>
          <a:p>
            <a:pPr algn="just"/>
            <a:endParaRPr lang="it-IT" sz="2400" dirty="0" smtClean="0"/>
          </a:p>
          <a:p>
            <a:pPr algn="just"/>
            <a:endParaRPr lang="it-IT" sz="2000"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916832"/>
            <a:ext cx="8458200" cy="2952328"/>
          </a:xfrm>
        </p:spPr>
        <p:txBody>
          <a:bodyPr>
            <a:normAutofit/>
          </a:bodyPr>
          <a:lstStyle/>
          <a:p>
            <a:pPr algn="ctr"/>
            <a:r>
              <a:rPr lang="it-IT" sz="5400" dirty="0" smtClean="0">
                <a:effectLst>
                  <a:outerShdw blurRad="38100" dist="38100" dir="2700000" algn="tl">
                    <a:srgbClr val="000000">
                      <a:alpha val="43137"/>
                    </a:srgbClr>
                  </a:outerShdw>
                </a:effectLst>
              </a:rPr>
              <a:t>Management Systems</a:t>
            </a:r>
            <a:endParaRPr lang="it-IT" sz="5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40960" cy="620688"/>
          </a:xfrm>
        </p:spPr>
        <p:txBody>
          <a:bodyPr>
            <a:normAutofit fontScale="90000"/>
          </a:bodyPr>
          <a:lstStyle/>
          <a:p>
            <a:r>
              <a:rPr lang="it-IT" sz="3600" dirty="0" smtClean="0">
                <a:effectLst>
                  <a:outerShdw blurRad="38100" dist="38100" dir="2700000" algn="tl">
                    <a:srgbClr val="000000">
                      <a:alpha val="43137"/>
                    </a:srgbClr>
                  </a:outerShdw>
                </a:effectLst>
              </a:rPr>
              <a:t>Management Systems</a:t>
            </a:r>
            <a:endParaRPr lang="it-IT"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41176" y="692696"/>
            <a:ext cx="8723312" cy="5976664"/>
          </a:xfrm>
        </p:spPr>
        <p:txBody>
          <a:bodyPr>
            <a:normAutofit fontScale="92500" lnSpcReduction="20000"/>
          </a:bodyPr>
          <a:lstStyle/>
          <a:p>
            <a:pPr algn="just"/>
            <a:r>
              <a:rPr lang="it-IT" sz="2600" dirty="0" smtClean="0"/>
              <a:t>Management is of crucial importance in all the TLC networks</a:t>
            </a:r>
          </a:p>
          <a:p>
            <a:pPr algn="just"/>
            <a:r>
              <a:rPr lang="it-IT" sz="2600" dirty="0" smtClean="0"/>
              <a:t>No node, equipment, service or application is never deployed in a TLC network without the guarantee that it can be properly managed</a:t>
            </a:r>
          </a:p>
          <a:p>
            <a:pPr algn="just"/>
            <a:r>
              <a:rPr lang="it-IT" sz="2600" dirty="0" smtClean="0"/>
              <a:t>Management is performed by dedicated systems: the OSS (Operation Support Systems)</a:t>
            </a:r>
          </a:p>
          <a:p>
            <a:pPr algn="just"/>
            <a:r>
              <a:rPr lang="it-IT" sz="2600" dirty="0" smtClean="0"/>
              <a:t>OSS are the means through which operators perform such activities as:</a:t>
            </a:r>
          </a:p>
          <a:p>
            <a:pPr lvl="1" algn="just"/>
            <a:r>
              <a:rPr lang="it-IT" sz="2000" dirty="0" smtClean="0"/>
              <a:t>monitor the way how the network is behaving, the provided QoS, its traffic handling capabilities, its faults and the way how they affect the services, etc.</a:t>
            </a:r>
          </a:p>
          <a:p>
            <a:pPr lvl="1" algn="just"/>
            <a:r>
              <a:rPr lang="it-IT" sz="2000" dirty="0" smtClean="0"/>
              <a:t>collect statistical performance data to identify critical points or as support to network upgrade policies</a:t>
            </a:r>
          </a:p>
          <a:p>
            <a:pPr lvl="1" algn="just"/>
            <a:r>
              <a:rPr lang="it-IT" sz="2000" dirty="0" smtClean="0"/>
              <a:t>react to critical situations like traffic congestions, serious faults, configuration errors, etc.</a:t>
            </a:r>
          </a:p>
          <a:p>
            <a:pPr lvl="1" algn="just"/>
            <a:r>
              <a:rPr lang="it-IT" sz="2000" dirty="0" smtClean="0"/>
              <a:t>set the configuration of the network nodes and check the current one</a:t>
            </a:r>
          </a:p>
          <a:p>
            <a:pPr lvl="1" algn="just"/>
            <a:r>
              <a:rPr lang="it-IT" sz="2000" dirty="0" smtClean="0"/>
              <a:t>deploy and configure the services</a:t>
            </a:r>
          </a:p>
          <a:p>
            <a:pPr lvl="1" algn="just"/>
            <a:r>
              <a:rPr lang="it-IT" sz="2000" dirty="0" smtClean="0"/>
              <a:t>perform customer management</a:t>
            </a:r>
          </a:p>
          <a:p>
            <a:pPr lvl="1" algn="just"/>
            <a:r>
              <a:rPr lang="it-IT" sz="2000" dirty="0" smtClean="0"/>
              <a:t>collect accounting information and provide billing data</a:t>
            </a:r>
          </a:p>
          <a:p>
            <a:pPr lvl="1" algn="just"/>
            <a:r>
              <a:rPr lang="it-IT" sz="2000" dirty="0" smtClean="0"/>
              <a:t>. . . </a:t>
            </a:r>
          </a:p>
          <a:p>
            <a:pPr lvl="1" algn="just"/>
            <a:endParaRPr lang="it-IT" sz="2400" dirty="0" smtClean="0"/>
          </a:p>
          <a:p>
            <a:pPr lvl="1" algn="just">
              <a:buNone/>
            </a:pPr>
            <a:endParaRPr lang="it-IT" sz="2400" dirty="0" smtClean="0"/>
          </a:p>
          <a:p>
            <a:pPr lvl="1" algn="just"/>
            <a:endParaRPr lang="it-IT" sz="2400" dirty="0" smtClean="0"/>
          </a:p>
          <a:p>
            <a:pPr algn="just"/>
            <a:endParaRPr lang="it-IT" sz="2400" dirty="0" smtClean="0"/>
          </a:p>
          <a:p>
            <a:pPr algn="just"/>
            <a:endParaRPr lang="it-IT" dirty="0" smtClean="0"/>
          </a:p>
          <a:p>
            <a:pPr lvl="1" algn="just"/>
            <a:endParaRPr lang="it-IT" sz="2400" dirty="0" smtClean="0"/>
          </a:p>
          <a:p>
            <a:pPr algn="just"/>
            <a:endParaRPr lang="it-IT" sz="2800" dirty="0" smtClean="0"/>
          </a:p>
          <a:p>
            <a:pPr algn="just"/>
            <a:endParaRPr lang="it-IT" sz="2800" dirty="0" smtClean="0"/>
          </a:p>
          <a:p>
            <a:pPr algn="just"/>
            <a:endParaRPr lang="it-IT" dirty="0" smtClean="0">
              <a:solidFill>
                <a:srgbClr val="FF0000"/>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40960" cy="620688"/>
          </a:xfrm>
        </p:spPr>
        <p:txBody>
          <a:bodyPr>
            <a:normAutofit/>
          </a:bodyPr>
          <a:lstStyle/>
          <a:p>
            <a:r>
              <a:rPr lang="it-IT" sz="3200" dirty="0" smtClean="0">
                <a:effectLst>
                  <a:outerShdw blurRad="38100" dist="38100" dir="2700000" algn="tl">
                    <a:srgbClr val="000000">
                      <a:alpha val="43137"/>
                    </a:srgbClr>
                  </a:outerShdw>
                </a:effectLst>
              </a:rPr>
              <a:t>Management Systems</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3528" y="620688"/>
            <a:ext cx="8723312" cy="6120680"/>
          </a:xfrm>
        </p:spPr>
        <p:txBody>
          <a:bodyPr>
            <a:normAutofit lnSpcReduction="10000"/>
          </a:bodyPr>
          <a:lstStyle/>
          <a:p>
            <a:pPr algn="just"/>
            <a:r>
              <a:rPr lang="it-IT" sz="2400" smtClean="0"/>
              <a:t>OSS functions </a:t>
            </a:r>
            <a:r>
              <a:rPr lang="it-IT" sz="2400" dirty="0" smtClean="0"/>
              <a:t>are normally placed at different levels</a:t>
            </a:r>
          </a:p>
          <a:p>
            <a:pPr lvl="1" algn="just"/>
            <a:r>
              <a:rPr lang="it-IT" sz="2000" b="1" dirty="0" smtClean="0"/>
              <a:t>Network Element </a:t>
            </a:r>
            <a:r>
              <a:rPr lang="it-IT" sz="2000" dirty="0" smtClean="0"/>
              <a:t>level (Element Managers)</a:t>
            </a:r>
          </a:p>
          <a:p>
            <a:pPr lvl="1" algn="just"/>
            <a:r>
              <a:rPr lang="it-IT" sz="2000" b="1" dirty="0" smtClean="0"/>
              <a:t>Network</a:t>
            </a:r>
            <a:r>
              <a:rPr lang="it-IT" sz="2000" dirty="0" smtClean="0"/>
              <a:t> Level</a:t>
            </a:r>
          </a:p>
          <a:p>
            <a:pPr lvl="1" algn="just"/>
            <a:r>
              <a:rPr lang="it-IT" sz="2000" b="1" dirty="0" smtClean="0"/>
              <a:t>Service</a:t>
            </a:r>
            <a:r>
              <a:rPr lang="it-IT" sz="2000" dirty="0" smtClean="0"/>
              <a:t> Level</a:t>
            </a:r>
          </a:p>
          <a:p>
            <a:pPr lvl="1" algn="just"/>
            <a:r>
              <a:rPr lang="it-IT" sz="2000" b="1" dirty="0" smtClean="0"/>
              <a:t>Business</a:t>
            </a:r>
            <a:r>
              <a:rPr lang="it-IT" sz="2000" dirty="0" smtClean="0"/>
              <a:t> Level </a:t>
            </a:r>
          </a:p>
          <a:p>
            <a:pPr algn="just"/>
            <a:r>
              <a:rPr lang="it-IT" sz="2400" dirty="0" smtClean="0"/>
              <a:t>The main management areas of the </a:t>
            </a:r>
            <a:r>
              <a:rPr lang="it-IT" sz="2400" b="1" dirty="0" smtClean="0"/>
              <a:t>Network Element</a:t>
            </a:r>
            <a:r>
              <a:rPr lang="it-IT" sz="2400" dirty="0" smtClean="0"/>
              <a:t> and the </a:t>
            </a:r>
            <a:r>
              <a:rPr lang="it-IT" sz="2400" b="1" dirty="0" smtClean="0"/>
              <a:t>Network</a:t>
            </a:r>
            <a:r>
              <a:rPr lang="it-IT" sz="2400" dirty="0" smtClean="0"/>
              <a:t> management levels are the “FCAPS” ones, as specified by the ISO TMN Model:</a:t>
            </a:r>
          </a:p>
          <a:p>
            <a:pPr lvl="1" algn="just"/>
            <a:r>
              <a:rPr lang="it-IT" sz="2000" dirty="0" smtClean="0"/>
              <a:t>Fault</a:t>
            </a:r>
          </a:p>
          <a:p>
            <a:pPr lvl="1" algn="just"/>
            <a:r>
              <a:rPr lang="it-IT" sz="2000" dirty="0" smtClean="0"/>
              <a:t>Configuration</a:t>
            </a:r>
          </a:p>
          <a:p>
            <a:pPr lvl="1" algn="just"/>
            <a:r>
              <a:rPr lang="it-IT" sz="2000" dirty="0" smtClean="0"/>
              <a:t>Accounting</a:t>
            </a:r>
          </a:p>
          <a:p>
            <a:pPr lvl="1" algn="just"/>
            <a:r>
              <a:rPr lang="it-IT" sz="2000" dirty="0" smtClean="0"/>
              <a:t>Performance</a:t>
            </a:r>
          </a:p>
          <a:p>
            <a:pPr lvl="1" algn="just"/>
            <a:r>
              <a:rPr lang="it-IT" sz="2000" dirty="0" smtClean="0"/>
              <a:t>Security</a:t>
            </a:r>
          </a:p>
          <a:p>
            <a:pPr algn="just"/>
            <a:r>
              <a:rPr lang="it-IT" sz="2400" dirty="0" smtClean="0"/>
              <a:t>At the </a:t>
            </a:r>
            <a:r>
              <a:rPr lang="it-IT" sz="2400" b="1" dirty="0" smtClean="0"/>
              <a:t>Service</a:t>
            </a:r>
            <a:r>
              <a:rPr lang="it-IT" sz="2400" dirty="0" smtClean="0"/>
              <a:t> Management Level Service Provisioning and Monitoring are performed</a:t>
            </a:r>
          </a:p>
          <a:p>
            <a:pPr algn="just"/>
            <a:r>
              <a:rPr lang="it-IT" sz="2400" dirty="0" smtClean="0"/>
              <a:t>The </a:t>
            </a:r>
            <a:r>
              <a:rPr lang="it-IT" sz="2400" b="1" dirty="0" smtClean="0"/>
              <a:t>Business</a:t>
            </a:r>
            <a:r>
              <a:rPr lang="it-IT" sz="2400" dirty="0" smtClean="0"/>
              <a:t> Management level is focused on commercial and customer management issues</a:t>
            </a:r>
          </a:p>
          <a:p>
            <a:pPr algn="just"/>
            <a:endParaRPr lang="it-IT" dirty="0" smtClean="0"/>
          </a:p>
          <a:p>
            <a:pPr algn="just"/>
            <a:endParaRPr lang="it-IT" sz="2800" dirty="0" smtClean="0"/>
          </a:p>
          <a:p>
            <a:pPr algn="just"/>
            <a:endParaRPr lang="it-IT" sz="2800" dirty="0" smtClean="0"/>
          </a:p>
          <a:p>
            <a:pPr algn="just"/>
            <a:endParaRPr lang="it-IT" dirty="0" smtClean="0">
              <a:solidFill>
                <a:srgbClr val="FF0000"/>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40960" cy="864096"/>
          </a:xfrm>
        </p:spPr>
        <p:txBody>
          <a:bodyPr>
            <a:normAutofit/>
          </a:bodyPr>
          <a:lstStyle/>
          <a:p>
            <a:r>
              <a:rPr lang="it-IT" sz="3200" dirty="0" smtClean="0">
                <a:effectLst>
                  <a:outerShdw blurRad="38100" dist="38100" dir="2700000" algn="tl">
                    <a:srgbClr val="000000">
                      <a:alpha val="43137"/>
                    </a:srgbClr>
                  </a:outerShdw>
                </a:effectLst>
              </a:rPr>
              <a:t>Management Systems</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412776"/>
            <a:ext cx="8723312" cy="4824536"/>
          </a:xfrm>
        </p:spPr>
        <p:txBody>
          <a:bodyPr>
            <a:normAutofit/>
          </a:bodyPr>
          <a:lstStyle/>
          <a:p>
            <a:pPr algn="just"/>
            <a:r>
              <a:rPr lang="it-IT" sz="2400" dirty="0" smtClean="0"/>
              <a:t>OSS are implemented as state-of-the-art servers with standard Operation Systems and proprietary software applications</a:t>
            </a:r>
          </a:p>
          <a:p>
            <a:pPr algn="just"/>
            <a:endParaRPr lang="it-IT" sz="2400" dirty="0" smtClean="0"/>
          </a:p>
          <a:p>
            <a:pPr algn="just"/>
            <a:r>
              <a:rPr lang="it-IT" sz="2400" dirty="0" smtClean="0"/>
              <a:t>The splitting of the management functions into four layers is a theoretical one and doesn’t necessarily correspond to actual system implementations: in practical circumstances features belonging to different layers can sometimes coexist within the same system</a:t>
            </a:r>
          </a:p>
          <a:p>
            <a:pPr algn="just"/>
            <a:endParaRPr lang="it-IT" dirty="0" smtClean="0"/>
          </a:p>
          <a:p>
            <a:pPr algn="just"/>
            <a:endParaRPr lang="it-IT" sz="2800" dirty="0" smtClean="0"/>
          </a:p>
          <a:p>
            <a:pPr algn="just"/>
            <a:endParaRPr lang="it-IT" sz="2800" dirty="0" smtClean="0"/>
          </a:p>
          <a:p>
            <a:pPr algn="just"/>
            <a:endParaRPr lang="it-IT" dirty="0" smtClean="0">
              <a:solidFill>
                <a:srgbClr val="FF0000"/>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99392"/>
            <a:ext cx="8640960" cy="548680"/>
          </a:xfrm>
        </p:spPr>
        <p:txBody>
          <a:bodyPr>
            <a:normAutofit fontScale="90000"/>
          </a:bodyPr>
          <a:lstStyle/>
          <a:p>
            <a:r>
              <a:rPr lang="it-IT" sz="3200" dirty="0" smtClean="0">
                <a:effectLst>
                  <a:outerShdw blurRad="38100" dist="38100" dir="2700000" algn="tl">
                    <a:srgbClr val="000000">
                      <a:alpha val="43137"/>
                    </a:srgbClr>
                  </a:outerShdw>
                </a:effectLst>
              </a:rPr>
              <a:t>Element Managers</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593304"/>
            <a:ext cx="8723312" cy="6076056"/>
          </a:xfrm>
        </p:spPr>
        <p:txBody>
          <a:bodyPr>
            <a:normAutofit fontScale="92500" lnSpcReduction="20000"/>
          </a:bodyPr>
          <a:lstStyle/>
          <a:p>
            <a:pPr algn="just"/>
            <a:r>
              <a:rPr lang="it-IT" sz="2600" dirty="0" smtClean="0"/>
              <a:t>Every network node is individually managed  by its own Element Manager (EM)</a:t>
            </a:r>
          </a:p>
          <a:p>
            <a:pPr algn="just"/>
            <a:r>
              <a:rPr lang="it-IT" sz="2600" dirty="0" smtClean="0"/>
              <a:t>EMs allow for the complete set of management operations to be performed directly onto the Network Elements, via a user friendly GUI, by operators for which deep knowledge of the detailed structure of the NE is required</a:t>
            </a:r>
          </a:p>
          <a:p>
            <a:pPr algn="just"/>
            <a:r>
              <a:rPr lang="it-IT" sz="2600" dirty="0" smtClean="0"/>
              <a:t>For large nodes (e.g. a softswitch) they are dedicated servers, often based on redunded commercial HW platform, with standard O.S., running proprietary SW applications each dedicated to a FCAPS function</a:t>
            </a:r>
          </a:p>
          <a:p>
            <a:pPr algn="just"/>
            <a:r>
              <a:rPr lang="it-IT" sz="2600" dirty="0" smtClean="0"/>
              <a:t>For smaller nodes (e.g. an IP router) they can consist of a set of SW applications running on the node itself, accessible by the operator via standard PC running dedicated applications (client)</a:t>
            </a:r>
          </a:p>
          <a:p>
            <a:pPr algn="just"/>
            <a:r>
              <a:rPr lang="it-IT" sz="2600" dirty="0" smtClean="0"/>
              <a:t>EMs are interfaced with the higher layers management systems through standard or, sometimes, proprietary protocols in order to provide data (e.g. configuration data, performance measurements, call detail records, alarms, etc.) and receive commands to be activated on the NEs (e.g. configuration parameter setting, traffic control commands, etc.)</a:t>
            </a:r>
          </a:p>
          <a:p>
            <a:pPr algn="just"/>
            <a:endParaRPr lang="it-IT" dirty="0" smtClean="0"/>
          </a:p>
          <a:p>
            <a:pPr algn="just">
              <a:buNone/>
            </a:pPr>
            <a:endParaRPr lang="it-IT" dirty="0" smtClean="0"/>
          </a:p>
          <a:p>
            <a:pPr lvl="1" algn="just"/>
            <a:endParaRPr lang="it-IT" sz="2400" dirty="0" smtClean="0"/>
          </a:p>
          <a:p>
            <a:pPr algn="just"/>
            <a:endParaRPr lang="it-IT" sz="2800" dirty="0" smtClean="0"/>
          </a:p>
          <a:p>
            <a:pPr algn="just"/>
            <a:endParaRPr lang="it-IT" sz="2800" dirty="0" smtClean="0"/>
          </a:p>
          <a:p>
            <a:pPr algn="just"/>
            <a:endParaRPr lang="it-IT" dirty="0" smtClean="0">
              <a:solidFill>
                <a:srgbClr val="FF0000"/>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40960" cy="864096"/>
          </a:xfrm>
        </p:spPr>
        <p:txBody>
          <a:bodyPr>
            <a:normAutofit/>
          </a:bodyPr>
          <a:lstStyle/>
          <a:p>
            <a:r>
              <a:rPr lang="it-IT" sz="3200" dirty="0" smtClean="0">
                <a:effectLst>
                  <a:outerShdw blurRad="38100" dist="38100" dir="2700000" algn="tl">
                    <a:srgbClr val="000000">
                      <a:alpha val="43137"/>
                    </a:srgbClr>
                  </a:outerShdw>
                </a:effectLst>
              </a:rPr>
              <a:t>Network Managers  (1)</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412776"/>
            <a:ext cx="8723312" cy="4464496"/>
          </a:xfrm>
        </p:spPr>
        <p:txBody>
          <a:bodyPr>
            <a:normAutofit/>
          </a:bodyPr>
          <a:lstStyle/>
          <a:p>
            <a:pPr algn="just"/>
            <a:r>
              <a:rPr lang="it-IT" sz="2400" dirty="0" smtClean="0"/>
              <a:t>At the network level the management systems perform the same FCAPS features as the EMs, but with a global network view</a:t>
            </a:r>
          </a:p>
          <a:p>
            <a:pPr algn="just"/>
            <a:r>
              <a:rPr lang="it-IT" sz="2400" dirty="0" smtClean="0"/>
              <a:t>They collect configuration data, alarms, measurements and accounting data from the Network Elements, through the respective Element Managers, and integrate them in a global view of the entire network</a:t>
            </a:r>
          </a:p>
          <a:p>
            <a:pPr algn="just"/>
            <a:r>
              <a:rPr lang="it-IT" sz="2400" dirty="0" smtClean="0"/>
              <a:t>They act upon the network by sending configuration data and commands to the Network Elements through the interfaces with the Element Managers</a:t>
            </a:r>
          </a:p>
          <a:p>
            <a:pPr algn="just"/>
            <a:endParaRPr lang="it-IT" dirty="0" smtClean="0"/>
          </a:p>
          <a:p>
            <a:pPr algn="just"/>
            <a:endParaRPr lang="it-IT" dirty="0" smtClean="0"/>
          </a:p>
          <a:p>
            <a:pPr lvl="1" algn="just"/>
            <a:endParaRPr lang="it-IT" sz="2400" dirty="0" smtClean="0"/>
          </a:p>
          <a:p>
            <a:pPr algn="just"/>
            <a:endParaRPr lang="it-IT" sz="2800" dirty="0" smtClean="0"/>
          </a:p>
          <a:p>
            <a:pPr algn="just"/>
            <a:endParaRPr lang="it-IT" sz="2800" dirty="0" smtClean="0"/>
          </a:p>
          <a:p>
            <a:pPr algn="just"/>
            <a:endParaRPr lang="it-IT" dirty="0" smtClean="0">
              <a:solidFill>
                <a:srgbClr val="FF0000"/>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40960" cy="620688"/>
          </a:xfrm>
        </p:spPr>
        <p:txBody>
          <a:bodyPr>
            <a:normAutofit/>
          </a:bodyPr>
          <a:lstStyle/>
          <a:p>
            <a:r>
              <a:rPr lang="it-IT" sz="3200" dirty="0" smtClean="0">
                <a:effectLst>
                  <a:outerShdw blurRad="38100" dist="38100" dir="2700000" algn="tl">
                    <a:srgbClr val="000000">
                      <a:alpha val="43137"/>
                    </a:srgbClr>
                  </a:outerShdw>
                </a:effectLst>
              </a:rPr>
              <a:t>Network Managers  (2)</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881336"/>
            <a:ext cx="8723312" cy="5976664"/>
          </a:xfrm>
        </p:spPr>
        <p:txBody>
          <a:bodyPr>
            <a:normAutofit fontScale="85000" lnSpcReduction="10000"/>
          </a:bodyPr>
          <a:lstStyle/>
          <a:p>
            <a:pPr marL="0" indent="0" algn="just">
              <a:buNone/>
            </a:pPr>
            <a:r>
              <a:rPr lang="it-IT" sz="3100" dirty="0" smtClean="0"/>
              <a:t>To provide network level view from the information gathered from the individual nodes, Network Management System perform such processing activities as:</a:t>
            </a:r>
          </a:p>
          <a:p>
            <a:pPr algn="just"/>
            <a:r>
              <a:rPr lang="it-IT" sz="2600" dirty="0" smtClean="0"/>
              <a:t>normalization among data collected from NE by different manufacturers</a:t>
            </a:r>
          </a:p>
          <a:p>
            <a:pPr algn="just"/>
            <a:r>
              <a:rPr lang="it-IT" sz="2600" dirty="0" smtClean="0"/>
              <a:t>integration of alarm indications coming from different NEs to identify the “Root cause alarms”</a:t>
            </a:r>
          </a:p>
          <a:p>
            <a:pPr algn="just"/>
            <a:r>
              <a:rPr lang="it-IT" sz="2600" dirty="0" smtClean="0"/>
              <a:t>integration of fault indications and performance measurements to identify possible impacts on the QoS provided to the customers (Service Assurance) </a:t>
            </a:r>
          </a:p>
          <a:p>
            <a:pPr algn="just"/>
            <a:r>
              <a:rPr lang="it-IT" sz="2600" dirty="0" smtClean="0"/>
              <a:t>aggregation of the performance measurements of different NEs to identify the traffic loss causes or to anticipate future potentially critical situations, e.g. during the next busy hour</a:t>
            </a:r>
          </a:p>
          <a:p>
            <a:pPr algn="just"/>
            <a:r>
              <a:rPr lang="it-IT" sz="2600" dirty="0" smtClean="0"/>
              <a:t>integration of configuration data from different NE to identify possible configuration inconsistencies</a:t>
            </a:r>
          </a:p>
          <a:p>
            <a:pPr algn="just"/>
            <a:r>
              <a:rPr lang="it-IT" sz="2600" dirty="0" smtClean="0"/>
              <a:t>network behavior simulation with new configuration parameters before their actual activation on the network nodes</a:t>
            </a:r>
          </a:p>
          <a:p>
            <a:pPr algn="just"/>
            <a:r>
              <a:rPr lang="it-IT" sz="2600" dirty="0" smtClean="0"/>
              <a:t>. . .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40960" cy="864096"/>
          </a:xfrm>
        </p:spPr>
        <p:txBody>
          <a:bodyPr>
            <a:normAutofit/>
          </a:bodyPr>
          <a:lstStyle/>
          <a:p>
            <a:r>
              <a:rPr lang="it-IT" sz="3200" dirty="0" smtClean="0">
                <a:effectLst>
                  <a:outerShdw blurRad="38100" dist="38100" dir="2700000" algn="tl">
                    <a:srgbClr val="000000">
                      <a:alpha val="43137"/>
                    </a:srgbClr>
                  </a:outerShdw>
                </a:effectLst>
              </a:rPr>
              <a:t>Main Network Management features  (1)</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3528" y="1196752"/>
            <a:ext cx="8255768" cy="5256584"/>
          </a:xfrm>
        </p:spPr>
        <p:txBody>
          <a:bodyPr>
            <a:normAutofit/>
          </a:bodyPr>
          <a:lstStyle/>
          <a:p>
            <a:pPr algn="just"/>
            <a:r>
              <a:rPr lang="it-IT" sz="2400" dirty="0" smtClean="0"/>
              <a:t>Fault Management</a:t>
            </a:r>
          </a:p>
          <a:p>
            <a:pPr lvl="1" algn="just"/>
            <a:r>
              <a:rPr lang="it-IT" sz="2000" dirty="0" smtClean="0"/>
              <a:t>Fault detection</a:t>
            </a:r>
          </a:p>
          <a:p>
            <a:pPr lvl="1" algn="just"/>
            <a:r>
              <a:rPr lang="it-IT" sz="2000" dirty="0" smtClean="0"/>
              <a:t>Fault localization</a:t>
            </a:r>
          </a:p>
          <a:p>
            <a:pPr lvl="1" algn="just"/>
            <a:r>
              <a:rPr lang="it-IT" sz="2000" dirty="0" smtClean="0"/>
              <a:t>Trouble Ticketing (workflow over the whole lifecycle of the alarm, from its rising up to its resolution)</a:t>
            </a:r>
          </a:p>
          <a:p>
            <a:pPr lvl="1" algn="just">
              <a:buNone/>
            </a:pPr>
            <a:endParaRPr lang="it-IT" sz="2000" dirty="0" smtClean="0"/>
          </a:p>
          <a:p>
            <a:pPr algn="just"/>
            <a:r>
              <a:rPr lang="it-IT" sz="2400" dirty="0" smtClean="0"/>
              <a:t>Configuration Management</a:t>
            </a:r>
          </a:p>
          <a:p>
            <a:pPr lvl="1" algn="just"/>
            <a:r>
              <a:rPr lang="it-IT" sz="2000" dirty="0" smtClean="0"/>
              <a:t>Users’ configuration</a:t>
            </a:r>
          </a:p>
          <a:p>
            <a:pPr lvl="1" algn="just"/>
            <a:r>
              <a:rPr lang="it-IT" sz="2000" dirty="0" smtClean="0"/>
              <a:t>Network configuration</a:t>
            </a:r>
          </a:p>
          <a:p>
            <a:pPr lvl="1" algn="just">
              <a:buNone/>
            </a:pPr>
            <a:r>
              <a:rPr lang="it-IT" sz="2400" dirty="0" smtClean="0"/>
              <a:t>For both users and network:</a:t>
            </a:r>
          </a:p>
          <a:p>
            <a:pPr lvl="1" algn="just"/>
            <a:r>
              <a:rPr lang="it-IT" sz="2000" dirty="0" smtClean="0"/>
              <a:t>Configuration setting (Provisioning)</a:t>
            </a:r>
          </a:p>
          <a:p>
            <a:pPr lvl="1" algn="just"/>
            <a:r>
              <a:rPr lang="it-IT" sz="2000" dirty="0" smtClean="0"/>
              <a:t>Configuration Data acquisition and storage (Inventory)</a:t>
            </a:r>
            <a:endParaRPr lang="it-IT" sz="2800" dirty="0" smtClean="0"/>
          </a:p>
          <a:p>
            <a:pPr algn="just"/>
            <a:endParaRPr lang="it-IT" dirty="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864096"/>
          </a:xfrm>
        </p:spPr>
        <p:txBody>
          <a:bodyPr>
            <a:normAutofit/>
          </a:bodyPr>
          <a:lstStyle/>
          <a:p>
            <a:r>
              <a:rPr lang="it-IT" sz="3200" dirty="0" smtClean="0">
                <a:effectLst>
                  <a:outerShdw blurRad="38100" dist="38100" dir="2700000" algn="tl">
                    <a:srgbClr val="000000">
                      <a:alpha val="43137"/>
                    </a:srgbClr>
                  </a:outerShdw>
                </a:effectLst>
              </a:rPr>
              <a:t>A few examples of IN services</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1484784"/>
            <a:ext cx="8723312" cy="4896544"/>
          </a:xfrm>
        </p:spPr>
        <p:txBody>
          <a:bodyPr>
            <a:normAutofit fontScale="92500" lnSpcReduction="10000"/>
          </a:bodyPr>
          <a:lstStyle/>
          <a:p>
            <a:pPr algn="just">
              <a:lnSpc>
                <a:spcPct val="110000"/>
              </a:lnSpc>
            </a:pPr>
            <a:r>
              <a:rPr lang="it-IT" sz="2800" dirty="0" smtClean="0"/>
              <a:t>Televoting</a:t>
            </a:r>
          </a:p>
          <a:p>
            <a:pPr algn="just">
              <a:lnSpc>
                <a:spcPct val="110000"/>
              </a:lnSpc>
            </a:pPr>
            <a:r>
              <a:rPr lang="it-IT" sz="2800" dirty="0" smtClean="0"/>
              <a:t>Number Portability</a:t>
            </a:r>
          </a:p>
          <a:p>
            <a:pPr algn="just">
              <a:lnSpc>
                <a:spcPct val="110000"/>
              </a:lnSpc>
            </a:pPr>
            <a:r>
              <a:rPr lang="it-IT" sz="2800" dirty="0" smtClean="0"/>
              <a:t>Green Number</a:t>
            </a:r>
          </a:p>
          <a:p>
            <a:pPr algn="just">
              <a:lnSpc>
                <a:spcPct val="110000"/>
              </a:lnSpc>
            </a:pPr>
            <a:r>
              <a:rPr lang="it-IT" sz="2800" dirty="0" smtClean="0"/>
              <a:t>Reverse Charging</a:t>
            </a:r>
          </a:p>
          <a:p>
            <a:pPr algn="just">
              <a:lnSpc>
                <a:spcPct val="110000"/>
              </a:lnSpc>
            </a:pPr>
            <a:r>
              <a:rPr lang="it-IT" sz="2800" dirty="0" smtClean="0"/>
              <a:t>VPN</a:t>
            </a:r>
          </a:p>
          <a:p>
            <a:pPr algn="just">
              <a:lnSpc>
                <a:spcPct val="110000"/>
              </a:lnSpc>
            </a:pPr>
            <a:r>
              <a:rPr lang="it-IT" sz="2800" dirty="0" smtClean="0"/>
              <a:t>Calling card</a:t>
            </a:r>
          </a:p>
          <a:p>
            <a:pPr algn="just">
              <a:lnSpc>
                <a:spcPct val="110000"/>
              </a:lnSpc>
            </a:pPr>
            <a:r>
              <a:rPr lang="it-IT" sz="2800" dirty="0" smtClean="0"/>
              <a:t>Personal Number</a:t>
            </a:r>
          </a:p>
          <a:p>
            <a:pPr algn="just">
              <a:lnSpc>
                <a:spcPct val="110000"/>
              </a:lnSpc>
            </a:pPr>
            <a:r>
              <a:rPr lang="it-IT" sz="2800" dirty="0" smtClean="0"/>
              <a:t>Universal Number</a:t>
            </a:r>
          </a:p>
          <a:p>
            <a:pPr algn="just">
              <a:lnSpc>
                <a:spcPct val="110000"/>
              </a:lnSpc>
            </a:pPr>
            <a:r>
              <a:rPr lang="it-IT" sz="2800" dirty="0" smtClean="0"/>
              <a:t>Call distribution </a:t>
            </a:r>
            <a:r>
              <a:rPr lang="it-IT" sz="2800" smtClean="0"/>
              <a:t>(location / time </a:t>
            </a:r>
            <a:r>
              <a:rPr lang="it-IT" sz="2800" dirty="0" smtClean="0"/>
              <a:t>based  -  proportional  -  …)</a:t>
            </a:r>
          </a:p>
          <a:p>
            <a:pPr algn="just">
              <a:lnSpc>
                <a:spcPct val="110000"/>
              </a:lnSpc>
            </a:pPr>
            <a:r>
              <a:rPr lang="it-IT" sz="2800" dirty="0" smtClean="0"/>
              <a:t>. . .</a:t>
            </a:r>
            <a:endParaRPr lang="it-IT" dirty="0" smtClean="0"/>
          </a:p>
          <a:p>
            <a:pPr lvl="1" algn="just"/>
            <a:endParaRPr lang="it-IT" dirty="0" smtClean="0"/>
          </a:p>
          <a:p>
            <a:pPr lvl="1" algn="just"/>
            <a:endParaRPr lang="it-IT" dirty="0" smtClean="0"/>
          </a:p>
          <a:p>
            <a:endParaRPr lang="it-IT"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40960" cy="864096"/>
          </a:xfrm>
        </p:spPr>
        <p:txBody>
          <a:bodyPr>
            <a:normAutofit/>
          </a:bodyPr>
          <a:lstStyle/>
          <a:p>
            <a:r>
              <a:rPr lang="it-IT" sz="3200" dirty="0" smtClean="0">
                <a:effectLst>
                  <a:outerShdw blurRad="38100" dist="38100" dir="2700000" algn="tl">
                    <a:srgbClr val="000000">
                      <a:alpha val="43137"/>
                    </a:srgbClr>
                  </a:outerShdw>
                </a:effectLst>
              </a:rPr>
              <a:t>Main Network Management features  (2)</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5536" y="1052736"/>
            <a:ext cx="8615808" cy="4752528"/>
          </a:xfrm>
        </p:spPr>
        <p:txBody>
          <a:bodyPr>
            <a:normAutofit lnSpcReduction="10000"/>
          </a:bodyPr>
          <a:lstStyle/>
          <a:p>
            <a:pPr algn="just"/>
            <a:r>
              <a:rPr lang="it-IT" sz="2400" dirty="0" smtClean="0"/>
              <a:t>Traffic and Performance Management</a:t>
            </a:r>
          </a:p>
          <a:p>
            <a:pPr lvl="1" algn="just"/>
            <a:r>
              <a:rPr lang="it-IT" sz="2000" dirty="0" smtClean="0"/>
              <a:t>Real time Traffic Management</a:t>
            </a:r>
          </a:p>
          <a:p>
            <a:pPr lvl="2" algn="just"/>
            <a:r>
              <a:rPr lang="it-IT" sz="2000" dirty="0" smtClean="0"/>
              <a:t>Traffic surveillance (near real time detection of critical situations)</a:t>
            </a:r>
          </a:p>
          <a:p>
            <a:pPr lvl="2" algn="just"/>
            <a:r>
              <a:rPr lang="it-IT" sz="2000" dirty="0" smtClean="0"/>
              <a:t>Traffic control (action performed to minimize traffic losses and QoS reductions)</a:t>
            </a:r>
          </a:p>
          <a:p>
            <a:pPr lvl="1" algn="just"/>
            <a:r>
              <a:rPr lang="it-IT" sz="2000" dirty="0" smtClean="0"/>
              <a:t>Off-line Performance Management (mainly statistical reports)</a:t>
            </a:r>
          </a:p>
          <a:p>
            <a:pPr algn="just">
              <a:buNone/>
            </a:pPr>
            <a:endParaRPr lang="it-IT" sz="2400" dirty="0" smtClean="0"/>
          </a:p>
          <a:p>
            <a:pPr algn="just"/>
            <a:r>
              <a:rPr lang="it-IT" sz="2400" dirty="0" smtClean="0"/>
              <a:t>Accounting: collection of users’ related usage data (number and type of placed calls, traffic volume through the IP network, etc.)</a:t>
            </a:r>
          </a:p>
          <a:p>
            <a:pPr lvl="1" algn="just"/>
            <a:r>
              <a:rPr lang="it-IT" sz="2000" dirty="0" smtClean="0"/>
              <a:t>Accounting data are sent to Billing systems at the Business Level to bill the customers</a:t>
            </a:r>
          </a:p>
          <a:p>
            <a:pPr lvl="1" algn="just"/>
            <a:r>
              <a:rPr lang="it-IT" sz="2000" dirty="0" smtClean="0"/>
              <a:t>Can also be used by the Performance Management systems as detailed data to complete the statistical reports or to support detailed analysis of the network problems</a:t>
            </a:r>
          </a:p>
          <a:p>
            <a:pPr lvl="1" algn="just"/>
            <a:endParaRPr lang="it-IT" sz="2400" dirty="0" smtClean="0"/>
          </a:p>
          <a:p>
            <a:pPr algn="just"/>
            <a:endParaRPr lang="it-IT" sz="2800" dirty="0" smtClean="0"/>
          </a:p>
          <a:p>
            <a:pPr algn="just"/>
            <a:endParaRPr lang="it-IT" sz="2800" dirty="0" smtClean="0"/>
          </a:p>
          <a:p>
            <a:pPr algn="just"/>
            <a:endParaRPr lang="it-IT" dirty="0" smtClean="0">
              <a:solidFill>
                <a:srgbClr val="FF0000"/>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40960" cy="864096"/>
          </a:xfrm>
        </p:spPr>
        <p:txBody>
          <a:bodyPr>
            <a:normAutofit/>
          </a:bodyPr>
          <a:lstStyle/>
          <a:p>
            <a:r>
              <a:rPr lang="it-IT" sz="3200" dirty="0" smtClean="0">
                <a:effectLst>
                  <a:outerShdw blurRad="38100" dist="38100" dir="2700000" algn="tl">
                    <a:srgbClr val="000000">
                      <a:alpha val="43137"/>
                    </a:srgbClr>
                  </a:outerShdw>
                </a:effectLst>
              </a:rPr>
              <a:t>Network Managers main characteristics</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764704"/>
            <a:ext cx="8723312" cy="5904656"/>
          </a:xfrm>
        </p:spPr>
        <p:txBody>
          <a:bodyPr>
            <a:normAutofit fontScale="92500" lnSpcReduction="10000"/>
          </a:bodyPr>
          <a:lstStyle/>
          <a:p>
            <a:pPr algn="just"/>
            <a:r>
              <a:rPr lang="it-IT" sz="2400" dirty="0" smtClean="0"/>
              <a:t>Network Management systems are realized by SW applications, developed by the same manufacturers as the Network Elements or by specialized companies, upon state-of-the-art computer HW and SW (Operating Systems, Data Bases, Graphical Interfaces, Object Oriented platforms, Communication platforms, etc.)</a:t>
            </a:r>
          </a:p>
          <a:p>
            <a:pPr algn="just"/>
            <a:r>
              <a:rPr lang="it-IT" sz="2400" dirty="0" smtClean="0"/>
              <a:t>Both SW (e.g. in terms of number of licensees of third party SW) and HW (computer class, number of CPUs, RAM and HD size, etc.) are dimensioned through an engineering process according to the size of the network, the traffic volume, the estimated event rate, etc.</a:t>
            </a:r>
          </a:p>
          <a:p>
            <a:pPr algn="just"/>
            <a:r>
              <a:rPr lang="it-IT" sz="2400" dirty="0" smtClean="0"/>
              <a:t>The HW platform is always redounded in a high availability configuration, in order to guarantee service continuity even in the presence of serious faults</a:t>
            </a:r>
          </a:p>
          <a:p>
            <a:pPr algn="just"/>
            <a:r>
              <a:rPr lang="it-IT" sz="2400" dirty="0" smtClean="0"/>
              <a:t>Redundancy also allows for upgrades or release changes to be performed without any service interruption</a:t>
            </a:r>
          </a:p>
          <a:p>
            <a:pPr algn="just"/>
            <a:r>
              <a:rPr lang="it-IT" sz="2400" dirty="0" smtClean="0"/>
              <a:t>Modularity allows for system upgrades, due to network size / traffic or event volume increase, to be easily accomplished by adding new elements (e.g. new CPUs) or replacing them with more performing ones</a:t>
            </a:r>
          </a:p>
          <a:p>
            <a:pPr algn="just"/>
            <a:endParaRPr lang="it-IT" sz="2400" dirty="0" smtClean="0"/>
          </a:p>
          <a:p>
            <a:pPr algn="just"/>
            <a:endParaRPr lang="it-IT" dirty="0" smtClean="0"/>
          </a:p>
          <a:p>
            <a:pPr algn="just"/>
            <a:endParaRPr lang="it-IT" dirty="0" smtClean="0"/>
          </a:p>
          <a:p>
            <a:pPr algn="just"/>
            <a:endParaRPr lang="it-IT" dirty="0" smtClean="0"/>
          </a:p>
          <a:p>
            <a:pPr lvl="1" algn="just"/>
            <a:endParaRPr lang="it-IT" sz="2400" dirty="0" smtClean="0"/>
          </a:p>
          <a:p>
            <a:pPr algn="just"/>
            <a:endParaRPr lang="it-IT" sz="2800" dirty="0" smtClean="0"/>
          </a:p>
          <a:p>
            <a:pPr algn="just"/>
            <a:endParaRPr lang="it-IT" sz="2800" dirty="0" smtClean="0"/>
          </a:p>
          <a:p>
            <a:pPr algn="just"/>
            <a:endParaRPr lang="it-IT" dirty="0" smtClean="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864096"/>
          </a:xfrm>
        </p:spPr>
        <p:txBody>
          <a:bodyPr>
            <a:normAutofit/>
          </a:bodyPr>
          <a:lstStyle/>
          <a:p>
            <a:r>
              <a:rPr lang="it-IT" sz="3200" dirty="0" smtClean="0">
                <a:effectLst>
                  <a:outerShdw blurRad="38100" dist="38100" dir="2700000" algn="tl">
                    <a:srgbClr val="000000">
                      <a:alpha val="43137"/>
                    </a:srgbClr>
                  </a:outerShdw>
                </a:effectLst>
              </a:rPr>
              <a:t>IN  Flexibility</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1196752"/>
            <a:ext cx="8723312" cy="5328592"/>
          </a:xfrm>
        </p:spPr>
        <p:txBody>
          <a:bodyPr>
            <a:normAutofit/>
          </a:bodyPr>
          <a:lstStyle/>
          <a:p>
            <a:pPr algn="just"/>
            <a:r>
              <a:rPr lang="it-IT" sz="2400" dirty="0" smtClean="0"/>
              <a:t>IN is a clear example of how the great flexibility of SW made possible the provision of services otherwise too complex  to be realized</a:t>
            </a:r>
          </a:p>
          <a:p>
            <a:pPr algn="just"/>
            <a:r>
              <a:rPr lang="it-IT" sz="2400" dirty="0" smtClean="0"/>
              <a:t>Adding new services or modifying existing ones only requires to act at the SCP/SDP level; at the switch level just adding triggers in SSP is enough</a:t>
            </a:r>
          </a:p>
          <a:p>
            <a:pPr algn="just"/>
            <a:r>
              <a:rPr lang="it-IT" sz="2400" dirty="0" smtClean="0"/>
              <a:t>In the SCE (Service Creation Environment) dedicated SW applications provides for easy, quick, flexible and user friendly inplementation of the service logic</a:t>
            </a:r>
          </a:p>
          <a:p>
            <a:pPr algn="just"/>
            <a:r>
              <a:rPr lang="it-IT" sz="2400" dirty="0" smtClean="0"/>
              <a:t>Dedicated software applications also provide for easy and user friendly service management (management of Users’ profile, service Data Base, etc.)</a:t>
            </a:r>
          </a:p>
          <a:p>
            <a:pPr algn="just"/>
            <a:endParaRPr lang="it-IT" sz="2800" dirty="0" smtClean="0"/>
          </a:p>
          <a:p>
            <a:pPr algn="just"/>
            <a:endParaRPr lang="it-IT" sz="2800" dirty="0" smtClean="0"/>
          </a:p>
          <a:p>
            <a:pPr algn="just">
              <a:lnSpc>
                <a:spcPct val="110000"/>
              </a:lnSpc>
            </a:pPr>
            <a:endParaRPr lang="it-IT" sz="2800" dirty="0" smtClean="0"/>
          </a:p>
          <a:p>
            <a:pPr algn="just">
              <a:lnSpc>
                <a:spcPct val="110000"/>
              </a:lnSpc>
              <a:buNone/>
            </a:pPr>
            <a:endParaRPr lang="it-IT" sz="2800" dirty="0" smtClean="0"/>
          </a:p>
          <a:p>
            <a:pPr lvl="1" algn="just"/>
            <a:endParaRPr lang="it-IT" dirty="0" smtClean="0"/>
          </a:p>
          <a:p>
            <a:pPr lvl="1" algn="just"/>
            <a:endParaRPr lang="it-IT" dirty="0" smtClean="0"/>
          </a:p>
          <a:p>
            <a:pPr lvl="1" algn="just"/>
            <a:endParaRPr lang="it-IT" dirty="0" smtClean="0"/>
          </a:p>
          <a:p>
            <a:pPr lvl="1" algn="just"/>
            <a:endParaRPr lang="it-IT" dirty="0" smtClean="0"/>
          </a:p>
          <a:p>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864096"/>
          </a:xfrm>
        </p:spPr>
        <p:txBody>
          <a:bodyPr>
            <a:noAutofit/>
          </a:bodyPr>
          <a:lstStyle/>
          <a:p>
            <a:r>
              <a:rPr lang="it-IT" sz="3200" dirty="0" smtClean="0">
                <a:effectLst>
                  <a:outerShdw blurRad="38100" dist="38100" dir="2700000" algn="tl">
                    <a:srgbClr val="000000">
                      <a:alpha val="43137"/>
                    </a:srgbClr>
                  </a:outerShdw>
                </a:effectLst>
              </a:rPr>
              <a:t>Computers evolution towards communication</a:t>
            </a:r>
            <a:endParaRPr lang="it-IT"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1124744"/>
            <a:ext cx="8723312" cy="5544616"/>
          </a:xfrm>
        </p:spPr>
        <p:txBody>
          <a:bodyPr>
            <a:normAutofit/>
          </a:bodyPr>
          <a:lstStyle/>
          <a:p>
            <a:pPr algn="just">
              <a:lnSpc>
                <a:spcPct val="110000"/>
              </a:lnSpc>
            </a:pPr>
            <a:r>
              <a:rPr lang="it-IT" sz="2400" dirty="0" smtClean="0"/>
              <a:t>Meanwhile also the computers began evolving from stand-alone machines to systems open to the communication with the external world, especially after PCs started to spread out (one example for all: the e-mail service)</a:t>
            </a:r>
          </a:p>
          <a:p>
            <a:pPr algn="just">
              <a:lnSpc>
                <a:spcPct val="110000"/>
              </a:lnSpc>
            </a:pPr>
            <a:r>
              <a:rPr lang="it-IT" sz="2400" dirty="0" smtClean="0"/>
              <a:t>This thrusted a big effort that developed in two directions:</a:t>
            </a:r>
          </a:p>
          <a:p>
            <a:pPr marL="914400" lvl="1" indent="-514350" algn="just">
              <a:lnSpc>
                <a:spcPct val="110000"/>
              </a:lnSpc>
              <a:buFont typeface="+mj-lt"/>
              <a:buAutoNum type="arabicParenR"/>
            </a:pPr>
            <a:r>
              <a:rPr lang="it-IT" sz="2400" dirty="0" smtClean="0"/>
              <a:t>Integration in the telephone switches, especially the private ones (PABXs), of devices and features providing communication capabilities for the data equipment, besides the voice ones;</a:t>
            </a:r>
          </a:p>
          <a:p>
            <a:pPr marL="914400" lvl="1" indent="-514350" algn="just">
              <a:lnSpc>
                <a:spcPct val="110000"/>
              </a:lnSpc>
              <a:buFont typeface="+mj-lt"/>
              <a:buAutoNum type="arabicParenR" startAt="2"/>
            </a:pPr>
            <a:r>
              <a:rPr lang="it-IT" sz="2400" dirty="0" smtClean="0"/>
              <a:t>The birth of the data networks, both local (LAN, IBM SNA, etc.) and geographical (e.g. the Italian “Itapac” public packet network)</a:t>
            </a:r>
          </a:p>
          <a:p>
            <a:pPr algn="just">
              <a:lnSpc>
                <a:spcPct val="110000"/>
              </a:lnSpc>
            </a:pPr>
            <a:endParaRPr lang="it-IT" sz="2800" dirty="0" smtClean="0"/>
          </a:p>
          <a:p>
            <a:pPr algn="just">
              <a:lnSpc>
                <a:spcPct val="110000"/>
              </a:lnSpc>
              <a:buNone/>
            </a:pPr>
            <a:endParaRPr lang="it-IT" sz="2800" dirty="0" smtClean="0"/>
          </a:p>
          <a:p>
            <a:pPr lvl="1" algn="just"/>
            <a:endParaRPr lang="it-IT" dirty="0" smtClean="0"/>
          </a:p>
          <a:p>
            <a:pPr lvl="1" algn="just"/>
            <a:endParaRPr lang="it-IT" dirty="0" smtClean="0"/>
          </a:p>
          <a:p>
            <a:pPr lvl="1" algn="just"/>
            <a:endParaRPr lang="it-IT" dirty="0" smtClean="0"/>
          </a:p>
          <a:p>
            <a:pPr lvl="1" algn="just"/>
            <a:endParaRPr lang="it-IT" dirty="0" smtClean="0"/>
          </a:p>
          <a:p>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784976" cy="692696"/>
          </a:xfrm>
        </p:spPr>
        <p:txBody>
          <a:bodyPr>
            <a:normAutofit fontScale="90000"/>
          </a:bodyPr>
          <a:lstStyle/>
          <a:p>
            <a:r>
              <a:rPr lang="it-IT" sz="3600" dirty="0" smtClean="0">
                <a:effectLst>
                  <a:outerShdw blurRad="38100" dist="38100" dir="2700000" algn="tl">
                    <a:srgbClr val="000000">
                      <a:alpha val="43137"/>
                    </a:srgbClr>
                  </a:outerShdw>
                </a:effectLst>
              </a:rPr>
              <a:t>Data communication through the data networks  (1)</a:t>
            </a:r>
            <a:endParaRPr lang="it-IT"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980728"/>
            <a:ext cx="8723312" cy="5427984"/>
          </a:xfrm>
        </p:spPr>
        <p:txBody>
          <a:bodyPr>
            <a:normAutofit fontScale="92500"/>
          </a:bodyPr>
          <a:lstStyle/>
          <a:p>
            <a:pPr algn="just"/>
            <a:r>
              <a:rPr lang="it-IT" sz="2600" dirty="0" smtClean="0"/>
              <a:t>A big acceleration occurred in the definition process of the computer communication standards, both for geographical networks (e.g. X.25) and the LANs</a:t>
            </a:r>
          </a:p>
          <a:p>
            <a:pPr algn="just"/>
            <a:r>
              <a:rPr lang="it-IT" sz="2600" dirty="0" smtClean="0"/>
              <a:t>The ISO-OSI seven layer model was defined.</a:t>
            </a:r>
          </a:p>
          <a:p>
            <a:pPr lvl="1" algn="just"/>
            <a:r>
              <a:rPr lang="it-IT" sz="2400" dirty="0" smtClean="0"/>
              <a:t>It is a clear example of the ultimate importance got by software development to implement data communication functions</a:t>
            </a:r>
          </a:p>
          <a:p>
            <a:pPr lvl="1" algn="just"/>
            <a:r>
              <a:rPr lang="it-IT" sz="2400" dirty="0" smtClean="0"/>
              <a:t>Developing the entire stack in the endpoint host computers was quite a complicate matter and it was typically developed by specialized SW companies which also helped integrating it within the customers’ machines</a:t>
            </a:r>
          </a:p>
          <a:p>
            <a:pPr lvl="1" algn="just"/>
            <a:r>
              <a:rPr lang="it-IT" sz="2400" dirty="0" smtClean="0"/>
              <a:t>The SW characteristics in the network nodes (which handled only the three lowest levels) were significantly different, since the needs for processing speed and real time process management were predominant</a:t>
            </a:r>
          </a:p>
          <a:p>
            <a:pPr lvl="1" algn="just"/>
            <a:endParaRPr lang="it-IT" sz="2400" dirty="0" smtClean="0"/>
          </a:p>
          <a:p>
            <a:pPr lvl="1" algn="just"/>
            <a:endParaRPr lang="it-IT" sz="2400" dirty="0" smtClean="0"/>
          </a:p>
          <a:p>
            <a:pPr algn="just"/>
            <a:endParaRPr lang="it-IT" sz="2400" dirty="0" smtClean="0"/>
          </a:p>
          <a:p>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23470</TotalTime>
  <Words>5761</Words>
  <Application>Microsoft Office PowerPoint</Application>
  <PresentationFormat>On-screen Show (4:3)</PresentationFormat>
  <Paragraphs>769</Paragraphs>
  <Slides>61</Slides>
  <Notes>51</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Office Theme</vt:lpstr>
      <vt:lpstr>The  role  of  Software  in  Telecommunications</vt:lpstr>
      <vt:lpstr>The old networks</vt:lpstr>
      <vt:lpstr>Adoption of IT technology in TLC</vt:lpstr>
      <vt:lpstr>Employment of IT at the network level</vt:lpstr>
      <vt:lpstr>Example: Green Number</vt:lpstr>
      <vt:lpstr>A few examples of IN services</vt:lpstr>
      <vt:lpstr>IN  Flexibility</vt:lpstr>
      <vt:lpstr>Computers evolution towards communication</vt:lpstr>
      <vt:lpstr>Data communication through the data networks  (1)</vt:lpstr>
      <vt:lpstr>Data communication through the data networks   (2)</vt:lpstr>
      <vt:lpstr>Convergence between voice and data services</vt:lpstr>
      <vt:lpstr>Factors that triggered voice/data convergence</vt:lpstr>
      <vt:lpstr>Further networks evolution  (1)</vt:lpstr>
      <vt:lpstr>Further networks evolution  (2)</vt:lpstr>
      <vt:lpstr>Further networks evolution  (3)</vt:lpstr>
      <vt:lpstr>NGN  Architecture  (1)</vt:lpstr>
      <vt:lpstr>NGN  Architecture  (2)</vt:lpstr>
      <vt:lpstr>NGN  Architecture  (3)</vt:lpstr>
      <vt:lpstr>Example: NGN Conference service</vt:lpstr>
      <vt:lpstr>Example: NGN IP-Centrex service</vt:lpstr>
      <vt:lpstr>Example: NGN IP-Centrex / Conference service</vt:lpstr>
      <vt:lpstr>Examples of traditional services provided by existing NGN implementations</vt:lpstr>
      <vt:lpstr>NGN : Application Layer</vt:lpstr>
      <vt:lpstr>NGN: Characteristics summarization</vt:lpstr>
      <vt:lpstr>IMS  (1)</vt:lpstr>
      <vt:lpstr>IMS  (2)</vt:lpstr>
      <vt:lpstr>Simplified  IMS  Architecture</vt:lpstr>
      <vt:lpstr>IMS: the Service Layer</vt:lpstr>
      <vt:lpstr>Manufacturer competence splitting</vt:lpstr>
      <vt:lpstr>Service independence from the network</vt:lpstr>
      <vt:lpstr>Actors’ role change</vt:lpstr>
      <vt:lpstr>Voice and messaging services Monthly active users (MLN) </vt:lpstr>
      <vt:lpstr>Video services: number of users (MLN)</vt:lpstr>
      <vt:lpstr>Fortune 500 classification (in terms of capitalization)</vt:lpstr>
      <vt:lpstr>IMS: Service integration  (1)</vt:lpstr>
      <vt:lpstr>IMS: Service integration  (2)</vt:lpstr>
      <vt:lpstr>IOT integration in an IMS architecture</vt:lpstr>
      <vt:lpstr>Application  Servers Main characteristics</vt:lpstr>
      <vt:lpstr>New network requirements</vt:lpstr>
      <vt:lpstr>Network complexity</vt:lpstr>
      <vt:lpstr>Consequent new network needs</vt:lpstr>
      <vt:lpstr>Network Softwarization</vt:lpstr>
      <vt:lpstr>SDN: Software Defined Networking</vt:lpstr>
      <vt:lpstr>SDN: benefits</vt:lpstr>
      <vt:lpstr>NFV: Network Function Virtualization</vt:lpstr>
      <vt:lpstr>NFV Reference model</vt:lpstr>
      <vt:lpstr>ETSI  NFV  Reference Architecture</vt:lpstr>
      <vt:lpstr>ETSI NFV reference architecture</vt:lpstr>
      <vt:lpstr>NFV standard architecture  (1)</vt:lpstr>
      <vt:lpstr>NFV standard architecture  (2)</vt:lpstr>
      <vt:lpstr>SDN – NFV synergy</vt:lpstr>
      <vt:lpstr>Management Systems</vt:lpstr>
      <vt:lpstr>Management Systems</vt:lpstr>
      <vt:lpstr>Management Systems</vt:lpstr>
      <vt:lpstr>Management Systems</vt:lpstr>
      <vt:lpstr>Element Managers</vt:lpstr>
      <vt:lpstr>Network Managers  (1)</vt:lpstr>
      <vt:lpstr>Network Managers  (2)</vt:lpstr>
      <vt:lpstr>Main Network Management features  (1)</vt:lpstr>
      <vt:lpstr>Main Network Management features  (2)</vt:lpstr>
      <vt:lpstr>Network Managers main characteristics</vt:lpstr>
    </vt:vector>
  </TitlesOfParts>
  <Company>Italtel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old network</dc:title>
  <dc:creator>Sabajno</dc:creator>
  <cp:lastModifiedBy>Sabajno</cp:lastModifiedBy>
  <cp:revision>1122</cp:revision>
  <dcterms:created xsi:type="dcterms:W3CDTF">2016-01-28T16:12:38Z</dcterms:created>
  <dcterms:modified xsi:type="dcterms:W3CDTF">2017-04-03T23:18:27Z</dcterms:modified>
</cp:coreProperties>
</file>