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63"/>
  </p:notesMasterIdLst>
  <p:sldIdLst>
    <p:sldId id="256" r:id="rId2"/>
    <p:sldId id="259" r:id="rId3"/>
    <p:sldId id="339" r:id="rId4"/>
    <p:sldId id="265" r:id="rId5"/>
    <p:sldId id="399" r:id="rId6"/>
    <p:sldId id="272" r:id="rId7"/>
    <p:sldId id="267" r:id="rId8"/>
    <p:sldId id="270" r:id="rId9"/>
    <p:sldId id="284" r:id="rId10"/>
    <p:sldId id="287" r:id="rId11"/>
    <p:sldId id="288" r:id="rId12"/>
    <p:sldId id="289" r:id="rId13"/>
    <p:sldId id="290" r:id="rId14"/>
    <p:sldId id="291" r:id="rId15"/>
    <p:sldId id="341" r:id="rId16"/>
    <p:sldId id="279" r:id="rId17"/>
    <p:sldId id="342" r:id="rId18"/>
    <p:sldId id="345" r:id="rId19"/>
    <p:sldId id="352" r:id="rId20"/>
    <p:sldId id="413" r:id="rId21"/>
    <p:sldId id="417" r:id="rId22"/>
    <p:sldId id="351" r:id="rId23"/>
    <p:sldId id="391" r:id="rId24"/>
    <p:sldId id="406" r:id="rId25"/>
    <p:sldId id="293" r:id="rId26"/>
    <p:sldId id="350" r:id="rId27"/>
    <p:sldId id="331" r:id="rId28"/>
    <p:sldId id="323" r:id="rId29"/>
    <p:sldId id="344" r:id="rId30"/>
    <p:sldId id="409" r:id="rId31"/>
    <p:sldId id="407" r:id="rId32"/>
    <p:sldId id="401" r:id="rId33"/>
    <p:sldId id="400" r:id="rId34"/>
    <p:sldId id="403" r:id="rId35"/>
    <p:sldId id="418" r:id="rId36"/>
    <p:sldId id="419" r:id="rId37"/>
    <p:sldId id="404" r:id="rId38"/>
    <p:sldId id="353" r:id="rId39"/>
    <p:sldId id="436" r:id="rId40"/>
    <p:sldId id="421" r:id="rId41"/>
    <p:sldId id="422" r:id="rId42"/>
    <p:sldId id="423" r:id="rId43"/>
    <p:sldId id="424" r:id="rId44"/>
    <p:sldId id="437" r:id="rId45"/>
    <p:sldId id="425" r:id="rId46"/>
    <p:sldId id="432" r:id="rId47"/>
    <p:sldId id="435" r:id="rId48"/>
    <p:sldId id="427" r:id="rId49"/>
    <p:sldId id="433" r:id="rId50"/>
    <p:sldId id="434" r:id="rId51"/>
    <p:sldId id="426" r:id="rId52"/>
    <p:sldId id="392" r:id="rId53"/>
    <p:sldId id="309" r:id="rId54"/>
    <p:sldId id="356" r:id="rId55"/>
    <p:sldId id="357" r:id="rId56"/>
    <p:sldId id="313" r:id="rId57"/>
    <p:sldId id="315" r:id="rId58"/>
    <p:sldId id="358" r:id="rId59"/>
    <p:sldId id="314" r:id="rId60"/>
    <p:sldId id="316" r:id="rId61"/>
    <p:sldId id="320" r:id="rId6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7867"/>
    <a:srgbClr val="5C746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4" autoAdjust="0"/>
    <p:restoredTop sz="75172" autoAdjust="0"/>
  </p:normalViewPr>
  <p:slideViewPr>
    <p:cSldViewPr>
      <p:cViewPr varScale="1">
        <p:scale>
          <a:sx n="116" d="100"/>
          <a:sy n="116" d="100"/>
        </p:scale>
        <p:origin x="-1890" y="-114"/>
      </p:cViewPr>
      <p:guideLst>
        <p:guide orient="horz" pos="2160"/>
        <p:guide pos="2880"/>
      </p:guideLst>
    </p:cSldViewPr>
  </p:slideViewPr>
  <p:outlineViewPr>
    <p:cViewPr>
      <p:scale>
        <a:sx n="33" d="100"/>
        <a:sy n="33" d="100"/>
      </p:scale>
      <p:origin x="0" y="29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E:\Documenti_E\Universit&#224;%20Bologna\2017\Grafici%20De%20Juli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Documenti_E\Universit&#224;%20Bologna\2017\Grafici%20De%20Juli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plotArea>
      <c:layout/>
      <c:lineChart>
        <c:grouping val="standard"/>
        <c:ser>
          <c:idx val="0"/>
          <c:order val="0"/>
          <c:tx>
            <c:strRef>
              <c:f>Sheet1!$B$19</c:f>
              <c:strCache>
                <c:ptCount val="1"/>
                <c:pt idx="0">
                  <c:v>Facebook</c:v>
                </c:pt>
              </c:strCache>
            </c:strRef>
          </c:tx>
          <c:marker>
            <c:symbol val="none"/>
          </c:marker>
          <c:cat>
            <c:strRef>
              <c:f>Sheet1!$A$20:$A$31</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Sheet1!$B$20:$B$31</c:f>
              <c:numCache>
                <c:formatCode>#,##0</c:formatCode>
                <c:ptCount val="12"/>
                <c:pt idx="0">
                  <c:v>901</c:v>
                </c:pt>
                <c:pt idx="1">
                  <c:v>955</c:v>
                </c:pt>
                <c:pt idx="2">
                  <c:v>1007</c:v>
                </c:pt>
                <c:pt idx="3">
                  <c:v>1056</c:v>
                </c:pt>
                <c:pt idx="4">
                  <c:v>1110</c:v>
                </c:pt>
                <c:pt idx="5">
                  <c:v>1100</c:v>
                </c:pt>
                <c:pt idx="6">
                  <c:v>1189</c:v>
                </c:pt>
                <c:pt idx="7">
                  <c:v>1228</c:v>
                </c:pt>
                <c:pt idx="8">
                  <c:v>1275</c:v>
                </c:pt>
                <c:pt idx="9">
                  <c:v>1317</c:v>
                </c:pt>
                <c:pt idx="10">
                  <c:v>1351</c:v>
                </c:pt>
                <c:pt idx="11">
                  <c:v>1394</c:v>
                </c:pt>
              </c:numCache>
            </c:numRef>
          </c:val>
        </c:ser>
        <c:ser>
          <c:idx val="1"/>
          <c:order val="1"/>
          <c:tx>
            <c:strRef>
              <c:f>Sheet1!$C$19</c:f>
              <c:strCache>
                <c:ptCount val="1"/>
                <c:pt idx="0">
                  <c:v>Whatsapp</c:v>
                </c:pt>
              </c:strCache>
            </c:strRef>
          </c:tx>
          <c:marker>
            <c:symbol val="none"/>
          </c:marker>
          <c:cat>
            <c:strRef>
              <c:f>Sheet1!$A$20:$A$31</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Sheet1!$C$20:$C$31</c:f>
              <c:numCache>
                <c:formatCode>General</c:formatCode>
                <c:ptCount val="12"/>
                <c:pt idx="4" formatCode="#,##0">
                  <c:v>200</c:v>
                </c:pt>
                <c:pt idx="5" formatCode="#,##0">
                  <c:v>250</c:v>
                </c:pt>
                <c:pt idx="6" formatCode="#,##0">
                  <c:v>300</c:v>
                </c:pt>
                <c:pt idx="7" formatCode="#,##0">
                  <c:v>400</c:v>
                </c:pt>
                <c:pt idx="8" formatCode="#,##0">
                  <c:v>451</c:v>
                </c:pt>
                <c:pt idx="9" formatCode="#,##0">
                  <c:v>500</c:v>
                </c:pt>
                <c:pt idx="10" formatCode="#,##0">
                  <c:v>557</c:v>
                </c:pt>
                <c:pt idx="11" formatCode="#,##0">
                  <c:v>612</c:v>
                </c:pt>
              </c:numCache>
            </c:numRef>
          </c:val>
        </c:ser>
        <c:ser>
          <c:idx val="2"/>
          <c:order val="2"/>
          <c:tx>
            <c:strRef>
              <c:f>Sheet1!$D$19</c:f>
              <c:strCache>
                <c:ptCount val="1"/>
                <c:pt idx="0">
                  <c:v>Skype</c:v>
                </c:pt>
              </c:strCache>
            </c:strRef>
          </c:tx>
          <c:marker>
            <c:symbol val="none"/>
          </c:marker>
          <c:cat>
            <c:strRef>
              <c:f>Sheet1!$A$20:$A$31</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Sheet1!$D$20:$D$31</c:f>
              <c:numCache>
                <c:formatCode>#,##0</c:formatCode>
                <c:ptCount val="12"/>
                <c:pt idx="0">
                  <c:v>250</c:v>
                </c:pt>
                <c:pt idx="1">
                  <c:v>265</c:v>
                </c:pt>
                <c:pt idx="2">
                  <c:v>275</c:v>
                </c:pt>
                <c:pt idx="3">
                  <c:v>280</c:v>
                </c:pt>
                <c:pt idx="4">
                  <c:v>280</c:v>
                </c:pt>
                <c:pt idx="5">
                  <c:v>300</c:v>
                </c:pt>
                <c:pt idx="6">
                  <c:v>311</c:v>
                </c:pt>
                <c:pt idx="7">
                  <c:v>349</c:v>
                </c:pt>
                <c:pt idx="8">
                  <c:v>370</c:v>
                </c:pt>
                <c:pt idx="9">
                  <c:v>391</c:v>
                </c:pt>
                <c:pt idx="10">
                  <c:v>411</c:v>
                </c:pt>
                <c:pt idx="11">
                  <c:v>431</c:v>
                </c:pt>
              </c:numCache>
            </c:numRef>
          </c:val>
        </c:ser>
        <c:ser>
          <c:idx val="3"/>
          <c:order val="3"/>
          <c:tx>
            <c:strRef>
              <c:f>Sheet1!$E$19</c:f>
              <c:strCache>
                <c:ptCount val="1"/>
                <c:pt idx="0">
                  <c:v>Twitter</c:v>
                </c:pt>
              </c:strCache>
            </c:strRef>
          </c:tx>
          <c:marker>
            <c:symbol val="none"/>
          </c:marker>
          <c:cat>
            <c:strRef>
              <c:f>Sheet1!$A$20:$A$31</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Sheet1!$E$20:$E$31</c:f>
              <c:numCache>
                <c:formatCode>General</c:formatCode>
                <c:ptCount val="12"/>
                <c:pt idx="0">
                  <c:v>138</c:v>
                </c:pt>
                <c:pt idx="1">
                  <c:v>151</c:v>
                </c:pt>
                <c:pt idx="2">
                  <c:v>167</c:v>
                </c:pt>
                <c:pt idx="3">
                  <c:v>185</c:v>
                </c:pt>
                <c:pt idx="4" formatCode="#,##0">
                  <c:v>204</c:v>
                </c:pt>
                <c:pt idx="5" formatCode="#,##0">
                  <c:v>218</c:v>
                </c:pt>
                <c:pt idx="6" formatCode="#,##0">
                  <c:v>232</c:v>
                </c:pt>
                <c:pt idx="7" formatCode="#,##0">
                  <c:v>241</c:v>
                </c:pt>
                <c:pt idx="8" formatCode="#,##0">
                  <c:v>255</c:v>
                </c:pt>
                <c:pt idx="9" formatCode="#,##0">
                  <c:v>271</c:v>
                </c:pt>
                <c:pt idx="10" formatCode="#,##0">
                  <c:v>284</c:v>
                </c:pt>
                <c:pt idx="11" formatCode="#,##0">
                  <c:v>290</c:v>
                </c:pt>
              </c:numCache>
            </c:numRef>
          </c:val>
        </c:ser>
        <c:ser>
          <c:idx val="4"/>
          <c:order val="4"/>
          <c:tx>
            <c:strRef>
              <c:f>Sheet1!$F$19</c:f>
              <c:strCache>
                <c:ptCount val="1"/>
                <c:pt idx="0">
                  <c:v>TLC  Operators</c:v>
                </c:pt>
              </c:strCache>
            </c:strRef>
          </c:tx>
          <c:marker>
            <c:symbol val="none"/>
          </c:marker>
          <c:cat>
            <c:strRef>
              <c:f>Sheet1!$A$20:$A$31</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Sheet1!$F$20:$F$31</c:f>
              <c:numCache>
                <c:formatCode>#,##0</c:formatCode>
                <c:ptCount val="12"/>
                <c:pt idx="0">
                  <c:v>48</c:v>
                </c:pt>
                <c:pt idx="1">
                  <c:v>52</c:v>
                </c:pt>
                <c:pt idx="2">
                  <c:v>57</c:v>
                </c:pt>
                <c:pt idx="3">
                  <c:v>63</c:v>
                </c:pt>
                <c:pt idx="4">
                  <c:v>70</c:v>
                </c:pt>
                <c:pt idx="5">
                  <c:v>78</c:v>
                </c:pt>
                <c:pt idx="6">
                  <c:v>83</c:v>
                </c:pt>
                <c:pt idx="7">
                  <c:v>90</c:v>
                </c:pt>
                <c:pt idx="8">
                  <c:v>94</c:v>
                </c:pt>
                <c:pt idx="9">
                  <c:v>100</c:v>
                </c:pt>
              </c:numCache>
            </c:numRef>
          </c:val>
        </c:ser>
        <c:marker val="1"/>
        <c:axId val="158830976"/>
        <c:axId val="159158656"/>
      </c:lineChart>
      <c:catAx>
        <c:axId val="158830976"/>
        <c:scaling>
          <c:orientation val="minMax"/>
        </c:scaling>
        <c:axPos val="b"/>
        <c:tickLblPos val="nextTo"/>
        <c:crossAx val="159158656"/>
        <c:crosses val="autoZero"/>
        <c:auto val="1"/>
        <c:lblAlgn val="ctr"/>
        <c:lblOffset val="100"/>
      </c:catAx>
      <c:valAx>
        <c:axId val="159158656"/>
        <c:scaling>
          <c:orientation val="minMax"/>
        </c:scaling>
        <c:axPos val="l"/>
        <c:majorGridlines/>
        <c:numFmt formatCode="#,##0" sourceLinked="1"/>
        <c:tickLblPos val="nextTo"/>
        <c:crossAx val="158830976"/>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plotArea>
      <c:layout/>
      <c:lineChart>
        <c:grouping val="standard"/>
        <c:ser>
          <c:idx val="0"/>
          <c:order val="0"/>
          <c:tx>
            <c:strRef>
              <c:f>Sheet1!$B$4</c:f>
              <c:strCache>
                <c:ptCount val="1"/>
                <c:pt idx="0">
                  <c:v>Netflix USA</c:v>
                </c:pt>
              </c:strCache>
            </c:strRef>
          </c:tx>
          <c:marker>
            <c:symbol val="none"/>
          </c:marker>
          <c:cat>
            <c:strRef>
              <c:f>Sheet1!$A$5:$A$16</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Sheet1!$B$5:$B$16</c:f>
              <c:numCache>
                <c:formatCode>0.0</c:formatCode>
                <c:ptCount val="12"/>
                <c:pt idx="0">
                  <c:v>23.4</c:v>
                </c:pt>
                <c:pt idx="1">
                  <c:v>23.9</c:v>
                </c:pt>
                <c:pt idx="2">
                  <c:v>25.1</c:v>
                </c:pt>
                <c:pt idx="3">
                  <c:v>27.1</c:v>
                </c:pt>
                <c:pt idx="4">
                  <c:v>29.2</c:v>
                </c:pt>
                <c:pt idx="5">
                  <c:v>29.8</c:v>
                </c:pt>
                <c:pt idx="6">
                  <c:v>31.1</c:v>
                </c:pt>
                <c:pt idx="7">
                  <c:v>31.4</c:v>
                </c:pt>
                <c:pt idx="8">
                  <c:v>35.700000000000003</c:v>
                </c:pt>
                <c:pt idx="9">
                  <c:v>36.200000000000003</c:v>
                </c:pt>
                <c:pt idx="10">
                  <c:v>37.200000000000003</c:v>
                </c:pt>
                <c:pt idx="11">
                  <c:v>38.1</c:v>
                </c:pt>
              </c:numCache>
            </c:numRef>
          </c:val>
        </c:ser>
        <c:ser>
          <c:idx val="1"/>
          <c:order val="1"/>
          <c:tx>
            <c:strRef>
              <c:f>Sheet1!$C$4</c:f>
              <c:strCache>
                <c:ptCount val="1"/>
                <c:pt idx="0">
                  <c:v>Netflix outside USA</c:v>
                </c:pt>
              </c:strCache>
            </c:strRef>
          </c:tx>
          <c:marker>
            <c:symbol val="none"/>
          </c:marker>
          <c:cat>
            <c:strRef>
              <c:f>Sheet1!$A$5:$A$16</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Sheet1!$C$5:$C$16</c:f>
              <c:numCache>
                <c:formatCode>0.0</c:formatCode>
                <c:ptCount val="12"/>
                <c:pt idx="0">
                  <c:v>3.1</c:v>
                </c:pt>
                <c:pt idx="1">
                  <c:v>3.6</c:v>
                </c:pt>
                <c:pt idx="2">
                  <c:v>4.9000000000000004</c:v>
                </c:pt>
                <c:pt idx="3">
                  <c:v>6.1</c:v>
                </c:pt>
                <c:pt idx="4">
                  <c:v>7.1</c:v>
                </c:pt>
                <c:pt idx="5">
                  <c:v>7.7</c:v>
                </c:pt>
                <c:pt idx="6">
                  <c:v>9.2000000000000011</c:v>
                </c:pt>
                <c:pt idx="7">
                  <c:v>10.8</c:v>
                </c:pt>
                <c:pt idx="8">
                  <c:v>12.7</c:v>
                </c:pt>
                <c:pt idx="9">
                  <c:v>13.3</c:v>
                </c:pt>
                <c:pt idx="10">
                  <c:v>15.4</c:v>
                </c:pt>
                <c:pt idx="11">
                  <c:v>18.3</c:v>
                </c:pt>
              </c:numCache>
            </c:numRef>
          </c:val>
        </c:ser>
        <c:ser>
          <c:idx val="2"/>
          <c:order val="2"/>
          <c:tx>
            <c:strRef>
              <c:f>Sheet1!$D$4</c:f>
              <c:strCache>
                <c:ptCount val="1"/>
                <c:pt idx="0">
                  <c:v>AT&amp;T</c:v>
                </c:pt>
              </c:strCache>
            </c:strRef>
          </c:tx>
          <c:marker>
            <c:symbol val="none"/>
          </c:marker>
          <c:cat>
            <c:strRef>
              <c:f>Sheet1!$A$5:$A$16</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Sheet1!$D$5:$D$16</c:f>
              <c:numCache>
                <c:formatCode>0.0</c:formatCode>
                <c:ptCount val="12"/>
                <c:pt idx="0">
                  <c:v>4</c:v>
                </c:pt>
                <c:pt idx="1">
                  <c:v>4.5</c:v>
                </c:pt>
                <c:pt idx="2">
                  <c:v>4.3</c:v>
                </c:pt>
                <c:pt idx="3">
                  <c:v>4.5</c:v>
                </c:pt>
                <c:pt idx="4">
                  <c:v>4.8</c:v>
                </c:pt>
                <c:pt idx="5">
                  <c:v>5</c:v>
                </c:pt>
                <c:pt idx="6">
                  <c:v>5.2</c:v>
                </c:pt>
                <c:pt idx="7">
                  <c:v>5.5</c:v>
                </c:pt>
                <c:pt idx="8">
                  <c:v>5.6</c:v>
                </c:pt>
                <c:pt idx="9">
                  <c:v>5.8</c:v>
                </c:pt>
                <c:pt idx="10">
                  <c:v>6</c:v>
                </c:pt>
                <c:pt idx="11">
                  <c:v>5.9</c:v>
                </c:pt>
              </c:numCache>
            </c:numRef>
          </c:val>
        </c:ser>
        <c:ser>
          <c:idx val="3"/>
          <c:order val="3"/>
          <c:tx>
            <c:strRef>
              <c:f>Sheet1!$E$4</c:f>
              <c:strCache>
                <c:ptCount val="1"/>
                <c:pt idx="0">
                  <c:v>Verizon</c:v>
                </c:pt>
              </c:strCache>
            </c:strRef>
          </c:tx>
          <c:marker>
            <c:symbol val="none"/>
          </c:marker>
          <c:cat>
            <c:strRef>
              <c:f>Sheet1!$A$5:$A$16</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Sheet1!$E$5:$E$16</c:f>
              <c:numCache>
                <c:formatCode>0.0</c:formatCode>
                <c:ptCount val="12"/>
                <c:pt idx="0">
                  <c:v>4.4000000000000004</c:v>
                </c:pt>
                <c:pt idx="1">
                  <c:v>4.5</c:v>
                </c:pt>
                <c:pt idx="2">
                  <c:v>4.3</c:v>
                </c:pt>
                <c:pt idx="3">
                  <c:v>4.5</c:v>
                </c:pt>
                <c:pt idx="4">
                  <c:v>4.8</c:v>
                </c:pt>
                <c:pt idx="5">
                  <c:v>5</c:v>
                </c:pt>
                <c:pt idx="6">
                  <c:v>5.2</c:v>
                </c:pt>
                <c:pt idx="7">
                  <c:v>5.3</c:v>
                </c:pt>
                <c:pt idx="8">
                  <c:v>5.3</c:v>
                </c:pt>
                <c:pt idx="9">
                  <c:v>5.4</c:v>
                </c:pt>
                <c:pt idx="10">
                  <c:v>5.5</c:v>
                </c:pt>
                <c:pt idx="11">
                  <c:v>5.6</c:v>
                </c:pt>
              </c:numCache>
            </c:numRef>
          </c:val>
        </c:ser>
        <c:ser>
          <c:idx val="4"/>
          <c:order val="4"/>
          <c:tx>
            <c:strRef>
              <c:f>Sheet1!$F$4</c:f>
              <c:strCache>
                <c:ptCount val="1"/>
                <c:pt idx="0">
                  <c:v>Deutsche Telekom</c:v>
                </c:pt>
              </c:strCache>
            </c:strRef>
          </c:tx>
          <c:marker>
            <c:symbol val="none"/>
          </c:marker>
          <c:cat>
            <c:strRef>
              <c:f>Sheet1!$A$5:$A$16</c:f>
              <c:strCache>
                <c:ptCount val="12"/>
                <c:pt idx="0">
                  <c:v>1Q   2012</c:v>
                </c:pt>
                <c:pt idx="1">
                  <c:v>2Q   2012</c:v>
                </c:pt>
                <c:pt idx="2">
                  <c:v>3Q   2012</c:v>
                </c:pt>
                <c:pt idx="3">
                  <c:v>4Q   2012</c:v>
                </c:pt>
                <c:pt idx="4">
                  <c:v>1Q   2013</c:v>
                </c:pt>
                <c:pt idx="5">
                  <c:v>2Q   2013</c:v>
                </c:pt>
                <c:pt idx="6">
                  <c:v>3Q   2013</c:v>
                </c:pt>
                <c:pt idx="7">
                  <c:v>4Q   2013</c:v>
                </c:pt>
                <c:pt idx="8">
                  <c:v>1Q   2014</c:v>
                </c:pt>
                <c:pt idx="9">
                  <c:v>2Q   2014</c:v>
                </c:pt>
                <c:pt idx="10">
                  <c:v>3Q   2014</c:v>
                </c:pt>
                <c:pt idx="11">
                  <c:v>4Q   2014</c:v>
                </c:pt>
              </c:strCache>
            </c:strRef>
          </c:cat>
          <c:val>
            <c:numRef>
              <c:f>Sheet1!$F$5:$F$16</c:f>
              <c:numCache>
                <c:formatCode>0.0</c:formatCode>
                <c:ptCount val="12"/>
                <c:pt idx="0">
                  <c:v>1.7</c:v>
                </c:pt>
                <c:pt idx="1">
                  <c:v>1.8</c:v>
                </c:pt>
                <c:pt idx="2">
                  <c:v>1.9000000000000001</c:v>
                </c:pt>
                <c:pt idx="3">
                  <c:v>2</c:v>
                </c:pt>
                <c:pt idx="4">
                  <c:v>2</c:v>
                </c:pt>
                <c:pt idx="5">
                  <c:v>2.1</c:v>
                </c:pt>
                <c:pt idx="6">
                  <c:v>2.1</c:v>
                </c:pt>
                <c:pt idx="7">
                  <c:v>2.2000000000000002</c:v>
                </c:pt>
                <c:pt idx="8">
                  <c:v>2.2999999999999998</c:v>
                </c:pt>
                <c:pt idx="9">
                  <c:v>2.2999999999999998</c:v>
                </c:pt>
                <c:pt idx="10">
                  <c:v>2.4</c:v>
                </c:pt>
                <c:pt idx="11">
                  <c:v>2.4</c:v>
                </c:pt>
              </c:numCache>
            </c:numRef>
          </c:val>
        </c:ser>
        <c:marker val="1"/>
        <c:axId val="180858880"/>
        <c:axId val="180862336"/>
      </c:lineChart>
      <c:catAx>
        <c:axId val="180858880"/>
        <c:scaling>
          <c:orientation val="minMax"/>
        </c:scaling>
        <c:axPos val="b"/>
        <c:tickLblPos val="nextTo"/>
        <c:crossAx val="180862336"/>
        <c:crosses val="autoZero"/>
        <c:auto val="1"/>
        <c:lblAlgn val="ctr"/>
        <c:lblOffset val="100"/>
      </c:catAx>
      <c:valAx>
        <c:axId val="180862336"/>
        <c:scaling>
          <c:orientation val="minMax"/>
        </c:scaling>
        <c:axPos val="l"/>
        <c:majorGridlines/>
        <c:numFmt formatCode="0.0" sourceLinked="1"/>
        <c:tickLblPos val="nextTo"/>
        <c:crossAx val="180858880"/>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4ECBA1-153F-4516-A921-95E956A6208C}" type="datetimeFigureOut">
              <a:rPr lang="it-IT" smtClean="0"/>
              <a:pPr/>
              <a:t>03/04/2017</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66DD2F-A427-4DDC-8E62-3CE168AEE59D}" type="slidenum">
              <a:rPr lang="it-IT" smtClean="0"/>
              <a:pPr/>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13</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14</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15</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17</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18</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22</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23</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24</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25</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26</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28</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29</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30</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31</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32</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33</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34</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35</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36</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38</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6</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39</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40</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41</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42</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43</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44</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45</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46</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47</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48</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7</a:t>
            </a:fld>
            <a:endParaRPr 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49</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50</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51</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53</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54</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55</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56</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57</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58</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59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8</a:t>
            </a:fld>
            <a:endParaRPr 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60</a:t>
            </a:fld>
            <a:endParaRPr lang="it-IT"/>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61</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9</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10</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11</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666DD2F-A427-4DDC-8E62-3CE168AEE59D}" type="slidenum">
              <a:rPr lang="it-IT" smtClean="0"/>
              <a:pPr/>
              <a:t>12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CDFA8-C9C8-40AF-B231-CF8313773B28}" type="datetimeFigureOut">
              <a:rPr lang="it-IT" smtClean="0"/>
              <a:pPr/>
              <a:t>03/04/2017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68AD5-5F67-45A1-A78A-807A3FC409E4}"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CDFA8-C9C8-40AF-B231-CF8313773B28}" type="datetimeFigureOut">
              <a:rPr lang="it-IT" smtClean="0"/>
              <a:pPr/>
              <a:t>03/04/2017</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68AD5-5F67-45A1-A78A-807A3FC409E4}"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8.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4.emf"/><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916832"/>
            <a:ext cx="8458200" cy="2952328"/>
          </a:xfrm>
        </p:spPr>
        <p:txBody>
          <a:bodyPr>
            <a:normAutofit/>
          </a:bodyPr>
          <a:lstStyle/>
          <a:p>
            <a:pPr algn="ctr"/>
            <a:r>
              <a:rPr lang="it-IT" sz="5400" dirty="0" smtClean="0">
                <a:effectLst>
                  <a:outerShdw blurRad="38100" dist="38100" dir="2700000" algn="tl">
                    <a:srgbClr val="000000">
                      <a:alpha val="43137"/>
                    </a:srgbClr>
                  </a:outerShdw>
                </a:effectLst>
              </a:rPr>
              <a:t>The  role  of  Software</a:t>
            </a:r>
            <a:br>
              <a:rPr lang="it-IT" sz="5400" dirty="0" smtClean="0">
                <a:effectLst>
                  <a:outerShdw blurRad="38100" dist="38100" dir="2700000" algn="tl">
                    <a:srgbClr val="000000">
                      <a:alpha val="43137"/>
                    </a:srgbClr>
                  </a:outerShdw>
                </a:effectLst>
              </a:rPr>
            </a:br>
            <a:r>
              <a:rPr lang="it-IT" sz="5400" dirty="0" smtClean="0">
                <a:effectLst>
                  <a:outerShdw blurRad="38100" dist="38100" dir="2700000" algn="tl">
                    <a:srgbClr val="000000">
                      <a:alpha val="43137"/>
                    </a:srgbClr>
                  </a:outerShdw>
                </a:effectLst>
              </a:rPr>
              <a:t/>
            </a:r>
            <a:br>
              <a:rPr lang="it-IT" sz="5400" dirty="0" smtClean="0">
                <a:effectLst>
                  <a:outerShdw blurRad="38100" dist="38100" dir="2700000" algn="tl">
                    <a:srgbClr val="000000">
                      <a:alpha val="43137"/>
                    </a:srgbClr>
                  </a:outerShdw>
                </a:effectLst>
              </a:rPr>
            </a:br>
            <a:r>
              <a:rPr lang="it-IT" sz="5400" dirty="0" smtClean="0">
                <a:effectLst>
                  <a:outerShdw blurRad="38100" dist="38100" dir="2700000" algn="tl">
                    <a:srgbClr val="000000">
                      <a:alpha val="43137"/>
                    </a:srgbClr>
                  </a:outerShdw>
                </a:effectLst>
              </a:rPr>
              <a:t>in  Telecommunications</a:t>
            </a:r>
            <a:endParaRPr lang="it-IT" sz="5400" dirty="0">
              <a:effectLst>
                <a:outerShdw blurRad="38100" dist="38100" dir="2700000" algn="tl">
                  <a:srgbClr val="000000">
                    <a:alpha val="43137"/>
                  </a:srgbClr>
                </a:outerShdw>
              </a:effectLst>
            </a:endParaRPr>
          </a:p>
        </p:txBody>
      </p:sp>
      <p:sp>
        <p:nvSpPr>
          <p:cNvPr id="3" name="TextBox 2"/>
          <p:cNvSpPr txBox="1"/>
          <p:nvPr/>
        </p:nvSpPr>
        <p:spPr>
          <a:xfrm>
            <a:off x="6300192" y="5877272"/>
            <a:ext cx="2271905" cy="707886"/>
          </a:xfrm>
          <a:prstGeom prst="rect">
            <a:avLst/>
          </a:prstGeom>
          <a:noFill/>
        </p:spPr>
        <p:txBody>
          <a:bodyPr wrap="none" rtlCol="0">
            <a:spAutoFit/>
          </a:bodyPr>
          <a:lstStyle/>
          <a:p>
            <a:pPr algn="ctr"/>
            <a:r>
              <a:rPr lang="it-IT" sz="2000" b="1" dirty="0" smtClean="0"/>
              <a:t>Giancarlo  Sabajno</a:t>
            </a:r>
          </a:p>
          <a:p>
            <a:pPr algn="ctr"/>
            <a:r>
              <a:rPr lang="it-IT" sz="2000" b="1" dirty="0" smtClean="0"/>
              <a:t>g.sabajno@tiscali.it</a:t>
            </a:r>
            <a:endParaRPr lang="it-IT"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856984" cy="864096"/>
          </a:xfrm>
        </p:spPr>
        <p:txBody>
          <a:bodyPr>
            <a:normAutofit fontScale="90000"/>
          </a:bodyPr>
          <a:lstStyle/>
          <a:p>
            <a:r>
              <a:rPr lang="it-IT" sz="3600" dirty="0" smtClean="0">
                <a:effectLst>
                  <a:outerShdw blurRad="38100" dist="38100" dir="2700000" algn="tl">
                    <a:srgbClr val="000000">
                      <a:alpha val="43137"/>
                    </a:srgbClr>
                  </a:outerShdw>
                </a:effectLst>
              </a:rPr>
              <a:t>Data communication through the data networks   (2)</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908720"/>
            <a:ext cx="8723312" cy="5688632"/>
          </a:xfrm>
        </p:spPr>
        <p:txBody>
          <a:bodyPr>
            <a:normAutofit/>
          </a:bodyPr>
          <a:lstStyle/>
          <a:p>
            <a:pPr algn="just"/>
            <a:r>
              <a:rPr lang="it-IT" sz="2400" dirty="0" smtClean="0"/>
              <a:t>Further improvement brought to the diffusion of more efficient protocols (Frame switching, frame relaying, ATM, …)</a:t>
            </a:r>
          </a:p>
          <a:p>
            <a:pPr algn="just"/>
            <a:r>
              <a:rPr lang="it-IT" sz="2400" dirty="0" smtClean="0"/>
              <a:t>The continuous technological evolution enabled the realization of more and more powerful, fast, cheap and reliable nodes; as a consequence:</a:t>
            </a:r>
          </a:p>
          <a:p>
            <a:pPr lvl="1" algn="just"/>
            <a:r>
              <a:rPr lang="it-IT" sz="2400" dirty="0" smtClean="0"/>
              <a:t>Final replacement of X.25 with the more efficient connectionless Internet Protocol (IP)</a:t>
            </a:r>
          </a:p>
          <a:p>
            <a:pPr lvl="1" algn="just"/>
            <a:r>
              <a:rPr lang="it-IT" sz="2400" dirty="0" smtClean="0"/>
              <a:t>Abandonment of the traditional Network and Transport protocols of the OSI stack in favor of </a:t>
            </a:r>
            <a:r>
              <a:rPr lang="it-IT" sz="2400" smtClean="0"/>
              <a:t>TCP/UDP over IP with </a:t>
            </a:r>
            <a:r>
              <a:rPr lang="it-IT" sz="2400" dirty="0" smtClean="0"/>
              <a:t>the Application Layer directly above</a:t>
            </a:r>
          </a:p>
          <a:p>
            <a:pPr algn="just"/>
            <a:r>
              <a:rPr lang="it-IT" sz="2400" dirty="0" smtClean="0"/>
              <a:t>The long process of evolution of the data networks, in particular the geographical ones, brought to the birth of the Internet, based on the TCP/IP protocols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fontScale="90000"/>
          </a:bodyPr>
          <a:lstStyle/>
          <a:p>
            <a:r>
              <a:rPr lang="it-IT" sz="3600" dirty="0" smtClean="0">
                <a:effectLst>
                  <a:outerShdw blurRad="38100" dist="38100" dir="2700000" algn="tl">
                    <a:srgbClr val="000000">
                      <a:alpha val="43137"/>
                    </a:srgbClr>
                  </a:outerShdw>
                </a:effectLst>
              </a:rPr>
              <a:t>Convergence between voice and data services</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908720"/>
            <a:ext cx="8723312" cy="5688632"/>
          </a:xfrm>
        </p:spPr>
        <p:txBody>
          <a:bodyPr>
            <a:normAutofit/>
          </a:bodyPr>
          <a:lstStyle/>
          <a:p>
            <a:pPr algn="just"/>
            <a:r>
              <a:rPr lang="it-IT" sz="2400" dirty="0" smtClean="0"/>
              <a:t>In the same way as the telephone networks evolved towards including data communication, the data networks began including voice and, in a later step, video communication (the Internet is an example of this). This brought to the definition of the VoIP protocols </a:t>
            </a:r>
          </a:p>
          <a:p>
            <a:pPr algn="just"/>
            <a:r>
              <a:rPr lang="it-IT" sz="2400" dirty="0" smtClean="0"/>
              <a:t>VoIP was initially conceived just to transport voice packets through the Internet, without providing any of the actual typical telephone services (e.g. Call Forwarding on busy / on no answer, Call Park, etc.)</a:t>
            </a:r>
          </a:p>
          <a:p>
            <a:pPr algn="just"/>
            <a:r>
              <a:rPr lang="it-IT" sz="2400" dirty="0" smtClean="0"/>
              <a:t>The full provision of the telephone services will be accomplished later as the “NGN” networks will provide the real ToIP (Telephony over IP)</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fontScale="90000"/>
          </a:bodyPr>
          <a:lstStyle/>
          <a:p>
            <a:r>
              <a:rPr lang="it-IT" sz="3600" dirty="0" smtClean="0">
                <a:effectLst>
                  <a:outerShdw blurRad="38100" dist="38100" dir="2700000" algn="tl">
                    <a:srgbClr val="000000">
                      <a:alpha val="43137"/>
                    </a:srgbClr>
                  </a:outerShdw>
                </a:effectLst>
              </a:rPr>
              <a:t>Factors that triggered voice/data convergence</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196752"/>
            <a:ext cx="8723312" cy="4896544"/>
          </a:xfrm>
        </p:spPr>
        <p:txBody>
          <a:bodyPr>
            <a:normAutofit/>
          </a:bodyPr>
          <a:lstStyle/>
          <a:p>
            <a:pPr algn="just"/>
            <a:r>
              <a:rPr lang="it-IT" sz="2400" dirty="0" smtClean="0"/>
              <a:t>The quick technological development of the network nodes and the consequent cost reduction and improvement in terms of speed, reliability and bandwidith</a:t>
            </a:r>
          </a:p>
          <a:p>
            <a:pPr algn="just"/>
            <a:endParaRPr lang="it-IT" sz="2400" dirty="0" smtClean="0"/>
          </a:p>
          <a:p>
            <a:pPr algn="just"/>
            <a:r>
              <a:rPr lang="it-IT" sz="2400" dirty="0" smtClean="0"/>
              <a:t>The predominance of the packet switching technique over circuit switching even for the voice and video services as one of the consequences of the technological improvement. This brought to a situation where all the information types shared the same switching technique</a:t>
            </a:r>
          </a:p>
          <a:p>
            <a:pPr algn="just"/>
            <a:endParaRPr lang="it-IT" sz="2400" dirty="0" smtClean="0"/>
          </a:p>
          <a:p>
            <a:pPr algn="just"/>
            <a:r>
              <a:rPr lang="it-IT" sz="2400" dirty="0" smtClean="0"/>
              <a:t>The bigger and bigger demand for new services by the users</a:t>
            </a:r>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Further networks evolution  (1)</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908720"/>
            <a:ext cx="8723312" cy="5688632"/>
          </a:xfrm>
        </p:spPr>
        <p:txBody>
          <a:bodyPr>
            <a:normAutofit/>
          </a:bodyPr>
          <a:lstStyle/>
          <a:p>
            <a:pPr lvl="1" algn="just"/>
            <a:endParaRPr lang="it-IT" sz="2400"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
        <p:nvSpPr>
          <p:cNvPr id="16" name="TextBox 15"/>
          <p:cNvSpPr txBox="1"/>
          <p:nvPr/>
        </p:nvSpPr>
        <p:spPr>
          <a:xfrm>
            <a:off x="1979712" y="1340768"/>
            <a:ext cx="3672416" cy="461665"/>
          </a:xfrm>
          <a:prstGeom prst="rect">
            <a:avLst/>
          </a:prstGeom>
          <a:noFill/>
        </p:spPr>
        <p:txBody>
          <a:bodyPr wrap="none" rtlCol="0">
            <a:spAutoFit/>
          </a:bodyPr>
          <a:lstStyle/>
          <a:p>
            <a:r>
              <a:rPr lang="it-IT" sz="2400" b="1" dirty="0" smtClean="0"/>
              <a:t>Technological development</a:t>
            </a:r>
            <a:endParaRPr lang="it-IT" sz="2400" b="1" dirty="0"/>
          </a:p>
        </p:txBody>
      </p:sp>
      <p:sp>
        <p:nvSpPr>
          <p:cNvPr id="17" name="TextBox 16"/>
          <p:cNvSpPr txBox="1"/>
          <p:nvPr/>
        </p:nvSpPr>
        <p:spPr>
          <a:xfrm>
            <a:off x="3563888" y="2636912"/>
            <a:ext cx="5331396" cy="830997"/>
          </a:xfrm>
          <a:prstGeom prst="rect">
            <a:avLst/>
          </a:prstGeom>
          <a:noFill/>
        </p:spPr>
        <p:txBody>
          <a:bodyPr wrap="none" rtlCol="0">
            <a:spAutoFit/>
          </a:bodyPr>
          <a:lstStyle/>
          <a:p>
            <a:pPr algn="ctr"/>
            <a:r>
              <a:rPr lang="it-IT" sz="2400" b="1" dirty="0" smtClean="0"/>
              <a:t>Increase of the demand of new and </a:t>
            </a:r>
          </a:p>
          <a:p>
            <a:pPr algn="ctr"/>
            <a:r>
              <a:rPr lang="it-IT" sz="2400" b="1" dirty="0" smtClean="0"/>
              <a:t>more sophisticated services by the users</a:t>
            </a:r>
            <a:endParaRPr lang="it-IT" sz="2400" b="1" dirty="0"/>
          </a:p>
        </p:txBody>
      </p:sp>
      <p:sp>
        <p:nvSpPr>
          <p:cNvPr id="18" name="TextBox 17"/>
          <p:cNvSpPr txBox="1"/>
          <p:nvPr/>
        </p:nvSpPr>
        <p:spPr>
          <a:xfrm>
            <a:off x="611560" y="4653136"/>
            <a:ext cx="6606104" cy="1200329"/>
          </a:xfrm>
          <a:prstGeom prst="rect">
            <a:avLst/>
          </a:prstGeom>
          <a:noFill/>
        </p:spPr>
        <p:txBody>
          <a:bodyPr wrap="none" rtlCol="0">
            <a:spAutoFit/>
          </a:bodyPr>
          <a:lstStyle/>
          <a:p>
            <a:pPr algn="ctr"/>
            <a:r>
              <a:rPr lang="it-IT" sz="2400" b="1" dirty="0" smtClean="0"/>
              <a:t>Urgency of the providers to conquer market areas </a:t>
            </a:r>
          </a:p>
          <a:p>
            <a:pPr algn="ctr"/>
            <a:r>
              <a:rPr lang="it-IT" sz="2400" b="1" dirty="0" smtClean="0"/>
              <a:t>with the provision of new and better services</a:t>
            </a:r>
          </a:p>
          <a:p>
            <a:pPr algn="ctr"/>
            <a:r>
              <a:rPr lang="it-IT" sz="2400" b="1" dirty="0" smtClean="0"/>
              <a:t>requiring  further technological improvement</a:t>
            </a:r>
            <a:endParaRPr lang="it-IT" b="1" dirty="0"/>
          </a:p>
        </p:txBody>
      </p:sp>
      <p:sp>
        <p:nvSpPr>
          <p:cNvPr id="19" name="Down Arrow 18"/>
          <p:cNvSpPr/>
          <p:nvPr/>
        </p:nvSpPr>
        <p:spPr>
          <a:xfrm rot="19800000">
            <a:off x="5420333" y="1836123"/>
            <a:ext cx="504056"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Down Arrow 19"/>
          <p:cNvSpPr/>
          <p:nvPr/>
        </p:nvSpPr>
        <p:spPr>
          <a:xfrm rot="1800000">
            <a:off x="4988284" y="3708330"/>
            <a:ext cx="504056"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Down Arrow 20"/>
          <p:cNvSpPr/>
          <p:nvPr/>
        </p:nvSpPr>
        <p:spPr>
          <a:xfrm rot="11400000">
            <a:off x="2346437" y="1940778"/>
            <a:ext cx="504056" cy="26091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92696"/>
          </a:xfrm>
        </p:spPr>
        <p:txBody>
          <a:bodyPr>
            <a:normAutofit/>
          </a:bodyPr>
          <a:lstStyle/>
          <a:p>
            <a:r>
              <a:rPr lang="it-IT" sz="3200" dirty="0" smtClean="0">
                <a:effectLst>
                  <a:outerShdw blurRad="38100" dist="38100" dir="2700000" algn="tl">
                    <a:srgbClr val="000000">
                      <a:alpha val="43137"/>
                    </a:srgbClr>
                  </a:outerShdw>
                </a:effectLst>
              </a:rPr>
              <a:t>Further networks evolution  (2)</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836712"/>
            <a:ext cx="8723312" cy="5904656"/>
          </a:xfrm>
        </p:spPr>
        <p:txBody>
          <a:bodyPr>
            <a:normAutofit/>
          </a:bodyPr>
          <a:lstStyle/>
          <a:p>
            <a:pPr algn="just">
              <a:buNone/>
            </a:pPr>
            <a:r>
              <a:rPr lang="it-IT" sz="2400" dirty="0" smtClean="0"/>
              <a:t>The consequences were:</a:t>
            </a:r>
          </a:p>
          <a:p>
            <a:pPr algn="just"/>
            <a:r>
              <a:rPr lang="it-IT" sz="2400" dirty="0" smtClean="0"/>
              <a:t>Possibility to integrate the different types of media to provide multimedia services due to the capability of the IP network to transport all types of information</a:t>
            </a:r>
          </a:p>
          <a:p>
            <a:pPr algn="just"/>
            <a:r>
              <a:rPr lang="it-IT" sz="2400" dirty="0" smtClean="0"/>
              <a:t>The availability of a much wider bandwidth than needed by the traditional phone calls and the possibility to flexibly allocate it depending on the service needs</a:t>
            </a:r>
          </a:p>
          <a:p>
            <a:pPr algn="just"/>
            <a:r>
              <a:rPr lang="it-IT" sz="2400" dirty="0" smtClean="0"/>
              <a:t>Independence from the user’s device (fixed or cellular phone, smartphone, tablet, PC, …)</a:t>
            </a:r>
          </a:p>
          <a:p>
            <a:pPr algn="just"/>
            <a:endParaRPr lang="it-IT" sz="2400" dirty="0" smtClean="0"/>
          </a:p>
          <a:p>
            <a:pPr algn="just"/>
            <a:endParaRPr lang="it-IT" sz="2400" dirty="0" smtClean="0"/>
          </a:p>
          <a:p>
            <a:pPr marL="0" algn="just">
              <a:buNone/>
            </a:pPr>
            <a:r>
              <a:rPr lang="it-IT" sz="2400" dirty="0" smtClean="0"/>
              <a:t>Loss of the traditional distinction between voice and data networks: only one type of network (packet switched, IP based) for all stream types: voice, video, data.</a:t>
            </a:r>
          </a:p>
          <a:p>
            <a:pPr algn="just"/>
            <a:endParaRPr lang="it-IT" dirty="0" smtClean="0"/>
          </a:p>
          <a:p>
            <a:pPr lvl="1" algn="just"/>
            <a:endParaRPr lang="it-IT" sz="2400"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
        <p:nvSpPr>
          <p:cNvPr id="4" name="Down Arrow 3"/>
          <p:cNvSpPr/>
          <p:nvPr/>
        </p:nvSpPr>
        <p:spPr>
          <a:xfrm>
            <a:off x="4283968" y="4653136"/>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92696"/>
          </a:xfrm>
        </p:spPr>
        <p:txBody>
          <a:bodyPr>
            <a:normAutofit/>
          </a:bodyPr>
          <a:lstStyle/>
          <a:p>
            <a:r>
              <a:rPr lang="it-IT" sz="3200" dirty="0" smtClean="0">
                <a:effectLst>
                  <a:outerShdw blurRad="38100" dist="38100" dir="2700000" algn="tl">
                    <a:srgbClr val="000000">
                      <a:alpha val="43137"/>
                    </a:srgbClr>
                  </a:outerShdw>
                </a:effectLst>
              </a:rPr>
              <a:t>Further networks evolution  (3)</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908720"/>
            <a:ext cx="8723312" cy="5760640"/>
          </a:xfrm>
        </p:spPr>
        <p:txBody>
          <a:bodyPr>
            <a:normAutofit/>
          </a:bodyPr>
          <a:lstStyle/>
          <a:p>
            <a:pPr marL="0" algn="just">
              <a:buNone/>
            </a:pPr>
            <a:r>
              <a:rPr lang="it-IT" sz="2400" dirty="0" smtClean="0"/>
              <a:t>The transport and switching networks, IP based, became more and more service independent (“Network neutrality”)</a:t>
            </a:r>
          </a:p>
          <a:p>
            <a:pPr algn="just"/>
            <a:endParaRPr lang="it-IT" sz="2400" dirty="0" smtClean="0"/>
          </a:p>
          <a:p>
            <a:pPr marL="0" algn="just">
              <a:buNone/>
            </a:pPr>
            <a:r>
              <a:rPr lang="it-IT" sz="2400" dirty="0" smtClean="0"/>
              <a:t>The provision of </a:t>
            </a:r>
            <a:r>
              <a:rPr lang="it-IT" sz="2400" b="1" dirty="0" smtClean="0"/>
              <a:t>all</a:t>
            </a:r>
            <a:r>
              <a:rPr lang="it-IT" sz="2400" dirty="0" smtClean="0"/>
              <a:t> the services (including, in almost all the implementations, the classic telephone call as a particular case) moved to a higher layer where the service logic was performed by </a:t>
            </a:r>
            <a:r>
              <a:rPr lang="it-IT" sz="2400" b="1" dirty="0" smtClean="0"/>
              <a:t>Application Servers </a:t>
            </a:r>
            <a:r>
              <a:rPr lang="it-IT" sz="2400" dirty="0" smtClean="0"/>
              <a:t>that used the transport and switching network just as an enabler (bandwidth and QoS provider)</a:t>
            </a:r>
          </a:p>
          <a:p>
            <a:pPr marL="0" algn="just">
              <a:buNone/>
            </a:pPr>
            <a:endParaRPr lang="it-IT" sz="2400" dirty="0" smtClean="0"/>
          </a:p>
          <a:p>
            <a:pPr marL="0" algn="just">
              <a:buNone/>
            </a:pPr>
            <a:r>
              <a:rPr lang="it-IT" sz="2400" dirty="0" smtClean="0"/>
              <a:t>Multimedia services began to spread out, integrated with users’ data such as Presence information</a:t>
            </a:r>
          </a:p>
          <a:p>
            <a:pPr algn="just">
              <a:buNone/>
            </a:pPr>
            <a:endParaRPr lang="it-IT" sz="2400" dirty="0" smtClean="0"/>
          </a:p>
          <a:p>
            <a:pPr marL="0" algn="just">
              <a:buNone/>
            </a:pPr>
            <a:endParaRPr lang="it-IT" sz="2400" dirty="0" smtClean="0"/>
          </a:p>
          <a:p>
            <a:pPr marL="0" algn="ctr">
              <a:buNone/>
            </a:pPr>
            <a:r>
              <a:rPr lang="it-IT" sz="2400" dirty="0" smtClean="0"/>
              <a:t>Birth of the </a:t>
            </a:r>
            <a:r>
              <a:rPr lang="it-IT" sz="2400" b="1" dirty="0" smtClean="0"/>
              <a:t>NGN</a:t>
            </a:r>
            <a:r>
              <a:rPr lang="it-IT" sz="2400" dirty="0" smtClean="0"/>
              <a:t> (New Generation Network)</a:t>
            </a:r>
          </a:p>
          <a:p>
            <a:pPr algn="just">
              <a:buNone/>
            </a:pPr>
            <a:endParaRPr lang="it-IT" sz="2800" dirty="0" smtClean="0"/>
          </a:p>
          <a:p>
            <a:pPr algn="just"/>
            <a:endParaRPr lang="it-IT" sz="2800" dirty="0" smtClean="0"/>
          </a:p>
          <a:p>
            <a:pPr algn="just"/>
            <a:endParaRPr lang="it-IT" dirty="0" smtClean="0">
              <a:solidFill>
                <a:srgbClr val="FF0000"/>
              </a:solidFill>
            </a:endParaRPr>
          </a:p>
        </p:txBody>
      </p:sp>
      <p:sp>
        <p:nvSpPr>
          <p:cNvPr id="4" name="Down Arrow 3"/>
          <p:cNvSpPr/>
          <p:nvPr/>
        </p:nvSpPr>
        <p:spPr>
          <a:xfrm>
            <a:off x="4067944" y="1700808"/>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Down Arrow 4"/>
          <p:cNvSpPr/>
          <p:nvPr/>
        </p:nvSpPr>
        <p:spPr>
          <a:xfrm>
            <a:off x="4067944" y="4077072"/>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Down Arrow 5"/>
          <p:cNvSpPr/>
          <p:nvPr/>
        </p:nvSpPr>
        <p:spPr>
          <a:xfrm>
            <a:off x="3995936" y="5445224"/>
            <a:ext cx="43204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 name="Rectangle 694"/>
          <p:cNvSpPr/>
          <p:nvPr/>
        </p:nvSpPr>
        <p:spPr>
          <a:xfrm>
            <a:off x="2915816" y="764704"/>
            <a:ext cx="4248472" cy="913849"/>
          </a:xfrm>
          <a:prstGeom prst="rect">
            <a:avLst/>
          </a:prstGeom>
          <a:solidFill>
            <a:schemeClr val="accent3">
              <a:lumMod val="40000"/>
              <a:lumOff val="6000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85" name="Straight Connector 784"/>
          <p:cNvCxnSpPr/>
          <p:nvPr/>
        </p:nvCxnSpPr>
        <p:spPr>
          <a:xfrm>
            <a:off x="5868144" y="4509120"/>
            <a:ext cx="432048" cy="3600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0" name="Straight Connector 779"/>
          <p:cNvCxnSpPr>
            <a:endCxn id="571" idx="0"/>
          </p:cNvCxnSpPr>
          <p:nvPr/>
        </p:nvCxnSpPr>
        <p:spPr>
          <a:xfrm flipH="1">
            <a:off x="3931060" y="4797152"/>
            <a:ext cx="280901" cy="4256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0"/>
            <a:ext cx="7467600" cy="476672"/>
          </a:xfrm>
        </p:spPr>
        <p:txBody>
          <a:bodyPr>
            <a:normAutofit fontScale="90000"/>
          </a:bodyPr>
          <a:lstStyle/>
          <a:p>
            <a:pPr algn="ctr"/>
            <a:r>
              <a:rPr lang="it-IT" sz="3600" b="1" dirty="0" smtClean="0"/>
              <a:t>NGN  Architecture  (1)</a:t>
            </a:r>
            <a:endParaRPr lang="it-IT" sz="3600" b="1" dirty="0"/>
          </a:p>
        </p:txBody>
      </p:sp>
      <p:cxnSp>
        <p:nvCxnSpPr>
          <p:cNvPr id="555" name="Straight Connector 554"/>
          <p:cNvCxnSpPr/>
          <p:nvPr/>
        </p:nvCxnSpPr>
        <p:spPr>
          <a:xfrm>
            <a:off x="4748747" y="3114601"/>
            <a:ext cx="0" cy="3263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flipV="1">
            <a:off x="2981278" y="4550649"/>
            <a:ext cx="261847" cy="2611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2653969" y="3245151"/>
            <a:ext cx="785542" cy="2611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flipV="1">
            <a:off x="2457583" y="2592402"/>
            <a:ext cx="130924" cy="195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0" name="Straight Connector 519"/>
          <p:cNvCxnSpPr/>
          <p:nvPr/>
        </p:nvCxnSpPr>
        <p:spPr>
          <a:xfrm>
            <a:off x="1017423" y="2984051"/>
            <a:ext cx="261847" cy="1305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2" name="Straight Connector 521"/>
          <p:cNvCxnSpPr/>
          <p:nvPr/>
        </p:nvCxnSpPr>
        <p:spPr>
          <a:xfrm flipV="1">
            <a:off x="1148347" y="3506251"/>
            <a:ext cx="196385" cy="195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3" name="Straight Connector 522"/>
          <p:cNvCxnSpPr/>
          <p:nvPr/>
        </p:nvCxnSpPr>
        <p:spPr>
          <a:xfrm>
            <a:off x="1802965" y="4485374"/>
            <a:ext cx="327309" cy="3263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4" name="Straight Connector 523"/>
          <p:cNvCxnSpPr/>
          <p:nvPr/>
        </p:nvCxnSpPr>
        <p:spPr>
          <a:xfrm>
            <a:off x="1344732" y="4877024"/>
            <a:ext cx="261847" cy="1305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5" name="Straight Connector 524"/>
          <p:cNvCxnSpPr>
            <a:endCxn id="240" idx="3"/>
          </p:cNvCxnSpPr>
          <p:nvPr/>
        </p:nvCxnSpPr>
        <p:spPr>
          <a:xfrm flipV="1">
            <a:off x="1082885" y="5530034"/>
            <a:ext cx="258486" cy="1302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6" name="Straight Connector 525"/>
          <p:cNvCxnSpPr>
            <a:stCxn id="240" idx="5"/>
          </p:cNvCxnSpPr>
          <p:nvPr/>
        </p:nvCxnSpPr>
        <p:spPr>
          <a:xfrm flipH="1">
            <a:off x="1606580" y="5530034"/>
            <a:ext cx="27671" cy="3913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7" name="Straight Connector 526"/>
          <p:cNvCxnSpPr/>
          <p:nvPr/>
        </p:nvCxnSpPr>
        <p:spPr>
          <a:xfrm>
            <a:off x="2653969" y="5595048"/>
            <a:ext cx="327309" cy="1958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a:endCxn id="328" idx="0"/>
          </p:cNvCxnSpPr>
          <p:nvPr/>
        </p:nvCxnSpPr>
        <p:spPr>
          <a:xfrm>
            <a:off x="1541118" y="2266027"/>
            <a:ext cx="116379" cy="4455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3" name="Cloud"/>
          <p:cNvSpPr>
            <a:spLocks noChangeAspect="1" noEditPoints="1" noChangeArrowheads="1"/>
          </p:cNvSpPr>
          <p:nvPr/>
        </p:nvSpPr>
        <p:spPr bwMode="auto">
          <a:xfrm>
            <a:off x="3439511" y="3206199"/>
            <a:ext cx="2945782" cy="1736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17" name="Cloud"/>
          <p:cNvSpPr>
            <a:spLocks noChangeAspect="1" noEditPoints="1" noChangeArrowheads="1"/>
          </p:cNvSpPr>
          <p:nvPr/>
        </p:nvSpPr>
        <p:spPr bwMode="auto">
          <a:xfrm>
            <a:off x="6778063" y="3114601"/>
            <a:ext cx="1898393" cy="147231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19" name="Cloud"/>
          <p:cNvSpPr>
            <a:spLocks noChangeAspect="1" noEditPoints="1" noChangeArrowheads="1"/>
          </p:cNvSpPr>
          <p:nvPr/>
        </p:nvSpPr>
        <p:spPr bwMode="auto">
          <a:xfrm>
            <a:off x="1082885" y="2684000"/>
            <a:ext cx="1767469" cy="11486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20" name="Cloud"/>
          <p:cNvSpPr>
            <a:spLocks noChangeAspect="1" noEditPoints="1" noChangeArrowheads="1"/>
          </p:cNvSpPr>
          <p:nvPr/>
        </p:nvSpPr>
        <p:spPr bwMode="auto">
          <a:xfrm>
            <a:off x="1344732" y="4615924"/>
            <a:ext cx="1767469" cy="11486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pic>
        <p:nvPicPr>
          <p:cNvPr id="224" name="Picture 146"/>
          <p:cNvPicPr>
            <a:picLocks noChangeAspect="1" noChangeArrowheads="1"/>
          </p:cNvPicPr>
          <p:nvPr/>
        </p:nvPicPr>
        <p:blipFill>
          <a:blip r:embed="rId2" cstate="print"/>
          <a:srcRect/>
          <a:stretch>
            <a:fillRect/>
          </a:stretch>
        </p:blipFill>
        <p:spPr bwMode="auto">
          <a:xfrm>
            <a:off x="3243125" y="4289550"/>
            <a:ext cx="438727" cy="282056"/>
          </a:xfrm>
          <a:prstGeom prst="rect">
            <a:avLst/>
          </a:prstGeom>
          <a:noFill/>
          <a:ln w="9525">
            <a:noFill/>
            <a:miter lim="800000"/>
            <a:headEnd/>
            <a:tailEnd/>
          </a:ln>
        </p:spPr>
      </p:pic>
      <p:pic>
        <p:nvPicPr>
          <p:cNvPr id="225" name="Picture 146"/>
          <p:cNvPicPr>
            <a:picLocks noChangeAspect="1" noChangeArrowheads="1"/>
          </p:cNvPicPr>
          <p:nvPr/>
        </p:nvPicPr>
        <p:blipFill>
          <a:blip r:embed="rId2" cstate="print"/>
          <a:srcRect/>
          <a:stretch>
            <a:fillRect/>
          </a:stretch>
        </p:blipFill>
        <p:spPr bwMode="auto">
          <a:xfrm>
            <a:off x="3439511" y="3375701"/>
            <a:ext cx="438727" cy="282056"/>
          </a:xfrm>
          <a:prstGeom prst="rect">
            <a:avLst/>
          </a:prstGeom>
          <a:noFill/>
          <a:ln w="9525">
            <a:noFill/>
            <a:miter lim="800000"/>
            <a:headEnd/>
            <a:tailEnd/>
          </a:ln>
        </p:spPr>
      </p:pic>
      <p:pic>
        <p:nvPicPr>
          <p:cNvPr id="226" name="Picture 18"/>
          <p:cNvPicPr preferRelativeResize="0">
            <a:picLocks noChangeAspect="1" noChangeArrowheads="1"/>
          </p:cNvPicPr>
          <p:nvPr/>
        </p:nvPicPr>
        <p:blipFill>
          <a:blip r:embed="rId3" cstate="print"/>
          <a:srcRect/>
          <a:stretch>
            <a:fillRect/>
          </a:stretch>
        </p:blipFill>
        <p:spPr bwMode="auto">
          <a:xfrm>
            <a:off x="6254369" y="3702075"/>
            <a:ext cx="372341" cy="402937"/>
          </a:xfrm>
          <a:prstGeom prst="rect">
            <a:avLst/>
          </a:prstGeom>
          <a:noFill/>
          <a:ln w="9525">
            <a:noFill/>
            <a:miter lim="800000"/>
            <a:headEnd/>
            <a:tailEnd/>
          </a:ln>
          <a:effectLst/>
        </p:spPr>
      </p:pic>
      <p:grpSp>
        <p:nvGrpSpPr>
          <p:cNvPr id="227" name="Group 19"/>
          <p:cNvGrpSpPr>
            <a:grpSpLocks/>
          </p:cNvGrpSpPr>
          <p:nvPr/>
        </p:nvGrpSpPr>
        <p:grpSpPr bwMode="auto">
          <a:xfrm>
            <a:off x="5927060" y="3310426"/>
            <a:ext cx="409864" cy="394303"/>
            <a:chOff x="1013" y="1236"/>
            <a:chExt cx="347" cy="630"/>
          </a:xfrm>
        </p:grpSpPr>
        <p:grpSp>
          <p:nvGrpSpPr>
            <p:cNvPr id="228" name="Group 20"/>
            <p:cNvGrpSpPr>
              <a:grpSpLocks/>
            </p:cNvGrpSpPr>
            <p:nvPr/>
          </p:nvGrpSpPr>
          <p:grpSpPr bwMode="auto">
            <a:xfrm>
              <a:off x="1013" y="1236"/>
              <a:ext cx="347" cy="354"/>
              <a:chOff x="992" y="3486"/>
              <a:chExt cx="936" cy="440"/>
            </a:xfrm>
          </p:grpSpPr>
          <p:sp>
            <p:nvSpPr>
              <p:cNvPr id="230" name="Oval 21"/>
              <p:cNvSpPr>
                <a:spLocks noChangeArrowheads="1"/>
              </p:cNvSpPr>
              <p:nvPr/>
            </p:nvSpPr>
            <p:spPr bwMode="auto">
              <a:xfrm>
                <a:off x="992" y="3488"/>
                <a:ext cx="928" cy="376"/>
              </a:xfrm>
              <a:prstGeom prst="ellipse">
                <a:avLst/>
              </a:prstGeom>
              <a:solidFill>
                <a:schemeClr val="tx2"/>
              </a:solidFill>
              <a:ln w="25400">
                <a:solidFill>
                  <a:schemeClr val="bg1"/>
                </a:solidFill>
                <a:round/>
                <a:headEnd/>
                <a:tailEnd/>
              </a:ln>
              <a:effectLst/>
            </p:spPr>
            <p:txBody>
              <a:bodyPr wrap="none" lIns="73025" tIns="36512" rIns="73025" bIns="36512" anchor="ctr"/>
              <a:lstStyle/>
              <a:p>
                <a:endParaRPr lang="it-IT"/>
              </a:p>
            </p:txBody>
          </p:sp>
          <p:pic>
            <p:nvPicPr>
              <p:cNvPr id="232" name="Picture 22" descr="itp"/>
              <p:cNvPicPr>
                <a:picLocks noChangeAspect="1" noChangeArrowheads="1"/>
              </p:cNvPicPr>
              <p:nvPr/>
            </p:nvPicPr>
            <p:blipFill>
              <a:blip r:embed="rId4" cstate="print">
                <a:clrChange>
                  <a:clrFrom>
                    <a:srgbClr val="F8FFFF"/>
                  </a:clrFrom>
                  <a:clrTo>
                    <a:srgbClr val="F8FFFF">
                      <a:alpha val="0"/>
                    </a:srgbClr>
                  </a:clrTo>
                </a:clrChange>
              </a:blip>
              <a:srcRect/>
              <a:stretch>
                <a:fillRect/>
              </a:stretch>
            </p:blipFill>
            <p:spPr bwMode="auto">
              <a:xfrm>
                <a:off x="995" y="3486"/>
                <a:ext cx="933" cy="440"/>
              </a:xfrm>
              <a:prstGeom prst="rect">
                <a:avLst/>
              </a:prstGeom>
              <a:noFill/>
            </p:spPr>
          </p:pic>
        </p:grpSp>
        <p:sp>
          <p:nvSpPr>
            <p:cNvPr id="229" name="Text Box 23"/>
            <p:cNvSpPr txBox="1">
              <a:spLocks noChangeArrowheads="1"/>
            </p:cNvSpPr>
            <p:nvPr/>
          </p:nvSpPr>
          <p:spPr bwMode="auto">
            <a:xfrm>
              <a:off x="1072" y="1406"/>
              <a:ext cx="112" cy="460"/>
            </a:xfrm>
            <a:prstGeom prst="rect">
              <a:avLst/>
            </a:prstGeom>
            <a:noFill/>
            <a:ln w="9525">
              <a:noFill/>
              <a:miter lim="800000"/>
              <a:headEnd/>
              <a:tailEnd/>
            </a:ln>
            <a:effectLst/>
          </p:spPr>
          <p:txBody>
            <a:bodyPr wrap="none" lIns="73025" tIns="36512" rIns="73025" bIns="36512">
              <a:spAutoFit/>
            </a:bodyPr>
            <a:lstStyle/>
            <a:p>
              <a:pPr eaLnBrk="0" hangingPunct="0"/>
              <a:endParaRPr lang="en-GB" sz="1600" b="1">
                <a:solidFill>
                  <a:schemeClr val="bg1"/>
                </a:solidFill>
              </a:endParaRPr>
            </a:p>
          </p:txBody>
        </p:sp>
      </p:grpSp>
      <p:sp>
        <p:nvSpPr>
          <p:cNvPr id="235" name="Rectangle 234"/>
          <p:cNvSpPr/>
          <p:nvPr/>
        </p:nvSpPr>
        <p:spPr>
          <a:xfrm>
            <a:off x="4355976" y="2070202"/>
            <a:ext cx="720080" cy="1044399"/>
          </a:xfrm>
          <a:prstGeom prst="rect">
            <a:avLst/>
          </a:prstGeom>
          <a:gradFill flip="none"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2700000" scaled="1"/>
            <a:tileRect/>
          </a:gra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SSW</a:t>
            </a:r>
            <a:endParaRPr lang="it-IT" b="1" dirty="0"/>
          </a:p>
        </p:txBody>
      </p:sp>
      <p:sp>
        <p:nvSpPr>
          <p:cNvPr id="237" name="TextBox 236"/>
          <p:cNvSpPr txBox="1"/>
          <p:nvPr/>
        </p:nvSpPr>
        <p:spPr>
          <a:xfrm>
            <a:off x="6996213" y="3609953"/>
            <a:ext cx="1418395" cy="418497"/>
          </a:xfrm>
          <a:prstGeom prst="rect">
            <a:avLst/>
          </a:prstGeom>
          <a:noFill/>
        </p:spPr>
        <p:txBody>
          <a:bodyPr wrap="none" rtlCol="0">
            <a:spAutoFit/>
          </a:bodyPr>
          <a:lstStyle/>
          <a:p>
            <a:pPr algn="ctr"/>
            <a:r>
              <a:rPr lang="it-IT" sz="1200" b="1" dirty="0" smtClean="0"/>
              <a:t>TDM legacy networks</a:t>
            </a:r>
          </a:p>
          <a:p>
            <a:pPr algn="ctr"/>
            <a:r>
              <a:rPr lang="it-IT" sz="1200" b="1" dirty="0" smtClean="0"/>
              <a:t>(PSTN / PLMN)</a:t>
            </a:r>
            <a:endParaRPr lang="it-IT" b="1" dirty="0"/>
          </a:p>
        </p:txBody>
      </p:sp>
      <p:grpSp>
        <p:nvGrpSpPr>
          <p:cNvPr id="239" name="Group 49"/>
          <p:cNvGrpSpPr>
            <a:grpSpLocks/>
          </p:cNvGrpSpPr>
          <p:nvPr/>
        </p:nvGrpSpPr>
        <p:grpSpPr bwMode="auto">
          <a:xfrm>
            <a:off x="1279271" y="5333948"/>
            <a:ext cx="415636" cy="266227"/>
            <a:chOff x="625" y="2191"/>
            <a:chExt cx="288" cy="185"/>
          </a:xfrm>
        </p:grpSpPr>
        <p:sp>
          <p:nvSpPr>
            <p:cNvPr id="240" name="Oval 50"/>
            <p:cNvSpPr>
              <a:spLocks noChangeArrowheads="1"/>
            </p:cNvSpPr>
            <p:nvPr/>
          </p:nvSpPr>
          <p:spPr bwMode="auto">
            <a:xfrm>
              <a:off x="626" y="2253"/>
              <a:ext cx="287" cy="87"/>
            </a:xfrm>
            <a:prstGeom prst="ellipse">
              <a:avLst/>
            </a:prstGeom>
            <a:solidFill>
              <a:srgbClr val="0078AA"/>
            </a:solidFill>
            <a:ln w="3175">
              <a:solidFill>
                <a:srgbClr val="AAE6FF"/>
              </a:solidFill>
              <a:round/>
              <a:headEnd/>
              <a:tailEnd/>
            </a:ln>
          </p:spPr>
          <p:txBody>
            <a:bodyPr/>
            <a:lstStyle/>
            <a:p>
              <a:endParaRPr lang="it-IT"/>
            </a:p>
          </p:txBody>
        </p:sp>
        <p:sp>
          <p:nvSpPr>
            <p:cNvPr id="242" name="Rectangle 51"/>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244" name="Rectangle 52"/>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247" name="Oval 53"/>
            <p:cNvSpPr>
              <a:spLocks noChangeArrowheads="1"/>
            </p:cNvSpPr>
            <p:nvPr/>
          </p:nvSpPr>
          <p:spPr bwMode="auto">
            <a:xfrm>
              <a:off x="626" y="2191"/>
              <a:ext cx="287" cy="87"/>
            </a:xfrm>
            <a:prstGeom prst="ellipse">
              <a:avLst/>
            </a:prstGeom>
            <a:solidFill>
              <a:srgbClr val="00B4FF"/>
            </a:solidFill>
            <a:ln w="3175">
              <a:solidFill>
                <a:srgbClr val="AAE6FF"/>
              </a:solidFill>
              <a:round/>
              <a:headEnd/>
              <a:tailEnd/>
            </a:ln>
          </p:spPr>
          <p:txBody>
            <a:bodyPr/>
            <a:lstStyle/>
            <a:p>
              <a:endParaRPr lang="it-IT"/>
            </a:p>
          </p:txBody>
        </p:sp>
        <p:grpSp>
          <p:nvGrpSpPr>
            <p:cNvPr id="249" name="Group 54"/>
            <p:cNvGrpSpPr>
              <a:grpSpLocks/>
            </p:cNvGrpSpPr>
            <p:nvPr/>
          </p:nvGrpSpPr>
          <p:grpSpPr bwMode="auto">
            <a:xfrm>
              <a:off x="669" y="2201"/>
              <a:ext cx="199" cy="67"/>
              <a:chOff x="669" y="2201"/>
              <a:chExt cx="199" cy="67"/>
            </a:xfrm>
          </p:grpSpPr>
          <p:grpSp>
            <p:nvGrpSpPr>
              <p:cNvPr id="255" name="Group 55"/>
              <p:cNvGrpSpPr>
                <a:grpSpLocks/>
              </p:cNvGrpSpPr>
              <p:nvPr/>
            </p:nvGrpSpPr>
            <p:grpSpPr bwMode="auto">
              <a:xfrm>
                <a:off x="669" y="2201"/>
                <a:ext cx="198" cy="65"/>
                <a:chOff x="669" y="2201"/>
                <a:chExt cx="198" cy="65"/>
              </a:xfrm>
            </p:grpSpPr>
            <p:sp>
              <p:nvSpPr>
                <p:cNvPr id="270"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271"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272"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273"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274"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275"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276"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277"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256" name="Group 64"/>
              <p:cNvGrpSpPr>
                <a:grpSpLocks/>
              </p:cNvGrpSpPr>
              <p:nvPr/>
            </p:nvGrpSpPr>
            <p:grpSpPr bwMode="auto">
              <a:xfrm>
                <a:off x="671" y="2202"/>
                <a:ext cx="197" cy="66"/>
                <a:chOff x="671" y="2202"/>
                <a:chExt cx="197" cy="66"/>
              </a:xfrm>
            </p:grpSpPr>
            <p:sp>
              <p:nvSpPr>
                <p:cNvPr id="257"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259"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260"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263"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265"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266"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268"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269"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sp>
          <p:nvSpPr>
            <p:cNvPr id="250" name="Line 73"/>
            <p:cNvSpPr>
              <a:spLocks noChangeShapeType="1"/>
            </p:cNvSpPr>
            <p:nvPr/>
          </p:nvSpPr>
          <p:spPr bwMode="auto">
            <a:xfrm>
              <a:off x="625" y="2234"/>
              <a:ext cx="1" cy="62"/>
            </a:xfrm>
            <a:prstGeom prst="line">
              <a:avLst/>
            </a:prstGeom>
            <a:noFill/>
            <a:ln w="3175">
              <a:solidFill>
                <a:srgbClr val="AAE6FF"/>
              </a:solidFill>
              <a:round/>
              <a:headEnd/>
              <a:tailEnd/>
            </a:ln>
          </p:spPr>
          <p:txBody>
            <a:bodyPr/>
            <a:lstStyle/>
            <a:p>
              <a:endParaRPr lang="it-IT"/>
            </a:p>
          </p:txBody>
        </p:sp>
        <p:sp>
          <p:nvSpPr>
            <p:cNvPr id="253" name="Line 74"/>
            <p:cNvSpPr>
              <a:spLocks noChangeShapeType="1"/>
            </p:cNvSpPr>
            <p:nvPr/>
          </p:nvSpPr>
          <p:spPr bwMode="auto">
            <a:xfrm>
              <a:off x="912" y="2234"/>
              <a:ext cx="1" cy="62"/>
            </a:xfrm>
            <a:prstGeom prst="line">
              <a:avLst/>
            </a:prstGeom>
            <a:noFill/>
            <a:ln w="3175">
              <a:solidFill>
                <a:srgbClr val="AAE6FF"/>
              </a:solidFill>
              <a:round/>
              <a:headEnd/>
              <a:tailEnd/>
            </a:ln>
          </p:spPr>
          <p:txBody>
            <a:bodyPr/>
            <a:lstStyle/>
            <a:p>
              <a:endParaRPr lang="it-IT"/>
            </a:p>
          </p:txBody>
        </p:sp>
        <p:sp>
          <p:nvSpPr>
            <p:cNvPr id="254" name="Rectangle 75"/>
            <p:cNvSpPr>
              <a:spLocks noChangeArrowheads="1"/>
            </p:cNvSpPr>
            <p:nvPr/>
          </p:nvSpPr>
          <p:spPr bwMode="auto">
            <a:xfrm>
              <a:off x="631" y="2232"/>
              <a:ext cx="240" cy="144"/>
            </a:xfrm>
            <a:prstGeom prst="rect">
              <a:avLst/>
            </a:prstGeom>
            <a:noFill/>
            <a:ln w="9525">
              <a:noFill/>
              <a:miter lim="800000"/>
              <a:headEnd/>
              <a:tailEnd/>
            </a:ln>
            <a:effectLst/>
          </p:spPr>
          <p:txBody>
            <a:bodyPr wrap="none" lIns="92075" tIns="46038" rIns="92075" bIns="46038">
              <a:spAutoFit/>
            </a:bodyPr>
            <a:lstStyle/>
            <a:p>
              <a:pPr algn="ctr" eaLnBrk="0" hangingPunct="0"/>
              <a:r>
                <a:rPr lang="en-US" sz="900" b="1">
                  <a:solidFill>
                    <a:schemeClr val="bg1"/>
                  </a:solidFill>
                </a:rPr>
                <a:t>IAD</a:t>
              </a:r>
              <a:endParaRPr lang="it-IT" sz="900" b="1">
                <a:solidFill>
                  <a:schemeClr val="bg1"/>
                </a:solidFill>
              </a:endParaRPr>
            </a:p>
          </p:txBody>
        </p:sp>
      </p:grpSp>
      <p:grpSp>
        <p:nvGrpSpPr>
          <p:cNvPr id="278" name="Group 49"/>
          <p:cNvGrpSpPr>
            <a:grpSpLocks/>
          </p:cNvGrpSpPr>
          <p:nvPr/>
        </p:nvGrpSpPr>
        <p:grpSpPr bwMode="auto">
          <a:xfrm>
            <a:off x="2392121" y="5399223"/>
            <a:ext cx="415636" cy="266227"/>
            <a:chOff x="625" y="2191"/>
            <a:chExt cx="288" cy="185"/>
          </a:xfrm>
        </p:grpSpPr>
        <p:sp>
          <p:nvSpPr>
            <p:cNvPr id="279" name="Oval 50"/>
            <p:cNvSpPr>
              <a:spLocks noChangeArrowheads="1"/>
            </p:cNvSpPr>
            <p:nvPr/>
          </p:nvSpPr>
          <p:spPr bwMode="auto">
            <a:xfrm>
              <a:off x="626" y="2253"/>
              <a:ext cx="287" cy="87"/>
            </a:xfrm>
            <a:prstGeom prst="ellipse">
              <a:avLst/>
            </a:prstGeom>
            <a:solidFill>
              <a:srgbClr val="0078AA"/>
            </a:solidFill>
            <a:ln w="3175">
              <a:solidFill>
                <a:srgbClr val="AAE6FF"/>
              </a:solidFill>
              <a:round/>
              <a:headEnd/>
              <a:tailEnd/>
            </a:ln>
          </p:spPr>
          <p:txBody>
            <a:bodyPr/>
            <a:lstStyle/>
            <a:p>
              <a:endParaRPr lang="it-IT"/>
            </a:p>
          </p:txBody>
        </p:sp>
        <p:sp>
          <p:nvSpPr>
            <p:cNvPr id="280" name="Rectangle 51"/>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281" name="Rectangle 52"/>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282" name="Oval 53"/>
            <p:cNvSpPr>
              <a:spLocks noChangeArrowheads="1"/>
            </p:cNvSpPr>
            <p:nvPr/>
          </p:nvSpPr>
          <p:spPr bwMode="auto">
            <a:xfrm>
              <a:off x="626" y="2191"/>
              <a:ext cx="287" cy="87"/>
            </a:xfrm>
            <a:prstGeom prst="ellipse">
              <a:avLst/>
            </a:prstGeom>
            <a:solidFill>
              <a:srgbClr val="00B4FF"/>
            </a:solidFill>
            <a:ln w="3175">
              <a:solidFill>
                <a:srgbClr val="AAE6FF"/>
              </a:solidFill>
              <a:round/>
              <a:headEnd/>
              <a:tailEnd/>
            </a:ln>
          </p:spPr>
          <p:txBody>
            <a:bodyPr/>
            <a:lstStyle/>
            <a:p>
              <a:endParaRPr lang="it-IT"/>
            </a:p>
          </p:txBody>
        </p:sp>
        <p:grpSp>
          <p:nvGrpSpPr>
            <p:cNvPr id="283" name="Group 54"/>
            <p:cNvGrpSpPr>
              <a:grpSpLocks/>
            </p:cNvGrpSpPr>
            <p:nvPr/>
          </p:nvGrpSpPr>
          <p:grpSpPr bwMode="auto">
            <a:xfrm>
              <a:off x="669" y="2201"/>
              <a:ext cx="199" cy="67"/>
              <a:chOff x="669" y="2201"/>
              <a:chExt cx="199" cy="67"/>
            </a:xfrm>
          </p:grpSpPr>
          <p:grpSp>
            <p:nvGrpSpPr>
              <p:cNvPr id="288" name="Group 55"/>
              <p:cNvGrpSpPr>
                <a:grpSpLocks/>
              </p:cNvGrpSpPr>
              <p:nvPr/>
            </p:nvGrpSpPr>
            <p:grpSpPr bwMode="auto">
              <a:xfrm>
                <a:off x="669" y="2201"/>
                <a:ext cx="198" cy="65"/>
                <a:chOff x="669" y="2201"/>
                <a:chExt cx="198" cy="65"/>
              </a:xfrm>
            </p:grpSpPr>
            <p:sp>
              <p:nvSpPr>
                <p:cNvPr id="312"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13"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14"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15"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16"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17"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18"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319"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289" name="Group 64"/>
              <p:cNvGrpSpPr>
                <a:grpSpLocks/>
              </p:cNvGrpSpPr>
              <p:nvPr/>
            </p:nvGrpSpPr>
            <p:grpSpPr bwMode="auto">
              <a:xfrm>
                <a:off x="671" y="2202"/>
                <a:ext cx="197" cy="66"/>
                <a:chOff x="671" y="2202"/>
                <a:chExt cx="197" cy="66"/>
              </a:xfrm>
            </p:grpSpPr>
            <p:sp>
              <p:nvSpPr>
                <p:cNvPr id="293"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294"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300"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01"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08"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09"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10"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311"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sp>
          <p:nvSpPr>
            <p:cNvPr id="284" name="Line 73"/>
            <p:cNvSpPr>
              <a:spLocks noChangeShapeType="1"/>
            </p:cNvSpPr>
            <p:nvPr/>
          </p:nvSpPr>
          <p:spPr bwMode="auto">
            <a:xfrm>
              <a:off x="625" y="2234"/>
              <a:ext cx="1" cy="62"/>
            </a:xfrm>
            <a:prstGeom prst="line">
              <a:avLst/>
            </a:prstGeom>
            <a:noFill/>
            <a:ln w="3175">
              <a:solidFill>
                <a:srgbClr val="AAE6FF"/>
              </a:solidFill>
              <a:round/>
              <a:headEnd/>
              <a:tailEnd/>
            </a:ln>
          </p:spPr>
          <p:txBody>
            <a:bodyPr/>
            <a:lstStyle/>
            <a:p>
              <a:endParaRPr lang="it-IT"/>
            </a:p>
          </p:txBody>
        </p:sp>
        <p:sp>
          <p:nvSpPr>
            <p:cNvPr id="285" name="Line 74"/>
            <p:cNvSpPr>
              <a:spLocks noChangeShapeType="1"/>
            </p:cNvSpPr>
            <p:nvPr/>
          </p:nvSpPr>
          <p:spPr bwMode="auto">
            <a:xfrm>
              <a:off x="912" y="2234"/>
              <a:ext cx="1" cy="62"/>
            </a:xfrm>
            <a:prstGeom prst="line">
              <a:avLst/>
            </a:prstGeom>
            <a:noFill/>
            <a:ln w="3175">
              <a:solidFill>
                <a:srgbClr val="AAE6FF"/>
              </a:solidFill>
              <a:round/>
              <a:headEnd/>
              <a:tailEnd/>
            </a:ln>
          </p:spPr>
          <p:txBody>
            <a:bodyPr/>
            <a:lstStyle/>
            <a:p>
              <a:endParaRPr lang="it-IT"/>
            </a:p>
          </p:txBody>
        </p:sp>
        <p:sp>
          <p:nvSpPr>
            <p:cNvPr id="286" name="Rectangle 75"/>
            <p:cNvSpPr>
              <a:spLocks noChangeArrowheads="1"/>
            </p:cNvSpPr>
            <p:nvPr/>
          </p:nvSpPr>
          <p:spPr bwMode="auto">
            <a:xfrm>
              <a:off x="631" y="2232"/>
              <a:ext cx="240" cy="144"/>
            </a:xfrm>
            <a:prstGeom prst="rect">
              <a:avLst/>
            </a:prstGeom>
            <a:noFill/>
            <a:ln w="9525">
              <a:noFill/>
              <a:miter lim="800000"/>
              <a:headEnd/>
              <a:tailEnd/>
            </a:ln>
            <a:effectLst/>
          </p:spPr>
          <p:txBody>
            <a:bodyPr wrap="none" lIns="92075" tIns="46038" rIns="92075" bIns="46038">
              <a:spAutoFit/>
            </a:bodyPr>
            <a:lstStyle/>
            <a:p>
              <a:pPr algn="ctr" eaLnBrk="0" hangingPunct="0"/>
              <a:r>
                <a:rPr lang="en-US" sz="900" b="1">
                  <a:solidFill>
                    <a:schemeClr val="bg1"/>
                  </a:solidFill>
                </a:rPr>
                <a:t>IAD</a:t>
              </a:r>
              <a:endParaRPr lang="it-IT" sz="900" b="1">
                <a:solidFill>
                  <a:schemeClr val="bg1"/>
                </a:solidFill>
              </a:endParaRPr>
            </a:p>
          </p:txBody>
        </p:sp>
      </p:grpSp>
      <p:grpSp>
        <p:nvGrpSpPr>
          <p:cNvPr id="320" name="Group 49"/>
          <p:cNvGrpSpPr>
            <a:grpSpLocks/>
          </p:cNvGrpSpPr>
          <p:nvPr/>
        </p:nvGrpSpPr>
        <p:grpSpPr bwMode="auto">
          <a:xfrm>
            <a:off x="1475656" y="2652550"/>
            <a:ext cx="415636" cy="266227"/>
            <a:chOff x="625" y="2191"/>
            <a:chExt cx="288" cy="185"/>
          </a:xfrm>
        </p:grpSpPr>
        <p:sp>
          <p:nvSpPr>
            <p:cNvPr id="321" name="Oval 50"/>
            <p:cNvSpPr>
              <a:spLocks noChangeArrowheads="1"/>
            </p:cNvSpPr>
            <p:nvPr/>
          </p:nvSpPr>
          <p:spPr bwMode="auto">
            <a:xfrm>
              <a:off x="626" y="2253"/>
              <a:ext cx="287" cy="87"/>
            </a:xfrm>
            <a:prstGeom prst="ellipse">
              <a:avLst/>
            </a:prstGeom>
            <a:solidFill>
              <a:srgbClr val="0078AA"/>
            </a:solidFill>
            <a:ln w="3175">
              <a:solidFill>
                <a:srgbClr val="AAE6FF"/>
              </a:solidFill>
              <a:round/>
              <a:headEnd/>
              <a:tailEnd/>
            </a:ln>
          </p:spPr>
          <p:txBody>
            <a:bodyPr/>
            <a:lstStyle/>
            <a:p>
              <a:endParaRPr lang="it-IT"/>
            </a:p>
          </p:txBody>
        </p:sp>
        <p:sp>
          <p:nvSpPr>
            <p:cNvPr id="322" name="Rectangle 51"/>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323" name="Rectangle 52"/>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324" name="Oval 53"/>
            <p:cNvSpPr>
              <a:spLocks noChangeArrowheads="1"/>
            </p:cNvSpPr>
            <p:nvPr/>
          </p:nvSpPr>
          <p:spPr bwMode="auto">
            <a:xfrm>
              <a:off x="626" y="2191"/>
              <a:ext cx="287" cy="87"/>
            </a:xfrm>
            <a:prstGeom prst="ellipse">
              <a:avLst/>
            </a:prstGeom>
            <a:solidFill>
              <a:srgbClr val="00B4FF"/>
            </a:solidFill>
            <a:ln w="3175">
              <a:solidFill>
                <a:srgbClr val="AAE6FF"/>
              </a:solidFill>
              <a:round/>
              <a:headEnd/>
              <a:tailEnd/>
            </a:ln>
          </p:spPr>
          <p:txBody>
            <a:bodyPr/>
            <a:lstStyle/>
            <a:p>
              <a:endParaRPr lang="it-IT"/>
            </a:p>
          </p:txBody>
        </p:sp>
        <p:grpSp>
          <p:nvGrpSpPr>
            <p:cNvPr id="325" name="Group 54"/>
            <p:cNvGrpSpPr>
              <a:grpSpLocks/>
            </p:cNvGrpSpPr>
            <p:nvPr/>
          </p:nvGrpSpPr>
          <p:grpSpPr bwMode="auto">
            <a:xfrm>
              <a:off x="669" y="2201"/>
              <a:ext cx="199" cy="67"/>
              <a:chOff x="669" y="2201"/>
              <a:chExt cx="199" cy="67"/>
            </a:xfrm>
          </p:grpSpPr>
          <p:grpSp>
            <p:nvGrpSpPr>
              <p:cNvPr id="329" name="Group 55"/>
              <p:cNvGrpSpPr>
                <a:grpSpLocks/>
              </p:cNvGrpSpPr>
              <p:nvPr/>
            </p:nvGrpSpPr>
            <p:grpSpPr bwMode="auto">
              <a:xfrm>
                <a:off x="669" y="2201"/>
                <a:ext cx="198" cy="65"/>
                <a:chOff x="669" y="2201"/>
                <a:chExt cx="198" cy="65"/>
              </a:xfrm>
            </p:grpSpPr>
            <p:sp>
              <p:nvSpPr>
                <p:cNvPr id="339"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40"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41"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42"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43"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44"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45"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346"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330" name="Group 64"/>
              <p:cNvGrpSpPr>
                <a:grpSpLocks/>
              </p:cNvGrpSpPr>
              <p:nvPr/>
            </p:nvGrpSpPr>
            <p:grpSpPr bwMode="auto">
              <a:xfrm>
                <a:off x="671" y="2202"/>
                <a:ext cx="197" cy="66"/>
                <a:chOff x="671" y="2202"/>
                <a:chExt cx="197" cy="66"/>
              </a:xfrm>
            </p:grpSpPr>
            <p:sp>
              <p:nvSpPr>
                <p:cNvPr id="331"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332"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333"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34"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35"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36"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37"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338"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sp>
          <p:nvSpPr>
            <p:cNvPr id="326" name="Line 73"/>
            <p:cNvSpPr>
              <a:spLocks noChangeShapeType="1"/>
            </p:cNvSpPr>
            <p:nvPr/>
          </p:nvSpPr>
          <p:spPr bwMode="auto">
            <a:xfrm>
              <a:off x="625" y="2234"/>
              <a:ext cx="1" cy="62"/>
            </a:xfrm>
            <a:prstGeom prst="line">
              <a:avLst/>
            </a:prstGeom>
            <a:noFill/>
            <a:ln w="3175">
              <a:solidFill>
                <a:srgbClr val="AAE6FF"/>
              </a:solidFill>
              <a:round/>
              <a:headEnd/>
              <a:tailEnd/>
            </a:ln>
          </p:spPr>
          <p:txBody>
            <a:bodyPr/>
            <a:lstStyle/>
            <a:p>
              <a:endParaRPr lang="it-IT"/>
            </a:p>
          </p:txBody>
        </p:sp>
        <p:sp>
          <p:nvSpPr>
            <p:cNvPr id="327" name="Line 74"/>
            <p:cNvSpPr>
              <a:spLocks noChangeShapeType="1"/>
            </p:cNvSpPr>
            <p:nvPr/>
          </p:nvSpPr>
          <p:spPr bwMode="auto">
            <a:xfrm>
              <a:off x="912" y="2234"/>
              <a:ext cx="1" cy="62"/>
            </a:xfrm>
            <a:prstGeom prst="line">
              <a:avLst/>
            </a:prstGeom>
            <a:noFill/>
            <a:ln w="3175">
              <a:solidFill>
                <a:srgbClr val="AAE6FF"/>
              </a:solidFill>
              <a:round/>
              <a:headEnd/>
              <a:tailEnd/>
            </a:ln>
          </p:spPr>
          <p:txBody>
            <a:bodyPr/>
            <a:lstStyle/>
            <a:p>
              <a:endParaRPr lang="it-IT"/>
            </a:p>
          </p:txBody>
        </p:sp>
        <p:sp>
          <p:nvSpPr>
            <p:cNvPr id="328" name="Rectangle 75"/>
            <p:cNvSpPr>
              <a:spLocks noChangeArrowheads="1"/>
            </p:cNvSpPr>
            <p:nvPr/>
          </p:nvSpPr>
          <p:spPr bwMode="auto">
            <a:xfrm>
              <a:off x="631" y="2232"/>
              <a:ext cx="240" cy="144"/>
            </a:xfrm>
            <a:prstGeom prst="rect">
              <a:avLst/>
            </a:prstGeom>
            <a:noFill/>
            <a:ln w="9525">
              <a:noFill/>
              <a:miter lim="800000"/>
              <a:headEnd/>
              <a:tailEnd/>
            </a:ln>
            <a:effectLst/>
          </p:spPr>
          <p:txBody>
            <a:bodyPr wrap="none" lIns="92075" tIns="46038" rIns="92075" bIns="46038">
              <a:spAutoFit/>
            </a:bodyPr>
            <a:lstStyle/>
            <a:p>
              <a:pPr algn="ctr" eaLnBrk="0" hangingPunct="0"/>
              <a:r>
                <a:rPr lang="en-US" sz="900" b="1" dirty="0">
                  <a:solidFill>
                    <a:schemeClr val="bg1"/>
                  </a:solidFill>
                </a:rPr>
                <a:t>IAD</a:t>
              </a:r>
              <a:endParaRPr lang="it-IT" sz="900" b="1" dirty="0">
                <a:solidFill>
                  <a:schemeClr val="bg1"/>
                </a:solidFill>
              </a:endParaRPr>
            </a:p>
          </p:txBody>
        </p:sp>
      </p:grpSp>
      <p:pic>
        <p:nvPicPr>
          <p:cNvPr id="347" name="Picture 491"/>
          <p:cNvPicPr>
            <a:picLocks noChangeAspect="1" noChangeArrowheads="1"/>
          </p:cNvPicPr>
          <p:nvPr/>
        </p:nvPicPr>
        <p:blipFill>
          <a:blip r:embed="rId5" cstate="print"/>
          <a:srcRect/>
          <a:stretch>
            <a:fillRect/>
          </a:stretch>
        </p:blipFill>
        <p:spPr bwMode="auto">
          <a:xfrm>
            <a:off x="1082885" y="4681199"/>
            <a:ext cx="382444" cy="269105"/>
          </a:xfrm>
          <a:prstGeom prst="rect">
            <a:avLst/>
          </a:prstGeom>
          <a:noFill/>
          <a:ln w="9525">
            <a:noFill/>
            <a:miter lim="800000"/>
            <a:headEnd/>
            <a:tailEnd/>
          </a:ln>
        </p:spPr>
      </p:pic>
      <p:pic>
        <p:nvPicPr>
          <p:cNvPr id="348" name="Picture 632"/>
          <p:cNvPicPr>
            <a:picLocks noChangeAspect="1" noChangeArrowheads="1"/>
          </p:cNvPicPr>
          <p:nvPr/>
        </p:nvPicPr>
        <p:blipFill>
          <a:blip r:embed="rId6" cstate="print"/>
          <a:srcRect/>
          <a:stretch>
            <a:fillRect/>
          </a:stretch>
        </p:blipFill>
        <p:spPr bwMode="auto">
          <a:xfrm>
            <a:off x="886500" y="5595048"/>
            <a:ext cx="379557" cy="248958"/>
          </a:xfrm>
          <a:prstGeom prst="rect">
            <a:avLst/>
          </a:prstGeom>
          <a:noFill/>
          <a:ln w="9525">
            <a:noFill/>
            <a:miter lim="800000"/>
            <a:headEnd/>
            <a:tailEnd/>
          </a:ln>
        </p:spPr>
      </p:pic>
      <p:pic>
        <p:nvPicPr>
          <p:cNvPr id="349" name="Picture 632"/>
          <p:cNvPicPr>
            <a:picLocks noChangeAspect="1" noChangeArrowheads="1"/>
          </p:cNvPicPr>
          <p:nvPr/>
        </p:nvPicPr>
        <p:blipFill>
          <a:blip r:embed="rId6" cstate="print"/>
          <a:srcRect/>
          <a:stretch>
            <a:fillRect/>
          </a:stretch>
        </p:blipFill>
        <p:spPr bwMode="auto">
          <a:xfrm>
            <a:off x="1344732" y="5790873"/>
            <a:ext cx="379557" cy="248958"/>
          </a:xfrm>
          <a:prstGeom prst="rect">
            <a:avLst/>
          </a:prstGeom>
          <a:noFill/>
          <a:ln w="9525">
            <a:noFill/>
            <a:miter lim="800000"/>
            <a:headEnd/>
            <a:tailEnd/>
          </a:ln>
        </p:spPr>
      </p:pic>
      <p:pic>
        <p:nvPicPr>
          <p:cNvPr id="350" name="Picture 632"/>
          <p:cNvPicPr>
            <a:picLocks noChangeAspect="1" noChangeArrowheads="1"/>
          </p:cNvPicPr>
          <p:nvPr/>
        </p:nvPicPr>
        <p:blipFill>
          <a:blip r:embed="rId6" cstate="print"/>
          <a:srcRect/>
          <a:stretch>
            <a:fillRect/>
          </a:stretch>
        </p:blipFill>
        <p:spPr bwMode="auto">
          <a:xfrm>
            <a:off x="2784892" y="5660323"/>
            <a:ext cx="379557" cy="248958"/>
          </a:xfrm>
          <a:prstGeom prst="rect">
            <a:avLst/>
          </a:prstGeom>
          <a:noFill/>
          <a:ln w="9525">
            <a:noFill/>
            <a:miter lim="800000"/>
            <a:headEnd/>
            <a:tailEnd/>
          </a:ln>
        </p:spPr>
      </p:pic>
      <p:pic>
        <p:nvPicPr>
          <p:cNvPr id="351" name="Picture 632"/>
          <p:cNvPicPr>
            <a:picLocks noChangeAspect="1" noChangeArrowheads="1"/>
          </p:cNvPicPr>
          <p:nvPr/>
        </p:nvPicPr>
        <p:blipFill>
          <a:blip r:embed="rId6" cstate="print"/>
          <a:srcRect/>
          <a:stretch>
            <a:fillRect/>
          </a:stretch>
        </p:blipFill>
        <p:spPr bwMode="auto">
          <a:xfrm>
            <a:off x="1292484" y="2135477"/>
            <a:ext cx="379557" cy="248958"/>
          </a:xfrm>
          <a:prstGeom prst="rect">
            <a:avLst/>
          </a:prstGeom>
          <a:noFill/>
          <a:ln w="9525">
            <a:noFill/>
            <a:miter lim="800000"/>
            <a:headEnd/>
            <a:tailEnd/>
          </a:ln>
        </p:spPr>
      </p:pic>
      <p:pic>
        <p:nvPicPr>
          <p:cNvPr id="352" name="Picture 491"/>
          <p:cNvPicPr>
            <a:picLocks noChangeAspect="1" noChangeArrowheads="1"/>
          </p:cNvPicPr>
          <p:nvPr/>
        </p:nvPicPr>
        <p:blipFill>
          <a:blip r:embed="rId5" cstate="print"/>
          <a:srcRect/>
          <a:stretch>
            <a:fillRect/>
          </a:stretch>
        </p:blipFill>
        <p:spPr bwMode="auto">
          <a:xfrm>
            <a:off x="1541118" y="4289550"/>
            <a:ext cx="382444" cy="269105"/>
          </a:xfrm>
          <a:prstGeom prst="rect">
            <a:avLst/>
          </a:prstGeom>
          <a:noFill/>
          <a:ln w="9525">
            <a:noFill/>
            <a:miter lim="800000"/>
            <a:headEnd/>
            <a:tailEnd/>
          </a:ln>
        </p:spPr>
      </p:pic>
      <p:pic>
        <p:nvPicPr>
          <p:cNvPr id="353" name="Picture 491"/>
          <p:cNvPicPr>
            <a:picLocks noChangeAspect="1" noChangeArrowheads="1"/>
          </p:cNvPicPr>
          <p:nvPr/>
        </p:nvPicPr>
        <p:blipFill>
          <a:blip r:embed="rId5" cstate="print"/>
          <a:srcRect/>
          <a:stretch>
            <a:fillRect/>
          </a:stretch>
        </p:blipFill>
        <p:spPr bwMode="auto">
          <a:xfrm>
            <a:off x="821038" y="3636800"/>
            <a:ext cx="382444" cy="269105"/>
          </a:xfrm>
          <a:prstGeom prst="rect">
            <a:avLst/>
          </a:prstGeom>
          <a:noFill/>
          <a:ln w="9525">
            <a:noFill/>
            <a:miter lim="800000"/>
            <a:headEnd/>
            <a:tailEnd/>
          </a:ln>
        </p:spPr>
      </p:pic>
      <p:grpSp>
        <p:nvGrpSpPr>
          <p:cNvPr id="354" name="Group 182"/>
          <p:cNvGrpSpPr>
            <a:grpSpLocks noChangeAspect="1"/>
          </p:cNvGrpSpPr>
          <p:nvPr/>
        </p:nvGrpSpPr>
        <p:grpSpPr bwMode="auto">
          <a:xfrm>
            <a:off x="2457583" y="2266027"/>
            <a:ext cx="327309" cy="351595"/>
            <a:chOff x="3862" y="2832"/>
            <a:chExt cx="458" cy="492"/>
          </a:xfrm>
        </p:grpSpPr>
        <p:grpSp>
          <p:nvGrpSpPr>
            <p:cNvPr id="355" name="Group 183"/>
            <p:cNvGrpSpPr>
              <a:grpSpLocks noChangeAspect="1"/>
            </p:cNvGrpSpPr>
            <p:nvPr/>
          </p:nvGrpSpPr>
          <p:grpSpPr bwMode="auto">
            <a:xfrm>
              <a:off x="3862" y="2832"/>
              <a:ext cx="458" cy="492"/>
              <a:chOff x="1441" y="2189"/>
              <a:chExt cx="648" cy="591"/>
            </a:xfrm>
          </p:grpSpPr>
          <p:sp>
            <p:nvSpPr>
              <p:cNvPr id="357"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358"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59"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0"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1"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4"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5"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6"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7"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8"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9"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370"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371"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372"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373"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4"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5"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6"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7"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8"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9"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0"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1"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2"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3"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4"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5"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6"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7"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8"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9"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0"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1"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2"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3"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4"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5"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6"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397"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398"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399"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400"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1"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2"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3"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4"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5"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6"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7"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8"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9"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0"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1"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2"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3"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4"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5"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6"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7"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8"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9"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0"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421"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22"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23"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4"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5"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426"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7"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8"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9"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0"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1"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2"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3"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4"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5"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356" name="Picture 263"/>
            <p:cNvPicPr>
              <a:picLocks noChangeAspect="1" noChangeArrowheads="1"/>
            </p:cNvPicPr>
            <p:nvPr/>
          </p:nvPicPr>
          <p:blipFill>
            <a:blip r:embed="rId7" cstate="print"/>
            <a:srcRect/>
            <a:stretch>
              <a:fillRect/>
            </a:stretch>
          </p:blipFill>
          <p:spPr bwMode="auto">
            <a:xfrm>
              <a:off x="3950" y="2912"/>
              <a:ext cx="247" cy="179"/>
            </a:xfrm>
            <a:prstGeom prst="rect">
              <a:avLst/>
            </a:prstGeom>
            <a:noFill/>
            <a:ln w="9525">
              <a:noFill/>
              <a:miter lim="800000"/>
              <a:headEnd/>
              <a:tailEnd/>
            </a:ln>
            <a:effectLst/>
          </p:spPr>
        </p:pic>
      </p:grpSp>
      <p:grpSp>
        <p:nvGrpSpPr>
          <p:cNvPr id="436" name="Group 182"/>
          <p:cNvGrpSpPr>
            <a:grpSpLocks noChangeAspect="1"/>
          </p:cNvGrpSpPr>
          <p:nvPr/>
        </p:nvGrpSpPr>
        <p:grpSpPr bwMode="auto">
          <a:xfrm>
            <a:off x="755576" y="2657677"/>
            <a:ext cx="327309" cy="351595"/>
            <a:chOff x="3862" y="2832"/>
            <a:chExt cx="458" cy="492"/>
          </a:xfrm>
        </p:grpSpPr>
        <p:grpSp>
          <p:nvGrpSpPr>
            <p:cNvPr id="437" name="Group 183"/>
            <p:cNvGrpSpPr>
              <a:grpSpLocks noChangeAspect="1"/>
            </p:cNvGrpSpPr>
            <p:nvPr/>
          </p:nvGrpSpPr>
          <p:grpSpPr bwMode="auto">
            <a:xfrm>
              <a:off x="3862" y="2832"/>
              <a:ext cx="458" cy="492"/>
              <a:chOff x="1441" y="2189"/>
              <a:chExt cx="648" cy="591"/>
            </a:xfrm>
          </p:grpSpPr>
          <p:sp>
            <p:nvSpPr>
              <p:cNvPr id="43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4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4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4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4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4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5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5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45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45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45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45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45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45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45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45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46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46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46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46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46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46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46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6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6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6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7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7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7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7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47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48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48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48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8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8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8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8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8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8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8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9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9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9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0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0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0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50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0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0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0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0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50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0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1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438" name="Picture 263"/>
            <p:cNvPicPr>
              <a:picLocks noChangeAspect="1" noChangeArrowheads="1"/>
            </p:cNvPicPr>
            <p:nvPr/>
          </p:nvPicPr>
          <p:blipFill>
            <a:blip r:embed="rId7" cstate="print"/>
            <a:srcRect/>
            <a:stretch>
              <a:fillRect/>
            </a:stretch>
          </p:blipFill>
          <p:spPr bwMode="auto">
            <a:xfrm>
              <a:off x="3950" y="2912"/>
              <a:ext cx="247" cy="179"/>
            </a:xfrm>
            <a:prstGeom prst="rect">
              <a:avLst/>
            </a:prstGeom>
            <a:noFill/>
            <a:ln w="9525">
              <a:noFill/>
              <a:miter lim="800000"/>
              <a:headEnd/>
              <a:tailEnd/>
            </a:ln>
            <a:effectLst/>
          </p:spPr>
        </p:pic>
      </p:grpSp>
      <p:cxnSp>
        <p:nvCxnSpPr>
          <p:cNvPr id="549" name="Straight Connector 548"/>
          <p:cNvCxnSpPr/>
          <p:nvPr/>
        </p:nvCxnSpPr>
        <p:spPr>
          <a:xfrm>
            <a:off x="4814209" y="3114601"/>
            <a:ext cx="261847" cy="456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50" name="Straight Connector 549"/>
          <p:cNvCxnSpPr/>
          <p:nvPr/>
        </p:nvCxnSpPr>
        <p:spPr>
          <a:xfrm>
            <a:off x="5076056" y="3571526"/>
            <a:ext cx="1178313" cy="326375"/>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51" name="Straight Connector 550"/>
          <p:cNvCxnSpPr>
            <a:endCxn id="232" idx="1"/>
          </p:cNvCxnSpPr>
          <p:nvPr/>
        </p:nvCxnSpPr>
        <p:spPr>
          <a:xfrm flipV="1">
            <a:off x="5141518" y="3421207"/>
            <a:ext cx="786855" cy="197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52" name="Straight Connector 551"/>
          <p:cNvCxnSpPr/>
          <p:nvPr/>
        </p:nvCxnSpPr>
        <p:spPr>
          <a:xfrm>
            <a:off x="4945132" y="3114601"/>
            <a:ext cx="196385" cy="326375"/>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53" name="Straight Connector 552"/>
          <p:cNvCxnSpPr/>
          <p:nvPr/>
        </p:nvCxnSpPr>
        <p:spPr>
          <a:xfrm>
            <a:off x="6319831" y="3440976"/>
            <a:ext cx="654618" cy="652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4" name="Straight Connector 553"/>
          <p:cNvCxnSpPr>
            <a:endCxn id="217" idx="0"/>
          </p:cNvCxnSpPr>
          <p:nvPr/>
        </p:nvCxnSpPr>
        <p:spPr>
          <a:xfrm flipV="1">
            <a:off x="6581678" y="3850757"/>
            <a:ext cx="202274" cy="471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5" name="Straight Connector 564"/>
          <p:cNvCxnSpPr/>
          <p:nvPr/>
        </p:nvCxnSpPr>
        <p:spPr>
          <a:xfrm flipH="1">
            <a:off x="3963205" y="3571526"/>
            <a:ext cx="654618" cy="84857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8" name="Straight Connector 567"/>
          <p:cNvCxnSpPr/>
          <p:nvPr/>
        </p:nvCxnSpPr>
        <p:spPr>
          <a:xfrm flipV="1">
            <a:off x="3635896" y="4420100"/>
            <a:ext cx="327309" cy="197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70" name="Straight Connector 569"/>
          <p:cNvCxnSpPr/>
          <p:nvPr/>
        </p:nvCxnSpPr>
        <p:spPr>
          <a:xfrm>
            <a:off x="4617823" y="3114601"/>
            <a:ext cx="0" cy="456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72" name="Straight Connector 571"/>
          <p:cNvCxnSpPr/>
          <p:nvPr/>
        </p:nvCxnSpPr>
        <p:spPr>
          <a:xfrm>
            <a:off x="4486900" y="3114601"/>
            <a:ext cx="0" cy="45692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74" name="Straight Connector 573"/>
          <p:cNvCxnSpPr>
            <a:endCxn id="225" idx="3"/>
          </p:cNvCxnSpPr>
          <p:nvPr/>
        </p:nvCxnSpPr>
        <p:spPr>
          <a:xfrm flipH="1" flipV="1">
            <a:off x="3878238" y="3516729"/>
            <a:ext cx="608662" cy="5479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76" name="TextBox 575"/>
          <p:cNvSpPr txBox="1"/>
          <p:nvPr/>
        </p:nvSpPr>
        <p:spPr>
          <a:xfrm>
            <a:off x="3439511" y="3161977"/>
            <a:ext cx="422902" cy="278998"/>
          </a:xfrm>
          <a:prstGeom prst="rect">
            <a:avLst/>
          </a:prstGeom>
          <a:noFill/>
        </p:spPr>
        <p:txBody>
          <a:bodyPr wrap="none" rtlCol="0">
            <a:spAutoFit/>
          </a:bodyPr>
          <a:lstStyle/>
          <a:p>
            <a:r>
              <a:rPr lang="it-IT" sz="1400" b="1" dirty="0" smtClean="0"/>
              <a:t>SBC</a:t>
            </a:r>
            <a:endParaRPr lang="it-IT" b="1" dirty="0"/>
          </a:p>
        </p:txBody>
      </p:sp>
      <p:sp>
        <p:nvSpPr>
          <p:cNvPr id="577" name="TextBox 576"/>
          <p:cNvSpPr txBox="1"/>
          <p:nvPr/>
        </p:nvSpPr>
        <p:spPr>
          <a:xfrm>
            <a:off x="3212994" y="4075826"/>
            <a:ext cx="422902" cy="278998"/>
          </a:xfrm>
          <a:prstGeom prst="rect">
            <a:avLst/>
          </a:prstGeom>
          <a:noFill/>
        </p:spPr>
        <p:txBody>
          <a:bodyPr wrap="none" rtlCol="0">
            <a:spAutoFit/>
          </a:bodyPr>
          <a:lstStyle/>
          <a:p>
            <a:r>
              <a:rPr lang="it-IT" sz="1400" b="1" dirty="0" smtClean="0"/>
              <a:t>SBC</a:t>
            </a:r>
            <a:endParaRPr lang="it-IT" b="1" dirty="0"/>
          </a:p>
        </p:txBody>
      </p:sp>
      <p:sp>
        <p:nvSpPr>
          <p:cNvPr id="578" name="TextBox 577"/>
          <p:cNvSpPr txBox="1"/>
          <p:nvPr/>
        </p:nvSpPr>
        <p:spPr>
          <a:xfrm>
            <a:off x="5971251" y="3114601"/>
            <a:ext cx="348580" cy="278998"/>
          </a:xfrm>
          <a:prstGeom prst="rect">
            <a:avLst/>
          </a:prstGeom>
          <a:noFill/>
        </p:spPr>
        <p:txBody>
          <a:bodyPr wrap="none" rtlCol="0">
            <a:spAutoFit/>
          </a:bodyPr>
          <a:lstStyle/>
          <a:p>
            <a:r>
              <a:rPr lang="it-IT" sz="1400" b="1" dirty="0" smtClean="0"/>
              <a:t>SG</a:t>
            </a:r>
            <a:endParaRPr lang="it-IT" b="1" dirty="0"/>
          </a:p>
        </p:txBody>
      </p:sp>
      <p:sp>
        <p:nvSpPr>
          <p:cNvPr id="579" name="TextBox 578"/>
          <p:cNvSpPr txBox="1"/>
          <p:nvPr/>
        </p:nvSpPr>
        <p:spPr>
          <a:xfrm>
            <a:off x="6254369" y="3506251"/>
            <a:ext cx="414158" cy="278998"/>
          </a:xfrm>
          <a:prstGeom prst="rect">
            <a:avLst/>
          </a:prstGeom>
          <a:noFill/>
        </p:spPr>
        <p:txBody>
          <a:bodyPr wrap="none" rtlCol="0">
            <a:spAutoFit/>
          </a:bodyPr>
          <a:lstStyle/>
          <a:p>
            <a:r>
              <a:rPr lang="it-IT" sz="1400" b="1" dirty="0" smtClean="0"/>
              <a:t>MG</a:t>
            </a:r>
            <a:endParaRPr lang="it-IT" b="1" dirty="0"/>
          </a:p>
        </p:txBody>
      </p:sp>
      <p:sp>
        <p:nvSpPr>
          <p:cNvPr id="580" name="TextBox 579"/>
          <p:cNvSpPr txBox="1"/>
          <p:nvPr/>
        </p:nvSpPr>
        <p:spPr>
          <a:xfrm>
            <a:off x="4716016" y="3933056"/>
            <a:ext cx="429926" cy="461665"/>
          </a:xfrm>
          <a:prstGeom prst="rect">
            <a:avLst/>
          </a:prstGeom>
          <a:noFill/>
        </p:spPr>
        <p:txBody>
          <a:bodyPr wrap="none" rtlCol="0">
            <a:spAutoFit/>
          </a:bodyPr>
          <a:lstStyle/>
          <a:p>
            <a:r>
              <a:rPr lang="it-IT" sz="2400" b="1" dirty="0" smtClean="0"/>
              <a:t>IP</a:t>
            </a:r>
            <a:endParaRPr lang="it-IT" sz="2000" b="1" dirty="0"/>
          </a:p>
        </p:txBody>
      </p:sp>
      <p:sp>
        <p:nvSpPr>
          <p:cNvPr id="581" name="TextBox 580"/>
          <p:cNvSpPr txBox="1"/>
          <p:nvPr/>
        </p:nvSpPr>
        <p:spPr>
          <a:xfrm>
            <a:off x="2064812" y="4942299"/>
            <a:ext cx="354409" cy="362698"/>
          </a:xfrm>
          <a:prstGeom prst="rect">
            <a:avLst/>
          </a:prstGeom>
          <a:noFill/>
        </p:spPr>
        <p:txBody>
          <a:bodyPr wrap="none" rtlCol="0">
            <a:spAutoFit/>
          </a:bodyPr>
          <a:lstStyle/>
          <a:p>
            <a:r>
              <a:rPr lang="it-IT" sz="2000" b="1" dirty="0" smtClean="0"/>
              <a:t>IP</a:t>
            </a:r>
            <a:endParaRPr lang="it-IT" b="1" dirty="0"/>
          </a:p>
        </p:txBody>
      </p:sp>
      <p:sp>
        <p:nvSpPr>
          <p:cNvPr id="582" name="TextBox 581"/>
          <p:cNvSpPr txBox="1"/>
          <p:nvPr/>
        </p:nvSpPr>
        <p:spPr>
          <a:xfrm>
            <a:off x="1868427" y="3068960"/>
            <a:ext cx="354409" cy="362698"/>
          </a:xfrm>
          <a:prstGeom prst="rect">
            <a:avLst/>
          </a:prstGeom>
          <a:noFill/>
        </p:spPr>
        <p:txBody>
          <a:bodyPr wrap="none" rtlCol="0">
            <a:spAutoFit/>
          </a:bodyPr>
          <a:lstStyle/>
          <a:p>
            <a:r>
              <a:rPr lang="it-IT" sz="2000" b="1" dirty="0" smtClean="0"/>
              <a:t>IP</a:t>
            </a:r>
            <a:endParaRPr lang="it-IT" b="1" dirty="0"/>
          </a:p>
        </p:txBody>
      </p:sp>
      <p:sp>
        <p:nvSpPr>
          <p:cNvPr id="583" name="TextBox 582"/>
          <p:cNvSpPr txBox="1"/>
          <p:nvPr/>
        </p:nvSpPr>
        <p:spPr>
          <a:xfrm>
            <a:off x="755576" y="3897900"/>
            <a:ext cx="637121" cy="237148"/>
          </a:xfrm>
          <a:prstGeom prst="rect">
            <a:avLst/>
          </a:prstGeom>
          <a:noFill/>
        </p:spPr>
        <p:txBody>
          <a:bodyPr wrap="none" rtlCol="0">
            <a:spAutoFit/>
          </a:bodyPr>
          <a:lstStyle/>
          <a:p>
            <a:r>
              <a:rPr lang="it-IT" sz="1100" b="1" dirty="0" smtClean="0"/>
              <a:t>IP phone</a:t>
            </a:r>
            <a:endParaRPr lang="it-IT" b="1" dirty="0"/>
          </a:p>
        </p:txBody>
      </p:sp>
      <p:sp>
        <p:nvSpPr>
          <p:cNvPr id="585" name="TextBox 584"/>
          <p:cNvSpPr txBox="1"/>
          <p:nvPr/>
        </p:nvSpPr>
        <p:spPr>
          <a:xfrm>
            <a:off x="886500" y="4420100"/>
            <a:ext cx="637121" cy="237148"/>
          </a:xfrm>
          <a:prstGeom prst="rect">
            <a:avLst/>
          </a:prstGeom>
          <a:noFill/>
        </p:spPr>
        <p:txBody>
          <a:bodyPr wrap="none" rtlCol="0">
            <a:spAutoFit/>
          </a:bodyPr>
          <a:lstStyle/>
          <a:p>
            <a:r>
              <a:rPr lang="it-IT" sz="1100" b="1" dirty="0" smtClean="0"/>
              <a:t>IP phone</a:t>
            </a:r>
            <a:endParaRPr lang="it-IT" b="1" dirty="0"/>
          </a:p>
        </p:txBody>
      </p:sp>
      <p:grpSp>
        <p:nvGrpSpPr>
          <p:cNvPr id="587" name="Group 69"/>
          <p:cNvGrpSpPr>
            <a:grpSpLocks/>
          </p:cNvGrpSpPr>
          <p:nvPr/>
        </p:nvGrpSpPr>
        <p:grpSpPr bwMode="auto">
          <a:xfrm>
            <a:off x="3177663" y="895254"/>
            <a:ext cx="392771" cy="587474"/>
            <a:chOff x="4654" y="740"/>
            <a:chExt cx="283" cy="263"/>
          </a:xfrm>
        </p:grpSpPr>
        <p:sp>
          <p:nvSpPr>
            <p:cNvPr id="588"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589"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0"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591"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592"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593"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94" name="Group 52"/>
            <p:cNvGrpSpPr>
              <a:grpSpLocks/>
            </p:cNvGrpSpPr>
            <p:nvPr/>
          </p:nvGrpSpPr>
          <p:grpSpPr bwMode="auto">
            <a:xfrm>
              <a:off x="4654" y="833"/>
              <a:ext cx="250" cy="117"/>
              <a:chOff x="4654" y="833"/>
              <a:chExt cx="250" cy="117"/>
            </a:xfrm>
          </p:grpSpPr>
          <p:sp>
            <p:nvSpPr>
              <p:cNvPr id="611"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2"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3"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595" name="Group 56"/>
            <p:cNvGrpSpPr>
              <a:grpSpLocks/>
            </p:cNvGrpSpPr>
            <p:nvPr/>
          </p:nvGrpSpPr>
          <p:grpSpPr bwMode="auto">
            <a:xfrm>
              <a:off x="4654" y="831"/>
              <a:ext cx="250" cy="117"/>
              <a:chOff x="4654" y="831"/>
              <a:chExt cx="250" cy="117"/>
            </a:xfrm>
          </p:grpSpPr>
          <p:sp>
            <p:nvSpPr>
              <p:cNvPr id="608"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9"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0"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596"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7" name="Group 261"/>
            <p:cNvGrpSpPr>
              <a:grpSpLocks/>
            </p:cNvGrpSpPr>
            <p:nvPr/>
          </p:nvGrpSpPr>
          <p:grpSpPr bwMode="auto">
            <a:xfrm>
              <a:off x="4821" y="802"/>
              <a:ext cx="61" cy="177"/>
              <a:chOff x="4821" y="802"/>
              <a:chExt cx="61" cy="177"/>
            </a:xfrm>
          </p:grpSpPr>
          <p:grpSp>
            <p:nvGrpSpPr>
              <p:cNvPr id="598" name="Group 62"/>
              <p:cNvGrpSpPr>
                <a:grpSpLocks/>
              </p:cNvGrpSpPr>
              <p:nvPr/>
            </p:nvGrpSpPr>
            <p:grpSpPr bwMode="auto">
              <a:xfrm>
                <a:off x="4823" y="804"/>
                <a:ext cx="59" cy="175"/>
                <a:chOff x="4823" y="804"/>
                <a:chExt cx="59" cy="175"/>
              </a:xfrm>
            </p:grpSpPr>
            <p:sp>
              <p:nvSpPr>
                <p:cNvPr id="604"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5"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6"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7"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599" name="Group 67"/>
              <p:cNvGrpSpPr>
                <a:grpSpLocks/>
              </p:cNvGrpSpPr>
              <p:nvPr/>
            </p:nvGrpSpPr>
            <p:grpSpPr bwMode="auto">
              <a:xfrm>
                <a:off x="4821" y="802"/>
                <a:ext cx="59" cy="175"/>
                <a:chOff x="4821" y="802"/>
                <a:chExt cx="59" cy="175"/>
              </a:xfrm>
            </p:grpSpPr>
            <p:sp>
              <p:nvSpPr>
                <p:cNvPr id="600"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1"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2"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3"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614" name="Group 69"/>
          <p:cNvGrpSpPr>
            <a:grpSpLocks/>
          </p:cNvGrpSpPr>
          <p:nvPr/>
        </p:nvGrpSpPr>
        <p:grpSpPr bwMode="auto">
          <a:xfrm>
            <a:off x="3701358" y="895254"/>
            <a:ext cx="392771" cy="587474"/>
            <a:chOff x="4654" y="740"/>
            <a:chExt cx="283" cy="263"/>
          </a:xfrm>
        </p:grpSpPr>
        <p:sp>
          <p:nvSpPr>
            <p:cNvPr id="615"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16"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7"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18"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19"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20"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621" name="Group 52"/>
            <p:cNvGrpSpPr>
              <a:grpSpLocks/>
            </p:cNvGrpSpPr>
            <p:nvPr/>
          </p:nvGrpSpPr>
          <p:grpSpPr bwMode="auto">
            <a:xfrm>
              <a:off x="4654" y="833"/>
              <a:ext cx="250" cy="117"/>
              <a:chOff x="4654" y="833"/>
              <a:chExt cx="250" cy="117"/>
            </a:xfrm>
          </p:grpSpPr>
          <p:sp>
            <p:nvSpPr>
              <p:cNvPr id="638"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9"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40"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22" name="Group 56"/>
            <p:cNvGrpSpPr>
              <a:grpSpLocks/>
            </p:cNvGrpSpPr>
            <p:nvPr/>
          </p:nvGrpSpPr>
          <p:grpSpPr bwMode="auto">
            <a:xfrm>
              <a:off x="4654" y="831"/>
              <a:ext cx="250" cy="117"/>
              <a:chOff x="4654" y="831"/>
              <a:chExt cx="250" cy="117"/>
            </a:xfrm>
          </p:grpSpPr>
          <p:sp>
            <p:nvSpPr>
              <p:cNvPr id="635"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6"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7"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23"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624" name="Group 261"/>
            <p:cNvGrpSpPr>
              <a:grpSpLocks/>
            </p:cNvGrpSpPr>
            <p:nvPr/>
          </p:nvGrpSpPr>
          <p:grpSpPr bwMode="auto">
            <a:xfrm>
              <a:off x="4821" y="802"/>
              <a:ext cx="61" cy="177"/>
              <a:chOff x="4821" y="802"/>
              <a:chExt cx="61" cy="177"/>
            </a:xfrm>
          </p:grpSpPr>
          <p:grpSp>
            <p:nvGrpSpPr>
              <p:cNvPr id="625" name="Group 62"/>
              <p:cNvGrpSpPr>
                <a:grpSpLocks/>
              </p:cNvGrpSpPr>
              <p:nvPr/>
            </p:nvGrpSpPr>
            <p:grpSpPr bwMode="auto">
              <a:xfrm>
                <a:off x="4823" y="804"/>
                <a:ext cx="59" cy="175"/>
                <a:chOff x="4823" y="804"/>
                <a:chExt cx="59" cy="175"/>
              </a:xfrm>
            </p:grpSpPr>
            <p:sp>
              <p:nvSpPr>
                <p:cNvPr id="631"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2"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3"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4"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26" name="Group 67"/>
              <p:cNvGrpSpPr>
                <a:grpSpLocks/>
              </p:cNvGrpSpPr>
              <p:nvPr/>
            </p:nvGrpSpPr>
            <p:grpSpPr bwMode="auto">
              <a:xfrm>
                <a:off x="4821" y="802"/>
                <a:ext cx="59" cy="175"/>
                <a:chOff x="4821" y="802"/>
                <a:chExt cx="59" cy="175"/>
              </a:xfrm>
            </p:grpSpPr>
            <p:sp>
              <p:nvSpPr>
                <p:cNvPr id="627"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28"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29"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0"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641" name="Group 69"/>
          <p:cNvGrpSpPr>
            <a:grpSpLocks/>
          </p:cNvGrpSpPr>
          <p:nvPr/>
        </p:nvGrpSpPr>
        <p:grpSpPr bwMode="auto">
          <a:xfrm>
            <a:off x="4225052" y="895254"/>
            <a:ext cx="392771" cy="587474"/>
            <a:chOff x="4654" y="740"/>
            <a:chExt cx="283" cy="263"/>
          </a:xfrm>
        </p:grpSpPr>
        <p:sp>
          <p:nvSpPr>
            <p:cNvPr id="642"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43"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44"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45"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46"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47"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648" name="Group 52"/>
            <p:cNvGrpSpPr>
              <a:grpSpLocks/>
            </p:cNvGrpSpPr>
            <p:nvPr/>
          </p:nvGrpSpPr>
          <p:grpSpPr bwMode="auto">
            <a:xfrm>
              <a:off x="4654" y="833"/>
              <a:ext cx="250" cy="117"/>
              <a:chOff x="4654" y="833"/>
              <a:chExt cx="250" cy="117"/>
            </a:xfrm>
          </p:grpSpPr>
          <p:sp>
            <p:nvSpPr>
              <p:cNvPr id="665"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6"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7"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49" name="Group 56"/>
            <p:cNvGrpSpPr>
              <a:grpSpLocks/>
            </p:cNvGrpSpPr>
            <p:nvPr/>
          </p:nvGrpSpPr>
          <p:grpSpPr bwMode="auto">
            <a:xfrm>
              <a:off x="4654" y="831"/>
              <a:ext cx="250" cy="117"/>
              <a:chOff x="4654" y="831"/>
              <a:chExt cx="250" cy="117"/>
            </a:xfrm>
          </p:grpSpPr>
          <p:sp>
            <p:nvSpPr>
              <p:cNvPr id="662"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3"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4"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50"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651" name="Group 261"/>
            <p:cNvGrpSpPr>
              <a:grpSpLocks/>
            </p:cNvGrpSpPr>
            <p:nvPr/>
          </p:nvGrpSpPr>
          <p:grpSpPr bwMode="auto">
            <a:xfrm>
              <a:off x="4821" y="802"/>
              <a:ext cx="61" cy="177"/>
              <a:chOff x="4821" y="802"/>
              <a:chExt cx="61" cy="177"/>
            </a:xfrm>
          </p:grpSpPr>
          <p:grpSp>
            <p:nvGrpSpPr>
              <p:cNvPr id="652" name="Group 62"/>
              <p:cNvGrpSpPr>
                <a:grpSpLocks/>
              </p:cNvGrpSpPr>
              <p:nvPr/>
            </p:nvGrpSpPr>
            <p:grpSpPr bwMode="auto">
              <a:xfrm>
                <a:off x="4823" y="804"/>
                <a:ext cx="59" cy="175"/>
                <a:chOff x="4823" y="804"/>
                <a:chExt cx="59" cy="175"/>
              </a:xfrm>
            </p:grpSpPr>
            <p:sp>
              <p:nvSpPr>
                <p:cNvPr id="658"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9"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0"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1"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53" name="Group 67"/>
              <p:cNvGrpSpPr>
                <a:grpSpLocks/>
              </p:cNvGrpSpPr>
              <p:nvPr/>
            </p:nvGrpSpPr>
            <p:grpSpPr bwMode="auto">
              <a:xfrm>
                <a:off x="4821" y="802"/>
                <a:ext cx="59" cy="175"/>
                <a:chOff x="4821" y="802"/>
                <a:chExt cx="59" cy="175"/>
              </a:xfrm>
            </p:grpSpPr>
            <p:sp>
              <p:nvSpPr>
                <p:cNvPr id="654"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5"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6"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7"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668" name="Group 69"/>
          <p:cNvGrpSpPr>
            <a:grpSpLocks/>
          </p:cNvGrpSpPr>
          <p:nvPr/>
        </p:nvGrpSpPr>
        <p:grpSpPr bwMode="auto">
          <a:xfrm>
            <a:off x="4748747" y="895254"/>
            <a:ext cx="392771" cy="587474"/>
            <a:chOff x="4654" y="740"/>
            <a:chExt cx="283" cy="263"/>
          </a:xfrm>
        </p:grpSpPr>
        <p:sp>
          <p:nvSpPr>
            <p:cNvPr id="669"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70"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71"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72"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73"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74"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675" name="Group 52"/>
            <p:cNvGrpSpPr>
              <a:grpSpLocks/>
            </p:cNvGrpSpPr>
            <p:nvPr/>
          </p:nvGrpSpPr>
          <p:grpSpPr bwMode="auto">
            <a:xfrm>
              <a:off x="4654" y="833"/>
              <a:ext cx="250" cy="117"/>
              <a:chOff x="4654" y="833"/>
              <a:chExt cx="250" cy="117"/>
            </a:xfrm>
          </p:grpSpPr>
          <p:sp>
            <p:nvSpPr>
              <p:cNvPr id="692"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3"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4"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76" name="Group 56"/>
            <p:cNvGrpSpPr>
              <a:grpSpLocks/>
            </p:cNvGrpSpPr>
            <p:nvPr/>
          </p:nvGrpSpPr>
          <p:grpSpPr bwMode="auto">
            <a:xfrm>
              <a:off x="4654" y="831"/>
              <a:ext cx="250" cy="117"/>
              <a:chOff x="4654" y="831"/>
              <a:chExt cx="250" cy="117"/>
            </a:xfrm>
          </p:grpSpPr>
          <p:sp>
            <p:nvSpPr>
              <p:cNvPr id="689"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0"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1"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77"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678" name="Group 261"/>
            <p:cNvGrpSpPr>
              <a:grpSpLocks/>
            </p:cNvGrpSpPr>
            <p:nvPr/>
          </p:nvGrpSpPr>
          <p:grpSpPr bwMode="auto">
            <a:xfrm>
              <a:off x="4821" y="802"/>
              <a:ext cx="61" cy="177"/>
              <a:chOff x="4821" y="802"/>
              <a:chExt cx="61" cy="177"/>
            </a:xfrm>
          </p:grpSpPr>
          <p:grpSp>
            <p:nvGrpSpPr>
              <p:cNvPr id="679" name="Group 62"/>
              <p:cNvGrpSpPr>
                <a:grpSpLocks/>
              </p:cNvGrpSpPr>
              <p:nvPr/>
            </p:nvGrpSpPr>
            <p:grpSpPr bwMode="auto">
              <a:xfrm>
                <a:off x="4823" y="804"/>
                <a:ext cx="59" cy="175"/>
                <a:chOff x="4823" y="804"/>
                <a:chExt cx="59" cy="175"/>
              </a:xfrm>
            </p:grpSpPr>
            <p:sp>
              <p:nvSpPr>
                <p:cNvPr id="685"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6"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7"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8"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680" name="Group 67"/>
              <p:cNvGrpSpPr>
                <a:grpSpLocks/>
              </p:cNvGrpSpPr>
              <p:nvPr/>
            </p:nvGrpSpPr>
            <p:grpSpPr bwMode="auto">
              <a:xfrm>
                <a:off x="4821" y="802"/>
                <a:ext cx="59" cy="175"/>
                <a:chOff x="4821" y="802"/>
                <a:chExt cx="59" cy="175"/>
              </a:xfrm>
            </p:grpSpPr>
            <p:sp>
              <p:nvSpPr>
                <p:cNvPr id="681"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2"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3"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4"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696" name="TextBox 695"/>
          <p:cNvSpPr txBox="1"/>
          <p:nvPr/>
        </p:nvSpPr>
        <p:spPr>
          <a:xfrm>
            <a:off x="5580112" y="764704"/>
            <a:ext cx="1616907" cy="307777"/>
          </a:xfrm>
          <a:prstGeom prst="rect">
            <a:avLst/>
          </a:prstGeom>
          <a:noFill/>
        </p:spPr>
        <p:txBody>
          <a:bodyPr wrap="square" rtlCol="0">
            <a:spAutoFit/>
          </a:bodyPr>
          <a:lstStyle/>
          <a:p>
            <a:r>
              <a:rPr lang="it-IT" sz="1400" b="1" i="1" dirty="0" smtClean="0"/>
              <a:t>Application  Layer  </a:t>
            </a:r>
            <a:endParaRPr lang="it-IT" sz="1400" b="1" i="1" dirty="0"/>
          </a:p>
        </p:txBody>
      </p:sp>
      <p:cxnSp>
        <p:nvCxnSpPr>
          <p:cNvPr id="697" name="Straight Connector 696"/>
          <p:cNvCxnSpPr/>
          <p:nvPr/>
        </p:nvCxnSpPr>
        <p:spPr>
          <a:xfrm>
            <a:off x="4748747" y="1678553"/>
            <a:ext cx="0" cy="3916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99" name="TextBox 698"/>
          <p:cNvSpPr txBox="1"/>
          <p:nvPr/>
        </p:nvSpPr>
        <p:spPr>
          <a:xfrm rot="21540000">
            <a:off x="5088835" y="3245151"/>
            <a:ext cx="838225" cy="230174"/>
          </a:xfrm>
          <a:prstGeom prst="rect">
            <a:avLst/>
          </a:prstGeom>
          <a:noFill/>
        </p:spPr>
        <p:txBody>
          <a:bodyPr wrap="none" rtlCol="0">
            <a:spAutoFit/>
          </a:bodyPr>
          <a:lstStyle/>
          <a:p>
            <a:r>
              <a:rPr lang="it-IT" sz="1050" b="1" dirty="0" smtClean="0"/>
              <a:t>M2PA-M3UA</a:t>
            </a:r>
            <a:endParaRPr lang="it-IT" sz="1200" b="1" dirty="0"/>
          </a:p>
        </p:txBody>
      </p:sp>
      <p:sp>
        <p:nvSpPr>
          <p:cNvPr id="700" name="TextBox 699"/>
          <p:cNvSpPr txBox="1"/>
          <p:nvPr/>
        </p:nvSpPr>
        <p:spPr>
          <a:xfrm rot="900000">
            <a:off x="5287189" y="3551613"/>
            <a:ext cx="887772" cy="230174"/>
          </a:xfrm>
          <a:prstGeom prst="rect">
            <a:avLst/>
          </a:prstGeom>
          <a:noFill/>
        </p:spPr>
        <p:txBody>
          <a:bodyPr wrap="none" rtlCol="0">
            <a:spAutoFit/>
          </a:bodyPr>
          <a:lstStyle/>
          <a:p>
            <a:r>
              <a:rPr lang="it-IT" sz="1050" b="1" dirty="0" smtClean="0"/>
              <a:t>H.248 / MGCP</a:t>
            </a:r>
            <a:endParaRPr lang="it-IT" sz="1200" b="1" dirty="0"/>
          </a:p>
        </p:txBody>
      </p:sp>
      <p:sp>
        <p:nvSpPr>
          <p:cNvPr id="701" name="TextBox 700"/>
          <p:cNvSpPr txBox="1"/>
          <p:nvPr/>
        </p:nvSpPr>
        <p:spPr>
          <a:xfrm rot="300000">
            <a:off x="4028667" y="3324059"/>
            <a:ext cx="323807" cy="230174"/>
          </a:xfrm>
          <a:prstGeom prst="rect">
            <a:avLst/>
          </a:prstGeom>
          <a:noFill/>
        </p:spPr>
        <p:txBody>
          <a:bodyPr wrap="none" rtlCol="0">
            <a:spAutoFit/>
          </a:bodyPr>
          <a:lstStyle/>
          <a:p>
            <a:r>
              <a:rPr lang="it-IT" sz="1050" b="1" dirty="0" smtClean="0"/>
              <a:t>SIP</a:t>
            </a:r>
            <a:endParaRPr lang="it-IT" sz="1200" b="1" dirty="0"/>
          </a:p>
        </p:txBody>
      </p:sp>
      <p:sp>
        <p:nvSpPr>
          <p:cNvPr id="704" name="TextBox 703"/>
          <p:cNvSpPr txBox="1"/>
          <p:nvPr/>
        </p:nvSpPr>
        <p:spPr>
          <a:xfrm rot="18960000">
            <a:off x="4028667" y="3848979"/>
            <a:ext cx="323807" cy="230174"/>
          </a:xfrm>
          <a:prstGeom prst="rect">
            <a:avLst/>
          </a:prstGeom>
          <a:noFill/>
        </p:spPr>
        <p:txBody>
          <a:bodyPr wrap="none" rtlCol="0">
            <a:spAutoFit/>
          </a:bodyPr>
          <a:lstStyle/>
          <a:p>
            <a:r>
              <a:rPr lang="it-IT" sz="1050" b="1" dirty="0" smtClean="0"/>
              <a:t>SIP</a:t>
            </a:r>
            <a:endParaRPr lang="it-IT" sz="1200" b="1" dirty="0"/>
          </a:p>
        </p:txBody>
      </p:sp>
      <p:sp>
        <p:nvSpPr>
          <p:cNvPr id="705" name="TextBox 704"/>
          <p:cNvSpPr txBox="1"/>
          <p:nvPr/>
        </p:nvSpPr>
        <p:spPr>
          <a:xfrm>
            <a:off x="4748747" y="1774754"/>
            <a:ext cx="323807" cy="230174"/>
          </a:xfrm>
          <a:prstGeom prst="rect">
            <a:avLst/>
          </a:prstGeom>
          <a:noFill/>
        </p:spPr>
        <p:txBody>
          <a:bodyPr wrap="none" rtlCol="0">
            <a:spAutoFit/>
          </a:bodyPr>
          <a:lstStyle/>
          <a:p>
            <a:r>
              <a:rPr lang="it-IT" sz="1050" b="1" dirty="0" smtClean="0"/>
              <a:t>SIP</a:t>
            </a:r>
            <a:endParaRPr lang="it-IT" sz="1200" b="1" dirty="0"/>
          </a:p>
        </p:txBody>
      </p:sp>
      <p:sp>
        <p:nvSpPr>
          <p:cNvPr id="706" name="TextBox 705"/>
          <p:cNvSpPr txBox="1"/>
          <p:nvPr/>
        </p:nvSpPr>
        <p:spPr>
          <a:xfrm>
            <a:off x="1802965" y="5856148"/>
            <a:ext cx="943148" cy="237148"/>
          </a:xfrm>
          <a:prstGeom prst="rect">
            <a:avLst/>
          </a:prstGeom>
          <a:noFill/>
        </p:spPr>
        <p:txBody>
          <a:bodyPr wrap="none" rtlCol="0">
            <a:spAutoFit/>
          </a:bodyPr>
          <a:lstStyle/>
          <a:p>
            <a:r>
              <a:rPr lang="it-IT" sz="1100" b="1" dirty="0" smtClean="0"/>
              <a:t>Legacy phones</a:t>
            </a:r>
            <a:endParaRPr lang="it-IT" b="1" dirty="0"/>
          </a:p>
        </p:txBody>
      </p:sp>
      <p:sp>
        <p:nvSpPr>
          <p:cNvPr id="708" name="TextBox 707"/>
          <p:cNvSpPr txBox="1"/>
          <p:nvPr/>
        </p:nvSpPr>
        <p:spPr>
          <a:xfrm>
            <a:off x="6588224" y="5661248"/>
            <a:ext cx="2276264" cy="1015663"/>
          </a:xfrm>
          <a:prstGeom prst="rect">
            <a:avLst/>
          </a:prstGeom>
          <a:noFill/>
        </p:spPr>
        <p:txBody>
          <a:bodyPr wrap="none" rtlCol="0">
            <a:spAutoFit/>
          </a:bodyPr>
          <a:lstStyle/>
          <a:p>
            <a:r>
              <a:rPr lang="it-IT" sz="1200" b="1" dirty="0" smtClean="0"/>
              <a:t>SSW: Softswitch</a:t>
            </a:r>
          </a:p>
          <a:p>
            <a:r>
              <a:rPr lang="it-IT" sz="1200" b="1" dirty="0" smtClean="0"/>
              <a:t>SBC</a:t>
            </a:r>
            <a:r>
              <a:rPr lang="it-IT" sz="1200" b="1" dirty="0" smtClean="0"/>
              <a:t>:   Session Boarder Controller</a:t>
            </a:r>
          </a:p>
          <a:p>
            <a:r>
              <a:rPr lang="it-IT" sz="1200" b="1" dirty="0" smtClean="0"/>
              <a:t>SG:     Signaling Gateway</a:t>
            </a:r>
          </a:p>
          <a:p>
            <a:r>
              <a:rPr lang="it-IT" sz="1200" b="1" dirty="0" smtClean="0"/>
              <a:t>MG:   Media Gateway</a:t>
            </a:r>
          </a:p>
          <a:p>
            <a:r>
              <a:rPr lang="it-IT" sz="1200" b="1" dirty="0" smtClean="0"/>
              <a:t>IAD:   Integrated Access Device</a:t>
            </a:r>
            <a:endParaRPr lang="it-IT" b="1" dirty="0"/>
          </a:p>
        </p:txBody>
      </p:sp>
      <p:sp>
        <p:nvSpPr>
          <p:cNvPr id="518" name="TextBox 517"/>
          <p:cNvSpPr txBox="1"/>
          <p:nvPr/>
        </p:nvSpPr>
        <p:spPr>
          <a:xfrm>
            <a:off x="5220072" y="1052736"/>
            <a:ext cx="737702" cy="400110"/>
          </a:xfrm>
          <a:prstGeom prst="rect">
            <a:avLst/>
          </a:prstGeom>
          <a:noFill/>
        </p:spPr>
        <p:txBody>
          <a:bodyPr wrap="none" rtlCol="0">
            <a:spAutoFit/>
          </a:bodyPr>
          <a:lstStyle/>
          <a:p>
            <a:r>
              <a:rPr lang="it-IT" sz="2000" b="1" dirty="0" smtClean="0"/>
              <a:t>.   .   .</a:t>
            </a:r>
            <a:endParaRPr lang="it-IT" sz="2000" b="1" dirty="0"/>
          </a:p>
        </p:txBody>
      </p:sp>
      <p:grpSp>
        <p:nvGrpSpPr>
          <p:cNvPr id="521" name="Group 49"/>
          <p:cNvGrpSpPr>
            <a:grpSpLocks/>
          </p:cNvGrpSpPr>
          <p:nvPr/>
        </p:nvGrpSpPr>
        <p:grpSpPr bwMode="auto">
          <a:xfrm>
            <a:off x="4716016" y="4797152"/>
            <a:ext cx="415636" cy="266227"/>
            <a:chOff x="625" y="2191"/>
            <a:chExt cx="288" cy="185"/>
          </a:xfrm>
        </p:grpSpPr>
        <p:sp>
          <p:nvSpPr>
            <p:cNvPr id="531" name="Oval 50"/>
            <p:cNvSpPr>
              <a:spLocks noChangeArrowheads="1"/>
            </p:cNvSpPr>
            <p:nvPr/>
          </p:nvSpPr>
          <p:spPr bwMode="auto">
            <a:xfrm>
              <a:off x="626" y="2253"/>
              <a:ext cx="287" cy="87"/>
            </a:xfrm>
            <a:prstGeom prst="ellipse">
              <a:avLst/>
            </a:prstGeom>
            <a:solidFill>
              <a:srgbClr val="0078AA"/>
            </a:solidFill>
            <a:ln w="3175">
              <a:solidFill>
                <a:srgbClr val="AAE6FF"/>
              </a:solidFill>
              <a:round/>
              <a:headEnd/>
              <a:tailEnd/>
            </a:ln>
          </p:spPr>
          <p:txBody>
            <a:bodyPr/>
            <a:lstStyle/>
            <a:p>
              <a:endParaRPr lang="it-IT"/>
            </a:p>
          </p:txBody>
        </p:sp>
        <p:sp>
          <p:nvSpPr>
            <p:cNvPr id="532" name="Rectangle 51"/>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533" name="Rectangle 52"/>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534" name="Oval 53"/>
            <p:cNvSpPr>
              <a:spLocks noChangeArrowheads="1"/>
            </p:cNvSpPr>
            <p:nvPr/>
          </p:nvSpPr>
          <p:spPr bwMode="auto">
            <a:xfrm>
              <a:off x="626" y="2191"/>
              <a:ext cx="287" cy="87"/>
            </a:xfrm>
            <a:prstGeom prst="ellipse">
              <a:avLst/>
            </a:prstGeom>
            <a:solidFill>
              <a:srgbClr val="00B4FF"/>
            </a:solidFill>
            <a:ln w="3175">
              <a:solidFill>
                <a:srgbClr val="AAE6FF"/>
              </a:solidFill>
              <a:round/>
              <a:headEnd/>
              <a:tailEnd/>
            </a:ln>
          </p:spPr>
          <p:txBody>
            <a:bodyPr/>
            <a:lstStyle/>
            <a:p>
              <a:endParaRPr lang="it-IT"/>
            </a:p>
          </p:txBody>
        </p:sp>
        <p:grpSp>
          <p:nvGrpSpPr>
            <p:cNvPr id="535" name="Group 54"/>
            <p:cNvGrpSpPr>
              <a:grpSpLocks/>
            </p:cNvGrpSpPr>
            <p:nvPr/>
          </p:nvGrpSpPr>
          <p:grpSpPr bwMode="auto">
            <a:xfrm>
              <a:off x="669" y="2201"/>
              <a:ext cx="199" cy="67"/>
              <a:chOff x="669" y="2201"/>
              <a:chExt cx="199" cy="67"/>
            </a:xfrm>
          </p:grpSpPr>
          <p:grpSp>
            <p:nvGrpSpPr>
              <p:cNvPr id="539" name="Group 55"/>
              <p:cNvGrpSpPr>
                <a:grpSpLocks/>
              </p:cNvGrpSpPr>
              <p:nvPr/>
            </p:nvGrpSpPr>
            <p:grpSpPr bwMode="auto">
              <a:xfrm>
                <a:off x="669" y="2201"/>
                <a:ext cx="198" cy="65"/>
                <a:chOff x="669" y="2201"/>
                <a:chExt cx="198" cy="65"/>
              </a:xfrm>
            </p:grpSpPr>
            <p:sp>
              <p:nvSpPr>
                <p:cNvPr id="556"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557"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558"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559"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560"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561"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562"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563"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540" name="Group 64"/>
              <p:cNvGrpSpPr>
                <a:grpSpLocks/>
              </p:cNvGrpSpPr>
              <p:nvPr/>
            </p:nvGrpSpPr>
            <p:grpSpPr bwMode="auto">
              <a:xfrm>
                <a:off x="671" y="2202"/>
                <a:ext cx="197" cy="66"/>
                <a:chOff x="671" y="2202"/>
                <a:chExt cx="197" cy="66"/>
              </a:xfrm>
            </p:grpSpPr>
            <p:sp>
              <p:nvSpPr>
                <p:cNvPr id="541"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542"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543"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544"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545"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546"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547"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548"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sp>
          <p:nvSpPr>
            <p:cNvPr id="536" name="Line 73"/>
            <p:cNvSpPr>
              <a:spLocks noChangeShapeType="1"/>
            </p:cNvSpPr>
            <p:nvPr/>
          </p:nvSpPr>
          <p:spPr bwMode="auto">
            <a:xfrm>
              <a:off x="625" y="2234"/>
              <a:ext cx="1" cy="62"/>
            </a:xfrm>
            <a:prstGeom prst="line">
              <a:avLst/>
            </a:prstGeom>
            <a:noFill/>
            <a:ln w="3175">
              <a:solidFill>
                <a:srgbClr val="AAE6FF"/>
              </a:solidFill>
              <a:round/>
              <a:headEnd/>
              <a:tailEnd/>
            </a:ln>
          </p:spPr>
          <p:txBody>
            <a:bodyPr/>
            <a:lstStyle/>
            <a:p>
              <a:endParaRPr lang="it-IT"/>
            </a:p>
          </p:txBody>
        </p:sp>
        <p:sp>
          <p:nvSpPr>
            <p:cNvPr id="537" name="Line 74"/>
            <p:cNvSpPr>
              <a:spLocks noChangeShapeType="1"/>
            </p:cNvSpPr>
            <p:nvPr/>
          </p:nvSpPr>
          <p:spPr bwMode="auto">
            <a:xfrm>
              <a:off x="912" y="2234"/>
              <a:ext cx="1" cy="62"/>
            </a:xfrm>
            <a:prstGeom prst="line">
              <a:avLst/>
            </a:prstGeom>
            <a:noFill/>
            <a:ln w="3175">
              <a:solidFill>
                <a:srgbClr val="AAE6FF"/>
              </a:solidFill>
              <a:round/>
              <a:headEnd/>
              <a:tailEnd/>
            </a:ln>
          </p:spPr>
          <p:txBody>
            <a:bodyPr/>
            <a:lstStyle/>
            <a:p>
              <a:endParaRPr lang="it-IT"/>
            </a:p>
          </p:txBody>
        </p:sp>
        <p:sp>
          <p:nvSpPr>
            <p:cNvPr id="538" name="Rectangle 75"/>
            <p:cNvSpPr>
              <a:spLocks noChangeArrowheads="1"/>
            </p:cNvSpPr>
            <p:nvPr/>
          </p:nvSpPr>
          <p:spPr bwMode="auto">
            <a:xfrm>
              <a:off x="631" y="2232"/>
              <a:ext cx="240" cy="144"/>
            </a:xfrm>
            <a:prstGeom prst="rect">
              <a:avLst/>
            </a:prstGeom>
            <a:noFill/>
            <a:ln w="9525">
              <a:noFill/>
              <a:miter lim="800000"/>
              <a:headEnd/>
              <a:tailEnd/>
            </a:ln>
            <a:effectLst/>
          </p:spPr>
          <p:txBody>
            <a:bodyPr wrap="none" lIns="92075" tIns="46038" rIns="92075" bIns="46038">
              <a:spAutoFit/>
            </a:bodyPr>
            <a:lstStyle/>
            <a:p>
              <a:pPr algn="ctr" eaLnBrk="0" hangingPunct="0"/>
              <a:r>
                <a:rPr lang="en-US" sz="900" b="1">
                  <a:solidFill>
                    <a:schemeClr val="bg1"/>
                  </a:solidFill>
                </a:rPr>
                <a:t>IAD</a:t>
              </a:r>
              <a:endParaRPr lang="it-IT" sz="900" b="1">
                <a:solidFill>
                  <a:schemeClr val="bg1"/>
                </a:solidFill>
              </a:endParaRPr>
            </a:p>
          </p:txBody>
        </p:sp>
      </p:grpSp>
      <p:cxnSp>
        <p:nvCxnSpPr>
          <p:cNvPr id="566" name="Straight Connector 565"/>
          <p:cNvCxnSpPr/>
          <p:nvPr/>
        </p:nvCxnSpPr>
        <p:spPr>
          <a:xfrm>
            <a:off x="5004048" y="5013176"/>
            <a:ext cx="116379" cy="4455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7" name="Group 182"/>
          <p:cNvGrpSpPr>
            <a:grpSpLocks noChangeAspect="1"/>
          </p:cNvGrpSpPr>
          <p:nvPr/>
        </p:nvGrpSpPr>
        <p:grpSpPr bwMode="auto">
          <a:xfrm>
            <a:off x="3779912" y="5165637"/>
            <a:ext cx="327309" cy="351595"/>
            <a:chOff x="3862" y="2832"/>
            <a:chExt cx="458" cy="492"/>
          </a:xfrm>
        </p:grpSpPr>
        <p:grpSp>
          <p:nvGrpSpPr>
            <p:cNvPr id="569" name="Group 183"/>
            <p:cNvGrpSpPr>
              <a:grpSpLocks noChangeAspect="1"/>
            </p:cNvGrpSpPr>
            <p:nvPr/>
          </p:nvGrpSpPr>
          <p:grpSpPr bwMode="auto">
            <a:xfrm>
              <a:off x="3862" y="2832"/>
              <a:ext cx="458" cy="492"/>
              <a:chOff x="1441" y="2189"/>
              <a:chExt cx="648" cy="591"/>
            </a:xfrm>
          </p:grpSpPr>
          <p:sp>
            <p:nvSpPr>
              <p:cNvPr id="573"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75"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84"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86"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8"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0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0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07"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09"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0"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1"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2"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3"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714"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715"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716"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71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1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19"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20"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21"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22"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23"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4"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5"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6"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7"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8"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9"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0"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1"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2"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3"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4"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5"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6"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7"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8"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9"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0"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741"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742"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743"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744"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5"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6"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7"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8"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9"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0"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1"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2"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3"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4"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5"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6"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7"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8"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9"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0"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1"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2"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3"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4"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765"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66"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67"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8"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9"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70"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1"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2"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3"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4"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5"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6"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7"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8"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9"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571" name="Picture 263"/>
            <p:cNvPicPr>
              <a:picLocks noChangeAspect="1" noChangeArrowheads="1"/>
            </p:cNvPicPr>
            <p:nvPr/>
          </p:nvPicPr>
          <p:blipFill>
            <a:blip r:embed="rId7" cstate="print"/>
            <a:srcRect/>
            <a:stretch>
              <a:fillRect/>
            </a:stretch>
          </p:blipFill>
          <p:spPr bwMode="auto">
            <a:xfrm>
              <a:off x="3950" y="2912"/>
              <a:ext cx="247" cy="179"/>
            </a:xfrm>
            <a:prstGeom prst="rect">
              <a:avLst/>
            </a:prstGeom>
            <a:noFill/>
            <a:ln w="9525">
              <a:noFill/>
              <a:miter lim="800000"/>
              <a:headEnd/>
              <a:tailEnd/>
            </a:ln>
            <a:effectLst/>
          </p:spPr>
        </p:pic>
      </p:grpSp>
      <p:pic>
        <p:nvPicPr>
          <p:cNvPr id="784" name="Picture 491"/>
          <p:cNvPicPr>
            <a:picLocks noChangeAspect="1" noChangeArrowheads="1"/>
          </p:cNvPicPr>
          <p:nvPr/>
        </p:nvPicPr>
        <p:blipFill>
          <a:blip r:embed="rId5" cstate="print"/>
          <a:srcRect/>
          <a:stretch>
            <a:fillRect/>
          </a:stretch>
        </p:blipFill>
        <p:spPr bwMode="auto">
          <a:xfrm>
            <a:off x="6156176" y="4725144"/>
            <a:ext cx="382444" cy="269105"/>
          </a:xfrm>
          <a:prstGeom prst="rect">
            <a:avLst/>
          </a:prstGeom>
          <a:noFill/>
          <a:ln w="9525">
            <a:noFill/>
            <a:miter lim="800000"/>
            <a:headEnd/>
            <a:tailEnd/>
          </a:ln>
        </p:spPr>
      </p:pic>
      <p:sp>
        <p:nvSpPr>
          <p:cNvPr id="787" name="TextBox 786"/>
          <p:cNvSpPr txBox="1"/>
          <p:nvPr/>
        </p:nvSpPr>
        <p:spPr>
          <a:xfrm>
            <a:off x="6012160" y="4992052"/>
            <a:ext cx="637121" cy="237148"/>
          </a:xfrm>
          <a:prstGeom prst="rect">
            <a:avLst/>
          </a:prstGeom>
          <a:noFill/>
        </p:spPr>
        <p:txBody>
          <a:bodyPr wrap="none" rtlCol="0">
            <a:spAutoFit/>
          </a:bodyPr>
          <a:lstStyle/>
          <a:p>
            <a:r>
              <a:rPr lang="it-IT" sz="1100" b="1" dirty="0" smtClean="0"/>
              <a:t>IP phone</a:t>
            </a:r>
            <a:endParaRPr lang="it-IT" b="1" dirty="0"/>
          </a:p>
        </p:txBody>
      </p:sp>
      <p:pic>
        <p:nvPicPr>
          <p:cNvPr id="788" name="Picture 632"/>
          <p:cNvPicPr>
            <a:picLocks noChangeAspect="1" noChangeArrowheads="1"/>
          </p:cNvPicPr>
          <p:nvPr/>
        </p:nvPicPr>
        <p:blipFill>
          <a:blip r:embed="rId6" cstate="print"/>
          <a:srcRect/>
          <a:stretch>
            <a:fillRect/>
          </a:stretch>
        </p:blipFill>
        <p:spPr bwMode="auto">
          <a:xfrm>
            <a:off x="4932040" y="5445224"/>
            <a:ext cx="379557" cy="248958"/>
          </a:xfrm>
          <a:prstGeom prst="rect">
            <a:avLst/>
          </a:prstGeom>
          <a:noFill/>
          <a:ln w="9525">
            <a:noFill/>
            <a:miter lim="800000"/>
            <a:headEnd/>
            <a:tailEnd/>
          </a:ln>
        </p:spPr>
      </p:pic>
      <p:sp>
        <p:nvSpPr>
          <p:cNvPr id="789" name="TextBox 788"/>
          <p:cNvSpPr txBox="1"/>
          <p:nvPr/>
        </p:nvSpPr>
        <p:spPr>
          <a:xfrm>
            <a:off x="4644008" y="5661248"/>
            <a:ext cx="981359" cy="261610"/>
          </a:xfrm>
          <a:prstGeom prst="rect">
            <a:avLst/>
          </a:prstGeom>
          <a:noFill/>
        </p:spPr>
        <p:txBody>
          <a:bodyPr wrap="none" rtlCol="0">
            <a:spAutoFit/>
          </a:bodyPr>
          <a:lstStyle/>
          <a:p>
            <a:r>
              <a:rPr lang="it-IT" sz="1100" b="1" dirty="0" smtClean="0"/>
              <a:t>Legacy phone</a:t>
            </a:r>
            <a:endParaRPr lang="it-IT"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92696"/>
          </a:xfrm>
        </p:spPr>
        <p:txBody>
          <a:bodyPr>
            <a:normAutofit/>
          </a:bodyPr>
          <a:lstStyle/>
          <a:p>
            <a:r>
              <a:rPr lang="it-IT" sz="3200" dirty="0" smtClean="0">
                <a:effectLst>
                  <a:outerShdw blurRad="38100" dist="38100" dir="2700000" algn="tl">
                    <a:srgbClr val="000000">
                      <a:alpha val="43137"/>
                    </a:srgbClr>
                  </a:outerShdw>
                </a:effectLst>
              </a:rPr>
              <a:t>NGN  Architecture  (2)</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980728"/>
            <a:ext cx="8723312" cy="5472608"/>
          </a:xfrm>
        </p:spPr>
        <p:txBody>
          <a:bodyPr>
            <a:normAutofit lnSpcReduction="10000"/>
          </a:bodyPr>
          <a:lstStyle/>
          <a:p>
            <a:pPr algn="just"/>
            <a:r>
              <a:rPr lang="it-IT" sz="2400" dirty="0" smtClean="0"/>
              <a:t>All the calls within the NGN are managed by the Softswitch that:</a:t>
            </a:r>
          </a:p>
          <a:p>
            <a:pPr lvl="1" algn="just"/>
            <a:r>
              <a:rPr lang="it-IT" sz="2000" dirty="0" smtClean="0"/>
              <a:t>acts as network controller</a:t>
            </a:r>
          </a:p>
          <a:p>
            <a:pPr lvl="1" algn="just"/>
            <a:r>
              <a:rPr lang="it-IT" sz="2000" dirty="0" smtClean="0"/>
              <a:t>regulates the users’ access to the network</a:t>
            </a:r>
          </a:p>
          <a:p>
            <a:pPr lvl="1" algn="just"/>
            <a:r>
              <a:rPr lang="it-IT" sz="2000" dirty="0" smtClean="0"/>
              <a:t>doesn’t provide any service directly: it examines the service that the user has invoked  by means of an INVITE message</a:t>
            </a:r>
          </a:p>
          <a:p>
            <a:pPr lvl="1" algn="just"/>
            <a:r>
              <a:rPr lang="it-IT" sz="2000" dirty="0" smtClean="0"/>
              <a:t>depending on the requested service, it selects the appropriate Application Server and delivers the user’s request to it </a:t>
            </a:r>
          </a:p>
          <a:p>
            <a:pPr algn="just"/>
            <a:r>
              <a:rPr lang="it-IT" sz="2400" dirty="0" smtClean="0"/>
              <a:t>The Application Servers</a:t>
            </a:r>
          </a:p>
          <a:p>
            <a:pPr lvl="1" algn="just"/>
            <a:r>
              <a:rPr lang="it-IT" sz="2000" dirty="0" smtClean="0"/>
              <a:t>are triggered by the softswitch on the basis of the service requested by the user</a:t>
            </a:r>
          </a:p>
          <a:p>
            <a:pPr lvl="1" algn="just"/>
            <a:r>
              <a:rPr lang="it-IT" sz="2000" dirty="0" smtClean="0"/>
              <a:t>run the service logic</a:t>
            </a:r>
          </a:p>
          <a:p>
            <a:pPr lvl="1" algn="just"/>
            <a:r>
              <a:rPr lang="it-IT" sz="2000" dirty="0" smtClean="0"/>
              <a:t>command, if needed, the establishment of new sessions with other users’ devices by sending the relative commands to the Softswitch</a:t>
            </a:r>
          </a:p>
          <a:p>
            <a:pPr algn="just"/>
            <a:r>
              <a:rPr lang="it-IT" sz="2400" dirty="0" smtClean="0"/>
              <a:t>Different Application Servers may be involved simultaneously in the same service (e.g. an IP Centrex user that invokes also a videoconference)</a:t>
            </a:r>
          </a:p>
          <a:p>
            <a:pPr algn="just"/>
            <a:endParaRPr lang="it-IT" sz="2800" dirty="0" smtClean="0"/>
          </a:p>
          <a:p>
            <a:pPr algn="just"/>
            <a:endParaRPr lang="it-IT" sz="2800" dirty="0" smtClean="0"/>
          </a:p>
          <a:p>
            <a:pPr algn="just"/>
            <a:endParaRPr lang="it-IT" dirty="0" smtClean="0"/>
          </a:p>
          <a:p>
            <a:pPr lvl="1" algn="just"/>
            <a:endParaRPr lang="it-IT" sz="2400"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NGN  Architecture  (3)</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980728"/>
            <a:ext cx="8867328" cy="5472608"/>
          </a:xfrm>
        </p:spPr>
        <p:txBody>
          <a:bodyPr>
            <a:noAutofit/>
          </a:bodyPr>
          <a:lstStyle/>
          <a:p>
            <a:pPr marL="342900" lvl="1" indent="-342900" algn="just">
              <a:buFont typeface="Arial" pitchFamily="34" charset="0"/>
              <a:buChar char="•"/>
            </a:pPr>
            <a:r>
              <a:rPr lang="it-IT" sz="2400" dirty="0" smtClean="0"/>
              <a:t>Adding new services can simply be accomplished by employing further Application Servers in the Service Layer: no new releases (or patches) anymore  required in the Network Elements (mainly the telephone switches)</a:t>
            </a:r>
          </a:p>
          <a:p>
            <a:pPr marL="342900" lvl="1" indent="-342900" algn="just">
              <a:buFont typeface="Arial" pitchFamily="34" charset="0"/>
              <a:buChar char="•"/>
            </a:pPr>
            <a:endParaRPr lang="it-IT" sz="2400" dirty="0" smtClean="0"/>
          </a:p>
          <a:p>
            <a:pPr marL="342900" lvl="1" indent="-342900" algn="just">
              <a:buFont typeface="Arial" pitchFamily="34" charset="0"/>
              <a:buChar char="•"/>
            </a:pPr>
            <a:r>
              <a:rPr lang="it-IT" sz="2400" dirty="0" smtClean="0"/>
              <a:t>Interoperability tests between a new Application Server and the Softswitch are always necessary before activating a new service in the network</a:t>
            </a:r>
          </a:p>
          <a:p>
            <a:pPr marL="342900" lvl="1" indent="-342900" algn="just">
              <a:buFont typeface="Arial" pitchFamily="34" charset="0"/>
              <a:buChar char="•"/>
            </a:pPr>
            <a:endParaRPr lang="it-IT" sz="2400" dirty="0" smtClean="0"/>
          </a:p>
          <a:p>
            <a:pPr marL="342900" lvl="1" indent="-342900" algn="just">
              <a:buFont typeface="Arial" pitchFamily="34" charset="0"/>
              <a:buChar char="•"/>
            </a:pPr>
            <a:r>
              <a:rPr lang="it-IT" sz="2400" dirty="0" smtClean="0"/>
              <a:t>AS’ are realized by SW applications developed upon state-of-the-art computer HW and SW (Operating Systems, Data Bases, Graphical Interfaces, Communication platforms, etc.)</a:t>
            </a:r>
          </a:p>
          <a:p>
            <a:pPr marL="342900" lvl="1" indent="-342900" algn="just">
              <a:buNone/>
            </a:pPr>
            <a:endParaRPr lang="it-IT" sz="2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itle 1"/>
          <p:cNvSpPr>
            <a:spLocks noGrp="1"/>
          </p:cNvSpPr>
          <p:nvPr>
            <p:ph type="title"/>
          </p:nvPr>
        </p:nvSpPr>
        <p:spPr>
          <a:xfrm>
            <a:off x="539552" y="72008"/>
            <a:ext cx="7467600" cy="476672"/>
          </a:xfrm>
        </p:spPr>
        <p:txBody>
          <a:bodyPr>
            <a:noAutofit/>
          </a:bodyPr>
          <a:lstStyle/>
          <a:p>
            <a:r>
              <a:rPr lang="it-IT" sz="3200" dirty="0" smtClean="0">
                <a:effectLst>
                  <a:outerShdw blurRad="38100" dist="38100" dir="2700000" algn="tl">
                    <a:srgbClr val="000000">
                      <a:alpha val="43137"/>
                    </a:srgbClr>
                  </a:outerShdw>
                </a:effectLst>
              </a:rPr>
              <a:t>Example: NGN Conference service</a:t>
            </a:r>
            <a:endParaRPr lang="it-IT" sz="3200" dirty="0">
              <a:effectLst>
                <a:outerShdw blurRad="38100" dist="38100" dir="2700000" algn="tl">
                  <a:srgbClr val="000000">
                    <a:alpha val="43137"/>
                  </a:srgbClr>
                </a:outerShdw>
              </a:effectLst>
            </a:endParaRPr>
          </a:p>
        </p:txBody>
      </p:sp>
      <p:cxnSp>
        <p:nvCxnSpPr>
          <p:cNvPr id="607" name="Straight Connector 606"/>
          <p:cNvCxnSpPr/>
          <p:nvPr/>
        </p:nvCxnSpPr>
        <p:spPr>
          <a:xfrm flipH="1">
            <a:off x="4788024" y="6176513"/>
            <a:ext cx="72008" cy="2768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95" name="Rectangle 594"/>
          <p:cNvSpPr/>
          <p:nvPr/>
        </p:nvSpPr>
        <p:spPr>
          <a:xfrm>
            <a:off x="4211960" y="836712"/>
            <a:ext cx="3600400" cy="2160240"/>
          </a:xfrm>
          <a:prstGeom prst="rect">
            <a:avLst/>
          </a:prstGeom>
          <a:solidFill>
            <a:schemeClr val="accent3">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b="1">
              <a:solidFill>
                <a:schemeClr val="dk1"/>
              </a:solidFill>
            </a:endParaRPr>
          </a:p>
        </p:txBody>
      </p:sp>
      <p:cxnSp>
        <p:nvCxnSpPr>
          <p:cNvPr id="605" name="Straight Connector 604"/>
          <p:cNvCxnSpPr>
            <a:stCxn id="604" idx="5"/>
          </p:cNvCxnSpPr>
          <p:nvPr/>
        </p:nvCxnSpPr>
        <p:spPr>
          <a:xfrm flipH="1">
            <a:off x="1691681" y="5805577"/>
            <a:ext cx="551187" cy="1986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1" name="Straight Connector 610"/>
          <p:cNvCxnSpPr/>
          <p:nvPr/>
        </p:nvCxnSpPr>
        <p:spPr>
          <a:xfrm flipH="1" flipV="1">
            <a:off x="7380313" y="5571836"/>
            <a:ext cx="648071" cy="4494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1" name="Straight Connector 580"/>
          <p:cNvCxnSpPr/>
          <p:nvPr/>
        </p:nvCxnSpPr>
        <p:spPr>
          <a:xfrm flipH="1">
            <a:off x="6444208" y="2708920"/>
            <a:ext cx="825180" cy="17281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4" name="Straight Connector 573"/>
          <p:cNvCxnSpPr/>
          <p:nvPr/>
        </p:nvCxnSpPr>
        <p:spPr>
          <a:xfrm>
            <a:off x="1619672" y="1700808"/>
            <a:ext cx="64807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6" name="Straight Connector 575"/>
          <p:cNvCxnSpPr/>
          <p:nvPr/>
        </p:nvCxnSpPr>
        <p:spPr>
          <a:xfrm flipV="1">
            <a:off x="1547664" y="2708920"/>
            <a:ext cx="72008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2" name="Straight Connector 481"/>
          <p:cNvCxnSpPr>
            <a:stCxn id="343" idx="2"/>
            <a:endCxn id="321" idx="0"/>
          </p:cNvCxnSpPr>
          <p:nvPr/>
        </p:nvCxnSpPr>
        <p:spPr>
          <a:xfrm>
            <a:off x="4608727" y="1799445"/>
            <a:ext cx="447362" cy="4562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4" name="Straight Connector 483"/>
          <p:cNvCxnSpPr>
            <a:stCxn id="591" idx="3"/>
            <a:endCxn id="348" idx="1"/>
          </p:cNvCxnSpPr>
          <p:nvPr/>
        </p:nvCxnSpPr>
        <p:spPr>
          <a:xfrm flipV="1">
            <a:off x="3683479" y="1530062"/>
            <a:ext cx="745969" cy="3073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6" name="Straight Connector 485"/>
          <p:cNvCxnSpPr/>
          <p:nvPr/>
        </p:nvCxnSpPr>
        <p:spPr>
          <a:xfrm>
            <a:off x="3707904" y="2564904"/>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9" name="Group 124"/>
          <p:cNvGrpSpPr>
            <a:grpSpLocks/>
          </p:cNvGrpSpPr>
          <p:nvPr/>
        </p:nvGrpSpPr>
        <p:grpSpPr bwMode="auto">
          <a:xfrm>
            <a:off x="4860032" y="2204864"/>
            <a:ext cx="719138" cy="666750"/>
            <a:chOff x="4654" y="740"/>
            <a:chExt cx="453" cy="420"/>
          </a:xfrm>
        </p:grpSpPr>
        <p:grpSp>
          <p:nvGrpSpPr>
            <p:cNvPr id="220" name="Group 69"/>
            <p:cNvGrpSpPr>
              <a:grpSpLocks/>
            </p:cNvGrpSpPr>
            <p:nvPr/>
          </p:nvGrpSpPr>
          <p:grpSpPr bwMode="auto">
            <a:xfrm>
              <a:off x="4654" y="740"/>
              <a:ext cx="283" cy="263"/>
              <a:chOff x="4654" y="740"/>
              <a:chExt cx="283" cy="263"/>
            </a:xfrm>
          </p:grpSpPr>
          <p:sp>
            <p:nvSpPr>
              <p:cNvPr id="313"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14"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5"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6"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7"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18"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319" name="Group 52"/>
              <p:cNvGrpSpPr>
                <a:grpSpLocks/>
              </p:cNvGrpSpPr>
              <p:nvPr/>
            </p:nvGrpSpPr>
            <p:grpSpPr bwMode="auto">
              <a:xfrm>
                <a:off x="4654" y="833"/>
                <a:ext cx="250" cy="117"/>
                <a:chOff x="4654" y="833"/>
                <a:chExt cx="250" cy="117"/>
              </a:xfrm>
            </p:grpSpPr>
            <p:sp>
              <p:nvSpPr>
                <p:cNvPr id="336"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7"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8"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20" name="Group 56"/>
              <p:cNvGrpSpPr>
                <a:grpSpLocks/>
              </p:cNvGrpSpPr>
              <p:nvPr/>
            </p:nvGrpSpPr>
            <p:grpSpPr bwMode="auto">
              <a:xfrm>
                <a:off x="4654" y="831"/>
                <a:ext cx="250" cy="117"/>
                <a:chOff x="4654" y="831"/>
                <a:chExt cx="250" cy="117"/>
              </a:xfrm>
            </p:grpSpPr>
            <p:sp>
              <p:nvSpPr>
                <p:cNvPr id="333"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4"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5"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321"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322" name="Group 177"/>
              <p:cNvGrpSpPr>
                <a:grpSpLocks/>
              </p:cNvGrpSpPr>
              <p:nvPr/>
            </p:nvGrpSpPr>
            <p:grpSpPr bwMode="auto">
              <a:xfrm>
                <a:off x="4821" y="802"/>
                <a:ext cx="61" cy="177"/>
                <a:chOff x="4821" y="802"/>
                <a:chExt cx="61" cy="177"/>
              </a:xfrm>
            </p:grpSpPr>
            <p:grpSp>
              <p:nvGrpSpPr>
                <p:cNvPr id="323" name="Group 62"/>
                <p:cNvGrpSpPr>
                  <a:grpSpLocks/>
                </p:cNvGrpSpPr>
                <p:nvPr/>
              </p:nvGrpSpPr>
              <p:grpSpPr bwMode="auto">
                <a:xfrm>
                  <a:off x="4823" y="804"/>
                  <a:ext cx="59" cy="175"/>
                  <a:chOff x="4823" y="804"/>
                  <a:chExt cx="59" cy="175"/>
                </a:xfrm>
              </p:grpSpPr>
              <p:sp>
                <p:nvSpPr>
                  <p:cNvPr id="329"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0"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1"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2"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24" name="Group 67"/>
                <p:cNvGrpSpPr>
                  <a:grpSpLocks/>
                </p:cNvGrpSpPr>
                <p:nvPr/>
              </p:nvGrpSpPr>
              <p:grpSpPr bwMode="auto">
                <a:xfrm>
                  <a:off x="4821" y="802"/>
                  <a:ext cx="59" cy="175"/>
                  <a:chOff x="4821" y="802"/>
                  <a:chExt cx="59" cy="175"/>
                </a:xfrm>
              </p:grpSpPr>
              <p:sp>
                <p:nvSpPr>
                  <p:cNvPr id="325"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6"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7"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8"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28" name="Group 96"/>
            <p:cNvGrpSpPr>
              <a:grpSpLocks/>
            </p:cNvGrpSpPr>
            <p:nvPr/>
          </p:nvGrpSpPr>
          <p:grpSpPr bwMode="auto">
            <a:xfrm>
              <a:off x="4738" y="818"/>
              <a:ext cx="284" cy="261"/>
              <a:chOff x="4738" y="818"/>
              <a:chExt cx="284" cy="261"/>
            </a:xfrm>
          </p:grpSpPr>
          <p:sp>
            <p:nvSpPr>
              <p:cNvPr id="272" name="Freeform 70"/>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73" name="Freeform 71"/>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4" name="Rectangle 72"/>
              <p:cNvSpPr>
                <a:spLocks noChangeArrowheads="1"/>
              </p:cNvSpPr>
              <p:nvPr/>
            </p:nvSpPr>
            <p:spPr bwMode="auto">
              <a:xfrm>
                <a:off x="4738" y="848"/>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75" name="Rectangle 73"/>
              <p:cNvSpPr>
                <a:spLocks noChangeArrowheads="1"/>
              </p:cNvSpPr>
              <p:nvPr/>
            </p:nvSpPr>
            <p:spPr bwMode="auto">
              <a:xfrm>
                <a:off x="4739" y="849"/>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76" name="Freeform 74"/>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77" name="Freeform 75"/>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78" name="Group 79"/>
              <p:cNvGrpSpPr>
                <a:grpSpLocks/>
              </p:cNvGrpSpPr>
              <p:nvPr/>
            </p:nvGrpSpPr>
            <p:grpSpPr bwMode="auto">
              <a:xfrm>
                <a:off x="4738" y="910"/>
                <a:ext cx="250" cy="116"/>
                <a:chOff x="4738" y="910"/>
                <a:chExt cx="250" cy="116"/>
              </a:xfrm>
            </p:grpSpPr>
            <p:sp>
              <p:nvSpPr>
                <p:cNvPr id="310" name="Line 76"/>
                <p:cNvSpPr>
                  <a:spLocks noChangeShapeType="1"/>
                </p:cNvSpPr>
                <p:nvPr/>
              </p:nvSpPr>
              <p:spPr bwMode="auto">
                <a:xfrm>
                  <a:off x="4738" y="910"/>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1" name="Line 77"/>
                <p:cNvSpPr>
                  <a:spLocks noChangeShapeType="1"/>
                </p:cNvSpPr>
                <p:nvPr/>
              </p:nvSpPr>
              <p:spPr bwMode="auto">
                <a:xfrm>
                  <a:off x="4738" y="96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2" name="Line 78"/>
                <p:cNvSpPr>
                  <a:spLocks noChangeShapeType="1"/>
                </p:cNvSpPr>
                <p:nvPr/>
              </p:nvSpPr>
              <p:spPr bwMode="auto">
                <a:xfrm>
                  <a:off x="4738" y="1025"/>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79" name="Group 83"/>
              <p:cNvGrpSpPr>
                <a:grpSpLocks/>
              </p:cNvGrpSpPr>
              <p:nvPr/>
            </p:nvGrpSpPr>
            <p:grpSpPr bwMode="auto">
              <a:xfrm>
                <a:off x="4738" y="908"/>
                <a:ext cx="250" cy="116"/>
                <a:chOff x="4738" y="908"/>
                <a:chExt cx="250" cy="116"/>
              </a:xfrm>
            </p:grpSpPr>
            <p:sp>
              <p:nvSpPr>
                <p:cNvPr id="301" name="Line 80"/>
                <p:cNvSpPr>
                  <a:spLocks noChangeShapeType="1"/>
                </p:cNvSpPr>
                <p:nvPr/>
              </p:nvSpPr>
              <p:spPr bwMode="auto">
                <a:xfrm>
                  <a:off x="4738" y="908"/>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8" name="Line 81"/>
                <p:cNvSpPr>
                  <a:spLocks noChangeShapeType="1"/>
                </p:cNvSpPr>
                <p:nvPr/>
              </p:nvSpPr>
              <p:spPr bwMode="auto">
                <a:xfrm>
                  <a:off x="4738" y="96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9" name="Line 82"/>
                <p:cNvSpPr>
                  <a:spLocks noChangeShapeType="1"/>
                </p:cNvSpPr>
                <p:nvPr/>
              </p:nvSpPr>
              <p:spPr bwMode="auto">
                <a:xfrm>
                  <a:off x="4738" y="1023"/>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280" name="Rectangle 84"/>
              <p:cNvSpPr>
                <a:spLocks noChangeArrowheads="1"/>
              </p:cNvSpPr>
              <p:nvPr/>
            </p:nvSpPr>
            <p:spPr bwMode="auto">
              <a:xfrm>
                <a:off x="4739" y="849"/>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81" name="Group 95"/>
              <p:cNvGrpSpPr>
                <a:grpSpLocks/>
              </p:cNvGrpSpPr>
              <p:nvPr/>
            </p:nvGrpSpPr>
            <p:grpSpPr bwMode="auto">
              <a:xfrm>
                <a:off x="4906" y="879"/>
                <a:ext cx="61" cy="176"/>
                <a:chOff x="4906" y="879"/>
                <a:chExt cx="61" cy="176"/>
              </a:xfrm>
            </p:grpSpPr>
            <p:grpSp>
              <p:nvGrpSpPr>
                <p:cNvPr id="282" name="Group 89"/>
                <p:cNvGrpSpPr>
                  <a:grpSpLocks/>
                </p:cNvGrpSpPr>
                <p:nvPr/>
              </p:nvGrpSpPr>
              <p:grpSpPr bwMode="auto">
                <a:xfrm>
                  <a:off x="4908" y="881"/>
                  <a:ext cx="59" cy="174"/>
                  <a:chOff x="4908" y="881"/>
                  <a:chExt cx="59" cy="174"/>
                </a:xfrm>
              </p:grpSpPr>
              <p:sp>
                <p:nvSpPr>
                  <p:cNvPr id="289" name="Line 85"/>
                  <p:cNvSpPr>
                    <a:spLocks noChangeShapeType="1"/>
                  </p:cNvSpPr>
                  <p:nvPr/>
                </p:nvSpPr>
                <p:spPr bwMode="auto">
                  <a:xfrm>
                    <a:off x="4908" y="881"/>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93" name="Line 86"/>
                  <p:cNvSpPr>
                    <a:spLocks noChangeShapeType="1"/>
                  </p:cNvSpPr>
                  <p:nvPr/>
                </p:nvSpPr>
                <p:spPr bwMode="auto">
                  <a:xfrm>
                    <a:off x="4908" y="939"/>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94" name="Line 87"/>
                  <p:cNvSpPr>
                    <a:spLocks noChangeShapeType="1"/>
                  </p:cNvSpPr>
                  <p:nvPr/>
                </p:nvSpPr>
                <p:spPr bwMode="auto">
                  <a:xfrm>
                    <a:off x="4908" y="996"/>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0" name="Line 88"/>
                  <p:cNvSpPr>
                    <a:spLocks noChangeShapeType="1"/>
                  </p:cNvSpPr>
                  <p:nvPr/>
                </p:nvSpPr>
                <p:spPr bwMode="auto">
                  <a:xfrm>
                    <a:off x="4908" y="105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83" name="Group 94"/>
                <p:cNvGrpSpPr>
                  <a:grpSpLocks/>
                </p:cNvGrpSpPr>
                <p:nvPr/>
              </p:nvGrpSpPr>
              <p:grpSpPr bwMode="auto">
                <a:xfrm>
                  <a:off x="4906" y="879"/>
                  <a:ext cx="59" cy="174"/>
                  <a:chOff x="4906" y="879"/>
                  <a:chExt cx="59" cy="174"/>
                </a:xfrm>
              </p:grpSpPr>
              <p:sp>
                <p:nvSpPr>
                  <p:cNvPr id="284" name="Line 90"/>
                  <p:cNvSpPr>
                    <a:spLocks noChangeShapeType="1"/>
                  </p:cNvSpPr>
                  <p:nvPr/>
                </p:nvSpPr>
                <p:spPr bwMode="auto">
                  <a:xfrm>
                    <a:off x="4906" y="879"/>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5" name="Line 91"/>
                  <p:cNvSpPr>
                    <a:spLocks noChangeShapeType="1"/>
                  </p:cNvSpPr>
                  <p:nvPr/>
                </p:nvSpPr>
                <p:spPr bwMode="auto">
                  <a:xfrm>
                    <a:off x="4906" y="937"/>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6" name="Line 92"/>
                  <p:cNvSpPr>
                    <a:spLocks noChangeShapeType="1"/>
                  </p:cNvSpPr>
                  <p:nvPr/>
                </p:nvSpPr>
                <p:spPr bwMode="auto">
                  <a:xfrm>
                    <a:off x="4906" y="994"/>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8" name="Line 93"/>
                  <p:cNvSpPr>
                    <a:spLocks noChangeShapeType="1"/>
                  </p:cNvSpPr>
                  <p:nvPr/>
                </p:nvSpPr>
                <p:spPr bwMode="auto">
                  <a:xfrm>
                    <a:off x="4906" y="105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29" name="Group 123"/>
            <p:cNvGrpSpPr>
              <a:grpSpLocks/>
            </p:cNvGrpSpPr>
            <p:nvPr/>
          </p:nvGrpSpPr>
          <p:grpSpPr bwMode="auto">
            <a:xfrm>
              <a:off x="4823" y="898"/>
              <a:ext cx="284" cy="262"/>
              <a:chOff x="4823" y="898"/>
              <a:chExt cx="284" cy="262"/>
            </a:xfrm>
          </p:grpSpPr>
          <p:sp>
            <p:nvSpPr>
              <p:cNvPr id="230" name="Freeform 97"/>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32" name="Freeform 98"/>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35" name="Rectangle 99"/>
              <p:cNvSpPr>
                <a:spLocks noChangeArrowheads="1"/>
              </p:cNvSpPr>
              <p:nvPr/>
            </p:nvSpPr>
            <p:spPr bwMode="auto">
              <a:xfrm>
                <a:off x="4823" y="929"/>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37" name="Rectangle 100"/>
              <p:cNvSpPr>
                <a:spLocks noChangeArrowheads="1"/>
              </p:cNvSpPr>
              <p:nvPr/>
            </p:nvSpPr>
            <p:spPr bwMode="auto">
              <a:xfrm>
                <a:off x="4824" y="930"/>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39" name="Freeform 101"/>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40" name="Freeform 102"/>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42" name="Group 106"/>
              <p:cNvGrpSpPr>
                <a:grpSpLocks/>
              </p:cNvGrpSpPr>
              <p:nvPr/>
            </p:nvGrpSpPr>
            <p:grpSpPr bwMode="auto">
              <a:xfrm>
                <a:off x="4823" y="991"/>
                <a:ext cx="250" cy="116"/>
                <a:chOff x="4823" y="991"/>
                <a:chExt cx="250" cy="116"/>
              </a:xfrm>
            </p:grpSpPr>
            <p:sp>
              <p:nvSpPr>
                <p:cNvPr id="269" name="Line 103"/>
                <p:cNvSpPr>
                  <a:spLocks noChangeShapeType="1"/>
                </p:cNvSpPr>
                <p:nvPr/>
              </p:nvSpPr>
              <p:spPr bwMode="auto">
                <a:xfrm>
                  <a:off x="4823" y="9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0" name="Line 104"/>
                <p:cNvSpPr>
                  <a:spLocks noChangeShapeType="1"/>
                </p:cNvSpPr>
                <p:nvPr/>
              </p:nvSpPr>
              <p:spPr bwMode="auto">
                <a:xfrm>
                  <a:off x="4823" y="104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1" name="Line 105"/>
                <p:cNvSpPr>
                  <a:spLocks noChangeShapeType="1"/>
                </p:cNvSpPr>
                <p:nvPr/>
              </p:nvSpPr>
              <p:spPr bwMode="auto">
                <a:xfrm>
                  <a:off x="4823" y="1106"/>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44" name="Group 110"/>
              <p:cNvGrpSpPr>
                <a:grpSpLocks/>
              </p:cNvGrpSpPr>
              <p:nvPr/>
            </p:nvGrpSpPr>
            <p:grpSpPr bwMode="auto">
              <a:xfrm>
                <a:off x="4823" y="989"/>
                <a:ext cx="250" cy="116"/>
                <a:chOff x="4823" y="989"/>
                <a:chExt cx="250" cy="116"/>
              </a:xfrm>
            </p:grpSpPr>
            <p:sp>
              <p:nvSpPr>
                <p:cNvPr id="265" name="Line 107"/>
                <p:cNvSpPr>
                  <a:spLocks noChangeShapeType="1"/>
                </p:cNvSpPr>
                <p:nvPr/>
              </p:nvSpPr>
              <p:spPr bwMode="auto">
                <a:xfrm>
                  <a:off x="4823" y="9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6" name="Line 108"/>
                <p:cNvSpPr>
                  <a:spLocks noChangeShapeType="1"/>
                </p:cNvSpPr>
                <p:nvPr/>
              </p:nvSpPr>
              <p:spPr bwMode="auto">
                <a:xfrm>
                  <a:off x="4823" y="104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8" name="Line 109"/>
                <p:cNvSpPr>
                  <a:spLocks noChangeShapeType="1"/>
                </p:cNvSpPr>
                <p:nvPr/>
              </p:nvSpPr>
              <p:spPr bwMode="auto">
                <a:xfrm>
                  <a:off x="4823" y="1104"/>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247" name="Rectangle 111"/>
              <p:cNvSpPr>
                <a:spLocks noChangeArrowheads="1"/>
              </p:cNvSpPr>
              <p:nvPr/>
            </p:nvSpPr>
            <p:spPr bwMode="auto">
              <a:xfrm>
                <a:off x="4824" y="930"/>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49" name="Group 122"/>
              <p:cNvGrpSpPr>
                <a:grpSpLocks/>
              </p:cNvGrpSpPr>
              <p:nvPr/>
            </p:nvGrpSpPr>
            <p:grpSpPr bwMode="auto">
              <a:xfrm>
                <a:off x="4990" y="960"/>
                <a:ext cx="62" cy="176"/>
                <a:chOff x="4990" y="960"/>
                <a:chExt cx="62" cy="176"/>
              </a:xfrm>
            </p:grpSpPr>
            <p:grpSp>
              <p:nvGrpSpPr>
                <p:cNvPr id="250" name="Group 116"/>
                <p:cNvGrpSpPr>
                  <a:grpSpLocks/>
                </p:cNvGrpSpPr>
                <p:nvPr/>
              </p:nvGrpSpPr>
              <p:grpSpPr bwMode="auto">
                <a:xfrm>
                  <a:off x="4992" y="962"/>
                  <a:ext cx="60" cy="174"/>
                  <a:chOff x="4992" y="962"/>
                  <a:chExt cx="60" cy="174"/>
                </a:xfrm>
              </p:grpSpPr>
              <p:sp>
                <p:nvSpPr>
                  <p:cNvPr id="257" name="Line 112"/>
                  <p:cNvSpPr>
                    <a:spLocks noChangeShapeType="1"/>
                  </p:cNvSpPr>
                  <p:nvPr/>
                </p:nvSpPr>
                <p:spPr bwMode="auto">
                  <a:xfrm>
                    <a:off x="4992" y="962"/>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9" name="Line 113"/>
                  <p:cNvSpPr>
                    <a:spLocks noChangeShapeType="1"/>
                  </p:cNvSpPr>
                  <p:nvPr/>
                </p:nvSpPr>
                <p:spPr bwMode="auto">
                  <a:xfrm>
                    <a:off x="4992" y="1019"/>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0" name="Line 114"/>
                  <p:cNvSpPr>
                    <a:spLocks noChangeShapeType="1"/>
                  </p:cNvSpPr>
                  <p:nvPr/>
                </p:nvSpPr>
                <p:spPr bwMode="auto">
                  <a:xfrm>
                    <a:off x="4992" y="1077"/>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3" name="Line 115"/>
                  <p:cNvSpPr>
                    <a:spLocks noChangeShapeType="1"/>
                  </p:cNvSpPr>
                  <p:nvPr/>
                </p:nvSpPr>
                <p:spPr bwMode="auto">
                  <a:xfrm>
                    <a:off x="4992" y="1135"/>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52" name="Group 121"/>
                <p:cNvGrpSpPr>
                  <a:grpSpLocks/>
                </p:cNvGrpSpPr>
                <p:nvPr/>
              </p:nvGrpSpPr>
              <p:grpSpPr bwMode="auto">
                <a:xfrm>
                  <a:off x="4990" y="960"/>
                  <a:ext cx="60" cy="174"/>
                  <a:chOff x="4990" y="960"/>
                  <a:chExt cx="60" cy="174"/>
                </a:xfrm>
              </p:grpSpPr>
              <p:sp>
                <p:nvSpPr>
                  <p:cNvPr id="253" name="Line 117"/>
                  <p:cNvSpPr>
                    <a:spLocks noChangeShapeType="1"/>
                  </p:cNvSpPr>
                  <p:nvPr/>
                </p:nvSpPr>
                <p:spPr bwMode="auto">
                  <a:xfrm>
                    <a:off x="4990" y="960"/>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4" name="Line 118"/>
                  <p:cNvSpPr>
                    <a:spLocks noChangeShapeType="1"/>
                  </p:cNvSpPr>
                  <p:nvPr/>
                </p:nvSpPr>
                <p:spPr bwMode="auto">
                  <a:xfrm>
                    <a:off x="4990" y="1017"/>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5" name="Line 119"/>
                  <p:cNvSpPr>
                    <a:spLocks noChangeShapeType="1"/>
                  </p:cNvSpPr>
                  <p:nvPr/>
                </p:nvSpPr>
                <p:spPr bwMode="auto">
                  <a:xfrm>
                    <a:off x="4990" y="1075"/>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6" name="Line 120"/>
                  <p:cNvSpPr>
                    <a:spLocks noChangeShapeType="1"/>
                  </p:cNvSpPr>
                  <p:nvPr/>
                </p:nvSpPr>
                <p:spPr bwMode="auto">
                  <a:xfrm>
                    <a:off x="4990" y="1133"/>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grpSp>
        <p:nvGrpSpPr>
          <p:cNvPr id="339" name="Group 69"/>
          <p:cNvGrpSpPr>
            <a:grpSpLocks/>
          </p:cNvGrpSpPr>
          <p:nvPr/>
        </p:nvGrpSpPr>
        <p:grpSpPr bwMode="auto">
          <a:xfrm>
            <a:off x="4427984" y="1185719"/>
            <a:ext cx="414171" cy="616068"/>
            <a:chOff x="4654" y="740"/>
            <a:chExt cx="283" cy="263"/>
          </a:xfrm>
        </p:grpSpPr>
        <p:sp>
          <p:nvSpPr>
            <p:cNvPr id="340"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1"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42"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43"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44"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5"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346" name="Group 52"/>
            <p:cNvGrpSpPr>
              <a:grpSpLocks/>
            </p:cNvGrpSpPr>
            <p:nvPr/>
          </p:nvGrpSpPr>
          <p:grpSpPr bwMode="auto">
            <a:xfrm>
              <a:off x="4654" y="833"/>
              <a:ext cx="250" cy="117"/>
              <a:chOff x="4654" y="833"/>
              <a:chExt cx="250" cy="117"/>
            </a:xfrm>
          </p:grpSpPr>
          <p:sp>
            <p:nvSpPr>
              <p:cNvPr id="363"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4"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5"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47" name="Group 56"/>
            <p:cNvGrpSpPr>
              <a:grpSpLocks/>
            </p:cNvGrpSpPr>
            <p:nvPr/>
          </p:nvGrpSpPr>
          <p:grpSpPr bwMode="auto">
            <a:xfrm>
              <a:off x="4654" y="831"/>
              <a:ext cx="250" cy="117"/>
              <a:chOff x="4654" y="831"/>
              <a:chExt cx="250" cy="117"/>
            </a:xfrm>
          </p:grpSpPr>
          <p:sp>
            <p:nvSpPr>
              <p:cNvPr id="360"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1"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2"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348"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349" name="Group 261"/>
            <p:cNvGrpSpPr>
              <a:grpSpLocks/>
            </p:cNvGrpSpPr>
            <p:nvPr/>
          </p:nvGrpSpPr>
          <p:grpSpPr bwMode="auto">
            <a:xfrm>
              <a:off x="4821" y="802"/>
              <a:ext cx="61" cy="177"/>
              <a:chOff x="4821" y="802"/>
              <a:chExt cx="61" cy="177"/>
            </a:xfrm>
          </p:grpSpPr>
          <p:grpSp>
            <p:nvGrpSpPr>
              <p:cNvPr id="350" name="Group 62"/>
              <p:cNvGrpSpPr>
                <a:grpSpLocks/>
              </p:cNvGrpSpPr>
              <p:nvPr/>
            </p:nvGrpSpPr>
            <p:grpSpPr bwMode="auto">
              <a:xfrm>
                <a:off x="4823" y="804"/>
                <a:ext cx="59" cy="175"/>
                <a:chOff x="4823" y="804"/>
                <a:chExt cx="59" cy="175"/>
              </a:xfrm>
            </p:grpSpPr>
            <p:sp>
              <p:nvSpPr>
                <p:cNvPr id="356"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7"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8"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9"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51" name="Group 67"/>
              <p:cNvGrpSpPr>
                <a:grpSpLocks/>
              </p:cNvGrpSpPr>
              <p:nvPr/>
            </p:nvGrpSpPr>
            <p:grpSpPr bwMode="auto">
              <a:xfrm>
                <a:off x="4821" y="802"/>
                <a:ext cx="59" cy="175"/>
                <a:chOff x="4821" y="802"/>
                <a:chExt cx="59" cy="175"/>
              </a:xfrm>
            </p:grpSpPr>
            <p:sp>
              <p:nvSpPr>
                <p:cNvPr id="352"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3"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4"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5"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366" name="Group 182"/>
          <p:cNvGrpSpPr>
            <a:grpSpLocks noChangeAspect="1"/>
          </p:cNvGrpSpPr>
          <p:nvPr/>
        </p:nvGrpSpPr>
        <p:grpSpPr bwMode="auto">
          <a:xfrm>
            <a:off x="1331640" y="1484784"/>
            <a:ext cx="360040" cy="387862"/>
            <a:chOff x="3862" y="2832"/>
            <a:chExt cx="458" cy="492"/>
          </a:xfrm>
        </p:grpSpPr>
        <p:grpSp>
          <p:nvGrpSpPr>
            <p:cNvPr id="367" name="Group 183"/>
            <p:cNvGrpSpPr>
              <a:grpSpLocks noChangeAspect="1"/>
            </p:cNvGrpSpPr>
            <p:nvPr/>
          </p:nvGrpSpPr>
          <p:grpSpPr bwMode="auto">
            <a:xfrm>
              <a:off x="3862" y="2832"/>
              <a:ext cx="458" cy="492"/>
              <a:chOff x="1441" y="2189"/>
              <a:chExt cx="648" cy="591"/>
            </a:xfrm>
          </p:grpSpPr>
          <p:sp>
            <p:nvSpPr>
              <p:cNvPr id="36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37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38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38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38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38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8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8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8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8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9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9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40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41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41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41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43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3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3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3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3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43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368"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448" name="Cloud"/>
          <p:cNvSpPr>
            <a:spLocks noChangeAspect="1" noEditPoints="1" noChangeArrowheads="1"/>
          </p:cNvSpPr>
          <p:nvPr/>
        </p:nvSpPr>
        <p:spPr bwMode="auto">
          <a:xfrm>
            <a:off x="1979712" y="1628800"/>
            <a:ext cx="1911485" cy="151216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449" name="Cloud"/>
          <p:cNvSpPr>
            <a:spLocks noChangeAspect="1" noEditPoints="1" noChangeArrowheads="1"/>
          </p:cNvSpPr>
          <p:nvPr/>
        </p:nvSpPr>
        <p:spPr bwMode="auto">
          <a:xfrm>
            <a:off x="1907704" y="4429204"/>
            <a:ext cx="5904656" cy="1736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450" name="Rectangle 449"/>
          <p:cNvSpPr/>
          <p:nvPr/>
        </p:nvSpPr>
        <p:spPr>
          <a:xfrm>
            <a:off x="4716016" y="3501008"/>
            <a:ext cx="720080" cy="1044399"/>
          </a:xfrm>
          <a:prstGeom prst="rect">
            <a:avLst/>
          </a:prstGeom>
          <a:gradFill flip="none"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2700000" scaled="1"/>
            <a:tileRect/>
          </a:gra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SSW</a:t>
            </a:r>
            <a:endParaRPr lang="it-IT" b="1" dirty="0"/>
          </a:p>
        </p:txBody>
      </p:sp>
      <p:cxnSp>
        <p:nvCxnSpPr>
          <p:cNvPr id="451" name="Straight Connector 450"/>
          <p:cNvCxnSpPr/>
          <p:nvPr/>
        </p:nvCxnSpPr>
        <p:spPr>
          <a:xfrm flipH="1">
            <a:off x="5076056" y="2870027"/>
            <a:ext cx="249115" cy="63098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453" name="Group 69"/>
          <p:cNvGrpSpPr>
            <a:grpSpLocks/>
          </p:cNvGrpSpPr>
          <p:nvPr/>
        </p:nvGrpSpPr>
        <p:grpSpPr bwMode="auto">
          <a:xfrm>
            <a:off x="6948264" y="2492896"/>
            <a:ext cx="648072" cy="256028"/>
            <a:chOff x="4654" y="740"/>
            <a:chExt cx="283" cy="263"/>
          </a:xfrm>
        </p:grpSpPr>
        <p:sp>
          <p:nvSpPr>
            <p:cNvPr id="454"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55"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56"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457"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458"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59"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460" name="Group 52"/>
            <p:cNvGrpSpPr>
              <a:grpSpLocks/>
            </p:cNvGrpSpPr>
            <p:nvPr/>
          </p:nvGrpSpPr>
          <p:grpSpPr bwMode="auto">
            <a:xfrm>
              <a:off x="4654" y="833"/>
              <a:ext cx="250" cy="117"/>
              <a:chOff x="4654" y="833"/>
              <a:chExt cx="250" cy="117"/>
            </a:xfrm>
          </p:grpSpPr>
          <p:sp>
            <p:nvSpPr>
              <p:cNvPr id="477"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8"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9"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461" name="Group 56"/>
            <p:cNvGrpSpPr>
              <a:grpSpLocks/>
            </p:cNvGrpSpPr>
            <p:nvPr/>
          </p:nvGrpSpPr>
          <p:grpSpPr bwMode="auto">
            <a:xfrm>
              <a:off x="4654" y="831"/>
              <a:ext cx="250" cy="117"/>
              <a:chOff x="4654" y="831"/>
              <a:chExt cx="250" cy="117"/>
            </a:xfrm>
          </p:grpSpPr>
          <p:sp>
            <p:nvSpPr>
              <p:cNvPr id="474"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5"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6"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462"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463" name="Group 261"/>
            <p:cNvGrpSpPr>
              <a:grpSpLocks/>
            </p:cNvGrpSpPr>
            <p:nvPr/>
          </p:nvGrpSpPr>
          <p:grpSpPr bwMode="auto">
            <a:xfrm>
              <a:off x="4821" y="802"/>
              <a:ext cx="61" cy="177"/>
              <a:chOff x="4821" y="802"/>
              <a:chExt cx="61" cy="177"/>
            </a:xfrm>
          </p:grpSpPr>
          <p:grpSp>
            <p:nvGrpSpPr>
              <p:cNvPr id="464" name="Group 62"/>
              <p:cNvGrpSpPr>
                <a:grpSpLocks/>
              </p:cNvGrpSpPr>
              <p:nvPr/>
            </p:nvGrpSpPr>
            <p:grpSpPr bwMode="auto">
              <a:xfrm>
                <a:off x="4823" y="804"/>
                <a:ext cx="59" cy="175"/>
                <a:chOff x="4823" y="804"/>
                <a:chExt cx="59" cy="175"/>
              </a:xfrm>
            </p:grpSpPr>
            <p:sp>
              <p:nvSpPr>
                <p:cNvPr id="470"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1"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2"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3"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465" name="Group 67"/>
              <p:cNvGrpSpPr>
                <a:grpSpLocks/>
              </p:cNvGrpSpPr>
              <p:nvPr/>
            </p:nvGrpSpPr>
            <p:grpSpPr bwMode="auto">
              <a:xfrm>
                <a:off x="4821" y="802"/>
                <a:ext cx="59" cy="175"/>
                <a:chOff x="4821" y="802"/>
                <a:chExt cx="59" cy="175"/>
              </a:xfrm>
            </p:grpSpPr>
            <p:sp>
              <p:nvSpPr>
                <p:cNvPr id="466"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7"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8"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9"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489" name="Group 182"/>
          <p:cNvGrpSpPr>
            <a:grpSpLocks noChangeAspect="1"/>
          </p:cNvGrpSpPr>
          <p:nvPr/>
        </p:nvGrpSpPr>
        <p:grpSpPr bwMode="auto">
          <a:xfrm>
            <a:off x="1259632" y="2708920"/>
            <a:ext cx="360040" cy="387862"/>
            <a:chOff x="3862" y="2832"/>
            <a:chExt cx="458" cy="492"/>
          </a:xfrm>
        </p:grpSpPr>
        <p:grpSp>
          <p:nvGrpSpPr>
            <p:cNvPr id="490" name="Group 183"/>
            <p:cNvGrpSpPr>
              <a:grpSpLocks noChangeAspect="1"/>
            </p:cNvGrpSpPr>
            <p:nvPr/>
          </p:nvGrpSpPr>
          <p:grpSpPr bwMode="auto">
            <a:xfrm>
              <a:off x="3862" y="2832"/>
              <a:ext cx="458" cy="492"/>
              <a:chOff x="1441" y="2189"/>
              <a:chExt cx="648" cy="591"/>
            </a:xfrm>
          </p:grpSpPr>
          <p:sp>
            <p:nvSpPr>
              <p:cNvPr id="492"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93"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4"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5"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6"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7"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8"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9"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0"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1"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2"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3"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4"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505"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506"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507"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508"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09"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0"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11"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2"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13"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4"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5"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6"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7"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8"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9"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0"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1"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2"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3"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4"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5"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6"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7"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8"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9"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30"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31"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532"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533"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534"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535"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6"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7"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8"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9"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40"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1"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2"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3"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4"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5"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6"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7"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8"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9"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50"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1"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2"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3"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4"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5"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556"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57"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58"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59"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60"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561"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2"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3"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4"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5"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6"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7"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8"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9"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70"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491"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cxnSp>
        <p:nvCxnSpPr>
          <p:cNvPr id="572" name="Straight Connector 571"/>
          <p:cNvCxnSpPr/>
          <p:nvPr/>
        </p:nvCxnSpPr>
        <p:spPr>
          <a:xfrm flipV="1">
            <a:off x="5580112" y="2636000"/>
            <a:ext cx="1370442" cy="9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8" name="TextBox 577"/>
          <p:cNvSpPr txBox="1"/>
          <p:nvPr/>
        </p:nvSpPr>
        <p:spPr>
          <a:xfrm>
            <a:off x="3707904" y="1423809"/>
            <a:ext cx="470000" cy="276999"/>
          </a:xfrm>
          <a:prstGeom prst="rect">
            <a:avLst/>
          </a:prstGeom>
          <a:noFill/>
        </p:spPr>
        <p:txBody>
          <a:bodyPr wrap="none" rtlCol="0">
            <a:spAutoFit/>
          </a:bodyPr>
          <a:lstStyle/>
          <a:p>
            <a:r>
              <a:rPr lang="it-IT" sz="1200" b="1" i="1" dirty="0" smtClean="0"/>
              <a:t>XML</a:t>
            </a:r>
            <a:endParaRPr lang="it-IT" b="1" i="1" dirty="0"/>
          </a:p>
        </p:txBody>
      </p:sp>
      <p:sp>
        <p:nvSpPr>
          <p:cNvPr id="579" name="TextBox 578"/>
          <p:cNvSpPr txBox="1"/>
          <p:nvPr/>
        </p:nvSpPr>
        <p:spPr>
          <a:xfrm>
            <a:off x="3910478" y="2287905"/>
            <a:ext cx="1021562" cy="276999"/>
          </a:xfrm>
          <a:prstGeom prst="rect">
            <a:avLst/>
          </a:prstGeom>
          <a:noFill/>
        </p:spPr>
        <p:txBody>
          <a:bodyPr wrap="none" rtlCol="0">
            <a:spAutoFit/>
          </a:bodyPr>
          <a:lstStyle/>
          <a:p>
            <a:r>
              <a:rPr lang="it-IT" sz="1200" b="1" i="1" dirty="0" smtClean="0"/>
              <a:t>HTML, SOAP</a:t>
            </a:r>
            <a:endParaRPr lang="it-IT" b="1" i="1" dirty="0"/>
          </a:p>
        </p:txBody>
      </p:sp>
      <p:sp>
        <p:nvSpPr>
          <p:cNvPr id="580" name="TextBox 579"/>
          <p:cNvSpPr txBox="1"/>
          <p:nvPr/>
        </p:nvSpPr>
        <p:spPr>
          <a:xfrm>
            <a:off x="5580112" y="3140968"/>
            <a:ext cx="380232" cy="276999"/>
          </a:xfrm>
          <a:prstGeom prst="rect">
            <a:avLst/>
          </a:prstGeom>
          <a:noFill/>
        </p:spPr>
        <p:txBody>
          <a:bodyPr wrap="none" rtlCol="0">
            <a:spAutoFit/>
          </a:bodyPr>
          <a:lstStyle/>
          <a:p>
            <a:r>
              <a:rPr lang="it-IT" sz="1200" b="1" i="1" dirty="0" smtClean="0"/>
              <a:t>SIP</a:t>
            </a:r>
            <a:endParaRPr lang="it-IT" b="1" i="1" dirty="0"/>
          </a:p>
        </p:txBody>
      </p:sp>
      <p:sp>
        <p:nvSpPr>
          <p:cNvPr id="583" name="TextBox 582"/>
          <p:cNvSpPr txBox="1"/>
          <p:nvPr/>
        </p:nvSpPr>
        <p:spPr>
          <a:xfrm>
            <a:off x="6807845" y="3501008"/>
            <a:ext cx="428451" cy="276999"/>
          </a:xfrm>
          <a:prstGeom prst="rect">
            <a:avLst/>
          </a:prstGeom>
          <a:noFill/>
        </p:spPr>
        <p:txBody>
          <a:bodyPr wrap="none" rtlCol="0">
            <a:spAutoFit/>
          </a:bodyPr>
          <a:lstStyle/>
          <a:p>
            <a:r>
              <a:rPr lang="it-IT" sz="1200" b="1" i="1" dirty="0" smtClean="0"/>
              <a:t>RTP</a:t>
            </a:r>
            <a:endParaRPr lang="it-IT" b="1" i="1" dirty="0"/>
          </a:p>
        </p:txBody>
      </p:sp>
      <p:sp>
        <p:nvSpPr>
          <p:cNvPr id="584" name="TextBox 583"/>
          <p:cNvSpPr txBox="1"/>
          <p:nvPr/>
        </p:nvSpPr>
        <p:spPr>
          <a:xfrm>
            <a:off x="1259632" y="1844824"/>
            <a:ext cx="413896" cy="276999"/>
          </a:xfrm>
          <a:prstGeom prst="rect">
            <a:avLst/>
          </a:prstGeom>
          <a:noFill/>
        </p:spPr>
        <p:txBody>
          <a:bodyPr wrap="none" rtlCol="0">
            <a:spAutoFit/>
          </a:bodyPr>
          <a:lstStyle/>
          <a:p>
            <a:r>
              <a:rPr lang="it-IT" sz="1200" b="1" dirty="0" smtClean="0"/>
              <a:t>SCE</a:t>
            </a:r>
            <a:endParaRPr lang="it-IT" b="1" dirty="0"/>
          </a:p>
        </p:txBody>
      </p:sp>
      <p:sp>
        <p:nvSpPr>
          <p:cNvPr id="585" name="TextBox 584"/>
          <p:cNvSpPr txBox="1"/>
          <p:nvPr/>
        </p:nvSpPr>
        <p:spPr>
          <a:xfrm>
            <a:off x="755576" y="3140968"/>
            <a:ext cx="1329659" cy="461665"/>
          </a:xfrm>
          <a:prstGeom prst="rect">
            <a:avLst/>
          </a:prstGeom>
          <a:noFill/>
        </p:spPr>
        <p:txBody>
          <a:bodyPr wrap="none" rtlCol="0">
            <a:spAutoFit/>
          </a:bodyPr>
          <a:lstStyle/>
          <a:p>
            <a:pPr algn="ctr"/>
            <a:r>
              <a:rPr lang="it-IT" sz="1200" b="1" dirty="0" smtClean="0"/>
              <a:t>Service &amp;</a:t>
            </a:r>
          </a:p>
          <a:p>
            <a:pPr algn="ctr"/>
            <a:r>
              <a:rPr lang="it-IT" sz="1200" b="1" dirty="0" smtClean="0"/>
              <a:t>System Administr.</a:t>
            </a:r>
            <a:endParaRPr lang="it-IT" b="1" dirty="0"/>
          </a:p>
        </p:txBody>
      </p:sp>
      <p:sp>
        <p:nvSpPr>
          <p:cNvPr id="586" name="TextBox 585"/>
          <p:cNvSpPr txBox="1"/>
          <p:nvPr/>
        </p:nvSpPr>
        <p:spPr>
          <a:xfrm>
            <a:off x="4214082" y="5229200"/>
            <a:ext cx="429926" cy="461665"/>
          </a:xfrm>
          <a:prstGeom prst="rect">
            <a:avLst/>
          </a:prstGeom>
          <a:noFill/>
        </p:spPr>
        <p:txBody>
          <a:bodyPr wrap="none" rtlCol="0">
            <a:spAutoFit/>
          </a:bodyPr>
          <a:lstStyle/>
          <a:p>
            <a:r>
              <a:rPr lang="it-IT" sz="2400" b="1" dirty="0" smtClean="0"/>
              <a:t>IP</a:t>
            </a:r>
            <a:endParaRPr lang="it-IT" sz="2000" b="1" dirty="0"/>
          </a:p>
        </p:txBody>
      </p:sp>
      <p:sp>
        <p:nvSpPr>
          <p:cNvPr id="587" name="TextBox 586"/>
          <p:cNvSpPr txBox="1"/>
          <p:nvPr/>
        </p:nvSpPr>
        <p:spPr>
          <a:xfrm>
            <a:off x="6732240" y="2204864"/>
            <a:ext cx="1035796" cy="276999"/>
          </a:xfrm>
          <a:prstGeom prst="rect">
            <a:avLst/>
          </a:prstGeom>
          <a:noFill/>
        </p:spPr>
        <p:txBody>
          <a:bodyPr wrap="none" rtlCol="0">
            <a:spAutoFit/>
          </a:bodyPr>
          <a:lstStyle/>
          <a:p>
            <a:r>
              <a:rPr lang="it-IT" sz="1200" b="1" dirty="0" smtClean="0"/>
              <a:t>Media Server</a:t>
            </a:r>
            <a:endParaRPr lang="it-IT" b="1" dirty="0"/>
          </a:p>
        </p:txBody>
      </p:sp>
      <p:sp>
        <p:nvSpPr>
          <p:cNvPr id="588" name="TextBox 587"/>
          <p:cNvSpPr txBox="1"/>
          <p:nvPr/>
        </p:nvSpPr>
        <p:spPr>
          <a:xfrm>
            <a:off x="5292080" y="2031231"/>
            <a:ext cx="916533" cy="461665"/>
          </a:xfrm>
          <a:prstGeom prst="rect">
            <a:avLst/>
          </a:prstGeom>
          <a:noFill/>
        </p:spPr>
        <p:txBody>
          <a:bodyPr wrap="none" rtlCol="0">
            <a:spAutoFit/>
          </a:bodyPr>
          <a:lstStyle/>
          <a:p>
            <a:pPr algn="ctr"/>
            <a:r>
              <a:rPr lang="it-IT" sz="1200" b="1" dirty="0" smtClean="0"/>
              <a:t>Application</a:t>
            </a:r>
          </a:p>
          <a:p>
            <a:pPr algn="ctr"/>
            <a:r>
              <a:rPr lang="it-IT" sz="1200" b="1" dirty="0" smtClean="0"/>
              <a:t>Servers</a:t>
            </a:r>
            <a:endParaRPr lang="it-IT" b="1" dirty="0"/>
          </a:p>
        </p:txBody>
      </p:sp>
      <p:sp>
        <p:nvSpPr>
          <p:cNvPr id="589" name="TextBox 588"/>
          <p:cNvSpPr txBox="1"/>
          <p:nvPr/>
        </p:nvSpPr>
        <p:spPr>
          <a:xfrm>
            <a:off x="4291676" y="908720"/>
            <a:ext cx="928396" cy="276999"/>
          </a:xfrm>
          <a:prstGeom prst="rect">
            <a:avLst/>
          </a:prstGeom>
          <a:noFill/>
        </p:spPr>
        <p:txBody>
          <a:bodyPr wrap="none" rtlCol="0">
            <a:spAutoFit/>
          </a:bodyPr>
          <a:lstStyle/>
          <a:p>
            <a:r>
              <a:rPr lang="it-IT" sz="1200" b="1" dirty="0" smtClean="0"/>
              <a:t>WEB Server</a:t>
            </a:r>
            <a:endParaRPr lang="it-IT" b="1" dirty="0"/>
          </a:p>
        </p:txBody>
      </p:sp>
      <p:sp>
        <p:nvSpPr>
          <p:cNvPr id="591" name="Freeform 590"/>
          <p:cNvSpPr/>
          <p:nvPr/>
        </p:nvSpPr>
        <p:spPr>
          <a:xfrm>
            <a:off x="2191109" y="1837426"/>
            <a:ext cx="1492370" cy="257355"/>
          </a:xfrm>
          <a:custGeom>
            <a:avLst/>
            <a:gdLst>
              <a:gd name="connsiteX0" fmla="*/ 0 w 1492370"/>
              <a:gd name="connsiteY0" fmla="*/ 120770 h 257355"/>
              <a:gd name="connsiteX1" fmla="*/ 405442 w 1492370"/>
              <a:gd name="connsiteY1" fmla="*/ 250166 h 257355"/>
              <a:gd name="connsiteX2" fmla="*/ 1095555 w 1492370"/>
              <a:gd name="connsiteY2" fmla="*/ 163902 h 257355"/>
              <a:gd name="connsiteX3" fmla="*/ 1492370 w 1492370"/>
              <a:gd name="connsiteY3" fmla="*/ 0 h 257355"/>
            </a:gdLst>
            <a:ahLst/>
            <a:cxnLst>
              <a:cxn ang="0">
                <a:pos x="connsiteX0" y="connsiteY0"/>
              </a:cxn>
              <a:cxn ang="0">
                <a:pos x="connsiteX1" y="connsiteY1"/>
              </a:cxn>
              <a:cxn ang="0">
                <a:pos x="connsiteX2" y="connsiteY2"/>
              </a:cxn>
              <a:cxn ang="0">
                <a:pos x="connsiteX3" y="connsiteY3"/>
              </a:cxn>
            </a:cxnLst>
            <a:rect l="l" t="t" r="r" b="b"/>
            <a:pathLst>
              <a:path w="1492370" h="257355">
                <a:moveTo>
                  <a:pt x="0" y="120770"/>
                </a:moveTo>
                <a:cubicBezTo>
                  <a:pt x="111425" y="181873"/>
                  <a:pt x="222850" y="242977"/>
                  <a:pt x="405442" y="250166"/>
                </a:cubicBezTo>
                <a:cubicBezTo>
                  <a:pt x="588034" y="257355"/>
                  <a:pt x="914400" y="205596"/>
                  <a:pt x="1095555" y="163902"/>
                </a:cubicBezTo>
                <a:cubicBezTo>
                  <a:pt x="1276710" y="122208"/>
                  <a:pt x="1384540" y="61104"/>
                  <a:pt x="1492370" y="0"/>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94" name="Freeform 593"/>
          <p:cNvSpPr/>
          <p:nvPr/>
        </p:nvSpPr>
        <p:spPr>
          <a:xfrm>
            <a:off x="2061713" y="2534729"/>
            <a:ext cx="1794295" cy="234350"/>
          </a:xfrm>
          <a:custGeom>
            <a:avLst/>
            <a:gdLst>
              <a:gd name="connsiteX0" fmla="*/ 0 w 1794295"/>
              <a:gd name="connsiteY0" fmla="*/ 234350 h 234350"/>
              <a:gd name="connsiteX1" fmla="*/ 793630 w 1794295"/>
              <a:gd name="connsiteY1" fmla="*/ 35943 h 234350"/>
              <a:gd name="connsiteX2" fmla="*/ 1794295 w 1794295"/>
              <a:gd name="connsiteY2" fmla="*/ 18690 h 234350"/>
            </a:gdLst>
            <a:ahLst/>
            <a:cxnLst>
              <a:cxn ang="0">
                <a:pos x="connsiteX0" y="connsiteY0"/>
              </a:cxn>
              <a:cxn ang="0">
                <a:pos x="connsiteX1" y="connsiteY1"/>
              </a:cxn>
              <a:cxn ang="0">
                <a:pos x="connsiteX2" y="connsiteY2"/>
              </a:cxn>
            </a:cxnLst>
            <a:rect l="l" t="t" r="r" b="b"/>
            <a:pathLst>
              <a:path w="1794295" h="234350">
                <a:moveTo>
                  <a:pt x="0" y="234350"/>
                </a:moveTo>
                <a:cubicBezTo>
                  <a:pt x="247290" y="153118"/>
                  <a:pt x="494581" y="71886"/>
                  <a:pt x="793630" y="35943"/>
                </a:cubicBezTo>
                <a:cubicBezTo>
                  <a:pt x="1092679" y="0"/>
                  <a:pt x="1443487" y="9345"/>
                  <a:pt x="1794295" y="18690"/>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96" name="TextBox 595"/>
          <p:cNvSpPr txBox="1"/>
          <p:nvPr/>
        </p:nvSpPr>
        <p:spPr>
          <a:xfrm>
            <a:off x="5874329" y="836712"/>
            <a:ext cx="1938031" cy="646331"/>
          </a:xfrm>
          <a:prstGeom prst="rect">
            <a:avLst/>
          </a:prstGeom>
          <a:noFill/>
        </p:spPr>
        <p:txBody>
          <a:bodyPr wrap="none" rtlCol="0">
            <a:spAutoFit/>
          </a:bodyPr>
          <a:lstStyle/>
          <a:p>
            <a:pPr algn="ctr"/>
            <a:r>
              <a:rPr lang="it-IT" b="1" dirty="0" smtClean="0"/>
              <a:t>Conference</a:t>
            </a:r>
          </a:p>
          <a:p>
            <a:pPr algn="ctr"/>
            <a:r>
              <a:rPr lang="it-IT" b="1" dirty="0" smtClean="0"/>
              <a:t>Application Server</a:t>
            </a:r>
            <a:endParaRPr lang="it-IT" sz="2800" b="1" dirty="0"/>
          </a:p>
        </p:txBody>
      </p:sp>
      <p:pic>
        <p:nvPicPr>
          <p:cNvPr id="597" name="Picture 491"/>
          <p:cNvPicPr>
            <a:picLocks noChangeAspect="1" noChangeArrowheads="1"/>
          </p:cNvPicPr>
          <p:nvPr/>
        </p:nvPicPr>
        <p:blipFill>
          <a:blip r:embed="rId3" cstate="print"/>
          <a:srcRect/>
          <a:stretch>
            <a:fillRect/>
          </a:stretch>
        </p:blipFill>
        <p:spPr bwMode="auto">
          <a:xfrm>
            <a:off x="1331640" y="5877272"/>
            <a:ext cx="420688" cy="296863"/>
          </a:xfrm>
          <a:prstGeom prst="rect">
            <a:avLst/>
          </a:prstGeom>
          <a:noFill/>
          <a:ln w="9525">
            <a:noFill/>
            <a:miter lim="800000"/>
            <a:headEnd/>
            <a:tailEnd/>
          </a:ln>
        </p:spPr>
      </p:pic>
      <p:sp>
        <p:nvSpPr>
          <p:cNvPr id="602" name="Freeform 601"/>
          <p:cNvSpPr/>
          <p:nvPr/>
        </p:nvSpPr>
        <p:spPr>
          <a:xfrm>
            <a:off x="6361981" y="4442604"/>
            <a:ext cx="1056736" cy="1147313"/>
          </a:xfrm>
          <a:custGeom>
            <a:avLst/>
            <a:gdLst>
              <a:gd name="connsiteX0" fmla="*/ 90577 w 1056736"/>
              <a:gd name="connsiteY0" fmla="*/ 0 h 1147313"/>
              <a:gd name="connsiteX1" fmla="*/ 4313 w 1056736"/>
              <a:gd name="connsiteY1" fmla="*/ 181154 h 1147313"/>
              <a:gd name="connsiteX2" fmla="*/ 116457 w 1056736"/>
              <a:gd name="connsiteY2" fmla="*/ 474453 h 1147313"/>
              <a:gd name="connsiteX3" fmla="*/ 599536 w 1056736"/>
              <a:gd name="connsiteY3" fmla="*/ 845388 h 1147313"/>
              <a:gd name="connsiteX4" fmla="*/ 1056736 w 1056736"/>
              <a:gd name="connsiteY4" fmla="*/ 1147313 h 1147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6736" h="1147313">
                <a:moveTo>
                  <a:pt x="90577" y="0"/>
                </a:moveTo>
                <a:cubicBezTo>
                  <a:pt x="45288" y="51039"/>
                  <a:pt x="0" y="102078"/>
                  <a:pt x="4313" y="181154"/>
                </a:cubicBezTo>
                <a:cubicBezTo>
                  <a:pt x="8626" y="260230"/>
                  <a:pt x="17253" y="363747"/>
                  <a:pt x="116457" y="474453"/>
                </a:cubicBezTo>
                <a:cubicBezTo>
                  <a:pt x="215661" y="585159"/>
                  <a:pt x="442823" y="733245"/>
                  <a:pt x="599536" y="845388"/>
                </a:cubicBezTo>
                <a:cubicBezTo>
                  <a:pt x="756249" y="957531"/>
                  <a:pt x="906492" y="1052422"/>
                  <a:pt x="1056736" y="1147313"/>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03" name="Freeform 602"/>
          <p:cNvSpPr/>
          <p:nvPr/>
        </p:nvSpPr>
        <p:spPr>
          <a:xfrm>
            <a:off x="4856672" y="4451230"/>
            <a:ext cx="1578634" cy="1725283"/>
          </a:xfrm>
          <a:custGeom>
            <a:avLst/>
            <a:gdLst>
              <a:gd name="connsiteX0" fmla="*/ 1578634 w 1578634"/>
              <a:gd name="connsiteY0" fmla="*/ 0 h 1725283"/>
              <a:gd name="connsiteX1" fmla="*/ 1380226 w 1578634"/>
              <a:gd name="connsiteY1" fmla="*/ 224287 h 1725283"/>
              <a:gd name="connsiteX2" fmla="*/ 810883 w 1578634"/>
              <a:gd name="connsiteY2" fmla="*/ 474453 h 1725283"/>
              <a:gd name="connsiteX3" fmla="*/ 448573 w 1578634"/>
              <a:gd name="connsiteY3" fmla="*/ 836762 h 1725283"/>
              <a:gd name="connsiteX4" fmla="*/ 0 w 1578634"/>
              <a:gd name="connsiteY4" fmla="*/ 1725283 h 17252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8634" h="1725283">
                <a:moveTo>
                  <a:pt x="1578634" y="0"/>
                </a:moveTo>
                <a:cubicBezTo>
                  <a:pt x="1543409" y="72605"/>
                  <a:pt x="1508185" y="145211"/>
                  <a:pt x="1380226" y="224287"/>
                </a:cubicBezTo>
                <a:cubicBezTo>
                  <a:pt x="1252267" y="303363"/>
                  <a:pt x="966159" y="372374"/>
                  <a:pt x="810883" y="474453"/>
                </a:cubicBezTo>
                <a:cubicBezTo>
                  <a:pt x="655608" y="576532"/>
                  <a:pt x="583720" y="628290"/>
                  <a:pt x="448573" y="836762"/>
                </a:cubicBezTo>
                <a:cubicBezTo>
                  <a:pt x="313426" y="1045234"/>
                  <a:pt x="156713" y="1385258"/>
                  <a:pt x="0" y="1725283"/>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04" name="Freeform 603"/>
          <p:cNvSpPr/>
          <p:nvPr/>
        </p:nvSpPr>
        <p:spPr>
          <a:xfrm>
            <a:off x="2242868" y="4580626"/>
            <a:ext cx="4123426" cy="1224951"/>
          </a:xfrm>
          <a:custGeom>
            <a:avLst/>
            <a:gdLst>
              <a:gd name="connsiteX0" fmla="*/ 4123426 w 4123426"/>
              <a:gd name="connsiteY0" fmla="*/ 0 h 1224951"/>
              <a:gd name="connsiteX1" fmla="*/ 3864634 w 4123426"/>
              <a:gd name="connsiteY1" fmla="*/ 86265 h 1224951"/>
              <a:gd name="connsiteX2" fmla="*/ 3278038 w 4123426"/>
              <a:gd name="connsiteY2" fmla="*/ 129397 h 1224951"/>
              <a:gd name="connsiteX3" fmla="*/ 2182483 w 4123426"/>
              <a:gd name="connsiteY3" fmla="*/ 405442 h 1224951"/>
              <a:gd name="connsiteX4" fmla="*/ 940279 w 4123426"/>
              <a:gd name="connsiteY4" fmla="*/ 905774 h 1224951"/>
              <a:gd name="connsiteX5" fmla="*/ 0 w 4123426"/>
              <a:gd name="connsiteY5" fmla="*/ 1224951 h 1224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23426" h="1224951">
                <a:moveTo>
                  <a:pt x="4123426" y="0"/>
                </a:moveTo>
                <a:cubicBezTo>
                  <a:pt x="4064479" y="32349"/>
                  <a:pt x="4005532" y="64699"/>
                  <a:pt x="3864634" y="86265"/>
                </a:cubicBezTo>
                <a:cubicBezTo>
                  <a:pt x="3723736" y="107831"/>
                  <a:pt x="3558396" y="76201"/>
                  <a:pt x="3278038" y="129397"/>
                </a:cubicBezTo>
                <a:cubicBezTo>
                  <a:pt x="2997680" y="182593"/>
                  <a:pt x="2572110" y="276046"/>
                  <a:pt x="2182483" y="405442"/>
                </a:cubicBezTo>
                <a:cubicBezTo>
                  <a:pt x="1792856" y="534838"/>
                  <a:pt x="1304026" y="769189"/>
                  <a:pt x="940279" y="905774"/>
                </a:cubicBezTo>
                <a:cubicBezTo>
                  <a:pt x="576532" y="1042359"/>
                  <a:pt x="288266" y="1133655"/>
                  <a:pt x="0" y="1224951"/>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615" name="Straight Connector 614"/>
          <p:cNvCxnSpPr/>
          <p:nvPr/>
        </p:nvCxnSpPr>
        <p:spPr>
          <a:xfrm>
            <a:off x="6735837" y="3645024"/>
            <a:ext cx="144016" cy="720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6" name="Straight Connector 615"/>
          <p:cNvCxnSpPr/>
          <p:nvPr/>
        </p:nvCxnSpPr>
        <p:spPr>
          <a:xfrm>
            <a:off x="3995936" y="1628800"/>
            <a:ext cx="72008"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traight Connector 617"/>
          <p:cNvCxnSpPr/>
          <p:nvPr/>
        </p:nvCxnSpPr>
        <p:spPr>
          <a:xfrm>
            <a:off x="4421259" y="2492896"/>
            <a:ext cx="6725"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xtBox 620"/>
          <p:cNvSpPr txBox="1"/>
          <p:nvPr/>
        </p:nvSpPr>
        <p:spPr>
          <a:xfrm>
            <a:off x="4716016" y="1711841"/>
            <a:ext cx="804516" cy="276999"/>
          </a:xfrm>
          <a:prstGeom prst="rect">
            <a:avLst/>
          </a:prstGeom>
          <a:noFill/>
        </p:spPr>
        <p:txBody>
          <a:bodyPr wrap="none" rtlCol="0">
            <a:spAutoFit/>
          </a:bodyPr>
          <a:lstStyle/>
          <a:p>
            <a:r>
              <a:rPr lang="it-IT" sz="1200" b="1" i="1" dirty="0" smtClean="0"/>
              <a:t>JDBC, OCI</a:t>
            </a:r>
            <a:endParaRPr lang="it-IT" b="1" i="1" dirty="0"/>
          </a:p>
        </p:txBody>
      </p:sp>
      <p:cxnSp>
        <p:nvCxnSpPr>
          <p:cNvPr id="622" name="Straight Connector 621"/>
          <p:cNvCxnSpPr/>
          <p:nvPr/>
        </p:nvCxnSpPr>
        <p:spPr>
          <a:xfrm flipV="1">
            <a:off x="4644008" y="1916832"/>
            <a:ext cx="144016" cy="720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98" name="Picture 491"/>
          <p:cNvPicPr>
            <a:picLocks noChangeAspect="1" noChangeArrowheads="1"/>
          </p:cNvPicPr>
          <p:nvPr/>
        </p:nvPicPr>
        <p:blipFill>
          <a:blip r:embed="rId3" cstate="print"/>
          <a:srcRect/>
          <a:stretch>
            <a:fillRect/>
          </a:stretch>
        </p:blipFill>
        <p:spPr bwMode="auto">
          <a:xfrm>
            <a:off x="4511352" y="6381328"/>
            <a:ext cx="420688" cy="296863"/>
          </a:xfrm>
          <a:prstGeom prst="rect">
            <a:avLst/>
          </a:prstGeom>
          <a:noFill/>
          <a:ln w="9525">
            <a:noFill/>
            <a:miter lim="800000"/>
            <a:headEnd/>
            <a:tailEnd/>
          </a:ln>
        </p:spPr>
      </p:pic>
      <p:grpSp>
        <p:nvGrpSpPr>
          <p:cNvPr id="628" name="Group 182"/>
          <p:cNvGrpSpPr>
            <a:grpSpLocks noChangeAspect="1"/>
          </p:cNvGrpSpPr>
          <p:nvPr/>
        </p:nvGrpSpPr>
        <p:grpSpPr bwMode="auto">
          <a:xfrm>
            <a:off x="7956376" y="5805264"/>
            <a:ext cx="360040" cy="387862"/>
            <a:chOff x="3862" y="2832"/>
            <a:chExt cx="458" cy="492"/>
          </a:xfrm>
        </p:grpSpPr>
        <p:grpSp>
          <p:nvGrpSpPr>
            <p:cNvPr id="629" name="Group 183"/>
            <p:cNvGrpSpPr>
              <a:grpSpLocks noChangeAspect="1"/>
            </p:cNvGrpSpPr>
            <p:nvPr/>
          </p:nvGrpSpPr>
          <p:grpSpPr bwMode="auto">
            <a:xfrm>
              <a:off x="3862" y="2832"/>
              <a:ext cx="458" cy="492"/>
              <a:chOff x="1441" y="2189"/>
              <a:chExt cx="648" cy="591"/>
            </a:xfrm>
          </p:grpSpPr>
          <p:sp>
            <p:nvSpPr>
              <p:cNvPr id="631"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32"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3"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4"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5"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6"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7"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8"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9"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0"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1"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2"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3"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644"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645"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646"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64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4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49"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0"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1"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2"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3"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4"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5"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6"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7"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8"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59"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0"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1"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2"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3"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4"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5"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6"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7"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8"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9"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70"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671"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672"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673"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674"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5"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6"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7"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8"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9"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0"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1"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2"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3"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4"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5"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6"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7"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8"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9"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0"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1"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2"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3"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4"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695"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6"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7"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8"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9"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00"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1"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2"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3"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4"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5"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6"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7"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8"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9"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630"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481" name="Freeform 480"/>
          <p:cNvSpPr/>
          <p:nvPr/>
        </p:nvSpPr>
        <p:spPr>
          <a:xfrm>
            <a:off x="1696995" y="4539049"/>
            <a:ext cx="3163329" cy="1367481"/>
          </a:xfrm>
          <a:custGeom>
            <a:avLst/>
            <a:gdLst>
              <a:gd name="connsiteX0" fmla="*/ 0 w 3163329"/>
              <a:gd name="connsiteY0" fmla="*/ 1367481 h 1367481"/>
              <a:gd name="connsiteX1" fmla="*/ 1400432 w 3163329"/>
              <a:gd name="connsiteY1" fmla="*/ 864973 h 1367481"/>
              <a:gd name="connsiteX2" fmla="*/ 2421924 w 3163329"/>
              <a:gd name="connsiteY2" fmla="*/ 453081 h 1367481"/>
              <a:gd name="connsiteX3" fmla="*/ 2973859 w 3163329"/>
              <a:gd name="connsiteY3" fmla="*/ 230659 h 1367481"/>
              <a:gd name="connsiteX4" fmla="*/ 3163329 w 3163329"/>
              <a:gd name="connsiteY4" fmla="*/ 0 h 1367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3329" h="1367481">
                <a:moveTo>
                  <a:pt x="0" y="1367481"/>
                </a:moveTo>
                <a:lnTo>
                  <a:pt x="1400432" y="864973"/>
                </a:lnTo>
                <a:cubicBezTo>
                  <a:pt x="1804086" y="712573"/>
                  <a:pt x="2421924" y="453081"/>
                  <a:pt x="2421924" y="453081"/>
                </a:cubicBezTo>
                <a:cubicBezTo>
                  <a:pt x="2684162" y="347362"/>
                  <a:pt x="2850292" y="306172"/>
                  <a:pt x="2973859" y="230659"/>
                </a:cubicBezTo>
                <a:cubicBezTo>
                  <a:pt x="3097426" y="155146"/>
                  <a:pt x="3130377" y="77573"/>
                  <a:pt x="3163329" y="0"/>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0000"/>
              </a:solidFill>
            </a:endParaRPr>
          </a:p>
        </p:txBody>
      </p:sp>
      <p:sp>
        <p:nvSpPr>
          <p:cNvPr id="483" name="Freeform 482"/>
          <p:cNvSpPr/>
          <p:nvPr/>
        </p:nvSpPr>
        <p:spPr>
          <a:xfrm>
            <a:off x="4744995" y="4563762"/>
            <a:ext cx="285578" cy="1894703"/>
          </a:xfrm>
          <a:custGeom>
            <a:avLst/>
            <a:gdLst>
              <a:gd name="connsiteX0" fmla="*/ 0 w 285578"/>
              <a:gd name="connsiteY0" fmla="*/ 1894703 h 1894703"/>
              <a:gd name="connsiteX1" fmla="*/ 181232 w 285578"/>
              <a:gd name="connsiteY1" fmla="*/ 1318054 h 1894703"/>
              <a:gd name="connsiteX2" fmla="*/ 247135 w 285578"/>
              <a:gd name="connsiteY2" fmla="*/ 864973 h 1894703"/>
              <a:gd name="connsiteX3" fmla="*/ 280086 w 285578"/>
              <a:gd name="connsiteY3" fmla="*/ 313038 h 1894703"/>
              <a:gd name="connsiteX4" fmla="*/ 280086 w 285578"/>
              <a:gd name="connsiteY4" fmla="*/ 0 h 1894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578" h="1894703">
                <a:moveTo>
                  <a:pt x="0" y="1894703"/>
                </a:moveTo>
                <a:cubicBezTo>
                  <a:pt x="70021" y="1692189"/>
                  <a:pt x="140043" y="1489676"/>
                  <a:pt x="181232" y="1318054"/>
                </a:cubicBezTo>
                <a:cubicBezTo>
                  <a:pt x="222421" y="1146432"/>
                  <a:pt x="230659" y="1032476"/>
                  <a:pt x="247135" y="864973"/>
                </a:cubicBezTo>
                <a:cubicBezTo>
                  <a:pt x="263611" y="697470"/>
                  <a:pt x="274594" y="457200"/>
                  <a:pt x="280086" y="313038"/>
                </a:cubicBezTo>
                <a:cubicBezTo>
                  <a:pt x="285578" y="168876"/>
                  <a:pt x="282832" y="84438"/>
                  <a:pt x="280086" y="0"/>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0000"/>
              </a:solidFill>
            </a:endParaRPr>
          </a:p>
        </p:txBody>
      </p:sp>
      <p:sp>
        <p:nvSpPr>
          <p:cNvPr id="485" name="Freeform 484"/>
          <p:cNvSpPr/>
          <p:nvPr/>
        </p:nvSpPr>
        <p:spPr>
          <a:xfrm>
            <a:off x="5198076" y="4555524"/>
            <a:ext cx="2759675" cy="1540476"/>
          </a:xfrm>
          <a:custGeom>
            <a:avLst/>
            <a:gdLst>
              <a:gd name="connsiteX0" fmla="*/ 2759675 w 2759675"/>
              <a:gd name="connsiteY0" fmla="*/ 1540476 h 1540476"/>
              <a:gd name="connsiteX1" fmla="*/ 1318054 w 2759675"/>
              <a:gd name="connsiteY1" fmla="*/ 551935 h 1540476"/>
              <a:gd name="connsiteX2" fmla="*/ 271848 w 2759675"/>
              <a:gd name="connsiteY2" fmla="*/ 271849 h 1540476"/>
              <a:gd name="connsiteX3" fmla="*/ 0 w 2759675"/>
              <a:gd name="connsiteY3" fmla="*/ 0 h 1540476"/>
            </a:gdLst>
            <a:ahLst/>
            <a:cxnLst>
              <a:cxn ang="0">
                <a:pos x="connsiteX0" y="connsiteY0"/>
              </a:cxn>
              <a:cxn ang="0">
                <a:pos x="connsiteX1" y="connsiteY1"/>
              </a:cxn>
              <a:cxn ang="0">
                <a:pos x="connsiteX2" y="connsiteY2"/>
              </a:cxn>
              <a:cxn ang="0">
                <a:pos x="connsiteX3" y="connsiteY3"/>
              </a:cxn>
            </a:cxnLst>
            <a:rect l="l" t="t" r="r" b="b"/>
            <a:pathLst>
              <a:path w="2759675" h="1540476">
                <a:moveTo>
                  <a:pt x="2759675" y="1540476"/>
                </a:moveTo>
                <a:cubicBezTo>
                  <a:pt x="2246183" y="1151924"/>
                  <a:pt x="1732692" y="763373"/>
                  <a:pt x="1318054" y="551935"/>
                </a:cubicBezTo>
                <a:cubicBezTo>
                  <a:pt x="903416" y="340497"/>
                  <a:pt x="491524" y="363838"/>
                  <a:pt x="271848" y="271849"/>
                </a:cubicBezTo>
                <a:cubicBezTo>
                  <a:pt x="52172" y="179860"/>
                  <a:pt x="26086" y="89930"/>
                  <a:pt x="0" y="0"/>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0000"/>
              </a:solidFill>
            </a:endParaRPr>
          </a:p>
        </p:txBody>
      </p:sp>
      <p:sp>
        <p:nvSpPr>
          <p:cNvPr id="487" name="Right Arrow 486"/>
          <p:cNvSpPr/>
          <p:nvPr/>
        </p:nvSpPr>
        <p:spPr>
          <a:xfrm rot="-1380000">
            <a:off x="2840600" y="5445194"/>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8" name="Right Arrow 487"/>
          <p:cNvSpPr/>
          <p:nvPr/>
        </p:nvSpPr>
        <p:spPr>
          <a:xfrm rot="-4020000">
            <a:off x="4981219" y="3258916"/>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1" name="Right Arrow 570"/>
          <p:cNvSpPr/>
          <p:nvPr/>
        </p:nvSpPr>
        <p:spPr>
          <a:xfrm rot="-14760000">
            <a:off x="5151527" y="3086819"/>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3" name="Right Arrow 572"/>
          <p:cNvSpPr/>
          <p:nvPr/>
        </p:nvSpPr>
        <p:spPr>
          <a:xfrm rot="-19440000">
            <a:off x="7524643" y="5793593"/>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5" name="Right Arrow 574"/>
          <p:cNvSpPr/>
          <p:nvPr/>
        </p:nvSpPr>
        <p:spPr>
          <a:xfrm rot="-15780000">
            <a:off x="4931725" y="5339167"/>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77" name="Straight Connector 576"/>
          <p:cNvCxnSpPr/>
          <p:nvPr/>
        </p:nvCxnSpPr>
        <p:spPr>
          <a:xfrm flipH="1">
            <a:off x="5220072" y="2870027"/>
            <a:ext cx="249115" cy="63098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582" name="Straight Connector 581"/>
          <p:cNvCxnSpPr/>
          <p:nvPr/>
        </p:nvCxnSpPr>
        <p:spPr>
          <a:xfrm flipH="1">
            <a:off x="4970957" y="2870027"/>
            <a:ext cx="249115" cy="630981"/>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92" name="Right Arrow 591"/>
          <p:cNvSpPr/>
          <p:nvPr/>
        </p:nvSpPr>
        <p:spPr>
          <a:xfrm rot="-14760000">
            <a:off x="5303927" y="3121181"/>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99" name="Straight Connector 598"/>
          <p:cNvCxnSpPr/>
          <p:nvPr/>
        </p:nvCxnSpPr>
        <p:spPr>
          <a:xfrm>
            <a:off x="5364088" y="3284984"/>
            <a:ext cx="2880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01" name="TextBox 600"/>
          <p:cNvSpPr txBox="1"/>
          <p:nvPr/>
        </p:nvSpPr>
        <p:spPr>
          <a:xfrm>
            <a:off x="2915816" y="2132856"/>
            <a:ext cx="389850" cy="400110"/>
          </a:xfrm>
          <a:prstGeom prst="rect">
            <a:avLst/>
          </a:prstGeom>
          <a:noFill/>
        </p:spPr>
        <p:txBody>
          <a:bodyPr wrap="none" rtlCol="0">
            <a:spAutoFit/>
          </a:bodyPr>
          <a:lstStyle/>
          <a:p>
            <a:r>
              <a:rPr lang="it-IT" sz="2000" b="1" dirty="0" smtClean="0"/>
              <a:t>IP</a:t>
            </a:r>
            <a:endParaRPr lang="it-IT"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rmAutofit/>
          </a:bodyPr>
          <a:lstStyle/>
          <a:p>
            <a:r>
              <a:rPr lang="it-IT" sz="3600" dirty="0" smtClean="0">
                <a:effectLst>
                  <a:outerShdw blurRad="38100" dist="38100" dir="2700000" algn="tl">
                    <a:srgbClr val="000000">
                      <a:alpha val="43137"/>
                    </a:srgbClr>
                  </a:outerShdw>
                </a:effectLst>
              </a:rPr>
              <a:t>The old networks</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052736"/>
            <a:ext cx="8723312" cy="5805264"/>
          </a:xfrm>
        </p:spPr>
        <p:txBody>
          <a:bodyPr>
            <a:normAutofit fontScale="92500" lnSpcReduction="20000"/>
          </a:bodyPr>
          <a:lstStyle/>
          <a:p>
            <a:pPr marL="324000" indent="-288000" algn="just"/>
            <a:r>
              <a:rPr lang="it-IT" sz="2400" dirty="0" smtClean="0"/>
              <a:t>Up to few decades ago Information Technology hadn’t entered the Telecommunication world yet. The switches were only HW based and IT devices didn’t need to communicate with each other</a:t>
            </a:r>
          </a:p>
          <a:p>
            <a:pPr marL="324000" indent="-288000" algn="just"/>
            <a:r>
              <a:rPr lang="it-IT" sz="2400" dirty="0" smtClean="0"/>
              <a:t>As IT developed, it began to be employed in the design of the network nodes, in order to take advantage of the enormous benefits that software could provide, e.g.:</a:t>
            </a:r>
          </a:p>
          <a:p>
            <a:pPr lvl="1" algn="just"/>
            <a:r>
              <a:rPr lang="it-IT" sz="2000" dirty="0" smtClean="0"/>
              <a:t>extended the capabilities of the switches (both the performance and the service number and complexity)</a:t>
            </a:r>
          </a:p>
          <a:p>
            <a:pPr lvl="1" algn="just"/>
            <a:r>
              <a:rPr lang="it-IT" sz="2000" dirty="0" smtClean="0"/>
              <a:t>enabled simpler, cheaper and quicker service extension, normally without any need for hardware modifications, thus speeding up and simplifying the productive process</a:t>
            </a:r>
          </a:p>
          <a:p>
            <a:pPr lvl="1" algn="just">
              <a:lnSpc>
                <a:spcPct val="110000"/>
              </a:lnSpc>
            </a:pPr>
            <a:r>
              <a:rPr lang="it-IT" sz="2000" dirty="0" smtClean="0"/>
              <a:t>provided for quicker and simpler error and malfunction correction</a:t>
            </a:r>
          </a:p>
          <a:p>
            <a:pPr lvl="1" algn="just">
              <a:lnSpc>
                <a:spcPct val="110000"/>
              </a:lnSpc>
            </a:pPr>
            <a:r>
              <a:rPr lang="it-IT" sz="2000" dirty="0" smtClean="0"/>
              <a:t>extended the flexibility of the Network Elements, e.g.:</a:t>
            </a:r>
          </a:p>
          <a:p>
            <a:pPr lvl="2" algn="just">
              <a:lnSpc>
                <a:spcPct val="110000"/>
              </a:lnSpc>
            </a:pPr>
            <a:r>
              <a:rPr lang="it-IT" sz="1800" dirty="0" smtClean="0"/>
              <a:t>easier customization process</a:t>
            </a:r>
          </a:p>
          <a:p>
            <a:pPr lvl="2" algn="just">
              <a:lnSpc>
                <a:spcPct val="110000"/>
              </a:lnSpc>
            </a:pPr>
            <a:r>
              <a:rPr lang="it-IT" sz="1800" dirty="0" smtClean="0"/>
              <a:t>better adaptability to the different network contexts</a:t>
            </a:r>
          </a:p>
          <a:p>
            <a:pPr lvl="2" algn="just">
              <a:lnSpc>
                <a:spcPct val="110000"/>
              </a:lnSpc>
            </a:pPr>
            <a:r>
              <a:rPr lang="it-IT" sz="1800" dirty="0" smtClean="0"/>
              <a:t>easier paramenter configurability</a:t>
            </a:r>
          </a:p>
          <a:p>
            <a:pPr lvl="2" algn="just">
              <a:lnSpc>
                <a:spcPct val="110000"/>
              </a:lnSpc>
            </a:pPr>
            <a:r>
              <a:rPr lang="it-IT" sz="1800" dirty="0" smtClean="0"/>
              <a:t>…</a:t>
            </a:r>
          </a:p>
          <a:p>
            <a:pPr lvl="1" algn="just">
              <a:lnSpc>
                <a:spcPct val="110000"/>
              </a:lnSpc>
            </a:pPr>
            <a:r>
              <a:rPr lang="it-IT" sz="2000" dirty="0" smtClean="0"/>
              <a:t>enabled the implementation of more effective redundancy techniques (e.g. micro-synchronous duplication) thus increasing the system reliability</a:t>
            </a:r>
          </a:p>
          <a:p>
            <a:pPr marL="0" indent="0" algn="just">
              <a:buClr>
                <a:schemeClr val="bg1">
                  <a:lumMod val="95000"/>
                  <a:lumOff val="5000"/>
                </a:schemeClr>
              </a:buClr>
              <a:buNone/>
            </a:pPr>
            <a:endParaRPr lang="it-IT" sz="2400" dirty="0" smtClean="0"/>
          </a:p>
          <a:p>
            <a:pPr marL="0" indent="0" algn="just">
              <a:buClr>
                <a:schemeClr val="bg1">
                  <a:lumMod val="95000"/>
                  <a:lumOff val="5000"/>
                </a:schemeClr>
              </a:buClr>
              <a:buNone/>
            </a:pPr>
            <a:endParaRPr lang="it-IT" sz="2400" dirty="0" smtClean="0"/>
          </a:p>
          <a:p>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29" name="Straight Connector 1328"/>
          <p:cNvCxnSpPr/>
          <p:nvPr/>
        </p:nvCxnSpPr>
        <p:spPr>
          <a:xfrm flipH="1">
            <a:off x="1835698" y="4941168"/>
            <a:ext cx="1440158" cy="5586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3" name="Straight Connector 1322"/>
          <p:cNvCxnSpPr/>
          <p:nvPr/>
        </p:nvCxnSpPr>
        <p:spPr>
          <a:xfrm>
            <a:off x="4115076" y="3789040"/>
            <a:ext cx="96884"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5" name="Straight Connector 1324"/>
          <p:cNvCxnSpPr/>
          <p:nvPr/>
        </p:nvCxnSpPr>
        <p:spPr>
          <a:xfrm>
            <a:off x="3178972" y="4005064"/>
            <a:ext cx="384916"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1" name="Straight Connector 1330"/>
          <p:cNvCxnSpPr/>
          <p:nvPr/>
        </p:nvCxnSpPr>
        <p:spPr>
          <a:xfrm flipH="1">
            <a:off x="3995937" y="5229200"/>
            <a:ext cx="144015" cy="4866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3" name="Straight Connector 1332"/>
          <p:cNvCxnSpPr/>
          <p:nvPr/>
        </p:nvCxnSpPr>
        <p:spPr>
          <a:xfrm>
            <a:off x="6156176" y="5013176"/>
            <a:ext cx="144017" cy="342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5" name="Straight Connector 1334"/>
          <p:cNvCxnSpPr/>
          <p:nvPr/>
        </p:nvCxnSpPr>
        <p:spPr>
          <a:xfrm flipH="1" flipV="1">
            <a:off x="6660234" y="4635732"/>
            <a:ext cx="504054" cy="894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1" name="Straight Connector 1320"/>
          <p:cNvCxnSpPr/>
          <p:nvPr/>
        </p:nvCxnSpPr>
        <p:spPr>
          <a:xfrm>
            <a:off x="5148064" y="5373216"/>
            <a:ext cx="72009" cy="414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9" name="Straight Connector 1318"/>
          <p:cNvCxnSpPr/>
          <p:nvPr/>
        </p:nvCxnSpPr>
        <p:spPr>
          <a:xfrm flipH="1">
            <a:off x="2771800" y="5085184"/>
            <a:ext cx="576063" cy="414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93" name="Oval 792"/>
          <p:cNvSpPr/>
          <p:nvPr/>
        </p:nvSpPr>
        <p:spPr>
          <a:xfrm>
            <a:off x="611560" y="3717032"/>
            <a:ext cx="1872208" cy="1224136"/>
          </a:xfrm>
          <a:prstGeom prst="ellipse">
            <a:avLst/>
          </a:prstGeom>
          <a:solidFill>
            <a:schemeClr val="accent1">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5" name="Rectangle 594"/>
          <p:cNvSpPr/>
          <p:nvPr/>
        </p:nvSpPr>
        <p:spPr>
          <a:xfrm>
            <a:off x="3707904" y="620688"/>
            <a:ext cx="4271016" cy="1980503"/>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b="1">
              <a:solidFill>
                <a:schemeClr val="dk1"/>
              </a:solidFill>
            </a:endParaRPr>
          </a:p>
        </p:txBody>
      </p:sp>
      <p:sp>
        <p:nvSpPr>
          <p:cNvPr id="452" name="Rectangle 451"/>
          <p:cNvSpPr/>
          <p:nvPr/>
        </p:nvSpPr>
        <p:spPr>
          <a:xfrm>
            <a:off x="6034704" y="1340769"/>
            <a:ext cx="1728192" cy="936104"/>
          </a:xfrm>
          <a:prstGeom prst="rect">
            <a:avLst/>
          </a:prstGeom>
          <a:solidFill>
            <a:schemeClr val="accent1">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7" name="Title 1"/>
          <p:cNvSpPr>
            <a:spLocks noGrp="1"/>
          </p:cNvSpPr>
          <p:nvPr>
            <p:ph type="title"/>
          </p:nvPr>
        </p:nvSpPr>
        <p:spPr>
          <a:xfrm>
            <a:off x="827584" y="44624"/>
            <a:ext cx="7467600" cy="476672"/>
          </a:xfrm>
        </p:spPr>
        <p:txBody>
          <a:bodyPr>
            <a:noAutofit/>
          </a:bodyPr>
          <a:lstStyle/>
          <a:p>
            <a:r>
              <a:rPr lang="it-IT" sz="2800" dirty="0" smtClean="0">
                <a:effectLst>
                  <a:outerShdw blurRad="38100" dist="38100" dir="2700000" algn="tl">
                    <a:srgbClr val="000000">
                      <a:alpha val="43137"/>
                    </a:srgbClr>
                  </a:outerShdw>
                </a:effectLst>
              </a:rPr>
              <a:t>Example: NGN IP-Centrex service</a:t>
            </a:r>
            <a:endParaRPr lang="it-IT" sz="2800" dirty="0">
              <a:effectLst>
                <a:outerShdw blurRad="38100" dist="38100" dir="2700000" algn="tl">
                  <a:srgbClr val="000000">
                    <a:alpha val="43137"/>
                  </a:srgbClr>
                </a:outerShdw>
              </a:effectLst>
            </a:endParaRPr>
          </a:p>
        </p:txBody>
      </p:sp>
      <p:cxnSp>
        <p:nvCxnSpPr>
          <p:cNvPr id="605" name="Straight Connector 604"/>
          <p:cNvCxnSpPr/>
          <p:nvPr/>
        </p:nvCxnSpPr>
        <p:spPr>
          <a:xfrm flipH="1">
            <a:off x="6588224" y="4005064"/>
            <a:ext cx="551187" cy="1986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4" name="Straight Connector 573"/>
          <p:cNvCxnSpPr>
            <a:stCxn id="397" idx="2"/>
          </p:cNvCxnSpPr>
          <p:nvPr/>
        </p:nvCxnSpPr>
        <p:spPr>
          <a:xfrm>
            <a:off x="1520758" y="1552621"/>
            <a:ext cx="481498" cy="184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6" name="Straight Connector 575"/>
          <p:cNvCxnSpPr/>
          <p:nvPr/>
        </p:nvCxnSpPr>
        <p:spPr>
          <a:xfrm flipV="1">
            <a:off x="1498200" y="2313160"/>
            <a:ext cx="72008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4" name="Straight Connector 483"/>
          <p:cNvCxnSpPr>
            <a:endCxn id="348" idx="1"/>
          </p:cNvCxnSpPr>
          <p:nvPr/>
        </p:nvCxnSpPr>
        <p:spPr>
          <a:xfrm flipV="1">
            <a:off x="3251431" y="1242031"/>
            <a:ext cx="1106009" cy="3073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6" name="Straight Connector 485"/>
          <p:cNvCxnSpPr/>
          <p:nvPr/>
        </p:nvCxnSpPr>
        <p:spPr>
          <a:xfrm>
            <a:off x="3275856" y="2276873"/>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24"/>
          <p:cNvGrpSpPr>
            <a:grpSpLocks/>
          </p:cNvGrpSpPr>
          <p:nvPr/>
        </p:nvGrpSpPr>
        <p:grpSpPr bwMode="auto">
          <a:xfrm>
            <a:off x="6250728" y="1514402"/>
            <a:ext cx="719138" cy="666750"/>
            <a:chOff x="4654" y="740"/>
            <a:chExt cx="453" cy="420"/>
          </a:xfrm>
        </p:grpSpPr>
        <p:grpSp>
          <p:nvGrpSpPr>
            <p:cNvPr id="3" name="Group 69"/>
            <p:cNvGrpSpPr>
              <a:grpSpLocks/>
            </p:cNvGrpSpPr>
            <p:nvPr/>
          </p:nvGrpSpPr>
          <p:grpSpPr bwMode="auto">
            <a:xfrm>
              <a:off x="4654" y="740"/>
              <a:ext cx="283" cy="263"/>
              <a:chOff x="4654" y="740"/>
              <a:chExt cx="283" cy="263"/>
            </a:xfrm>
          </p:grpSpPr>
          <p:sp>
            <p:nvSpPr>
              <p:cNvPr id="313"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14"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5"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6"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7"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18"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4" name="Group 52"/>
              <p:cNvGrpSpPr>
                <a:grpSpLocks/>
              </p:cNvGrpSpPr>
              <p:nvPr/>
            </p:nvGrpSpPr>
            <p:grpSpPr bwMode="auto">
              <a:xfrm>
                <a:off x="4654" y="833"/>
                <a:ext cx="250" cy="117"/>
                <a:chOff x="4654" y="833"/>
                <a:chExt cx="250" cy="117"/>
              </a:xfrm>
            </p:grpSpPr>
            <p:sp>
              <p:nvSpPr>
                <p:cNvPr id="336"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7"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8"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5" name="Group 56"/>
              <p:cNvGrpSpPr>
                <a:grpSpLocks/>
              </p:cNvGrpSpPr>
              <p:nvPr/>
            </p:nvGrpSpPr>
            <p:grpSpPr bwMode="auto">
              <a:xfrm>
                <a:off x="4654" y="831"/>
                <a:ext cx="250" cy="117"/>
                <a:chOff x="4654" y="831"/>
                <a:chExt cx="250" cy="117"/>
              </a:xfrm>
            </p:grpSpPr>
            <p:sp>
              <p:nvSpPr>
                <p:cNvPr id="333"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4"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5"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321"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6" name="Group 177"/>
              <p:cNvGrpSpPr>
                <a:grpSpLocks/>
              </p:cNvGrpSpPr>
              <p:nvPr/>
            </p:nvGrpSpPr>
            <p:grpSpPr bwMode="auto">
              <a:xfrm>
                <a:off x="4821" y="802"/>
                <a:ext cx="61" cy="177"/>
                <a:chOff x="4821" y="802"/>
                <a:chExt cx="61" cy="177"/>
              </a:xfrm>
            </p:grpSpPr>
            <p:grpSp>
              <p:nvGrpSpPr>
                <p:cNvPr id="7" name="Group 62"/>
                <p:cNvGrpSpPr>
                  <a:grpSpLocks/>
                </p:cNvGrpSpPr>
                <p:nvPr/>
              </p:nvGrpSpPr>
              <p:grpSpPr bwMode="auto">
                <a:xfrm>
                  <a:off x="4823" y="804"/>
                  <a:ext cx="59" cy="175"/>
                  <a:chOff x="4823" y="804"/>
                  <a:chExt cx="59" cy="175"/>
                </a:xfrm>
              </p:grpSpPr>
              <p:sp>
                <p:nvSpPr>
                  <p:cNvPr id="329"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0"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1"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2"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8" name="Group 67"/>
                <p:cNvGrpSpPr>
                  <a:grpSpLocks/>
                </p:cNvGrpSpPr>
                <p:nvPr/>
              </p:nvGrpSpPr>
              <p:grpSpPr bwMode="auto">
                <a:xfrm>
                  <a:off x="4821" y="802"/>
                  <a:ext cx="59" cy="175"/>
                  <a:chOff x="4821" y="802"/>
                  <a:chExt cx="59" cy="175"/>
                </a:xfrm>
              </p:grpSpPr>
              <p:sp>
                <p:nvSpPr>
                  <p:cNvPr id="325"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6"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7"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8"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9" name="Group 96"/>
            <p:cNvGrpSpPr>
              <a:grpSpLocks/>
            </p:cNvGrpSpPr>
            <p:nvPr/>
          </p:nvGrpSpPr>
          <p:grpSpPr bwMode="auto">
            <a:xfrm>
              <a:off x="4738" y="818"/>
              <a:ext cx="284" cy="261"/>
              <a:chOff x="4738" y="818"/>
              <a:chExt cx="284" cy="261"/>
            </a:xfrm>
          </p:grpSpPr>
          <p:sp>
            <p:nvSpPr>
              <p:cNvPr id="272" name="Freeform 70"/>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73" name="Freeform 71"/>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4" name="Rectangle 72"/>
              <p:cNvSpPr>
                <a:spLocks noChangeArrowheads="1"/>
              </p:cNvSpPr>
              <p:nvPr/>
            </p:nvSpPr>
            <p:spPr bwMode="auto">
              <a:xfrm>
                <a:off x="4738" y="848"/>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75" name="Rectangle 73"/>
              <p:cNvSpPr>
                <a:spLocks noChangeArrowheads="1"/>
              </p:cNvSpPr>
              <p:nvPr/>
            </p:nvSpPr>
            <p:spPr bwMode="auto">
              <a:xfrm>
                <a:off x="4739" y="849"/>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76" name="Freeform 74"/>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77" name="Freeform 75"/>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0" name="Group 79"/>
              <p:cNvGrpSpPr>
                <a:grpSpLocks/>
              </p:cNvGrpSpPr>
              <p:nvPr/>
            </p:nvGrpSpPr>
            <p:grpSpPr bwMode="auto">
              <a:xfrm>
                <a:off x="4738" y="910"/>
                <a:ext cx="250" cy="116"/>
                <a:chOff x="4738" y="910"/>
                <a:chExt cx="250" cy="116"/>
              </a:xfrm>
            </p:grpSpPr>
            <p:sp>
              <p:nvSpPr>
                <p:cNvPr id="310" name="Line 76"/>
                <p:cNvSpPr>
                  <a:spLocks noChangeShapeType="1"/>
                </p:cNvSpPr>
                <p:nvPr/>
              </p:nvSpPr>
              <p:spPr bwMode="auto">
                <a:xfrm>
                  <a:off x="4738" y="910"/>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1" name="Line 77"/>
                <p:cNvSpPr>
                  <a:spLocks noChangeShapeType="1"/>
                </p:cNvSpPr>
                <p:nvPr/>
              </p:nvSpPr>
              <p:spPr bwMode="auto">
                <a:xfrm>
                  <a:off x="4738" y="96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2" name="Line 78"/>
                <p:cNvSpPr>
                  <a:spLocks noChangeShapeType="1"/>
                </p:cNvSpPr>
                <p:nvPr/>
              </p:nvSpPr>
              <p:spPr bwMode="auto">
                <a:xfrm>
                  <a:off x="4738" y="1025"/>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1" name="Group 83"/>
              <p:cNvGrpSpPr>
                <a:grpSpLocks/>
              </p:cNvGrpSpPr>
              <p:nvPr/>
            </p:nvGrpSpPr>
            <p:grpSpPr bwMode="auto">
              <a:xfrm>
                <a:off x="4738" y="908"/>
                <a:ext cx="250" cy="116"/>
                <a:chOff x="4738" y="908"/>
                <a:chExt cx="250" cy="116"/>
              </a:xfrm>
            </p:grpSpPr>
            <p:sp>
              <p:nvSpPr>
                <p:cNvPr id="301" name="Line 80"/>
                <p:cNvSpPr>
                  <a:spLocks noChangeShapeType="1"/>
                </p:cNvSpPr>
                <p:nvPr/>
              </p:nvSpPr>
              <p:spPr bwMode="auto">
                <a:xfrm>
                  <a:off x="4738" y="908"/>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8" name="Line 81"/>
                <p:cNvSpPr>
                  <a:spLocks noChangeShapeType="1"/>
                </p:cNvSpPr>
                <p:nvPr/>
              </p:nvSpPr>
              <p:spPr bwMode="auto">
                <a:xfrm>
                  <a:off x="4738" y="96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9" name="Line 82"/>
                <p:cNvSpPr>
                  <a:spLocks noChangeShapeType="1"/>
                </p:cNvSpPr>
                <p:nvPr/>
              </p:nvSpPr>
              <p:spPr bwMode="auto">
                <a:xfrm>
                  <a:off x="4738" y="1023"/>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280" name="Rectangle 84"/>
              <p:cNvSpPr>
                <a:spLocks noChangeArrowheads="1"/>
              </p:cNvSpPr>
              <p:nvPr/>
            </p:nvSpPr>
            <p:spPr bwMode="auto">
              <a:xfrm>
                <a:off x="4739" y="849"/>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2" name="Group 95"/>
              <p:cNvGrpSpPr>
                <a:grpSpLocks/>
              </p:cNvGrpSpPr>
              <p:nvPr/>
            </p:nvGrpSpPr>
            <p:grpSpPr bwMode="auto">
              <a:xfrm>
                <a:off x="4906" y="879"/>
                <a:ext cx="61" cy="176"/>
                <a:chOff x="4906" y="879"/>
                <a:chExt cx="61" cy="176"/>
              </a:xfrm>
            </p:grpSpPr>
            <p:grpSp>
              <p:nvGrpSpPr>
                <p:cNvPr id="13" name="Group 89"/>
                <p:cNvGrpSpPr>
                  <a:grpSpLocks/>
                </p:cNvGrpSpPr>
                <p:nvPr/>
              </p:nvGrpSpPr>
              <p:grpSpPr bwMode="auto">
                <a:xfrm>
                  <a:off x="4908" y="881"/>
                  <a:ext cx="59" cy="174"/>
                  <a:chOff x="4908" y="881"/>
                  <a:chExt cx="59" cy="174"/>
                </a:xfrm>
              </p:grpSpPr>
              <p:sp>
                <p:nvSpPr>
                  <p:cNvPr id="289" name="Line 85"/>
                  <p:cNvSpPr>
                    <a:spLocks noChangeShapeType="1"/>
                  </p:cNvSpPr>
                  <p:nvPr/>
                </p:nvSpPr>
                <p:spPr bwMode="auto">
                  <a:xfrm>
                    <a:off x="4908" y="881"/>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93" name="Line 86"/>
                  <p:cNvSpPr>
                    <a:spLocks noChangeShapeType="1"/>
                  </p:cNvSpPr>
                  <p:nvPr/>
                </p:nvSpPr>
                <p:spPr bwMode="auto">
                  <a:xfrm>
                    <a:off x="4908" y="939"/>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94" name="Line 87"/>
                  <p:cNvSpPr>
                    <a:spLocks noChangeShapeType="1"/>
                  </p:cNvSpPr>
                  <p:nvPr/>
                </p:nvSpPr>
                <p:spPr bwMode="auto">
                  <a:xfrm>
                    <a:off x="4908" y="996"/>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00" name="Line 88"/>
                  <p:cNvSpPr>
                    <a:spLocks noChangeShapeType="1"/>
                  </p:cNvSpPr>
                  <p:nvPr/>
                </p:nvSpPr>
                <p:spPr bwMode="auto">
                  <a:xfrm>
                    <a:off x="4908" y="105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4" name="Group 94"/>
                <p:cNvGrpSpPr>
                  <a:grpSpLocks/>
                </p:cNvGrpSpPr>
                <p:nvPr/>
              </p:nvGrpSpPr>
              <p:grpSpPr bwMode="auto">
                <a:xfrm>
                  <a:off x="4906" y="879"/>
                  <a:ext cx="59" cy="174"/>
                  <a:chOff x="4906" y="879"/>
                  <a:chExt cx="59" cy="174"/>
                </a:xfrm>
              </p:grpSpPr>
              <p:sp>
                <p:nvSpPr>
                  <p:cNvPr id="284" name="Line 90"/>
                  <p:cNvSpPr>
                    <a:spLocks noChangeShapeType="1"/>
                  </p:cNvSpPr>
                  <p:nvPr/>
                </p:nvSpPr>
                <p:spPr bwMode="auto">
                  <a:xfrm>
                    <a:off x="4906" y="879"/>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5" name="Line 91"/>
                  <p:cNvSpPr>
                    <a:spLocks noChangeShapeType="1"/>
                  </p:cNvSpPr>
                  <p:nvPr/>
                </p:nvSpPr>
                <p:spPr bwMode="auto">
                  <a:xfrm>
                    <a:off x="4906" y="937"/>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6" name="Line 92"/>
                  <p:cNvSpPr>
                    <a:spLocks noChangeShapeType="1"/>
                  </p:cNvSpPr>
                  <p:nvPr/>
                </p:nvSpPr>
                <p:spPr bwMode="auto">
                  <a:xfrm>
                    <a:off x="4906" y="994"/>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88" name="Line 93"/>
                  <p:cNvSpPr>
                    <a:spLocks noChangeShapeType="1"/>
                  </p:cNvSpPr>
                  <p:nvPr/>
                </p:nvSpPr>
                <p:spPr bwMode="auto">
                  <a:xfrm>
                    <a:off x="4906" y="105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5" name="Group 123"/>
            <p:cNvGrpSpPr>
              <a:grpSpLocks/>
            </p:cNvGrpSpPr>
            <p:nvPr/>
          </p:nvGrpSpPr>
          <p:grpSpPr bwMode="auto">
            <a:xfrm>
              <a:off x="4823" y="898"/>
              <a:ext cx="284" cy="262"/>
              <a:chOff x="4823" y="898"/>
              <a:chExt cx="284" cy="262"/>
            </a:xfrm>
          </p:grpSpPr>
          <p:sp>
            <p:nvSpPr>
              <p:cNvPr id="230" name="Freeform 97"/>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32" name="Freeform 98"/>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35" name="Rectangle 99"/>
              <p:cNvSpPr>
                <a:spLocks noChangeArrowheads="1"/>
              </p:cNvSpPr>
              <p:nvPr/>
            </p:nvSpPr>
            <p:spPr bwMode="auto">
              <a:xfrm>
                <a:off x="4823" y="929"/>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37" name="Rectangle 100"/>
              <p:cNvSpPr>
                <a:spLocks noChangeArrowheads="1"/>
              </p:cNvSpPr>
              <p:nvPr/>
            </p:nvSpPr>
            <p:spPr bwMode="auto">
              <a:xfrm>
                <a:off x="4824" y="930"/>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39" name="Freeform 101"/>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40" name="Freeform 102"/>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6" name="Group 106"/>
              <p:cNvGrpSpPr>
                <a:grpSpLocks/>
              </p:cNvGrpSpPr>
              <p:nvPr/>
            </p:nvGrpSpPr>
            <p:grpSpPr bwMode="auto">
              <a:xfrm>
                <a:off x="4823" y="991"/>
                <a:ext cx="250" cy="116"/>
                <a:chOff x="4823" y="991"/>
                <a:chExt cx="250" cy="116"/>
              </a:xfrm>
            </p:grpSpPr>
            <p:sp>
              <p:nvSpPr>
                <p:cNvPr id="269" name="Line 103"/>
                <p:cNvSpPr>
                  <a:spLocks noChangeShapeType="1"/>
                </p:cNvSpPr>
                <p:nvPr/>
              </p:nvSpPr>
              <p:spPr bwMode="auto">
                <a:xfrm>
                  <a:off x="4823" y="9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0" name="Line 104"/>
                <p:cNvSpPr>
                  <a:spLocks noChangeShapeType="1"/>
                </p:cNvSpPr>
                <p:nvPr/>
              </p:nvSpPr>
              <p:spPr bwMode="auto">
                <a:xfrm>
                  <a:off x="4823" y="104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71" name="Line 105"/>
                <p:cNvSpPr>
                  <a:spLocks noChangeShapeType="1"/>
                </p:cNvSpPr>
                <p:nvPr/>
              </p:nvSpPr>
              <p:spPr bwMode="auto">
                <a:xfrm>
                  <a:off x="4823" y="1106"/>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7" name="Group 110"/>
              <p:cNvGrpSpPr>
                <a:grpSpLocks/>
              </p:cNvGrpSpPr>
              <p:nvPr/>
            </p:nvGrpSpPr>
            <p:grpSpPr bwMode="auto">
              <a:xfrm>
                <a:off x="4823" y="989"/>
                <a:ext cx="250" cy="116"/>
                <a:chOff x="4823" y="989"/>
                <a:chExt cx="250" cy="116"/>
              </a:xfrm>
            </p:grpSpPr>
            <p:sp>
              <p:nvSpPr>
                <p:cNvPr id="265" name="Line 107"/>
                <p:cNvSpPr>
                  <a:spLocks noChangeShapeType="1"/>
                </p:cNvSpPr>
                <p:nvPr/>
              </p:nvSpPr>
              <p:spPr bwMode="auto">
                <a:xfrm>
                  <a:off x="4823" y="9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6" name="Line 108"/>
                <p:cNvSpPr>
                  <a:spLocks noChangeShapeType="1"/>
                </p:cNvSpPr>
                <p:nvPr/>
              </p:nvSpPr>
              <p:spPr bwMode="auto">
                <a:xfrm>
                  <a:off x="4823" y="104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8" name="Line 109"/>
                <p:cNvSpPr>
                  <a:spLocks noChangeShapeType="1"/>
                </p:cNvSpPr>
                <p:nvPr/>
              </p:nvSpPr>
              <p:spPr bwMode="auto">
                <a:xfrm>
                  <a:off x="4823" y="1104"/>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247" name="Rectangle 111"/>
              <p:cNvSpPr>
                <a:spLocks noChangeArrowheads="1"/>
              </p:cNvSpPr>
              <p:nvPr/>
            </p:nvSpPr>
            <p:spPr bwMode="auto">
              <a:xfrm>
                <a:off x="4824" y="930"/>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8" name="Group 122"/>
              <p:cNvGrpSpPr>
                <a:grpSpLocks/>
              </p:cNvGrpSpPr>
              <p:nvPr/>
            </p:nvGrpSpPr>
            <p:grpSpPr bwMode="auto">
              <a:xfrm>
                <a:off x="4990" y="960"/>
                <a:ext cx="62" cy="176"/>
                <a:chOff x="4990" y="960"/>
                <a:chExt cx="62" cy="176"/>
              </a:xfrm>
            </p:grpSpPr>
            <p:grpSp>
              <p:nvGrpSpPr>
                <p:cNvPr id="19" name="Group 116"/>
                <p:cNvGrpSpPr>
                  <a:grpSpLocks/>
                </p:cNvGrpSpPr>
                <p:nvPr/>
              </p:nvGrpSpPr>
              <p:grpSpPr bwMode="auto">
                <a:xfrm>
                  <a:off x="4992" y="962"/>
                  <a:ext cx="60" cy="174"/>
                  <a:chOff x="4992" y="962"/>
                  <a:chExt cx="60" cy="174"/>
                </a:xfrm>
              </p:grpSpPr>
              <p:sp>
                <p:nvSpPr>
                  <p:cNvPr id="257" name="Line 112"/>
                  <p:cNvSpPr>
                    <a:spLocks noChangeShapeType="1"/>
                  </p:cNvSpPr>
                  <p:nvPr/>
                </p:nvSpPr>
                <p:spPr bwMode="auto">
                  <a:xfrm>
                    <a:off x="4992" y="962"/>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9" name="Line 113"/>
                  <p:cNvSpPr>
                    <a:spLocks noChangeShapeType="1"/>
                  </p:cNvSpPr>
                  <p:nvPr/>
                </p:nvSpPr>
                <p:spPr bwMode="auto">
                  <a:xfrm>
                    <a:off x="4992" y="1019"/>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0" name="Line 114"/>
                  <p:cNvSpPr>
                    <a:spLocks noChangeShapeType="1"/>
                  </p:cNvSpPr>
                  <p:nvPr/>
                </p:nvSpPr>
                <p:spPr bwMode="auto">
                  <a:xfrm>
                    <a:off x="4992" y="1077"/>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63" name="Line 115"/>
                  <p:cNvSpPr>
                    <a:spLocks noChangeShapeType="1"/>
                  </p:cNvSpPr>
                  <p:nvPr/>
                </p:nvSpPr>
                <p:spPr bwMode="auto">
                  <a:xfrm>
                    <a:off x="4992" y="1135"/>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0" name="Group 121"/>
                <p:cNvGrpSpPr>
                  <a:grpSpLocks/>
                </p:cNvGrpSpPr>
                <p:nvPr/>
              </p:nvGrpSpPr>
              <p:grpSpPr bwMode="auto">
                <a:xfrm>
                  <a:off x="4990" y="960"/>
                  <a:ext cx="60" cy="174"/>
                  <a:chOff x="4990" y="960"/>
                  <a:chExt cx="60" cy="174"/>
                </a:xfrm>
              </p:grpSpPr>
              <p:sp>
                <p:nvSpPr>
                  <p:cNvPr id="253" name="Line 117"/>
                  <p:cNvSpPr>
                    <a:spLocks noChangeShapeType="1"/>
                  </p:cNvSpPr>
                  <p:nvPr/>
                </p:nvSpPr>
                <p:spPr bwMode="auto">
                  <a:xfrm>
                    <a:off x="4990" y="960"/>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4" name="Line 118"/>
                  <p:cNvSpPr>
                    <a:spLocks noChangeShapeType="1"/>
                  </p:cNvSpPr>
                  <p:nvPr/>
                </p:nvSpPr>
                <p:spPr bwMode="auto">
                  <a:xfrm>
                    <a:off x="4990" y="1017"/>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5" name="Line 119"/>
                  <p:cNvSpPr>
                    <a:spLocks noChangeShapeType="1"/>
                  </p:cNvSpPr>
                  <p:nvPr/>
                </p:nvSpPr>
                <p:spPr bwMode="auto">
                  <a:xfrm>
                    <a:off x="4990" y="1075"/>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56" name="Line 120"/>
                  <p:cNvSpPr>
                    <a:spLocks noChangeShapeType="1"/>
                  </p:cNvSpPr>
                  <p:nvPr/>
                </p:nvSpPr>
                <p:spPr bwMode="auto">
                  <a:xfrm>
                    <a:off x="4990" y="1133"/>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grpSp>
        <p:nvGrpSpPr>
          <p:cNvPr id="27" name="Group 182"/>
          <p:cNvGrpSpPr>
            <a:grpSpLocks noChangeAspect="1"/>
          </p:cNvGrpSpPr>
          <p:nvPr/>
        </p:nvGrpSpPr>
        <p:grpSpPr bwMode="auto">
          <a:xfrm>
            <a:off x="1210168" y="1244073"/>
            <a:ext cx="360040" cy="387862"/>
            <a:chOff x="3862" y="2832"/>
            <a:chExt cx="458" cy="492"/>
          </a:xfrm>
        </p:grpSpPr>
        <p:grpSp>
          <p:nvGrpSpPr>
            <p:cNvPr id="28" name="Group 183"/>
            <p:cNvGrpSpPr>
              <a:grpSpLocks noChangeAspect="1"/>
            </p:cNvGrpSpPr>
            <p:nvPr/>
          </p:nvGrpSpPr>
          <p:grpSpPr bwMode="auto">
            <a:xfrm>
              <a:off x="3862" y="2832"/>
              <a:ext cx="458" cy="492"/>
              <a:chOff x="1441" y="2189"/>
              <a:chExt cx="648" cy="591"/>
            </a:xfrm>
          </p:grpSpPr>
          <p:sp>
            <p:nvSpPr>
              <p:cNvPr id="36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37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7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7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38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38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38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38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8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8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8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8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9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9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9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0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0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40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41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41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41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1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2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43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3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3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3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3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43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4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368"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448" name="Cloud"/>
          <p:cNvSpPr>
            <a:spLocks noChangeAspect="1" noEditPoints="1" noChangeArrowheads="1"/>
          </p:cNvSpPr>
          <p:nvPr/>
        </p:nvSpPr>
        <p:spPr bwMode="auto">
          <a:xfrm>
            <a:off x="1858240" y="1340769"/>
            <a:ext cx="1600909" cy="133243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449" name="Cloud"/>
          <p:cNvSpPr>
            <a:spLocks noChangeAspect="1" noEditPoints="1" noChangeArrowheads="1"/>
          </p:cNvSpPr>
          <p:nvPr/>
        </p:nvSpPr>
        <p:spPr bwMode="auto">
          <a:xfrm>
            <a:off x="3131840" y="3933056"/>
            <a:ext cx="3816424" cy="151216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450" name="Rectangle 449"/>
          <p:cNvSpPr/>
          <p:nvPr/>
        </p:nvSpPr>
        <p:spPr>
          <a:xfrm>
            <a:off x="5508104" y="3104681"/>
            <a:ext cx="648072" cy="900383"/>
          </a:xfrm>
          <a:prstGeom prst="rect">
            <a:avLst/>
          </a:prstGeom>
          <a:gradFill flip="none"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2700000" scaled="1"/>
            <a:tileRect/>
          </a:gra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SSW</a:t>
            </a:r>
            <a:endParaRPr lang="it-IT" b="1" dirty="0"/>
          </a:p>
        </p:txBody>
      </p:sp>
      <p:cxnSp>
        <p:nvCxnSpPr>
          <p:cNvPr id="451" name="Straight Connector 450"/>
          <p:cNvCxnSpPr/>
          <p:nvPr/>
        </p:nvCxnSpPr>
        <p:spPr>
          <a:xfrm flipH="1">
            <a:off x="5904148" y="2276872"/>
            <a:ext cx="756084" cy="827809"/>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195" name="Group 182"/>
          <p:cNvGrpSpPr>
            <a:grpSpLocks noChangeAspect="1"/>
          </p:cNvGrpSpPr>
          <p:nvPr/>
        </p:nvGrpSpPr>
        <p:grpSpPr bwMode="auto">
          <a:xfrm>
            <a:off x="1210168" y="2313160"/>
            <a:ext cx="360040" cy="387862"/>
            <a:chOff x="3862" y="2832"/>
            <a:chExt cx="458" cy="492"/>
          </a:xfrm>
        </p:grpSpPr>
        <p:grpSp>
          <p:nvGrpSpPr>
            <p:cNvPr id="196" name="Group 183"/>
            <p:cNvGrpSpPr>
              <a:grpSpLocks noChangeAspect="1"/>
            </p:cNvGrpSpPr>
            <p:nvPr/>
          </p:nvGrpSpPr>
          <p:grpSpPr bwMode="auto">
            <a:xfrm>
              <a:off x="3862" y="2832"/>
              <a:ext cx="458" cy="492"/>
              <a:chOff x="1441" y="2189"/>
              <a:chExt cx="648" cy="591"/>
            </a:xfrm>
          </p:grpSpPr>
          <p:sp>
            <p:nvSpPr>
              <p:cNvPr id="492"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93"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4"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5"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6"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7"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98"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9"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0"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1"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2"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3"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4"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505"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506"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507"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508"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09"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0"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11"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2"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13"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14"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5"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6"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7"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8"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519"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0"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1"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2"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3"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24"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5"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6"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7"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8"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29"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30"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31"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532"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533"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534"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535"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6"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7"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8"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39"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40"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1"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2"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3"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4"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45"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6"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7"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8"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49"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50"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1"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2"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3"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4"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55"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556"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57"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558"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59"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560"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561"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2"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3"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4"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5"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6"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7"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8"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69"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570"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491"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578" name="TextBox 577"/>
          <p:cNvSpPr txBox="1"/>
          <p:nvPr/>
        </p:nvSpPr>
        <p:spPr>
          <a:xfrm>
            <a:off x="3203848" y="1196753"/>
            <a:ext cx="470000" cy="276999"/>
          </a:xfrm>
          <a:prstGeom prst="rect">
            <a:avLst/>
          </a:prstGeom>
          <a:noFill/>
        </p:spPr>
        <p:txBody>
          <a:bodyPr wrap="none" rtlCol="0">
            <a:spAutoFit/>
          </a:bodyPr>
          <a:lstStyle/>
          <a:p>
            <a:r>
              <a:rPr lang="it-IT" sz="1200" b="1" i="1" dirty="0" smtClean="0"/>
              <a:t>XML</a:t>
            </a:r>
            <a:endParaRPr lang="it-IT" b="1" i="1" dirty="0"/>
          </a:p>
        </p:txBody>
      </p:sp>
      <p:sp>
        <p:nvSpPr>
          <p:cNvPr id="580" name="TextBox 579"/>
          <p:cNvSpPr txBox="1"/>
          <p:nvPr/>
        </p:nvSpPr>
        <p:spPr>
          <a:xfrm>
            <a:off x="6228184" y="2780928"/>
            <a:ext cx="380232" cy="276999"/>
          </a:xfrm>
          <a:prstGeom prst="rect">
            <a:avLst/>
          </a:prstGeom>
          <a:noFill/>
        </p:spPr>
        <p:txBody>
          <a:bodyPr wrap="none" rtlCol="0">
            <a:spAutoFit/>
          </a:bodyPr>
          <a:lstStyle/>
          <a:p>
            <a:r>
              <a:rPr lang="it-IT" sz="1200" b="1" i="1" dirty="0" smtClean="0"/>
              <a:t>SIP</a:t>
            </a:r>
            <a:endParaRPr lang="it-IT" b="1" i="1" dirty="0"/>
          </a:p>
        </p:txBody>
      </p:sp>
      <p:sp>
        <p:nvSpPr>
          <p:cNvPr id="584" name="TextBox 583"/>
          <p:cNvSpPr txBox="1"/>
          <p:nvPr/>
        </p:nvSpPr>
        <p:spPr>
          <a:xfrm>
            <a:off x="1138160" y="1604113"/>
            <a:ext cx="413896" cy="276999"/>
          </a:xfrm>
          <a:prstGeom prst="rect">
            <a:avLst/>
          </a:prstGeom>
          <a:noFill/>
        </p:spPr>
        <p:txBody>
          <a:bodyPr wrap="none" rtlCol="0">
            <a:spAutoFit/>
          </a:bodyPr>
          <a:lstStyle/>
          <a:p>
            <a:r>
              <a:rPr lang="it-IT" sz="1200" b="1" dirty="0" smtClean="0"/>
              <a:t>SCE</a:t>
            </a:r>
            <a:endParaRPr lang="it-IT" b="1" dirty="0"/>
          </a:p>
        </p:txBody>
      </p:sp>
      <p:sp>
        <p:nvSpPr>
          <p:cNvPr id="585" name="TextBox 584"/>
          <p:cNvSpPr txBox="1"/>
          <p:nvPr/>
        </p:nvSpPr>
        <p:spPr>
          <a:xfrm>
            <a:off x="728656" y="2673200"/>
            <a:ext cx="1329659" cy="461665"/>
          </a:xfrm>
          <a:prstGeom prst="rect">
            <a:avLst/>
          </a:prstGeom>
          <a:noFill/>
        </p:spPr>
        <p:txBody>
          <a:bodyPr wrap="none" rtlCol="0">
            <a:spAutoFit/>
          </a:bodyPr>
          <a:lstStyle/>
          <a:p>
            <a:pPr algn="ctr"/>
            <a:r>
              <a:rPr lang="it-IT" sz="1200" b="1" dirty="0" smtClean="0"/>
              <a:t>Service &amp;</a:t>
            </a:r>
          </a:p>
          <a:p>
            <a:pPr algn="ctr"/>
            <a:r>
              <a:rPr lang="it-IT" sz="1200" b="1" dirty="0" smtClean="0"/>
              <a:t>System Administr.</a:t>
            </a:r>
            <a:endParaRPr lang="it-IT" b="1" dirty="0"/>
          </a:p>
        </p:txBody>
      </p:sp>
      <p:sp>
        <p:nvSpPr>
          <p:cNvPr id="586" name="TextBox 585"/>
          <p:cNvSpPr txBox="1"/>
          <p:nvPr/>
        </p:nvSpPr>
        <p:spPr>
          <a:xfrm>
            <a:off x="4932040" y="4941168"/>
            <a:ext cx="429926" cy="461665"/>
          </a:xfrm>
          <a:prstGeom prst="rect">
            <a:avLst/>
          </a:prstGeom>
          <a:noFill/>
        </p:spPr>
        <p:txBody>
          <a:bodyPr wrap="none" rtlCol="0">
            <a:spAutoFit/>
          </a:bodyPr>
          <a:lstStyle/>
          <a:p>
            <a:r>
              <a:rPr lang="it-IT" sz="2400" b="1" dirty="0" smtClean="0"/>
              <a:t>IP</a:t>
            </a:r>
            <a:endParaRPr lang="it-IT" sz="2000" b="1" dirty="0"/>
          </a:p>
        </p:txBody>
      </p:sp>
      <p:sp>
        <p:nvSpPr>
          <p:cNvPr id="588" name="TextBox 587"/>
          <p:cNvSpPr txBox="1"/>
          <p:nvPr/>
        </p:nvSpPr>
        <p:spPr>
          <a:xfrm>
            <a:off x="6846363" y="1311152"/>
            <a:ext cx="916533" cy="461665"/>
          </a:xfrm>
          <a:prstGeom prst="rect">
            <a:avLst/>
          </a:prstGeom>
          <a:noFill/>
        </p:spPr>
        <p:txBody>
          <a:bodyPr wrap="none" rtlCol="0">
            <a:spAutoFit/>
          </a:bodyPr>
          <a:lstStyle/>
          <a:p>
            <a:pPr algn="ctr"/>
            <a:r>
              <a:rPr lang="it-IT" sz="1200" b="1" dirty="0" smtClean="0"/>
              <a:t>Application</a:t>
            </a:r>
          </a:p>
          <a:p>
            <a:pPr algn="ctr"/>
            <a:r>
              <a:rPr lang="it-IT" sz="1200" b="1" dirty="0" smtClean="0"/>
              <a:t>Servers</a:t>
            </a:r>
            <a:endParaRPr lang="it-IT" b="1" dirty="0"/>
          </a:p>
        </p:txBody>
      </p:sp>
      <p:sp>
        <p:nvSpPr>
          <p:cNvPr id="589" name="TextBox 588"/>
          <p:cNvSpPr txBox="1"/>
          <p:nvPr/>
        </p:nvSpPr>
        <p:spPr>
          <a:xfrm>
            <a:off x="4219668" y="620689"/>
            <a:ext cx="928396" cy="276999"/>
          </a:xfrm>
          <a:prstGeom prst="rect">
            <a:avLst/>
          </a:prstGeom>
          <a:noFill/>
        </p:spPr>
        <p:txBody>
          <a:bodyPr wrap="none" rtlCol="0">
            <a:spAutoFit/>
          </a:bodyPr>
          <a:lstStyle/>
          <a:p>
            <a:r>
              <a:rPr lang="it-IT" sz="1200" b="1" dirty="0" smtClean="0"/>
              <a:t>WEB Server</a:t>
            </a:r>
            <a:endParaRPr lang="it-IT" b="1" dirty="0"/>
          </a:p>
        </p:txBody>
      </p:sp>
      <p:sp>
        <p:nvSpPr>
          <p:cNvPr id="596" name="TextBox 595"/>
          <p:cNvSpPr txBox="1"/>
          <p:nvPr/>
        </p:nvSpPr>
        <p:spPr>
          <a:xfrm>
            <a:off x="6228184" y="601525"/>
            <a:ext cx="1750736" cy="584775"/>
          </a:xfrm>
          <a:prstGeom prst="rect">
            <a:avLst/>
          </a:prstGeom>
          <a:noFill/>
        </p:spPr>
        <p:txBody>
          <a:bodyPr wrap="none" rtlCol="0">
            <a:spAutoFit/>
          </a:bodyPr>
          <a:lstStyle/>
          <a:p>
            <a:pPr algn="ctr"/>
            <a:r>
              <a:rPr lang="it-IT" sz="1600" b="1" dirty="0" smtClean="0"/>
              <a:t>IP- Centrex</a:t>
            </a:r>
          </a:p>
          <a:p>
            <a:pPr algn="ctr"/>
            <a:r>
              <a:rPr lang="it-IT" sz="1600" b="1" dirty="0" smtClean="0"/>
              <a:t>Application Server</a:t>
            </a:r>
            <a:endParaRPr lang="it-IT" sz="2400" b="1" dirty="0"/>
          </a:p>
        </p:txBody>
      </p:sp>
      <p:pic>
        <p:nvPicPr>
          <p:cNvPr id="597" name="Picture 491"/>
          <p:cNvPicPr>
            <a:picLocks noChangeAspect="1" noChangeArrowheads="1"/>
          </p:cNvPicPr>
          <p:nvPr/>
        </p:nvPicPr>
        <p:blipFill>
          <a:blip r:embed="rId3" cstate="print"/>
          <a:srcRect/>
          <a:stretch>
            <a:fillRect/>
          </a:stretch>
        </p:blipFill>
        <p:spPr bwMode="auto">
          <a:xfrm>
            <a:off x="2483768" y="5373216"/>
            <a:ext cx="420688" cy="296863"/>
          </a:xfrm>
          <a:prstGeom prst="rect">
            <a:avLst/>
          </a:prstGeom>
          <a:noFill/>
          <a:ln w="9525">
            <a:noFill/>
            <a:miter lim="800000"/>
            <a:headEnd/>
            <a:tailEnd/>
          </a:ln>
        </p:spPr>
      </p:pic>
      <p:cxnSp>
        <p:nvCxnSpPr>
          <p:cNvPr id="616" name="Straight Connector 615"/>
          <p:cNvCxnSpPr/>
          <p:nvPr/>
        </p:nvCxnSpPr>
        <p:spPr>
          <a:xfrm>
            <a:off x="3491880" y="1412777"/>
            <a:ext cx="72008"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98" name="Picture 491"/>
          <p:cNvPicPr>
            <a:picLocks noChangeAspect="1" noChangeArrowheads="1"/>
          </p:cNvPicPr>
          <p:nvPr/>
        </p:nvPicPr>
        <p:blipFill>
          <a:blip r:embed="rId3" cstate="print"/>
          <a:srcRect/>
          <a:stretch>
            <a:fillRect/>
          </a:stretch>
        </p:blipFill>
        <p:spPr bwMode="auto">
          <a:xfrm>
            <a:off x="6948264" y="3789040"/>
            <a:ext cx="420688" cy="296863"/>
          </a:xfrm>
          <a:prstGeom prst="rect">
            <a:avLst/>
          </a:prstGeom>
          <a:noFill/>
          <a:ln w="9525">
            <a:noFill/>
            <a:miter lim="800000"/>
            <a:headEnd/>
            <a:tailEnd/>
          </a:ln>
        </p:spPr>
      </p:pic>
      <p:grpSp>
        <p:nvGrpSpPr>
          <p:cNvPr id="197" name="Group 182"/>
          <p:cNvGrpSpPr>
            <a:grpSpLocks noChangeAspect="1"/>
          </p:cNvGrpSpPr>
          <p:nvPr/>
        </p:nvGrpSpPr>
        <p:grpSpPr bwMode="auto">
          <a:xfrm>
            <a:off x="2987824" y="3645024"/>
            <a:ext cx="360040" cy="387862"/>
            <a:chOff x="3862" y="2832"/>
            <a:chExt cx="458" cy="492"/>
          </a:xfrm>
        </p:grpSpPr>
        <p:grpSp>
          <p:nvGrpSpPr>
            <p:cNvPr id="198" name="Group 183"/>
            <p:cNvGrpSpPr>
              <a:grpSpLocks noChangeAspect="1"/>
            </p:cNvGrpSpPr>
            <p:nvPr/>
          </p:nvGrpSpPr>
          <p:grpSpPr bwMode="auto">
            <a:xfrm>
              <a:off x="3862" y="2832"/>
              <a:ext cx="458" cy="492"/>
              <a:chOff x="1441" y="2189"/>
              <a:chExt cx="648" cy="591"/>
            </a:xfrm>
          </p:grpSpPr>
          <p:sp>
            <p:nvSpPr>
              <p:cNvPr id="631"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32"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3"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4"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5"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6"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7"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8"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9"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0"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1"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2"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3"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644"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645"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646"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64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4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49"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0"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1"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2"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3"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4"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5"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6"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7"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8"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59"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0"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1"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2"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3"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4"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5"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6"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7"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8"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9"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70"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671"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672"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673"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674"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5"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6"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7"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8"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9"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0"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1"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2"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3"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4"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5"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6"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7"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8"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9"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0"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1"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2"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3"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4"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695"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6"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7"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8"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9"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00"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1"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2"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3"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4"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5"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6"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7"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8"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9"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630"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617" name="TextBox 616"/>
          <p:cNvSpPr txBox="1"/>
          <p:nvPr/>
        </p:nvSpPr>
        <p:spPr>
          <a:xfrm>
            <a:off x="3707904" y="1484785"/>
            <a:ext cx="756874" cy="461665"/>
          </a:xfrm>
          <a:prstGeom prst="rect">
            <a:avLst/>
          </a:prstGeom>
          <a:noFill/>
        </p:spPr>
        <p:txBody>
          <a:bodyPr wrap="none" rtlCol="0">
            <a:spAutoFit/>
          </a:bodyPr>
          <a:lstStyle/>
          <a:p>
            <a:pPr algn="ctr"/>
            <a:r>
              <a:rPr lang="it-IT" sz="1200" b="1" dirty="0" smtClean="0"/>
              <a:t>Element</a:t>
            </a:r>
          </a:p>
          <a:p>
            <a:pPr algn="ctr"/>
            <a:r>
              <a:rPr lang="it-IT" sz="1200" b="1" dirty="0" smtClean="0"/>
              <a:t>Manager</a:t>
            </a:r>
            <a:endParaRPr lang="it-IT" b="1" dirty="0"/>
          </a:p>
        </p:txBody>
      </p:sp>
      <p:cxnSp>
        <p:nvCxnSpPr>
          <p:cNvPr id="619" name="Straight Connector 618"/>
          <p:cNvCxnSpPr/>
          <p:nvPr/>
        </p:nvCxnSpPr>
        <p:spPr>
          <a:xfrm flipV="1">
            <a:off x="4283968" y="2169144"/>
            <a:ext cx="1750736" cy="1797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3" name="Straight Connector 622"/>
          <p:cNvCxnSpPr>
            <a:endCxn id="342" idx="2"/>
          </p:cNvCxnSpPr>
          <p:nvPr/>
        </p:nvCxnSpPr>
        <p:spPr>
          <a:xfrm flipV="1">
            <a:off x="4283968" y="1513756"/>
            <a:ext cx="252751" cy="6384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29" name="Picture 491"/>
          <p:cNvPicPr>
            <a:picLocks noChangeAspect="1" noChangeArrowheads="1"/>
          </p:cNvPicPr>
          <p:nvPr/>
        </p:nvPicPr>
        <p:blipFill>
          <a:blip r:embed="rId3" cstate="print"/>
          <a:srcRect/>
          <a:stretch>
            <a:fillRect/>
          </a:stretch>
        </p:blipFill>
        <p:spPr bwMode="auto">
          <a:xfrm>
            <a:off x="827584" y="4005064"/>
            <a:ext cx="306128" cy="216023"/>
          </a:xfrm>
          <a:prstGeom prst="rect">
            <a:avLst/>
          </a:prstGeom>
          <a:noFill/>
          <a:ln w="9525">
            <a:noFill/>
            <a:miter lim="800000"/>
            <a:headEnd/>
            <a:tailEnd/>
          </a:ln>
        </p:spPr>
      </p:pic>
      <p:pic>
        <p:nvPicPr>
          <p:cNvPr id="710" name="Picture 491"/>
          <p:cNvPicPr>
            <a:picLocks noChangeAspect="1" noChangeArrowheads="1"/>
          </p:cNvPicPr>
          <p:nvPr/>
        </p:nvPicPr>
        <p:blipFill>
          <a:blip r:embed="rId3" cstate="print"/>
          <a:srcRect/>
          <a:stretch>
            <a:fillRect/>
          </a:stretch>
        </p:blipFill>
        <p:spPr bwMode="auto">
          <a:xfrm>
            <a:off x="827584" y="4365104"/>
            <a:ext cx="306130" cy="216024"/>
          </a:xfrm>
          <a:prstGeom prst="rect">
            <a:avLst/>
          </a:prstGeom>
          <a:noFill/>
          <a:ln w="9525">
            <a:noFill/>
            <a:miter lim="800000"/>
            <a:headEnd/>
            <a:tailEnd/>
          </a:ln>
        </p:spPr>
      </p:pic>
      <p:grpSp>
        <p:nvGrpSpPr>
          <p:cNvPr id="711" name="Group 182"/>
          <p:cNvGrpSpPr>
            <a:grpSpLocks noChangeAspect="1"/>
          </p:cNvGrpSpPr>
          <p:nvPr/>
        </p:nvGrpSpPr>
        <p:grpSpPr bwMode="auto">
          <a:xfrm>
            <a:off x="1331640" y="3789040"/>
            <a:ext cx="200528" cy="216024"/>
            <a:chOff x="3862" y="2832"/>
            <a:chExt cx="458" cy="492"/>
          </a:xfrm>
        </p:grpSpPr>
        <p:grpSp>
          <p:nvGrpSpPr>
            <p:cNvPr id="712" name="Group 183"/>
            <p:cNvGrpSpPr>
              <a:grpSpLocks noChangeAspect="1"/>
            </p:cNvGrpSpPr>
            <p:nvPr/>
          </p:nvGrpSpPr>
          <p:grpSpPr bwMode="auto">
            <a:xfrm>
              <a:off x="3862" y="2832"/>
              <a:ext cx="458" cy="492"/>
              <a:chOff x="1441" y="2189"/>
              <a:chExt cx="648" cy="591"/>
            </a:xfrm>
          </p:grpSpPr>
          <p:sp>
            <p:nvSpPr>
              <p:cNvPr id="714"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15"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6"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7"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8"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9"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20"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1"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2"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3"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4"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5"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6"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727"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728"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729"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730"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1"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2"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3"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4"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5"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6"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7"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8"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9"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40"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41"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2"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3"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4"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5"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6"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7"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8"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9"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0"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1"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2"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3"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754"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755"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756"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757"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58"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59"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0"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1"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2"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3"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4"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5"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6"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7"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68"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69"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0"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1"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2"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3"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4"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5"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6"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7"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778"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79"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80"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81"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82"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83"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4"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5"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6"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7"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8"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9"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0"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1"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2"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713"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794" name="TextBox 793"/>
          <p:cNvSpPr txBox="1"/>
          <p:nvPr/>
        </p:nvSpPr>
        <p:spPr>
          <a:xfrm>
            <a:off x="1043608" y="4653136"/>
            <a:ext cx="1080120" cy="276999"/>
          </a:xfrm>
          <a:prstGeom prst="rect">
            <a:avLst/>
          </a:prstGeom>
          <a:noFill/>
        </p:spPr>
        <p:txBody>
          <a:bodyPr wrap="square" rtlCol="0">
            <a:spAutoFit/>
          </a:bodyPr>
          <a:lstStyle/>
          <a:p>
            <a:pPr algn="ctr"/>
            <a:r>
              <a:rPr lang="it-IT" sz="1200" b="1" dirty="0" smtClean="0"/>
              <a:t>Enterprise  1</a:t>
            </a:r>
            <a:endParaRPr lang="it-IT" b="1" dirty="0"/>
          </a:p>
        </p:txBody>
      </p:sp>
      <p:grpSp>
        <p:nvGrpSpPr>
          <p:cNvPr id="795" name="Group 182"/>
          <p:cNvGrpSpPr>
            <a:grpSpLocks noChangeAspect="1"/>
          </p:cNvGrpSpPr>
          <p:nvPr/>
        </p:nvGrpSpPr>
        <p:grpSpPr bwMode="auto">
          <a:xfrm>
            <a:off x="1259632" y="4437112"/>
            <a:ext cx="200528" cy="216024"/>
            <a:chOff x="3862" y="2832"/>
            <a:chExt cx="458" cy="492"/>
          </a:xfrm>
        </p:grpSpPr>
        <p:grpSp>
          <p:nvGrpSpPr>
            <p:cNvPr id="796" name="Group 183"/>
            <p:cNvGrpSpPr>
              <a:grpSpLocks noChangeAspect="1"/>
            </p:cNvGrpSpPr>
            <p:nvPr/>
          </p:nvGrpSpPr>
          <p:grpSpPr bwMode="auto">
            <a:xfrm>
              <a:off x="3862" y="2832"/>
              <a:ext cx="458" cy="492"/>
              <a:chOff x="1441" y="2189"/>
              <a:chExt cx="648" cy="591"/>
            </a:xfrm>
          </p:grpSpPr>
          <p:sp>
            <p:nvSpPr>
              <p:cNvPr id="798"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99"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0"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1"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2"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3"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4"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5"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6"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7"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8"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9"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10"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811"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812"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813"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814"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5"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6"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7"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8"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9"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20"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1"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2"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3"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4"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5"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6"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7"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8"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9"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30"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1"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2"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3"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4"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5"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6"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37"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838"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839"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840"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841"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2"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3"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4"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5"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6"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7"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8"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9"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50"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51"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2"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3"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4"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5"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6"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7"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8"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9"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60"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61"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862"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63"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64"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5"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6"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867"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8"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9"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0"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1"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2"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3"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4"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5"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6"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797"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pic>
        <p:nvPicPr>
          <p:cNvPr id="877" name="Picture 491"/>
          <p:cNvPicPr>
            <a:picLocks noChangeAspect="1" noChangeArrowheads="1"/>
          </p:cNvPicPr>
          <p:nvPr/>
        </p:nvPicPr>
        <p:blipFill>
          <a:blip r:embed="rId3" cstate="print"/>
          <a:srcRect/>
          <a:stretch>
            <a:fillRect/>
          </a:stretch>
        </p:blipFill>
        <p:spPr bwMode="auto">
          <a:xfrm>
            <a:off x="1619672" y="3861048"/>
            <a:ext cx="306128" cy="216023"/>
          </a:xfrm>
          <a:prstGeom prst="rect">
            <a:avLst/>
          </a:prstGeom>
          <a:noFill/>
          <a:ln w="9525">
            <a:noFill/>
            <a:miter lim="800000"/>
            <a:headEnd/>
            <a:tailEnd/>
          </a:ln>
        </p:spPr>
      </p:pic>
      <p:pic>
        <p:nvPicPr>
          <p:cNvPr id="878" name="Picture 491"/>
          <p:cNvPicPr>
            <a:picLocks noChangeAspect="1" noChangeArrowheads="1"/>
          </p:cNvPicPr>
          <p:nvPr/>
        </p:nvPicPr>
        <p:blipFill>
          <a:blip r:embed="rId3" cstate="print"/>
          <a:srcRect/>
          <a:stretch>
            <a:fillRect/>
          </a:stretch>
        </p:blipFill>
        <p:spPr bwMode="auto">
          <a:xfrm>
            <a:off x="1979712" y="4077072"/>
            <a:ext cx="306128" cy="216023"/>
          </a:xfrm>
          <a:prstGeom prst="rect">
            <a:avLst/>
          </a:prstGeom>
          <a:noFill/>
          <a:ln w="9525">
            <a:noFill/>
            <a:miter lim="800000"/>
            <a:headEnd/>
            <a:tailEnd/>
          </a:ln>
        </p:spPr>
      </p:pic>
      <p:pic>
        <p:nvPicPr>
          <p:cNvPr id="879" name="Picture 491"/>
          <p:cNvPicPr>
            <a:picLocks noChangeAspect="1" noChangeArrowheads="1"/>
          </p:cNvPicPr>
          <p:nvPr/>
        </p:nvPicPr>
        <p:blipFill>
          <a:blip r:embed="rId3" cstate="print"/>
          <a:srcRect/>
          <a:stretch>
            <a:fillRect/>
          </a:stretch>
        </p:blipFill>
        <p:spPr bwMode="auto">
          <a:xfrm>
            <a:off x="1547664" y="4221088"/>
            <a:ext cx="306128" cy="216023"/>
          </a:xfrm>
          <a:prstGeom prst="rect">
            <a:avLst/>
          </a:prstGeom>
          <a:noFill/>
          <a:ln w="9525">
            <a:noFill/>
            <a:miter lim="800000"/>
            <a:headEnd/>
            <a:tailEnd/>
          </a:ln>
        </p:spPr>
      </p:pic>
      <p:pic>
        <p:nvPicPr>
          <p:cNvPr id="880" name="Picture 491"/>
          <p:cNvPicPr>
            <a:picLocks noChangeAspect="1" noChangeArrowheads="1"/>
          </p:cNvPicPr>
          <p:nvPr/>
        </p:nvPicPr>
        <p:blipFill>
          <a:blip r:embed="rId3" cstate="print"/>
          <a:srcRect/>
          <a:stretch>
            <a:fillRect/>
          </a:stretch>
        </p:blipFill>
        <p:spPr bwMode="auto">
          <a:xfrm>
            <a:off x="1979712" y="4437112"/>
            <a:ext cx="306128" cy="216023"/>
          </a:xfrm>
          <a:prstGeom prst="rect">
            <a:avLst/>
          </a:prstGeom>
          <a:noFill/>
          <a:ln w="9525">
            <a:noFill/>
            <a:miter lim="800000"/>
            <a:headEnd/>
            <a:tailEnd/>
          </a:ln>
        </p:spPr>
      </p:pic>
      <p:sp>
        <p:nvSpPr>
          <p:cNvPr id="881" name="Oval 880"/>
          <p:cNvSpPr/>
          <p:nvPr/>
        </p:nvSpPr>
        <p:spPr>
          <a:xfrm>
            <a:off x="5652120" y="5301208"/>
            <a:ext cx="1872208" cy="1224136"/>
          </a:xfrm>
          <a:prstGeom prst="ellipse">
            <a:avLst/>
          </a:prstGeom>
          <a:solidFill>
            <a:schemeClr val="accent6">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82" name="Picture 491"/>
          <p:cNvPicPr>
            <a:picLocks noChangeAspect="1" noChangeArrowheads="1"/>
          </p:cNvPicPr>
          <p:nvPr/>
        </p:nvPicPr>
        <p:blipFill>
          <a:blip r:embed="rId3" cstate="print"/>
          <a:srcRect/>
          <a:stretch>
            <a:fillRect/>
          </a:stretch>
        </p:blipFill>
        <p:spPr bwMode="auto">
          <a:xfrm>
            <a:off x="5868144" y="5589240"/>
            <a:ext cx="306128" cy="216023"/>
          </a:xfrm>
          <a:prstGeom prst="rect">
            <a:avLst/>
          </a:prstGeom>
          <a:noFill/>
          <a:ln w="9525">
            <a:noFill/>
            <a:miter lim="800000"/>
            <a:headEnd/>
            <a:tailEnd/>
          </a:ln>
        </p:spPr>
      </p:pic>
      <p:pic>
        <p:nvPicPr>
          <p:cNvPr id="883" name="Picture 491"/>
          <p:cNvPicPr>
            <a:picLocks noChangeAspect="1" noChangeArrowheads="1"/>
          </p:cNvPicPr>
          <p:nvPr/>
        </p:nvPicPr>
        <p:blipFill>
          <a:blip r:embed="rId3" cstate="print"/>
          <a:srcRect/>
          <a:stretch>
            <a:fillRect/>
          </a:stretch>
        </p:blipFill>
        <p:spPr bwMode="auto">
          <a:xfrm>
            <a:off x="5868144" y="5949280"/>
            <a:ext cx="306130" cy="216024"/>
          </a:xfrm>
          <a:prstGeom prst="rect">
            <a:avLst/>
          </a:prstGeom>
          <a:noFill/>
          <a:ln w="9525">
            <a:noFill/>
            <a:miter lim="800000"/>
            <a:headEnd/>
            <a:tailEnd/>
          </a:ln>
        </p:spPr>
      </p:pic>
      <p:grpSp>
        <p:nvGrpSpPr>
          <p:cNvPr id="884" name="Group 182"/>
          <p:cNvGrpSpPr>
            <a:grpSpLocks noChangeAspect="1"/>
          </p:cNvGrpSpPr>
          <p:nvPr/>
        </p:nvGrpSpPr>
        <p:grpSpPr bwMode="auto">
          <a:xfrm>
            <a:off x="6804248" y="5445224"/>
            <a:ext cx="200528" cy="216024"/>
            <a:chOff x="3862" y="2832"/>
            <a:chExt cx="458" cy="492"/>
          </a:xfrm>
        </p:grpSpPr>
        <p:grpSp>
          <p:nvGrpSpPr>
            <p:cNvPr id="885" name="Group 183"/>
            <p:cNvGrpSpPr>
              <a:grpSpLocks noChangeAspect="1"/>
            </p:cNvGrpSpPr>
            <p:nvPr/>
          </p:nvGrpSpPr>
          <p:grpSpPr bwMode="auto">
            <a:xfrm>
              <a:off x="3862" y="2832"/>
              <a:ext cx="458" cy="492"/>
              <a:chOff x="1441" y="2189"/>
              <a:chExt cx="648" cy="591"/>
            </a:xfrm>
          </p:grpSpPr>
          <p:sp>
            <p:nvSpPr>
              <p:cNvPr id="887"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88"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89"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0"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1"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4"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5"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6"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7"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8"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9"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900"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901"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902"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903"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4"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5"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6"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7"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8"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9"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0"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1"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2"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3"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4"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5"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6"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7"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8"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9"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0"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1"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2"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3"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4"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5"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26"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927"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928"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929"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930"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1"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2"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3"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4"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5"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6"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7"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8"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9"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40"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1"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2"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3"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4"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5"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6"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7"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8"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9"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50"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951"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2"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3"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4"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5"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956"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7"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8"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9"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0"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1"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2"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3"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4"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5"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886"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966" name="TextBox 965"/>
          <p:cNvSpPr txBox="1"/>
          <p:nvPr/>
        </p:nvSpPr>
        <p:spPr>
          <a:xfrm>
            <a:off x="6084168" y="6237312"/>
            <a:ext cx="1080120" cy="276999"/>
          </a:xfrm>
          <a:prstGeom prst="rect">
            <a:avLst/>
          </a:prstGeom>
          <a:noFill/>
        </p:spPr>
        <p:txBody>
          <a:bodyPr wrap="square" rtlCol="0">
            <a:spAutoFit/>
          </a:bodyPr>
          <a:lstStyle/>
          <a:p>
            <a:pPr algn="ctr"/>
            <a:r>
              <a:rPr lang="it-IT" sz="1200" b="1" dirty="0" smtClean="0"/>
              <a:t>Enterprise  2</a:t>
            </a:r>
            <a:endParaRPr lang="it-IT" b="1" dirty="0"/>
          </a:p>
        </p:txBody>
      </p:sp>
      <p:grpSp>
        <p:nvGrpSpPr>
          <p:cNvPr id="967" name="Group 182"/>
          <p:cNvGrpSpPr>
            <a:grpSpLocks noChangeAspect="1"/>
          </p:cNvGrpSpPr>
          <p:nvPr/>
        </p:nvGrpSpPr>
        <p:grpSpPr bwMode="auto">
          <a:xfrm>
            <a:off x="6300192" y="6021288"/>
            <a:ext cx="200528" cy="216024"/>
            <a:chOff x="3862" y="2832"/>
            <a:chExt cx="458" cy="492"/>
          </a:xfrm>
        </p:grpSpPr>
        <p:grpSp>
          <p:nvGrpSpPr>
            <p:cNvPr id="968" name="Group 183"/>
            <p:cNvGrpSpPr>
              <a:grpSpLocks noChangeAspect="1"/>
            </p:cNvGrpSpPr>
            <p:nvPr/>
          </p:nvGrpSpPr>
          <p:grpSpPr bwMode="auto">
            <a:xfrm>
              <a:off x="3862" y="2832"/>
              <a:ext cx="458" cy="492"/>
              <a:chOff x="1441" y="2189"/>
              <a:chExt cx="648" cy="591"/>
            </a:xfrm>
          </p:grpSpPr>
          <p:sp>
            <p:nvSpPr>
              <p:cNvPr id="970"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71"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2"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3"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4"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5"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6"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7"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8"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9"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0"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1"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2"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983"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984"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985"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986"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87"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88"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89"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90"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91"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92"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3"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4"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5"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6"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7"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98"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99"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0"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1"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2"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3"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4"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5"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6"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7"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8"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9"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010"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011"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012"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013"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4"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5"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6"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7"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8"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19"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0"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1"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2"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3"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4"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5"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6"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7"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8"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29"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0"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1"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2"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3"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034"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35"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36"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37"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38"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039"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0"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1"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2"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3"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4"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5"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6"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7"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8"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969"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pic>
        <p:nvPicPr>
          <p:cNvPr id="1049" name="Picture 491"/>
          <p:cNvPicPr>
            <a:picLocks noChangeAspect="1" noChangeArrowheads="1"/>
          </p:cNvPicPr>
          <p:nvPr/>
        </p:nvPicPr>
        <p:blipFill>
          <a:blip r:embed="rId3" cstate="print"/>
          <a:srcRect/>
          <a:stretch>
            <a:fillRect/>
          </a:stretch>
        </p:blipFill>
        <p:spPr bwMode="auto">
          <a:xfrm>
            <a:off x="6282096" y="5517233"/>
            <a:ext cx="306128" cy="216023"/>
          </a:xfrm>
          <a:prstGeom prst="rect">
            <a:avLst/>
          </a:prstGeom>
          <a:noFill/>
          <a:ln w="9525">
            <a:noFill/>
            <a:miter lim="800000"/>
            <a:headEnd/>
            <a:tailEnd/>
          </a:ln>
        </p:spPr>
      </p:pic>
      <p:pic>
        <p:nvPicPr>
          <p:cNvPr id="1050" name="Picture 491"/>
          <p:cNvPicPr>
            <a:picLocks noChangeAspect="1" noChangeArrowheads="1"/>
          </p:cNvPicPr>
          <p:nvPr/>
        </p:nvPicPr>
        <p:blipFill>
          <a:blip r:embed="rId3" cstate="print"/>
          <a:srcRect/>
          <a:stretch>
            <a:fillRect/>
          </a:stretch>
        </p:blipFill>
        <p:spPr bwMode="auto">
          <a:xfrm>
            <a:off x="7092280" y="5661248"/>
            <a:ext cx="306128" cy="216023"/>
          </a:xfrm>
          <a:prstGeom prst="rect">
            <a:avLst/>
          </a:prstGeom>
          <a:noFill/>
          <a:ln w="9525">
            <a:noFill/>
            <a:miter lim="800000"/>
            <a:headEnd/>
            <a:tailEnd/>
          </a:ln>
        </p:spPr>
      </p:pic>
      <p:pic>
        <p:nvPicPr>
          <p:cNvPr id="1052" name="Picture 491"/>
          <p:cNvPicPr>
            <a:picLocks noChangeAspect="1" noChangeArrowheads="1"/>
          </p:cNvPicPr>
          <p:nvPr/>
        </p:nvPicPr>
        <p:blipFill>
          <a:blip r:embed="rId3" cstate="print"/>
          <a:srcRect/>
          <a:stretch>
            <a:fillRect/>
          </a:stretch>
        </p:blipFill>
        <p:spPr bwMode="auto">
          <a:xfrm>
            <a:off x="6588224" y="5877272"/>
            <a:ext cx="306128" cy="216023"/>
          </a:xfrm>
          <a:prstGeom prst="rect">
            <a:avLst/>
          </a:prstGeom>
          <a:noFill/>
          <a:ln w="9525">
            <a:noFill/>
            <a:miter lim="800000"/>
            <a:headEnd/>
            <a:tailEnd/>
          </a:ln>
        </p:spPr>
      </p:pic>
      <p:sp>
        <p:nvSpPr>
          <p:cNvPr id="1053" name="Oval 1052"/>
          <p:cNvSpPr/>
          <p:nvPr/>
        </p:nvSpPr>
        <p:spPr>
          <a:xfrm>
            <a:off x="2915816" y="5661248"/>
            <a:ext cx="1872208" cy="936104"/>
          </a:xfrm>
          <a:prstGeom prst="ellipse">
            <a:avLst/>
          </a:prstGeom>
          <a:solidFill>
            <a:schemeClr val="accent3">
              <a:lumMod val="60000"/>
              <a:lumOff val="4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54" name="Picture 491"/>
          <p:cNvPicPr>
            <a:picLocks noChangeAspect="1" noChangeArrowheads="1"/>
          </p:cNvPicPr>
          <p:nvPr/>
        </p:nvPicPr>
        <p:blipFill>
          <a:blip r:embed="rId3" cstate="print"/>
          <a:srcRect/>
          <a:stretch>
            <a:fillRect/>
          </a:stretch>
        </p:blipFill>
        <p:spPr bwMode="auto">
          <a:xfrm>
            <a:off x="3347864" y="5805264"/>
            <a:ext cx="306128" cy="216023"/>
          </a:xfrm>
          <a:prstGeom prst="rect">
            <a:avLst/>
          </a:prstGeom>
          <a:noFill/>
          <a:ln w="9525">
            <a:noFill/>
            <a:miter lim="800000"/>
            <a:headEnd/>
            <a:tailEnd/>
          </a:ln>
        </p:spPr>
      </p:pic>
      <p:pic>
        <p:nvPicPr>
          <p:cNvPr id="1055" name="Picture 491"/>
          <p:cNvPicPr>
            <a:picLocks noChangeAspect="1" noChangeArrowheads="1"/>
          </p:cNvPicPr>
          <p:nvPr/>
        </p:nvPicPr>
        <p:blipFill>
          <a:blip r:embed="rId3" cstate="print"/>
          <a:srcRect/>
          <a:stretch>
            <a:fillRect/>
          </a:stretch>
        </p:blipFill>
        <p:spPr bwMode="auto">
          <a:xfrm>
            <a:off x="3131840" y="6093296"/>
            <a:ext cx="306130" cy="216024"/>
          </a:xfrm>
          <a:prstGeom prst="rect">
            <a:avLst/>
          </a:prstGeom>
          <a:noFill/>
          <a:ln w="9525">
            <a:noFill/>
            <a:miter lim="800000"/>
            <a:headEnd/>
            <a:tailEnd/>
          </a:ln>
        </p:spPr>
      </p:pic>
      <p:grpSp>
        <p:nvGrpSpPr>
          <p:cNvPr id="1056" name="Group 182"/>
          <p:cNvGrpSpPr>
            <a:grpSpLocks noChangeAspect="1"/>
          </p:cNvGrpSpPr>
          <p:nvPr/>
        </p:nvGrpSpPr>
        <p:grpSpPr bwMode="auto">
          <a:xfrm>
            <a:off x="3779912" y="5733256"/>
            <a:ext cx="200528" cy="216024"/>
            <a:chOff x="3862" y="2832"/>
            <a:chExt cx="458" cy="492"/>
          </a:xfrm>
        </p:grpSpPr>
        <p:grpSp>
          <p:nvGrpSpPr>
            <p:cNvPr id="1057" name="Group 183"/>
            <p:cNvGrpSpPr>
              <a:grpSpLocks noChangeAspect="1"/>
            </p:cNvGrpSpPr>
            <p:nvPr/>
          </p:nvGrpSpPr>
          <p:grpSpPr bwMode="auto">
            <a:xfrm>
              <a:off x="3862" y="2832"/>
              <a:ext cx="458" cy="492"/>
              <a:chOff x="1441" y="2189"/>
              <a:chExt cx="648" cy="591"/>
            </a:xfrm>
          </p:grpSpPr>
          <p:sp>
            <p:nvSpPr>
              <p:cNvPr id="105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6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7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7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107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107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107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107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7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7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7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7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8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8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09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10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10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10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0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0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1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1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12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12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12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2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2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12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2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1058"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1138" name="TextBox 1137"/>
          <p:cNvSpPr txBox="1"/>
          <p:nvPr/>
        </p:nvSpPr>
        <p:spPr>
          <a:xfrm>
            <a:off x="3347864" y="6309320"/>
            <a:ext cx="1080120" cy="276999"/>
          </a:xfrm>
          <a:prstGeom prst="rect">
            <a:avLst/>
          </a:prstGeom>
          <a:noFill/>
        </p:spPr>
        <p:txBody>
          <a:bodyPr wrap="square" rtlCol="0">
            <a:spAutoFit/>
          </a:bodyPr>
          <a:lstStyle/>
          <a:p>
            <a:pPr algn="ctr"/>
            <a:r>
              <a:rPr lang="it-IT" sz="1200" b="1" dirty="0" smtClean="0"/>
              <a:t>Enterprise  3</a:t>
            </a:r>
            <a:endParaRPr lang="it-IT" b="1" dirty="0"/>
          </a:p>
        </p:txBody>
      </p:sp>
      <p:pic>
        <p:nvPicPr>
          <p:cNvPr id="1221" name="Picture 491"/>
          <p:cNvPicPr>
            <a:picLocks noChangeAspect="1" noChangeArrowheads="1"/>
          </p:cNvPicPr>
          <p:nvPr/>
        </p:nvPicPr>
        <p:blipFill>
          <a:blip r:embed="rId3" cstate="print"/>
          <a:srcRect/>
          <a:stretch>
            <a:fillRect/>
          </a:stretch>
        </p:blipFill>
        <p:spPr bwMode="auto">
          <a:xfrm>
            <a:off x="3851920" y="6093296"/>
            <a:ext cx="306128" cy="216023"/>
          </a:xfrm>
          <a:prstGeom prst="rect">
            <a:avLst/>
          </a:prstGeom>
          <a:noFill/>
          <a:ln w="9525">
            <a:noFill/>
            <a:miter lim="800000"/>
            <a:headEnd/>
            <a:tailEnd/>
          </a:ln>
        </p:spPr>
      </p:pic>
      <p:pic>
        <p:nvPicPr>
          <p:cNvPr id="1223" name="Picture 491"/>
          <p:cNvPicPr>
            <a:picLocks noChangeAspect="1" noChangeArrowheads="1"/>
          </p:cNvPicPr>
          <p:nvPr/>
        </p:nvPicPr>
        <p:blipFill>
          <a:blip r:embed="rId3" cstate="print"/>
          <a:srcRect/>
          <a:stretch>
            <a:fillRect/>
          </a:stretch>
        </p:blipFill>
        <p:spPr bwMode="auto">
          <a:xfrm>
            <a:off x="4283968" y="6165304"/>
            <a:ext cx="306128" cy="216023"/>
          </a:xfrm>
          <a:prstGeom prst="rect">
            <a:avLst/>
          </a:prstGeom>
          <a:noFill/>
          <a:ln w="9525">
            <a:noFill/>
            <a:miter lim="800000"/>
            <a:headEnd/>
            <a:tailEnd/>
          </a:ln>
        </p:spPr>
      </p:pic>
      <p:grpSp>
        <p:nvGrpSpPr>
          <p:cNvPr id="1225" name="Group 182"/>
          <p:cNvGrpSpPr>
            <a:grpSpLocks noChangeAspect="1"/>
          </p:cNvGrpSpPr>
          <p:nvPr/>
        </p:nvGrpSpPr>
        <p:grpSpPr bwMode="auto">
          <a:xfrm>
            <a:off x="7092280" y="6021288"/>
            <a:ext cx="200528" cy="216024"/>
            <a:chOff x="3862" y="2832"/>
            <a:chExt cx="458" cy="492"/>
          </a:xfrm>
        </p:grpSpPr>
        <p:grpSp>
          <p:nvGrpSpPr>
            <p:cNvPr id="1226" name="Group 183"/>
            <p:cNvGrpSpPr>
              <a:grpSpLocks noChangeAspect="1"/>
            </p:cNvGrpSpPr>
            <p:nvPr/>
          </p:nvGrpSpPr>
          <p:grpSpPr bwMode="auto">
            <a:xfrm>
              <a:off x="3862" y="2832"/>
              <a:ext cx="458" cy="492"/>
              <a:chOff x="1441" y="2189"/>
              <a:chExt cx="648" cy="591"/>
            </a:xfrm>
          </p:grpSpPr>
          <p:sp>
            <p:nvSpPr>
              <p:cNvPr id="1228"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29"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0"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1"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2"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3"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4"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5"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6"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7"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8"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9"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40"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1241"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1242"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1243"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1244"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5"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46"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7"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48"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9"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50"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1"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2"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3"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4"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5"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6"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7"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8"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9"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60"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1"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2"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3"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4"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5"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6"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67"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268"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269"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270"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271"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2"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3"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4"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5"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6"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7"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8"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9"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80"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81"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2"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3"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4"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5"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6"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7"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8"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9"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90"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91"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292"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93"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94"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95"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96"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297"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98"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99"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0"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1"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2"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3"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4"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5"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6"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1227" name="Picture 263"/>
            <p:cNvPicPr>
              <a:picLocks noChangeAspect="1" noChangeArrowheads="1"/>
            </p:cNvPicPr>
            <p:nvPr/>
          </p:nvPicPr>
          <p:blipFill>
            <a:blip r:embed="rId2" cstate="print"/>
            <a:srcRect/>
            <a:stretch>
              <a:fillRect/>
            </a:stretch>
          </p:blipFill>
          <p:spPr bwMode="auto">
            <a:xfrm>
              <a:off x="3950" y="2912"/>
              <a:ext cx="247" cy="179"/>
            </a:xfrm>
            <a:prstGeom prst="rect">
              <a:avLst/>
            </a:prstGeom>
            <a:noFill/>
            <a:ln w="9525">
              <a:noFill/>
              <a:miter lim="800000"/>
              <a:headEnd/>
              <a:tailEnd/>
            </a:ln>
            <a:effectLst/>
          </p:spPr>
        </p:pic>
      </p:grpSp>
      <p:sp>
        <p:nvSpPr>
          <p:cNvPr id="1307" name="Oval 1306"/>
          <p:cNvSpPr/>
          <p:nvPr/>
        </p:nvSpPr>
        <p:spPr>
          <a:xfrm>
            <a:off x="7092280" y="4365104"/>
            <a:ext cx="1512168" cy="936104"/>
          </a:xfrm>
          <a:prstGeom prst="ellipse">
            <a:avLst/>
          </a:prstGeom>
          <a:solidFill>
            <a:schemeClr val="accent1">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08" name="Picture 491"/>
          <p:cNvPicPr>
            <a:picLocks noChangeAspect="1" noChangeArrowheads="1"/>
          </p:cNvPicPr>
          <p:nvPr/>
        </p:nvPicPr>
        <p:blipFill>
          <a:blip r:embed="rId3" cstate="print"/>
          <a:srcRect/>
          <a:stretch>
            <a:fillRect/>
          </a:stretch>
        </p:blipFill>
        <p:spPr bwMode="auto">
          <a:xfrm>
            <a:off x="7236296" y="4653136"/>
            <a:ext cx="306128" cy="216023"/>
          </a:xfrm>
          <a:prstGeom prst="rect">
            <a:avLst/>
          </a:prstGeom>
          <a:noFill/>
          <a:ln w="9525">
            <a:noFill/>
            <a:miter lim="800000"/>
            <a:headEnd/>
            <a:tailEnd/>
          </a:ln>
        </p:spPr>
      </p:pic>
      <p:pic>
        <p:nvPicPr>
          <p:cNvPr id="1309" name="Picture 491"/>
          <p:cNvPicPr>
            <a:picLocks noChangeAspect="1" noChangeArrowheads="1"/>
          </p:cNvPicPr>
          <p:nvPr/>
        </p:nvPicPr>
        <p:blipFill>
          <a:blip r:embed="rId3" cstate="print"/>
          <a:srcRect/>
          <a:stretch>
            <a:fillRect/>
          </a:stretch>
        </p:blipFill>
        <p:spPr bwMode="auto">
          <a:xfrm>
            <a:off x="7884368" y="4725144"/>
            <a:ext cx="306128" cy="216023"/>
          </a:xfrm>
          <a:prstGeom prst="rect">
            <a:avLst/>
          </a:prstGeom>
          <a:noFill/>
          <a:ln w="9525">
            <a:noFill/>
            <a:miter lim="800000"/>
            <a:headEnd/>
            <a:tailEnd/>
          </a:ln>
        </p:spPr>
      </p:pic>
      <p:sp>
        <p:nvSpPr>
          <p:cNvPr id="1310" name="TextBox 1309"/>
          <p:cNvSpPr txBox="1"/>
          <p:nvPr/>
        </p:nvSpPr>
        <p:spPr>
          <a:xfrm>
            <a:off x="7380312" y="4941168"/>
            <a:ext cx="1080120" cy="276999"/>
          </a:xfrm>
          <a:prstGeom prst="rect">
            <a:avLst/>
          </a:prstGeom>
          <a:noFill/>
        </p:spPr>
        <p:txBody>
          <a:bodyPr wrap="square" rtlCol="0">
            <a:spAutoFit/>
          </a:bodyPr>
          <a:lstStyle/>
          <a:p>
            <a:pPr algn="ctr"/>
            <a:r>
              <a:rPr lang="it-IT" sz="1200" b="1" dirty="0" smtClean="0"/>
              <a:t>Enterprise  1</a:t>
            </a:r>
            <a:endParaRPr lang="it-IT" b="1" dirty="0"/>
          </a:p>
        </p:txBody>
      </p:sp>
      <p:pic>
        <p:nvPicPr>
          <p:cNvPr id="1311" name="Picture 491"/>
          <p:cNvPicPr>
            <a:picLocks noChangeAspect="1" noChangeArrowheads="1"/>
          </p:cNvPicPr>
          <p:nvPr/>
        </p:nvPicPr>
        <p:blipFill>
          <a:blip r:embed="rId3" cstate="print"/>
          <a:srcRect/>
          <a:stretch>
            <a:fillRect/>
          </a:stretch>
        </p:blipFill>
        <p:spPr bwMode="auto">
          <a:xfrm>
            <a:off x="7596336" y="4509120"/>
            <a:ext cx="306128" cy="216023"/>
          </a:xfrm>
          <a:prstGeom prst="rect">
            <a:avLst/>
          </a:prstGeom>
          <a:noFill/>
          <a:ln w="9525">
            <a:noFill/>
            <a:miter lim="800000"/>
            <a:headEnd/>
            <a:tailEnd/>
          </a:ln>
        </p:spPr>
      </p:pic>
      <p:sp>
        <p:nvSpPr>
          <p:cNvPr id="1312" name="Oval 1311"/>
          <p:cNvSpPr/>
          <p:nvPr/>
        </p:nvSpPr>
        <p:spPr>
          <a:xfrm>
            <a:off x="611560" y="5373216"/>
            <a:ext cx="1512168" cy="936104"/>
          </a:xfrm>
          <a:prstGeom prst="ellipse">
            <a:avLst/>
          </a:prstGeom>
          <a:solidFill>
            <a:schemeClr val="accent6">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13" name="Picture 491"/>
          <p:cNvPicPr>
            <a:picLocks noChangeAspect="1" noChangeArrowheads="1"/>
          </p:cNvPicPr>
          <p:nvPr/>
        </p:nvPicPr>
        <p:blipFill>
          <a:blip r:embed="rId3" cstate="print"/>
          <a:srcRect/>
          <a:stretch>
            <a:fillRect/>
          </a:stretch>
        </p:blipFill>
        <p:spPr bwMode="auto">
          <a:xfrm>
            <a:off x="755576" y="5733256"/>
            <a:ext cx="306128" cy="216023"/>
          </a:xfrm>
          <a:prstGeom prst="rect">
            <a:avLst/>
          </a:prstGeom>
          <a:noFill/>
          <a:ln w="9525">
            <a:noFill/>
            <a:miter lim="800000"/>
            <a:headEnd/>
            <a:tailEnd/>
          </a:ln>
        </p:spPr>
      </p:pic>
      <p:pic>
        <p:nvPicPr>
          <p:cNvPr id="1314" name="Picture 491"/>
          <p:cNvPicPr>
            <a:picLocks noChangeAspect="1" noChangeArrowheads="1"/>
          </p:cNvPicPr>
          <p:nvPr/>
        </p:nvPicPr>
        <p:blipFill>
          <a:blip r:embed="rId3" cstate="print"/>
          <a:srcRect/>
          <a:stretch>
            <a:fillRect/>
          </a:stretch>
        </p:blipFill>
        <p:spPr bwMode="auto">
          <a:xfrm>
            <a:off x="1691680" y="5733256"/>
            <a:ext cx="306128" cy="216023"/>
          </a:xfrm>
          <a:prstGeom prst="rect">
            <a:avLst/>
          </a:prstGeom>
          <a:noFill/>
          <a:ln w="9525">
            <a:noFill/>
            <a:miter lim="800000"/>
            <a:headEnd/>
            <a:tailEnd/>
          </a:ln>
        </p:spPr>
      </p:pic>
      <p:sp>
        <p:nvSpPr>
          <p:cNvPr id="1315" name="TextBox 1314"/>
          <p:cNvSpPr txBox="1"/>
          <p:nvPr/>
        </p:nvSpPr>
        <p:spPr>
          <a:xfrm>
            <a:off x="899592" y="5949280"/>
            <a:ext cx="1080120" cy="276999"/>
          </a:xfrm>
          <a:prstGeom prst="rect">
            <a:avLst/>
          </a:prstGeom>
          <a:noFill/>
        </p:spPr>
        <p:txBody>
          <a:bodyPr wrap="square" rtlCol="0">
            <a:spAutoFit/>
          </a:bodyPr>
          <a:lstStyle/>
          <a:p>
            <a:pPr algn="ctr"/>
            <a:r>
              <a:rPr lang="it-IT" sz="1200" b="1" dirty="0" smtClean="0"/>
              <a:t>Enterprise  2</a:t>
            </a:r>
            <a:endParaRPr lang="it-IT" b="1" dirty="0"/>
          </a:p>
        </p:txBody>
      </p:sp>
      <p:pic>
        <p:nvPicPr>
          <p:cNvPr id="1316" name="Picture 491"/>
          <p:cNvPicPr>
            <a:picLocks noChangeAspect="1" noChangeArrowheads="1"/>
          </p:cNvPicPr>
          <p:nvPr/>
        </p:nvPicPr>
        <p:blipFill>
          <a:blip r:embed="rId3" cstate="print"/>
          <a:srcRect/>
          <a:stretch>
            <a:fillRect/>
          </a:stretch>
        </p:blipFill>
        <p:spPr bwMode="auto">
          <a:xfrm>
            <a:off x="1259632" y="5589240"/>
            <a:ext cx="306128" cy="216023"/>
          </a:xfrm>
          <a:prstGeom prst="rect">
            <a:avLst/>
          </a:prstGeom>
          <a:noFill/>
          <a:ln w="9525">
            <a:noFill/>
            <a:miter lim="800000"/>
            <a:headEnd/>
            <a:tailEnd/>
          </a:ln>
        </p:spPr>
      </p:pic>
      <p:pic>
        <p:nvPicPr>
          <p:cNvPr id="1317" name="Picture 491"/>
          <p:cNvPicPr>
            <a:picLocks noChangeAspect="1" noChangeArrowheads="1"/>
          </p:cNvPicPr>
          <p:nvPr/>
        </p:nvPicPr>
        <p:blipFill>
          <a:blip r:embed="rId3" cstate="print"/>
          <a:srcRect/>
          <a:stretch>
            <a:fillRect/>
          </a:stretch>
        </p:blipFill>
        <p:spPr bwMode="auto">
          <a:xfrm>
            <a:off x="3923928" y="3501008"/>
            <a:ext cx="420688" cy="296863"/>
          </a:xfrm>
          <a:prstGeom prst="rect">
            <a:avLst/>
          </a:prstGeom>
          <a:noFill/>
          <a:ln w="9525">
            <a:noFill/>
            <a:miter lim="800000"/>
            <a:headEnd/>
            <a:tailEnd/>
          </a:ln>
        </p:spPr>
      </p:pic>
      <p:pic>
        <p:nvPicPr>
          <p:cNvPr id="1318" name="Picture 491"/>
          <p:cNvPicPr>
            <a:picLocks noChangeAspect="1" noChangeArrowheads="1"/>
          </p:cNvPicPr>
          <p:nvPr/>
        </p:nvPicPr>
        <p:blipFill>
          <a:blip r:embed="rId3" cstate="print"/>
          <a:srcRect/>
          <a:stretch>
            <a:fillRect/>
          </a:stretch>
        </p:blipFill>
        <p:spPr bwMode="auto">
          <a:xfrm>
            <a:off x="5004048" y="5733256"/>
            <a:ext cx="420688" cy="296863"/>
          </a:xfrm>
          <a:prstGeom prst="rect">
            <a:avLst/>
          </a:prstGeom>
          <a:noFill/>
          <a:ln w="9525">
            <a:noFill/>
            <a:miter lim="800000"/>
            <a:headEnd/>
            <a:tailEnd/>
          </a:ln>
        </p:spPr>
      </p:pic>
      <p:cxnSp>
        <p:nvCxnSpPr>
          <p:cNvPr id="1327" name="Straight Connector 1326"/>
          <p:cNvCxnSpPr>
            <a:stCxn id="449" idx="0"/>
          </p:cNvCxnSpPr>
          <p:nvPr/>
        </p:nvCxnSpPr>
        <p:spPr>
          <a:xfrm flipH="1" flipV="1">
            <a:off x="2411761" y="4563724"/>
            <a:ext cx="731917" cy="1254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40" name="AutoShape 22"/>
          <p:cNvSpPr>
            <a:spLocks noChangeArrowheads="1"/>
          </p:cNvSpPr>
          <p:nvPr/>
        </p:nvSpPr>
        <p:spPr bwMode="auto">
          <a:xfrm>
            <a:off x="5004048" y="1593080"/>
            <a:ext cx="576064" cy="504056"/>
          </a:xfrm>
          <a:prstGeom prst="flowChartMagneticDisk">
            <a:avLst/>
          </a:prstGeom>
          <a:solidFill>
            <a:schemeClr val="bg1">
              <a:lumMod val="6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r>
              <a:rPr lang="en-US" sz="1100" b="1" dirty="0" smtClean="0">
                <a:latin typeface="Arial Narrow" pitchFamily="34" charset="0"/>
              </a:rPr>
              <a:t>User</a:t>
            </a:r>
          </a:p>
          <a:p>
            <a:pPr algn="ctr"/>
            <a:r>
              <a:rPr lang="en-US" sz="1100" b="1" dirty="0" smtClean="0">
                <a:latin typeface="Arial Narrow" pitchFamily="34" charset="0"/>
              </a:rPr>
              <a:t>DB</a:t>
            </a:r>
            <a:endParaRPr lang="en-US" sz="1200" b="1" dirty="0">
              <a:latin typeface="Arial Narrow" pitchFamily="34" charset="0"/>
            </a:endParaRPr>
          </a:p>
        </p:txBody>
      </p:sp>
      <p:cxnSp>
        <p:nvCxnSpPr>
          <p:cNvPr id="1342" name="Straight Connector 1341"/>
          <p:cNvCxnSpPr/>
          <p:nvPr/>
        </p:nvCxnSpPr>
        <p:spPr>
          <a:xfrm>
            <a:off x="4738560" y="1124746"/>
            <a:ext cx="1296144" cy="3243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6" name="Straight Connector 1345"/>
          <p:cNvCxnSpPr>
            <a:endCxn id="1340" idx="2"/>
          </p:cNvCxnSpPr>
          <p:nvPr/>
        </p:nvCxnSpPr>
        <p:spPr>
          <a:xfrm flipV="1">
            <a:off x="4283968" y="1845108"/>
            <a:ext cx="720080" cy="3597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4" name="Straight Connector 1343"/>
          <p:cNvCxnSpPr/>
          <p:nvPr/>
        </p:nvCxnSpPr>
        <p:spPr>
          <a:xfrm>
            <a:off x="4738560" y="1377056"/>
            <a:ext cx="360040" cy="2523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4" name="Straight Connector 1353"/>
          <p:cNvCxnSpPr/>
          <p:nvPr/>
        </p:nvCxnSpPr>
        <p:spPr>
          <a:xfrm>
            <a:off x="5580112" y="1844824"/>
            <a:ext cx="4320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60" name="Group 69"/>
          <p:cNvGrpSpPr>
            <a:grpSpLocks/>
          </p:cNvGrpSpPr>
          <p:nvPr/>
        </p:nvGrpSpPr>
        <p:grpSpPr bwMode="auto">
          <a:xfrm>
            <a:off x="3923928" y="1916833"/>
            <a:ext cx="414171" cy="616068"/>
            <a:chOff x="4654" y="740"/>
            <a:chExt cx="283" cy="263"/>
          </a:xfrm>
        </p:grpSpPr>
        <p:sp>
          <p:nvSpPr>
            <p:cNvPr id="461"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63"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4"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465"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480"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87"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488" name="Group 52"/>
            <p:cNvGrpSpPr>
              <a:grpSpLocks/>
            </p:cNvGrpSpPr>
            <p:nvPr/>
          </p:nvGrpSpPr>
          <p:grpSpPr bwMode="auto">
            <a:xfrm>
              <a:off x="4654" y="833"/>
              <a:ext cx="250" cy="117"/>
              <a:chOff x="4654" y="833"/>
              <a:chExt cx="250" cy="117"/>
            </a:xfrm>
          </p:grpSpPr>
          <p:sp>
            <p:nvSpPr>
              <p:cNvPr id="610"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2"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4"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489" name="Group 56"/>
            <p:cNvGrpSpPr>
              <a:grpSpLocks/>
            </p:cNvGrpSpPr>
            <p:nvPr/>
          </p:nvGrpSpPr>
          <p:grpSpPr bwMode="auto">
            <a:xfrm>
              <a:off x="4654" y="831"/>
              <a:ext cx="250" cy="117"/>
              <a:chOff x="4654" y="831"/>
              <a:chExt cx="250" cy="117"/>
            </a:xfrm>
          </p:grpSpPr>
          <p:sp>
            <p:nvSpPr>
              <p:cNvPr id="606"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8"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9"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490"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71" name="Group 261"/>
            <p:cNvGrpSpPr>
              <a:grpSpLocks/>
            </p:cNvGrpSpPr>
            <p:nvPr/>
          </p:nvGrpSpPr>
          <p:grpSpPr bwMode="auto">
            <a:xfrm>
              <a:off x="4821" y="802"/>
              <a:ext cx="61" cy="177"/>
              <a:chOff x="4821" y="802"/>
              <a:chExt cx="61" cy="177"/>
            </a:xfrm>
          </p:grpSpPr>
          <p:grpSp>
            <p:nvGrpSpPr>
              <p:cNvPr id="573" name="Group 62"/>
              <p:cNvGrpSpPr>
                <a:grpSpLocks/>
              </p:cNvGrpSpPr>
              <p:nvPr/>
            </p:nvGrpSpPr>
            <p:grpSpPr bwMode="auto">
              <a:xfrm>
                <a:off x="4823" y="804"/>
                <a:ext cx="59" cy="175"/>
                <a:chOff x="4823" y="804"/>
                <a:chExt cx="59" cy="175"/>
              </a:xfrm>
            </p:grpSpPr>
            <p:sp>
              <p:nvSpPr>
                <p:cNvPr id="593"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9"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0"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1"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575" name="Group 67"/>
              <p:cNvGrpSpPr>
                <a:grpSpLocks/>
              </p:cNvGrpSpPr>
              <p:nvPr/>
            </p:nvGrpSpPr>
            <p:grpSpPr bwMode="auto">
              <a:xfrm>
                <a:off x="4821" y="802"/>
                <a:ext cx="59" cy="175"/>
                <a:chOff x="4821" y="802"/>
                <a:chExt cx="59" cy="175"/>
              </a:xfrm>
            </p:grpSpPr>
            <p:sp>
              <p:nvSpPr>
                <p:cNvPr id="577"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82"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0"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2"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1" name="Group 69"/>
          <p:cNvGrpSpPr>
            <a:grpSpLocks/>
          </p:cNvGrpSpPr>
          <p:nvPr/>
        </p:nvGrpSpPr>
        <p:grpSpPr bwMode="auto">
          <a:xfrm>
            <a:off x="4355976" y="897688"/>
            <a:ext cx="414171" cy="616068"/>
            <a:chOff x="4654" y="740"/>
            <a:chExt cx="283" cy="263"/>
          </a:xfrm>
        </p:grpSpPr>
        <p:sp>
          <p:nvSpPr>
            <p:cNvPr id="340"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1"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42"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43"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44"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5"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2" name="Group 52"/>
            <p:cNvGrpSpPr>
              <a:grpSpLocks/>
            </p:cNvGrpSpPr>
            <p:nvPr/>
          </p:nvGrpSpPr>
          <p:grpSpPr bwMode="auto">
            <a:xfrm>
              <a:off x="4654" y="833"/>
              <a:ext cx="250" cy="117"/>
              <a:chOff x="4654" y="833"/>
              <a:chExt cx="250" cy="117"/>
            </a:xfrm>
          </p:grpSpPr>
          <p:sp>
            <p:nvSpPr>
              <p:cNvPr id="363"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4"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5"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3" name="Group 56"/>
            <p:cNvGrpSpPr>
              <a:grpSpLocks/>
            </p:cNvGrpSpPr>
            <p:nvPr/>
          </p:nvGrpSpPr>
          <p:grpSpPr bwMode="auto">
            <a:xfrm>
              <a:off x="4654" y="831"/>
              <a:ext cx="250" cy="117"/>
              <a:chOff x="4654" y="831"/>
              <a:chExt cx="250" cy="117"/>
            </a:xfrm>
          </p:grpSpPr>
          <p:sp>
            <p:nvSpPr>
              <p:cNvPr id="360"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1"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2"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348"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4" name="Group 261"/>
            <p:cNvGrpSpPr>
              <a:grpSpLocks/>
            </p:cNvGrpSpPr>
            <p:nvPr/>
          </p:nvGrpSpPr>
          <p:grpSpPr bwMode="auto">
            <a:xfrm>
              <a:off x="4821" y="802"/>
              <a:ext cx="61" cy="177"/>
              <a:chOff x="4821" y="802"/>
              <a:chExt cx="61" cy="177"/>
            </a:xfrm>
          </p:grpSpPr>
          <p:grpSp>
            <p:nvGrpSpPr>
              <p:cNvPr id="25" name="Group 62"/>
              <p:cNvGrpSpPr>
                <a:grpSpLocks/>
              </p:cNvGrpSpPr>
              <p:nvPr/>
            </p:nvGrpSpPr>
            <p:grpSpPr bwMode="auto">
              <a:xfrm>
                <a:off x="4823" y="804"/>
                <a:ext cx="59" cy="175"/>
                <a:chOff x="4823" y="804"/>
                <a:chExt cx="59" cy="175"/>
              </a:xfrm>
            </p:grpSpPr>
            <p:sp>
              <p:nvSpPr>
                <p:cNvPr id="356"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7"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8"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9"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6" name="Group 67"/>
              <p:cNvGrpSpPr>
                <a:grpSpLocks/>
              </p:cNvGrpSpPr>
              <p:nvPr/>
            </p:nvGrpSpPr>
            <p:grpSpPr bwMode="auto">
              <a:xfrm>
                <a:off x="4821" y="802"/>
                <a:ext cx="59" cy="175"/>
                <a:chOff x="4821" y="802"/>
                <a:chExt cx="59" cy="175"/>
              </a:xfrm>
            </p:grpSpPr>
            <p:sp>
              <p:nvSpPr>
                <p:cNvPr id="352"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3"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4"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5"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1139" name="Freeform 1138"/>
          <p:cNvSpPr/>
          <p:nvPr/>
        </p:nvSpPr>
        <p:spPr>
          <a:xfrm>
            <a:off x="1565189" y="4852232"/>
            <a:ext cx="4802660" cy="803190"/>
          </a:xfrm>
          <a:custGeom>
            <a:avLst/>
            <a:gdLst>
              <a:gd name="connsiteX0" fmla="*/ 0 w 4802660"/>
              <a:gd name="connsiteY0" fmla="*/ 803190 h 803190"/>
              <a:gd name="connsiteX1" fmla="*/ 271849 w 4802660"/>
              <a:gd name="connsiteY1" fmla="*/ 687860 h 803190"/>
              <a:gd name="connsiteX2" fmla="*/ 691979 w 4802660"/>
              <a:gd name="connsiteY2" fmla="*/ 523103 h 803190"/>
              <a:gd name="connsiteX3" fmla="*/ 1227438 w 4802660"/>
              <a:gd name="connsiteY3" fmla="*/ 317157 h 803190"/>
              <a:gd name="connsiteX4" fmla="*/ 1672281 w 4802660"/>
              <a:gd name="connsiteY4" fmla="*/ 144163 h 803190"/>
              <a:gd name="connsiteX5" fmla="*/ 2232454 w 4802660"/>
              <a:gd name="connsiteY5" fmla="*/ 20595 h 803190"/>
              <a:gd name="connsiteX6" fmla="*/ 3089189 w 4802660"/>
              <a:gd name="connsiteY6" fmla="*/ 20595 h 803190"/>
              <a:gd name="connsiteX7" fmla="*/ 4143633 w 4802660"/>
              <a:gd name="connsiteY7" fmla="*/ 61784 h 803190"/>
              <a:gd name="connsiteX8" fmla="*/ 4637903 w 4802660"/>
              <a:gd name="connsiteY8" fmla="*/ 366584 h 803190"/>
              <a:gd name="connsiteX9" fmla="*/ 4802660 w 4802660"/>
              <a:gd name="connsiteY9" fmla="*/ 671384 h 80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2660" h="803190">
                <a:moveTo>
                  <a:pt x="0" y="803190"/>
                </a:moveTo>
                <a:cubicBezTo>
                  <a:pt x="78259" y="768865"/>
                  <a:pt x="156519" y="734541"/>
                  <a:pt x="271849" y="687860"/>
                </a:cubicBezTo>
                <a:cubicBezTo>
                  <a:pt x="387179" y="641179"/>
                  <a:pt x="691979" y="523103"/>
                  <a:pt x="691979" y="523103"/>
                </a:cubicBezTo>
                <a:lnTo>
                  <a:pt x="1227438" y="317157"/>
                </a:lnTo>
                <a:cubicBezTo>
                  <a:pt x="1390822" y="254000"/>
                  <a:pt x="1504778" y="193590"/>
                  <a:pt x="1672281" y="144163"/>
                </a:cubicBezTo>
                <a:cubicBezTo>
                  <a:pt x="1839784" y="94736"/>
                  <a:pt x="1996303" y="41190"/>
                  <a:pt x="2232454" y="20595"/>
                </a:cubicBezTo>
                <a:cubicBezTo>
                  <a:pt x="2468605" y="0"/>
                  <a:pt x="2770659" y="13730"/>
                  <a:pt x="3089189" y="20595"/>
                </a:cubicBezTo>
                <a:cubicBezTo>
                  <a:pt x="3407719" y="27460"/>
                  <a:pt x="3885514" y="4119"/>
                  <a:pt x="4143633" y="61784"/>
                </a:cubicBezTo>
                <a:cubicBezTo>
                  <a:pt x="4401752" y="119449"/>
                  <a:pt x="4528065" y="264984"/>
                  <a:pt x="4637903" y="366584"/>
                </a:cubicBezTo>
                <a:cubicBezTo>
                  <a:pt x="4747741" y="468184"/>
                  <a:pt x="4772455" y="617838"/>
                  <a:pt x="4802660" y="671384"/>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47" name="Freeform 1146"/>
          <p:cNvSpPr/>
          <p:nvPr/>
        </p:nvSpPr>
        <p:spPr>
          <a:xfrm>
            <a:off x="1416908" y="4003589"/>
            <a:ext cx="4267200" cy="1614616"/>
          </a:xfrm>
          <a:custGeom>
            <a:avLst/>
            <a:gdLst>
              <a:gd name="connsiteX0" fmla="*/ 4267200 w 4267200"/>
              <a:gd name="connsiteY0" fmla="*/ 0 h 1614616"/>
              <a:gd name="connsiteX1" fmla="*/ 4226011 w 4267200"/>
              <a:gd name="connsiteY1" fmla="*/ 197708 h 1614616"/>
              <a:gd name="connsiteX2" fmla="*/ 4143633 w 4267200"/>
              <a:gd name="connsiteY2" fmla="*/ 296562 h 1614616"/>
              <a:gd name="connsiteX3" fmla="*/ 4011827 w 4267200"/>
              <a:gd name="connsiteY3" fmla="*/ 354227 h 1614616"/>
              <a:gd name="connsiteX4" fmla="*/ 3830595 w 4267200"/>
              <a:gd name="connsiteY4" fmla="*/ 378941 h 1614616"/>
              <a:gd name="connsiteX5" fmla="*/ 3080951 w 4267200"/>
              <a:gd name="connsiteY5" fmla="*/ 494270 h 1614616"/>
              <a:gd name="connsiteX6" fmla="*/ 2421924 w 4267200"/>
              <a:gd name="connsiteY6" fmla="*/ 683741 h 1614616"/>
              <a:gd name="connsiteX7" fmla="*/ 1746422 w 4267200"/>
              <a:gd name="connsiteY7" fmla="*/ 914400 h 1614616"/>
              <a:gd name="connsiteX8" fmla="*/ 0 w 4267200"/>
              <a:gd name="connsiteY8" fmla="*/ 1614616 h 1614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1614616">
                <a:moveTo>
                  <a:pt x="4267200" y="0"/>
                </a:moveTo>
                <a:cubicBezTo>
                  <a:pt x="4256902" y="74140"/>
                  <a:pt x="4246605" y="148281"/>
                  <a:pt x="4226011" y="197708"/>
                </a:cubicBezTo>
                <a:cubicBezTo>
                  <a:pt x="4205417" y="247135"/>
                  <a:pt x="4179330" y="270476"/>
                  <a:pt x="4143633" y="296562"/>
                </a:cubicBezTo>
                <a:cubicBezTo>
                  <a:pt x="4107936" y="322648"/>
                  <a:pt x="4064000" y="340497"/>
                  <a:pt x="4011827" y="354227"/>
                </a:cubicBezTo>
                <a:cubicBezTo>
                  <a:pt x="3959654" y="367957"/>
                  <a:pt x="3830595" y="378941"/>
                  <a:pt x="3830595" y="378941"/>
                </a:cubicBezTo>
                <a:cubicBezTo>
                  <a:pt x="3675449" y="402282"/>
                  <a:pt x="3315729" y="443470"/>
                  <a:pt x="3080951" y="494270"/>
                </a:cubicBezTo>
                <a:cubicBezTo>
                  <a:pt x="2846173" y="545070"/>
                  <a:pt x="2644345" y="613719"/>
                  <a:pt x="2421924" y="683741"/>
                </a:cubicBezTo>
                <a:cubicBezTo>
                  <a:pt x="2199503" y="753763"/>
                  <a:pt x="2150076" y="759254"/>
                  <a:pt x="1746422" y="914400"/>
                </a:cubicBezTo>
                <a:cubicBezTo>
                  <a:pt x="1342768" y="1069546"/>
                  <a:pt x="671384" y="1342081"/>
                  <a:pt x="0" y="1614616"/>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48" name="Freeform 1147"/>
          <p:cNvSpPr/>
          <p:nvPr/>
        </p:nvSpPr>
        <p:spPr>
          <a:xfrm>
            <a:off x="5873579" y="4003589"/>
            <a:ext cx="576648" cy="1548714"/>
          </a:xfrm>
          <a:custGeom>
            <a:avLst/>
            <a:gdLst>
              <a:gd name="connsiteX0" fmla="*/ 32951 w 576648"/>
              <a:gd name="connsiteY0" fmla="*/ 0 h 1548714"/>
              <a:gd name="connsiteX1" fmla="*/ 32951 w 576648"/>
              <a:gd name="connsiteY1" fmla="*/ 230660 h 1548714"/>
              <a:gd name="connsiteX2" fmla="*/ 230659 w 576648"/>
              <a:gd name="connsiteY2" fmla="*/ 832022 h 1548714"/>
              <a:gd name="connsiteX3" fmla="*/ 345989 w 576648"/>
              <a:gd name="connsiteY3" fmla="*/ 1062681 h 1548714"/>
              <a:gd name="connsiteX4" fmla="*/ 576648 w 576648"/>
              <a:gd name="connsiteY4" fmla="*/ 1548714 h 1548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6648" h="1548714">
                <a:moveTo>
                  <a:pt x="32951" y="0"/>
                </a:moveTo>
                <a:cubicBezTo>
                  <a:pt x="16475" y="45995"/>
                  <a:pt x="0" y="91990"/>
                  <a:pt x="32951" y="230660"/>
                </a:cubicBezTo>
                <a:cubicBezTo>
                  <a:pt x="65902" y="369330"/>
                  <a:pt x="178486" y="693352"/>
                  <a:pt x="230659" y="832022"/>
                </a:cubicBezTo>
                <a:cubicBezTo>
                  <a:pt x="282832" y="970692"/>
                  <a:pt x="288324" y="943232"/>
                  <a:pt x="345989" y="1062681"/>
                </a:cubicBezTo>
                <a:cubicBezTo>
                  <a:pt x="403654" y="1182130"/>
                  <a:pt x="490151" y="1365422"/>
                  <a:pt x="576648" y="1548714"/>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49" name="TextBox 1148"/>
          <p:cNvSpPr txBox="1"/>
          <p:nvPr/>
        </p:nvSpPr>
        <p:spPr>
          <a:xfrm>
            <a:off x="4119760" y="4232121"/>
            <a:ext cx="380232" cy="276999"/>
          </a:xfrm>
          <a:prstGeom prst="rect">
            <a:avLst/>
          </a:prstGeom>
          <a:noFill/>
        </p:spPr>
        <p:txBody>
          <a:bodyPr wrap="none" rtlCol="0">
            <a:spAutoFit/>
          </a:bodyPr>
          <a:lstStyle/>
          <a:p>
            <a:r>
              <a:rPr lang="it-IT" sz="1200" b="1" i="1" dirty="0" smtClean="0"/>
              <a:t>SIP</a:t>
            </a:r>
            <a:endParaRPr lang="it-IT" b="1" i="1" dirty="0"/>
          </a:p>
        </p:txBody>
      </p:sp>
      <p:sp>
        <p:nvSpPr>
          <p:cNvPr id="1150" name="TextBox 1149"/>
          <p:cNvSpPr txBox="1"/>
          <p:nvPr/>
        </p:nvSpPr>
        <p:spPr>
          <a:xfrm>
            <a:off x="5991968" y="4304129"/>
            <a:ext cx="380232" cy="276999"/>
          </a:xfrm>
          <a:prstGeom prst="rect">
            <a:avLst/>
          </a:prstGeom>
          <a:noFill/>
        </p:spPr>
        <p:txBody>
          <a:bodyPr wrap="none" rtlCol="0">
            <a:spAutoFit/>
          </a:bodyPr>
          <a:lstStyle/>
          <a:p>
            <a:r>
              <a:rPr lang="it-IT" sz="1200" b="1" i="1" dirty="0" smtClean="0"/>
              <a:t>SIP</a:t>
            </a:r>
            <a:endParaRPr lang="it-IT" b="1" i="1" dirty="0"/>
          </a:p>
        </p:txBody>
      </p:sp>
      <p:sp>
        <p:nvSpPr>
          <p:cNvPr id="1151" name="TextBox 1150"/>
          <p:cNvSpPr txBox="1"/>
          <p:nvPr/>
        </p:nvSpPr>
        <p:spPr>
          <a:xfrm>
            <a:off x="4716016" y="4653136"/>
            <a:ext cx="427040" cy="276999"/>
          </a:xfrm>
          <a:prstGeom prst="rect">
            <a:avLst/>
          </a:prstGeom>
          <a:noFill/>
        </p:spPr>
        <p:txBody>
          <a:bodyPr wrap="none" rtlCol="0">
            <a:spAutoFit/>
          </a:bodyPr>
          <a:lstStyle/>
          <a:p>
            <a:r>
              <a:rPr lang="it-IT" sz="1200" b="1" i="1" dirty="0" smtClean="0"/>
              <a:t>RTP</a:t>
            </a:r>
            <a:endParaRPr lang="it-IT" b="1" i="1" dirty="0"/>
          </a:p>
        </p:txBody>
      </p:sp>
      <p:cxnSp>
        <p:nvCxnSpPr>
          <p:cNvPr id="1152" name="Straight Connector 1151"/>
          <p:cNvCxnSpPr/>
          <p:nvPr/>
        </p:nvCxnSpPr>
        <p:spPr>
          <a:xfrm>
            <a:off x="4355976" y="4437112"/>
            <a:ext cx="72008"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4" name="Straight Connector 1153"/>
          <p:cNvCxnSpPr/>
          <p:nvPr/>
        </p:nvCxnSpPr>
        <p:spPr>
          <a:xfrm flipV="1">
            <a:off x="5940152" y="4509120"/>
            <a:ext cx="144016" cy="720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7" name="Straight Connector 1156"/>
          <p:cNvCxnSpPr/>
          <p:nvPr/>
        </p:nvCxnSpPr>
        <p:spPr>
          <a:xfrm>
            <a:off x="4716016" y="4797152"/>
            <a:ext cx="72008"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40" name="Right Arrow 1139"/>
          <p:cNvSpPr/>
          <p:nvPr/>
        </p:nvSpPr>
        <p:spPr>
          <a:xfrm rot="-1140000">
            <a:off x="3704696" y="4679455"/>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41" name="Right Arrow 1140"/>
          <p:cNvSpPr/>
          <p:nvPr/>
        </p:nvSpPr>
        <p:spPr>
          <a:xfrm rot="-17460000">
            <a:off x="6013943" y="4758085"/>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42" name="Straight Connector 1141"/>
          <p:cNvCxnSpPr/>
          <p:nvPr/>
        </p:nvCxnSpPr>
        <p:spPr>
          <a:xfrm flipH="1">
            <a:off x="5688124" y="2276872"/>
            <a:ext cx="756084" cy="827809"/>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43" name="Right Arrow 1142"/>
          <p:cNvSpPr/>
          <p:nvPr/>
        </p:nvSpPr>
        <p:spPr>
          <a:xfrm rot="-2820000">
            <a:off x="5874324" y="2761823"/>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44" name="Right Arrow 1143"/>
          <p:cNvSpPr/>
          <p:nvPr/>
        </p:nvSpPr>
        <p:spPr>
          <a:xfrm rot="7980000">
            <a:off x="6222004" y="2682306"/>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46" name="Straight Connector 1145"/>
          <p:cNvCxnSpPr/>
          <p:nvPr/>
        </p:nvCxnSpPr>
        <p:spPr>
          <a:xfrm>
            <a:off x="5652120" y="2924944"/>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53" name="TextBox 1152"/>
          <p:cNvSpPr txBox="1"/>
          <p:nvPr/>
        </p:nvSpPr>
        <p:spPr>
          <a:xfrm>
            <a:off x="2453958" y="1772816"/>
            <a:ext cx="389850" cy="400110"/>
          </a:xfrm>
          <a:prstGeom prst="rect">
            <a:avLst/>
          </a:prstGeom>
          <a:noFill/>
        </p:spPr>
        <p:txBody>
          <a:bodyPr wrap="none" rtlCol="0">
            <a:spAutoFit/>
          </a:bodyPr>
          <a:lstStyle/>
          <a:p>
            <a:r>
              <a:rPr lang="it-IT" sz="2000" b="1" dirty="0" smtClean="0"/>
              <a:t>IP</a:t>
            </a:r>
            <a:endParaRPr lang="it-IT"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 name="Rectangle 884"/>
          <p:cNvSpPr/>
          <p:nvPr/>
        </p:nvSpPr>
        <p:spPr>
          <a:xfrm>
            <a:off x="4788024" y="800425"/>
            <a:ext cx="3312368" cy="1584176"/>
          </a:xfrm>
          <a:prstGeom prst="rect">
            <a:avLst/>
          </a:prstGeom>
          <a:solidFill>
            <a:schemeClr val="accent3">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b="1" dirty="0"/>
          </a:p>
        </p:txBody>
      </p:sp>
      <p:sp>
        <p:nvSpPr>
          <p:cNvPr id="884" name="Rectangle 883"/>
          <p:cNvSpPr/>
          <p:nvPr/>
        </p:nvSpPr>
        <p:spPr>
          <a:xfrm>
            <a:off x="827584" y="800425"/>
            <a:ext cx="3168352" cy="1584176"/>
          </a:xfrm>
          <a:prstGeom prst="rect">
            <a:avLst/>
          </a:prstGeom>
          <a:solidFill>
            <a:schemeClr val="accent1">
              <a:lumMod val="20000"/>
              <a:lumOff val="8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b="1" dirty="0"/>
          </a:p>
        </p:txBody>
      </p:sp>
      <p:cxnSp>
        <p:nvCxnSpPr>
          <p:cNvPr id="1329" name="Straight Connector 1328"/>
          <p:cNvCxnSpPr/>
          <p:nvPr/>
        </p:nvCxnSpPr>
        <p:spPr>
          <a:xfrm flipH="1">
            <a:off x="1763690" y="4544841"/>
            <a:ext cx="1440158" cy="5949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5" name="Straight Connector 1324"/>
          <p:cNvCxnSpPr/>
          <p:nvPr/>
        </p:nvCxnSpPr>
        <p:spPr>
          <a:xfrm>
            <a:off x="3106964" y="3645024"/>
            <a:ext cx="384916"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1" name="Straight Connector 1330"/>
          <p:cNvCxnSpPr/>
          <p:nvPr/>
        </p:nvCxnSpPr>
        <p:spPr>
          <a:xfrm flipH="1">
            <a:off x="3923929" y="4869160"/>
            <a:ext cx="144015" cy="4866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3" name="Straight Connector 1332"/>
          <p:cNvCxnSpPr/>
          <p:nvPr/>
        </p:nvCxnSpPr>
        <p:spPr>
          <a:xfrm>
            <a:off x="6084168" y="4653136"/>
            <a:ext cx="144017" cy="342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5" name="Straight Connector 1334"/>
          <p:cNvCxnSpPr/>
          <p:nvPr/>
        </p:nvCxnSpPr>
        <p:spPr>
          <a:xfrm flipH="1" flipV="1">
            <a:off x="6588226" y="4275692"/>
            <a:ext cx="504054" cy="894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1" name="Straight Connector 1320"/>
          <p:cNvCxnSpPr/>
          <p:nvPr/>
        </p:nvCxnSpPr>
        <p:spPr>
          <a:xfrm>
            <a:off x="5076056" y="5013176"/>
            <a:ext cx="72009" cy="414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9" name="Straight Connector 1318"/>
          <p:cNvCxnSpPr/>
          <p:nvPr/>
        </p:nvCxnSpPr>
        <p:spPr>
          <a:xfrm flipH="1">
            <a:off x="2699792" y="4725144"/>
            <a:ext cx="576063" cy="414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93" name="Oval 792"/>
          <p:cNvSpPr/>
          <p:nvPr/>
        </p:nvSpPr>
        <p:spPr>
          <a:xfrm>
            <a:off x="539552" y="3356992"/>
            <a:ext cx="1872208" cy="1224136"/>
          </a:xfrm>
          <a:prstGeom prst="ellipse">
            <a:avLst/>
          </a:prstGeom>
          <a:solidFill>
            <a:schemeClr val="accent1">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7" name="Title 1"/>
          <p:cNvSpPr>
            <a:spLocks noGrp="1"/>
          </p:cNvSpPr>
          <p:nvPr>
            <p:ph type="title"/>
          </p:nvPr>
        </p:nvSpPr>
        <p:spPr>
          <a:xfrm>
            <a:off x="899592" y="0"/>
            <a:ext cx="7467600" cy="476672"/>
          </a:xfrm>
        </p:spPr>
        <p:txBody>
          <a:bodyPr>
            <a:noAutofit/>
          </a:bodyPr>
          <a:lstStyle/>
          <a:p>
            <a:r>
              <a:rPr lang="it-IT" sz="2800" dirty="0" smtClean="0">
                <a:effectLst>
                  <a:outerShdw blurRad="38100" dist="38100" dir="2700000" algn="tl">
                    <a:srgbClr val="000000">
                      <a:alpha val="43137"/>
                    </a:srgbClr>
                  </a:outerShdw>
                </a:effectLst>
              </a:rPr>
              <a:t>Example: NGN IP-Centrex / Conference service</a:t>
            </a:r>
            <a:endParaRPr lang="it-IT" sz="2800" dirty="0">
              <a:effectLst>
                <a:outerShdw blurRad="38100" dist="38100" dir="2700000" algn="tl">
                  <a:srgbClr val="000000">
                    <a:alpha val="43137"/>
                  </a:srgbClr>
                </a:outerShdw>
              </a:effectLst>
            </a:endParaRPr>
          </a:p>
        </p:txBody>
      </p:sp>
      <p:cxnSp>
        <p:nvCxnSpPr>
          <p:cNvPr id="605" name="Straight Connector 604"/>
          <p:cNvCxnSpPr/>
          <p:nvPr/>
        </p:nvCxnSpPr>
        <p:spPr>
          <a:xfrm flipH="1">
            <a:off x="6516216" y="3645024"/>
            <a:ext cx="551187" cy="1986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9" name="Cloud"/>
          <p:cNvSpPr>
            <a:spLocks noChangeAspect="1" noEditPoints="1" noChangeArrowheads="1"/>
          </p:cNvSpPr>
          <p:nvPr/>
        </p:nvSpPr>
        <p:spPr bwMode="auto">
          <a:xfrm>
            <a:off x="3059832" y="3573016"/>
            <a:ext cx="3816424" cy="151216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450" name="Rectangle 449"/>
          <p:cNvSpPr/>
          <p:nvPr/>
        </p:nvSpPr>
        <p:spPr>
          <a:xfrm>
            <a:off x="4572000" y="2780362"/>
            <a:ext cx="648072" cy="900383"/>
          </a:xfrm>
          <a:prstGeom prst="rect">
            <a:avLst/>
          </a:prstGeom>
          <a:gradFill flip="none" rotWithShape="1">
            <a:gsLst>
              <a:gs pos="0">
                <a:schemeClr val="accent5">
                  <a:tint val="30000"/>
                  <a:satMod val="250000"/>
                </a:schemeClr>
              </a:gs>
              <a:gs pos="72000">
                <a:schemeClr val="accent5">
                  <a:tint val="75000"/>
                  <a:satMod val="210000"/>
                </a:schemeClr>
              </a:gs>
              <a:gs pos="100000">
                <a:schemeClr val="accent5">
                  <a:tint val="85000"/>
                  <a:satMod val="210000"/>
                </a:schemeClr>
              </a:gs>
            </a:gsLst>
            <a:lin ang="2700000" scaled="1"/>
            <a:tileRect/>
          </a:gra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SSW</a:t>
            </a:r>
            <a:endParaRPr lang="it-IT" b="1" dirty="0"/>
          </a:p>
        </p:txBody>
      </p:sp>
      <p:sp>
        <p:nvSpPr>
          <p:cNvPr id="586" name="TextBox 585"/>
          <p:cNvSpPr txBox="1"/>
          <p:nvPr/>
        </p:nvSpPr>
        <p:spPr>
          <a:xfrm>
            <a:off x="4860032" y="4472833"/>
            <a:ext cx="429926" cy="461665"/>
          </a:xfrm>
          <a:prstGeom prst="rect">
            <a:avLst/>
          </a:prstGeom>
          <a:noFill/>
        </p:spPr>
        <p:txBody>
          <a:bodyPr wrap="none" rtlCol="0">
            <a:spAutoFit/>
          </a:bodyPr>
          <a:lstStyle/>
          <a:p>
            <a:r>
              <a:rPr lang="it-IT" sz="2400" b="1" dirty="0" smtClean="0"/>
              <a:t>IP</a:t>
            </a:r>
            <a:endParaRPr lang="it-IT" sz="2000" b="1" dirty="0"/>
          </a:p>
        </p:txBody>
      </p:sp>
      <p:pic>
        <p:nvPicPr>
          <p:cNvPr id="597" name="Picture 491"/>
          <p:cNvPicPr>
            <a:picLocks noChangeAspect="1" noChangeArrowheads="1"/>
          </p:cNvPicPr>
          <p:nvPr/>
        </p:nvPicPr>
        <p:blipFill>
          <a:blip r:embed="rId2" cstate="print"/>
          <a:srcRect/>
          <a:stretch>
            <a:fillRect/>
          </a:stretch>
        </p:blipFill>
        <p:spPr bwMode="auto">
          <a:xfrm>
            <a:off x="2411760" y="5013176"/>
            <a:ext cx="420688" cy="296863"/>
          </a:xfrm>
          <a:prstGeom prst="rect">
            <a:avLst/>
          </a:prstGeom>
          <a:noFill/>
          <a:ln w="9525">
            <a:noFill/>
            <a:miter lim="800000"/>
            <a:headEnd/>
            <a:tailEnd/>
          </a:ln>
        </p:spPr>
      </p:pic>
      <p:pic>
        <p:nvPicPr>
          <p:cNvPr id="598" name="Picture 491"/>
          <p:cNvPicPr>
            <a:picLocks noChangeAspect="1" noChangeArrowheads="1"/>
          </p:cNvPicPr>
          <p:nvPr/>
        </p:nvPicPr>
        <p:blipFill>
          <a:blip r:embed="rId2" cstate="print"/>
          <a:srcRect/>
          <a:stretch>
            <a:fillRect/>
          </a:stretch>
        </p:blipFill>
        <p:spPr bwMode="auto">
          <a:xfrm>
            <a:off x="6876256" y="3429000"/>
            <a:ext cx="420688" cy="296863"/>
          </a:xfrm>
          <a:prstGeom prst="rect">
            <a:avLst/>
          </a:prstGeom>
          <a:noFill/>
          <a:ln w="9525">
            <a:noFill/>
            <a:miter lim="800000"/>
            <a:headEnd/>
            <a:tailEnd/>
          </a:ln>
        </p:spPr>
      </p:pic>
      <p:grpSp>
        <p:nvGrpSpPr>
          <p:cNvPr id="2" name="Group 182"/>
          <p:cNvGrpSpPr>
            <a:grpSpLocks noChangeAspect="1"/>
          </p:cNvGrpSpPr>
          <p:nvPr/>
        </p:nvGrpSpPr>
        <p:grpSpPr bwMode="auto">
          <a:xfrm>
            <a:off x="2915816" y="3284984"/>
            <a:ext cx="360040" cy="387862"/>
            <a:chOff x="3862" y="2832"/>
            <a:chExt cx="458" cy="492"/>
          </a:xfrm>
        </p:grpSpPr>
        <p:grpSp>
          <p:nvGrpSpPr>
            <p:cNvPr id="3" name="Group 183"/>
            <p:cNvGrpSpPr>
              <a:grpSpLocks noChangeAspect="1"/>
            </p:cNvGrpSpPr>
            <p:nvPr/>
          </p:nvGrpSpPr>
          <p:grpSpPr bwMode="auto">
            <a:xfrm>
              <a:off x="3862" y="2832"/>
              <a:ext cx="458" cy="492"/>
              <a:chOff x="1441" y="2189"/>
              <a:chExt cx="648" cy="591"/>
            </a:xfrm>
          </p:grpSpPr>
          <p:sp>
            <p:nvSpPr>
              <p:cNvPr id="631"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32"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3"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4"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5"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6"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37"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8"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39"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0"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1"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2"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43"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644"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645"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646"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64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4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49"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0"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1"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52"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53"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4"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5"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6"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7"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8"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59"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0"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1"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2"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63"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4"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5"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6"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7"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8"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669"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70"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671"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672"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673"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674"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5"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6"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7"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8"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9"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0"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1"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2"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3"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84"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5"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6"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7"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8"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9"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0"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1"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2"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3"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4"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695"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6"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697"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8"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699"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00"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1"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2"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3"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4"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5"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6"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7"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8"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09"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630"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pic>
        <p:nvPicPr>
          <p:cNvPr id="629" name="Picture 491"/>
          <p:cNvPicPr>
            <a:picLocks noChangeAspect="1" noChangeArrowheads="1"/>
          </p:cNvPicPr>
          <p:nvPr/>
        </p:nvPicPr>
        <p:blipFill>
          <a:blip r:embed="rId2" cstate="print"/>
          <a:srcRect/>
          <a:stretch>
            <a:fillRect/>
          </a:stretch>
        </p:blipFill>
        <p:spPr bwMode="auto">
          <a:xfrm>
            <a:off x="755576" y="3645024"/>
            <a:ext cx="306128" cy="216023"/>
          </a:xfrm>
          <a:prstGeom prst="rect">
            <a:avLst/>
          </a:prstGeom>
          <a:noFill/>
          <a:ln w="9525">
            <a:noFill/>
            <a:miter lim="800000"/>
            <a:headEnd/>
            <a:tailEnd/>
          </a:ln>
        </p:spPr>
      </p:pic>
      <p:pic>
        <p:nvPicPr>
          <p:cNvPr id="710" name="Picture 491"/>
          <p:cNvPicPr>
            <a:picLocks noChangeAspect="1" noChangeArrowheads="1"/>
          </p:cNvPicPr>
          <p:nvPr/>
        </p:nvPicPr>
        <p:blipFill>
          <a:blip r:embed="rId2" cstate="print"/>
          <a:srcRect/>
          <a:stretch>
            <a:fillRect/>
          </a:stretch>
        </p:blipFill>
        <p:spPr bwMode="auto">
          <a:xfrm>
            <a:off x="755576" y="4005064"/>
            <a:ext cx="306130" cy="216024"/>
          </a:xfrm>
          <a:prstGeom prst="rect">
            <a:avLst/>
          </a:prstGeom>
          <a:noFill/>
          <a:ln w="9525">
            <a:noFill/>
            <a:miter lim="800000"/>
            <a:headEnd/>
            <a:tailEnd/>
          </a:ln>
        </p:spPr>
      </p:pic>
      <p:grpSp>
        <p:nvGrpSpPr>
          <p:cNvPr id="4" name="Group 182"/>
          <p:cNvGrpSpPr>
            <a:grpSpLocks noChangeAspect="1"/>
          </p:cNvGrpSpPr>
          <p:nvPr/>
        </p:nvGrpSpPr>
        <p:grpSpPr bwMode="auto">
          <a:xfrm>
            <a:off x="1259632" y="3429000"/>
            <a:ext cx="200528" cy="216024"/>
            <a:chOff x="3862" y="2832"/>
            <a:chExt cx="458" cy="492"/>
          </a:xfrm>
        </p:grpSpPr>
        <p:grpSp>
          <p:nvGrpSpPr>
            <p:cNvPr id="5" name="Group 183"/>
            <p:cNvGrpSpPr>
              <a:grpSpLocks noChangeAspect="1"/>
            </p:cNvGrpSpPr>
            <p:nvPr/>
          </p:nvGrpSpPr>
          <p:grpSpPr bwMode="auto">
            <a:xfrm>
              <a:off x="3862" y="2832"/>
              <a:ext cx="458" cy="492"/>
              <a:chOff x="1441" y="2189"/>
              <a:chExt cx="648" cy="591"/>
            </a:xfrm>
          </p:grpSpPr>
          <p:sp>
            <p:nvSpPr>
              <p:cNvPr id="714"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15"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6"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7"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8"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19"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20"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1"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2"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3"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4"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5"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6"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727"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728"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729"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730"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1"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2"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3"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4"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35"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36"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7"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8"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39"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40"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41"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2"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3"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4"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5"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6"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7"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8"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9"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0"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1"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2"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3"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754"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755"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756"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757"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58"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59"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0"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1"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62"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3"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4"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5"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6"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7"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68"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69"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0"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1"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72"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3"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4"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5"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6"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77"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778"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79"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80"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81"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82"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83"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4"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5"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6"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7"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8"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89"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0"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1"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92"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713"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sp>
        <p:nvSpPr>
          <p:cNvPr id="794" name="TextBox 793"/>
          <p:cNvSpPr txBox="1"/>
          <p:nvPr/>
        </p:nvSpPr>
        <p:spPr>
          <a:xfrm>
            <a:off x="971600" y="4293096"/>
            <a:ext cx="1080120" cy="276999"/>
          </a:xfrm>
          <a:prstGeom prst="rect">
            <a:avLst/>
          </a:prstGeom>
          <a:noFill/>
        </p:spPr>
        <p:txBody>
          <a:bodyPr wrap="square" rtlCol="0">
            <a:spAutoFit/>
          </a:bodyPr>
          <a:lstStyle/>
          <a:p>
            <a:pPr algn="ctr"/>
            <a:r>
              <a:rPr lang="it-IT" sz="1200" b="1" dirty="0" smtClean="0"/>
              <a:t>Enterprise  1</a:t>
            </a:r>
            <a:endParaRPr lang="it-IT" b="1" dirty="0"/>
          </a:p>
        </p:txBody>
      </p:sp>
      <p:grpSp>
        <p:nvGrpSpPr>
          <p:cNvPr id="6" name="Group 182"/>
          <p:cNvGrpSpPr>
            <a:grpSpLocks noChangeAspect="1"/>
          </p:cNvGrpSpPr>
          <p:nvPr/>
        </p:nvGrpSpPr>
        <p:grpSpPr bwMode="auto">
          <a:xfrm>
            <a:off x="1187624" y="4077072"/>
            <a:ext cx="200528" cy="216024"/>
            <a:chOff x="3862" y="2832"/>
            <a:chExt cx="458" cy="492"/>
          </a:xfrm>
        </p:grpSpPr>
        <p:grpSp>
          <p:nvGrpSpPr>
            <p:cNvPr id="7" name="Group 183"/>
            <p:cNvGrpSpPr>
              <a:grpSpLocks noChangeAspect="1"/>
            </p:cNvGrpSpPr>
            <p:nvPr/>
          </p:nvGrpSpPr>
          <p:grpSpPr bwMode="auto">
            <a:xfrm>
              <a:off x="3862" y="2832"/>
              <a:ext cx="458" cy="492"/>
              <a:chOff x="1441" y="2189"/>
              <a:chExt cx="648" cy="591"/>
            </a:xfrm>
          </p:grpSpPr>
          <p:sp>
            <p:nvSpPr>
              <p:cNvPr id="798"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99"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0"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1"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2"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3"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4"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5"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6"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7"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8"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9"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10"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811"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812"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813"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814"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5"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6"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7"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8"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9"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20"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1"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2"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3"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4"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5"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6"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7"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8"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9"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30"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1"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2"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3"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4"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5"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6"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37"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838"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839"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840"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841"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2"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3"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4"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5"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6"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7"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8"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9"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50"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51"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2"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3"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4"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5"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6"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7"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8"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9"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60"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61"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862"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63"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64"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5"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6"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867"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8"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9"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0"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1"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2"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3"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4"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5"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6"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797"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pic>
        <p:nvPicPr>
          <p:cNvPr id="877" name="Picture 491"/>
          <p:cNvPicPr>
            <a:picLocks noChangeAspect="1" noChangeArrowheads="1"/>
          </p:cNvPicPr>
          <p:nvPr/>
        </p:nvPicPr>
        <p:blipFill>
          <a:blip r:embed="rId2" cstate="print"/>
          <a:srcRect/>
          <a:stretch>
            <a:fillRect/>
          </a:stretch>
        </p:blipFill>
        <p:spPr bwMode="auto">
          <a:xfrm>
            <a:off x="1547664" y="3501008"/>
            <a:ext cx="306128" cy="216023"/>
          </a:xfrm>
          <a:prstGeom prst="rect">
            <a:avLst/>
          </a:prstGeom>
          <a:noFill/>
          <a:ln w="9525">
            <a:noFill/>
            <a:miter lim="800000"/>
            <a:headEnd/>
            <a:tailEnd/>
          </a:ln>
        </p:spPr>
      </p:pic>
      <p:pic>
        <p:nvPicPr>
          <p:cNvPr id="878" name="Picture 491"/>
          <p:cNvPicPr>
            <a:picLocks noChangeAspect="1" noChangeArrowheads="1"/>
          </p:cNvPicPr>
          <p:nvPr/>
        </p:nvPicPr>
        <p:blipFill>
          <a:blip r:embed="rId2" cstate="print"/>
          <a:srcRect/>
          <a:stretch>
            <a:fillRect/>
          </a:stretch>
        </p:blipFill>
        <p:spPr bwMode="auto">
          <a:xfrm>
            <a:off x="1907704" y="3717032"/>
            <a:ext cx="306128" cy="216023"/>
          </a:xfrm>
          <a:prstGeom prst="rect">
            <a:avLst/>
          </a:prstGeom>
          <a:noFill/>
          <a:ln w="9525">
            <a:noFill/>
            <a:miter lim="800000"/>
            <a:headEnd/>
            <a:tailEnd/>
          </a:ln>
        </p:spPr>
      </p:pic>
      <p:pic>
        <p:nvPicPr>
          <p:cNvPr id="879" name="Picture 491"/>
          <p:cNvPicPr>
            <a:picLocks noChangeAspect="1" noChangeArrowheads="1"/>
          </p:cNvPicPr>
          <p:nvPr/>
        </p:nvPicPr>
        <p:blipFill>
          <a:blip r:embed="rId2" cstate="print"/>
          <a:srcRect/>
          <a:stretch>
            <a:fillRect/>
          </a:stretch>
        </p:blipFill>
        <p:spPr bwMode="auto">
          <a:xfrm>
            <a:off x="1475656" y="3861048"/>
            <a:ext cx="306128" cy="216023"/>
          </a:xfrm>
          <a:prstGeom prst="rect">
            <a:avLst/>
          </a:prstGeom>
          <a:noFill/>
          <a:ln w="9525">
            <a:noFill/>
            <a:miter lim="800000"/>
            <a:headEnd/>
            <a:tailEnd/>
          </a:ln>
        </p:spPr>
      </p:pic>
      <p:pic>
        <p:nvPicPr>
          <p:cNvPr id="880" name="Picture 491"/>
          <p:cNvPicPr>
            <a:picLocks noChangeAspect="1" noChangeArrowheads="1"/>
          </p:cNvPicPr>
          <p:nvPr/>
        </p:nvPicPr>
        <p:blipFill>
          <a:blip r:embed="rId2" cstate="print"/>
          <a:srcRect/>
          <a:stretch>
            <a:fillRect/>
          </a:stretch>
        </p:blipFill>
        <p:spPr bwMode="auto">
          <a:xfrm>
            <a:off x="1835696" y="4184801"/>
            <a:ext cx="306128" cy="216023"/>
          </a:xfrm>
          <a:prstGeom prst="rect">
            <a:avLst/>
          </a:prstGeom>
          <a:noFill/>
          <a:ln w="9525">
            <a:noFill/>
            <a:miter lim="800000"/>
            <a:headEnd/>
            <a:tailEnd/>
          </a:ln>
        </p:spPr>
      </p:pic>
      <p:sp>
        <p:nvSpPr>
          <p:cNvPr id="881" name="Oval 880"/>
          <p:cNvSpPr/>
          <p:nvPr/>
        </p:nvSpPr>
        <p:spPr>
          <a:xfrm>
            <a:off x="7092280" y="3789040"/>
            <a:ext cx="1872208" cy="1224136"/>
          </a:xfrm>
          <a:prstGeom prst="ellipse">
            <a:avLst/>
          </a:prstGeom>
          <a:solidFill>
            <a:schemeClr val="accent6">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82" name="Picture 491"/>
          <p:cNvPicPr>
            <a:picLocks noChangeAspect="1" noChangeArrowheads="1"/>
          </p:cNvPicPr>
          <p:nvPr/>
        </p:nvPicPr>
        <p:blipFill>
          <a:blip r:embed="rId2" cstate="print"/>
          <a:srcRect/>
          <a:stretch>
            <a:fillRect/>
          </a:stretch>
        </p:blipFill>
        <p:spPr bwMode="auto">
          <a:xfrm>
            <a:off x="7308304" y="4077072"/>
            <a:ext cx="306128" cy="216023"/>
          </a:xfrm>
          <a:prstGeom prst="rect">
            <a:avLst/>
          </a:prstGeom>
          <a:noFill/>
          <a:ln w="9525">
            <a:noFill/>
            <a:miter lim="800000"/>
            <a:headEnd/>
            <a:tailEnd/>
          </a:ln>
        </p:spPr>
      </p:pic>
      <p:pic>
        <p:nvPicPr>
          <p:cNvPr id="883" name="Picture 491"/>
          <p:cNvPicPr>
            <a:picLocks noChangeAspect="1" noChangeArrowheads="1"/>
          </p:cNvPicPr>
          <p:nvPr/>
        </p:nvPicPr>
        <p:blipFill>
          <a:blip r:embed="rId2" cstate="print"/>
          <a:srcRect/>
          <a:stretch>
            <a:fillRect/>
          </a:stretch>
        </p:blipFill>
        <p:spPr bwMode="auto">
          <a:xfrm>
            <a:off x="7308304" y="4437112"/>
            <a:ext cx="306130" cy="216024"/>
          </a:xfrm>
          <a:prstGeom prst="rect">
            <a:avLst/>
          </a:prstGeom>
          <a:noFill/>
          <a:ln w="9525">
            <a:noFill/>
            <a:miter lim="800000"/>
            <a:headEnd/>
            <a:tailEnd/>
          </a:ln>
        </p:spPr>
      </p:pic>
      <p:grpSp>
        <p:nvGrpSpPr>
          <p:cNvPr id="8" name="Group 182"/>
          <p:cNvGrpSpPr>
            <a:grpSpLocks noChangeAspect="1"/>
          </p:cNvGrpSpPr>
          <p:nvPr/>
        </p:nvGrpSpPr>
        <p:grpSpPr bwMode="auto">
          <a:xfrm>
            <a:off x="7812360" y="3888432"/>
            <a:ext cx="200528" cy="216024"/>
            <a:chOff x="3862" y="2832"/>
            <a:chExt cx="458" cy="492"/>
          </a:xfrm>
        </p:grpSpPr>
        <p:grpSp>
          <p:nvGrpSpPr>
            <p:cNvPr id="9" name="Group 183"/>
            <p:cNvGrpSpPr>
              <a:grpSpLocks noChangeAspect="1"/>
            </p:cNvGrpSpPr>
            <p:nvPr/>
          </p:nvGrpSpPr>
          <p:grpSpPr bwMode="auto">
            <a:xfrm>
              <a:off x="3862" y="2832"/>
              <a:ext cx="458" cy="492"/>
              <a:chOff x="1441" y="2189"/>
              <a:chExt cx="648" cy="591"/>
            </a:xfrm>
          </p:grpSpPr>
          <p:sp>
            <p:nvSpPr>
              <p:cNvPr id="887"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88"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89"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0"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1"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4"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5"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6"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7"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8"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9"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900"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901"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902"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903"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4"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5"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6"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7"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8"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9"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0"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1"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2"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3"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4"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5"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6"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7"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8"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9"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0"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1"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2"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3"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4"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5"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26"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927"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928"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929"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930"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1"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2"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3"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4"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5"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6"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7"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8"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9"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40"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1"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2"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3"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4"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5"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6"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7"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8"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9"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50"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951"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2"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3"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4"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5"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956"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7"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8"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9"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0"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1"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2"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3"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4"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5"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886"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sp>
        <p:nvSpPr>
          <p:cNvPr id="966" name="TextBox 965"/>
          <p:cNvSpPr txBox="1"/>
          <p:nvPr/>
        </p:nvSpPr>
        <p:spPr>
          <a:xfrm>
            <a:off x="7524328" y="4725144"/>
            <a:ext cx="1080120" cy="276999"/>
          </a:xfrm>
          <a:prstGeom prst="rect">
            <a:avLst/>
          </a:prstGeom>
          <a:noFill/>
        </p:spPr>
        <p:txBody>
          <a:bodyPr wrap="square" rtlCol="0">
            <a:spAutoFit/>
          </a:bodyPr>
          <a:lstStyle/>
          <a:p>
            <a:pPr algn="ctr"/>
            <a:r>
              <a:rPr lang="it-IT" sz="1200" b="1" dirty="0" smtClean="0"/>
              <a:t>Enterprise  2</a:t>
            </a:r>
            <a:endParaRPr lang="it-IT" b="1" dirty="0"/>
          </a:p>
        </p:txBody>
      </p:sp>
      <p:grpSp>
        <p:nvGrpSpPr>
          <p:cNvPr id="10" name="Group 182"/>
          <p:cNvGrpSpPr>
            <a:grpSpLocks noChangeAspect="1"/>
          </p:cNvGrpSpPr>
          <p:nvPr/>
        </p:nvGrpSpPr>
        <p:grpSpPr bwMode="auto">
          <a:xfrm>
            <a:off x="7740352" y="4509120"/>
            <a:ext cx="200528" cy="216024"/>
            <a:chOff x="3862" y="2832"/>
            <a:chExt cx="458" cy="492"/>
          </a:xfrm>
        </p:grpSpPr>
        <p:grpSp>
          <p:nvGrpSpPr>
            <p:cNvPr id="11" name="Group 183"/>
            <p:cNvGrpSpPr>
              <a:grpSpLocks noChangeAspect="1"/>
            </p:cNvGrpSpPr>
            <p:nvPr/>
          </p:nvGrpSpPr>
          <p:grpSpPr bwMode="auto">
            <a:xfrm>
              <a:off x="3862" y="2832"/>
              <a:ext cx="458" cy="492"/>
              <a:chOff x="1441" y="2189"/>
              <a:chExt cx="648" cy="591"/>
            </a:xfrm>
          </p:grpSpPr>
          <p:sp>
            <p:nvSpPr>
              <p:cNvPr id="970"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71"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2"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3"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4"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5"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76"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7"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8"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9"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0"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1"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82"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983"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984"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985"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986"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87"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88"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89"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90"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91"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92"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3"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4"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5"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6"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97"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98"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99"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0"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1"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2"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3"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4"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5"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6"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7"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08"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09"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010"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011"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012"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013"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4"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5"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6"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7"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18"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19"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0"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1"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2"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23"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4"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5"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6"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7"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28"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29"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0"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1"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2"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33"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034"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35"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36"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37"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38"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039"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0"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1"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2"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3"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4"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5"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6"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7"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48"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969"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pic>
        <p:nvPicPr>
          <p:cNvPr id="1049" name="Picture 491"/>
          <p:cNvPicPr>
            <a:picLocks noChangeAspect="1" noChangeArrowheads="1"/>
          </p:cNvPicPr>
          <p:nvPr/>
        </p:nvPicPr>
        <p:blipFill>
          <a:blip r:embed="rId2" cstate="print"/>
          <a:srcRect/>
          <a:stretch>
            <a:fillRect/>
          </a:stretch>
        </p:blipFill>
        <p:spPr bwMode="auto">
          <a:xfrm>
            <a:off x="8100392" y="3933056"/>
            <a:ext cx="306128" cy="216023"/>
          </a:xfrm>
          <a:prstGeom prst="rect">
            <a:avLst/>
          </a:prstGeom>
          <a:noFill/>
          <a:ln w="9525">
            <a:noFill/>
            <a:miter lim="800000"/>
            <a:headEnd/>
            <a:tailEnd/>
          </a:ln>
        </p:spPr>
      </p:pic>
      <p:pic>
        <p:nvPicPr>
          <p:cNvPr id="1050" name="Picture 491"/>
          <p:cNvPicPr>
            <a:picLocks noChangeAspect="1" noChangeArrowheads="1"/>
          </p:cNvPicPr>
          <p:nvPr/>
        </p:nvPicPr>
        <p:blipFill>
          <a:blip r:embed="rId2" cstate="print"/>
          <a:srcRect/>
          <a:stretch>
            <a:fillRect/>
          </a:stretch>
        </p:blipFill>
        <p:spPr bwMode="auto">
          <a:xfrm>
            <a:off x="8532440" y="4149080"/>
            <a:ext cx="306128" cy="216023"/>
          </a:xfrm>
          <a:prstGeom prst="rect">
            <a:avLst/>
          </a:prstGeom>
          <a:noFill/>
          <a:ln w="9525">
            <a:noFill/>
            <a:miter lim="800000"/>
            <a:headEnd/>
            <a:tailEnd/>
          </a:ln>
        </p:spPr>
      </p:pic>
      <p:pic>
        <p:nvPicPr>
          <p:cNvPr id="1052" name="Picture 491"/>
          <p:cNvPicPr>
            <a:picLocks noChangeAspect="1" noChangeArrowheads="1"/>
          </p:cNvPicPr>
          <p:nvPr/>
        </p:nvPicPr>
        <p:blipFill>
          <a:blip r:embed="rId2" cstate="print"/>
          <a:srcRect/>
          <a:stretch>
            <a:fillRect/>
          </a:stretch>
        </p:blipFill>
        <p:spPr bwMode="auto">
          <a:xfrm>
            <a:off x="8028384" y="4365104"/>
            <a:ext cx="306128" cy="216023"/>
          </a:xfrm>
          <a:prstGeom prst="rect">
            <a:avLst/>
          </a:prstGeom>
          <a:noFill/>
          <a:ln w="9525">
            <a:noFill/>
            <a:miter lim="800000"/>
            <a:headEnd/>
            <a:tailEnd/>
          </a:ln>
        </p:spPr>
      </p:pic>
      <p:sp>
        <p:nvSpPr>
          <p:cNvPr id="1053" name="Oval 1052"/>
          <p:cNvSpPr/>
          <p:nvPr/>
        </p:nvSpPr>
        <p:spPr>
          <a:xfrm>
            <a:off x="2843808" y="5301208"/>
            <a:ext cx="1872208" cy="936104"/>
          </a:xfrm>
          <a:prstGeom prst="ellipse">
            <a:avLst/>
          </a:prstGeom>
          <a:solidFill>
            <a:schemeClr val="accent3">
              <a:lumMod val="60000"/>
              <a:lumOff val="4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54" name="Picture 491"/>
          <p:cNvPicPr>
            <a:picLocks noChangeAspect="1" noChangeArrowheads="1"/>
          </p:cNvPicPr>
          <p:nvPr/>
        </p:nvPicPr>
        <p:blipFill>
          <a:blip r:embed="rId2" cstate="print"/>
          <a:srcRect/>
          <a:stretch>
            <a:fillRect/>
          </a:stretch>
        </p:blipFill>
        <p:spPr bwMode="auto">
          <a:xfrm>
            <a:off x="3275856" y="5445224"/>
            <a:ext cx="306128" cy="216023"/>
          </a:xfrm>
          <a:prstGeom prst="rect">
            <a:avLst/>
          </a:prstGeom>
          <a:noFill/>
          <a:ln w="9525">
            <a:noFill/>
            <a:miter lim="800000"/>
            <a:headEnd/>
            <a:tailEnd/>
          </a:ln>
        </p:spPr>
      </p:pic>
      <p:pic>
        <p:nvPicPr>
          <p:cNvPr id="1055" name="Picture 491"/>
          <p:cNvPicPr>
            <a:picLocks noChangeAspect="1" noChangeArrowheads="1"/>
          </p:cNvPicPr>
          <p:nvPr/>
        </p:nvPicPr>
        <p:blipFill>
          <a:blip r:embed="rId2" cstate="print"/>
          <a:srcRect/>
          <a:stretch>
            <a:fillRect/>
          </a:stretch>
        </p:blipFill>
        <p:spPr bwMode="auto">
          <a:xfrm>
            <a:off x="3059832" y="5733256"/>
            <a:ext cx="306130" cy="216024"/>
          </a:xfrm>
          <a:prstGeom prst="rect">
            <a:avLst/>
          </a:prstGeom>
          <a:noFill/>
          <a:ln w="9525">
            <a:noFill/>
            <a:miter lim="800000"/>
            <a:headEnd/>
            <a:tailEnd/>
          </a:ln>
        </p:spPr>
      </p:pic>
      <p:grpSp>
        <p:nvGrpSpPr>
          <p:cNvPr id="12" name="Group 182"/>
          <p:cNvGrpSpPr>
            <a:grpSpLocks noChangeAspect="1"/>
          </p:cNvGrpSpPr>
          <p:nvPr/>
        </p:nvGrpSpPr>
        <p:grpSpPr bwMode="auto">
          <a:xfrm>
            <a:off x="3707904" y="5373216"/>
            <a:ext cx="200528" cy="216024"/>
            <a:chOff x="3862" y="2832"/>
            <a:chExt cx="458" cy="492"/>
          </a:xfrm>
        </p:grpSpPr>
        <p:grpSp>
          <p:nvGrpSpPr>
            <p:cNvPr id="13" name="Group 183"/>
            <p:cNvGrpSpPr>
              <a:grpSpLocks noChangeAspect="1"/>
            </p:cNvGrpSpPr>
            <p:nvPr/>
          </p:nvGrpSpPr>
          <p:grpSpPr bwMode="auto">
            <a:xfrm>
              <a:off x="3862" y="2832"/>
              <a:ext cx="458" cy="492"/>
              <a:chOff x="1441" y="2189"/>
              <a:chExt cx="648" cy="591"/>
            </a:xfrm>
          </p:grpSpPr>
          <p:sp>
            <p:nvSpPr>
              <p:cNvPr id="105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06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6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6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7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7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107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107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107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107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7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7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7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7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08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08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08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8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09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09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10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10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10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0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0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0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1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1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1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1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2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12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12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12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2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12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12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2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1058"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sp>
        <p:nvSpPr>
          <p:cNvPr id="1138" name="TextBox 1137"/>
          <p:cNvSpPr txBox="1"/>
          <p:nvPr/>
        </p:nvSpPr>
        <p:spPr>
          <a:xfrm>
            <a:off x="3275856" y="5949280"/>
            <a:ext cx="1080120" cy="276999"/>
          </a:xfrm>
          <a:prstGeom prst="rect">
            <a:avLst/>
          </a:prstGeom>
          <a:noFill/>
        </p:spPr>
        <p:txBody>
          <a:bodyPr wrap="square" rtlCol="0">
            <a:spAutoFit/>
          </a:bodyPr>
          <a:lstStyle/>
          <a:p>
            <a:pPr algn="ctr"/>
            <a:r>
              <a:rPr lang="it-IT" sz="1200" b="1" dirty="0" smtClean="0"/>
              <a:t>Enterprise  3</a:t>
            </a:r>
            <a:endParaRPr lang="it-IT" b="1" dirty="0"/>
          </a:p>
        </p:txBody>
      </p:sp>
      <p:pic>
        <p:nvPicPr>
          <p:cNvPr id="1221" name="Picture 491"/>
          <p:cNvPicPr>
            <a:picLocks noChangeAspect="1" noChangeArrowheads="1"/>
          </p:cNvPicPr>
          <p:nvPr/>
        </p:nvPicPr>
        <p:blipFill>
          <a:blip r:embed="rId2" cstate="print"/>
          <a:srcRect/>
          <a:stretch>
            <a:fillRect/>
          </a:stretch>
        </p:blipFill>
        <p:spPr bwMode="auto">
          <a:xfrm>
            <a:off x="3779912" y="5733256"/>
            <a:ext cx="306128" cy="216023"/>
          </a:xfrm>
          <a:prstGeom prst="rect">
            <a:avLst/>
          </a:prstGeom>
          <a:noFill/>
          <a:ln w="9525">
            <a:noFill/>
            <a:miter lim="800000"/>
            <a:headEnd/>
            <a:tailEnd/>
          </a:ln>
        </p:spPr>
      </p:pic>
      <p:pic>
        <p:nvPicPr>
          <p:cNvPr id="1223" name="Picture 491"/>
          <p:cNvPicPr>
            <a:picLocks noChangeAspect="1" noChangeArrowheads="1"/>
          </p:cNvPicPr>
          <p:nvPr/>
        </p:nvPicPr>
        <p:blipFill>
          <a:blip r:embed="rId2" cstate="print"/>
          <a:srcRect/>
          <a:stretch>
            <a:fillRect/>
          </a:stretch>
        </p:blipFill>
        <p:spPr bwMode="auto">
          <a:xfrm>
            <a:off x="4211960" y="5805264"/>
            <a:ext cx="306128" cy="216023"/>
          </a:xfrm>
          <a:prstGeom prst="rect">
            <a:avLst/>
          </a:prstGeom>
          <a:noFill/>
          <a:ln w="9525">
            <a:noFill/>
            <a:miter lim="800000"/>
            <a:headEnd/>
            <a:tailEnd/>
          </a:ln>
        </p:spPr>
      </p:pic>
      <p:grpSp>
        <p:nvGrpSpPr>
          <p:cNvPr id="14" name="Group 182"/>
          <p:cNvGrpSpPr>
            <a:grpSpLocks noChangeAspect="1"/>
          </p:cNvGrpSpPr>
          <p:nvPr/>
        </p:nvGrpSpPr>
        <p:grpSpPr bwMode="auto">
          <a:xfrm>
            <a:off x="8532440" y="4509120"/>
            <a:ext cx="200528" cy="216024"/>
            <a:chOff x="3862" y="2832"/>
            <a:chExt cx="458" cy="492"/>
          </a:xfrm>
        </p:grpSpPr>
        <p:grpSp>
          <p:nvGrpSpPr>
            <p:cNvPr id="15" name="Group 183"/>
            <p:cNvGrpSpPr>
              <a:grpSpLocks noChangeAspect="1"/>
            </p:cNvGrpSpPr>
            <p:nvPr/>
          </p:nvGrpSpPr>
          <p:grpSpPr bwMode="auto">
            <a:xfrm>
              <a:off x="3862" y="2832"/>
              <a:ext cx="458" cy="492"/>
              <a:chOff x="1441" y="2189"/>
              <a:chExt cx="648" cy="591"/>
            </a:xfrm>
          </p:grpSpPr>
          <p:sp>
            <p:nvSpPr>
              <p:cNvPr id="1228"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29"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0"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1"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2"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3"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34"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5"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6"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7"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8"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39"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40"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1241"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1242"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1243"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1244"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5"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46"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7"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48"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249"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250"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1"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2"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3"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4"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255"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6"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7"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8"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59"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60"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1"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2"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3"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4"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5"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66"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67"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268"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269"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270"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271"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2"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3"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4"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5"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76"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7"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8"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79"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80"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81"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2"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3"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4"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5"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86"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7"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8"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89"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90"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91"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292"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93"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94"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95"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96"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297"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98"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99"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0"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1"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2"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3"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4"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5"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06"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1227"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sp>
        <p:nvSpPr>
          <p:cNvPr id="1307" name="Oval 1306"/>
          <p:cNvSpPr/>
          <p:nvPr/>
        </p:nvSpPr>
        <p:spPr>
          <a:xfrm>
            <a:off x="5724128" y="5085184"/>
            <a:ext cx="1512168" cy="936104"/>
          </a:xfrm>
          <a:prstGeom prst="ellipse">
            <a:avLst/>
          </a:prstGeom>
          <a:solidFill>
            <a:schemeClr val="accent1">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08" name="Picture 491"/>
          <p:cNvPicPr>
            <a:picLocks noChangeAspect="1" noChangeArrowheads="1"/>
          </p:cNvPicPr>
          <p:nvPr/>
        </p:nvPicPr>
        <p:blipFill>
          <a:blip r:embed="rId2" cstate="print"/>
          <a:srcRect/>
          <a:stretch>
            <a:fillRect/>
          </a:stretch>
        </p:blipFill>
        <p:spPr bwMode="auto">
          <a:xfrm>
            <a:off x="5868144" y="5517232"/>
            <a:ext cx="306128" cy="216023"/>
          </a:xfrm>
          <a:prstGeom prst="rect">
            <a:avLst/>
          </a:prstGeom>
          <a:noFill/>
          <a:ln w="9525">
            <a:noFill/>
            <a:miter lim="800000"/>
            <a:headEnd/>
            <a:tailEnd/>
          </a:ln>
        </p:spPr>
      </p:pic>
      <p:pic>
        <p:nvPicPr>
          <p:cNvPr id="1309" name="Picture 491"/>
          <p:cNvPicPr>
            <a:picLocks noChangeAspect="1" noChangeArrowheads="1"/>
          </p:cNvPicPr>
          <p:nvPr/>
        </p:nvPicPr>
        <p:blipFill>
          <a:blip r:embed="rId2" cstate="print"/>
          <a:srcRect/>
          <a:stretch>
            <a:fillRect/>
          </a:stretch>
        </p:blipFill>
        <p:spPr bwMode="auto">
          <a:xfrm>
            <a:off x="6732240" y="5373216"/>
            <a:ext cx="306128" cy="216023"/>
          </a:xfrm>
          <a:prstGeom prst="rect">
            <a:avLst/>
          </a:prstGeom>
          <a:noFill/>
          <a:ln w="9525">
            <a:noFill/>
            <a:miter lim="800000"/>
            <a:headEnd/>
            <a:tailEnd/>
          </a:ln>
        </p:spPr>
      </p:pic>
      <p:sp>
        <p:nvSpPr>
          <p:cNvPr id="1310" name="TextBox 1309"/>
          <p:cNvSpPr txBox="1"/>
          <p:nvPr/>
        </p:nvSpPr>
        <p:spPr>
          <a:xfrm>
            <a:off x="6012160" y="5661248"/>
            <a:ext cx="1080120" cy="276999"/>
          </a:xfrm>
          <a:prstGeom prst="rect">
            <a:avLst/>
          </a:prstGeom>
          <a:noFill/>
        </p:spPr>
        <p:txBody>
          <a:bodyPr wrap="square" rtlCol="0">
            <a:spAutoFit/>
          </a:bodyPr>
          <a:lstStyle/>
          <a:p>
            <a:pPr algn="ctr"/>
            <a:r>
              <a:rPr lang="it-IT" sz="1200" b="1" dirty="0" smtClean="0"/>
              <a:t>Enterprise  1</a:t>
            </a:r>
            <a:endParaRPr lang="it-IT" b="1" dirty="0"/>
          </a:p>
        </p:txBody>
      </p:sp>
      <p:sp>
        <p:nvSpPr>
          <p:cNvPr id="1312" name="Oval 1311"/>
          <p:cNvSpPr/>
          <p:nvPr/>
        </p:nvSpPr>
        <p:spPr>
          <a:xfrm>
            <a:off x="539552" y="5013176"/>
            <a:ext cx="1512168" cy="936104"/>
          </a:xfrm>
          <a:prstGeom prst="ellipse">
            <a:avLst/>
          </a:prstGeom>
          <a:solidFill>
            <a:schemeClr val="accent6">
              <a:lumMod val="40000"/>
              <a:lumOff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13" name="Picture 491"/>
          <p:cNvPicPr>
            <a:picLocks noChangeAspect="1" noChangeArrowheads="1"/>
          </p:cNvPicPr>
          <p:nvPr/>
        </p:nvPicPr>
        <p:blipFill>
          <a:blip r:embed="rId2" cstate="print"/>
          <a:srcRect/>
          <a:stretch>
            <a:fillRect/>
          </a:stretch>
        </p:blipFill>
        <p:spPr bwMode="auto">
          <a:xfrm>
            <a:off x="683568" y="5301208"/>
            <a:ext cx="306128" cy="216023"/>
          </a:xfrm>
          <a:prstGeom prst="rect">
            <a:avLst/>
          </a:prstGeom>
          <a:noFill/>
          <a:ln w="9525">
            <a:noFill/>
            <a:miter lim="800000"/>
            <a:headEnd/>
            <a:tailEnd/>
          </a:ln>
        </p:spPr>
      </p:pic>
      <p:pic>
        <p:nvPicPr>
          <p:cNvPr id="1314" name="Picture 491"/>
          <p:cNvPicPr>
            <a:picLocks noChangeAspect="1" noChangeArrowheads="1"/>
          </p:cNvPicPr>
          <p:nvPr/>
        </p:nvPicPr>
        <p:blipFill>
          <a:blip r:embed="rId2" cstate="print"/>
          <a:srcRect/>
          <a:stretch>
            <a:fillRect/>
          </a:stretch>
        </p:blipFill>
        <p:spPr bwMode="auto">
          <a:xfrm>
            <a:off x="1331640" y="5373216"/>
            <a:ext cx="306128" cy="216023"/>
          </a:xfrm>
          <a:prstGeom prst="rect">
            <a:avLst/>
          </a:prstGeom>
          <a:noFill/>
          <a:ln w="9525">
            <a:noFill/>
            <a:miter lim="800000"/>
            <a:headEnd/>
            <a:tailEnd/>
          </a:ln>
        </p:spPr>
      </p:pic>
      <p:sp>
        <p:nvSpPr>
          <p:cNvPr id="1315" name="TextBox 1314"/>
          <p:cNvSpPr txBox="1"/>
          <p:nvPr/>
        </p:nvSpPr>
        <p:spPr>
          <a:xfrm>
            <a:off x="827584" y="5589240"/>
            <a:ext cx="1080120" cy="276999"/>
          </a:xfrm>
          <a:prstGeom prst="rect">
            <a:avLst/>
          </a:prstGeom>
          <a:noFill/>
        </p:spPr>
        <p:txBody>
          <a:bodyPr wrap="square" rtlCol="0">
            <a:spAutoFit/>
          </a:bodyPr>
          <a:lstStyle/>
          <a:p>
            <a:pPr algn="ctr"/>
            <a:r>
              <a:rPr lang="it-IT" sz="1200" b="1" dirty="0" smtClean="0"/>
              <a:t>Enterprise  2</a:t>
            </a:r>
            <a:endParaRPr lang="it-IT" b="1" dirty="0"/>
          </a:p>
        </p:txBody>
      </p:sp>
      <p:pic>
        <p:nvPicPr>
          <p:cNvPr id="1316" name="Picture 491"/>
          <p:cNvPicPr>
            <a:picLocks noChangeAspect="1" noChangeArrowheads="1"/>
          </p:cNvPicPr>
          <p:nvPr/>
        </p:nvPicPr>
        <p:blipFill>
          <a:blip r:embed="rId2" cstate="print"/>
          <a:srcRect/>
          <a:stretch>
            <a:fillRect/>
          </a:stretch>
        </p:blipFill>
        <p:spPr bwMode="auto">
          <a:xfrm>
            <a:off x="1043608" y="5157192"/>
            <a:ext cx="306128" cy="216023"/>
          </a:xfrm>
          <a:prstGeom prst="rect">
            <a:avLst/>
          </a:prstGeom>
          <a:noFill/>
          <a:ln w="9525">
            <a:noFill/>
            <a:miter lim="800000"/>
            <a:headEnd/>
            <a:tailEnd/>
          </a:ln>
        </p:spPr>
      </p:pic>
      <p:pic>
        <p:nvPicPr>
          <p:cNvPr id="1318" name="Picture 491"/>
          <p:cNvPicPr>
            <a:picLocks noChangeAspect="1" noChangeArrowheads="1"/>
          </p:cNvPicPr>
          <p:nvPr/>
        </p:nvPicPr>
        <p:blipFill>
          <a:blip r:embed="rId2" cstate="print"/>
          <a:srcRect/>
          <a:stretch>
            <a:fillRect/>
          </a:stretch>
        </p:blipFill>
        <p:spPr bwMode="auto">
          <a:xfrm>
            <a:off x="4932040" y="5373216"/>
            <a:ext cx="420688" cy="296863"/>
          </a:xfrm>
          <a:prstGeom prst="rect">
            <a:avLst/>
          </a:prstGeom>
          <a:noFill/>
          <a:ln w="9525">
            <a:noFill/>
            <a:miter lim="800000"/>
            <a:headEnd/>
            <a:tailEnd/>
          </a:ln>
        </p:spPr>
      </p:pic>
      <p:cxnSp>
        <p:nvCxnSpPr>
          <p:cNvPr id="1327" name="Straight Connector 1326"/>
          <p:cNvCxnSpPr/>
          <p:nvPr/>
        </p:nvCxnSpPr>
        <p:spPr>
          <a:xfrm flipH="1" flipV="1">
            <a:off x="2339754" y="4275410"/>
            <a:ext cx="792086" cy="1254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45" name="Freeform 1144"/>
          <p:cNvSpPr/>
          <p:nvPr/>
        </p:nvSpPr>
        <p:spPr>
          <a:xfrm>
            <a:off x="2143970" y="3672873"/>
            <a:ext cx="2537254" cy="595870"/>
          </a:xfrm>
          <a:custGeom>
            <a:avLst/>
            <a:gdLst>
              <a:gd name="connsiteX0" fmla="*/ 0 w 2537254"/>
              <a:gd name="connsiteY0" fmla="*/ 205946 h 595870"/>
              <a:gd name="connsiteX1" fmla="*/ 65903 w 2537254"/>
              <a:gd name="connsiteY1" fmla="*/ 288324 h 595870"/>
              <a:gd name="connsiteX2" fmla="*/ 156519 w 2537254"/>
              <a:gd name="connsiteY2" fmla="*/ 387178 h 595870"/>
              <a:gd name="connsiteX3" fmla="*/ 313038 w 2537254"/>
              <a:gd name="connsiteY3" fmla="*/ 453081 h 595870"/>
              <a:gd name="connsiteX4" fmla="*/ 667265 w 2537254"/>
              <a:gd name="connsiteY4" fmla="*/ 510746 h 595870"/>
              <a:gd name="connsiteX5" fmla="*/ 980303 w 2537254"/>
              <a:gd name="connsiteY5" fmla="*/ 568410 h 595870"/>
              <a:gd name="connsiteX6" fmla="*/ 1120346 w 2537254"/>
              <a:gd name="connsiteY6" fmla="*/ 593124 h 595870"/>
              <a:gd name="connsiteX7" fmla="*/ 1474573 w 2537254"/>
              <a:gd name="connsiteY7" fmla="*/ 551935 h 595870"/>
              <a:gd name="connsiteX8" fmla="*/ 1993557 w 2537254"/>
              <a:gd name="connsiteY8" fmla="*/ 403654 h 595870"/>
              <a:gd name="connsiteX9" fmla="*/ 2265406 w 2537254"/>
              <a:gd name="connsiteY9" fmla="*/ 296562 h 595870"/>
              <a:gd name="connsiteX10" fmla="*/ 2537254 w 2537254"/>
              <a:gd name="connsiteY10" fmla="*/ 0 h 595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37254" h="595870">
                <a:moveTo>
                  <a:pt x="0" y="205946"/>
                </a:moveTo>
                <a:cubicBezTo>
                  <a:pt x="19908" y="232032"/>
                  <a:pt x="39817" y="258119"/>
                  <a:pt x="65903" y="288324"/>
                </a:cubicBezTo>
                <a:cubicBezTo>
                  <a:pt x="91990" y="318529"/>
                  <a:pt x="115330" y="359719"/>
                  <a:pt x="156519" y="387178"/>
                </a:cubicBezTo>
                <a:cubicBezTo>
                  <a:pt x="197708" y="414638"/>
                  <a:pt x="227914" y="432486"/>
                  <a:pt x="313038" y="453081"/>
                </a:cubicBezTo>
                <a:cubicBezTo>
                  <a:pt x="398162" y="473676"/>
                  <a:pt x="556054" y="491525"/>
                  <a:pt x="667265" y="510746"/>
                </a:cubicBezTo>
                <a:cubicBezTo>
                  <a:pt x="778476" y="529968"/>
                  <a:pt x="980303" y="568410"/>
                  <a:pt x="980303" y="568410"/>
                </a:cubicBezTo>
                <a:cubicBezTo>
                  <a:pt x="1055816" y="582140"/>
                  <a:pt x="1037968" y="595870"/>
                  <a:pt x="1120346" y="593124"/>
                </a:cubicBezTo>
                <a:cubicBezTo>
                  <a:pt x="1202724" y="590378"/>
                  <a:pt x="1329038" y="583513"/>
                  <a:pt x="1474573" y="551935"/>
                </a:cubicBezTo>
                <a:cubicBezTo>
                  <a:pt x="1620108" y="520357"/>
                  <a:pt x="1861752" y="446216"/>
                  <a:pt x="1993557" y="403654"/>
                </a:cubicBezTo>
                <a:cubicBezTo>
                  <a:pt x="2125363" y="361092"/>
                  <a:pt x="2174790" y="363838"/>
                  <a:pt x="2265406" y="296562"/>
                </a:cubicBezTo>
                <a:cubicBezTo>
                  <a:pt x="2356022" y="229286"/>
                  <a:pt x="2446638" y="114643"/>
                  <a:pt x="2537254" y="0"/>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55" name="Freeform 1154"/>
          <p:cNvSpPr/>
          <p:nvPr/>
        </p:nvSpPr>
        <p:spPr>
          <a:xfrm>
            <a:off x="2069830" y="3582256"/>
            <a:ext cx="4020065" cy="849871"/>
          </a:xfrm>
          <a:custGeom>
            <a:avLst/>
            <a:gdLst>
              <a:gd name="connsiteX0" fmla="*/ 0 w 4020065"/>
              <a:gd name="connsiteY0" fmla="*/ 337752 h 849871"/>
              <a:gd name="connsiteX1" fmla="*/ 263611 w 4020065"/>
              <a:gd name="connsiteY1" fmla="*/ 609600 h 849871"/>
              <a:gd name="connsiteX2" fmla="*/ 988540 w 4020065"/>
              <a:gd name="connsiteY2" fmla="*/ 741406 h 849871"/>
              <a:gd name="connsiteX3" fmla="*/ 1491048 w 4020065"/>
              <a:gd name="connsiteY3" fmla="*/ 782595 h 849871"/>
              <a:gd name="connsiteX4" fmla="*/ 2982097 w 4020065"/>
              <a:gd name="connsiteY4" fmla="*/ 337752 h 849871"/>
              <a:gd name="connsiteX5" fmla="*/ 3632886 w 4020065"/>
              <a:gd name="connsiteY5" fmla="*/ 247135 h 849871"/>
              <a:gd name="connsiteX6" fmla="*/ 4020065 w 4020065"/>
              <a:gd name="connsiteY6" fmla="*/ 0 h 849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0065" h="849871">
                <a:moveTo>
                  <a:pt x="0" y="337752"/>
                </a:moveTo>
                <a:cubicBezTo>
                  <a:pt x="49427" y="440038"/>
                  <a:pt x="98854" y="542324"/>
                  <a:pt x="263611" y="609600"/>
                </a:cubicBezTo>
                <a:cubicBezTo>
                  <a:pt x="428368" y="676876"/>
                  <a:pt x="783967" y="712574"/>
                  <a:pt x="988540" y="741406"/>
                </a:cubicBezTo>
                <a:cubicBezTo>
                  <a:pt x="1193113" y="770238"/>
                  <a:pt x="1158789" y="849871"/>
                  <a:pt x="1491048" y="782595"/>
                </a:cubicBezTo>
                <a:cubicBezTo>
                  <a:pt x="1823308" y="715319"/>
                  <a:pt x="2625124" y="426995"/>
                  <a:pt x="2982097" y="337752"/>
                </a:cubicBezTo>
                <a:cubicBezTo>
                  <a:pt x="3339070" y="248509"/>
                  <a:pt x="3459891" y="303427"/>
                  <a:pt x="3632886" y="247135"/>
                </a:cubicBezTo>
                <a:cubicBezTo>
                  <a:pt x="3805881" y="190843"/>
                  <a:pt x="3956908" y="39816"/>
                  <a:pt x="4020065" y="0"/>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60" name="Freeform 1159"/>
          <p:cNvSpPr/>
          <p:nvPr/>
        </p:nvSpPr>
        <p:spPr>
          <a:xfrm>
            <a:off x="2102781" y="3681110"/>
            <a:ext cx="2702011" cy="785341"/>
          </a:xfrm>
          <a:custGeom>
            <a:avLst/>
            <a:gdLst>
              <a:gd name="connsiteX0" fmla="*/ 0 w 2702011"/>
              <a:gd name="connsiteY0" fmla="*/ 609600 h 785341"/>
              <a:gd name="connsiteX1" fmla="*/ 815546 w 2702011"/>
              <a:gd name="connsiteY1" fmla="*/ 749644 h 785341"/>
              <a:gd name="connsiteX2" fmla="*/ 1029730 w 2702011"/>
              <a:gd name="connsiteY2" fmla="*/ 774357 h 785341"/>
              <a:gd name="connsiteX3" fmla="*/ 1285103 w 2702011"/>
              <a:gd name="connsiteY3" fmla="*/ 782595 h 785341"/>
              <a:gd name="connsiteX4" fmla="*/ 1540476 w 2702011"/>
              <a:gd name="connsiteY4" fmla="*/ 757881 h 785341"/>
              <a:gd name="connsiteX5" fmla="*/ 1968843 w 2702011"/>
              <a:gd name="connsiteY5" fmla="*/ 659027 h 785341"/>
              <a:gd name="connsiteX6" fmla="*/ 2257168 w 2702011"/>
              <a:gd name="connsiteY6" fmla="*/ 576649 h 785341"/>
              <a:gd name="connsiteX7" fmla="*/ 2545492 w 2702011"/>
              <a:gd name="connsiteY7" fmla="*/ 436606 h 785341"/>
              <a:gd name="connsiteX8" fmla="*/ 2702011 w 2702011"/>
              <a:gd name="connsiteY8" fmla="*/ 0 h 785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2011" h="785341">
                <a:moveTo>
                  <a:pt x="0" y="609600"/>
                </a:moveTo>
                <a:lnTo>
                  <a:pt x="815546" y="749644"/>
                </a:lnTo>
                <a:cubicBezTo>
                  <a:pt x="987168" y="777104"/>
                  <a:pt x="951471" y="768865"/>
                  <a:pt x="1029730" y="774357"/>
                </a:cubicBezTo>
                <a:cubicBezTo>
                  <a:pt x="1107989" y="779849"/>
                  <a:pt x="1199979" y="785341"/>
                  <a:pt x="1285103" y="782595"/>
                </a:cubicBezTo>
                <a:cubicBezTo>
                  <a:pt x="1370227" y="779849"/>
                  <a:pt x="1426519" y="778476"/>
                  <a:pt x="1540476" y="757881"/>
                </a:cubicBezTo>
                <a:cubicBezTo>
                  <a:pt x="1654433" y="737286"/>
                  <a:pt x="1849394" y="689232"/>
                  <a:pt x="1968843" y="659027"/>
                </a:cubicBezTo>
                <a:cubicBezTo>
                  <a:pt x="2088292" y="628822"/>
                  <a:pt x="2161060" y="613719"/>
                  <a:pt x="2257168" y="576649"/>
                </a:cubicBezTo>
                <a:cubicBezTo>
                  <a:pt x="2353276" y="539579"/>
                  <a:pt x="2471352" y="532714"/>
                  <a:pt x="2545492" y="436606"/>
                </a:cubicBezTo>
                <a:cubicBezTo>
                  <a:pt x="2619632" y="340498"/>
                  <a:pt x="2660821" y="170249"/>
                  <a:pt x="2702011" y="0"/>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61" name="Freeform 1160"/>
          <p:cNvSpPr/>
          <p:nvPr/>
        </p:nvSpPr>
        <p:spPr>
          <a:xfrm>
            <a:off x="2061592" y="3598732"/>
            <a:ext cx="4069492" cy="1003644"/>
          </a:xfrm>
          <a:custGeom>
            <a:avLst/>
            <a:gdLst>
              <a:gd name="connsiteX0" fmla="*/ 0 w 4069492"/>
              <a:gd name="connsiteY0" fmla="*/ 774357 h 1003644"/>
              <a:gd name="connsiteX1" fmla="*/ 1136822 w 4069492"/>
              <a:gd name="connsiteY1" fmla="*/ 939114 h 1003644"/>
              <a:gd name="connsiteX2" fmla="*/ 1639330 w 4069492"/>
              <a:gd name="connsiteY2" fmla="*/ 980303 h 1003644"/>
              <a:gd name="connsiteX3" fmla="*/ 2504303 w 4069492"/>
              <a:gd name="connsiteY3" fmla="*/ 799070 h 1003644"/>
              <a:gd name="connsiteX4" fmla="*/ 3451654 w 4069492"/>
              <a:gd name="connsiteY4" fmla="*/ 502508 h 1003644"/>
              <a:gd name="connsiteX5" fmla="*/ 3970638 w 4069492"/>
              <a:gd name="connsiteY5" fmla="*/ 230659 h 1003644"/>
              <a:gd name="connsiteX6" fmla="*/ 4044778 w 4069492"/>
              <a:gd name="connsiteY6" fmla="*/ 0 h 1003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69492" h="1003644">
                <a:moveTo>
                  <a:pt x="0" y="774357"/>
                </a:moveTo>
                <a:lnTo>
                  <a:pt x="1136822" y="939114"/>
                </a:lnTo>
                <a:cubicBezTo>
                  <a:pt x="1410044" y="973438"/>
                  <a:pt x="1411417" y="1003644"/>
                  <a:pt x="1639330" y="980303"/>
                </a:cubicBezTo>
                <a:cubicBezTo>
                  <a:pt x="1867243" y="956962"/>
                  <a:pt x="2202249" y="878702"/>
                  <a:pt x="2504303" y="799070"/>
                </a:cubicBezTo>
                <a:cubicBezTo>
                  <a:pt x="2806357" y="719438"/>
                  <a:pt x="3207265" y="597243"/>
                  <a:pt x="3451654" y="502508"/>
                </a:cubicBezTo>
                <a:cubicBezTo>
                  <a:pt x="3696043" y="407773"/>
                  <a:pt x="3871784" y="314410"/>
                  <a:pt x="3970638" y="230659"/>
                </a:cubicBezTo>
                <a:cubicBezTo>
                  <a:pt x="4069492" y="146908"/>
                  <a:pt x="4057135" y="73454"/>
                  <a:pt x="4044778" y="0"/>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62" name="Freeform 1161"/>
          <p:cNvSpPr/>
          <p:nvPr/>
        </p:nvSpPr>
        <p:spPr>
          <a:xfrm>
            <a:off x="6098133" y="3574019"/>
            <a:ext cx="214183" cy="1589902"/>
          </a:xfrm>
          <a:custGeom>
            <a:avLst/>
            <a:gdLst>
              <a:gd name="connsiteX0" fmla="*/ 0 w 214183"/>
              <a:gd name="connsiteY0" fmla="*/ 0 h 1589902"/>
              <a:gd name="connsiteX1" fmla="*/ 181232 w 214183"/>
              <a:gd name="connsiteY1" fmla="*/ 205945 h 1589902"/>
              <a:gd name="connsiteX2" fmla="*/ 164756 w 214183"/>
              <a:gd name="connsiteY2" fmla="*/ 617837 h 1589902"/>
              <a:gd name="connsiteX3" fmla="*/ 49427 w 214183"/>
              <a:gd name="connsiteY3" fmla="*/ 1136821 h 1589902"/>
              <a:gd name="connsiteX4" fmla="*/ 214183 w 214183"/>
              <a:gd name="connsiteY4" fmla="*/ 1589902 h 1589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183" h="1589902">
                <a:moveTo>
                  <a:pt x="0" y="0"/>
                </a:moveTo>
                <a:cubicBezTo>
                  <a:pt x="76886" y="51486"/>
                  <a:pt x="153773" y="102972"/>
                  <a:pt x="181232" y="205945"/>
                </a:cubicBezTo>
                <a:cubicBezTo>
                  <a:pt x="208691" y="308918"/>
                  <a:pt x="186723" y="462691"/>
                  <a:pt x="164756" y="617837"/>
                </a:cubicBezTo>
                <a:cubicBezTo>
                  <a:pt x="142789" y="772983"/>
                  <a:pt x="41189" y="974810"/>
                  <a:pt x="49427" y="1136821"/>
                </a:cubicBezTo>
                <a:cubicBezTo>
                  <a:pt x="57665" y="1298832"/>
                  <a:pt x="135924" y="1444367"/>
                  <a:pt x="214183" y="1589902"/>
                </a:cubicBezTo>
              </a:path>
            </a:pathLst>
          </a:cu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1164" name="Freeform 1163"/>
          <p:cNvSpPr/>
          <p:nvPr/>
        </p:nvSpPr>
        <p:spPr>
          <a:xfrm>
            <a:off x="4998381" y="3672873"/>
            <a:ext cx="1305697" cy="1540475"/>
          </a:xfrm>
          <a:custGeom>
            <a:avLst/>
            <a:gdLst>
              <a:gd name="connsiteX0" fmla="*/ 12357 w 1305697"/>
              <a:gd name="connsiteY0" fmla="*/ 0 h 1540475"/>
              <a:gd name="connsiteX1" fmla="*/ 20595 w 1305697"/>
              <a:gd name="connsiteY1" fmla="*/ 156518 h 1540475"/>
              <a:gd name="connsiteX2" fmla="*/ 135925 w 1305697"/>
              <a:gd name="connsiteY2" fmla="*/ 461318 h 1540475"/>
              <a:gd name="connsiteX3" fmla="*/ 440725 w 1305697"/>
              <a:gd name="connsiteY3" fmla="*/ 683740 h 1540475"/>
              <a:gd name="connsiteX4" fmla="*/ 729049 w 1305697"/>
              <a:gd name="connsiteY4" fmla="*/ 815546 h 1540475"/>
              <a:gd name="connsiteX5" fmla="*/ 984422 w 1305697"/>
              <a:gd name="connsiteY5" fmla="*/ 972064 h 1540475"/>
              <a:gd name="connsiteX6" fmla="*/ 1140941 w 1305697"/>
              <a:gd name="connsiteY6" fmla="*/ 1194486 h 1540475"/>
              <a:gd name="connsiteX7" fmla="*/ 1305697 w 1305697"/>
              <a:gd name="connsiteY7" fmla="*/ 1540475 h 1540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5697" h="1540475">
                <a:moveTo>
                  <a:pt x="12357" y="0"/>
                </a:moveTo>
                <a:cubicBezTo>
                  <a:pt x="6178" y="39816"/>
                  <a:pt x="0" y="79632"/>
                  <a:pt x="20595" y="156518"/>
                </a:cubicBezTo>
                <a:cubicBezTo>
                  <a:pt x="41190" y="233404"/>
                  <a:pt x="65903" y="373448"/>
                  <a:pt x="135925" y="461318"/>
                </a:cubicBezTo>
                <a:cubicBezTo>
                  <a:pt x="205947" y="549188"/>
                  <a:pt x="341871" y="624702"/>
                  <a:pt x="440725" y="683740"/>
                </a:cubicBezTo>
                <a:cubicBezTo>
                  <a:pt x="539579" y="742778"/>
                  <a:pt x="638433" y="767492"/>
                  <a:pt x="729049" y="815546"/>
                </a:cubicBezTo>
                <a:cubicBezTo>
                  <a:pt x="819665" y="863600"/>
                  <a:pt x="915773" y="908907"/>
                  <a:pt x="984422" y="972064"/>
                </a:cubicBezTo>
                <a:cubicBezTo>
                  <a:pt x="1053071" y="1035221"/>
                  <a:pt x="1087395" y="1099751"/>
                  <a:pt x="1140941" y="1194486"/>
                </a:cubicBezTo>
                <a:cubicBezTo>
                  <a:pt x="1194487" y="1289221"/>
                  <a:pt x="1250092" y="1414848"/>
                  <a:pt x="1305697" y="1540475"/>
                </a:cubicBezTo>
              </a:path>
            </a:pathLst>
          </a:cu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1166" name="Straight Connector 1165"/>
          <p:cNvCxnSpPr/>
          <p:nvPr/>
        </p:nvCxnSpPr>
        <p:spPr>
          <a:xfrm>
            <a:off x="683568" y="6597352"/>
            <a:ext cx="576064"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69" name="TextBox 1168"/>
          <p:cNvSpPr txBox="1"/>
          <p:nvPr/>
        </p:nvSpPr>
        <p:spPr>
          <a:xfrm>
            <a:off x="1331640" y="6453336"/>
            <a:ext cx="838243" cy="307777"/>
          </a:xfrm>
          <a:prstGeom prst="rect">
            <a:avLst/>
          </a:prstGeom>
          <a:noFill/>
        </p:spPr>
        <p:txBody>
          <a:bodyPr wrap="none" rtlCol="0">
            <a:spAutoFit/>
          </a:bodyPr>
          <a:lstStyle/>
          <a:p>
            <a:r>
              <a:rPr lang="it-IT" sz="1400" b="1" dirty="0" smtClean="0"/>
              <a:t>RTP flow</a:t>
            </a:r>
            <a:endParaRPr lang="it-IT" b="1" dirty="0"/>
          </a:p>
        </p:txBody>
      </p:sp>
      <p:cxnSp>
        <p:nvCxnSpPr>
          <p:cNvPr id="1170" name="Straight Connector 1169"/>
          <p:cNvCxnSpPr/>
          <p:nvPr/>
        </p:nvCxnSpPr>
        <p:spPr>
          <a:xfrm>
            <a:off x="683568" y="6361583"/>
            <a:ext cx="576064"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171" name="TextBox 1170"/>
          <p:cNvSpPr txBox="1"/>
          <p:nvPr/>
        </p:nvSpPr>
        <p:spPr>
          <a:xfrm>
            <a:off x="1331640" y="6217567"/>
            <a:ext cx="1166986" cy="307777"/>
          </a:xfrm>
          <a:prstGeom prst="rect">
            <a:avLst/>
          </a:prstGeom>
          <a:noFill/>
        </p:spPr>
        <p:txBody>
          <a:bodyPr wrap="none" rtlCol="0">
            <a:spAutoFit/>
          </a:bodyPr>
          <a:lstStyle/>
          <a:p>
            <a:r>
              <a:rPr lang="it-IT" sz="1400" b="1" dirty="0" smtClean="0"/>
              <a:t>SIP messages</a:t>
            </a:r>
            <a:endParaRPr lang="it-IT" b="1" dirty="0"/>
          </a:p>
        </p:txBody>
      </p:sp>
      <p:grpSp>
        <p:nvGrpSpPr>
          <p:cNvPr id="16" name="Group 69"/>
          <p:cNvGrpSpPr>
            <a:grpSpLocks/>
          </p:cNvGrpSpPr>
          <p:nvPr/>
        </p:nvGrpSpPr>
        <p:grpSpPr bwMode="auto">
          <a:xfrm>
            <a:off x="7164288" y="1736529"/>
            <a:ext cx="648072" cy="256028"/>
            <a:chOff x="4654" y="740"/>
            <a:chExt cx="283" cy="263"/>
          </a:xfrm>
        </p:grpSpPr>
        <p:sp>
          <p:nvSpPr>
            <p:cNvPr id="1357"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58"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59"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360"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361"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62"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7" name="Group 52"/>
            <p:cNvGrpSpPr>
              <a:grpSpLocks/>
            </p:cNvGrpSpPr>
            <p:nvPr/>
          </p:nvGrpSpPr>
          <p:grpSpPr bwMode="auto">
            <a:xfrm>
              <a:off x="4654" y="833"/>
              <a:ext cx="250" cy="117"/>
              <a:chOff x="4654" y="833"/>
              <a:chExt cx="250" cy="117"/>
            </a:xfrm>
          </p:grpSpPr>
          <p:sp>
            <p:nvSpPr>
              <p:cNvPr id="1380"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81"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82"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8" name="Group 56"/>
            <p:cNvGrpSpPr>
              <a:grpSpLocks/>
            </p:cNvGrpSpPr>
            <p:nvPr/>
          </p:nvGrpSpPr>
          <p:grpSpPr bwMode="auto">
            <a:xfrm>
              <a:off x="4654" y="831"/>
              <a:ext cx="250" cy="117"/>
              <a:chOff x="4654" y="831"/>
              <a:chExt cx="250" cy="117"/>
            </a:xfrm>
          </p:grpSpPr>
          <p:sp>
            <p:nvSpPr>
              <p:cNvPr id="1377"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8"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9"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365"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9" name="Group 261"/>
            <p:cNvGrpSpPr>
              <a:grpSpLocks/>
            </p:cNvGrpSpPr>
            <p:nvPr/>
          </p:nvGrpSpPr>
          <p:grpSpPr bwMode="auto">
            <a:xfrm>
              <a:off x="4821" y="802"/>
              <a:ext cx="61" cy="177"/>
              <a:chOff x="4821" y="802"/>
              <a:chExt cx="61" cy="177"/>
            </a:xfrm>
          </p:grpSpPr>
          <p:grpSp>
            <p:nvGrpSpPr>
              <p:cNvPr id="20" name="Group 62"/>
              <p:cNvGrpSpPr>
                <a:grpSpLocks/>
              </p:cNvGrpSpPr>
              <p:nvPr/>
            </p:nvGrpSpPr>
            <p:grpSpPr bwMode="auto">
              <a:xfrm>
                <a:off x="4823" y="804"/>
                <a:ext cx="59" cy="175"/>
                <a:chOff x="4823" y="804"/>
                <a:chExt cx="59" cy="175"/>
              </a:xfrm>
            </p:grpSpPr>
            <p:sp>
              <p:nvSpPr>
                <p:cNvPr id="1373"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4"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5"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6"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1" name="Group 67"/>
              <p:cNvGrpSpPr>
                <a:grpSpLocks/>
              </p:cNvGrpSpPr>
              <p:nvPr/>
            </p:nvGrpSpPr>
            <p:grpSpPr bwMode="auto">
              <a:xfrm>
                <a:off x="4821" y="802"/>
                <a:ext cx="59" cy="175"/>
                <a:chOff x="4821" y="802"/>
                <a:chExt cx="59" cy="175"/>
              </a:xfrm>
            </p:grpSpPr>
            <p:sp>
              <p:nvSpPr>
                <p:cNvPr id="1369"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0"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1"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2"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1385" name="TextBox 1384"/>
          <p:cNvSpPr txBox="1"/>
          <p:nvPr/>
        </p:nvSpPr>
        <p:spPr>
          <a:xfrm>
            <a:off x="6992588" y="1448497"/>
            <a:ext cx="1035796" cy="276999"/>
          </a:xfrm>
          <a:prstGeom prst="rect">
            <a:avLst/>
          </a:prstGeom>
          <a:noFill/>
        </p:spPr>
        <p:txBody>
          <a:bodyPr wrap="none" rtlCol="0">
            <a:spAutoFit/>
          </a:bodyPr>
          <a:lstStyle/>
          <a:p>
            <a:r>
              <a:rPr lang="it-IT" sz="1200" b="1" dirty="0" smtClean="0"/>
              <a:t>Media Server</a:t>
            </a:r>
            <a:endParaRPr lang="it-IT" b="1" dirty="0"/>
          </a:p>
        </p:txBody>
      </p:sp>
      <p:sp>
        <p:nvSpPr>
          <p:cNvPr id="1388" name="TextBox 1387"/>
          <p:cNvSpPr txBox="1"/>
          <p:nvPr/>
        </p:nvSpPr>
        <p:spPr>
          <a:xfrm>
            <a:off x="6560290" y="800425"/>
            <a:ext cx="1468094" cy="338554"/>
          </a:xfrm>
          <a:prstGeom prst="rect">
            <a:avLst/>
          </a:prstGeom>
          <a:noFill/>
        </p:spPr>
        <p:txBody>
          <a:bodyPr wrap="none" rtlCol="0">
            <a:spAutoFit/>
          </a:bodyPr>
          <a:lstStyle/>
          <a:p>
            <a:pPr algn="ctr"/>
            <a:r>
              <a:rPr lang="it-IT" sz="1600" b="1" dirty="0" smtClean="0"/>
              <a:t>Conference  AS</a:t>
            </a:r>
            <a:endParaRPr lang="it-IT" sz="1400" b="1" dirty="0" smtClean="0"/>
          </a:p>
        </p:txBody>
      </p:sp>
      <p:cxnSp>
        <p:nvCxnSpPr>
          <p:cNvPr id="1140" name="Straight Connector 1139"/>
          <p:cNvCxnSpPr/>
          <p:nvPr/>
        </p:nvCxnSpPr>
        <p:spPr>
          <a:xfrm flipH="1">
            <a:off x="4860033" y="2204864"/>
            <a:ext cx="288031" cy="57606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46" name="Straight Connector 1145"/>
          <p:cNvCxnSpPr>
            <a:stCxn id="1365" idx="2"/>
            <a:endCxn id="1162" idx="0"/>
          </p:cNvCxnSpPr>
          <p:nvPr/>
        </p:nvCxnSpPr>
        <p:spPr>
          <a:xfrm flipH="1">
            <a:off x="6098133" y="1991584"/>
            <a:ext cx="1348971" cy="158243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98" name="Rectangle 1397"/>
          <p:cNvSpPr/>
          <p:nvPr/>
        </p:nvSpPr>
        <p:spPr>
          <a:xfrm>
            <a:off x="4932040" y="1268760"/>
            <a:ext cx="1728192" cy="936104"/>
          </a:xfrm>
          <a:prstGeom prst="rect">
            <a:avLst/>
          </a:prstGeom>
          <a:solidFill>
            <a:schemeClr val="accent3">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2" name="Group 124"/>
          <p:cNvGrpSpPr>
            <a:grpSpLocks/>
          </p:cNvGrpSpPr>
          <p:nvPr/>
        </p:nvGrpSpPr>
        <p:grpSpPr bwMode="auto">
          <a:xfrm>
            <a:off x="5869086" y="1442393"/>
            <a:ext cx="719138" cy="666750"/>
            <a:chOff x="4654" y="740"/>
            <a:chExt cx="453" cy="420"/>
          </a:xfrm>
        </p:grpSpPr>
        <p:grpSp>
          <p:nvGrpSpPr>
            <p:cNvPr id="23" name="Group 69"/>
            <p:cNvGrpSpPr>
              <a:grpSpLocks/>
            </p:cNvGrpSpPr>
            <p:nvPr/>
          </p:nvGrpSpPr>
          <p:grpSpPr bwMode="auto">
            <a:xfrm>
              <a:off x="4654" y="740"/>
              <a:ext cx="283" cy="263"/>
              <a:chOff x="4654" y="740"/>
              <a:chExt cx="283" cy="263"/>
            </a:xfrm>
          </p:grpSpPr>
          <p:sp>
            <p:nvSpPr>
              <p:cNvPr id="1455"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6"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7"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58"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59"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60"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4" name="Group 52"/>
              <p:cNvGrpSpPr>
                <a:grpSpLocks/>
              </p:cNvGrpSpPr>
              <p:nvPr/>
            </p:nvGrpSpPr>
            <p:grpSpPr bwMode="auto">
              <a:xfrm>
                <a:off x="4654" y="833"/>
                <a:ext cx="250" cy="117"/>
                <a:chOff x="4654" y="833"/>
                <a:chExt cx="250" cy="117"/>
              </a:xfrm>
            </p:grpSpPr>
            <p:sp>
              <p:nvSpPr>
                <p:cNvPr id="1478"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9"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80"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5" name="Group 56"/>
              <p:cNvGrpSpPr>
                <a:grpSpLocks/>
              </p:cNvGrpSpPr>
              <p:nvPr/>
            </p:nvGrpSpPr>
            <p:grpSpPr bwMode="auto">
              <a:xfrm>
                <a:off x="4654" y="831"/>
                <a:ext cx="250" cy="117"/>
                <a:chOff x="4654" y="831"/>
                <a:chExt cx="250" cy="117"/>
              </a:xfrm>
            </p:grpSpPr>
            <p:sp>
              <p:nvSpPr>
                <p:cNvPr id="1475"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6"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7"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463"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6" name="Group 177"/>
              <p:cNvGrpSpPr>
                <a:grpSpLocks/>
              </p:cNvGrpSpPr>
              <p:nvPr/>
            </p:nvGrpSpPr>
            <p:grpSpPr bwMode="auto">
              <a:xfrm>
                <a:off x="4821" y="802"/>
                <a:ext cx="61" cy="177"/>
                <a:chOff x="4821" y="802"/>
                <a:chExt cx="61" cy="177"/>
              </a:xfrm>
            </p:grpSpPr>
            <p:grpSp>
              <p:nvGrpSpPr>
                <p:cNvPr id="27" name="Group 62"/>
                <p:cNvGrpSpPr>
                  <a:grpSpLocks/>
                </p:cNvGrpSpPr>
                <p:nvPr/>
              </p:nvGrpSpPr>
              <p:grpSpPr bwMode="auto">
                <a:xfrm>
                  <a:off x="4823" y="804"/>
                  <a:ext cx="59" cy="175"/>
                  <a:chOff x="4823" y="804"/>
                  <a:chExt cx="59" cy="175"/>
                </a:xfrm>
              </p:grpSpPr>
              <p:sp>
                <p:nvSpPr>
                  <p:cNvPr id="1471"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2"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3"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4"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8" name="Group 67"/>
                <p:cNvGrpSpPr>
                  <a:grpSpLocks/>
                </p:cNvGrpSpPr>
                <p:nvPr/>
              </p:nvGrpSpPr>
              <p:grpSpPr bwMode="auto">
                <a:xfrm>
                  <a:off x="4821" y="802"/>
                  <a:ext cx="59" cy="175"/>
                  <a:chOff x="4821" y="802"/>
                  <a:chExt cx="59" cy="175"/>
                </a:xfrm>
              </p:grpSpPr>
              <p:sp>
                <p:nvSpPr>
                  <p:cNvPr id="1467"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68"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69"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0"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9" name="Group 96"/>
            <p:cNvGrpSpPr>
              <a:grpSpLocks/>
            </p:cNvGrpSpPr>
            <p:nvPr/>
          </p:nvGrpSpPr>
          <p:grpSpPr bwMode="auto">
            <a:xfrm>
              <a:off x="4738" y="818"/>
              <a:ext cx="284" cy="261"/>
              <a:chOff x="4738" y="818"/>
              <a:chExt cx="284" cy="261"/>
            </a:xfrm>
          </p:grpSpPr>
          <p:sp>
            <p:nvSpPr>
              <p:cNvPr id="1429" name="Freeform 70"/>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30" name="Freeform 71"/>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31" name="Rectangle 72"/>
              <p:cNvSpPr>
                <a:spLocks noChangeArrowheads="1"/>
              </p:cNvSpPr>
              <p:nvPr/>
            </p:nvSpPr>
            <p:spPr bwMode="auto">
              <a:xfrm>
                <a:off x="4738" y="848"/>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32" name="Rectangle 73"/>
              <p:cNvSpPr>
                <a:spLocks noChangeArrowheads="1"/>
              </p:cNvSpPr>
              <p:nvPr/>
            </p:nvSpPr>
            <p:spPr bwMode="auto">
              <a:xfrm>
                <a:off x="4739" y="849"/>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33" name="Freeform 74"/>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34" name="Freeform 75"/>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30" name="Group 79"/>
              <p:cNvGrpSpPr>
                <a:grpSpLocks/>
              </p:cNvGrpSpPr>
              <p:nvPr/>
            </p:nvGrpSpPr>
            <p:grpSpPr bwMode="auto">
              <a:xfrm>
                <a:off x="4738" y="910"/>
                <a:ext cx="250" cy="116"/>
                <a:chOff x="4738" y="910"/>
                <a:chExt cx="250" cy="116"/>
              </a:xfrm>
            </p:grpSpPr>
            <p:sp>
              <p:nvSpPr>
                <p:cNvPr id="1452" name="Line 76"/>
                <p:cNvSpPr>
                  <a:spLocks noChangeShapeType="1"/>
                </p:cNvSpPr>
                <p:nvPr/>
              </p:nvSpPr>
              <p:spPr bwMode="auto">
                <a:xfrm>
                  <a:off x="4738" y="910"/>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3" name="Line 77"/>
                <p:cNvSpPr>
                  <a:spLocks noChangeShapeType="1"/>
                </p:cNvSpPr>
                <p:nvPr/>
              </p:nvSpPr>
              <p:spPr bwMode="auto">
                <a:xfrm>
                  <a:off x="4738" y="96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4" name="Line 78"/>
                <p:cNvSpPr>
                  <a:spLocks noChangeShapeType="1"/>
                </p:cNvSpPr>
                <p:nvPr/>
              </p:nvSpPr>
              <p:spPr bwMode="auto">
                <a:xfrm>
                  <a:off x="4738" y="1025"/>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31" name="Group 83"/>
              <p:cNvGrpSpPr>
                <a:grpSpLocks/>
              </p:cNvGrpSpPr>
              <p:nvPr/>
            </p:nvGrpSpPr>
            <p:grpSpPr bwMode="auto">
              <a:xfrm>
                <a:off x="4738" y="908"/>
                <a:ext cx="250" cy="116"/>
                <a:chOff x="4738" y="908"/>
                <a:chExt cx="250" cy="116"/>
              </a:xfrm>
            </p:grpSpPr>
            <p:sp>
              <p:nvSpPr>
                <p:cNvPr id="1449" name="Line 80"/>
                <p:cNvSpPr>
                  <a:spLocks noChangeShapeType="1"/>
                </p:cNvSpPr>
                <p:nvPr/>
              </p:nvSpPr>
              <p:spPr bwMode="auto">
                <a:xfrm>
                  <a:off x="4738" y="908"/>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0" name="Line 81"/>
                <p:cNvSpPr>
                  <a:spLocks noChangeShapeType="1"/>
                </p:cNvSpPr>
                <p:nvPr/>
              </p:nvSpPr>
              <p:spPr bwMode="auto">
                <a:xfrm>
                  <a:off x="4738" y="96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1" name="Line 82"/>
                <p:cNvSpPr>
                  <a:spLocks noChangeShapeType="1"/>
                </p:cNvSpPr>
                <p:nvPr/>
              </p:nvSpPr>
              <p:spPr bwMode="auto">
                <a:xfrm>
                  <a:off x="4738" y="1023"/>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437" name="Rectangle 84"/>
              <p:cNvSpPr>
                <a:spLocks noChangeArrowheads="1"/>
              </p:cNvSpPr>
              <p:nvPr/>
            </p:nvSpPr>
            <p:spPr bwMode="auto">
              <a:xfrm>
                <a:off x="4739" y="849"/>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317" name="Group 95"/>
              <p:cNvGrpSpPr>
                <a:grpSpLocks/>
              </p:cNvGrpSpPr>
              <p:nvPr/>
            </p:nvGrpSpPr>
            <p:grpSpPr bwMode="auto">
              <a:xfrm>
                <a:off x="4906" y="879"/>
                <a:ext cx="61" cy="176"/>
                <a:chOff x="4906" y="879"/>
                <a:chExt cx="61" cy="176"/>
              </a:xfrm>
            </p:grpSpPr>
            <p:grpSp>
              <p:nvGrpSpPr>
                <p:cNvPr id="1320" name="Group 89"/>
                <p:cNvGrpSpPr>
                  <a:grpSpLocks/>
                </p:cNvGrpSpPr>
                <p:nvPr/>
              </p:nvGrpSpPr>
              <p:grpSpPr bwMode="auto">
                <a:xfrm>
                  <a:off x="4908" y="881"/>
                  <a:ext cx="59" cy="174"/>
                  <a:chOff x="4908" y="881"/>
                  <a:chExt cx="59" cy="174"/>
                </a:xfrm>
              </p:grpSpPr>
              <p:sp>
                <p:nvSpPr>
                  <p:cNvPr id="1445" name="Line 85"/>
                  <p:cNvSpPr>
                    <a:spLocks noChangeShapeType="1"/>
                  </p:cNvSpPr>
                  <p:nvPr/>
                </p:nvSpPr>
                <p:spPr bwMode="auto">
                  <a:xfrm>
                    <a:off x="4908" y="881"/>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6" name="Line 86"/>
                  <p:cNvSpPr>
                    <a:spLocks noChangeShapeType="1"/>
                  </p:cNvSpPr>
                  <p:nvPr/>
                </p:nvSpPr>
                <p:spPr bwMode="auto">
                  <a:xfrm>
                    <a:off x="4908" y="939"/>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7" name="Line 87"/>
                  <p:cNvSpPr>
                    <a:spLocks noChangeShapeType="1"/>
                  </p:cNvSpPr>
                  <p:nvPr/>
                </p:nvSpPr>
                <p:spPr bwMode="auto">
                  <a:xfrm>
                    <a:off x="4908" y="996"/>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8" name="Line 88"/>
                  <p:cNvSpPr>
                    <a:spLocks noChangeShapeType="1"/>
                  </p:cNvSpPr>
                  <p:nvPr/>
                </p:nvSpPr>
                <p:spPr bwMode="auto">
                  <a:xfrm>
                    <a:off x="4908" y="105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22" name="Group 94"/>
                <p:cNvGrpSpPr>
                  <a:grpSpLocks/>
                </p:cNvGrpSpPr>
                <p:nvPr/>
              </p:nvGrpSpPr>
              <p:grpSpPr bwMode="auto">
                <a:xfrm>
                  <a:off x="4906" y="879"/>
                  <a:ext cx="59" cy="174"/>
                  <a:chOff x="4906" y="879"/>
                  <a:chExt cx="59" cy="174"/>
                </a:xfrm>
              </p:grpSpPr>
              <p:sp>
                <p:nvSpPr>
                  <p:cNvPr id="1441" name="Line 90"/>
                  <p:cNvSpPr>
                    <a:spLocks noChangeShapeType="1"/>
                  </p:cNvSpPr>
                  <p:nvPr/>
                </p:nvSpPr>
                <p:spPr bwMode="auto">
                  <a:xfrm>
                    <a:off x="4906" y="879"/>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2" name="Line 91"/>
                  <p:cNvSpPr>
                    <a:spLocks noChangeShapeType="1"/>
                  </p:cNvSpPr>
                  <p:nvPr/>
                </p:nvSpPr>
                <p:spPr bwMode="auto">
                  <a:xfrm>
                    <a:off x="4906" y="937"/>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3" name="Line 92"/>
                  <p:cNvSpPr>
                    <a:spLocks noChangeShapeType="1"/>
                  </p:cNvSpPr>
                  <p:nvPr/>
                </p:nvSpPr>
                <p:spPr bwMode="auto">
                  <a:xfrm>
                    <a:off x="4906" y="994"/>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4" name="Line 93"/>
                  <p:cNvSpPr>
                    <a:spLocks noChangeShapeType="1"/>
                  </p:cNvSpPr>
                  <p:nvPr/>
                </p:nvSpPr>
                <p:spPr bwMode="auto">
                  <a:xfrm>
                    <a:off x="4906" y="105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323" name="Group 123"/>
            <p:cNvGrpSpPr>
              <a:grpSpLocks/>
            </p:cNvGrpSpPr>
            <p:nvPr/>
          </p:nvGrpSpPr>
          <p:grpSpPr bwMode="auto">
            <a:xfrm>
              <a:off x="4823" y="898"/>
              <a:ext cx="284" cy="262"/>
              <a:chOff x="4823" y="898"/>
              <a:chExt cx="284" cy="262"/>
            </a:xfrm>
          </p:grpSpPr>
          <p:sp>
            <p:nvSpPr>
              <p:cNvPr id="1403" name="Freeform 97"/>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04" name="Freeform 98"/>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05" name="Rectangle 99"/>
              <p:cNvSpPr>
                <a:spLocks noChangeArrowheads="1"/>
              </p:cNvSpPr>
              <p:nvPr/>
            </p:nvSpPr>
            <p:spPr bwMode="auto">
              <a:xfrm>
                <a:off x="4823" y="929"/>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06" name="Rectangle 100"/>
              <p:cNvSpPr>
                <a:spLocks noChangeArrowheads="1"/>
              </p:cNvSpPr>
              <p:nvPr/>
            </p:nvSpPr>
            <p:spPr bwMode="auto">
              <a:xfrm>
                <a:off x="4824" y="930"/>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07" name="Freeform 101"/>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08" name="Freeform 102"/>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324" name="Group 106"/>
              <p:cNvGrpSpPr>
                <a:grpSpLocks/>
              </p:cNvGrpSpPr>
              <p:nvPr/>
            </p:nvGrpSpPr>
            <p:grpSpPr bwMode="auto">
              <a:xfrm>
                <a:off x="4823" y="991"/>
                <a:ext cx="250" cy="116"/>
                <a:chOff x="4823" y="991"/>
                <a:chExt cx="250" cy="116"/>
              </a:xfrm>
            </p:grpSpPr>
            <p:sp>
              <p:nvSpPr>
                <p:cNvPr id="1426" name="Line 103"/>
                <p:cNvSpPr>
                  <a:spLocks noChangeShapeType="1"/>
                </p:cNvSpPr>
                <p:nvPr/>
              </p:nvSpPr>
              <p:spPr bwMode="auto">
                <a:xfrm>
                  <a:off x="4823" y="9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7" name="Line 104"/>
                <p:cNvSpPr>
                  <a:spLocks noChangeShapeType="1"/>
                </p:cNvSpPr>
                <p:nvPr/>
              </p:nvSpPr>
              <p:spPr bwMode="auto">
                <a:xfrm>
                  <a:off x="4823" y="104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8" name="Line 105"/>
                <p:cNvSpPr>
                  <a:spLocks noChangeShapeType="1"/>
                </p:cNvSpPr>
                <p:nvPr/>
              </p:nvSpPr>
              <p:spPr bwMode="auto">
                <a:xfrm>
                  <a:off x="4823" y="1106"/>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26" name="Group 110"/>
              <p:cNvGrpSpPr>
                <a:grpSpLocks/>
              </p:cNvGrpSpPr>
              <p:nvPr/>
            </p:nvGrpSpPr>
            <p:grpSpPr bwMode="auto">
              <a:xfrm>
                <a:off x="4823" y="989"/>
                <a:ext cx="250" cy="116"/>
                <a:chOff x="4823" y="989"/>
                <a:chExt cx="250" cy="116"/>
              </a:xfrm>
            </p:grpSpPr>
            <p:sp>
              <p:nvSpPr>
                <p:cNvPr id="1423" name="Line 107"/>
                <p:cNvSpPr>
                  <a:spLocks noChangeShapeType="1"/>
                </p:cNvSpPr>
                <p:nvPr/>
              </p:nvSpPr>
              <p:spPr bwMode="auto">
                <a:xfrm>
                  <a:off x="4823" y="9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4" name="Line 108"/>
                <p:cNvSpPr>
                  <a:spLocks noChangeShapeType="1"/>
                </p:cNvSpPr>
                <p:nvPr/>
              </p:nvSpPr>
              <p:spPr bwMode="auto">
                <a:xfrm>
                  <a:off x="4823" y="104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5" name="Line 109"/>
                <p:cNvSpPr>
                  <a:spLocks noChangeShapeType="1"/>
                </p:cNvSpPr>
                <p:nvPr/>
              </p:nvSpPr>
              <p:spPr bwMode="auto">
                <a:xfrm>
                  <a:off x="4823" y="1104"/>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411" name="Rectangle 111"/>
              <p:cNvSpPr>
                <a:spLocks noChangeArrowheads="1"/>
              </p:cNvSpPr>
              <p:nvPr/>
            </p:nvSpPr>
            <p:spPr bwMode="auto">
              <a:xfrm>
                <a:off x="4824" y="930"/>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328" name="Group 122"/>
              <p:cNvGrpSpPr>
                <a:grpSpLocks/>
              </p:cNvGrpSpPr>
              <p:nvPr/>
            </p:nvGrpSpPr>
            <p:grpSpPr bwMode="auto">
              <a:xfrm>
                <a:off x="4990" y="960"/>
                <a:ext cx="62" cy="176"/>
                <a:chOff x="4990" y="960"/>
                <a:chExt cx="62" cy="176"/>
              </a:xfrm>
            </p:grpSpPr>
            <p:grpSp>
              <p:nvGrpSpPr>
                <p:cNvPr id="1330" name="Group 116"/>
                <p:cNvGrpSpPr>
                  <a:grpSpLocks/>
                </p:cNvGrpSpPr>
                <p:nvPr/>
              </p:nvGrpSpPr>
              <p:grpSpPr bwMode="auto">
                <a:xfrm>
                  <a:off x="4992" y="962"/>
                  <a:ext cx="60" cy="174"/>
                  <a:chOff x="4992" y="962"/>
                  <a:chExt cx="60" cy="174"/>
                </a:xfrm>
              </p:grpSpPr>
              <p:sp>
                <p:nvSpPr>
                  <p:cNvPr id="1419" name="Line 112"/>
                  <p:cNvSpPr>
                    <a:spLocks noChangeShapeType="1"/>
                  </p:cNvSpPr>
                  <p:nvPr/>
                </p:nvSpPr>
                <p:spPr bwMode="auto">
                  <a:xfrm>
                    <a:off x="4992" y="962"/>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0" name="Line 113"/>
                  <p:cNvSpPr>
                    <a:spLocks noChangeShapeType="1"/>
                  </p:cNvSpPr>
                  <p:nvPr/>
                </p:nvSpPr>
                <p:spPr bwMode="auto">
                  <a:xfrm>
                    <a:off x="4992" y="1019"/>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1" name="Line 114"/>
                  <p:cNvSpPr>
                    <a:spLocks noChangeShapeType="1"/>
                  </p:cNvSpPr>
                  <p:nvPr/>
                </p:nvSpPr>
                <p:spPr bwMode="auto">
                  <a:xfrm>
                    <a:off x="4992" y="1077"/>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2" name="Line 115"/>
                  <p:cNvSpPr>
                    <a:spLocks noChangeShapeType="1"/>
                  </p:cNvSpPr>
                  <p:nvPr/>
                </p:nvSpPr>
                <p:spPr bwMode="auto">
                  <a:xfrm>
                    <a:off x="4992" y="1135"/>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32" name="Group 121"/>
                <p:cNvGrpSpPr>
                  <a:grpSpLocks/>
                </p:cNvGrpSpPr>
                <p:nvPr/>
              </p:nvGrpSpPr>
              <p:grpSpPr bwMode="auto">
                <a:xfrm>
                  <a:off x="4990" y="960"/>
                  <a:ext cx="60" cy="174"/>
                  <a:chOff x="4990" y="960"/>
                  <a:chExt cx="60" cy="174"/>
                </a:xfrm>
              </p:grpSpPr>
              <p:sp>
                <p:nvSpPr>
                  <p:cNvPr id="1415" name="Line 117"/>
                  <p:cNvSpPr>
                    <a:spLocks noChangeShapeType="1"/>
                  </p:cNvSpPr>
                  <p:nvPr/>
                </p:nvSpPr>
                <p:spPr bwMode="auto">
                  <a:xfrm>
                    <a:off x="4990" y="960"/>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6" name="Line 118"/>
                  <p:cNvSpPr>
                    <a:spLocks noChangeShapeType="1"/>
                  </p:cNvSpPr>
                  <p:nvPr/>
                </p:nvSpPr>
                <p:spPr bwMode="auto">
                  <a:xfrm>
                    <a:off x="4990" y="1017"/>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7" name="Line 119"/>
                  <p:cNvSpPr>
                    <a:spLocks noChangeShapeType="1"/>
                  </p:cNvSpPr>
                  <p:nvPr/>
                </p:nvSpPr>
                <p:spPr bwMode="auto">
                  <a:xfrm>
                    <a:off x="4990" y="1075"/>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8" name="Line 120"/>
                  <p:cNvSpPr>
                    <a:spLocks noChangeShapeType="1"/>
                  </p:cNvSpPr>
                  <p:nvPr/>
                </p:nvSpPr>
                <p:spPr bwMode="auto">
                  <a:xfrm>
                    <a:off x="4990" y="1133"/>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sp>
        <p:nvSpPr>
          <p:cNvPr id="1481" name="TextBox 1480"/>
          <p:cNvSpPr txBox="1"/>
          <p:nvPr/>
        </p:nvSpPr>
        <p:spPr>
          <a:xfrm>
            <a:off x="4951611" y="1305046"/>
            <a:ext cx="916533" cy="461665"/>
          </a:xfrm>
          <a:prstGeom prst="rect">
            <a:avLst/>
          </a:prstGeom>
          <a:noFill/>
        </p:spPr>
        <p:txBody>
          <a:bodyPr wrap="none" rtlCol="0">
            <a:spAutoFit/>
          </a:bodyPr>
          <a:lstStyle/>
          <a:p>
            <a:pPr algn="ctr"/>
            <a:r>
              <a:rPr lang="it-IT" sz="1200" b="1" dirty="0" smtClean="0"/>
              <a:t>Application</a:t>
            </a:r>
          </a:p>
          <a:p>
            <a:pPr algn="ctr"/>
            <a:r>
              <a:rPr lang="it-IT" sz="1200" b="1" dirty="0" smtClean="0"/>
              <a:t>Servers</a:t>
            </a:r>
            <a:endParaRPr lang="it-IT" b="1" dirty="0"/>
          </a:p>
        </p:txBody>
      </p:sp>
      <p:cxnSp>
        <p:nvCxnSpPr>
          <p:cNvPr id="1383" name="Straight Connector 1382"/>
          <p:cNvCxnSpPr/>
          <p:nvPr/>
        </p:nvCxnSpPr>
        <p:spPr>
          <a:xfrm flipV="1">
            <a:off x="6660232" y="1916832"/>
            <a:ext cx="504056" cy="9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88" name="AutoShape 22"/>
          <p:cNvSpPr>
            <a:spLocks noChangeArrowheads="1"/>
          </p:cNvSpPr>
          <p:nvPr/>
        </p:nvSpPr>
        <p:spPr bwMode="auto">
          <a:xfrm>
            <a:off x="971600" y="1520506"/>
            <a:ext cx="576064" cy="504056"/>
          </a:xfrm>
          <a:prstGeom prst="flowChartMagneticDisk">
            <a:avLst/>
          </a:prstGeom>
          <a:solidFill>
            <a:schemeClr val="bg1">
              <a:lumMod val="6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r>
              <a:rPr lang="en-US" sz="1100" b="1" dirty="0" smtClean="0">
                <a:latin typeface="Arial Narrow" pitchFamily="34" charset="0"/>
              </a:rPr>
              <a:t>User</a:t>
            </a:r>
          </a:p>
          <a:p>
            <a:pPr algn="ctr"/>
            <a:r>
              <a:rPr lang="en-US" sz="1100" b="1" dirty="0" smtClean="0">
                <a:latin typeface="Arial Narrow" pitchFamily="34" charset="0"/>
              </a:rPr>
              <a:t>DB</a:t>
            </a:r>
            <a:endParaRPr lang="en-US" sz="1200" b="1" dirty="0">
              <a:latin typeface="Arial Narrow" pitchFamily="34" charset="0"/>
            </a:endParaRPr>
          </a:p>
        </p:txBody>
      </p:sp>
      <p:cxnSp>
        <p:nvCxnSpPr>
          <p:cNvPr id="1492" name="Straight Connector 1491"/>
          <p:cNvCxnSpPr/>
          <p:nvPr/>
        </p:nvCxnSpPr>
        <p:spPr>
          <a:xfrm>
            <a:off x="1547664" y="1772251"/>
            <a:ext cx="504056" cy="2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9" name="TextBox 1638"/>
          <p:cNvSpPr txBox="1"/>
          <p:nvPr/>
        </p:nvSpPr>
        <p:spPr>
          <a:xfrm>
            <a:off x="827584" y="800425"/>
            <a:ext cx="1382687" cy="338554"/>
          </a:xfrm>
          <a:prstGeom prst="rect">
            <a:avLst/>
          </a:prstGeom>
          <a:noFill/>
        </p:spPr>
        <p:txBody>
          <a:bodyPr wrap="none" rtlCol="0">
            <a:spAutoFit/>
          </a:bodyPr>
          <a:lstStyle/>
          <a:p>
            <a:pPr algn="ctr"/>
            <a:r>
              <a:rPr lang="it-IT" sz="1600" b="1" dirty="0" smtClean="0"/>
              <a:t>IP-Centrex  AS</a:t>
            </a:r>
            <a:endParaRPr lang="it-IT" sz="1400" b="1" dirty="0" smtClean="0"/>
          </a:p>
        </p:txBody>
      </p:sp>
      <p:sp>
        <p:nvSpPr>
          <p:cNvPr id="1642" name="Rectangle 1641"/>
          <p:cNvSpPr/>
          <p:nvPr/>
        </p:nvSpPr>
        <p:spPr>
          <a:xfrm>
            <a:off x="2051720" y="1232473"/>
            <a:ext cx="1728192" cy="936104"/>
          </a:xfrm>
          <a:prstGeom prst="rect">
            <a:avLst/>
          </a:prstGeom>
          <a:solidFill>
            <a:schemeClr val="tx2">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334" name="Group 124"/>
          <p:cNvGrpSpPr>
            <a:grpSpLocks/>
          </p:cNvGrpSpPr>
          <p:nvPr/>
        </p:nvGrpSpPr>
        <p:grpSpPr bwMode="auto">
          <a:xfrm>
            <a:off x="2195736" y="1429819"/>
            <a:ext cx="719138" cy="666750"/>
            <a:chOff x="4654" y="740"/>
            <a:chExt cx="453" cy="420"/>
          </a:xfrm>
        </p:grpSpPr>
        <p:grpSp>
          <p:nvGrpSpPr>
            <p:cNvPr id="1336" name="Group 69"/>
            <p:cNvGrpSpPr>
              <a:grpSpLocks/>
            </p:cNvGrpSpPr>
            <p:nvPr/>
          </p:nvGrpSpPr>
          <p:grpSpPr bwMode="auto">
            <a:xfrm>
              <a:off x="4654" y="740"/>
              <a:ext cx="283" cy="263"/>
              <a:chOff x="4654" y="740"/>
              <a:chExt cx="283" cy="263"/>
            </a:xfrm>
          </p:grpSpPr>
          <p:sp>
            <p:nvSpPr>
              <p:cNvPr id="1608"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9"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10"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611"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612"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13"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337" name="Group 52"/>
              <p:cNvGrpSpPr>
                <a:grpSpLocks/>
              </p:cNvGrpSpPr>
              <p:nvPr/>
            </p:nvGrpSpPr>
            <p:grpSpPr bwMode="auto">
              <a:xfrm>
                <a:off x="4654" y="833"/>
                <a:ext cx="250" cy="117"/>
                <a:chOff x="4654" y="833"/>
                <a:chExt cx="250" cy="117"/>
              </a:xfrm>
            </p:grpSpPr>
            <p:sp>
              <p:nvSpPr>
                <p:cNvPr id="1631"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32"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33"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38" name="Group 56"/>
              <p:cNvGrpSpPr>
                <a:grpSpLocks/>
              </p:cNvGrpSpPr>
              <p:nvPr/>
            </p:nvGrpSpPr>
            <p:grpSpPr bwMode="auto">
              <a:xfrm>
                <a:off x="4654" y="831"/>
                <a:ext cx="250" cy="117"/>
                <a:chOff x="4654" y="831"/>
                <a:chExt cx="250" cy="117"/>
              </a:xfrm>
            </p:grpSpPr>
            <p:sp>
              <p:nvSpPr>
                <p:cNvPr id="1628"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9"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30"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616"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339" name="Group 177"/>
              <p:cNvGrpSpPr>
                <a:grpSpLocks/>
              </p:cNvGrpSpPr>
              <p:nvPr/>
            </p:nvGrpSpPr>
            <p:grpSpPr bwMode="auto">
              <a:xfrm>
                <a:off x="4821" y="802"/>
                <a:ext cx="61" cy="177"/>
                <a:chOff x="4821" y="802"/>
                <a:chExt cx="61" cy="177"/>
              </a:xfrm>
            </p:grpSpPr>
            <p:grpSp>
              <p:nvGrpSpPr>
                <p:cNvPr id="1340" name="Group 62"/>
                <p:cNvGrpSpPr>
                  <a:grpSpLocks/>
                </p:cNvGrpSpPr>
                <p:nvPr/>
              </p:nvGrpSpPr>
              <p:grpSpPr bwMode="auto">
                <a:xfrm>
                  <a:off x="4823" y="804"/>
                  <a:ext cx="59" cy="175"/>
                  <a:chOff x="4823" y="804"/>
                  <a:chExt cx="59" cy="175"/>
                </a:xfrm>
              </p:grpSpPr>
              <p:sp>
                <p:nvSpPr>
                  <p:cNvPr id="1624"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5"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6"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7"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41" name="Group 67"/>
                <p:cNvGrpSpPr>
                  <a:grpSpLocks/>
                </p:cNvGrpSpPr>
                <p:nvPr/>
              </p:nvGrpSpPr>
              <p:grpSpPr bwMode="auto">
                <a:xfrm>
                  <a:off x="4821" y="802"/>
                  <a:ext cx="59" cy="175"/>
                  <a:chOff x="4821" y="802"/>
                  <a:chExt cx="59" cy="175"/>
                </a:xfrm>
              </p:grpSpPr>
              <p:sp>
                <p:nvSpPr>
                  <p:cNvPr id="1620"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1"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2"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3"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342" name="Group 96"/>
            <p:cNvGrpSpPr>
              <a:grpSpLocks/>
            </p:cNvGrpSpPr>
            <p:nvPr/>
          </p:nvGrpSpPr>
          <p:grpSpPr bwMode="auto">
            <a:xfrm>
              <a:off x="4738" y="818"/>
              <a:ext cx="284" cy="261"/>
              <a:chOff x="4738" y="818"/>
              <a:chExt cx="284" cy="261"/>
            </a:xfrm>
          </p:grpSpPr>
          <p:sp>
            <p:nvSpPr>
              <p:cNvPr id="1582" name="Freeform 70"/>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3" name="Freeform 71"/>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4" name="Rectangle 72"/>
              <p:cNvSpPr>
                <a:spLocks noChangeArrowheads="1"/>
              </p:cNvSpPr>
              <p:nvPr/>
            </p:nvSpPr>
            <p:spPr bwMode="auto">
              <a:xfrm>
                <a:off x="4738" y="848"/>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585" name="Rectangle 73"/>
              <p:cNvSpPr>
                <a:spLocks noChangeArrowheads="1"/>
              </p:cNvSpPr>
              <p:nvPr/>
            </p:nvSpPr>
            <p:spPr bwMode="auto">
              <a:xfrm>
                <a:off x="4739" y="849"/>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586" name="Freeform 74"/>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7" name="Freeform 75"/>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343" name="Group 79"/>
              <p:cNvGrpSpPr>
                <a:grpSpLocks/>
              </p:cNvGrpSpPr>
              <p:nvPr/>
            </p:nvGrpSpPr>
            <p:grpSpPr bwMode="auto">
              <a:xfrm>
                <a:off x="4738" y="910"/>
                <a:ext cx="250" cy="116"/>
                <a:chOff x="4738" y="910"/>
                <a:chExt cx="250" cy="116"/>
              </a:xfrm>
            </p:grpSpPr>
            <p:sp>
              <p:nvSpPr>
                <p:cNvPr id="1605" name="Line 76"/>
                <p:cNvSpPr>
                  <a:spLocks noChangeShapeType="1"/>
                </p:cNvSpPr>
                <p:nvPr/>
              </p:nvSpPr>
              <p:spPr bwMode="auto">
                <a:xfrm>
                  <a:off x="4738" y="910"/>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6" name="Line 77"/>
                <p:cNvSpPr>
                  <a:spLocks noChangeShapeType="1"/>
                </p:cNvSpPr>
                <p:nvPr/>
              </p:nvSpPr>
              <p:spPr bwMode="auto">
                <a:xfrm>
                  <a:off x="4738" y="96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7" name="Line 78"/>
                <p:cNvSpPr>
                  <a:spLocks noChangeShapeType="1"/>
                </p:cNvSpPr>
                <p:nvPr/>
              </p:nvSpPr>
              <p:spPr bwMode="auto">
                <a:xfrm>
                  <a:off x="4738" y="1025"/>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44" name="Group 83"/>
              <p:cNvGrpSpPr>
                <a:grpSpLocks/>
              </p:cNvGrpSpPr>
              <p:nvPr/>
            </p:nvGrpSpPr>
            <p:grpSpPr bwMode="auto">
              <a:xfrm>
                <a:off x="4738" y="908"/>
                <a:ext cx="250" cy="116"/>
                <a:chOff x="4738" y="908"/>
                <a:chExt cx="250" cy="116"/>
              </a:xfrm>
            </p:grpSpPr>
            <p:sp>
              <p:nvSpPr>
                <p:cNvPr id="1602" name="Line 80"/>
                <p:cNvSpPr>
                  <a:spLocks noChangeShapeType="1"/>
                </p:cNvSpPr>
                <p:nvPr/>
              </p:nvSpPr>
              <p:spPr bwMode="auto">
                <a:xfrm>
                  <a:off x="4738" y="908"/>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3" name="Line 81"/>
                <p:cNvSpPr>
                  <a:spLocks noChangeShapeType="1"/>
                </p:cNvSpPr>
                <p:nvPr/>
              </p:nvSpPr>
              <p:spPr bwMode="auto">
                <a:xfrm>
                  <a:off x="4738" y="96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4" name="Line 82"/>
                <p:cNvSpPr>
                  <a:spLocks noChangeShapeType="1"/>
                </p:cNvSpPr>
                <p:nvPr/>
              </p:nvSpPr>
              <p:spPr bwMode="auto">
                <a:xfrm>
                  <a:off x="4738" y="1023"/>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590" name="Rectangle 84"/>
              <p:cNvSpPr>
                <a:spLocks noChangeArrowheads="1"/>
              </p:cNvSpPr>
              <p:nvPr/>
            </p:nvSpPr>
            <p:spPr bwMode="auto">
              <a:xfrm>
                <a:off x="4739" y="849"/>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345" name="Group 95"/>
              <p:cNvGrpSpPr>
                <a:grpSpLocks/>
              </p:cNvGrpSpPr>
              <p:nvPr/>
            </p:nvGrpSpPr>
            <p:grpSpPr bwMode="auto">
              <a:xfrm>
                <a:off x="4906" y="879"/>
                <a:ext cx="61" cy="176"/>
                <a:chOff x="4906" y="879"/>
                <a:chExt cx="61" cy="176"/>
              </a:xfrm>
            </p:grpSpPr>
            <p:grpSp>
              <p:nvGrpSpPr>
                <p:cNvPr id="1346" name="Group 89"/>
                <p:cNvGrpSpPr>
                  <a:grpSpLocks/>
                </p:cNvGrpSpPr>
                <p:nvPr/>
              </p:nvGrpSpPr>
              <p:grpSpPr bwMode="auto">
                <a:xfrm>
                  <a:off x="4908" y="881"/>
                  <a:ext cx="59" cy="174"/>
                  <a:chOff x="4908" y="881"/>
                  <a:chExt cx="59" cy="174"/>
                </a:xfrm>
              </p:grpSpPr>
              <p:sp>
                <p:nvSpPr>
                  <p:cNvPr id="1598" name="Line 85"/>
                  <p:cNvSpPr>
                    <a:spLocks noChangeShapeType="1"/>
                  </p:cNvSpPr>
                  <p:nvPr/>
                </p:nvSpPr>
                <p:spPr bwMode="auto">
                  <a:xfrm>
                    <a:off x="4908" y="881"/>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9" name="Line 86"/>
                  <p:cNvSpPr>
                    <a:spLocks noChangeShapeType="1"/>
                  </p:cNvSpPr>
                  <p:nvPr/>
                </p:nvSpPr>
                <p:spPr bwMode="auto">
                  <a:xfrm>
                    <a:off x="4908" y="939"/>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0" name="Line 87"/>
                  <p:cNvSpPr>
                    <a:spLocks noChangeShapeType="1"/>
                  </p:cNvSpPr>
                  <p:nvPr/>
                </p:nvSpPr>
                <p:spPr bwMode="auto">
                  <a:xfrm>
                    <a:off x="4908" y="996"/>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1" name="Line 88"/>
                  <p:cNvSpPr>
                    <a:spLocks noChangeShapeType="1"/>
                  </p:cNvSpPr>
                  <p:nvPr/>
                </p:nvSpPr>
                <p:spPr bwMode="auto">
                  <a:xfrm>
                    <a:off x="4908" y="105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47" name="Group 94"/>
                <p:cNvGrpSpPr>
                  <a:grpSpLocks/>
                </p:cNvGrpSpPr>
                <p:nvPr/>
              </p:nvGrpSpPr>
              <p:grpSpPr bwMode="auto">
                <a:xfrm>
                  <a:off x="4906" y="879"/>
                  <a:ext cx="59" cy="174"/>
                  <a:chOff x="4906" y="879"/>
                  <a:chExt cx="59" cy="174"/>
                </a:xfrm>
              </p:grpSpPr>
              <p:sp>
                <p:nvSpPr>
                  <p:cNvPr id="1594" name="Line 90"/>
                  <p:cNvSpPr>
                    <a:spLocks noChangeShapeType="1"/>
                  </p:cNvSpPr>
                  <p:nvPr/>
                </p:nvSpPr>
                <p:spPr bwMode="auto">
                  <a:xfrm>
                    <a:off x="4906" y="879"/>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5" name="Line 91"/>
                  <p:cNvSpPr>
                    <a:spLocks noChangeShapeType="1"/>
                  </p:cNvSpPr>
                  <p:nvPr/>
                </p:nvSpPr>
                <p:spPr bwMode="auto">
                  <a:xfrm>
                    <a:off x="4906" y="937"/>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6" name="Line 92"/>
                  <p:cNvSpPr>
                    <a:spLocks noChangeShapeType="1"/>
                  </p:cNvSpPr>
                  <p:nvPr/>
                </p:nvSpPr>
                <p:spPr bwMode="auto">
                  <a:xfrm>
                    <a:off x="4906" y="994"/>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7" name="Line 93"/>
                  <p:cNvSpPr>
                    <a:spLocks noChangeShapeType="1"/>
                  </p:cNvSpPr>
                  <p:nvPr/>
                </p:nvSpPr>
                <p:spPr bwMode="auto">
                  <a:xfrm>
                    <a:off x="4906" y="105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348" name="Group 123"/>
            <p:cNvGrpSpPr>
              <a:grpSpLocks/>
            </p:cNvGrpSpPr>
            <p:nvPr/>
          </p:nvGrpSpPr>
          <p:grpSpPr bwMode="auto">
            <a:xfrm>
              <a:off x="4823" y="898"/>
              <a:ext cx="284" cy="262"/>
              <a:chOff x="4823" y="898"/>
              <a:chExt cx="284" cy="262"/>
            </a:xfrm>
          </p:grpSpPr>
          <p:sp>
            <p:nvSpPr>
              <p:cNvPr id="1556" name="Freeform 97"/>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57" name="Freeform 98"/>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58" name="Rectangle 99"/>
              <p:cNvSpPr>
                <a:spLocks noChangeArrowheads="1"/>
              </p:cNvSpPr>
              <p:nvPr/>
            </p:nvSpPr>
            <p:spPr bwMode="auto">
              <a:xfrm>
                <a:off x="4823" y="929"/>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559" name="Rectangle 100"/>
              <p:cNvSpPr>
                <a:spLocks noChangeArrowheads="1"/>
              </p:cNvSpPr>
              <p:nvPr/>
            </p:nvSpPr>
            <p:spPr bwMode="auto">
              <a:xfrm>
                <a:off x="4824" y="930"/>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560" name="Freeform 101"/>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61" name="Freeform 102"/>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349" name="Group 106"/>
              <p:cNvGrpSpPr>
                <a:grpSpLocks/>
              </p:cNvGrpSpPr>
              <p:nvPr/>
            </p:nvGrpSpPr>
            <p:grpSpPr bwMode="auto">
              <a:xfrm>
                <a:off x="4823" y="991"/>
                <a:ext cx="250" cy="116"/>
                <a:chOff x="4823" y="991"/>
                <a:chExt cx="250" cy="116"/>
              </a:xfrm>
            </p:grpSpPr>
            <p:sp>
              <p:nvSpPr>
                <p:cNvPr id="1579" name="Line 103"/>
                <p:cNvSpPr>
                  <a:spLocks noChangeShapeType="1"/>
                </p:cNvSpPr>
                <p:nvPr/>
              </p:nvSpPr>
              <p:spPr bwMode="auto">
                <a:xfrm>
                  <a:off x="4823" y="9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0" name="Line 104"/>
                <p:cNvSpPr>
                  <a:spLocks noChangeShapeType="1"/>
                </p:cNvSpPr>
                <p:nvPr/>
              </p:nvSpPr>
              <p:spPr bwMode="auto">
                <a:xfrm>
                  <a:off x="4823" y="104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1" name="Line 105"/>
                <p:cNvSpPr>
                  <a:spLocks noChangeShapeType="1"/>
                </p:cNvSpPr>
                <p:nvPr/>
              </p:nvSpPr>
              <p:spPr bwMode="auto">
                <a:xfrm>
                  <a:off x="4823" y="1106"/>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50" name="Group 110"/>
              <p:cNvGrpSpPr>
                <a:grpSpLocks/>
              </p:cNvGrpSpPr>
              <p:nvPr/>
            </p:nvGrpSpPr>
            <p:grpSpPr bwMode="auto">
              <a:xfrm>
                <a:off x="4823" y="989"/>
                <a:ext cx="250" cy="116"/>
                <a:chOff x="4823" y="989"/>
                <a:chExt cx="250" cy="116"/>
              </a:xfrm>
            </p:grpSpPr>
            <p:sp>
              <p:nvSpPr>
                <p:cNvPr id="1576" name="Line 107"/>
                <p:cNvSpPr>
                  <a:spLocks noChangeShapeType="1"/>
                </p:cNvSpPr>
                <p:nvPr/>
              </p:nvSpPr>
              <p:spPr bwMode="auto">
                <a:xfrm>
                  <a:off x="4823" y="9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7" name="Line 108"/>
                <p:cNvSpPr>
                  <a:spLocks noChangeShapeType="1"/>
                </p:cNvSpPr>
                <p:nvPr/>
              </p:nvSpPr>
              <p:spPr bwMode="auto">
                <a:xfrm>
                  <a:off x="4823" y="104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8" name="Line 109"/>
                <p:cNvSpPr>
                  <a:spLocks noChangeShapeType="1"/>
                </p:cNvSpPr>
                <p:nvPr/>
              </p:nvSpPr>
              <p:spPr bwMode="auto">
                <a:xfrm>
                  <a:off x="4823" y="1104"/>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564" name="Rectangle 111"/>
              <p:cNvSpPr>
                <a:spLocks noChangeArrowheads="1"/>
              </p:cNvSpPr>
              <p:nvPr/>
            </p:nvSpPr>
            <p:spPr bwMode="auto">
              <a:xfrm>
                <a:off x="4824" y="930"/>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351" name="Group 122"/>
              <p:cNvGrpSpPr>
                <a:grpSpLocks/>
              </p:cNvGrpSpPr>
              <p:nvPr/>
            </p:nvGrpSpPr>
            <p:grpSpPr bwMode="auto">
              <a:xfrm>
                <a:off x="4990" y="960"/>
                <a:ext cx="62" cy="176"/>
                <a:chOff x="4990" y="960"/>
                <a:chExt cx="62" cy="176"/>
              </a:xfrm>
            </p:grpSpPr>
            <p:grpSp>
              <p:nvGrpSpPr>
                <p:cNvPr id="1352" name="Group 116"/>
                <p:cNvGrpSpPr>
                  <a:grpSpLocks/>
                </p:cNvGrpSpPr>
                <p:nvPr/>
              </p:nvGrpSpPr>
              <p:grpSpPr bwMode="auto">
                <a:xfrm>
                  <a:off x="4992" y="962"/>
                  <a:ext cx="60" cy="174"/>
                  <a:chOff x="4992" y="962"/>
                  <a:chExt cx="60" cy="174"/>
                </a:xfrm>
              </p:grpSpPr>
              <p:sp>
                <p:nvSpPr>
                  <p:cNvPr id="1572" name="Line 112"/>
                  <p:cNvSpPr>
                    <a:spLocks noChangeShapeType="1"/>
                  </p:cNvSpPr>
                  <p:nvPr/>
                </p:nvSpPr>
                <p:spPr bwMode="auto">
                  <a:xfrm>
                    <a:off x="4992" y="962"/>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3" name="Line 113"/>
                  <p:cNvSpPr>
                    <a:spLocks noChangeShapeType="1"/>
                  </p:cNvSpPr>
                  <p:nvPr/>
                </p:nvSpPr>
                <p:spPr bwMode="auto">
                  <a:xfrm>
                    <a:off x="4992" y="1019"/>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4" name="Line 114"/>
                  <p:cNvSpPr>
                    <a:spLocks noChangeShapeType="1"/>
                  </p:cNvSpPr>
                  <p:nvPr/>
                </p:nvSpPr>
                <p:spPr bwMode="auto">
                  <a:xfrm>
                    <a:off x="4992" y="1077"/>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5" name="Line 115"/>
                  <p:cNvSpPr>
                    <a:spLocks noChangeShapeType="1"/>
                  </p:cNvSpPr>
                  <p:nvPr/>
                </p:nvSpPr>
                <p:spPr bwMode="auto">
                  <a:xfrm>
                    <a:off x="4992" y="1135"/>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53" name="Group 121"/>
                <p:cNvGrpSpPr>
                  <a:grpSpLocks/>
                </p:cNvGrpSpPr>
                <p:nvPr/>
              </p:nvGrpSpPr>
              <p:grpSpPr bwMode="auto">
                <a:xfrm>
                  <a:off x="4990" y="960"/>
                  <a:ext cx="60" cy="174"/>
                  <a:chOff x="4990" y="960"/>
                  <a:chExt cx="60" cy="174"/>
                </a:xfrm>
              </p:grpSpPr>
              <p:sp>
                <p:nvSpPr>
                  <p:cNvPr id="1568" name="Line 117"/>
                  <p:cNvSpPr>
                    <a:spLocks noChangeShapeType="1"/>
                  </p:cNvSpPr>
                  <p:nvPr/>
                </p:nvSpPr>
                <p:spPr bwMode="auto">
                  <a:xfrm>
                    <a:off x="4990" y="960"/>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69" name="Line 118"/>
                  <p:cNvSpPr>
                    <a:spLocks noChangeShapeType="1"/>
                  </p:cNvSpPr>
                  <p:nvPr/>
                </p:nvSpPr>
                <p:spPr bwMode="auto">
                  <a:xfrm>
                    <a:off x="4990" y="1017"/>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0" name="Line 119"/>
                  <p:cNvSpPr>
                    <a:spLocks noChangeShapeType="1"/>
                  </p:cNvSpPr>
                  <p:nvPr/>
                </p:nvSpPr>
                <p:spPr bwMode="auto">
                  <a:xfrm>
                    <a:off x="4990" y="1075"/>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1" name="Line 120"/>
                  <p:cNvSpPr>
                    <a:spLocks noChangeShapeType="1"/>
                  </p:cNvSpPr>
                  <p:nvPr/>
                </p:nvSpPr>
                <p:spPr bwMode="auto">
                  <a:xfrm>
                    <a:off x="4990" y="1133"/>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sp>
        <p:nvSpPr>
          <p:cNvPr id="1637" name="TextBox 1636"/>
          <p:cNvSpPr txBox="1"/>
          <p:nvPr/>
        </p:nvSpPr>
        <p:spPr>
          <a:xfrm>
            <a:off x="2843808" y="1268760"/>
            <a:ext cx="916533" cy="461665"/>
          </a:xfrm>
          <a:prstGeom prst="rect">
            <a:avLst/>
          </a:prstGeom>
          <a:noFill/>
        </p:spPr>
        <p:txBody>
          <a:bodyPr wrap="none" rtlCol="0">
            <a:spAutoFit/>
          </a:bodyPr>
          <a:lstStyle/>
          <a:p>
            <a:pPr algn="ctr"/>
            <a:r>
              <a:rPr lang="it-IT" sz="1200" b="1" dirty="0" smtClean="0"/>
              <a:t>Application</a:t>
            </a:r>
          </a:p>
          <a:p>
            <a:pPr algn="ctr"/>
            <a:r>
              <a:rPr lang="it-IT" sz="1200" b="1" dirty="0" smtClean="0"/>
              <a:t>Servers</a:t>
            </a:r>
            <a:endParaRPr lang="it-IT" b="1" dirty="0"/>
          </a:p>
        </p:txBody>
      </p:sp>
      <p:cxnSp>
        <p:nvCxnSpPr>
          <p:cNvPr id="712" name="Straight Connector 711"/>
          <p:cNvCxnSpPr/>
          <p:nvPr/>
        </p:nvCxnSpPr>
        <p:spPr>
          <a:xfrm>
            <a:off x="2915816" y="2168577"/>
            <a:ext cx="1800200" cy="648072"/>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1057" name="Group 182"/>
          <p:cNvGrpSpPr>
            <a:grpSpLocks noChangeAspect="1"/>
          </p:cNvGrpSpPr>
          <p:nvPr/>
        </p:nvGrpSpPr>
        <p:grpSpPr bwMode="auto">
          <a:xfrm>
            <a:off x="6228184" y="5229200"/>
            <a:ext cx="200528" cy="216024"/>
            <a:chOff x="3862" y="2832"/>
            <a:chExt cx="458" cy="492"/>
          </a:xfrm>
        </p:grpSpPr>
        <p:grpSp>
          <p:nvGrpSpPr>
            <p:cNvPr id="1139" name="Group 183"/>
            <p:cNvGrpSpPr>
              <a:grpSpLocks noChangeAspect="1"/>
            </p:cNvGrpSpPr>
            <p:nvPr/>
          </p:nvGrpSpPr>
          <p:grpSpPr bwMode="auto">
            <a:xfrm>
              <a:off x="3862" y="2832"/>
              <a:ext cx="458" cy="492"/>
              <a:chOff x="1441" y="2189"/>
              <a:chExt cx="648" cy="591"/>
            </a:xfrm>
          </p:grpSpPr>
          <p:sp>
            <p:nvSpPr>
              <p:cNvPr id="1142"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43"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47"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48"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49"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50"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151"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2"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3"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4"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6"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7"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58"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1159"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116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1165"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116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16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172"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173"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174"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1175"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1176"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177"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178"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179"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180"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1181"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82"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83"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84"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85"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86"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87"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88"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89"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90"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91"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92"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193"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1194"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1195"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1196"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1197"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98"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199"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00"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01"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1202"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03"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04"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05"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06"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07"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08"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09"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10"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11"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1212"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13"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14"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15"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16"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217"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218"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19"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220"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22"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224"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225"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226"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54"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55"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56"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6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6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66"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67"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368"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1141"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sp>
        <p:nvSpPr>
          <p:cNvPr id="967" name="Right Arrow 966"/>
          <p:cNvSpPr/>
          <p:nvPr/>
        </p:nvSpPr>
        <p:spPr>
          <a:xfrm rot="-9240000">
            <a:off x="3489146" y="2378133"/>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68" name="Straight Connector 967"/>
          <p:cNvCxnSpPr/>
          <p:nvPr/>
        </p:nvCxnSpPr>
        <p:spPr>
          <a:xfrm flipH="1">
            <a:off x="4968044" y="2204864"/>
            <a:ext cx="396044" cy="57606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051" name="Right Arrow 1050"/>
          <p:cNvSpPr/>
          <p:nvPr/>
        </p:nvSpPr>
        <p:spPr>
          <a:xfrm rot="18360000" flipH="1">
            <a:off x="5078619" y="2465326"/>
            <a:ext cx="144016" cy="670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56" name="Right Arrow 1055"/>
          <p:cNvSpPr/>
          <p:nvPr/>
        </p:nvSpPr>
        <p:spPr>
          <a:xfrm rot="-3660000">
            <a:off x="4986944" y="2378133"/>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4" name="Right Arrow 1383"/>
          <p:cNvSpPr/>
          <p:nvPr/>
        </p:nvSpPr>
        <p:spPr>
          <a:xfrm rot="-1020000">
            <a:off x="3920390" y="4097127"/>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6" name="Right Arrow 1385"/>
          <p:cNvSpPr/>
          <p:nvPr/>
        </p:nvSpPr>
        <p:spPr>
          <a:xfrm rot="-11700000">
            <a:off x="4072790" y="4299330"/>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7" name="Right Arrow 1386"/>
          <p:cNvSpPr/>
          <p:nvPr/>
        </p:nvSpPr>
        <p:spPr>
          <a:xfrm rot="-19800000">
            <a:off x="5578329" y="4430459"/>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9" name="Right Arrow 1388"/>
          <p:cNvSpPr/>
          <p:nvPr/>
        </p:nvSpPr>
        <p:spPr>
          <a:xfrm rot="1440000">
            <a:off x="3927001" y="2448200"/>
            <a:ext cx="144016"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390" name="Straight Connector 1389"/>
          <p:cNvCxnSpPr/>
          <p:nvPr/>
        </p:nvCxnSpPr>
        <p:spPr>
          <a:xfrm>
            <a:off x="3275856" y="2204864"/>
            <a:ext cx="1476164" cy="539777"/>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00" name="Straight Connector 1399"/>
          <p:cNvCxnSpPr/>
          <p:nvPr/>
        </p:nvCxnSpPr>
        <p:spPr>
          <a:xfrm flipH="1">
            <a:off x="5112060" y="2204864"/>
            <a:ext cx="396044" cy="57606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01" name="Straight Connector 1400"/>
          <p:cNvCxnSpPr/>
          <p:nvPr/>
        </p:nvCxnSpPr>
        <p:spPr>
          <a:xfrm flipH="1">
            <a:off x="5220072" y="2204864"/>
            <a:ext cx="396044" cy="57606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02" name="Right Arrow 1401"/>
          <p:cNvSpPr/>
          <p:nvPr/>
        </p:nvSpPr>
        <p:spPr>
          <a:xfrm rot="18360000" flipH="1">
            <a:off x="5231019" y="2465326"/>
            <a:ext cx="144016" cy="670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09" name="Right Arrow 1408"/>
          <p:cNvSpPr/>
          <p:nvPr/>
        </p:nvSpPr>
        <p:spPr>
          <a:xfrm rot="18360000" flipH="1">
            <a:off x="5294643" y="2537334"/>
            <a:ext cx="144016" cy="6704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4016"/>
            <a:ext cx="8640960" cy="836712"/>
          </a:xfrm>
        </p:spPr>
        <p:txBody>
          <a:bodyPr>
            <a:normAutofit fontScale="90000"/>
          </a:bodyPr>
          <a:lstStyle/>
          <a:p>
            <a:r>
              <a:rPr lang="it-IT" sz="3200" dirty="0" smtClean="0">
                <a:effectLst>
                  <a:outerShdw blurRad="38100" dist="38100" dir="2700000" algn="tl">
                    <a:srgbClr val="000000">
                      <a:alpha val="43137"/>
                    </a:srgbClr>
                  </a:outerShdw>
                </a:effectLst>
              </a:rPr>
              <a:t>Examples of </a:t>
            </a:r>
            <a:r>
              <a:rPr lang="it-IT" sz="3200" u="sng" dirty="0" smtClean="0">
                <a:effectLst>
                  <a:outerShdw blurRad="38100" dist="38100" dir="2700000" algn="tl">
                    <a:srgbClr val="000000">
                      <a:alpha val="43137"/>
                    </a:srgbClr>
                  </a:outerShdw>
                </a:effectLst>
              </a:rPr>
              <a:t>traditional</a:t>
            </a:r>
            <a:r>
              <a:rPr lang="it-IT" sz="3200" dirty="0" smtClean="0">
                <a:effectLst>
                  <a:outerShdw blurRad="38100" dist="38100" dir="2700000" algn="tl">
                    <a:srgbClr val="000000">
                      <a:alpha val="43137"/>
                    </a:srgbClr>
                  </a:outerShdw>
                </a:effectLst>
              </a:rPr>
              <a:t> services provided</a:t>
            </a:r>
            <a:br>
              <a:rPr lang="it-IT" sz="3200" dirty="0" smtClean="0">
                <a:effectLst>
                  <a:outerShdw blurRad="38100" dist="38100" dir="2700000" algn="tl">
                    <a:srgbClr val="000000">
                      <a:alpha val="43137"/>
                    </a:srgbClr>
                  </a:outerShdw>
                </a:effectLst>
              </a:rPr>
            </a:br>
            <a:r>
              <a:rPr lang="it-IT" sz="3200" dirty="0" smtClean="0">
                <a:effectLst>
                  <a:outerShdw blurRad="38100" dist="38100" dir="2700000" algn="tl">
                    <a:srgbClr val="000000">
                      <a:alpha val="43137"/>
                    </a:srgbClr>
                  </a:outerShdw>
                </a:effectLst>
              </a:rPr>
              <a:t>by existing NGN implementations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484784"/>
            <a:ext cx="4248472" cy="5688632"/>
          </a:xfrm>
        </p:spPr>
        <p:txBody>
          <a:bodyPr>
            <a:normAutofit/>
          </a:bodyPr>
          <a:lstStyle/>
          <a:p>
            <a:r>
              <a:rPr lang="it-IT" sz="2400" dirty="0" smtClean="0"/>
              <a:t>Telephone and video calls</a:t>
            </a:r>
          </a:p>
          <a:p>
            <a:r>
              <a:rPr lang="it-IT" sz="2400" dirty="0" smtClean="0"/>
              <a:t>Multiple Ringing</a:t>
            </a:r>
          </a:p>
          <a:p>
            <a:r>
              <a:rPr lang="it-IT" sz="2400" dirty="0" smtClean="0"/>
              <a:t>MRBT (Multimedia Ring Back Tone)</a:t>
            </a:r>
          </a:p>
          <a:p>
            <a:r>
              <a:rPr lang="it-IT" sz="2400" dirty="0" smtClean="0"/>
              <a:t>Unified Messaging</a:t>
            </a:r>
          </a:p>
          <a:p>
            <a:r>
              <a:rPr lang="it-IT" sz="2400" dirty="0" smtClean="0"/>
              <a:t>Voice / video mailing</a:t>
            </a:r>
          </a:p>
          <a:p>
            <a:r>
              <a:rPr lang="it-IT" sz="2400" dirty="0" smtClean="0"/>
              <a:t>Multimedia conferencing</a:t>
            </a:r>
          </a:p>
          <a:p>
            <a:r>
              <a:rPr lang="en-US" sz="2400" dirty="0" smtClean="0"/>
              <a:t>Presence oriented services</a:t>
            </a:r>
            <a:endParaRPr lang="it-IT" sz="2400" dirty="0" smtClean="0"/>
          </a:p>
          <a:p>
            <a:r>
              <a:rPr lang="it-IT" sz="2400" dirty="0" smtClean="0"/>
              <a:t>Telepresence</a:t>
            </a:r>
          </a:p>
          <a:p>
            <a:pPr lvl="0"/>
            <a:r>
              <a:rPr lang="it-IT" sz="2400" dirty="0" smtClean="0"/>
              <a:t>IP-Centrex</a:t>
            </a:r>
          </a:p>
          <a:p>
            <a:pPr lvl="0"/>
            <a:endParaRPr lang="it-IT" sz="2400" dirty="0" smtClean="0"/>
          </a:p>
          <a:p>
            <a:endParaRPr lang="it-IT" sz="2400" dirty="0" smtClean="0"/>
          </a:p>
          <a:p>
            <a:pPr algn="just"/>
            <a:endParaRPr lang="it-IT" sz="2800" dirty="0" smtClean="0"/>
          </a:p>
          <a:p>
            <a:pPr algn="just"/>
            <a:endParaRPr lang="it-IT" dirty="0" smtClean="0">
              <a:solidFill>
                <a:srgbClr val="FF0000"/>
              </a:solidFill>
            </a:endParaRPr>
          </a:p>
        </p:txBody>
      </p:sp>
      <p:sp>
        <p:nvSpPr>
          <p:cNvPr id="4" name="Content Placeholder 2"/>
          <p:cNvSpPr txBox="1">
            <a:spLocks/>
          </p:cNvSpPr>
          <p:nvPr/>
        </p:nvSpPr>
        <p:spPr>
          <a:xfrm>
            <a:off x="4895528" y="1556792"/>
            <a:ext cx="4248472" cy="5256584"/>
          </a:xfrm>
          <a:prstGeom prst="rect">
            <a:avLst/>
          </a:prstGeom>
        </p:spPr>
        <p:txBody>
          <a:bodyPr vert="horz" lIns="91440" tIns="45720" rIns="91440" bIns="45720" rtlCol="0">
            <a:normAutofit/>
          </a:bodyPr>
          <a:lstStyle/>
          <a:p>
            <a:pPr marL="342900" indent="-342900">
              <a:lnSpc>
                <a:spcPct val="90000"/>
              </a:lnSpc>
              <a:spcBef>
                <a:spcPct val="20000"/>
              </a:spcBef>
              <a:buFont typeface="Arial" pitchFamily="34" charset="0"/>
              <a:buChar char="•"/>
            </a:pPr>
            <a:r>
              <a:rPr lang="it-IT" sz="2400" dirty="0" smtClean="0"/>
              <a:t>IVR applications</a:t>
            </a:r>
          </a:p>
          <a:p>
            <a:pPr marL="342900" indent="-342900">
              <a:lnSpc>
                <a:spcPct val="90000"/>
              </a:lnSpc>
              <a:spcBef>
                <a:spcPct val="20000"/>
              </a:spcBef>
              <a:buFont typeface="Arial" pitchFamily="34" charset="0"/>
              <a:buChar char="•"/>
            </a:pPr>
            <a:r>
              <a:rPr lang="it-IT" sz="2400" dirty="0" smtClean="0"/>
              <a:t>Fixed-Mobile Convergence (VCC: Voice Call Continuity)</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Content sharing</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Virtual switchboard</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Multiparty interactive games</a:t>
            </a:r>
          </a:p>
          <a:p>
            <a:pPr marL="342900" indent="-342900">
              <a:lnSpc>
                <a:spcPct val="80000"/>
              </a:lnSpc>
              <a:spcBef>
                <a:spcPct val="20000"/>
              </a:spcBef>
              <a:buFont typeface="Arial" pitchFamily="34" charset="0"/>
              <a:buChar char="•"/>
            </a:pPr>
            <a:r>
              <a:rPr lang="it-IT" sz="2400" dirty="0" smtClean="0"/>
              <a:t>IPTV</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Pre / Postpaid calling cards</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Mass Calling</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Televoting</a:t>
            </a:r>
          </a:p>
          <a:p>
            <a:pPr marL="342900" marR="0" lvl="0" indent="-342900" algn="l" fontAlgn="auto">
              <a:lnSpc>
                <a:spcPct val="80000"/>
              </a:lnSpc>
              <a:spcBef>
                <a:spcPct val="20000"/>
              </a:spcBef>
              <a:spcAft>
                <a:spcPts val="0"/>
              </a:spcAft>
              <a:buClrTx/>
              <a:buSzTx/>
              <a:buFont typeface="Arial" pitchFamily="34" charset="0"/>
              <a:buChar char="•"/>
              <a:tabLst/>
              <a:defRPr/>
            </a:pPr>
            <a:r>
              <a:rPr lang="it-IT" sz="2400" dirty="0" smtClean="0"/>
              <a:t>. .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20688"/>
          </a:xfrm>
        </p:spPr>
        <p:txBody>
          <a:bodyPr>
            <a:normAutofit/>
          </a:bodyPr>
          <a:lstStyle/>
          <a:p>
            <a:r>
              <a:rPr lang="it-IT" sz="3200" dirty="0" smtClean="0">
                <a:effectLst>
                  <a:outerShdw blurRad="38100" dist="38100" dir="2700000" algn="tl">
                    <a:srgbClr val="000000">
                      <a:alpha val="43137"/>
                    </a:srgbClr>
                  </a:outerShdw>
                </a:effectLst>
              </a:rPr>
              <a:t>NGN : Application Layer</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836712"/>
            <a:ext cx="8867328" cy="5832648"/>
          </a:xfrm>
        </p:spPr>
        <p:txBody>
          <a:bodyPr>
            <a:noAutofit/>
          </a:bodyPr>
          <a:lstStyle/>
          <a:p>
            <a:pPr marL="342900" lvl="1" indent="-342900" algn="just">
              <a:buFont typeface="Arial" pitchFamily="34" charset="0"/>
              <a:buChar char="•"/>
            </a:pPr>
            <a:r>
              <a:rPr lang="it-IT" sz="2200" dirty="0" smtClean="0"/>
              <a:t>Both HW (server class, number of servers, number of processors per server, memory size, HD space, etc.) and SW (e.g. in terms of number of required third party SW licensees) are dimensioned through an engineering process according to the estimated load (e.g. the number of users and the estimated access ratio)</a:t>
            </a:r>
          </a:p>
          <a:p>
            <a:pPr marL="342900" lvl="1" indent="-342900" algn="just">
              <a:buNone/>
            </a:pPr>
            <a:endParaRPr lang="it-IT" sz="2200" dirty="0" smtClean="0"/>
          </a:p>
          <a:p>
            <a:pPr marL="342900" lvl="1" indent="-342900" algn="just">
              <a:buFont typeface="Arial" pitchFamily="34" charset="0"/>
              <a:buChar char="•"/>
            </a:pPr>
            <a:r>
              <a:rPr lang="it-IT" sz="2200" dirty="0" smtClean="0"/>
              <a:t>Normally the HW platform is modular so that system upgrades can easily be accomplished by adding new elements (e.g. new servers, new CPUs, …); replacing them with more performing ones is needed only for big upgrades</a:t>
            </a:r>
          </a:p>
          <a:p>
            <a:pPr marL="342900" lvl="1" indent="-342900" algn="just">
              <a:buNone/>
            </a:pPr>
            <a:endParaRPr lang="it-IT" sz="2200" dirty="0" smtClean="0"/>
          </a:p>
          <a:p>
            <a:pPr marL="342900" lvl="1" indent="-342900" algn="just">
              <a:buFont typeface="Arial" pitchFamily="34" charset="0"/>
              <a:buChar char="•"/>
            </a:pPr>
            <a:r>
              <a:rPr lang="it-IT" sz="2200" dirty="0" smtClean="0"/>
              <a:t>The HW platform is always redunded: the high availability configuration (typically 2 X N or N + 1) guarantees:</a:t>
            </a:r>
          </a:p>
          <a:p>
            <a:pPr lvl="1" algn="just"/>
            <a:r>
              <a:rPr lang="it-IT" sz="2000" dirty="0" smtClean="0"/>
              <a:t>service continuity even in the presence of faults</a:t>
            </a:r>
          </a:p>
          <a:p>
            <a:pPr lvl="1" algn="just"/>
            <a:r>
              <a:rPr lang="it-IT" sz="2000" dirty="0" smtClean="0"/>
              <a:t>upgrades or release changes without any service interruption</a:t>
            </a:r>
          </a:p>
          <a:p>
            <a:pPr marL="742950" lvl="2" indent="-342900" algn="just"/>
            <a:endParaRPr lang="it-IT" sz="2000" dirty="0" smtClean="0"/>
          </a:p>
          <a:p>
            <a:pPr marL="342900" lvl="1" indent="-342900" algn="just">
              <a:buNone/>
            </a:pPr>
            <a:endParaRPr lang="it-IT"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NGN: Characteristics summarization</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764704"/>
            <a:ext cx="8867328" cy="5688632"/>
          </a:xfrm>
        </p:spPr>
        <p:txBody>
          <a:bodyPr>
            <a:noAutofit/>
          </a:bodyPr>
          <a:lstStyle/>
          <a:p>
            <a:pPr marL="342900" lvl="1" indent="-342900" algn="just">
              <a:buFont typeface="Arial" pitchFamily="34" charset="0"/>
              <a:buChar char="•"/>
            </a:pPr>
            <a:r>
              <a:rPr lang="it-IT" sz="2400" dirty="0" smtClean="0"/>
              <a:t>Possibility to access any service in an uniform mode, regardless of the user’s device type </a:t>
            </a:r>
          </a:p>
          <a:p>
            <a:pPr marL="342900" lvl="1" indent="-342900" algn="just">
              <a:buFont typeface="Arial" pitchFamily="34" charset="0"/>
              <a:buChar char="•"/>
            </a:pPr>
            <a:r>
              <a:rPr lang="it-IT" sz="2400" dirty="0" smtClean="0"/>
              <a:t>Network neutrality: the switching / transport network is totally independent from the service; it is just a “service enabling” platform</a:t>
            </a:r>
          </a:p>
          <a:p>
            <a:pPr marL="342900" lvl="1" indent="-342900" algn="just">
              <a:buFont typeface="Arial" pitchFamily="34" charset="0"/>
              <a:buChar char="•"/>
            </a:pPr>
            <a:r>
              <a:rPr lang="it-IT" sz="2400" dirty="0" smtClean="0"/>
              <a:t>Multimedia services provided by allocating the needed bandwidth, with the Quality of Service (QoS) on a per service request basis</a:t>
            </a:r>
          </a:p>
          <a:p>
            <a:pPr marL="342900" lvl="1" indent="-342900" algn="just">
              <a:buFont typeface="Arial" pitchFamily="34" charset="0"/>
              <a:buChar char="•"/>
            </a:pPr>
            <a:r>
              <a:rPr lang="it-IT" sz="2400" dirty="0" smtClean="0"/>
              <a:t>Vendor independence: Telecom Operators not bound to any particular provider anymore</a:t>
            </a:r>
          </a:p>
          <a:p>
            <a:pPr marL="342900" lvl="1" indent="-342900" algn="just">
              <a:buFont typeface="Arial" pitchFamily="34" charset="0"/>
              <a:buChar char="•"/>
            </a:pPr>
            <a:r>
              <a:rPr lang="it-IT" sz="2400" dirty="0" smtClean="0"/>
              <a:t>Change in the way how new services are developed and deployed:</a:t>
            </a:r>
          </a:p>
          <a:p>
            <a:pPr marL="742950" lvl="2" indent="-342900" algn="just">
              <a:buFont typeface="Arial" pitchFamily="34" charset="0"/>
              <a:buChar char="−"/>
            </a:pPr>
            <a:r>
              <a:rPr lang="it-IT" sz="2000" dirty="0" smtClean="0"/>
              <a:t>New services no more exclusively dependent on specific requests by the Telecom Operators</a:t>
            </a:r>
          </a:p>
          <a:p>
            <a:pPr marL="742950" lvl="2" indent="-342900" algn="just">
              <a:buFont typeface="Arial" pitchFamily="34" charset="0"/>
              <a:buChar char="−"/>
            </a:pPr>
            <a:r>
              <a:rPr lang="it-IT" sz="2000" dirty="0" smtClean="0"/>
              <a:t>No new release (or patch) anymore  required in the Network Elements (mainly the telephone switches) for the addition of a new service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9392"/>
            <a:ext cx="8640960" cy="764704"/>
          </a:xfrm>
        </p:spPr>
        <p:txBody>
          <a:bodyPr>
            <a:normAutofit/>
          </a:bodyPr>
          <a:lstStyle/>
          <a:p>
            <a:r>
              <a:rPr lang="it-IT" sz="3200" dirty="0" smtClean="0">
                <a:effectLst>
                  <a:outerShdw blurRad="38100" dist="38100" dir="2700000" algn="tl">
                    <a:srgbClr val="000000">
                      <a:alpha val="43137"/>
                    </a:srgbClr>
                  </a:outerShdw>
                </a:effectLst>
              </a:rPr>
              <a:t>IMS  (1)</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496" y="548680"/>
            <a:ext cx="8939336" cy="6192688"/>
          </a:xfrm>
        </p:spPr>
        <p:txBody>
          <a:bodyPr>
            <a:noAutofit/>
          </a:bodyPr>
          <a:lstStyle/>
          <a:p>
            <a:pPr algn="just"/>
            <a:r>
              <a:rPr lang="it-IT" sz="2400" dirty="0" smtClean="0"/>
              <a:t>IMS (IP Multimedia Subsystem) is the 3GPP architectural standardization evolution for the NGN networks</a:t>
            </a:r>
          </a:p>
          <a:p>
            <a:pPr algn="just"/>
            <a:r>
              <a:rPr lang="it-IT" sz="2400" dirty="0" smtClean="0"/>
              <a:t>It is a set of specifications for an </a:t>
            </a:r>
            <a:r>
              <a:rPr lang="it-IT" sz="2400" b="1" dirty="0" smtClean="0"/>
              <a:t>unified</a:t>
            </a:r>
            <a:r>
              <a:rPr lang="it-IT" sz="2400" dirty="0" smtClean="0"/>
              <a:t> service architecture</a:t>
            </a:r>
          </a:p>
          <a:p>
            <a:pPr algn="just"/>
            <a:r>
              <a:rPr lang="en-US" sz="2400" dirty="0" smtClean="0"/>
              <a:t>It defines a complete framework for enabling the convergence of voice, video, and data </a:t>
            </a:r>
            <a:r>
              <a:rPr lang="it-IT" sz="2400" dirty="0" smtClean="0"/>
              <a:t>communications over an IP-based infrastructure using SIP (Session Initiation Protocol) </a:t>
            </a:r>
          </a:p>
          <a:p>
            <a:pPr algn="just"/>
            <a:r>
              <a:rPr lang="it-IT" sz="2400" dirty="0" smtClean="0"/>
              <a:t>Provides interoperability with any network, both legacy and new generation, thus granting access to any user regardless of the network he/she is connected to</a:t>
            </a:r>
          </a:p>
          <a:p>
            <a:pPr algn="just"/>
            <a:r>
              <a:rPr lang="it-IT" sz="2400" dirty="0" smtClean="0"/>
              <a:t>It is independent of the user’s device (fixed or mobile telephone, smartphone, PC, Tablet; etc.) and the access technology (DSL, Ethernet, GPRS, WCDMA, etc.)</a:t>
            </a:r>
          </a:p>
          <a:p>
            <a:pPr lvl="1" algn="just"/>
            <a:r>
              <a:rPr lang="it-IT" sz="2000" dirty="0" smtClean="0"/>
              <a:t>Every IP terminal working with SIP can access the IMS services</a:t>
            </a:r>
          </a:p>
          <a:p>
            <a:pPr lvl="1" algn="just"/>
            <a:r>
              <a:rPr lang="it-IT" sz="2000" dirty="0" smtClean="0"/>
              <a:t>Legacy terminals, connected to legacy networks, can still access IMS services through gateway functions</a:t>
            </a:r>
          </a:p>
          <a:p>
            <a:pPr algn="just"/>
            <a:endParaRPr lang="it-IT"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IMS  (2)</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908720"/>
            <a:ext cx="8939336" cy="5760640"/>
          </a:xfrm>
        </p:spPr>
        <p:txBody>
          <a:bodyPr>
            <a:noAutofit/>
          </a:bodyPr>
          <a:lstStyle/>
          <a:p>
            <a:pPr algn="just"/>
            <a:r>
              <a:rPr lang="it-IT" sz="2400" dirty="0" smtClean="0"/>
              <a:t>Rigorous distinction between the lower layers (</a:t>
            </a:r>
            <a:r>
              <a:rPr lang="it-IT" sz="2400" b="1" dirty="0" smtClean="0"/>
              <a:t>Access / Transport </a:t>
            </a:r>
            <a:r>
              <a:rPr lang="it-IT" sz="2400" dirty="0" smtClean="0"/>
              <a:t>and </a:t>
            </a:r>
            <a:r>
              <a:rPr lang="it-IT" sz="2400" b="1" dirty="0" smtClean="0"/>
              <a:t>Control</a:t>
            </a:r>
            <a:r>
              <a:rPr lang="it-IT" sz="2400" dirty="0" smtClean="0"/>
              <a:t>), still under the competence of the TLC manufacturers, and the </a:t>
            </a:r>
            <a:r>
              <a:rPr lang="it-IT" sz="2400" b="1" dirty="0" smtClean="0"/>
              <a:t>Service layer</a:t>
            </a:r>
            <a:r>
              <a:rPr lang="it-IT" sz="2400" dirty="0" smtClean="0"/>
              <a:t>, mainly prerogative of the IT companies:</a:t>
            </a:r>
          </a:p>
          <a:p>
            <a:pPr lvl="1" algn="just"/>
            <a:r>
              <a:rPr lang="it-IT" sz="2000" dirty="0" smtClean="0"/>
              <a:t>The</a:t>
            </a:r>
            <a:r>
              <a:rPr lang="it-IT" sz="2000" b="1" dirty="0" smtClean="0"/>
              <a:t> Access/Transport layer</a:t>
            </a:r>
            <a:r>
              <a:rPr lang="it-IT" sz="2000" dirty="0" smtClean="0"/>
              <a:t> is based on IP protocol; SIP (Session Initiation Protocol) is used as signaling protocol for service requests and call routing</a:t>
            </a:r>
          </a:p>
          <a:p>
            <a:pPr lvl="1" algn="just"/>
            <a:r>
              <a:rPr lang="it-IT" sz="2000" dirty="0" smtClean="0"/>
              <a:t>The </a:t>
            </a:r>
            <a:r>
              <a:rPr lang="it-IT" sz="2000" b="1" dirty="0" smtClean="0"/>
              <a:t>Control layer </a:t>
            </a:r>
            <a:r>
              <a:rPr lang="it-IT" sz="2000" dirty="0" smtClean="0"/>
              <a:t>contains the main users’ Data Base (HSS: Home Subscriber Server) and the CSCF functions (Call Session Control Functions) which are responsible for analyzing the users’ service requests and determining which Application Server will be in charge of managing the requested service</a:t>
            </a:r>
          </a:p>
          <a:p>
            <a:pPr lvl="1" algn="just"/>
            <a:r>
              <a:rPr lang="it-IT" sz="2000" dirty="0" smtClean="0"/>
              <a:t>The </a:t>
            </a:r>
            <a:r>
              <a:rPr lang="it-IT" sz="2000" b="1" dirty="0" smtClean="0"/>
              <a:t>Service layer</a:t>
            </a:r>
            <a:r>
              <a:rPr lang="it-IT" sz="2000" dirty="0" smtClean="0"/>
              <a:t> includes all the Application Servers providing all the services to the users. </a:t>
            </a:r>
          </a:p>
          <a:p>
            <a:pPr lvl="1" algn="just"/>
            <a:endParaRPr lang="it-IT"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9" name="Straight Connector 188"/>
          <p:cNvCxnSpPr/>
          <p:nvPr/>
        </p:nvCxnSpPr>
        <p:spPr>
          <a:xfrm flipH="1" flipV="1">
            <a:off x="8116331" y="5652038"/>
            <a:ext cx="280822" cy="6782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674555" y="5787681"/>
            <a:ext cx="351027" cy="2712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H="1" flipV="1">
            <a:off x="2359485" y="5923324"/>
            <a:ext cx="70205" cy="54257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flipV="1">
            <a:off x="2991334" y="5787681"/>
            <a:ext cx="561643" cy="40692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3" name="Rectangle 302"/>
          <p:cNvSpPr/>
          <p:nvPr/>
        </p:nvSpPr>
        <p:spPr>
          <a:xfrm>
            <a:off x="674555" y="836712"/>
            <a:ext cx="5476024" cy="1424251"/>
          </a:xfrm>
          <a:prstGeom prst="rect">
            <a:avLst/>
          </a:prstGeom>
          <a:solidFill>
            <a:schemeClr val="tx2">
              <a:lumMod val="20000"/>
              <a:lumOff val="8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2" name="Rectangle 301"/>
          <p:cNvSpPr/>
          <p:nvPr/>
        </p:nvSpPr>
        <p:spPr>
          <a:xfrm>
            <a:off x="393733" y="2464428"/>
            <a:ext cx="7652392" cy="2102466"/>
          </a:xfrm>
          <a:prstGeom prst="rect">
            <a:avLst/>
          </a:prstGeom>
          <a:solidFill>
            <a:schemeClr val="accent3">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7" name="Rectangle 286"/>
          <p:cNvSpPr/>
          <p:nvPr/>
        </p:nvSpPr>
        <p:spPr>
          <a:xfrm>
            <a:off x="2568238" y="2655561"/>
            <a:ext cx="2236633" cy="1720200"/>
          </a:xfrm>
          <a:prstGeom prst="rect">
            <a:avLst/>
          </a:prstGeom>
          <a:solidFill>
            <a:schemeClr val="accent3">
              <a:lumMod val="60000"/>
              <a:lumOff val="4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4" name="TextBox 303"/>
          <p:cNvSpPr txBox="1"/>
          <p:nvPr/>
        </p:nvSpPr>
        <p:spPr>
          <a:xfrm>
            <a:off x="2640307" y="2667892"/>
            <a:ext cx="627026" cy="347859"/>
          </a:xfrm>
          <a:prstGeom prst="rect">
            <a:avLst/>
          </a:prstGeom>
          <a:noFill/>
        </p:spPr>
        <p:txBody>
          <a:bodyPr wrap="none" rtlCol="0">
            <a:spAutoFit/>
          </a:bodyPr>
          <a:lstStyle/>
          <a:p>
            <a:r>
              <a:rPr lang="it-IT" b="1" dirty="0" smtClean="0">
                <a:solidFill>
                  <a:schemeClr val="accent3">
                    <a:lumMod val="50000"/>
                  </a:schemeClr>
                </a:solidFill>
              </a:rPr>
              <a:t>CSCF</a:t>
            </a:r>
            <a:endParaRPr lang="it-IT" b="1" dirty="0">
              <a:solidFill>
                <a:schemeClr val="accent3">
                  <a:lumMod val="50000"/>
                </a:schemeClr>
              </a:solidFill>
            </a:endParaRPr>
          </a:p>
        </p:txBody>
      </p:sp>
      <p:pic>
        <p:nvPicPr>
          <p:cNvPr id="34" name="Picture 491"/>
          <p:cNvPicPr>
            <a:picLocks noChangeAspect="1" noChangeArrowheads="1"/>
          </p:cNvPicPr>
          <p:nvPr/>
        </p:nvPicPr>
        <p:blipFill>
          <a:blip r:embed="rId2" cstate="print"/>
          <a:srcRect/>
          <a:stretch>
            <a:fillRect/>
          </a:stretch>
        </p:blipFill>
        <p:spPr bwMode="auto">
          <a:xfrm>
            <a:off x="323528" y="5991145"/>
            <a:ext cx="410157" cy="279604"/>
          </a:xfrm>
          <a:prstGeom prst="rect">
            <a:avLst/>
          </a:prstGeom>
          <a:noFill/>
          <a:ln w="9525">
            <a:noFill/>
            <a:miter lim="800000"/>
            <a:headEnd/>
            <a:tailEnd/>
          </a:ln>
        </p:spPr>
      </p:pic>
      <p:pic>
        <p:nvPicPr>
          <p:cNvPr id="35" name="Picture 491"/>
          <p:cNvPicPr>
            <a:picLocks noChangeAspect="1" noChangeArrowheads="1"/>
          </p:cNvPicPr>
          <p:nvPr/>
        </p:nvPicPr>
        <p:blipFill>
          <a:blip r:embed="rId2" cstate="print"/>
          <a:srcRect/>
          <a:stretch>
            <a:fillRect/>
          </a:stretch>
        </p:blipFill>
        <p:spPr bwMode="auto">
          <a:xfrm>
            <a:off x="3482772" y="6126788"/>
            <a:ext cx="410157" cy="279604"/>
          </a:xfrm>
          <a:prstGeom prst="rect">
            <a:avLst/>
          </a:prstGeom>
          <a:noFill/>
          <a:ln w="9525">
            <a:noFill/>
            <a:miter lim="800000"/>
            <a:headEnd/>
            <a:tailEnd/>
          </a:ln>
        </p:spPr>
      </p:pic>
      <p:grpSp>
        <p:nvGrpSpPr>
          <p:cNvPr id="3" name="Group 182"/>
          <p:cNvGrpSpPr>
            <a:grpSpLocks noChangeAspect="1"/>
          </p:cNvGrpSpPr>
          <p:nvPr/>
        </p:nvGrpSpPr>
        <p:grpSpPr bwMode="auto">
          <a:xfrm>
            <a:off x="2219075" y="6304048"/>
            <a:ext cx="351027" cy="365312"/>
            <a:chOff x="3862" y="2832"/>
            <a:chExt cx="458" cy="492"/>
          </a:xfrm>
        </p:grpSpPr>
        <p:grpSp>
          <p:nvGrpSpPr>
            <p:cNvPr id="4" name="Group 183"/>
            <p:cNvGrpSpPr>
              <a:grpSpLocks noChangeAspect="1"/>
            </p:cNvGrpSpPr>
            <p:nvPr/>
          </p:nvGrpSpPr>
          <p:grpSpPr bwMode="auto">
            <a:xfrm>
              <a:off x="3862" y="2832"/>
              <a:ext cx="458" cy="492"/>
              <a:chOff x="1441" y="2189"/>
              <a:chExt cx="648" cy="591"/>
            </a:xfrm>
          </p:grpSpPr>
          <p:sp>
            <p:nvSpPr>
              <p:cNvPr id="39"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3"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4"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5"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6"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7"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8"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9"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0"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51"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52"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53"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54"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55"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6"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7"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58"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59"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60"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61"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2"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3"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4"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5"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66"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7"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8"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69"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0"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2"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4"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5"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6"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8"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79"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80"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81"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82"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3"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5"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6"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7"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8"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9"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0"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1"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2"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3"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5"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6"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7"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8"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9"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0"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1"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102"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103"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4"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105"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6"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107"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108"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09"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0"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1"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2"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3"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4"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5"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6"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117"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38" name="Picture 263"/>
            <p:cNvPicPr>
              <a:picLocks noChangeAspect="1" noChangeArrowheads="1"/>
            </p:cNvPicPr>
            <p:nvPr/>
          </p:nvPicPr>
          <p:blipFill>
            <a:blip r:embed="rId3" cstate="print"/>
            <a:srcRect/>
            <a:stretch>
              <a:fillRect/>
            </a:stretch>
          </p:blipFill>
          <p:spPr bwMode="auto">
            <a:xfrm>
              <a:off x="3950" y="2912"/>
              <a:ext cx="247" cy="179"/>
            </a:xfrm>
            <a:prstGeom prst="rect">
              <a:avLst/>
            </a:prstGeom>
            <a:noFill/>
            <a:ln w="9525">
              <a:noFill/>
              <a:miter lim="800000"/>
              <a:headEnd/>
              <a:tailEnd/>
            </a:ln>
            <a:effectLst/>
          </p:spPr>
        </p:pic>
      </p:grpSp>
      <p:pic>
        <p:nvPicPr>
          <p:cNvPr id="127" name="Picture 491"/>
          <p:cNvPicPr>
            <a:picLocks noChangeAspect="1" noChangeArrowheads="1"/>
          </p:cNvPicPr>
          <p:nvPr/>
        </p:nvPicPr>
        <p:blipFill>
          <a:blip r:embed="rId2" cstate="print"/>
          <a:srcRect/>
          <a:stretch>
            <a:fillRect/>
          </a:stretch>
        </p:blipFill>
        <p:spPr bwMode="auto">
          <a:xfrm>
            <a:off x="8326947" y="6262431"/>
            <a:ext cx="410157" cy="279604"/>
          </a:xfrm>
          <a:prstGeom prst="rect">
            <a:avLst/>
          </a:prstGeom>
          <a:noFill/>
          <a:ln w="9525">
            <a:noFill/>
            <a:miter lim="800000"/>
            <a:headEnd/>
            <a:tailEnd/>
          </a:ln>
        </p:spPr>
      </p:pic>
      <p:grpSp>
        <p:nvGrpSpPr>
          <p:cNvPr id="5" name="Group 854"/>
          <p:cNvGrpSpPr>
            <a:grpSpLocks/>
          </p:cNvGrpSpPr>
          <p:nvPr/>
        </p:nvGrpSpPr>
        <p:grpSpPr bwMode="auto">
          <a:xfrm>
            <a:off x="7053092" y="6262431"/>
            <a:ext cx="290979" cy="336421"/>
            <a:chOff x="612" y="3626"/>
            <a:chExt cx="188" cy="225"/>
          </a:xfrm>
        </p:grpSpPr>
        <p:sp>
          <p:nvSpPr>
            <p:cNvPr id="129" name="Freeform 794"/>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0" name="Freeform 795"/>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1" name="Freeform 796"/>
            <p:cNvSpPr>
              <a:spLocks/>
            </p:cNvSpPr>
            <p:nvPr/>
          </p:nvSpPr>
          <p:spPr bwMode="auto">
            <a:xfrm>
              <a:off x="722" y="3626"/>
              <a:ext cx="17" cy="48"/>
            </a:xfrm>
            <a:custGeom>
              <a:avLst/>
              <a:gdLst/>
              <a:ahLst/>
              <a:cxnLst>
                <a:cxn ang="0">
                  <a:pos x="10" y="43"/>
                </a:cxn>
                <a:cxn ang="0">
                  <a:pos x="0" y="1"/>
                </a:cxn>
                <a:cxn ang="0">
                  <a:pos x="4" y="0"/>
                </a:cxn>
                <a:cxn ang="0">
                  <a:pos x="17" y="48"/>
                </a:cxn>
              </a:cxnLst>
              <a:rect l="0" t="0" r="r" b="b"/>
              <a:pathLst>
                <a:path w="17" h="48">
                  <a:moveTo>
                    <a:pt x="10" y="43"/>
                  </a:moveTo>
                  <a:lnTo>
                    <a:pt x="0" y="1"/>
                  </a:lnTo>
                  <a:lnTo>
                    <a:pt x="4" y="0"/>
                  </a:lnTo>
                  <a:lnTo>
                    <a:pt x="17" y="48"/>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2" name="Freeform 797"/>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3" name="Freeform 798"/>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4" name="Freeform 799"/>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5" name="Freeform 800"/>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6" name="Freeform 801"/>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 name="Freeform 802"/>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8" name="Freeform 803"/>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9" name="Freeform 804"/>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0" name="Freeform 805"/>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 name="Freeform 806"/>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 name="Freeform 807"/>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3" name="Freeform 808"/>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 name="Freeform 809"/>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 name="Freeform 810"/>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6" name="Freeform 811"/>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 name="Freeform 812"/>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8" name="Freeform 813"/>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9" name="Freeform 814"/>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0" name="Freeform 815"/>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1" name="Freeform 816"/>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2" name="Freeform 817"/>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3" name="Freeform 818"/>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4" name="Freeform 819"/>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5" name="Freeform 820"/>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6" name="Freeform 821"/>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7" name="Freeform 822"/>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8" name="Freeform 823"/>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 name="Freeform 824"/>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 name="Freeform 825"/>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1" name="Freeform 826"/>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2" name="Freeform 827"/>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3" name="Freeform 828"/>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4" name="Freeform 829"/>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5" name="Freeform 830"/>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6" name="Freeform 831"/>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7" name="Freeform 832"/>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68" name="Freeform 833"/>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9" name="Freeform 834"/>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70" name="Freeform 835"/>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1" name="Freeform 836"/>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72" name="Freeform 837"/>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3" name="Freeform 838"/>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74" name="Freeform 839"/>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5" name="Freeform 840"/>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76" name="Freeform 841"/>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7" name="Freeform 842"/>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78" name="Freeform 843"/>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9" name="Freeform 844"/>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80" name="Freeform 845"/>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81" name="Freeform 846"/>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82" name="Freeform 847"/>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83" name="Freeform 848"/>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84" name="Freeform 849"/>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85" name="Freeform 850"/>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86" name="Freeform 851"/>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87" name="Freeform 852"/>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88" name="Oval 853"/>
            <p:cNvSpPr>
              <a:spLocks noChangeArrowheads="1"/>
            </p:cNvSpPr>
            <p:nvPr/>
          </p:nvSpPr>
          <p:spPr bwMode="auto">
            <a:xfrm>
              <a:off x="714" y="3673"/>
              <a:ext cx="36" cy="36"/>
            </a:xfrm>
            <a:prstGeom prst="ellipse">
              <a:avLst/>
            </a:prstGeom>
            <a:solidFill>
              <a:srgbClr val="444444"/>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93" name="Arc 192"/>
          <p:cNvSpPr/>
          <p:nvPr/>
        </p:nvSpPr>
        <p:spPr>
          <a:xfrm>
            <a:off x="6922838" y="6134685"/>
            <a:ext cx="421233" cy="127746"/>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4" name="Arc 193"/>
          <p:cNvSpPr/>
          <p:nvPr/>
        </p:nvSpPr>
        <p:spPr>
          <a:xfrm>
            <a:off x="6922838" y="6194610"/>
            <a:ext cx="421233" cy="127746"/>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5" name="Arc 194"/>
          <p:cNvSpPr/>
          <p:nvPr/>
        </p:nvSpPr>
        <p:spPr>
          <a:xfrm>
            <a:off x="6922838" y="6058967"/>
            <a:ext cx="421233" cy="127746"/>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7" name="TextBox 196"/>
          <p:cNvSpPr txBox="1"/>
          <p:nvPr/>
        </p:nvSpPr>
        <p:spPr>
          <a:xfrm>
            <a:off x="674555" y="836712"/>
            <a:ext cx="1240986" cy="608754"/>
          </a:xfrm>
          <a:prstGeom prst="rect">
            <a:avLst/>
          </a:prstGeom>
          <a:noFill/>
        </p:spPr>
        <p:txBody>
          <a:bodyPr wrap="none" rtlCol="0">
            <a:spAutoFit/>
          </a:bodyPr>
          <a:lstStyle/>
          <a:p>
            <a:pPr algn="ctr"/>
            <a:r>
              <a:rPr lang="it-IT" b="1" dirty="0" smtClean="0">
                <a:solidFill>
                  <a:schemeClr val="accent1">
                    <a:lumMod val="75000"/>
                  </a:schemeClr>
                </a:solidFill>
              </a:rPr>
              <a:t>Application</a:t>
            </a:r>
          </a:p>
          <a:p>
            <a:pPr algn="ctr"/>
            <a:r>
              <a:rPr lang="it-IT" b="1" dirty="0" smtClean="0">
                <a:solidFill>
                  <a:schemeClr val="accent1">
                    <a:lumMod val="75000"/>
                  </a:schemeClr>
                </a:solidFill>
              </a:rPr>
              <a:t>Layer</a:t>
            </a:r>
            <a:endParaRPr lang="it-IT" b="1" dirty="0">
              <a:solidFill>
                <a:schemeClr val="accent1">
                  <a:lumMod val="75000"/>
                </a:schemeClr>
              </a:solidFill>
            </a:endParaRPr>
          </a:p>
        </p:txBody>
      </p:sp>
      <p:sp>
        <p:nvSpPr>
          <p:cNvPr id="198" name="TextBox 197"/>
          <p:cNvSpPr txBox="1"/>
          <p:nvPr/>
        </p:nvSpPr>
        <p:spPr>
          <a:xfrm>
            <a:off x="7178542" y="2464428"/>
            <a:ext cx="867583" cy="608754"/>
          </a:xfrm>
          <a:prstGeom prst="rect">
            <a:avLst/>
          </a:prstGeom>
          <a:noFill/>
        </p:spPr>
        <p:txBody>
          <a:bodyPr wrap="none" rtlCol="0">
            <a:spAutoFit/>
          </a:bodyPr>
          <a:lstStyle/>
          <a:p>
            <a:pPr algn="ctr"/>
            <a:r>
              <a:rPr lang="it-IT" b="1" dirty="0" smtClean="0">
                <a:solidFill>
                  <a:schemeClr val="accent3">
                    <a:lumMod val="50000"/>
                  </a:schemeClr>
                </a:solidFill>
              </a:rPr>
              <a:t>Control</a:t>
            </a:r>
          </a:p>
          <a:p>
            <a:pPr algn="ctr"/>
            <a:r>
              <a:rPr lang="it-IT" b="1" dirty="0" smtClean="0">
                <a:solidFill>
                  <a:schemeClr val="accent3">
                    <a:lumMod val="50000"/>
                  </a:schemeClr>
                </a:solidFill>
              </a:rPr>
              <a:t>Layer</a:t>
            </a:r>
            <a:endParaRPr lang="it-IT" b="1" dirty="0">
              <a:solidFill>
                <a:schemeClr val="accent3">
                  <a:lumMod val="50000"/>
                </a:schemeClr>
              </a:solidFill>
            </a:endParaRPr>
          </a:p>
        </p:txBody>
      </p:sp>
      <p:cxnSp>
        <p:nvCxnSpPr>
          <p:cNvPr id="200" name="Straight Connector 199"/>
          <p:cNvCxnSpPr/>
          <p:nvPr/>
        </p:nvCxnSpPr>
        <p:spPr>
          <a:xfrm>
            <a:off x="2640307" y="1447105"/>
            <a:ext cx="0" cy="406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5518730" y="1379284"/>
            <a:ext cx="0" cy="406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2640307" y="2125320"/>
            <a:ext cx="1263698" cy="7460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a:endCxn id="292" idx="0"/>
          </p:cNvCxnSpPr>
          <p:nvPr/>
        </p:nvCxnSpPr>
        <p:spPr>
          <a:xfrm flipH="1">
            <a:off x="4053736" y="1447105"/>
            <a:ext cx="60886" cy="13995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a:stCxn id="291" idx="2"/>
          </p:cNvCxnSpPr>
          <p:nvPr/>
        </p:nvCxnSpPr>
        <p:spPr>
          <a:xfrm>
            <a:off x="3052221" y="3656442"/>
            <a:ext cx="781578" cy="2322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H="1">
            <a:off x="2570102" y="4227786"/>
            <a:ext cx="1053081" cy="7460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flipH="1">
            <a:off x="4255032" y="2125320"/>
            <a:ext cx="1263698" cy="7460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3342362" y="3210464"/>
            <a:ext cx="351026" cy="1356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325238" y="3210464"/>
            <a:ext cx="842465" cy="81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4325238" y="3007000"/>
            <a:ext cx="21763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6493529" y="3007000"/>
            <a:ext cx="0" cy="406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a:off x="6774351" y="3481750"/>
            <a:ext cx="421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0" name="Rectangle 289"/>
          <p:cNvSpPr/>
          <p:nvPr/>
        </p:nvSpPr>
        <p:spPr>
          <a:xfrm>
            <a:off x="3552978" y="3820857"/>
            <a:ext cx="730990"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P-CSCF</a:t>
            </a:r>
            <a:endParaRPr lang="it-IT" sz="1600" b="1" dirty="0">
              <a:solidFill>
                <a:schemeClr val="tx1"/>
              </a:solidFill>
            </a:endParaRPr>
          </a:p>
        </p:txBody>
      </p:sp>
      <p:sp>
        <p:nvSpPr>
          <p:cNvPr id="291" name="Rectangle 290"/>
          <p:cNvSpPr/>
          <p:nvPr/>
        </p:nvSpPr>
        <p:spPr>
          <a:xfrm>
            <a:off x="2710513" y="3210464"/>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I-CSCF</a:t>
            </a:r>
            <a:endParaRPr lang="it-IT" sz="1600" b="1" dirty="0">
              <a:solidFill>
                <a:schemeClr val="tx1"/>
              </a:solidFill>
            </a:endParaRPr>
          </a:p>
        </p:txBody>
      </p:sp>
      <p:sp>
        <p:nvSpPr>
          <p:cNvPr id="292" name="Rectangle 291"/>
          <p:cNvSpPr/>
          <p:nvPr/>
        </p:nvSpPr>
        <p:spPr>
          <a:xfrm>
            <a:off x="3712027" y="2846694"/>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S-CSCF</a:t>
            </a:r>
            <a:endParaRPr lang="it-IT" sz="1600" b="1" dirty="0">
              <a:solidFill>
                <a:schemeClr val="tx1"/>
              </a:solidFill>
            </a:endParaRPr>
          </a:p>
        </p:txBody>
      </p:sp>
      <p:sp>
        <p:nvSpPr>
          <p:cNvPr id="295" name="Rectangle 294"/>
          <p:cNvSpPr/>
          <p:nvPr/>
        </p:nvSpPr>
        <p:spPr>
          <a:xfrm>
            <a:off x="2236626" y="1084408"/>
            <a:ext cx="740082" cy="392185"/>
          </a:xfrm>
          <a:prstGeom prst="rect">
            <a:avLst/>
          </a:prstGeom>
          <a:solidFill>
            <a:schemeClr val="accent1">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OSA-AS</a:t>
            </a:r>
            <a:endParaRPr lang="it-IT" sz="1400" b="1" dirty="0">
              <a:solidFill>
                <a:schemeClr val="tx1"/>
              </a:solidFill>
            </a:endParaRPr>
          </a:p>
        </p:txBody>
      </p:sp>
      <p:sp>
        <p:nvSpPr>
          <p:cNvPr id="298" name="Rectangle 297"/>
          <p:cNvSpPr/>
          <p:nvPr/>
        </p:nvSpPr>
        <p:spPr>
          <a:xfrm>
            <a:off x="5129675" y="1084408"/>
            <a:ext cx="740082" cy="392185"/>
          </a:xfrm>
          <a:prstGeom prst="rect">
            <a:avLst/>
          </a:prstGeom>
          <a:solidFill>
            <a:schemeClr val="accent1">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CSE</a:t>
            </a:r>
            <a:endParaRPr lang="it-IT" b="1" dirty="0">
              <a:solidFill>
                <a:schemeClr val="tx1"/>
              </a:solidFill>
            </a:endParaRPr>
          </a:p>
        </p:txBody>
      </p:sp>
      <p:sp>
        <p:nvSpPr>
          <p:cNvPr id="299" name="Rectangle 298"/>
          <p:cNvSpPr/>
          <p:nvPr/>
        </p:nvSpPr>
        <p:spPr>
          <a:xfrm>
            <a:off x="5129675" y="1756725"/>
            <a:ext cx="740082" cy="392185"/>
          </a:xfrm>
          <a:prstGeom prst="rect">
            <a:avLst/>
          </a:prstGeom>
          <a:solidFill>
            <a:schemeClr val="accent1">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IM-SSF</a:t>
            </a:r>
            <a:endParaRPr lang="it-IT" sz="1600" b="1" dirty="0">
              <a:solidFill>
                <a:schemeClr val="tx1"/>
              </a:solidFill>
            </a:endParaRPr>
          </a:p>
        </p:txBody>
      </p:sp>
      <p:cxnSp>
        <p:nvCxnSpPr>
          <p:cNvPr id="236" name="Straight Connector 235"/>
          <p:cNvCxnSpPr/>
          <p:nvPr/>
        </p:nvCxnSpPr>
        <p:spPr>
          <a:xfrm flipH="1">
            <a:off x="1446816" y="972355"/>
            <a:ext cx="631848" cy="20778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2078664" y="972355"/>
            <a:ext cx="20359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4114621" y="972355"/>
            <a:ext cx="0" cy="2712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 name="Rectangle 296"/>
          <p:cNvSpPr/>
          <p:nvPr/>
        </p:nvSpPr>
        <p:spPr>
          <a:xfrm>
            <a:off x="3716791" y="1084408"/>
            <a:ext cx="740082" cy="392185"/>
          </a:xfrm>
          <a:prstGeom prst="rect">
            <a:avLst/>
          </a:prstGeom>
          <a:solidFill>
            <a:schemeClr val="accent1">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SIP-AS</a:t>
            </a:r>
            <a:endParaRPr lang="it-IT" sz="1600" b="1" dirty="0">
              <a:solidFill>
                <a:schemeClr val="tx1"/>
              </a:solidFill>
            </a:endParaRPr>
          </a:p>
        </p:txBody>
      </p:sp>
      <p:cxnSp>
        <p:nvCxnSpPr>
          <p:cNvPr id="243" name="Straight Connector 242"/>
          <p:cNvCxnSpPr/>
          <p:nvPr/>
        </p:nvCxnSpPr>
        <p:spPr>
          <a:xfrm>
            <a:off x="1797842" y="1921856"/>
            <a:ext cx="5616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6" name="Rectangle 295"/>
          <p:cNvSpPr/>
          <p:nvPr/>
        </p:nvSpPr>
        <p:spPr>
          <a:xfrm>
            <a:off x="2236626" y="1756725"/>
            <a:ext cx="740082" cy="392185"/>
          </a:xfrm>
          <a:prstGeom prst="rect">
            <a:avLst/>
          </a:prstGeom>
          <a:solidFill>
            <a:schemeClr val="accent1">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OSA-SCS</a:t>
            </a:r>
            <a:endParaRPr lang="it-IT" b="1" dirty="0">
              <a:solidFill>
                <a:schemeClr val="tx1"/>
              </a:solidFill>
            </a:endParaRPr>
          </a:p>
        </p:txBody>
      </p:sp>
      <p:cxnSp>
        <p:nvCxnSpPr>
          <p:cNvPr id="245" name="Straight Connector 244"/>
          <p:cNvCxnSpPr/>
          <p:nvPr/>
        </p:nvCxnSpPr>
        <p:spPr>
          <a:xfrm>
            <a:off x="5308114" y="4295608"/>
            <a:ext cx="0" cy="8816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6" name="Rectangle 305"/>
          <p:cNvSpPr/>
          <p:nvPr/>
        </p:nvSpPr>
        <p:spPr>
          <a:xfrm>
            <a:off x="4991257" y="3929783"/>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MRFC</a:t>
            </a:r>
            <a:endParaRPr lang="it-IT" sz="1600" b="1" dirty="0">
              <a:solidFill>
                <a:schemeClr val="tx1"/>
              </a:solidFill>
            </a:endParaRPr>
          </a:p>
        </p:txBody>
      </p:sp>
      <p:cxnSp>
        <p:nvCxnSpPr>
          <p:cNvPr id="246" name="Straight Connector 245"/>
          <p:cNvCxnSpPr>
            <a:stCxn id="305" idx="2"/>
            <a:endCxn id="27" idx="0"/>
          </p:cNvCxnSpPr>
          <p:nvPr/>
        </p:nvCxnSpPr>
        <p:spPr>
          <a:xfrm flipH="1">
            <a:off x="6351876" y="3738649"/>
            <a:ext cx="139790" cy="146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a:off x="7454644" y="3706221"/>
            <a:ext cx="351027" cy="1085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 name="Rectangle 306"/>
          <p:cNvSpPr/>
          <p:nvPr/>
        </p:nvSpPr>
        <p:spPr>
          <a:xfrm>
            <a:off x="7081888" y="3292672"/>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SGW</a:t>
            </a:r>
            <a:endParaRPr lang="it-IT" sz="1600" b="1" dirty="0">
              <a:solidFill>
                <a:schemeClr val="tx1"/>
              </a:solidFill>
            </a:endParaRPr>
          </a:p>
        </p:txBody>
      </p:sp>
      <p:cxnSp>
        <p:nvCxnSpPr>
          <p:cNvPr id="251" name="Straight Connector 250"/>
          <p:cNvCxnSpPr/>
          <p:nvPr/>
        </p:nvCxnSpPr>
        <p:spPr>
          <a:xfrm>
            <a:off x="5588935" y="5448573"/>
            <a:ext cx="421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5308114" y="3007000"/>
            <a:ext cx="0" cy="406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a:off x="5588935" y="3481750"/>
            <a:ext cx="6318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5" name="Rectangle 304"/>
          <p:cNvSpPr/>
          <p:nvPr/>
        </p:nvSpPr>
        <p:spPr>
          <a:xfrm>
            <a:off x="6149958" y="3292672"/>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MGCF</a:t>
            </a:r>
            <a:endParaRPr lang="it-IT" sz="1600" b="1" dirty="0">
              <a:solidFill>
                <a:schemeClr val="tx1"/>
              </a:solidFill>
            </a:endParaRPr>
          </a:p>
        </p:txBody>
      </p:sp>
      <p:sp>
        <p:nvSpPr>
          <p:cNvPr id="258" name="Rectangle 257"/>
          <p:cNvSpPr/>
          <p:nvPr/>
        </p:nvSpPr>
        <p:spPr>
          <a:xfrm>
            <a:off x="4957086" y="3278286"/>
            <a:ext cx="683416" cy="445978"/>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BGCF</a:t>
            </a:r>
            <a:endParaRPr lang="it-IT" sz="1600" b="1" dirty="0">
              <a:solidFill>
                <a:schemeClr val="tx1"/>
              </a:solidFill>
            </a:endParaRPr>
          </a:p>
        </p:txBody>
      </p:sp>
      <p:cxnSp>
        <p:nvCxnSpPr>
          <p:cNvPr id="264" name="Straight Connector 263"/>
          <p:cNvCxnSpPr>
            <a:stCxn id="23" idx="2"/>
          </p:cNvCxnSpPr>
          <p:nvPr/>
        </p:nvCxnSpPr>
        <p:spPr>
          <a:xfrm flipV="1">
            <a:off x="3561636" y="5448573"/>
            <a:ext cx="1465655" cy="202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975725" y="5206060"/>
            <a:ext cx="683416" cy="445978"/>
          </a:xfrm>
          <a:prstGeom prst="rect">
            <a:avLst/>
          </a:prstGeom>
          <a:solidFill>
            <a:schemeClr val="accent4">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MRFP</a:t>
            </a:r>
            <a:endParaRPr lang="it-IT" sz="1600" b="1" dirty="0">
              <a:solidFill>
                <a:schemeClr val="tx1"/>
              </a:solidFill>
            </a:endParaRPr>
          </a:p>
        </p:txBody>
      </p:sp>
      <p:sp>
        <p:nvSpPr>
          <p:cNvPr id="267" name="TextBox 266"/>
          <p:cNvSpPr txBox="1"/>
          <p:nvPr/>
        </p:nvSpPr>
        <p:spPr>
          <a:xfrm>
            <a:off x="4142448" y="5991145"/>
            <a:ext cx="1887391" cy="608754"/>
          </a:xfrm>
          <a:prstGeom prst="rect">
            <a:avLst/>
          </a:prstGeom>
          <a:noFill/>
        </p:spPr>
        <p:txBody>
          <a:bodyPr wrap="none" rtlCol="0">
            <a:spAutoFit/>
          </a:bodyPr>
          <a:lstStyle/>
          <a:p>
            <a:pPr algn="ctr"/>
            <a:r>
              <a:rPr lang="it-IT" b="1" dirty="0" smtClean="0"/>
              <a:t>Access / Transport</a:t>
            </a:r>
          </a:p>
          <a:p>
            <a:pPr algn="ctr"/>
            <a:r>
              <a:rPr lang="it-IT" b="1" dirty="0" smtClean="0"/>
              <a:t>Layer</a:t>
            </a:r>
            <a:endParaRPr lang="it-IT" b="1" dirty="0"/>
          </a:p>
        </p:txBody>
      </p:sp>
      <p:sp>
        <p:nvSpPr>
          <p:cNvPr id="28" name="Cloud"/>
          <p:cNvSpPr>
            <a:spLocks noChangeAspect="1" noEditPoints="1" noChangeArrowheads="1"/>
          </p:cNvSpPr>
          <p:nvPr/>
        </p:nvSpPr>
        <p:spPr bwMode="auto">
          <a:xfrm>
            <a:off x="6642017" y="4702537"/>
            <a:ext cx="2070565" cy="126125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30" name="TextBox 29"/>
          <p:cNvSpPr txBox="1"/>
          <p:nvPr/>
        </p:nvSpPr>
        <p:spPr>
          <a:xfrm>
            <a:off x="6972122" y="5109466"/>
            <a:ext cx="1425030" cy="347859"/>
          </a:xfrm>
          <a:prstGeom prst="rect">
            <a:avLst/>
          </a:prstGeom>
          <a:noFill/>
        </p:spPr>
        <p:txBody>
          <a:bodyPr wrap="none" rtlCol="0">
            <a:spAutoFit/>
          </a:bodyPr>
          <a:lstStyle/>
          <a:p>
            <a:r>
              <a:rPr lang="it-IT" b="1" dirty="0" smtClean="0"/>
              <a:t>PSTN / PLMN</a:t>
            </a:r>
            <a:endParaRPr lang="it-IT" b="1" dirty="0"/>
          </a:p>
        </p:txBody>
      </p:sp>
      <p:sp>
        <p:nvSpPr>
          <p:cNvPr id="27" name="Rectangle 26"/>
          <p:cNvSpPr/>
          <p:nvPr/>
        </p:nvSpPr>
        <p:spPr>
          <a:xfrm>
            <a:off x="6010168" y="5206060"/>
            <a:ext cx="683416" cy="445978"/>
          </a:xfrm>
          <a:prstGeom prst="rect">
            <a:avLst/>
          </a:prstGeom>
          <a:solidFill>
            <a:schemeClr val="accent4">
              <a:lumMod val="60000"/>
              <a:lumOff val="40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chemeClr val="tx1"/>
                </a:solidFill>
              </a:rPr>
              <a:t>MGW</a:t>
            </a:r>
            <a:endParaRPr lang="it-IT" sz="1600" b="1" dirty="0">
              <a:solidFill>
                <a:schemeClr val="tx1"/>
              </a:solidFill>
            </a:endParaRPr>
          </a:p>
        </p:txBody>
      </p:sp>
      <p:cxnSp>
        <p:nvCxnSpPr>
          <p:cNvPr id="208" name="Straight Connector 207"/>
          <p:cNvCxnSpPr/>
          <p:nvPr/>
        </p:nvCxnSpPr>
        <p:spPr>
          <a:xfrm>
            <a:off x="2148869" y="3007000"/>
            <a:ext cx="15445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2148869" y="3007000"/>
            <a:ext cx="0" cy="4069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1727637" y="3413929"/>
            <a:ext cx="421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1657431" y="3549572"/>
            <a:ext cx="105308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AutoShape 22"/>
          <p:cNvSpPr>
            <a:spLocks noChangeArrowheads="1"/>
          </p:cNvSpPr>
          <p:nvPr/>
        </p:nvSpPr>
        <p:spPr bwMode="auto">
          <a:xfrm>
            <a:off x="1025582" y="3007000"/>
            <a:ext cx="772260" cy="1017322"/>
          </a:xfrm>
          <a:prstGeom prst="flowChartMagneticDisk">
            <a:avLst/>
          </a:prstGeom>
          <a:solidFill>
            <a:schemeClr val="accent3">
              <a:lumMod val="7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r>
              <a:rPr lang="en-US" sz="1600" b="1" dirty="0" smtClean="0">
                <a:latin typeface="Arial Narrow" pitchFamily="34" charset="0"/>
              </a:rPr>
              <a:t>   HSS</a:t>
            </a:r>
            <a:endParaRPr lang="en-US" b="1" dirty="0">
              <a:latin typeface="Arial Narrow" pitchFamily="34" charset="0"/>
            </a:endParaRPr>
          </a:p>
        </p:txBody>
      </p:sp>
      <p:sp>
        <p:nvSpPr>
          <p:cNvPr id="23" name="Cloud"/>
          <p:cNvSpPr>
            <a:spLocks noChangeAspect="1" noEditPoints="1" noChangeArrowheads="1"/>
          </p:cNvSpPr>
          <p:nvPr/>
        </p:nvSpPr>
        <p:spPr bwMode="auto">
          <a:xfrm>
            <a:off x="885171" y="4838180"/>
            <a:ext cx="2678698" cy="126125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29" name="TextBox 28"/>
          <p:cNvSpPr txBox="1"/>
          <p:nvPr/>
        </p:nvSpPr>
        <p:spPr>
          <a:xfrm>
            <a:off x="1587226" y="5304178"/>
            <a:ext cx="1194036" cy="347859"/>
          </a:xfrm>
          <a:prstGeom prst="rect">
            <a:avLst/>
          </a:prstGeom>
          <a:noFill/>
        </p:spPr>
        <p:txBody>
          <a:bodyPr wrap="none" rtlCol="0">
            <a:spAutoFit/>
          </a:bodyPr>
          <a:lstStyle/>
          <a:p>
            <a:pPr algn="ctr"/>
            <a:r>
              <a:rPr lang="it-IT" b="1" dirty="0" smtClean="0"/>
              <a:t>IP network</a:t>
            </a:r>
            <a:endParaRPr lang="it-IT" b="1" dirty="0"/>
          </a:p>
        </p:txBody>
      </p:sp>
      <p:cxnSp>
        <p:nvCxnSpPr>
          <p:cNvPr id="218" name="Straight Connector 217"/>
          <p:cNvCxnSpPr/>
          <p:nvPr/>
        </p:nvCxnSpPr>
        <p:spPr>
          <a:xfrm>
            <a:off x="5448524" y="1650570"/>
            <a:ext cx="1404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4044416" y="1794109"/>
            <a:ext cx="1404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2570102" y="1650570"/>
            <a:ext cx="1404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 name="TextBox 224"/>
          <p:cNvSpPr txBox="1"/>
          <p:nvPr/>
        </p:nvSpPr>
        <p:spPr>
          <a:xfrm>
            <a:off x="2640307" y="1514927"/>
            <a:ext cx="702054" cy="246400"/>
          </a:xfrm>
          <a:prstGeom prst="rect">
            <a:avLst/>
          </a:prstGeom>
          <a:noFill/>
        </p:spPr>
        <p:txBody>
          <a:bodyPr wrap="square" rtlCol="0">
            <a:spAutoFit/>
          </a:bodyPr>
          <a:lstStyle/>
          <a:p>
            <a:pPr algn="ctr"/>
            <a:r>
              <a:rPr lang="it-IT" sz="1100" b="1" dirty="0" smtClean="0"/>
              <a:t>OSA API</a:t>
            </a:r>
            <a:endParaRPr lang="it-IT" sz="1100" b="1" dirty="0"/>
          </a:p>
        </p:txBody>
      </p:sp>
      <p:sp>
        <p:nvSpPr>
          <p:cNvPr id="226" name="TextBox 225"/>
          <p:cNvSpPr txBox="1"/>
          <p:nvPr/>
        </p:nvSpPr>
        <p:spPr>
          <a:xfrm>
            <a:off x="4114621" y="1650570"/>
            <a:ext cx="421233" cy="246400"/>
          </a:xfrm>
          <a:prstGeom prst="rect">
            <a:avLst/>
          </a:prstGeom>
          <a:noFill/>
        </p:spPr>
        <p:txBody>
          <a:bodyPr wrap="square" rtlCol="0">
            <a:spAutoFit/>
          </a:bodyPr>
          <a:lstStyle/>
          <a:p>
            <a:pPr algn="ctr"/>
            <a:r>
              <a:rPr lang="it-IT" sz="1100" b="1" dirty="0" smtClean="0"/>
              <a:t>SIP</a:t>
            </a:r>
            <a:endParaRPr lang="it-IT" sz="1100" b="1" dirty="0"/>
          </a:p>
        </p:txBody>
      </p:sp>
      <p:sp>
        <p:nvSpPr>
          <p:cNvPr id="227" name="TextBox 226"/>
          <p:cNvSpPr txBox="1"/>
          <p:nvPr/>
        </p:nvSpPr>
        <p:spPr>
          <a:xfrm>
            <a:off x="5097497" y="1539813"/>
            <a:ext cx="421233" cy="246400"/>
          </a:xfrm>
          <a:prstGeom prst="rect">
            <a:avLst/>
          </a:prstGeom>
          <a:noFill/>
        </p:spPr>
        <p:txBody>
          <a:bodyPr wrap="square" rtlCol="0">
            <a:spAutoFit/>
          </a:bodyPr>
          <a:lstStyle/>
          <a:p>
            <a:pPr algn="ctr"/>
            <a:r>
              <a:rPr lang="it-IT" sz="1100" b="1" dirty="0" smtClean="0"/>
              <a:t>CAP</a:t>
            </a:r>
            <a:endParaRPr lang="it-IT" sz="1100" b="1" dirty="0"/>
          </a:p>
        </p:txBody>
      </p:sp>
      <p:sp>
        <p:nvSpPr>
          <p:cNvPr id="217" name="Title 1"/>
          <p:cNvSpPr>
            <a:spLocks noGrp="1"/>
          </p:cNvSpPr>
          <p:nvPr>
            <p:ph type="title"/>
          </p:nvPr>
        </p:nvSpPr>
        <p:spPr>
          <a:xfrm>
            <a:off x="539552" y="72008"/>
            <a:ext cx="7467600" cy="476672"/>
          </a:xfrm>
        </p:spPr>
        <p:txBody>
          <a:bodyPr>
            <a:normAutofit fontScale="90000"/>
          </a:bodyPr>
          <a:lstStyle/>
          <a:p>
            <a:pPr algn="ctr"/>
            <a:r>
              <a:rPr lang="it-IT" sz="3600" b="1" dirty="0" smtClean="0"/>
              <a:t>Simplified  IMS  Architecture</a:t>
            </a:r>
            <a:endParaRPr lang="it-IT" sz="3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IMS: the Service Layer</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196752"/>
            <a:ext cx="8723312" cy="5040560"/>
          </a:xfrm>
        </p:spPr>
        <p:txBody>
          <a:bodyPr>
            <a:noAutofit/>
          </a:bodyPr>
          <a:lstStyle/>
          <a:p>
            <a:pPr marL="571500" indent="-514350" algn="just"/>
            <a:r>
              <a:rPr lang="it-IT" sz="2400" dirty="0" smtClean="0"/>
              <a:t>AS’ interact with the control layer by means of SIP protocol</a:t>
            </a:r>
          </a:p>
          <a:p>
            <a:pPr marL="571500" indent="-514350" algn="just"/>
            <a:endParaRPr lang="it-IT" sz="2400" dirty="0" smtClean="0"/>
          </a:p>
          <a:p>
            <a:pPr marL="571500" indent="-514350" algn="just"/>
            <a:r>
              <a:rPr lang="it-IT" sz="2400" dirty="0" smtClean="0"/>
              <a:t>Legacy servers working with different interfaces can interact with the Control layer by means of protocol conversion function (OSA-SCS)</a:t>
            </a:r>
          </a:p>
          <a:p>
            <a:pPr marL="571500" indent="-514350" algn="just"/>
            <a:endParaRPr lang="it-IT" sz="2400" dirty="0" smtClean="0"/>
          </a:p>
          <a:p>
            <a:pPr marL="571500" indent="-514350" algn="just"/>
            <a:r>
              <a:rPr lang="it-IT" sz="2400" dirty="0" smtClean="0"/>
              <a:t>Services provided by customized applications for mobile networks using Camel can be provided to IMS users by means of the “IM-SSF” function</a:t>
            </a:r>
          </a:p>
          <a:p>
            <a:pPr marL="342900" lvl="1" indent="-342900" algn="just">
              <a:buNone/>
            </a:pPr>
            <a:endParaRPr lang="it-IT"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Manufacturer competence splitting</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412776"/>
            <a:ext cx="8352928" cy="4536504"/>
          </a:xfrm>
        </p:spPr>
        <p:txBody>
          <a:bodyPr>
            <a:normAutofit/>
          </a:bodyPr>
          <a:lstStyle/>
          <a:p>
            <a:pPr marL="0" indent="0" algn="just">
              <a:buNone/>
            </a:pPr>
            <a:r>
              <a:rPr lang="it-IT" sz="2400" dirty="0" smtClean="0"/>
              <a:t>Coherently with the IMS architecture, a revolutionary scenario occurred in the TLC world also as far as the role of the main actors is concerned:</a:t>
            </a:r>
          </a:p>
          <a:p>
            <a:pPr algn="just"/>
            <a:r>
              <a:rPr lang="it-IT" sz="2400" dirty="0" smtClean="0"/>
              <a:t>The traditional network manufacturers are more and more confined within the Switching and Transport Layer</a:t>
            </a:r>
          </a:p>
          <a:p>
            <a:pPr algn="just"/>
            <a:r>
              <a:rPr lang="it-IT" sz="2400" dirty="0" smtClean="0"/>
              <a:t>The Service Layer is realized by pure software applications running on commercial servers and has become almost entirely prerogative of specialized IT companies (OTT: Over The Top)</a:t>
            </a:r>
          </a:p>
          <a:p>
            <a:pPr algn="just"/>
            <a:r>
              <a:rPr lang="it-IT" sz="2400" dirty="0" smtClean="0"/>
              <a:t>Architectural modularity allows for integration of systems by different vendors within the same solution, thus achieving vendor independence</a:t>
            </a:r>
          </a:p>
          <a:p>
            <a:pPr algn="just"/>
            <a:endParaRPr lang="it-IT" sz="2800" dirty="0" smtClean="0"/>
          </a:p>
          <a:p>
            <a:pPr lvl="1" algn="just">
              <a:buNone/>
            </a:pPr>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64096"/>
          </a:xfrm>
        </p:spPr>
        <p:txBody>
          <a:bodyPr>
            <a:normAutofit/>
          </a:bodyPr>
          <a:lstStyle/>
          <a:p>
            <a:r>
              <a:rPr lang="it-IT" sz="3200" dirty="0" smtClean="0">
                <a:effectLst>
                  <a:outerShdw blurRad="38100" dist="38100" dir="2700000" algn="tl">
                    <a:srgbClr val="000000">
                      <a:alpha val="43137"/>
                    </a:srgbClr>
                  </a:outerShdw>
                </a:effectLst>
              </a:rPr>
              <a:t>Adoption of IT technology in TLC</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836712"/>
            <a:ext cx="8723312" cy="5805264"/>
          </a:xfrm>
        </p:spPr>
        <p:txBody>
          <a:bodyPr>
            <a:normAutofit/>
          </a:bodyPr>
          <a:lstStyle/>
          <a:p>
            <a:pPr algn="just"/>
            <a:r>
              <a:rPr lang="en-US" sz="2400" dirty="0" smtClean="0"/>
              <a:t>Computers began being gradually adopted as the basic elements upon which the network nodes were designed, and </a:t>
            </a:r>
            <a:r>
              <a:rPr lang="it-IT" sz="2400" dirty="0" smtClean="0"/>
              <a:t>the switches became complex ensembles of cooperating microprocessors</a:t>
            </a:r>
          </a:p>
          <a:p>
            <a:pPr lvl="1" algn="just"/>
            <a:r>
              <a:rPr lang="it-IT" sz="2000" dirty="0" smtClean="0"/>
              <a:t>Languages, real time operating systems, software structures (e.g. the “automatas”, based on SDL) started to spread out, optimized for the real time event management</a:t>
            </a:r>
          </a:p>
          <a:p>
            <a:pPr lvl="1" algn="just"/>
            <a:r>
              <a:rPr lang="it-IT" sz="2000" dirty="0" smtClean="0"/>
              <a:t>Dedicated I/O devices, handled via interrupt routines and often working with DMA, began to be employed, especially for protocol handling (e.g. for the signaling SS7 protocols)</a:t>
            </a:r>
          </a:p>
          <a:p>
            <a:pPr algn="just"/>
            <a:r>
              <a:rPr lang="it-IT" sz="2400" dirty="0" smtClean="0"/>
              <a:t>A dramatic change happened both in the manufacturer companies and the telecom operators, since the know how requested for technical people moved towards the computer world (even if with characteristics that were deeply different from those of the commercial computers)</a:t>
            </a:r>
          </a:p>
          <a:p>
            <a:pPr algn="just"/>
            <a:endParaRPr lang="it-IT" sz="2400" dirty="0" smtClean="0"/>
          </a:p>
          <a:p>
            <a:pPr algn="just"/>
            <a:endParaRPr lang="it-IT" sz="2400" dirty="0" smtClean="0"/>
          </a:p>
          <a:p>
            <a:pPr algn="just"/>
            <a:endParaRPr lang="it-IT" sz="2400" dirty="0" smtClean="0"/>
          </a:p>
          <a:p>
            <a:pPr algn="just"/>
            <a:endParaRPr lang="it-IT" sz="2400" dirty="0" smtClean="0"/>
          </a:p>
          <a:p>
            <a:pPr marL="0" indent="0" algn="just">
              <a:buClr>
                <a:schemeClr val="bg1">
                  <a:lumMod val="95000"/>
                  <a:lumOff val="5000"/>
                </a:schemeClr>
              </a:buClr>
              <a:buNone/>
            </a:pPr>
            <a:endParaRPr lang="it-IT" sz="2400" dirty="0" smtClean="0"/>
          </a:p>
          <a:p>
            <a:pPr marL="0" indent="0" algn="just">
              <a:buClr>
                <a:schemeClr val="bg1">
                  <a:lumMod val="95000"/>
                  <a:lumOff val="5000"/>
                </a:schemeClr>
              </a:buClr>
              <a:buNone/>
            </a:pPr>
            <a:endParaRPr lang="it-IT" sz="2400" dirty="0" smtClean="0"/>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640960" cy="548680"/>
          </a:xfrm>
        </p:spPr>
        <p:txBody>
          <a:bodyPr>
            <a:normAutofit/>
          </a:bodyPr>
          <a:lstStyle/>
          <a:p>
            <a:r>
              <a:rPr lang="it-IT" sz="2800" dirty="0" smtClean="0">
                <a:effectLst>
                  <a:outerShdw blurRad="38100" dist="38100" dir="2700000" algn="tl">
                    <a:srgbClr val="000000">
                      <a:alpha val="43137"/>
                    </a:srgbClr>
                  </a:outerShdw>
                </a:effectLst>
              </a:rPr>
              <a:t>Service independence from the network</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692696"/>
            <a:ext cx="8352928" cy="5760640"/>
          </a:xfrm>
        </p:spPr>
        <p:txBody>
          <a:bodyPr>
            <a:noAutofit/>
          </a:bodyPr>
          <a:lstStyle/>
          <a:p>
            <a:pPr algn="just"/>
            <a:r>
              <a:rPr lang="it-IT" sz="2400" dirty="0" smtClean="0"/>
              <a:t>Due to the nework neutrality, different network architectures can support OTT services: IMS is not the only architecture feasible to it</a:t>
            </a:r>
          </a:p>
          <a:p>
            <a:pPr algn="just">
              <a:buNone/>
            </a:pPr>
            <a:endParaRPr lang="it-IT" sz="2400" dirty="0" smtClean="0"/>
          </a:p>
          <a:p>
            <a:pPr algn="just"/>
            <a:r>
              <a:rPr lang="it-IT" sz="2400" dirty="0" smtClean="0"/>
              <a:t>Most of the current implementations of many new services have been deployed simply using the Internet as switching and transport network, i.e. without any control / responsibility, from any Telecom operator, such as:</a:t>
            </a:r>
          </a:p>
          <a:p>
            <a:pPr lvl="1" algn="just"/>
            <a:r>
              <a:rPr lang="it-IT" sz="1800" dirty="0" smtClean="0"/>
              <a:t>Skype</a:t>
            </a:r>
          </a:p>
          <a:p>
            <a:pPr lvl="1" algn="just"/>
            <a:r>
              <a:rPr lang="it-IT" sz="1800" dirty="0" smtClean="0"/>
              <a:t>Whatsapp</a:t>
            </a:r>
          </a:p>
          <a:p>
            <a:pPr lvl="1" algn="just"/>
            <a:r>
              <a:rPr lang="it-IT" sz="1800" dirty="0" smtClean="0"/>
              <a:t>Facebook</a:t>
            </a:r>
          </a:p>
          <a:p>
            <a:pPr lvl="1" algn="just"/>
            <a:r>
              <a:rPr lang="it-IT" sz="1800" dirty="0" smtClean="0"/>
              <a:t>Music / TV content delivery</a:t>
            </a:r>
          </a:p>
          <a:p>
            <a:pPr lvl="1" algn="just"/>
            <a:r>
              <a:rPr lang="it-IT" sz="1800" dirty="0" smtClean="0"/>
              <a:t>Cloud computing</a:t>
            </a:r>
          </a:p>
          <a:p>
            <a:pPr lvl="1" algn="just"/>
            <a:r>
              <a:rPr lang="it-IT" sz="1800" dirty="0" smtClean="0"/>
              <a:t>IoT (Internet of Things): Smart grids, Smart home, Smart cities, Smart Enterprise, . . .</a:t>
            </a:r>
          </a:p>
          <a:p>
            <a:pPr lvl="1" algn="just"/>
            <a:r>
              <a:rPr lang="it-IT" sz="1800" dirty="0" smtClean="0"/>
              <a:t>.  .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764704"/>
          </a:xfrm>
        </p:spPr>
        <p:txBody>
          <a:bodyPr>
            <a:normAutofit/>
          </a:bodyPr>
          <a:lstStyle/>
          <a:p>
            <a:r>
              <a:rPr lang="it-IT" sz="3200" dirty="0" smtClean="0">
                <a:effectLst>
                  <a:outerShdw blurRad="38100" dist="38100" dir="2700000" algn="tl">
                    <a:srgbClr val="000000">
                      <a:alpha val="43137"/>
                    </a:srgbClr>
                  </a:outerShdw>
                </a:effectLst>
              </a:rPr>
              <a:t>Actors’ role change</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764704"/>
            <a:ext cx="8352928" cy="5904656"/>
          </a:xfrm>
        </p:spPr>
        <p:txBody>
          <a:bodyPr>
            <a:normAutofit/>
          </a:bodyPr>
          <a:lstStyle/>
          <a:p>
            <a:pPr algn="just"/>
            <a:r>
              <a:rPr lang="it-IT" sz="2400" dirty="0" smtClean="0"/>
              <a:t>Change in the role of TLC Operators: from “Communication Providers” to “Digital life’s service enablers”</a:t>
            </a:r>
          </a:p>
          <a:p>
            <a:pPr algn="just"/>
            <a:r>
              <a:rPr lang="it-IT" sz="2400" dirty="0" smtClean="0"/>
              <a:t>The business of the services has moved from the Telecom Operators to the OTT world</a:t>
            </a:r>
          </a:p>
          <a:p>
            <a:pPr lvl="1" algn="just"/>
            <a:r>
              <a:rPr lang="it-IT" sz="2000" dirty="0" smtClean="0"/>
              <a:t>The “Network neutrality” has triggered the development of a huge number of new applications that with the old architectures were simply inconceivable</a:t>
            </a:r>
          </a:p>
          <a:p>
            <a:pPr lvl="1" algn="just"/>
            <a:r>
              <a:rPr lang="it-IT" sz="2000" dirty="0" smtClean="0"/>
              <a:t>Many services aren’t even TLC ones, but use the communication network just as a means to create a new “smart world” that includes:</a:t>
            </a:r>
          </a:p>
          <a:p>
            <a:pPr lvl="2" algn="just"/>
            <a:r>
              <a:rPr lang="it-IT" sz="1600" dirty="0" smtClean="0"/>
              <a:t>The house</a:t>
            </a:r>
          </a:p>
          <a:p>
            <a:pPr lvl="2" algn="just"/>
            <a:r>
              <a:rPr lang="it-IT" sz="1600" dirty="0" smtClean="0"/>
              <a:t>The vehicles</a:t>
            </a:r>
          </a:p>
          <a:p>
            <a:pPr lvl="2" algn="just"/>
            <a:r>
              <a:rPr lang="it-IT" sz="1600" dirty="0" smtClean="0"/>
              <a:t>The buildings</a:t>
            </a:r>
          </a:p>
          <a:p>
            <a:pPr lvl="2" algn="just"/>
            <a:r>
              <a:rPr lang="it-IT" sz="1600" dirty="0" smtClean="0"/>
              <a:t>The companies</a:t>
            </a:r>
          </a:p>
          <a:p>
            <a:pPr lvl="2" algn="just"/>
            <a:r>
              <a:rPr lang="it-IT" sz="1600" dirty="0" smtClean="0"/>
              <a:t>The cities</a:t>
            </a:r>
          </a:p>
          <a:p>
            <a:pPr lvl="2" algn="just"/>
            <a:r>
              <a:rPr lang="it-IT" sz="1600" dirty="0" smtClean="0"/>
              <a:t>The transportation systems </a:t>
            </a:r>
          </a:p>
          <a:p>
            <a:pPr lvl="2" algn="just"/>
            <a:r>
              <a:rPr lang="it-IT" sz="1600" dirty="0" smtClean="0"/>
              <a:t>The utilities</a:t>
            </a:r>
          </a:p>
          <a:p>
            <a:pPr lvl="2" algn="just"/>
            <a:r>
              <a:rPr lang="it-IT" sz="1600" dirty="0" smtClean="0"/>
              <a:t>. . .</a:t>
            </a:r>
          </a:p>
          <a:p>
            <a:pPr algn="just"/>
            <a:endParaRPr lang="it-IT" sz="2400" dirty="0" smtClean="0"/>
          </a:p>
          <a:p>
            <a:pPr lvl="1" algn="just">
              <a:buNone/>
            </a:pPr>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640960" cy="864096"/>
          </a:xfrm>
        </p:spPr>
        <p:txBody>
          <a:bodyPr>
            <a:normAutofit fontScale="90000"/>
          </a:bodyPr>
          <a:lstStyle/>
          <a:p>
            <a:r>
              <a:rPr lang="it-IT" sz="3200" dirty="0" smtClean="0">
                <a:effectLst>
                  <a:outerShdw blurRad="38100" dist="38100" dir="2700000" algn="tl">
                    <a:srgbClr val="000000">
                      <a:alpha val="43137"/>
                    </a:srgbClr>
                  </a:outerShdw>
                </a:effectLst>
              </a:rPr>
              <a:t>Voice and messaging services</a:t>
            </a:r>
            <a:br>
              <a:rPr lang="it-IT" sz="3200" dirty="0" smtClean="0">
                <a:effectLst>
                  <a:outerShdw blurRad="38100" dist="38100" dir="2700000" algn="tl">
                    <a:srgbClr val="000000">
                      <a:alpha val="43137"/>
                    </a:srgbClr>
                  </a:outerShdw>
                </a:effectLst>
              </a:rPr>
            </a:br>
            <a:r>
              <a:rPr lang="it-IT" sz="3200" dirty="0" smtClean="0">
                <a:effectLst>
                  <a:outerShdw blurRad="38100" dist="38100" dir="2700000" algn="tl">
                    <a:srgbClr val="000000">
                      <a:alpha val="43137"/>
                    </a:srgbClr>
                  </a:outerShdw>
                </a:effectLst>
              </a:rPr>
              <a:t>Monthly active users (MLN) </a:t>
            </a:r>
            <a:endParaRPr lang="it-IT" sz="3200" dirty="0">
              <a:effectLst>
                <a:outerShdw blurRad="38100" dist="38100" dir="2700000" algn="tl">
                  <a:srgbClr val="000000">
                    <a:alpha val="43137"/>
                  </a:srgbClr>
                </a:outerShdw>
              </a:effectLst>
            </a:endParaRPr>
          </a:p>
        </p:txBody>
      </p:sp>
      <p:graphicFrame>
        <p:nvGraphicFramePr>
          <p:cNvPr id="9" name="Chart 8"/>
          <p:cNvGraphicFramePr/>
          <p:nvPr/>
        </p:nvGraphicFramePr>
        <p:xfrm>
          <a:off x="827584" y="1124744"/>
          <a:ext cx="7560986" cy="55232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Video services: number of users (MLN)</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4"/>
            <a:ext cx="8723312" cy="5904656"/>
          </a:xfrm>
        </p:spPr>
        <p:txBody>
          <a:bodyPr>
            <a:normAutofit/>
          </a:bodyPr>
          <a:lstStyle/>
          <a:p>
            <a:pPr algn="just">
              <a:buNone/>
            </a:pPr>
            <a:endParaRPr lang="it-IT" dirty="0" smtClean="0"/>
          </a:p>
          <a:p>
            <a:pPr algn="just"/>
            <a:endParaRPr lang="it-IT" dirty="0" smtClean="0"/>
          </a:p>
          <a:p>
            <a:pPr algn="just"/>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graphicFrame>
        <p:nvGraphicFramePr>
          <p:cNvPr id="9" name="Chart 8"/>
          <p:cNvGraphicFramePr/>
          <p:nvPr/>
        </p:nvGraphicFramePr>
        <p:xfrm>
          <a:off x="827584" y="1052736"/>
          <a:ext cx="7480588" cy="54959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fontScale="90000"/>
          </a:bodyPr>
          <a:lstStyle/>
          <a:p>
            <a:r>
              <a:rPr lang="it-IT" sz="3200" dirty="0" smtClean="0">
                <a:effectLst>
                  <a:outerShdw blurRad="38100" dist="38100" dir="2700000" algn="tl">
                    <a:srgbClr val="000000">
                      <a:alpha val="43137"/>
                    </a:srgbClr>
                  </a:outerShdw>
                </a:effectLst>
              </a:rPr>
              <a:t>Fortune 500 classification</a:t>
            </a:r>
            <a:br>
              <a:rPr lang="it-IT" sz="3200" dirty="0" smtClean="0">
                <a:effectLst>
                  <a:outerShdw blurRad="38100" dist="38100" dir="2700000" algn="tl">
                    <a:srgbClr val="000000">
                      <a:alpha val="43137"/>
                    </a:srgbClr>
                  </a:outerShdw>
                </a:effectLst>
              </a:rPr>
            </a:br>
            <a:r>
              <a:rPr lang="it-IT" sz="3200" dirty="0" smtClean="0">
                <a:effectLst>
                  <a:outerShdw blurRad="38100" dist="38100" dir="2700000" algn="tl">
                    <a:srgbClr val="000000">
                      <a:alpha val="43137"/>
                    </a:srgbClr>
                  </a:outerShdw>
                </a:effectLst>
              </a:rPr>
              <a:t>(in terms of capitalization)</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27584" y="1196752"/>
            <a:ext cx="3960440" cy="4320480"/>
          </a:xfrm>
        </p:spPr>
        <p:txBody>
          <a:bodyPr>
            <a:normAutofit/>
          </a:bodyPr>
          <a:lstStyle/>
          <a:p>
            <a:pPr algn="just">
              <a:buNone/>
            </a:pPr>
            <a:r>
              <a:rPr lang="it-IT" sz="2400" dirty="0" smtClean="0"/>
              <a:t>1996</a:t>
            </a:r>
          </a:p>
          <a:p>
            <a:pPr marL="914400" lvl="1" indent="-457200" algn="just">
              <a:buNone/>
            </a:pPr>
            <a:r>
              <a:rPr lang="it-IT" sz="2000" dirty="0" smtClean="0"/>
              <a:t>General Motors</a:t>
            </a:r>
          </a:p>
          <a:p>
            <a:pPr marL="914400" lvl="1" indent="-457200" algn="just">
              <a:buNone/>
            </a:pPr>
            <a:r>
              <a:rPr lang="it-IT" sz="2000" dirty="0" smtClean="0"/>
              <a:t>Ford</a:t>
            </a:r>
          </a:p>
          <a:p>
            <a:pPr marL="914400" lvl="1" indent="-457200" algn="just">
              <a:buNone/>
            </a:pPr>
            <a:r>
              <a:rPr lang="it-IT" sz="2000" dirty="0" smtClean="0"/>
              <a:t>Exxon</a:t>
            </a:r>
          </a:p>
          <a:p>
            <a:pPr marL="914400" lvl="1" indent="-457200" algn="just">
              <a:buNone/>
            </a:pPr>
            <a:r>
              <a:rPr lang="it-IT" sz="2000" dirty="0" smtClean="0"/>
              <a:t>Wal Mart</a:t>
            </a:r>
          </a:p>
          <a:p>
            <a:pPr marL="914400" lvl="1" indent="-457200" algn="just">
              <a:buNone/>
            </a:pPr>
            <a:r>
              <a:rPr lang="it-IT" sz="2000" dirty="0" smtClean="0"/>
              <a:t>AT&amp;T</a:t>
            </a:r>
          </a:p>
          <a:p>
            <a:pPr marL="914400" lvl="1" indent="-457200" algn="just">
              <a:buNone/>
            </a:pPr>
            <a:r>
              <a:rPr lang="it-IT" sz="2000" dirty="0" smtClean="0"/>
              <a:t>IBM</a:t>
            </a:r>
          </a:p>
          <a:p>
            <a:pPr marL="914400" lvl="1" indent="-457200" algn="just">
              <a:buNone/>
            </a:pPr>
            <a:r>
              <a:rPr lang="it-IT" sz="2000" dirty="0" smtClean="0"/>
              <a:t>…</a:t>
            </a:r>
          </a:p>
          <a:p>
            <a:pPr lvl="1" algn="just"/>
            <a:endParaRPr lang="it-IT" sz="2800" dirty="0" smtClean="0"/>
          </a:p>
          <a:p>
            <a:pPr algn="just"/>
            <a:endParaRPr lang="it-IT" dirty="0" smtClean="0">
              <a:solidFill>
                <a:srgbClr val="FF0000"/>
              </a:solidFill>
            </a:endParaRPr>
          </a:p>
        </p:txBody>
      </p:sp>
      <p:sp>
        <p:nvSpPr>
          <p:cNvPr id="4" name="Content Placeholder 2"/>
          <p:cNvSpPr txBox="1">
            <a:spLocks/>
          </p:cNvSpPr>
          <p:nvPr/>
        </p:nvSpPr>
        <p:spPr>
          <a:xfrm>
            <a:off x="4860032" y="1196752"/>
            <a:ext cx="3960440" cy="561662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it-IT" sz="2400" b="0" i="0" u="none" strike="noStrike" kern="1200" cap="none" spc="0" normalizeH="0" baseline="0" noProof="0" dirty="0" smtClean="0">
                <a:ln>
                  <a:noFill/>
                </a:ln>
                <a:solidFill>
                  <a:schemeClr val="tx1"/>
                </a:solidFill>
                <a:effectLst/>
                <a:uLnTx/>
                <a:uFillTx/>
                <a:latin typeface="+mn-lt"/>
                <a:ea typeface="+mn-ea"/>
                <a:cs typeface="+mn-cs"/>
              </a:rPr>
              <a:t>2015</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Apple (725 Billion $)</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Google (380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Microsoft (335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Facebook (230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2000" dirty="0" smtClean="0"/>
              <a:t>Verizon (198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2000" dirty="0" smtClean="0"/>
              <a:t>Amazon (173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lang="it-IT" sz="2000" dirty="0" smtClean="0"/>
              <a:t>AT&amp;T (170 B$)</a:t>
            </a:r>
          </a:p>
          <a:p>
            <a:pPr marL="914400" marR="0" lvl="1" indent="-4572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t-IT" sz="20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just" defTabSz="914400" rtl="0" eaLnBrk="1" fontAlgn="auto" latinLnBrk="0" hangingPunct="1">
              <a:lnSpc>
                <a:spcPct val="100000"/>
              </a:lnSpc>
              <a:spcBef>
                <a:spcPct val="20000"/>
              </a:spcBef>
              <a:spcAft>
                <a:spcPts val="0"/>
              </a:spcAft>
              <a:buClrTx/>
              <a:buSzTx/>
              <a:buFont typeface="+mj-lt"/>
              <a:buAutoNum type="arabicParenR"/>
              <a:tabLst/>
              <a:defRPr/>
            </a:pPr>
            <a:endParaRPr kumimoji="0" lang="it-IT" sz="20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640960" cy="548680"/>
          </a:xfrm>
        </p:spPr>
        <p:txBody>
          <a:bodyPr>
            <a:normAutofit/>
          </a:bodyPr>
          <a:lstStyle/>
          <a:p>
            <a:r>
              <a:rPr lang="it-IT" sz="2800" dirty="0" smtClean="0">
                <a:effectLst>
                  <a:outerShdw blurRad="38100" dist="38100" dir="2700000" algn="tl">
                    <a:srgbClr val="000000">
                      <a:alpha val="43137"/>
                    </a:srgbClr>
                  </a:outerShdw>
                </a:effectLst>
              </a:rPr>
              <a:t>IMS: Service integration  (1)</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908720"/>
            <a:ext cx="8856984" cy="5184576"/>
          </a:xfrm>
        </p:spPr>
        <p:txBody>
          <a:bodyPr>
            <a:noAutofit/>
          </a:bodyPr>
          <a:lstStyle/>
          <a:p>
            <a:pPr marL="0" indent="0" algn="just">
              <a:buNone/>
            </a:pPr>
            <a:r>
              <a:rPr lang="it-IT" sz="2400" dirty="0" smtClean="0"/>
              <a:t>Despite most new OTT services being deployed on the Internet, studies and debates are on progress about the opportunity for Telecom Operators to integrate them in an IMS like architecture to take advantage of a number of benefits such as:</a:t>
            </a:r>
          </a:p>
          <a:p>
            <a:pPr algn="just"/>
            <a:endParaRPr lang="it-IT" sz="1000" dirty="0" smtClean="0"/>
          </a:p>
          <a:p>
            <a:pPr algn="just"/>
            <a:r>
              <a:rPr lang="it-IT" sz="2000" dirty="0" smtClean="0"/>
              <a:t>Service availability</a:t>
            </a:r>
          </a:p>
          <a:p>
            <a:pPr algn="just"/>
            <a:r>
              <a:rPr lang="it-IT" sz="2000" dirty="0" smtClean="0"/>
              <a:t>QoS (Internet is based on simple “best effort” strategy)</a:t>
            </a:r>
          </a:p>
          <a:p>
            <a:pPr algn="just"/>
            <a:r>
              <a:rPr lang="it-IT" sz="2000" dirty="0" smtClean="0"/>
              <a:t>Negotiable Service Level Agreement (SLA)</a:t>
            </a:r>
          </a:p>
          <a:p>
            <a:pPr algn="just"/>
            <a:r>
              <a:rPr lang="it-IT" sz="2000" dirty="0" smtClean="0"/>
              <a:t>Authentication</a:t>
            </a:r>
          </a:p>
          <a:p>
            <a:pPr algn="just"/>
            <a:r>
              <a:rPr lang="it-IT" sz="2000" dirty="0" smtClean="0"/>
              <a:t>Uniform charging procedure</a:t>
            </a:r>
          </a:p>
          <a:p>
            <a:pPr algn="just"/>
            <a:r>
              <a:rPr lang="it-IT" sz="2000" dirty="0" smtClean="0"/>
              <a:t>Integrability between services by different providers</a:t>
            </a:r>
          </a:p>
          <a:p>
            <a:pPr algn="just"/>
            <a:r>
              <a:rPr lang="it-IT" sz="2000" dirty="0" smtClean="0"/>
              <a:t>Possibility forthe services to benefit of some common ones (e.g. “Presence”, Group Management, . . .) made available by IMS</a:t>
            </a:r>
          </a:p>
          <a:p>
            <a:pPr algn="just"/>
            <a:r>
              <a:rPr lang="it-IT" sz="2000" dirty="0" smtClean="0"/>
              <a:t>.  .  .</a:t>
            </a:r>
          </a:p>
          <a:p>
            <a:pPr algn="just">
              <a:buNone/>
            </a:pPr>
            <a:endParaRPr lang="it-IT"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640960" cy="548680"/>
          </a:xfrm>
        </p:spPr>
        <p:txBody>
          <a:bodyPr>
            <a:normAutofit/>
          </a:bodyPr>
          <a:lstStyle/>
          <a:p>
            <a:r>
              <a:rPr lang="it-IT" sz="2800" dirty="0" smtClean="0">
                <a:effectLst>
                  <a:outerShdw blurRad="38100" dist="38100" dir="2700000" algn="tl">
                    <a:srgbClr val="000000">
                      <a:alpha val="43137"/>
                    </a:srgbClr>
                  </a:outerShdw>
                </a:effectLst>
              </a:rPr>
              <a:t>IMS: Service integration  (2)</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476672"/>
            <a:ext cx="8856984" cy="6264696"/>
          </a:xfrm>
        </p:spPr>
        <p:txBody>
          <a:bodyPr>
            <a:noAutofit/>
          </a:bodyPr>
          <a:lstStyle/>
          <a:p>
            <a:pPr marL="342900" lvl="1" indent="-342900" algn="just">
              <a:buFont typeface="Arial" pitchFamily="34" charset="0"/>
              <a:buChar char="•"/>
            </a:pPr>
            <a:r>
              <a:rPr lang="it-IT" sz="2400" dirty="0" smtClean="0"/>
              <a:t>The ability of IMS to provide access to any user regardless from:</a:t>
            </a:r>
          </a:p>
          <a:p>
            <a:pPr marL="742950" lvl="2" indent="-342900" algn="just">
              <a:buFont typeface="Arial" pitchFamily="34" charset="0"/>
              <a:buChar char="−"/>
            </a:pPr>
            <a:r>
              <a:rPr lang="it-IT" sz="2000" dirty="0" smtClean="0"/>
              <a:t>The device type and technology</a:t>
            </a:r>
          </a:p>
          <a:p>
            <a:pPr marL="742950" lvl="2" indent="-342900" algn="just">
              <a:buFont typeface="Arial" pitchFamily="34" charset="0"/>
              <a:buChar char="−"/>
            </a:pPr>
            <a:r>
              <a:rPr lang="it-IT" sz="2000" dirty="0" smtClean="0"/>
              <a:t>The network the user is connected to</a:t>
            </a:r>
          </a:p>
          <a:p>
            <a:pPr marL="457200" lvl="3" indent="0" algn="just">
              <a:buNone/>
            </a:pPr>
            <a:r>
              <a:rPr lang="it-IT" sz="2400" dirty="0" smtClean="0"/>
              <a:t>makes it fit to integrate similar services by different providers, such as IOT, characterized by:</a:t>
            </a:r>
          </a:p>
          <a:p>
            <a:pPr marL="742950" lvl="2" indent="-342900" algn="just">
              <a:buFont typeface="Arial" pitchFamily="34" charset="0"/>
              <a:buChar char="−"/>
            </a:pPr>
            <a:r>
              <a:rPr lang="it-IT" sz="2000" dirty="0" smtClean="0"/>
              <a:t>great variety of access (Wi-Fi, Bluetooth, …)</a:t>
            </a:r>
          </a:p>
          <a:p>
            <a:pPr marL="742950" lvl="2" indent="-342900" algn="just">
              <a:buFont typeface="Arial" pitchFamily="34" charset="0"/>
              <a:buChar char="−"/>
            </a:pPr>
            <a:r>
              <a:rPr lang="it-IT" sz="2000" dirty="0" smtClean="0"/>
              <a:t>connected to different networks (G5, LTE, traditional IP, …)</a:t>
            </a:r>
          </a:p>
          <a:p>
            <a:pPr marL="342900" lvl="1" indent="-342900" algn="just">
              <a:buFont typeface="Arial" pitchFamily="34" charset="0"/>
              <a:buChar char="•"/>
            </a:pPr>
            <a:r>
              <a:rPr lang="it-IT" sz="2400" dirty="0" smtClean="0"/>
              <a:t>Service integration requires standardization, not completely accomplished yet: IMS can represent a strong push for speeding up the standardization process</a:t>
            </a:r>
            <a:endParaRPr lang="it-IT" sz="1800" dirty="0" smtClean="0"/>
          </a:p>
          <a:p>
            <a:pPr marL="342900" lvl="1" indent="-342900" algn="just">
              <a:buFont typeface="Arial" pitchFamily="34" charset="0"/>
              <a:buChar char="•"/>
            </a:pPr>
            <a:r>
              <a:rPr lang="it-IT" sz="2400" dirty="0" smtClean="0"/>
              <a:t>Cloud Computing integration</a:t>
            </a:r>
          </a:p>
          <a:p>
            <a:pPr marL="742950" lvl="2" indent="-342900" algn="just">
              <a:buFont typeface="Arial" pitchFamily="34" charset="0"/>
              <a:buChar char="−"/>
            </a:pPr>
            <a:r>
              <a:rPr lang="it-IT" sz="2000" dirty="0" smtClean="0"/>
              <a:t>Current implementations realized as standalone clouds</a:t>
            </a:r>
          </a:p>
          <a:p>
            <a:pPr marL="742950" lvl="2" indent="-342900" algn="just">
              <a:buFont typeface="Arial" pitchFamily="34" charset="0"/>
              <a:buChar char="−"/>
            </a:pPr>
            <a:r>
              <a:rPr lang="it-IT" sz="2000" dirty="0" smtClean="0"/>
              <a:t>Big problem still mainly represented by lack of data presentaion uniformity</a:t>
            </a:r>
          </a:p>
          <a:p>
            <a:pPr marL="742950" lvl="2" indent="-342900" algn="just">
              <a:buFont typeface="Arial" pitchFamily="34" charset="0"/>
              <a:buChar char="−"/>
            </a:pPr>
            <a:r>
              <a:rPr lang="it-IT" sz="2000" dirty="0" smtClean="0"/>
              <a:t>Strong push towards clouds integration for:</a:t>
            </a:r>
          </a:p>
          <a:p>
            <a:pPr marL="1200150" lvl="3" indent="-342900" algn="just">
              <a:buFont typeface="Arial" pitchFamily="34" charset="0"/>
              <a:buChar char="•"/>
            </a:pPr>
            <a:r>
              <a:rPr lang="it-IT" sz="1600" dirty="0" smtClean="0"/>
              <a:t>Resource optimization, especially in case of critical conditions</a:t>
            </a:r>
          </a:p>
          <a:p>
            <a:pPr marL="1200150" lvl="3" indent="-342900" algn="just">
              <a:buFont typeface="Arial" pitchFamily="34" charset="0"/>
              <a:buChar char="•"/>
            </a:pPr>
            <a:r>
              <a:rPr lang="it-IT" sz="1600" dirty="0" smtClean="0"/>
              <a:t>Possibility for the users to select and change providers in order to better meet their business target</a:t>
            </a:r>
          </a:p>
          <a:p>
            <a:pPr algn="just"/>
            <a:endParaRPr lang="it-IT"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69" name="Straight Connector 1168"/>
          <p:cNvCxnSpPr>
            <a:endCxn id="217" idx="0"/>
          </p:cNvCxnSpPr>
          <p:nvPr/>
        </p:nvCxnSpPr>
        <p:spPr>
          <a:xfrm>
            <a:off x="827584" y="5661248"/>
            <a:ext cx="333991" cy="791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traight Connector 538"/>
          <p:cNvCxnSpPr/>
          <p:nvPr/>
        </p:nvCxnSpPr>
        <p:spPr>
          <a:xfrm flipH="1">
            <a:off x="2625423" y="4974181"/>
            <a:ext cx="868058" cy="4388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71600" y="116632"/>
            <a:ext cx="7467600" cy="476672"/>
          </a:xfrm>
        </p:spPr>
        <p:txBody>
          <a:bodyPr>
            <a:normAutofit fontScale="90000"/>
          </a:bodyPr>
          <a:lstStyle/>
          <a:p>
            <a:pPr algn="ctr"/>
            <a:r>
              <a:rPr lang="it-IT" sz="3600" b="1" dirty="0" smtClean="0"/>
              <a:t>IOT integration in an IMS architecture</a:t>
            </a:r>
            <a:endParaRPr lang="it-IT" sz="3600" b="1" dirty="0"/>
          </a:p>
        </p:txBody>
      </p:sp>
      <p:cxnSp>
        <p:nvCxnSpPr>
          <p:cNvPr id="649" name="Straight Connector 648"/>
          <p:cNvCxnSpPr>
            <a:endCxn id="826" idx="2"/>
          </p:cNvCxnSpPr>
          <p:nvPr/>
        </p:nvCxnSpPr>
        <p:spPr>
          <a:xfrm flipH="1" flipV="1">
            <a:off x="6589601" y="4356018"/>
            <a:ext cx="207564" cy="24202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0" name="Straight Connector 879"/>
          <p:cNvCxnSpPr/>
          <p:nvPr/>
        </p:nvCxnSpPr>
        <p:spPr>
          <a:xfrm>
            <a:off x="5586014" y="4660736"/>
            <a:ext cx="1009292" cy="188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3" name="Straight Connector 1142"/>
          <p:cNvCxnSpPr/>
          <p:nvPr/>
        </p:nvCxnSpPr>
        <p:spPr>
          <a:xfrm flipH="1">
            <a:off x="1088465" y="6156369"/>
            <a:ext cx="336431" cy="188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2" name="Straight Connector 1141"/>
          <p:cNvCxnSpPr/>
          <p:nvPr/>
        </p:nvCxnSpPr>
        <p:spPr>
          <a:xfrm>
            <a:off x="2144976" y="6381327"/>
            <a:ext cx="0" cy="216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5" name="Straight Connector 1074"/>
          <p:cNvCxnSpPr/>
          <p:nvPr/>
        </p:nvCxnSpPr>
        <p:spPr>
          <a:xfrm>
            <a:off x="5249583" y="1400912"/>
            <a:ext cx="0" cy="12537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5" name="Straight Connector 784"/>
          <p:cNvCxnSpPr/>
          <p:nvPr/>
        </p:nvCxnSpPr>
        <p:spPr>
          <a:xfrm>
            <a:off x="5182297" y="5116036"/>
            <a:ext cx="201858" cy="3596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0" name="Straight Connector 779"/>
          <p:cNvCxnSpPr>
            <a:endCxn id="571" idx="0"/>
          </p:cNvCxnSpPr>
          <p:nvPr/>
        </p:nvCxnSpPr>
        <p:spPr>
          <a:xfrm flipH="1">
            <a:off x="3775952" y="5162248"/>
            <a:ext cx="262481" cy="3705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5" name="Straight Connector 554"/>
          <p:cNvCxnSpPr>
            <a:stCxn id="968" idx="0"/>
          </p:cNvCxnSpPr>
          <p:nvPr/>
        </p:nvCxnSpPr>
        <p:spPr>
          <a:xfrm flipH="1">
            <a:off x="4876454" y="2761070"/>
            <a:ext cx="30076" cy="118155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a:endCxn id="624" idx="0"/>
          </p:cNvCxnSpPr>
          <p:nvPr/>
        </p:nvCxnSpPr>
        <p:spPr>
          <a:xfrm>
            <a:off x="7837042" y="5224936"/>
            <a:ext cx="504646" cy="3134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a:stCxn id="219" idx="2"/>
          </p:cNvCxnSpPr>
          <p:nvPr/>
        </p:nvCxnSpPr>
        <p:spPr>
          <a:xfrm>
            <a:off x="3033880" y="4259102"/>
            <a:ext cx="735407" cy="881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flipV="1">
            <a:off x="2668241" y="3657713"/>
            <a:ext cx="293613" cy="1921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2" name="Straight Connector 521"/>
          <p:cNvCxnSpPr>
            <a:stCxn id="353" idx="3"/>
          </p:cNvCxnSpPr>
          <p:nvPr/>
        </p:nvCxnSpPr>
        <p:spPr>
          <a:xfrm flipV="1">
            <a:off x="1256958" y="4482654"/>
            <a:ext cx="186181" cy="715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7" name="Straight Connector 526"/>
          <p:cNvCxnSpPr>
            <a:endCxn id="595" idx="0"/>
          </p:cNvCxnSpPr>
          <p:nvPr/>
        </p:nvCxnSpPr>
        <p:spPr>
          <a:xfrm flipH="1">
            <a:off x="6457676" y="5224936"/>
            <a:ext cx="235502" cy="31344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a:endCxn id="328" idx="0"/>
          </p:cNvCxnSpPr>
          <p:nvPr/>
        </p:nvCxnSpPr>
        <p:spPr>
          <a:xfrm>
            <a:off x="2096353" y="3332546"/>
            <a:ext cx="108748" cy="3878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3" name="Cloud"/>
          <p:cNvSpPr>
            <a:spLocks noChangeAspect="1" noEditPoints="1" noChangeArrowheads="1"/>
          </p:cNvSpPr>
          <p:nvPr/>
        </p:nvSpPr>
        <p:spPr bwMode="auto">
          <a:xfrm>
            <a:off x="3316636" y="3777191"/>
            <a:ext cx="2471237" cy="1511419"/>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17" name="Cloud"/>
          <p:cNvSpPr>
            <a:spLocks noChangeAspect="1" noEditPoints="1" noChangeArrowheads="1"/>
          </p:cNvSpPr>
          <p:nvPr/>
        </p:nvSpPr>
        <p:spPr bwMode="auto">
          <a:xfrm>
            <a:off x="1156073" y="5099559"/>
            <a:ext cx="1773908" cy="1281769"/>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19" name="Cloud"/>
          <p:cNvSpPr>
            <a:spLocks noChangeAspect="1" noEditPoints="1" noChangeArrowheads="1"/>
          </p:cNvSpPr>
          <p:nvPr/>
        </p:nvSpPr>
        <p:spPr bwMode="auto">
          <a:xfrm>
            <a:off x="1383687" y="3759115"/>
            <a:ext cx="1651569" cy="999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20" name="Cloud"/>
          <p:cNvSpPr>
            <a:spLocks noChangeAspect="1" noEditPoints="1" noChangeArrowheads="1"/>
          </p:cNvSpPr>
          <p:nvPr/>
        </p:nvSpPr>
        <p:spPr bwMode="auto">
          <a:xfrm>
            <a:off x="6424033" y="4404119"/>
            <a:ext cx="1651569" cy="99997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237" name="TextBox 236"/>
          <p:cNvSpPr txBox="1"/>
          <p:nvPr/>
        </p:nvSpPr>
        <p:spPr>
          <a:xfrm>
            <a:off x="1359918" y="5530804"/>
            <a:ext cx="1325385" cy="364336"/>
          </a:xfrm>
          <a:prstGeom prst="rect">
            <a:avLst/>
          </a:prstGeom>
          <a:noFill/>
        </p:spPr>
        <p:txBody>
          <a:bodyPr wrap="none" rtlCol="0">
            <a:spAutoFit/>
          </a:bodyPr>
          <a:lstStyle/>
          <a:p>
            <a:pPr algn="ctr"/>
            <a:r>
              <a:rPr lang="it-IT" sz="1200" b="1" dirty="0" smtClean="0"/>
              <a:t>TDM legacy networks</a:t>
            </a:r>
          </a:p>
          <a:p>
            <a:pPr algn="ctr"/>
            <a:r>
              <a:rPr lang="it-IT" sz="1200" b="1" dirty="0" smtClean="0"/>
              <a:t>(PSTN / PLMN)</a:t>
            </a:r>
            <a:endParaRPr lang="it-IT" b="1" dirty="0"/>
          </a:p>
        </p:txBody>
      </p:sp>
      <p:grpSp>
        <p:nvGrpSpPr>
          <p:cNvPr id="3" name="Group 49"/>
          <p:cNvGrpSpPr>
            <a:grpSpLocks/>
          </p:cNvGrpSpPr>
          <p:nvPr/>
        </p:nvGrpSpPr>
        <p:grpSpPr bwMode="auto">
          <a:xfrm>
            <a:off x="2035183" y="3669046"/>
            <a:ext cx="388381" cy="231773"/>
            <a:chOff x="625" y="2191"/>
            <a:chExt cx="288" cy="185"/>
          </a:xfrm>
        </p:grpSpPr>
        <p:sp>
          <p:nvSpPr>
            <p:cNvPr id="321" name="Oval 50"/>
            <p:cNvSpPr>
              <a:spLocks noChangeArrowheads="1"/>
            </p:cNvSpPr>
            <p:nvPr/>
          </p:nvSpPr>
          <p:spPr bwMode="auto">
            <a:xfrm>
              <a:off x="626" y="2253"/>
              <a:ext cx="287" cy="87"/>
            </a:xfrm>
            <a:prstGeom prst="ellipse">
              <a:avLst/>
            </a:prstGeom>
            <a:solidFill>
              <a:srgbClr val="0078AA"/>
            </a:solidFill>
            <a:ln w="3175">
              <a:solidFill>
                <a:srgbClr val="AAE6FF"/>
              </a:solidFill>
              <a:round/>
              <a:headEnd/>
              <a:tailEnd/>
            </a:ln>
          </p:spPr>
          <p:txBody>
            <a:bodyPr/>
            <a:lstStyle/>
            <a:p>
              <a:endParaRPr lang="it-IT"/>
            </a:p>
          </p:txBody>
        </p:sp>
        <p:sp>
          <p:nvSpPr>
            <p:cNvPr id="322" name="Rectangle 51"/>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323" name="Rectangle 52"/>
            <p:cNvSpPr>
              <a:spLocks noChangeArrowheads="1"/>
            </p:cNvSpPr>
            <p:nvPr/>
          </p:nvSpPr>
          <p:spPr bwMode="auto">
            <a:xfrm>
              <a:off x="625" y="2235"/>
              <a:ext cx="287" cy="62"/>
            </a:xfrm>
            <a:prstGeom prst="rect">
              <a:avLst/>
            </a:prstGeom>
            <a:solidFill>
              <a:srgbClr val="0078AA"/>
            </a:solidFill>
            <a:ln w="9525">
              <a:noFill/>
              <a:miter lim="800000"/>
              <a:headEnd/>
              <a:tailEnd/>
            </a:ln>
          </p:spPr>
          <p:txBody>
            <a:bodyPr/>
            <a:lstStyle/>
            <a:p>
              <a:endParaRPr lang="it-IT"/>
            </a:p>
          </p:txBody>
        </p:sp>
        <p:sp>
          <p:nvSpPr>
            <p:cNvPr id="324" name="Oval 53"/>
            <p:cNvSpPr>
              <a:spLocks noChangeArrowheads="1"/>
            </p:cNvSpPr>
            <p:nvPr/>
          </p:nvSpPr>
          <p:spPr bwMode="auto">
            <a:xfrm>
              <a:off x="626" y="2191"/>
              <a:ext cx="287" cy="87"/>
            </a:xfrm>
            <a:prstGeom prst="ellipse">
              <a:avLst/>
            </a:prstGeom>
            <a:solidFill>
              <a:srgbClr val="00B4FF"/>
            </a:solidFill>
            <a:ln w="3175">
              <a:solidFill>
                <a:srgbClr val="AAE6FF"/>
              </a:solidFill>
              <a:round/>
              <a:headEnd/>
              <a:tailEnd/>
            </a:ln>
          </p:spPr>
          <p:txBody>
            <a:bodyPr/>
            <a:lstStyle/>
            <a:p>
              <a:endParaRPr lang="it-IT"/>
            </a:p>
          </p:txBody>
        </p:sp>
        <p:grpSp>
          <p:nvGrpSpPr>
            <p:cNvPr id="4" name="Group 54"/>
            <p:cNvGrpSpPr>
              <a:grpSpLocks/>
            </p:cNvGrpSpPr>
            <p:nvPr/>
          </p:nvGrpSpPr>
          <p:grpSpPr bwMode="auto">
            <a:xfrm>
              <a:off x="669" y="2201"/>
              <a:ext cx="199" cy="67"/>
              <a:chOff x="669" y="2201"/>
              <a:chExt cx="199" cy="67"/>
            </a:xfrm>
          </p:grpSpPr>
          <p:grpSp>
            <p:nvGrpSpPr>
              <p:cNvPr id="5" name="Group 55"/>
              <p:cNvGrpSpPr>
                <a:grpSpLocks/>
              </p:cNvGrpSpPr>
              <p:nvPr/>
            </p:nvGrpSpPr>
            <p:grpSpPr bwMode="auto">
              <a:xfrm>
                <a:off x="669" y="2201"/>
                <a:ext cx="198" cy="65"/>
                <a:chOff x="669" y="2201"/>
                <a:chExt cx="198" cy="65"/>
              </a:xfrm>
            </p:grpSpPr>
            <p:sp>
              <p:nvSpPr>
                <p:cNvPr id="339"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40"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341"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42"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343"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44"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345"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346"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6" name="Group 64"/>
              <p:cNvGrpSpPr>
                <a:grpSpLocks/>
              </p:cNvGrpSpPr>
              <p:nvPr/>
            </p:nvGrpSpPr>
            <p:grpSpPr bwMode="auto">
              <a:xfrm>
                <a:off x="671" y="2202"/>
                <a:ext cx="197" cy="66"/>
                <a:chOff x="671" y="2202"/>
                <a:chExt cx="197" cy="66"/>
              </a:xfrm>
            </p:grpSpPr>
            <p:sp>
              <p:nvSpPr>
                <p:cNvPr id="331"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332"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333"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34"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335"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36"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337"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338"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sp>
          <p:nvSpPr>
            <p:cNvPr id="326" name="Line 73"/>
            <p:cNvSpPr>
              <a:spLocks noChangeShapeType="1"/>
            </p:cNvSpPr>
            <p:nvPr/>
          </p:nvSpPr>
          <p:spPr bwMode="auto">
            <a:xfrm>
              <a:off x="625" y="2234"/>
              <a:ext cx="1" cy="62"/>
            </a:xfrm>
            <a:prstGeom prst="line">
              <a:avLst/>
            </a:prstGeom>
            <a:noFill/>
            <a:ln w="3175">
              <a:solidFill>
                <a:srgbClr val="AAE6FF"/>
              </a:solidFill>
              <a:round/>
              <a:headEnd/>
              <a:tailEnd/>
            </a:ln>
          </p:spPr>
          <p:txBody>
            <a:bodyPr/>
            <a:lstStyle/>
            <a:p>
              <a:endParaRPr lang="it-IT"/>
            </a:p>
          </p:txBody>
        </p:sp>
        <p:sp>
          <p:nvSpPr>
            <p:cNvPr id="327" name="Line 74"/>
            <p:cNvSpPr>
              <a:spLocks noChangeShapeType="1"/>
            </p:cNvSpPr>
            <p:nvPr/>
          </p:nvSpPr>
          <p:spPr bwMode="auto">
            <a:xfrm>
              <a:off x="912" y="2234"/>
              <a:ext cx="1" cy="62"/>
            </a:xfrm>
            <a:prstGeom prst="line">
              <a:avLst/>
            </a:prstGeom>
            <a:noFill/>
            <a:ln w="3175">
              <a:solidFill>
                <a:srgbClr val="AAE6FF"/>
              </a:solidFill>
              <a:round/>
              <a:headEnd/>
              <a:tailEnd/>
            </a:ln>
          </p:spPr>
          <p:txBody>
            <a:bodyPr/>
            <a:lstStyle/>
            <a:p>
              <a:endParaRPr lang="it-IT"/>
            </a:p>
          </p:txBody>
        </p:sp>
        <p:sp>
          <p:nvSpPr>
            <p:cNvPr id="328" name="Rectangle 75"/>
            <p:cNvSpPr>
              <a:spLocks noChangeArrowheads="1"/>
            </p:cNvSpPr>
            <p:nvPr/>
          </p:nvSpPr>
          <p:spPr bwMode="auto">
            <a:xfrm>
              <a:off x="631" y="2232"/>
              <a:ext cx="240" cy="144"/>
            </a:xfrm>
            <a:prstGeom prst="rect">
              <a:avLst/>
            </a:prstGeom>
            <a:noFill/>
            <a:ln w="9525">
              <a:noFill/>
              <a:miter lim="800000"/>
              <a:headEnd/>
              <a:tailEnd/>
            </a:ln>
            <a:effectLst/>
          </p:spPr>
          <p:txBody>
            <a:bodyPr wrap="none" lIns="92075" tIns="46038" rIns="92075" bIns="46038">
              <a:spAutoFit/>
            </a:bodyPr>
            <a:lstStyle/>
            <a:p>
              <a:pPr algn="ctr" eaLnBrk="0" hangingPunct="0"/>
              <a:r>
                <a:rPr lang="en-US" sz="900" b="1" dirty="0">
                  <a:solidFill>
                    <a:schemeClr val="bg1"/>
                  </a:solidFill>
                </a:rPr>
                <a:t>IAD</a:t>
              </a:r>
              <a:endParaRPr lang="it-IT" sz="900" b="1" dirty="0">
                <a:solidFill>
                  <a:schemeClr val="bg1"/>
                </a:solidFill>
              </a:endParaRPr>
            </a:p>
          </p:txBody>
        </p:sp>
      </p:grpSp>
      <p:pic>
        <p:nvPicPr>
          <p:cNvPr id="351" name="Picture 632"/>
          <p:cNvPicPr>
            <a:picLocks noChangeAspect="1" noChangeArrowheads="1"/>
          </p:cNvPicPr>
          <p:nvPr/>
        </p:nvPicPr>
        <p:blipFill>
          <a:blip r:embed="rId2" cstate="print"/>
          <a:srcRect/>
          <a:stretch>
            <a:fillRect/>
          </a:stretch>
        </p:blipFill>
        <p:spPr bwMode="auto">
          <a:xfrm>
            <a:off x="1864023" y="3218891"/>
            <a:ext cx="354668" cy="216739"/>
          </a:xfrm>
          <a:prstGeom prst="rect">
            <a:avLst/>
          </a:prstGeom>
          <a:noFill/>
          <a:ln w="9525">
            <a:noFill/>
            <a:miter lim="800000"/>
            <a:headEnd/>
            <a:tailEnd/>
          </a:ln>
        </p:spPr>
      </p:pic>
      <p:pic>
        <p:nvPicPr>
          <p:cNvPr id="353" name="Picture 491"/>
          <p:cNvPicPr>
            <a:picLocks noChangeAspect="1" noChangeArrowheads="1"/>
          </p:cNvPicPr>
          <p:nvPr/>
        </p:nvPicPr>
        <p:blipFill>
          <a:blip r:embed="rId3" cstate="print"/>
          <a:srcRect/>
          <a:stretch>
            <a:fillRect/>
          </a:stretch>
        </p:blipFill>
        <p:spPr bwMode="auto">
          <a:xfrm>
            <a:off x="899592" y="4437112"/>
            <a:ext cx="357366" cy="234278"/>
          </a:xfrm>
          <a:prstGeom prst="rect">
            <a:avLst/>
          </a:prstGeom>
          <a:noFill/>
          <a:ln w="9525">
            <a:noFill/>
            <a:miter lim="800000"/>
            <a:headEnd/>
            <a:tailEnd/>
          </a:ln>
        </p:spPr>
      </p:pic>
      <p:grpSp>
        <p:nvGrpSpPr>
          <p:cNvPr id="7" name="Group 182"/>
          <p:cNvGrpSpPr>
            <a:grpSpLocks noChangeAspect="1"/>
          </p:cNvGrpSpPr>
          <p:nvPr/>
        </p:nvGrpSpPr>
        <p:grpSpPr bwMode="auto">
          <a:xfrm>
            <a:off x="2925152" y="3469647"/>
            <a:ext cx="305846" cy="306093"/>
            <a:chOff x="3862" y="2832"/>
            <a:chExt cx="458" cy="492"/>
          </a:xfrm>
        </p:grpSpPr>
        <p:grpSp>
          <p:nvGrpSpPr>
            <p:cNvPr id="8" name="Group 183"/>
            <p:cNvGrpSpPr>
              <a:grpSpLocks noChangeAspect="1"/>
            </p:cNvGrpSpPr>
            <p:nvPr/>
          </p:nvGrpSpPr>
          <p:grpSpPr bwMode="auto">
            <a:xfrm>
              <a:off x="3862" y="2832"/>
              <a:ext cx="458" cy="492"/>
              <a:chOff x="1441" y="2189"/>
              <a:chExt cx="648" cy="591"/>
            </a:xfrm>
          </p:grpSpPr>
          <p:sp>
            <p:nvSpPr>
              <p:cNvPr id="357"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358"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59"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0"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1"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36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4"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5"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6"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7"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8"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69"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370"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371"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372"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373"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4"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5"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6"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7"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378"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379"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0"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1"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2"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3"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384"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5"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6"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7"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8"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89"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0"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1"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2"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3"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4"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395"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396"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397"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398"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399"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400"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1"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2"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3"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4"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405"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6"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7"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8"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09"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10"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1"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2"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3"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4"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415"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6"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7"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8"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19"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420"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421"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22"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423"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4"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425"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426"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7"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8"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29"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0"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1"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2"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3"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4"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435"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356" name="Picture 263"/>
            <p:cNvPicPr>
              <a:picLocks noChangeAspect="1" noChangeArrowheads="1"/>
            </p:cNvPicPr>
            <p:nvPr/>
          </p:nvPicPr>
          <p:blipFill>
            <a:blip r:embed="rId4" cstate="print"/>
            <a:srcRect/>
            <a:stretch>
              <a:fillRect/>
            </a:stretch>
          </p:blipFill>
          <p:spPr bwMode="auto">
            <a:xfrm>
              <a:off x="3950" y="2912"/>
              <a:ext cx="247" cy="179"/>
            </a:xfrm>
            <a:prstGeom prst="rect">
              <a:avLst/>
            </a:prstGeom>
            <a:noFill/>
            <a:ln w="9525">
              <a:noFill/>
              <a:miter lim="800000"/>
              <a:headEnd/>
              <a:tailEnd/>
            </a:ln>
            <a:effectLst/>
          </p:spPr>
        </p:pic>
      </p:grpSp>
      <p:sp>
        <p:nvSpPr>
          <p:cNvPr id="580" name="TextBox 579"/>
          <p:cNvSpPr txBox="1"/>
          <p:nvPr/>
        </p:nvSpPr>
        <p:spPr>
          <a:xfrm>
            <a:off x="4430106" y="4293096"/>
            <a:ext cx="429926" cy="461665"/>
          </a:xfrm>
          <a:prstGeom prst="rect">
            <a:avLst/>
          </a:prstGeom>
          <a:noFill/>
        </p:spPr>
        <p:txBody>
          <a:bodyPr wrap="none" rtlCol="0">
            <a:spAutoFit/>
          </a:bodyPr>
          <a:lstStyle/>
          <a:p>
            <a:r>
              <a:rPr lang="it-IT" sz="2400" b="1" dirty="0" smtClean="0"/>
              <a:t>IP</a:t>
            </a:r>
            <a:endParaRPr lang="it-IT" sz="2000" b="1" dirty="0"/>
          </a:p>
        </p:txBody>
      </p:sp>
      <p:sp>
        <p:nvSpPr>
          <p:cNvPr id="581" name="TextBox 580"/>
          <p:cNvSpPr txBox="1"/>
          <p:nvPr/>
        </p:nvSpPr>
        <p:spPr>
          <a:xfrm>
            <a:off x="7096895" y="4688255"/>
            <a:ext cx="446671" cy="348329"/>
          </a:xfrm>
          <a:prstGeom prst="rect">
            <a:avLst/>
          </a:prstGeom>
          <a:noFill/>
        </p:spPr>
        <p:txBody>
          <a:bodyPr wrap="none" rtlCol="0">
            <a:spAutoFit/>
          </a:bodyPr>
          <a:lstStyle/>
          <a:p>
            <a:r>
              <a:rPr lang="it-IT" sz="2000" b="1" dirty="0" smtClean="0"/>
              <a:t>G5</a:t>
            </a:r>
            <a:endParaRPr lang="it-IT" b="1" dirty="0"/>
          </a:p>
        </p:txBody>
      </p:sp>
      <p:sp>
        <p:nvSpPr>
          <p:cNvPr id="582" name="TextBox 581"/>
          <p:cNvSpPr txBox="1"/>
          <p:nvPr/>
        </p:nvSpPr>
        <p:spPr>
          <a:xfrm>
            <a:off x="1979712" y="4005064"/>
            <a:ext cx="331169" cy="315759"/>
          </a:xfrm>
          <a:prstGeom prst="rect">
            <a:avLst/>
          </a:prstGeom>
          <a:noFill/>
        </p:spPr>
        <p:txBody>
          <a:bodyPr wrap="none" rtlCol="0">
            <a:spAutoFit/>
          </a:bodyPr>
          <a:lstStyle/>
          <a:p>
            <a:r>
              <a:rPr lang="it-IT" sz="2000" b="1" dirty="0" smtClean="0"/>
              <a:t>IP</a:t>
            </a:r>
            <a:endParaRPr lang="it-IT" b="1" dirty="0"/>
          </a:p>
        </p:txBody>
      </p:sp>
      <p:grpSp>
        <p:nvGrpSpPr>
          <p:cNvPr id="29" name="Group 182"/>
          <p:cNvGrpSpPr>
            <a:grpSpLocks noChangeAspect="1"/>
          </p:cNvGrpSpPr>
          <p:nvPr/>
        </p:nvGrpSpPr>
        <p:grpSpPr bwMode="auto">
          <a:xfrm>
            <a:off x="3634716" y="5483044"/>
            <a:ext cx="305846" cy="306093"/>
            <a:chOff x="3862" y="2832"/>
            <a:chExt cx="458" cy="492"/>
          </a:xfrm>
        </p:grpSpPr>
        <p:grpSp>
          <p:nvGrpSpPr>
            <p:cNvPr id="30" name="Group 183"/>
            <p:cNvGrpSpPr>
              <a:grpSpLocks noChangeAspect="1"/>
            </p:cNvGrpSpPr>
            <p:nvPr/>
          </p:nvGrpSpPr>
          <p:grpSpPr bwMode="auto">
            <a:xfrm>
              <a:off x="3862" y="2832"/>
              <a:ext cx="458" cy="492"/>
              <a:chOff x="1441" y="2189"/>
              <a:chExt cx="648" cy="591"/>
            </a:xfrm>
          </p:grpSpPr>
          <p:sp>
            <p:nvSpPr>
              <p:cNvPr id="573"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575"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84"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586"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98"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02"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03"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07"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09"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0"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1"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2"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13"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714"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715"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716"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717"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18"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19"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20"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21"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722"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723"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4"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5"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6"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7"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728"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29"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0"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1"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2"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33"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4"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5"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6"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7"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8"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39"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40"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741"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742"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743"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744"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5"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6"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7"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8"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749"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0"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1"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2"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3"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54"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5"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6"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7"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8"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759"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0"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1"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2"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3"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764"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765"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66"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767"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8"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769"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770"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1"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2"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3"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4"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5"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6"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7"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8"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779"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571" name="Picture 263"/>
            <p:cNvPicPr>
              <a:picLocks noChangeAspect="1" noChangeArrowheads="1"/>
            </p:cNvPicPr>
            <p:nvPr/>
          </p:nvPicPr>
          <p:blipFill>
            <a:blip r:embed="rId4" cstate="print"/>
            <a:srcRect/>
            <a:stretch>
              <a:fillRect/>
            </a:stretch>
          </p:blipFill>
          <p:spPr bwMode="auto">
            <a:xfrm>
              <a:off x="3950" y="2912"/>
              <a:ext cx="247" cy="179"/>
            </a:xfrm>
            <a:prstGeom prst="rect">
              <a:avLst/>
            </a:prstGeom>
            <a:noFill/>
            <a:ln w="9525">
              <a:noFill/>
              <a:miter lim="800000"/>
              <a:headEnd/>
              <a:tailEnd/>
            </a:ln>
            <a:effectLst/>
          </p:spPr>
        </p:pic>
      </p:grpSp>
      <p:pic>
        <p:nvPicPr>
          <p:cNvPr id="784" name="Picture 491"/>
          <p:cNvPicPr>
            <a:picLocks noChangeAspect="1" noChangeArrowheads="1"/>
          </p:cNvPicPr>
          <p:nvPr/>
        </p:nvPicPr>
        <p:blipFill>
          <a:blip r:embed="rId3" cstate="print"/>
          <a:srcRect/>
          <a:stretch>
            <a:fillRect/>
          </a:stretch>
        </p:blipFill>
        <p:spPr bwMode="auto">
          <a:xfrm>
            <a:off x="5295935" y="5475692"/>
            <a:ext cx="357366" cy="234278"/>
          </a:xfrm>
          <a:prstGeom prst="rect">
            <a:avLst/>
          </a:prstGeom>
          <a:noFill/>
          <a:ln w="9525">
            <a:noFill/>
            <a:miter lim="800000"/>
            <a:headEnd/>
            <a:tailEnd/>
          </a:ln>
        </p:spPr>
      </p:pic>
      <p:pic>
        <p:nvPicPr>
          <p:cNvPr id="595" name="Picture 20" descr="14"/>
          <p:cNvPicPr>
            <a:picLocks noChangeAspect="1" noChangeArrowheads="1"/>
          </p:cNvPicPr>
          <p:nvPr/>
        </p:nvPicPr>
        <p:blipFill>
          <a:blip r:embed="rId5" cstate="print"/>
          <a:srcRect/>
          <a:stretch>
            <a:fillRect/>
          </a:stretch>
        </p:blipFill>
        <p:spPr bwMode="auto">
          <a:xfrm>
            <a:off x="6289461" y="5538381"/>
            <a:ext cx="336431" cy="328902"/>
          </a:xfrm>
          <a:prstGeom prst="rect">
            <a:avLst/>
          </a:prstGeom>
          <a:noFill/>
          <a:ln w="9525">
            <a:noFill/>
            <a:miter lim="800000"/>
            <a:headEnd/>
            <a:tailEnd/>
          </a:ln>
        </p:spPr>
      </p:pic>
      <p:sp>
        <p:nvSpPr>
          <p:cNvPr id="621" name="Cloud"/>
          <p:cNvSpPr>
            <a:spLocks noChangeAspect="1" noEditPoints="1" noChangeArrowheads="1"/>
          </p:cNvSpPr>
          <p:nvPr/>
        </p:nvSpPr>
        <p:spPr bwMode="auto">
          <a:xfrm>
            <a:off x="6020316" y="5851716"/>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622" name="TextBox 621"/>
          <p:cNvSpPr txBox="1"/>
          <p:nvPr/>
        </p:nvSpPr>
        <p:spPr>
          <a:xfrm>
            <a:off x="6087602" y="5949280"/>
            <a:ext cx="672552" cy="241151"/>
          </a:xfrm>
          <a:prstGeom prst="rect">
            <a:avLst/>
          </a:prstGeom>
          <a:noFill/>
        </p:spPr>
        <p:txBody>
          <a:bodyPr wrap="none" rtlCol="0">
            <a:spAutoFit/>
          </a:bodyPr>
          <a:lstStyle/>
          <a:p>
            <a:r>
              <a:rPr lang="it-IT" sz="1200" b="1" dirty="0" smtClean="0"/>
              <a:t>IOT area</a:t>
            </a:r>
            <a:endParaRPr lang="it-IT" b="1" dirty="0"/>
          </a:p>
        </p:txBody>
      </p:sp>
      <p:pic>
        <p:nvPicPr>
          <p:cNvPr id="624" name="Picture 20" descr="14"/>
          <p:cNvPicPr>
            <a:picLocks noChangeAspect="1" noChangeArrowheads="1"/>
          </p:cNvPicPr>
          <p:nvPr/>
        </p:nvPicPr>
        <p:blipFill>
          <a:blip r:embed="rId5" cstate="print"/>
          <a:srcRect/>
          <a:stretch>
            <a:fillRect/>
          </a:stretch>
        </p:blipFill>
        <p:spPr bwMode="auto">
          <a:xfrm>
            <a:off x="8173473" y="5538381"/>
            <a:ext cx="336431" cy="328902"/>
          </a:xfrm>
          <a:prstGeom prst="rect">
            <a:avLst/>
          </a:prstGeom>
          <a:noFill/>
          <a:ln w="9525">
            <a:noFill/>
            <a:miter lim="800000"/>
            <a:headEnd/>
            <a:tailEnd/>
          </a:ln>
        </p:spPr>
      </p:pic>
      <p:sp>
        <p:nvSpPr>
          <p:cNvPr id="625" name="Cloud"/>
          <p:cNvSpPr>
            <a:spLocks noChangeAspect="1" noEditPoints="1" noChangeArrowheads="1"/>
          </p:cNvSpPr>
          <p:nvPr/>
        </p:nvSpPr>
        <p:spPr bwMode="auto">
          <a:xfrm>
            <a:off x="7904329" y="5851716"/>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626" name="TextBox 625"/>
          <p:cNvSpPr txBox="1"/>
          <p:nvPr/>
        </p:nvSpPr>
        <p:spPr>
          <a:xfrm>
            <a:off x="7971615" y="5949280"/>
            <a:ext cx="672552" cy="241151"/>
          </a:xfrm>
          <a:prstGeom prst="rect">
            <a:avLst/>
          </a:prstGeom>
          <a:noFill/>
        </p:spPr>
        <p:txBody>
          <a:bodyPr wrap="none" rtlCol="0">
            <a:spAutoFit/>
          </a:bodyPr>
          <a:lstStyle/>
          <a:p>
            <a:r>
              <a:rPr lang="it-IT" sz="1200" b="1" dirty="0" smtClean="0"/>
              <a:t>IOT area</a:t>
            </a:r>
            <a:endParaRPr lang="it-IT" b="1" dirty="0"/>
          </a:p>
        </p:txBody>
      </p:sp>
      <p:grpSp>
        <p:nvGrpSpPr>
          <p:cNvPr id="31" name="Group 182"/>
          <p:cNvGrpSpPr>
            <a:grpSpLocks noChangeAspect="1"/>
          </p:cNvGrpSpPr>
          <p:nvPr/>
        </p:nvGrpSpPr>
        <p:grpSpPr bwMode="auto">
          <a:xfrm>
            <a:off x="6326162" y="4096536"/>
            <a:ext cx="305846" cy="306093"/>
            <a:chOff x="3862" y="2832"/>
            <a:chExt cx="458" cy="492"/>
          </a:xfrm>
        </p:grpSpPr>
        <p:grpSp>
          <p:nvGrpSpPr>
            <p:cNvPr id="781" name="Group 183"/>
            <p:cNvGrpSpPr>
              <a:grpSpLocks noChangeAspect="1"/>
            </p:cNvGrpSpPr>
            <p:nvPr/>
          </p:nvGrpSpPr>
          <p:grpSpPr bwMode="auto">
            <a:xfrm>
              <a:off x="3862" y="2832"/>
              <a:ext cx="458" cy="492"/>
              <a:chOff x="1441" y="2189"/>
              <a:chExt cx="648" cy="591"/>
            </a:xfrm>
          </p:grpSpPr>
          <p:sp>
            <p:nvSpPr>
              <p:cNvPr id="668"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675"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76"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78"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79"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680"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00"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1"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2"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3"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4"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5"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06"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807"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808"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809"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810"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1"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2"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3"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4"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815"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816"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17"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18"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19"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0"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821"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2"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3"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4"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5"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26"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27"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28"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29"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0"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1"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32"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33"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834"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835"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836"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837"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38"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39"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0"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1"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42"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3"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4"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5"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6"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47"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48"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49"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0"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1"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52"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3"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4"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5"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6"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57"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858"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59"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860"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1"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862"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863"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4"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5"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6"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7"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8"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69"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0"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1"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872"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653" name="Picture 263"/>
            <p:cNvPicPr>
              <a:picLocks noChangeAspect="1" noChangeArrowheads="1"/>
            </p:cNvPicPr>
            <p:nvPr/>
          </p:nvPicPr>
          <p:blipFill>
            <a:blip r:embed="rId4" cstate="print"/>
            <a:srcRect/>
            <a:stretch>
              <a:fillRect/>
            </a:stretch>
          </p:blipFill>
          <p:spPr bwMode="auto">
            <a:xfrm>
              <a:off x="3950" y="2912"/>
              <a:ext cx="247" cy="179"/>
            </a:xfrm>
            <a:prstGeom prst="rect">
              <a:avLst/>
            </a:prstGeom>
            <a:noFill/>
            <a:ln w="9525">
              <a:noFill/>
              <a:miter lim="800000"/>
              <a:headEnd/>
              <a:tailEnd/>
            </a:ln>
            <a:effectLst/>
          </p:spPr>
        </p:pic>
      </p:grpSp>
      <p:pic>
        <p:nvPicPr>
          <p:cNvPr id="874" name="Picture 20" descr="14"/>
          <p:cNvPicPr>
            <a:picLocks noChangeAspect="1" noChangeArrowheads="1"/>
          </p:cNvPicPr>
          <p:nvPr/>
        </p:nvPicPr>
        <p:blipFill>
          <a:blip r:embed="rId5" cstate="print"/>
          <a:srcRect/>
          <a:stretch>
            <a:fillRect/>
          </a:stretch>
        </p:blipFill>
        <p:spPr bwMode="auto">
          <a:xfrm>
            <a:off x="7837042" y="3971158"/>
            <a:ext cx="336431" cy="328902"/>
          </a:xfrm>
          <a:prstGeom prst="rect">
            <a:avLst/>
          </a:prstGeom>
          <a:noFill/>
          <a:ln w="9525">
            <a:noFill/>
            <a:miter lim="800000"/>
            <a:headEnd/>
            <a:tailEnd/>
          </a:ln>
        </p:spPr>
      </p:pic>
      <p:sp>
        <p:nvSpPr>
          <p:cNvPr id="875" name="Cloud"/>
          <p:cNvSpPr>
            <a:spLocks noChangeAspect="1" noEditPoints="1" noChangeArrowheads="1"/>
          </p:cNvSpPr>
          <p:nvPr/>
        </p:nvSpPr>
        <p:spPr bwMode="auto">
          <a:xfrm>
            <a:off x="7702470" y="3469647"/>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876" name="TextBox 875"/>
          <p:cNvSpPr txBox="1"/>
          <p:nvPr/>
        </p:nvSpPr>
        <p:spPr>
          <a:xfrm>
            <a:off x="7769756" y="3573016"/>
            <a:ext cx="672552" cy="241151"/>
          </a:xfrm>
          <a:prstGeom prst="rect">
            <a:avLst/>
          </a:prstGeom>
          <a:noFill/>
        </p:spPr>
        <p:txBody>
          <a:bodyPr wrap="none" rtlCol="0">
            <a:spAutoFit/>
          </a:bodyPr>
          <a:lstStyle/>
          <a:p>
            <a:r>
              <a:rPr lang="it-IT" sz="1200" b="1" dirty="0" smtClean="0"/>
              <a:t>IOT area</a:t>
            </a:r>
            <a:endParaRPr lang="it-IT" b="1" dirty="0"/>
          </a:p>
        </p:txBody>
      </p:sp>
      <p:cxnSp>
        <p:nvCxnSpPr>
          <p:cNvPr id="877" name="Straight Connector 876"/>
          <p:cNvCxnSpPr/>
          <p:nvPr/>
        </p:nvCxnSpPr>
        <p:spPr>
          <a:xfrm flipH="1">
            <a:off x="7837042" y="4284603"/>
            <a:ext cx="134572" cy="188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2" name="Straight Connector 881"/>
          <p:cNvCxnSpPr>
            <a:stCxn id="220" idx="2"/>
          </p:cNvCxnSpPr>
          <p:nvPr/>
        </p:nvCxnSpPr>
        <p:spPr>
          <a:xfrm>
            <a:off x="8074226" y="4904106"/>
            <a:ext cx="435678" cy="6450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82" name="Group 182"/>
          <p:cNvGrpSpPr>
            <a:grpSpLocks noChangeAspect="1"/>
          </p:cNvGrpSpPr>
          <p:nvPr/>
        </p:nvGrpSpPr>
        <p:grpSpPr bwMode="auto">
          <a:xfrm>
            <a:off x="8442618" y="4786114"/>
            <a:ext cx="305846" cy="306093"/>
            <a:chOff x="3862" y="2832"/>
            <a:chExt cx="458" cy="492"/>
          </a:xfrm>
        </p:grpSpPr>
        <p:grpSp>
          <p:nvGrpSpPr>
            <p:cNvPr id="783" name="Group 183"/>
            <p:cNvGrpSpPr>
              <a:grpSpLocks noChangeAspect="1"/>
            </p:cNvGrpSpPr>
            <p:nvPr/>
          </p:nvGrpSpPr>
          <p:grpSpPr bwMode="auto">
            <a:xfrm>
              <a:off x="3862" y="2832"/>
              <a:ext cx="458" cy="492"/>
              <a:chOff x="1441" y="2189"/>
              <a:chExt cx="648" cy="591"/>
            </a:xfrm>
          </p:grpSpPr>
          <p:sp>
            <p:nvSpPr>
              <p:cNvPr id="886" name="Freeform 184"/>
              <p:cNvSpPr>
                <a:spLocks noChangeAspect="1"/>
              </p:cNvSpPr>
              <p:nvPr/>
            </p:nvSpPr>
            <p:spPr bwMode="auto">
              <a:xfrm>
                <a:off x="1444" y="2587"/>
                <a:ext cx="631" cy="180"/>
              </a:xfrm>
              <a:custGeom>
                <a:avLst/>
                <a:gdLst/>
                <a:ahLst/>
                <a:cxnLst>
                  <a:cxn ang="0">
                    <a:pos x="630" y="104"/>
                  </a:cxn>
                  <a:cxn ang="0">
                    <a:pos x="556" y="179"/>
                  </a:cxn>
                  <a:cxn ang="0">
                    <a:pos x="0" y="179"/>
                  </a:cxn>
                  <a:cxn ang="0">
                    <a:pos x="0" y="75"/>
                  </a:cxn>
                  <a:cxn ang="0">
                    <a:pos x="74" y="0"/>
                  </a:cxn>
                  <a:cxn ang="0">
                    <a:pos x="630" y="0"/>
                  </a:cxn>
                  <a:cxn ang="0">
                    <a:pos x="630" y="104"/>
                  </a:cxn>
                </a:cxnLst>
                <a:rect l="0" t="0" r="r" b="b"/>
                <a:pathLst>
                  <a:path w="631" h="180">
                    <a:moveTo>
                      <a:pt x="630" y="104"/>
                    </a:moveTo>
                    <a:lnTo>
                      <a:pt x="556" y="179"/>
                    </a:lnTo>
                    <a:lnTo>
                      <a:pt x="0" y="179"/>
                    </a:lnTo>
                    <a:lnTo>
                      <a:pt x="0" y="75"/>
                    </a:lnTo>
                    <a:lnTo>
                      <a:pt x="74" y="0"/>
                    </a:lnTo>
                    <a:lnTo>
                      <a:pt x="630" y="0"/>
                    </a:lnTo>
                    <a:lnTo>
                      <a:pt x="630" y="104"/>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887" name="Freeform 185"/>
              <p:cNvSpPr>
                <a:spLocks noChangeAspect="1"/>
              </p:cNvSpPr>
              <p:nvPr/>
            </p:nvSpPr>
            <p:spPr bwMode="auto">
              <a:xfrm>
                <a:off x="1448" y="2662"/>
                <a:ext cx="554" cy="102"/>
              </a:xfrm>
              <a:custGeom>
                <a:avLst/>
                <a:gdLst/>
                <a:ahLst/>
                <a:cxnLst>
                  <a:cxn ang="0">
                    <a:pos x="0" y="0"/>
                  </a:cxn>
                  <a:cxn ang="0">
                    <a:pos x="553" y="0"/>
                  </a:cxn>
                  <a:cxn ang="0">
                    <a:pos x="553" y="101"/>
                  </a:cxn>
                  <a:cxn ang="0">
                    <a:pos x="0" y="101"/>
                  </a:cxn>
                  <a:cxn ang="0">
                    <a:pos x="0" y="0"/>
                  </a:cxn>
                </a:cxnLst>
                <a:rect l="0" t="0" r="r" b="b"/>
                <a:pathLst>
                  <a:path w="554" h="102">
                    <a:moveTo>
                      <a:pt x="0" y="0"/>
                    </a:moveTo>
                    <a:lnTo>
                      <a:pt x="553" y="0"/>
                    </a:lnTo>
                    <a:lnTo>
                      <a:pt x="553" y="101"/>
                    </a:lnTo>
                    <a:lnTo>
                      <a:pt x="0" y="101"/>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88" name="Freeform 186"/>
              <p:cNvSpPr>
                <a:spLocks noChangeAspect="1"/>
              </p:cNvSpPr>
              <p:nvPr/>
            </p:nvSpPr>
            <p:spPr bwMode="auto">
              <a:xfrm>
                <a:off x="1448" y="2658"/>
                <a:ext cx="558" cy="17"/>
              </a:xfrm>
              <a:custGeom>
                <a:avLst/>
                <a:gdLst/>
                <a:ahLst/>
                <a:cxnLst>
                  <a:cxn ang="0">
                    <a:pos x="557" y="8"/>
                  </a:cxn>
                  <a:cxn ang="0">
                    <a:pos x="553" y="0"/>
                  </a:cxn>
                  <a:cxn ang="0">
                    <a:pos x="0" y="0"/>
                  </a:cxn>
                  <a:cxn ang="0">
                    <a:pos x="0" y="16"/>
                  </a:cxn>
                  <a:cxn ang="0">
                    <a:pos x="553" y="16"/>
                  </a:cxn>
                  <a:cxn ang="0">
                    <a:pos x="549" y="8"/>
                  </a:cxn>
                  <a:cxn ang="0">
                    <a:pos x="557" y="8"/>
                  </a:cxn>
                  <a:cxn ang="0">
                    <a:pos x="557" y="0"/>
                  </a:cxn>
                  <a:cxn ang="0">
                    <a:pos x="553" y="0"/>
                  </a:cxn>
                  <a:cxn ang="0">
                    <a:pos x="557" y="8"/>
                  </a:cxn>
                </a:cxnLst>
                <a:rect l="0" t="0" r="r" b="b"/>
                <a:pathLst>
                  <a:path w="558" h="17">
                    <a:moveTo>
                      <a:pt x="557" y="8"/>
                    </a:moveTo>
                    <a:lnTo>
                      <a:pt x="553" y="0"/>
                    </a:lnTo>
                    <a:lnTo>
                      <a:pt x="0" y="0"/>
                    </a:lnTo>
                    <a:lnTo>
                      <a:pt x="0" y="16"/>
                    </a:lnTo>
                    <a:lnTo>
                      <a:pt x="553" y="16"/>
                    </a:lnTo>
                    <a:lnTo>
                      <a:pt x="549" y="8"/>
                    </a:lnTo>
                    <a:lnTo>
                      <a:pt x="557" y="8"/>
                    </a:lnTo>
                    <a:lnTo>
                      <a:pt x="557" y="0"/>
                    </a:lnTo>
                    <a:lnTo>
                      <a:pt x="553" y="0"/>
                    </a:lnTo>
                    <a:lnTo>
                      <a:pt x="557"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89" name="Freeform 187"/>
              <p:cNvSpPr>
                <a:spLocks noChangeAspect="1"/>
              </p:cNvSpPr>
              <p:nvPr/>
            </p:nvSpPr>
            <p:spPr bwMode="auto">
              <a:xfrm>
                <a:off x="1997" y="2662"/>
                <a:ext cx="17" cy="106"/>
              </a:xfrm>
              <a:custGeom>
                <a:avLst/>
                <a:gdLst/>
                <a:ahLst/>
                <a:cxnLst>
                  <a:cxn ang="0">
                    <a:pos x="8" y="105"/>
                  </a:cxn>
                  <a:cxn ang="0">
                    <a:pos x="16" y="101"/>
                  </a:cxn>
                  <a:cxn ang="0">
                    <a:pos x="16" y="0"/>
                  </a:cxn>
                  <a:cxn ang="0">
                    <a:pos x="0" y="0"/>
                  </a:cxn>
                  <a:cxn ang="0">
                    <a:pos x="0" y="101"/>
                  </a:cxn>
                  <a:cxn ang="0">
                    <a:pos x="8" y="97"/>
                  </a:cxn>
                  <a:cxn ang="0">
                    <a:pos x="8" y="105"/>
                  </a:cxn>
                  <a:cxn ang="0">
                    <a:pos x="16" y="105"/>
                  </a:cxn>
                  <a:cxn ang="0">
                    <a:pos x="16" y="101"/>
                  </a:cxn>
                  <a:cxn ang="0">
                    <a:pos x="8" y="105"/>
                  </a:cxn>
                </a:cxnLst>
                <a:rect l="0" t="0" r="r" b="b"/>
                <a:pathLst>
                  <a:path w="17" h="106">
                    <a:moveTo>
                      <a:pt x="8" y="105"/>
                    </a:moveTo>
                    <a:lnTo>
                      <a:pt x="16" y="101"/>
                    </a:lnTo>
                    <a:lnTo>
                      <a:pt x="16" y="0"/>
                    </a:lnTo>
                    <a:lnTo>
                      <a:pt x="0" y="0"/>
                    </a:lnTo>
                    <a:lnTo>
                      <a:pt x="0" y="101"/>
                    </a:lnTo>
                    <a:lnTo>
                      <a:pt x="8" y="97"/>
                    </a:lnTo>
                    <a:lnTo>
                      <a:pt x="8" y="105"/>
                    </a:lnTo>
                    <a:lnTo>
                      <a:pt x="16" y="105"/>
                    </a:lnTo>
                    <a:lnTo>
                      <a:pt x="16" y="101"/>
                    </a:lnTo>
                    <a:lnTo>
                      <a:pt x="8" y="105"/>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0" name="Freeform 188"/>
              <p:cNvSpPr>
                <a:spLocks noChangeAspect="1"/>
              </p:cNvSpPr>
              <p:nvPr/>
            </p:nvSpPr>
            <p:spPr bwMode="auto">
              <a:xfrm>
                <a:off x="1444" y="2759"/>
                <a:ext cx="558" cy="17"/>
              </a:xfrm>
              <a:custGeom>
                <a:avLst/>
                <a:gdLst/>
                <a:ahLst/>
                <a:cxnLst>
                  <a:cxn ang="0">
                    <a:pos x="0" y="8"/>
                  </a:cxn>
                  <a:cxn ang="0">
                    <a:pos x="4" y="16"/>
                  </a:cxn>
                  <a:cxn ang="0">
                    <a:pos x="557" y="16"/>
                  </a:cxn>
                  <a:cxn ang="0">
                    <a:pos x="557" y="0"/>
                  </a:cxn>
                  <a:cxn ang="0">
                    <a:pos x="4" y="0"/>
                  </a:cxn>
                  <a:cxn ang="0">
                    <a:pos x="8" y="8"/>
                  </a:cxn>
                  <a:cxn ang="0">
                    <a:pos x="0" y="8"/>
                  </a:cxn>
                  <a:cxn ang="0">
                    <a:pos x="0" y="16"/>
                  </a:cxn>
                  <a:cxn ang="0">
                    <a:pos x="4" y="16"/>
                  </a:cxn>
                  <a:cxn ang="0">
                    <a:pos x="0" y="8"/>
                  </a:cxn>
                </a:cxnLst>
                <a:rect l="0" t="0" r="r" b="b"/>
                <a:pathLst>
                  <a:path w="558" h="17">
                    <a:moveTo>
                      <a:pt x="0" y="8"/>
                    </a:moveTo>
                    <a:lnTo>
                      <a:pt x="4" y="16"/>
                    </a:lnTo>
                    <a:lnTo>
                      <a:pt x="557" y="16"/>
                    </a:lnTo>
                    <a:lnTo>
                      <a:pt x="557"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1" name="Freeform 189"/>
              <p:cNvSpPr>
                <a:spLocks noChangeAspect="1"/>
              </p:cNvSpPr>
              <p:nvPr/>
            </p:nvSpPr>
            <p:spPr bwMode="auto">
              <a:xfrm>
                <a:off x="1444" y="2658"/>
                <a:ext cx="17" cy="106"/>
              </a:xfrm>
              <a:custGeom>
                <a:avLst/>
                <a:gdLst/>
                <a:ahLst/>
                <a:cxnLst>
                  <a:cxn ang="0">
                    <a:pos x="8" y="0"/>
                  </a:cxn>
                  <a:cxn ang="0">
                    <a:pos x="0" y="4"/>
                  </a:cxn>
                  <a:cxn ang="0">
                    <a:pos x="0" y="105"/>
                  </a:cxn>
                  <a:cxn ang="0">
                    <a:pos x="16" y="105"/>
                  </a:cxn>
                  <a:cxn ang="0">
                    <a:pos x="16" y="4"/>
                  </a:cxn>
                  <a:cxn ang="0">
                    <a:pos x="8" y="8"/>
                  </a:cxn>
                  <a:cxn ang="0">
                    <a:pos x="8" y="0"/>
                  </a:cxn>
                  <a:cxn ang="0">
                    <a:pos x="0" y="0"/>
                  </a:cxn>
                  <a:cxn ang="0">
                    <a:pos x="0" y="4"/>
                  </a:cxn>
                  <a:cxn ang="0">
                    <a:pos x="8" y="0"/>
                  </a:cxn>
                </a:cxnLst>
                <a:rect l="0" t="0" r="r" b="b"/>
                <a:pathLst>
                  <a:path w="17" h="106">
                    <a:moveTo>
                      <a:pt x="8" y="0"/>
                    </a:moveTo>
                    <a:lnTo>
                      <a:pt x="0" y="4"/>
                    </a:lnTo>
                    <a:lnTo>
                      <a:pt x="0" y="105"/>
                    </a:lnTo>
                    <a:lnTo>
                      <a:pt x="16" y="105"/>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892" name="Freeform 190"/>
              <p:cNvSpPr>
                <a:spLocks noChangeAspect="1"/>
              </p:cNvSpPr>
              <p:nvPr/>
            </p:nvSpPr>
            <p:spPr bwMode="auto">
              <a:xfrm>
                <a:off x="1810" y="2680"/>
                <a:ext cx="163" cy="70"/>
              </a:xfrm>
              <a:custGeom>
                <a:avLst/>
                <a:gdLst/>
                <a:ahLst/>
                <a:cxnLst>
                  <a:cxn ang="0">
                    <a:pos x="162" y="0"/>
                  </a:cxn>
                  <a:cxn ang="0">
                    <a:pos x="0" y="0"/>
                  </a:cxn>
                  <a:cxn ang="0">
                    <a:pos x="0" y="69"/>
                  </a:cxn>
                  <a:cxn ang="0">
                    <a:pos x="162" y="69"/>
                  </a:cxn>
                  <a:cxn ang="0">
                    <a:pos x="162" y="0"/>
                  </a:cxn>
                </a:cxnLst>
                <a:rect l="0" t="0" r="r" b="b"/>
                <a:pathLst>
                  <a:path w="163" h="70">
                    <a:moveTo>
                      <a:pt x="162" y="0"/>
                    </a:moveTo>
                    <a:lnTo>
                      <a:pt x="0" y="0"/>
                    </a:lnTo>
                    <a:lnTo>
                      <a:pt x="0" y="69"/>
                    </a:lnTo>
                    <a:lnTo>
                      <a:pt x="162" y="69"/>
                    </a:lnTo>
                    <a:lnTo>
                      <a:pt x="16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3" name="Freeform 191"/>
              <p:cNvSpPr>
                <a:spLocks noChangeAspect="1"/>
              </p:cNvSpPr>
              <p:nvPr/>
            </p:nvSpPr>
            <p:spPr bwMode="auto">
              <a:xfrm>
                <a:off x="1806" y="2676"/>
                <a:ext cx="167" cy="17"/>
              </a:xfrm>
              <a:custGeom>
                <a:avLst/>
                <a:gdLst/>
                <a:ahLst/>
                <a:cxnLst>
                  <a:cxn ang="0">
                    <a:pos x="8" y="8"/>
                  </a:cxn>
                  <a:cxn ang="0">
                    <a:pos x="4" y="16"/>
                  </a:cxn>
                  <a:cxn ang="0">
                    <a:pos x="166" y="16"/>
                  </a:cxn>
                  <a:cxn ang="0">
                    <a:pos x="166" y="0"/>
                  </a:cxn>
                  <a:cxn ang="0">
                    <a:pos x="4" y="0"/>
                  </a:cxn>
                  <a:cxn ang="0">
                    <a:pos x="0" y="8"/>
                  </a:cxn>
                  <a:cxn ang="0">
                    <a:pos x="4" y="0"/>
                  </a:cxn>
                  <a:cxn ang="0">
                    <a:pos x="0" y="0"/>
                  </a:cxn>
                  <a:cxn ang="0">
                    <a:pos x="0" y="8"/>
                  </a:cxn>
                  <a:cxn ang="0">
                    <a:pos x="8" y="8"/>
                  </a:cxn>
                </a:cxnLst>
                <a:rect l="0" t="0" r="r" b="b"/>
                <a:pathLst>
                  <a:path w="167" h="17">
                    <a:moveTo>
                      <a:pt x="8" y="8"/>
                    </a:moveTo>
                    <a:lnTo>
                      <a:pt x="4" y="16"/>
                    </a:lnTo>
                    <a:lnTo>
                      <a:pt x="166" y="16"/>
                    </a:lnTo>
                    <a:lnTo>
                      <a:pt x="166" y="0"/>
                    </a:lnTo>
                    <a:lnTo>
                      <a:pt x="4" y="0"/>
                    </a:lnTo>
                    <a:lnTo>
                      <a:pt x="0" y="8"/>
                    </a:lnTo>
                    <a:lnTo>
                      <a:pt x="4" y="0"/>
                    </a:lnTo>
                    <a:lnTo>
                      <a:pt x="0" y="0"/>
                    </a:lnTo>
                    <a:lnTo>
                      <a:pt x="0" y="8"/>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4" name="Freeform 192"/>
              <p:cNvSpPr>
                <a:spLocks noChangeAspect="1"/>
              </p:cNvSpPr>
              <p:nvPr/>
            </p:nvSpPr>
            <p:spPr bwMode="auto">
              <a:xfrm>
                <a:off x="1806" y="2680"/>
                <a:ext cx="17" cy="74"/>
              </a:xfrm>
              <a:custGeom>
                <a:avLst/>
                <a:gdLst/>
                <a:ahLst/>
                <a:cxnLst>
                  <a:cxn ang="0">
                    <a:pos x="8" y="65"/>
                  </a:cxn>
                  <a:cxn ang="0">
                    <a:pos x="16" y="69"/>
                  </a:cxn>
                  <a:cxn ang="0">
                    <a:pos x="16" y="0"/>
                  </a:cxn>
                  <a:cxn ang="0">
                    <a:pos x="0" y="0"/>
                  </a:cxn>
                  <a:cxn ang="0">
                    <a:pos x="0" y="69"/>
                  </a:cxn>
                  <a:cxn ang="0">
                    <a:pos x="8" y="73"/>
                  </a:cxn>
                  <a:cxn ang="0">
                    <a:pos x="0" y="69"/>
                  </a:cxn>
                  <a:cxn ang="0">
                    <a:pos x="0" y="73"/>
                  </a:cxn>
                  <a:cxn ang="0">
                    <a:pos x="8" y="73"/>
                  </a:cxn>
                  <a:cxn ang="0">
                    <a:pos x="8" y="65"/>
                  </a:cxn>
                </a:cxnLst>
                <a:rect l="0" t="0" r="r" b="b"/>
                <a:pathLst>
                  <a:path w="17" h="74">
                    <a:moveTo>
                      <a:pt x="8" y="65"/>
                    </a:moveTo>
                    <a:lnTo>
                      <a:pt x="16" y="69"/>
                    </a:lnTo>
                    <a:lnTo>
                      <a:pt x="16" y="0"/>
                    </a:lnTo>
                    <a:lnTo>
                      <a:pt x="0" y="0"/>
                    </a:lnTo>
                    <a:lnTo>
                      <a:pt x="0" y="69"/>
                    </a:lnTo>
                    <a:lnTo>
                      <a:pt x="8" y="73"/>
                    </a:lnTo>
                    <a:lnTo>
                      <a:pt x="0" y="69"/>
                    </a:lnTo>
                    <a:lnTo>
                      <a:pt x="0" y="73"/>
                    </a:lnTo>
                    <a:lnTo>
                      <a:pt x="8" y="73"/>
                    </a:lnTo>
                    <a:lnTo>
                      <a:pt x="8" y="65"/>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5" name="Freeform 193"/>
              <p:cNvSpPr>
                <a:spLocks noChangeAspect="1"/>
              </p:cNvSpPr>
              <p:nvPr/>
            </p:nvSpPr>
            <p:spPr bwMode="auto">
              <a:xfrm>
                <a:off x="1810" y="2745"/>
                <a:ext cx="167" cy="17"/>
              </a:xfrm>
              <a:custGeom>
                <a:avLst/>
                <a:gdLst/>
                <a:ahLst/>
                <a:cxnLst>
                  <a:cxn ang="0">
                    <a:pos x="158" y="8"/>
                  </a:cxn>
                  <a:cxn ang="0">
                    <a:pos x="162" y="0"/>
                  </a:cxn>
                  <a:cxn ang="0">
                    <a:pos x="0" y="0"/>
                  </a:cxn>
                  <a:cxn ang="0">
                    <a:pos x="0" y="16"/>
                  </a:cxn>
                  <a:cxn ang="0">
                    <a:pos x="162" y="16"/>
                  </a:cxn>
                  <a:cxn ang="0">
                    <a:pos x="166" y="8"/>
                  </a:cxn>
                  <a:cxn ang="0">
                    <a:pos x="162" y="16"/>
                  </a:cxn>
                  <a:cxn ang="0">
                    <a:pos x="166" y="16"/>
                  </a:cxn>
                  <a:cxn ang="0">
                    <a:pos x="166" y="8"/>
                  </a:cxn>
                  <a:cxn ang="0">
                    <a:pos x="158" y="8"/>
                  </a:cxn>
                </a:cxnLst>
                <a:rect l="0" t="0" r="r" b="b"/>
                <a:pathLst>
                  <a:path w="167" h="17">
                    <a:moveTo>
                      <a:pt x="158" y="8"/>
                    </a:moveTo>
                    <a:lnTo>
                      <a:pt x="162" y="0"/>
                    </a:lnTo>
                    <a:lnTo>
                      <a:pt x="0" y="0"/>
                    </a:lnTo>
                    <a:lnTo>
                      <a:pt x="0" y="16"/>
                    </a:lnTo>
                    <a:lnTo>
                      <a:pt x="162" y="16"/>
                    </a:lnTo>
                    <a:lnTo>
                      <a:pt x="166" y="8"/>
                    </a:lnTo>
                    <a:lnTo>
                      <a:pt x="162" y="16"/>
                    </a:lnTo>
                    <a:lnTo>
                      <a:pt x="166" y="16"/>
                    </a:lnTo>
                    <a:lnTo>
                      <a:pt x="166" y="8"/>
                    </a:lnTo>
                    <a:lnTo>
                      <a:pt x="15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6" name="Freeform 194"/>
              <p:cNvSpPr>
                <a:spLocks noChangeAspect="1"/>
              </p:cNvSpPr>
              <p:nvPr/>
            </p:nvSpPr>
            <p:spPr bwMode="auto">
              <a:xfrm>
                <a:off x="1968" y="2676"/>
                <a:ext cx="17" cy="74"/>
              </a:xfrm>
              <a:custGeom>
                <a:avLst/>
                <a:gdLst/>
                <a:ahLst/>
                <a:cxnLst>
                  <a:cxn ang="0">
                    <a:pos x="8" y="8"/>
                  </a:cxn>
                  <a:cxn ang="0">
                    <a:pos x="0" y="4"/>
                  </a:cxn>
                  <a:cxn ang="0">
                    <a:pos x="0" y="73"/>
                  </a:cxn>
                  <a:cxn ang="0">
                    <a:pos x="16" y="73"/>
                  </a:cxn>
                  <a:cxn ang="0">
                    <a:pos x="16" y="4"/>
                  </a:cxn>
                  <a:cxn ang="0">
                    <a:pos x="8" y="0"/>
                  </a:cxn>
                  <a:cxn ang="0">
                    <a:pos x="16" y="4"/>
                  </a:cxn>
                  <a:cxn ang="0">
                    <a:pos x="16" y="0"/>
                  </a:cxn>
                  <a:cxn ang="0">
                    <a:pos x="8" y="0"/>
                  </a:cxn>
                  <a:cxn ang="0">
                    <a:pos x="8" y="8"/>
                  </a:cxn>
                </a:cxnLst>
                <a:rect l="0" t="0" r="r" b="b"/>
                <a:pathLst>
                  <a:path w="17" h="74">
                    <a:moveTo>
                      <a:pt x="8" y="8"/>
                    </a:moveTo>
                    <a:lnTo>
                      <a:pt x="0" y="4"/>
                    </a:lnTo>
                    <a:lnTo>
                      <a:pt x="0" y="73"/>
                    </a:lnTo>
                    <a:lnTo>
                      <a:pt x="16" y="73"/>
                    </a:lnTo>
                    <a:lnTo>
                      <a:pt x="16" y="4"/>
                    </a:lnTo>
                    <a:lnTo>
                      <a:pt x="8" y="0"/>
                    </a:lnTo>
                    <a:lnTo>
                      <a:pt x="16" y="4"/>
                    </a:lnTo>
                    <a:lnTo>
                      <a:pt x="16" y="0"/>
                    </a:lnTo>
                    <a:lnTo>
                      <a:pt x="8" y="0"/>
                    </a:lnTo>
                    <a:lnTo>
                      <a:pt x="8" y="8"/>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7" name="Freeform 195"/>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898" name="Freeform 196"/>
              <p:cNvSpPr>
                <a:spLocks noChangeAspect="1"/>
              </p:cNvSpPr>
              <p:nvPr/>
            </p:nvSpPr>
            <p:spPr bwMode="auto">
              <a:xfrm>
                <a:off x="1821" y="2692"/>
                <a:ext cx="144" cy="49"/>
              </a:xfrm>
              <a:custGeom>
                <a:avLst/>
                <a:gdLst/>
                <a:ahLst/>
                <a:cxnLst>
                  <a:cxn ang="0">
                    <a:pos x="0" y="0"/>
                  </a:cxn>
                  <a:cxn ang="0">
                    <a:pos x="143" y="0"/>
                  </a:cxn>
                  <a:cxn ang="0">
                    <a:pos x="143" y="48"/>
                  </a:cxn>
                  <a:cxn ang="0">
                    <a:pos x="0" y="48"/>
                  </a:cxn>
                  <a:cxn ang="0">
                    <a:pos x="0" y="0"/>
                  </a:cxn>
                </a:cxnLst>
                <a:rect l="0" t="0" r="r" b="b"/>
                <a:pathLst>
                  <a:path w="144" h="49">
                    <a:moveTo>
                      <a:pt x="0" y="0"/>
                    </a:moveTo>
                    <a:lnTo>
                      <a:pt x="143" y="0"/>
                    </a:lnTo>
                    <a:lnTo>
                      <a:pt x="143" y="48"/>
                    </a:lnTo>
                    <a:lnTo>
                      <a:pt x="0" y="48"/>
                    </a:lnTo>
                    <a:lnTo>
                      <a:pt x="0" y="0"/>
                    </a:lnTo>
                  </a:path>
                </a:pathLst>
              </a:custGeom>
              <a:noFill/>
              <a:ln w="12700" cap="rnd" cmpd="sng">
                <a:solidFill>
                  <a:srgbClr val="96AAD6"/>
                </a:solidFill>
                <a:prstDash val="solid"/>
                <a:round/>
                <a:headEnd type="none" w="sm" len="sm"/>
                <a:tailEnd type="none" w="sm" len="sm"/>
              </a:ln>
              <a:effectLst/>
            </p:spPr>
            <p:txBody>
              <a:bodyPr wrap="none" lIns="91968" tIns="0" rIns="91968" bIns="45982">
                <a:spAutoFit/>
              </a:bodyPr>
              <a:lstStyle/>
              <a:p>
                <a:endParaRPr lang="it-IT"/>
              </a:p>
            </p:txBody>
          </p:sp>
          <p:sp>
            <p:nvSpPr>
              <p:cNvPr id="899" name="Line 197"/>
              <p:cNvSpPr>
                <a:spLocks noChangeAspect="1" noChangeShapeType="1"/>
              </p:cNvSpPr>
              <p:nvPr/>
            </p:nvSpPr>
            <p:spPr bwMode="auto">
              <a:xfrm>
                <a:off x="1838" y="2715"/>
                <a:ext cx="110" cy="0"/>
              </a:xfrm>
              <a:prstGeom prst="line">
                <a:avLst/>
              </a:prstGeom>
              <a:noFill/>
              <a:ln w="12700">
                <a:solidFill>
                  <a:srgbClr val="96AAD6"/>
                </a:solidFill>
                <a:round/>
                <a:headEnd type="none" w="sm" len="sm"/>
                <a:tailEnd type="none" w="sm" len="sm"/>
              </a:ln>
              <a:effectLst/>
            </p:spPr>
            <p:txBody>
              <a:bodyPr wrap="none" lIns="91968" tIns="0" rIns="91968" bIns="45982">
                <a:spAutoFit/>
              </a:bodyPr>
              <a:lstStyle/>
              <a:p>
                <a:endParaRPr lang="it-IT"/>
              </a:p>
            </p:txBody>
          </p:sp>
          <p:sp>
            <p:nvSpPr>
              <p:cNvPr id="900" name="Freeform 198"/>
              <p:cNvSpPr>
                <a:spLocks noChangeAspect="1"/>
              </p:cNvSpPr>
              <p:nvPr/>
            </p:nvSpPr>
            <p:spPr bwMode="auto">
              <a:xfrm>
                <a:off x="1818" y="2690"/>
                <a:ext cx="145" cy="48"/>
              </a:xfrm>
              <a:custGeom>
                <a:avLst/>
                <a:gdLst/>
                <a:ahLst/>
                <a:cxnLst>
                  <a:cxn ang="0">
                    <a:pos x="0" y="0"/>
                  </a:cxn>
                  <a:cxn ang="0">
                    <a:pos x="144" y="0"/>
                  </a:cxn>
                  <a:cxn ang="0">
                    <a:pos x="144" y="47"/>
                  </a:cxn>
                  <a:cxn ang="0">
                    <a:pos x="0" y="47"/>
                  </a:cxn>
                  <a:cxn ang="0">
                    <a:pos x="0" y="0"/>
                  </a:cxn>
                </a:cxnLst>
                <a:rect l="0" t="0" r="r" b="b"/>
                <a:pathLst>
                  <a:path w="145" h="48">
                    <a:moveTo>
                      <a:pt x="0" y="0"/>
                    </a:moveTo>
                    <a:lnTo>
                      <a:pt x="144" y="0"/>
                    </a:lnTo>
                    <a:lnTo>
                      <a:pt x="144" y="47"/>
                    </a:lnTo>
                    <a:lnTo>
                      <a:pt x="0" y="47"/>
                    </a:lnTo>
                    <a:lnTo>
                      <a:pt x="0" y="0"/>
                    </a:lnTo>
                  </a:path>
                </a:pathLst>
              </a:custGeom>
              <a:noFill/>
              <a:ln w="12700" cap="rnd" cmpd="sng">
                <a:solidFill>
                  <a:srgbClr val="385496"/>
                </a:solidFill>
                <a:prstDash val="solid"/>
                <a:round/>
                <a:headEnd type="none" w="sm" len="sm"/>
                <a:tailEnd type="none" w="sm" len="sm"/>
              </a:ln>
              <a:effectLst/>
            </p:spPr>
            <p:txBody>
              <a:bodyPr wrap="none" lIns="91968" tIns="0" rIns="91968" bIns="45982">
                <a:spAutoFit/>
              </a:bodyPr>
              <a:lstStyle/>
              <a:p>
                <a:endParaRPr lang="it-IT"/>
              </a:p>
            </p:txBody>
          </p:sp>
          <p:sp>
            <p:nvSpPr>
              <p:cNvPr id="901" name="Line 199"/>
              <p:cNvSpPr>
                <a:spLocks noChangeAspect="1" noChangeShapeType="1"/>
              </p:cNvSpPr>
              <p:nvPr/>
            </p:nvSpPr>
            <p:spPr bwMode="auto">
              <a:xfrm>
                <a:off x="1835" y="2712"/>
                <a:ext cx="109" cy="0"/>
              </a:xfrm>
              <a:prstGeom prst="line">
                <a:avLst/>
              </a:prstGeom>
              <a:noFill/>
              <a:ln w="12700">
                <a:solidFill>
                  <a:srgbClr val="385496"/>
                </a:solidFill>
                <a:round/>
                <a:headEnd type="none" w="sm" len="sm"/>
                <a:tailEnd type="none" w="sm" len="sm"/>
              </a:ln>
              <a:effectLst/>
            </p:spPr>
            <p:txBody>
              <a:bodyPr wrap="none" lIns="91968" tIns="0" rIns="91968" bIns="45982">
                <a:spAutoFit/>
              </a:bodyPr>
              <a:lstStyle/>
              <a:p>
                <a:endParaRPr lang="it-IT"/>
              </a:p>
            </p:txBody>
          </p:sp>
          <p:sp>
            <p:nvSpPr>
              <p:cNvPr id="902" name="Line 200"/>
              <p:cNvSpPr>
                <a:spLocks noChangeAspect="1" noChangeShapeType="1"/>
              </p:cNvSpPr>
              <p:nvPr/>
            </p:nvSpPr>
            <p:spPr bwMode="auto">
              <a:xfrm>
                <a:off x="1479" y="2687"/>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3" name="Line 201"/>
              <p:cNvSpPr>
                <a:spLocks noChangeAspect="1" noChangeShapeType="1"/>
              </p:cNvSpPr>
              <p:nvPr/>
            </p:nvSpPr>
            <p:spPr bwMode="auto">
              <a:xfrm>
                <a:off x="1476" y="2684"/>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4" name="Line 202"/>
              <p:cNvSpPr>
                <a:spLocks noChangeAspect="1" noChangeShapeType="1"/>
              </p:cNvSpPr>
              <p:nvPr/>
            </p:nvSpPr>
            <p:spPr bwMode="auto">
              <a:xfrm>
                <a:off x="1479" y="2711"/>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5" name="Line 203"/>
              <p:cNvSpPr>
                <a:spLocks noChangeAspect="1" noChangeShapeType="1"/>
              </p:cNvSpPr>
              <p:nvPr/>
            </p:nvSpPr>
            <p:spPr bwMode="auto">
              <a:xfrm>
                <a:off x="1476" y="2708"/>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6" name="Line 204"/>
              <p:cNvSpPr>
                <a:spLocks noChangeAspect="1" noChangeShapeType="1"/>
              </p:cNvSpPr>
              <p:nvPr/>
            </p:nvSpPr>
            <p:spPr bwMode="auto">
              <a:xfrm>
                <a:off x="1479" y="2735"/>
                <a:ext cx="309" cy="0"/>
              </a:xfrm>
              <a:prstGeom prst="line">
                <a:avLst/>
              </a:prstGeom>
              <a:noFill/>
              <a:ln w="12700">
                <a:solidFill>
                  <a:srgbClr val="C1D1E8"/>
                </a:solidFill>
                <a:round/>
                <a:headEnd type="none" w="sm" len="sm"/>
                <a:tailEnd type="none" w="sm" len="sm"/>
              </a:ln>
              <a:effectLst/>
            </p:spPr>
            <p:txBody>
              <a:bodyPr wrap="none" lIns="91968" tIns="0" rIns="91968" bIns="45982">
                <a:spAutoFit/>
              </a:bodyPr>
              <a:lstStyle/>
              <a:p>
                <a:endParaRPr lang="it-IT"/>
              </a:p>
            </p:txBody>
          </p:sp>
          <p:sp>
            <p:nvSpPr>
              <p:cNvPr id="907" name="Line 205"/>
              <p:cNvSpPr>
                <a:spLocks noChangeAspect="1" noChangeShapeType="1"/>
              </p:cNvSpPr>
              <p:nvPr/>
            </p:nvSpPr>
            <p:spPr bwMode="auto">
              <a:xfrm>
                <a:off x="1476" y="2732"/>
                <a:ext cx="309" cy="0"/>
              </a:xfrm>
              <a:prstGeom prst="line">
                <a:avLst/>
              </a:prstGeom>
              <a:noFill/>
              <a:ln w="12700">
                <a:solidFill>
                  <a:srgbClr val="5672B2"/>
                </a:solidFill>
                <a:round/>
                <a:headEnd type="none" w="sm" len="sm"/>
                <a:tailEnd type="none" w="sm" len="sm"/>
              </a:ln>
              <a:effectLst/>
            </p:spPr>
            <p:txBody>
              <a:bodyPr wrap="none" lIns="91968" tIns="0" rIns="91968" bIns="45982">
                <a:spAutoFit/>
              </a:bodyPr>
              <a:lstStyle/>
              <a:p>
                <a:endParaRPr lang="it-IT"/>
              </a:p>
            </p:txBody>
          </p:sp>
          <p:sp>
            <p:nvSpPr>
              <p:cNvPr id="908" name="Freeform 206"/>
              <p:cNvSpPr>
                <a:spLocks noChangeAspect="1"/>
              </p:cNvSpPr>
              <p:nvPr/>
            </p:nvSpPr>
            <p:spPr bwMode="auto">
              <a:xfrm>
                <a:off x="1555" y="2593"/>
                <a:ext cx="510" cy="51"/>
              </a:xfrm>
              <a:custGeom>
                <a:avLst/>
                <a:gdLst/>
                <a:ahLst/>
                <a:cxnLst>
                  <a:cxn ang="0">
                    <a:pos x="51" y="0"/>
                  </a:cxn>
                  <a:cxn ang="0">
                    <a:pos x="509" y="0"/>
                  </a:cxn>
                  <a:cxn ang="0">
                    <a:pos x="458" y="50"/>
                  </a:cxn>
                  <a:cxn ang="0">
                    <a:pos x="0" y="50"/>
                  </a:cxn>
                  <a:cxn ang="0">
                    <a:pos x="51" y="0"/>
                  </a:cxn>
                </a:cxnLst>
                <a:rect l="0" t="0" r="r" b="b"/>
                <a:pathLst>
                  <a:path w="510" h="51">
                    <a:moveTo>
                      <a:pt x="51" y="0"/>
                    </a:moveTo>
                    <a:lnTo>
                      <a:pt x="509" y="0"/>
                    </a:lnTo>
                    <a:lnTo>
                      <a:pt x="458" y="50"/>
                    </a:lnTo>
                    <a:lnTo>
                      <a:pt x="0" y="50"/>
                    </a:lnTo>
                    <a:lnTo>
                      <a:pt x="51"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09" name="Freeform 207"/>
              <p:cNvSpPr>
                <a:spLocks noChangeAspect="1"/>
              </p:cNvSpPr>
              <p:nvPr/>
            </p:nvSpPr>
            <p:spPr bwMode="auto">
              <a:xfrm>
                <a:off x="1606" y="2589"/>
                <a:ext cx="470" cy="17"/>
              </a:xfrm>
              <a:custGeom>
                <a:avLst/>
                <a:gdLst/>
                <a:ahLst/>
                <a:cxnLst>
                  <a:cxn ang="0">
                    <a:pos x="460" y="14"/>
                  </a:cxn>
                  <a:cxn ang="0">
                    <a:pos x="458" y="0"/>
                  </a:cxn>
                  <a:cxn ang="0">
                    <a:pos x="0" y="0"/>
                  </a:cxn>
                  <a:cxn ang="0">
                    <a:pos x="0" y="16"/>
                  </a:cxn>
                  <a:cxn ang="0">
                    <a:pos x="458" y="16"/>
                  </a:cxn>
                  <a:cxn ang="0">
                    <a:pos x="455" y="1"/>
                  </a:cxn>
                  <a:cxn ang="0">
                    <a:pos x="460" y="14"/>
                  </a:cxn>
                  <a:cxn ang="0">
                    <a:pos x="469" y="0"/>
                  </a:cxn>
                  <a:cxn ang="0">
                    <a:pos x="458" y="0"/>
                  </a:cxn>
                  <a:cxn ang="0">
                    <a:pos x="460" y="14"/>
                  </a:cxn>
                </a:cxnLst>
                <a:rect l="0" t="0" r="r" b="b"/>
                <a:pathLst>
                  <a:path w="470" h="17">
                    <a:moveTo>
                      <a:pt x="460" y="14"/>
                    </a:moveTo>
                    <a:lnTo>
                      <a:pt x="458" y="0"/>
                    </a:lnTo>
                    <a:lnTo>
                      <a:pt x="0" y="0"/>
                    </a:lnTo>
                    <a:lnTo>
                      <a:pt x="0" y="16"/>
                    </a:lnTo>
                    <a:lnTo>
                      <a:pt x="458" y="16"/>
                    </a:lnTo>
                    <a:lnTo>
                      <a:pt x="455" y="1"/>
                    </a:lnTo>
                    <a:lnTo>
                      <a:pt x="460" y="14"/>
                    </a:lnTo>
                    <a:lnTo>
                      <a:pt x="469" y="0"/>
                    </a:lnTo>
                    <a:lnTo>
                      <a:pt x="458" y="0"/>
                    </a:lnTo>
                    <a:lnTo>
                      <a:pt x="460" y="14"/>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0" name="Freeform 208"/>
              <p:cNvSpPr>
                <a:spLocks noChangeAspect="1"/>
              </p:cNvSpPr>
              <p:nvPr/>
            </p:nvSpPr>
            <p:spPr bwMode="auto">
              <a:xfrm>
                <a:off x="2010" y="2590"/>
                <a:ext cx="57" cy="58"/>
              </a:xfrm>
              <a:custGeom>
                <a:avLst/>
                <a:gdLst/>
                <a:ahLst/>
                <a:cxnLst>
                  <a:cxn ang="0">
                    <a:pos x="3" y="57"/>
                  </a:cxn>
                  <a:cxn ang="0">
                    <a:pos x="6" y="56"/>
                  </a:cxn>
                  <a:cxn ang="0">
                    <a:pos x="56" y="7"/>
                  </a:cxn>
                  <a:cxn ang="0">
                    <a:pos x="51" y="0"/>
                  </a:cxn>
                  <a:cxn ang="0">
                    <a:pos x="0" y="49"/>
                  </a:cxn>
                  <a:cxn ang="0">
                    <a:pos x="3" y="48"/>
                  </a:cxn>
                  <a:cxn ang="0">
                    <a:pos x="3" y="57"/>
                  </a:cxn>
                  <a:cxn ang="0">
                    <a:pos x="5" y="57"/>
                  </a:cxn>
                  <a:cxn ang="0">
                    <a:pos x="6" y="56"/>
                  </a:cxn>
                  <a:cxn ang="0">
                    <a:pos x="3" y="57"/>
                  </a:cxn>
                </a:cxnLst>
                <a:rect l="0" t="0" r="r" b="b"/>
                <a:pathLst>
                  <a:path w="57" h="58">
                    <a:moveTo>
                      <a:pt x="3" y="57"/>
                    </a:moveTo>
                    <a:lnTo>
                      <a:pt x="6" y="56"/>
                    </a:lnTo>
                    <a:lnTo>
                      <a:pt x="56" y="7"/>
                    </a:lnTo>
                    <a:lnTo>
                      <a:pt x="51" y="0"/>
                    </a:lnTo>
                    <a:lnTo>
                      <a:pt x="0" y="49"/>
                    </a:lnTo>
                    <a:lnTo>
                      <a:pt x="3" y="48"/>
                    </a:lnTo>
                    <a:lnTo>
                      <a:pt x="3" y="57"/>
                    </a:lnTo>
                    <a:lnTo>
                      <a:pt x="5" y="57"/>
                    </a:lnTo>
                    <a:lnTo>
                      <a:pt x="6" y="56"/>
                    </a:lnTo>
                    <a:lnTo>
                      <a:pt x="3" y="57"/>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1" name="Freeform 209"/>
              <p:cNvSpPr>
                <a:spLocks noChangeAspect="1"/>
              </p:cNvSpPr>
              <p:nvPr/>
            </p:nvSpPr>
            <p:spPr bwMode="auto">
              <a:xfrm>
                <a:off x="1544" y="2638"/>
                <a:ext cx="470" cy="17"/>
              </a:xfrm>
              <a:custGeom>
                <a:avLst/>
                <a:gdLst/>
                <a:ahLst/>
                <a:cxnLst>
                  <a:cxn ang="0">
                    <a:pos x="8" y="1"/>
                  </a:cxn>
                  <a:cxn ang="0">
                    <a:pos x="11" y="16"/>
                  </a:cxn>
                  <a:cxn ang="0">
                    <a:pos x="469" y="16"/>
                  </a:cxn>
                  <a:cxn ang="0">
                    <a:pos x="469" y="0"/>
                  </a:cxn>
                  <a:cxn ang="0">
                    <a:pos x="11" y="0"/>
                  </a:cxn>
                  <a:cxn ang="0">
                    <a:pos x="14" y="14"/>
                  </a:cxn>
                  <a:cxn ang="0">
                    <a:pos x="8" y="1"/>
                  </a:cxn>
                  <a:cxn ang="0">
                    <a:pos x="0" y="16"/>
                  </a:cxn>
                  <a:cxn ang="0">
                    <a:pos x="11" y="16"/>
                  </a:cxn>
                  <a:cxn ang="0">
                    <a:pos x="8" y="1"/>
                  </a:cxn>
                </a:cxnLst>
                <a:rect l="0" t="0" r="r" b="b"/>
                <a:pathLst>
                  <a:path w="470" h="17">
                    <a:moveTo>
                      <a:pt x="8" y="1"/>
                    </a:moveTo>
                    <a:lnTo>
                      <a:pt x="11" y="16"/>
                    </a:lnTo>
                    <a:lnTo>
                      <a:pt x="469" y="16"/>
                    </a:lnTo>
                    <a:lnTo>
                      <a:pt x="469" y="0"/>
                    </a:lnTo>
                    <a:lnTo>
                      <a:pt x="11" y="0"/>
                    </a:lnTo>
                    <a:lnTo>
                      <a:pt x="14" y="14"/>
                    </a:lnTo>
                    <a:lnTo>
                      <a:pt x="8" y="1"/>
                    </a:lnTo>
                    <a:lnTo>
                      <a:pt x="0" y="16"/>
                    </a:lnTo>
                    <a:lnTo>
                      <a:pt x="11" y="16"/>
                    </a:lnTo>
                    <a:lnTo>
                      <a:pt x="8" y="1"/>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2" name="Freeform 210"/>
              <p:cNvSpPr>
                <a:spLocks noChangeAspect="1"/>
              </p:cNvSpPr>
              <p:nvPr/>
            </p:nvSpPr>
            <p:spPr bwMode="auto">
              <a:xfrm>
                <a:off x="1552" y="2589"/>
                <a:ext cx="58" cy="58"/>
              </a:xfrm>
              <a:custGeom>
                <a:avLst/>
                <a:gdLst/>
                <a:ahLst/>
                <a:cxnLst>
                  <a:cxn ang="0">
                    <a:pos x="54" y="0"/>
                  </a:cxn>
                  <a:cxn ang="0">
                    <a:pos x="51" y="1"/>
                  </a:cxn>
                  <a:cxn ang="0">
                    <a:pos x="0" y="50"/>
                  </a:cxn>
                  <a:cxn ang="0">
                    <a:pos x="6" y="57"/>
                  </a:cxn>
                  <a:cxn ang="0">
                    <a:pos x="57" y="8"/>
                  </a:cxn>
                  <a:cxn ang="0">
                    <a:pos x="54" y="9"/>
                  </a:cxn>
                  <a:cxn ang="0">
                    <a:pos x="54" y="0"/>
                  </a:cxn>
                  <a:cxn ang="0">
                    <a:pos x="52" y="0"/>
                  </a:cxn>
                  <a:cxn ang="0">
                    <a:pos x="51" y="1"/>
                  </a:cxn>
                  <a:cxn ang="0">
                    <a:pos x="54" y="0"/>
                  </a:cxn>
                </a:cxnLst>
                <a:rect l="0" t="0" r="r" b="b"/>
                <a:pathLst>
                  <a:path w="58" h="58">
                    <a:moveTo>
                      <a:pt x="54" y="0"/>
                    </a:moveTo>
                    <a:lnTo>
                      <a:pt x="51" y="1"/>
                    </a:lnTo>
                    <a:lnTo>
                      <a:pt x="0" y="50"/>
                    </a:lnTo>
                    <a:lnTo>
                      <a:pt x="6" y="57"/>
                    </a:lnTo>
                    <a:lnTo>
                      <a:pt x="57" y="8"/>
                    </a:lnTo>
                    <a:lnTo>
                      <a:pt x="54" y="9"/>
                    </a:lnTo>
                    <a:lnTo>
                      <a:pt x="54" y="0"/>
                    </a:lnTo>
                    <a:lnTo>
                      <a:pt x="52" y="0"/>
                    </a:lnTo>
                    <a:lnTo>
                      <a:pt x="51" y="1"/>
                    </a:lnTo>
                    <a:lnTo>
                      <a:pt x="54" y="0"/>
                    </a:lnTo>
                  </a:path>
                </a:pathLst>
              </a:custGeom>
              <a:solidFill>
                <a:srgbClr val="7C93CC"/>
              </a:solidFill>
              <a:ln w="9525" cap="rnd">
                <a:noFill/>
                <a:round/>
                <a:headEnd type="none" w="sm" len="sm"/>
                <a:tailEnd type="none" w="sm" len="sm"/>
              </a:ln>
              <a:effectLst/>
            </p:spPr>
            <p:txBody>
              <a:bodyPr wrap="none" lIns="91968" tIns="0" rIns="91968" bIns="45982">
                <a:spAutoFit/>
              </a:bodyPr>
              <a:lstStyle/>
              <a:p>
                <a:endParaRPr lang="it-IT"/>
              </a:p>
            </p:txBody>
          </p:sp>
          <p:sp>
            <p:nvSpPr>
              <p:cNvPr id="913" name="Freeform 211"/>
              <p:cNvSpPr>
                <a:spLocks noChangeAspect="1"/>
              </p:cNvSpPr>
              <p:nvPr/>
            </p:nvSpPr>
            <p:spPr bwMode="auto">
              <a:xfrm>
                <a:off x="2004" y="2594"/>
                <a:ext cx="68" cy="162"/>
              </a:xfrm>
              <a:custGeom>
                <a:avLst/>
                <a:gdLst/>
                <a:ahLst/>
                <a:cxnLst>
                  <a:cxn ang="0">
                    <a:pos x="0" y="161"/>
                  </a:cxn>
                  <a:cxn ang="0">
                    <a:pos x="0" y="68"/>
                  </a:cxn>
                  <a:cxn ang="0">
                    <a:pos x="67" y="0"/>
                  </a:cxn>
                  <a:cxn ang="0">
                    <a:pos x="67" y="94"/>
                  </a:cxn>
                  <a:cxn ang="0">
                    <a:pos x="0" y="161"/>
                  </a:cxn>
                </a:cxnLst>
                <a:rect l="0" t="0" r="r" b="b"/>
                <a:pathLst>
                  <a:path w="68" h="162">
                    <a:moveTo>
                      <a:pt x="0" y="161"/>
                    </a:moveTo>
                    <a:lnTo>
                      <a:pt x="0" y="68"/>
                    </a:lnTo>
                    <a:lnTo>
                      <a:pt x="67" y="0"/>
                    </a:lnTo>
                    <a:lnTo>
                      <a:pt x="67" y="94"/>
                    </a:lnTo>
                    <a:lnTo>
                      <a:pt x="0" y="161"/>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4" name="Freeform 212"/>
              <p:cNvSpPr>
                <a:spLocks noChangeAspect="1"/>
              </p:cNvSpPr>
              <p:nvPr/>
            </p:nvSpPr>
            <p:spPr bwMode="auto">
              <a:xfrm>
                <a:off x="2000" y="2659"/>
                <a:ext cx="17" cy="97"/>
              </a:xfrm>
              <a:custGeom>
                <a:avLst/>
                <a:gdLst/>
                <a:ahLst/>
                <a:cxnLst>
                  <a:cxn ang="0">
                    <a:pos x="2" y="0"/>
                  </a:cxn>
                  <a:cxn ang="0">
                    <a:pos x="0" y="3"/>
                  </a:cxn>
                  <a:cxn ang="0">
                    <a:pos x="0" y="96"/>
                  </a:cxn>
                  <a:cxn ang="0">
                    <a:pos x="16" y="96"/>
                  </a:cxn>
                  <a:cxn ang="0">
                    <a:pos x="16" y="3"/>
                  </a:cxn>
                  <a:cxn ang="0">
                    <a:pos x="12" y="5"/>
                  </a:cxn>
                  <a:cxn ang="0">
                    <a:pos x="2" y="0"/>
                  </a:cxn>
                  <a:cxn ang="0">
                    <a:pos x="0" y="1"/>
                  </a:cxn>
                  <a:cxn ang="0">
                    <a:pos x="0" y="3"/>
                  </a:cxn>
                  <a:cxn ang="0">
                    <a:pos x="2" y="0"/>
                  </a:cxn>
                </a:cxnLst>
                <a:rect l="0" t="0" r="r" b="b"/>
                <a:pathLst>
                  <a:path w="17" h="97">
                    <a:moveTo>
                      <a:pt x="2" y="0"/>
                    </a:moveTo>
                    <a:lnTo>
                      <a:pt x="0" y="3"/>
                    </a:lnTo>
                    <a:lnTo>
                      <a:pt x="0" y="96"/>
                    </a:lnTo>
                    <a:lnTo>
                      <a:pt x="16" y="96"/>
                    </a:lnTo>
                    <a:lnTo>
                      <a:pt x="16" y="3"/>
                    </a:lnTo>
                    <a:lnTo>
                      <a:pt x="12" y="5"/>
                    </a:lnTo>
                    <a:lnTo>
                      <a:pt x="2" y="0"/>
                    </a:lnTo>
                    <a:lnTo>
                      <a:pt x="0" y="1"/>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5" name="Freeform 213"/>
              <p:cNvSpPr>
                <a:spLocks noChangeAspect="1"/>
              </p:cNvSpPr>
              <p:nvPr/>
            </p:nvSpPr>
            <p:spPr bwMode="auto">
              <a:xfrm>
                <a:off x="2001" y="2585"/>
                <a:ext cx="75" cy="80"/>
              </a:xfrm>
              <a:custGeom>
                <a:avLst/>
                <a:gdLst/>
                <a:ahLst/>
                <a:cxnLst>
                  <a:cxn ang="0">
                    <a:pos x="74" y="9"/>
                  </a:cxn>
                  <a:cxn ang="0">
                    <a:pos x="68" y="6"/>
                  </a:cxn>
                  <a:cxn ang="0">
                    <a:pos x="0" y="74"/>
                  </a:cxn>
                  <a:cxn ang="0">
                    <a:pos x="5" y="79"/>
                  </a:cxn>
                  <a:cxn ang="0">
                    <a:pos x="72" y="11"/>
                  </a:cxn>
                  <a:cxn ang="0">
                    <a:pos x="66" y="9"/>
                  </a:cxn>
                  <a:cxn ang="0">
                    <a:pos x="74" y="9"/>
                  </a:cxn>
                  <a:cxn ang="0">
                    <a:pos x="74" y="0"/>
                  </a:cxn>
                  <a:cxn ang="0">
                    <a:pos x="68" y="6"/>
                  </a:cxn>
                  <a:cxn ang="0">
                    <a:pos x="74" y="9"/>
                  </a:cxn>
                </a:cxnLst>
                <a:rect l="0" t="0" r="r" b="b"/>
                <a:pathLst>
                  <a:path w="75" h="80">
                    <a:moveTo>
                      <a:pt x="74" y="9"/>
                    </a:moveTo>
                    <a:lnTo>
                      <a:pt x="68" y="6"/>
                    </a:lnTo>
                    <a:lnTo>
                      <a:pt x="0" y="74"/>
                    </a:lnTo>
                    <a:lnTo>
                      <a:pt x="5" y="79"/>
                    </a:lnTo>
                    <a:lnTo>
                      <a:pt x="72" y="11"/>
                    </a:lnTo>
                    <a:lnTo>
                      <a:pt x="66" y="9"/>
                    </a:lnTo>
                    <a:lnTo>
                      <a:pt x="74" y="9"/>
                    </a:lnTo>
                    <a:lnTo>
                      <a:pt x="74" y="0"/>
                    </a:lnTo>
                    <a:lnTo>
                      <a:pt x="68" y="6"/>
                    </a:lnTo>
                    <a:lnTo>
                      <a:pt x="74" y="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6" name="Freeform 214"/>
              <p:cNvSpPr>
                <a:spLocks noChangeAspect="1"/>
              </p:cNvSpPr>
              <p:nvPr/>
            </p:nvSpPr>
            <p:spPr bwMode="auto">
              <a:xfrm>
                <a:off x="2067" y="2594"/>
                <a:ext cx="17" cy="98"/>
              </a:xfrm>
              <a:custGeom>
                <a:avLst/>
                <a:gdLst/>
                <a:ahLst/>
                <a:cxnLst>
                  <a:cxn ang="0">
                    <a:pos x="12" y="97"/>
                  </a:cxn>
                  <a:cxn ang="0">
                    <a:pos x="16" y="94"/>
                  </a:cxn>
                  <a:cxn ang="0">
                    <a:pos x="16" y="0"/>
                  </a:cxn>
                  <a:cxn ang="0">
                    <a:pos x="0" y="0"/>
                  </a:cxn>
                  <a:cxn ang="0">
                    <a:pos x="0" y="94"/>
                  </a:cxn>
                  <a:cxn ang="0">
                    <a:pos x="4" y="92"/>
                  </a:cxn>
                  <a:cxn ang="0">
                    <a:pos x="12" y="97"/>
                  </a:cxn>
                  <a:cxn ang="0">
                    <a:pos x="16" y="96"/>
                  </a:cxn>
                  <a:cxn ang="0">
                    <a:pos x="16" y="94"/>
                  </a:cxn>
                  <a:cxn ang="0">
                    <a:pos x="12" y="97"/>
                  </a:cxn>
                </a:cxnLst>
                <a:rect l="0" t="0" r="r" b="b"/>
                <a:pathLst>
                  <a:path w="17" h="98">
                    <a:moveTo>
                      <a:pt x="12" y="97"/>
                    </a:moveTo>
                    <a:lnTo>
                      <a:pt x="16" y="94"/>
                    </a:lnTo>
                    <a:lnTo>
                      <a:pt x="16" y="0"/>
                    </a:lnTo>
                    <a:lnTo>
                      <a:pt x="0" y="0"/>
                    </a:lnTo>
                    <a:lnTo>
                      <a:pt x="0" y="94"/>
                    </a:lnTo>
                    <a:lnTo>
                      <a:pt x="4" y="92"/>
                    </a:lnTo>
                    <a:lnTo>
                      <a:pt x="12" y="97"/>
                    </a:lnTo>
                    <a:lnTo>
                      <a:pt x="16" y="96"/>
                    </a:lnTo>
                    <a:lnTo>
                      <a:pt x="16" y="94"/>
                    </a:lnTo>
                    <a:lnTo>
                      <a:pt x="12" y="97"/>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7" name="Freeform 215"/>
              <p:cNvSpPr>
                <a:spLocks noChangeAspect="1"/>
              </p:cNvSpPr>
              <p:nvPr/>
            </p:nvSpPr>
            <p:spPr bwMode="auto">
              <a:xfrm>
                <a:off x="2000" y="2686"/>
                <a:ext cx="74" cy="79"/>
              </a:xfrm>
              <a:custGeom>
                <a:avLst/>
                <a:gdLst/>
                <a:ahLst/>
                <a:cxnLst>
                  <a:cxn ang="0">
                    <a:pos x="0" y="69"/>
                  </a:cxn>
                  <a:cxn ang="0">
                    <a:pos x="6" y="71"/>
                  </a:cxn>
                  <a:cxn ang="0">
                    <a:pos x="73" y="5"/>
                  </a:cxn>
                  <a:cxn ang="0">
                    <a:pos x="69" y="0"/>
                  </a:cxn>
                  <a:cxn ang="0">
                    <a:pos x="1" y="67"/>
                  </a:cxn>
                  <a:cxn ang="0">
                    <a:pos x="8" y="69"/>
                  </a:cxn>
                  <a:cxn ang="0">
                    <a:pos x="0" y="69"/>
                  </a:cxn>
                  <a:cxn ang="0">
                    <a:pos x="0" y="78"/>
                  </a:cxn>
                  <a:cxn ang="0">
                    <a:pos x="6" y="71"/>
                  </a:cxn>
                  <a:cxn ang="0">
                    <a:pos x="0" y="69"/>
                  </a:cxn>
                </a:cxnLst>
                <a:rect l="0" t="0" r="r" b="b"/>
                <a:pathLst>
                  <a:path w="74" h="79">
                    <a:moveTo>
                      <a:pt x="0" y="69"/>
                    </a:moveTo>
                    <a:lnTo>
                      <a:pt x="6" y="71"/>
                    </a:lnTo>
                    <a:lnTo>
                      <a:pt x="73" y="5"/>
                    </a:lnTo>
                    <a:lnTo>
                      <a:pt x="69" y="0"/>
                    </a:lnTo>
                    <a:lnTo>
                      <a:pt x="1" y="67"/>
                    </a:lnTo>
                    <a:lnTo>
                      <a:pt x="8" y="69"/>
                    </a:lnTo>
                    <a:lnTo>
                      <a:pt x="0" y="69"/>
                    </a:lnTo>
                    <a:lnTo>
                      <a:pt x="0" y="78"/>
                    </a:lnTo>
                    <a:lnTo>
                      <a:pt x="6" y="71"/>
                    </a:lnTo>
                    <a:lnTo>
                      <a:pt x="0" y="6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18" name="Freeform 216"/>
              <p:cNvSpPr>
                <a:spLocks noChangeAspect="1"/>
              </p:cNvSpPr>
              <p:nvPr/>
            </p:nvSpPr>
            <p:spPr bwMode="auto">
              <a:xfrm>
                <a:off x="1999" y="2690"/>
                <a:ext cx="78" cy="80"/>
              </a:xfrm>
              <a:custGeom>
                <a:avLst/>
                <a:gdLst/>
                <a:ahLst/>
                <a:cxnLst>
                  <a:cxn ang="0">
                    <a:pos x="1" y="79"/>
                  </a:cxn>
                  <a:cxn ang="0">
                    <a:pos x="3" y="78"/>
                  </a:cxn>
                  <a:cxn ang="0">
                    <a:pos x="77" y="3"/>
                  </a:cxn>
                  <a:cxn ang="0">
                    <a:pos x="74" y="0"/>
                  </a:cxn>
                  <a:cxn ang="0">
                    <a:pos x="0" y="74"/>
                  </a:cxn>
                  <a:cxn ang="0">
                    <a:pos x="1" y="73"/>
                  </a:cxn>
                  <a:cxn ang="0">
                    <a:pos x="1" y="79"/>
                  </a:cxn>
                  <a:cxn ang="0">
                    <a:pos x="2" y="78"/>
                  </a:cxn>
                  <a:cxn ang="0">
                    <a:pos x="3" y="78"/>
                  </a:cxn>
                  <a:cxn ang="0">
                    <a:pos x="1" y="79"/>
                  </a:cxn>
                </a:cxnLst>
                <a:rect l="0" t="0" r="r" b="b"/>
                <a:pathLst>
                  <a:path w="78" h="80">
                    <a:moveTo>
                      <a:pt x="1" y="79"/>
                    </a:moveTo>
                    <a:lnTo>
                      <a:pt x="3" y="78"/>
                    </a:lnTo>
                    <a:lnTo>
                      <a:pt x="77" y="3"/>
                    </a:lnTo>
                    <a:lnTo>
                      <a:pt x="74" y="0"/>
                    </a:lnTo>
                    <a:lnTo>
                      <a:pt x="0" y="74"/>
                    </a:lnTo>
                    <a:lnTo>
                      <a:pt x="1" y="73"/>
                    </a:lnTo>
                    <a:lnTo>
                      <a:pt x="1" y="79"/>
                    </a:lnTo>
                    <a:lnTo>
                      <a:pt x="2" y="78"/>
                    </a:lnTo>
                    <a:lnTo>
                      <a:pt x="3" y="78"/>
                    </a:lnTo>
                    <a:lnTo>
                      <a:pt x="1" y="7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19" name="Freeform 217"/>
              <p:cNvSpPr>
                <a:spLocks noChangeAspect="1"/>
              </p:cNvSpPr>
              <p:nvPr/>
            </p:nvSpPr>
            <p:spPr bwMode="auto">
              <a:xfrm>
                <a:off x="1441" y="2763"/>
                <a:ext cx="560" cy="17"/>
              </a:xfrm>
              <a:custGeom>
                <a:avLst/>
                <a:gdLst/>
                <a:ahLst/>
                <a:cxnLst>
                  <a:cxn ang="0">
                    <a:pos x="0" y="8"/>
                  </a:cxn>
                  <a:cxn ang="0">
                    <a:pos x="3" y="16"/>
                  </a:cxn>
                  <a:cxn ang="0">
                    <a:pos x="559" y="16"/>
                  </a:cxn>
                  <a:cxn ang="0">
                    <a:pos x="559" y="0"/>
                  </a:cxn>
                  <a:cxn ang="0">
                    <a:pos x="3" y="0"/>
                  </a:cxn>
                  <a:cxn ang="0">
                    <a:pos x="6" y="8"/>
                  </a:cxn>
                  <a:cxn ang="0">
                    <a:pos x="0" y="8"/>
                  </a:cxn>
                  <a:cxn ang="0">
                    <a:pos x="0" y="16"/>
                  </a:cxn>
                  <a:cxn ang="0">
                    <a:pos x="3" y="16"/>
                  </a:cxn>
                  <a:cxn ang="0">
                    <a:pos x="0" y="8"/>
                  </a:cxn>
                </a:cxnLst>
                <a:rect l="0" t="0" r="r" b="b"/>
                <a:pathLst>
                  <a:path w="560" h="17">
                    <a:moveTo>
                      <a:pt x="0" y="8"/>
                    </a:moveTo>
                    <a:lnTo>
                      <a:pt x="3" y="16"/>
                    </a:lnTo>
                    <a:lnTo>
                      <a:pt x="559" y="16"/>
                    </a:lnTo>
                    <a:lnTo>
                      <a:pt x="559" y="0"/>
                    </a:lnTo>
                    <a:lnTo>
                      <a:pt x="3" y="0"/>
                    </a:lnTo>
                    <a:lnTo>
                      <a:pt x="6" y="8"/>
                    </a:lnTo>
                    <a:lnTo>
                      <a:pt x="0" y="8"/>
                    </a:lnTo>
                    <a:lnTo>
                      <a:pt x="0" y="16"/>
                    </a:lnTo>
                    <a:lnTo>
                      <a:pt x="3" y="16"/>
                    </a:lnTo>
                    <a:lnTo>
                      <a:pt x="0"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0" name="Freeform 218"/>
              <p:cNvSpPr>
                <a:spLocks noChangeAspect="1"/>
              </p:cNvSpPr>
              <p:nvPr/>
            </p:nvSpPr>
            <p:spPr bwMode="auto">
              <a:xfrm>
                <a:off x="1441" y="2660"/>
                <a:ext cx="17" cy="107"/>
              </a:xfrm>
              <a:custGeom>
                <a:avLst/>
                <a:gdLst/>
                <a:ahLst/>
                <a:cxnLst>
                  <a:cxn ang="0">
                    <a:pos x="2" y="0"/>
                  </a:cxn>
                  <a:cxn ang="0">
                    <a:pos x="0" y="2"/>
                  </a:cxn>
                  <a:cxn ang="0">
                    <a:pos x="0" y="106"/>
                  </a:cxn>
                  <a:cxn ang="0">
                    <a:pos x="16" y="106"/>
                  </a:cxn>
                  <a:cxn ang="0">
                    <a:pos x="16" y="2"/>
                  </a:cxn>
                  <a:cxn ang="0">
                    <a:pos x="13" y="3"/>
                  </a:cxn>
                  <a:cxn ang="0">
                    <a:pos x="2" y="0"/>
                  </a:cxn>
                  <a:cxn ang="0">
                    <a:pos x="0" y="0"/>
                  </a:cxn>
                  <a:cxn ang="0">
                    <a:pos x="0" y="2"/>
                  </a:cxn>
                  <a:cxn ang="0">
                    <a:pos x="2" y="0"/>
                  </a:cxn>
                </a:cxnLst>
                <a:rect l="0" t="0" r="r" b="b"/>
                <a:pathLst>
                  <a:path w="17" h="107">
                    <a:moveTo>
                      <a:pt x="2" y="0"/>
                    </a:moveTo>
                    <a:lnTo>
                      <a:pt x="0" y="2"/>
                    </a:lnTo>
                    <a:lnTo>
                      <a:pt x="0" y="106"/>
                    </a:lnTo>
                    <a:lnTo>
                      <a:pt x="16" y="106"/>
                    </a:lnTo>
                    <a:lnTo>
                      <a:pt x="16" y="2"/>
                    </a:lnTo>
                    <a:lnTo>
                      <a:pt x="13" y="3"/>
                    </a:lnTo>
                    <a:lnTo>
                      <a:pt x="2" y="0"/>
                    </a:lnTo>
                    <a:lnTo>
                      <a:pt x="0" y="0"/>
                    </a:lnTo>
                    <a:lnTo>
                      <a:pt x="0" y="2"/>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1" name="Freeform 219"/>
              <p:cNvSpPr>
                <a:spLocks noChangeAspect="1"/>
              </p:cNvSpPr>
              <p:nvPr/>
            </p:nvSpPr>
            <p:spPr bwMode="auto">
              <a:xfrm>
                <a:off x="1442" y="2585"/>
                <a:ext cx="79" cy="79"/>
              </a:xfrm>
              <a:custGeom>
                <a:avLst/>
                <a:gdLst/>
                <a:ahLst/>
                <a:cxnLst>
                  <a:cxn ang="0">
                    <a:pos x="76" y="0"/>
                  </a:cxn>
                  <a:cxn ang="0">
                    <a:pos x="74" y="1"/>
                  </a:cxn>
                  <a:cxn ang="0">
                    <a:pos x="0" y="75"/>
                  </a:cxn>
                  <a:cxn ang="0">
                    <a:pos x="4" y="78"/>
                  </a:cxn>
                  <a:cxn ang="0">
                    <a:pos x="78" y="4"/>
                  </a:cxn>
                  <a:cxn ang="0">
                    <a:pos x="76" y="5"/>
                  </a:cxn>
                  <a:cxn ang="0">
                    <a:pos x="76" y="0"/>
                  </a:cxn>
                  <a:cxn ang="0">
                    <a:pos x="75" y="0"/>
                  </a:cxn>
                  <a:cxn ang="0">
                    <a:pos x="74" y="1"/>
                  </a:cxn>
                  <a:cxn ang="0">
                    <a:pos x="76" y="0"/>
                  </a:cxn>
                </a:cxnLst>
                <a:rect l="0" t="0" r="r" b="b"/>
                <a:pathLst>
                  <a:path w="79" h="79">
                    <a:moveTo>
                      <a:pt x="76" y="0"/>
                    </a:moveTo>
                    <a:lnTo>
                      <a:pt x="74" y="1"/>
                    </a:lnTo>
                    <a:lnTo>
                      <a:pt x="0" y="75"/>
                    </a:lnTo>
                    <a:lnTo>
                      <a:pt x="4" y="78"/>
                    </a:lnTo>
                    <a:lnTo>
                      <a:pt x="78" y="4"/>
                    </a:lnTo>
                    <a:lnTo>
                      <a:pt x="76" y="5"/>
                    </a:lnTo>
                    <a:lnTo>
                      <a:pt x="76" y="0"/>
                    </a:lnTo>
                    <a:lnTo>
                      <a:pt x="75" y="0"/>
                    </a:lnTo>
                    <a:lnTo>
                      <a:pt x="74" y="1"/>
                    </a:lnTo>
                    <a:lnTo>
                      <a:pt x="76"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2" name="Freeform 220"/>
              <p:cNvSpPr>
                <a:spLocks noChangeAspect="1"/>
              </p:cNvSpPr>
              <p:nvPr/>
            </p:nvSpPr>
            <p:spPr bwMode="auto">
              <a:xfrm>
                <a:off x="1518" y="2585"/>
                <a:ext cx="560" cy="17"/>
              </a:xfrm>
              <a:custGeom>
                <a:avLst/>
                <a:gdLst/>
                <a:ahLst/>
                <a:cxnLst>
                  <a:cxn ang="0">
                    <a:pos x="559" y="6"/>
                  </a:cxn>
                  <a:cxn ang="0">
                    <a:pos x="556" y="0"/>
                  </a:cxn>
                  <a:cxn ang="0">
                    <a:pos x="0" y="0"/>
                  </a:cxn>
                  <a:cxn ang="0">
                    <a:pos x="0" y="16"/>
                  </a:cxn>
                  <a:cxn ang="0">
                    <a:pos x="556" y="16"/>
                  </a:cxn>
                  <a:cxn ang="0">
                    <a:pos x="554" y="6"/>
                  </a:cxn>
                  <a:cxn ang="0">
                    <a:pos x="559" y="6"/>
                  </a:cxn>
                  <a:cxn ang="0">
                    <a:pos x="559" y="0"/>
                  </a:cxn>
                  <a:cxn ang="0">
                    <a:pos x="556" y="0"/>
                  </a:cxn>
                  <a:cxn ang="0">
                    <a:pos x="559" y="6"/>
                  </a:cxn>
                </a:cxnLst>
                <a:rect l="0" t="0" r="r" b="b"/>
                <a:pathLst>
                  <a:path w="560" h="17">
                    <a:moveTo>
                      <a:pt x="559" y="6"/>
                    </a:moveTo>
                    <a:lnTo>
                      <a:pt x="556" y="0"/>
                    </a:lnTo>
                    <a:lnTo>
                      <a:pt x="0" y="0"/>
                    </a:lnTo>
                    <a:lnTo>
                      <a:pt x="0" y="16"/>
                    </a:lnTo>
                    <a:lnTo>
                      <a:pt x="556" y="16"/>
                    </a:lnTo>
                    <a:lnTo>
                      <a:pt x="554" y="6"/>
                    </a:lnTo>
                    <a:lnTo>
                      <a:pt x="559" y="6"/>
                    </a:lnTo>
                    <a:lnTo>
                      <a:pt x="559" y="0"/>
                    </a:lnTo>
                    <a:lnTo>
                      <a:pt x="556" y="0"/>
                    </a:lnTo>
                    <a:lnTo>
                      <a:pt x="559" y="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3" name="Freeform 221"/>
              <p:cNvSpPr>
                <a:spLocks noChangeAspect="1"/>
              </p:cNvSpPr>
              <p:nvPr/>
            </p:nvSpPr>
            <p:spPr bwMode="auto">
              <a:xfrm>
                <a:off x="2072" y="2587"/>
                <a:ext cx="17" cy="107"/>
              </a:xfrm>
              <a:custGeom>
                <a:avLst/>
                <a:gdLst/>
                <a:ahLst/>
                <a:cxnLst>
                  <a:cxn ang="0">
                    <a:pos x="12" y="106"/>
                  </a:cxn>
                  <a:cxn ang="0">
                    <a:pos x="16" y="104"/>
                  </a:cxn>
                  <a:cxn ang="0">
                    <a:pos x="16" y="0"/>
                  </a:cxn>
                  <a:cxn ang="0">
                    <a:pos x="0" y="0"/>
                  </a:cxn>
                  <a:cxn ang="0">
                    <a:pos x="0" y="104"/>
                  </a:cxn>
                  <a:cxn ang="0">
                    <a:pos x="3" y="103"/>
                  </a:cxn>
                  <a:cxn ang="0">
                    <a:pos x="12" y="106"/>
                  </a:cxn>
                  <a:cxn ang="0">
                    <a:pos x="16" y="105"/>
                  </a:cxn>
                  <a:cxn ang="0">
                    <a:pos x="16" y="104"/>
                  </a:cxn>
                  <a:cxn ang="0">
                    <a:pos x="12" y="106"/>
                  </a:cxn>
                </a:cxnLst>
                <a:rect l="0" t="0" r="r" b="b"/>
                <a:pathLst>
                  <a:path w="17" h="107">
                    <a:moveTo>
                      <a:pt x="12" y="106"/>
                    </a:moveTo>
                    <a:lnTo>
                      <a:pt x="16" y="104"/>
                    </a:lnTo>
                    <a:lnTo>
                      <a:pt x="16" y="0"/>
                    </a:lnTo>
                    <a:lnTo>
                      <a:pt x="0" y="0"/>
                    </a:lnTo>
                    <a:lnTo>
                      <a:pt x="0" y="104"/>
                    </a:lnTo>
                    <a:lnTo>
                      <a:pt x="3" y="103"/>
                    </a:lnTo>
                    <a:lnTo>
                      <a:pt x="12" y="106"/>
                    </a:lnTo>
                    <a:lnTo>
                      <a:pt x="16" y="105"/>
                    </a:lnTo>
                    <a:lnTo>
                      <a:pt x="16" y="104"/>
                    </a:lnTo>
                    <a:lnTo>
                      <a:pt x="12" y="106"/>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24" name="Freeform 222"/>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25" name="Freeform 223"/>
              <p:cNvSpPr>
                <a:spLocks noChangeAspect="1"/>
              </p:cNvSpPr>
              <p:nvPr/>
            </p:nvSpPr>
            <p:spPr bwMode="auto">
              <a:xfrm>
                <a:off x="1603" y="2559"/>
                <a:ext cx="312" cy="82"/>
              </a:xfrm>
              <a:custGeom>
                <a:avLst/>
                <a:gdLst/>
                <a:ahLst/>
                <a:cxnLst>
                  <a:cxn ang="0">
                    <a:pos x="311" y="53"/>
                  </a:cxn>
                  <a:cxn ang="0">
                    <a:pos x="304" y="59"/>
                  </a:cxn>
                  <a:cxn ang="0">
                    <a:pos x="292" y="64"/>
                  </a:cxn>
                  <a:cxn ang="0">
                    <a:pos x="276" y="70"/>
                  </a:cxn>
                  <a:cxn ang="0">
                    <a:pos x="255" y="74"/>
                  </a:cxn>
                  <a:cxn ang="0">
                    <a:pos x="230" y="77"/>
                  </a:cxn>
                  <a:cxn ang="0">
                    <a:pos x="202" y="79"/>
                  </a:cxn>
                  <a:cxn ang="0">
                    <a:pos x="172" y="81"/>
                  </a:cxn>
                  <a:cxn ang="0">
                    <a:pos x="140" y="81"/>
                  </a:cxn>
                  <a:cxn ang="0">
                    <a:pos x="109" y="79"/>
                  </a:cxn>
                  <a:cxn ang="0">
                    <a:pos x="82" y="77"/>
                  </a:cxn>
                  <a:cxn ang="0">
                    <a:pos x="56" y="74"/>
                  </a:cxn>
                  <a:cxn ang="0">
                    <a:pos x="35" y="70"/>
                  </a:cxn>
                  <a:cxn ang="0">
                    <a:pos x="19" y="64"/>
                  </a:cxn>
                  <a:cxn ang="0">
                    <a:pos x="7" y="59"/>
                  </a:cxn>
                  <a:cxn ang="0">
                    <a:pos x="1" y="53"/>
                  </a:cxn>
                  <a:cxn ang="0">
                    <a:pos x="0" y="31"/>
                  </a:cxn>
                  <a:cxn ang="0">
                    <a:pos x="3" y="25"/>
                  </a:cxn>
                  <a:cxn ang="0">
                    <a:pos x="12" y="19"/>
                  </a:cxn>
                  <a:cxn ang="0">
                    <a:pos x="27" y="14"/>
                  </a:cxn>
                  <a:cxn ang="0">
                    <a:pos x="46" y="9"/>
                  </a:cxn>
                  <a:cxn ang="0">
                    <a:pos x="68" y="5"/>
                  </a:cxn>
                  <a:cxn ang="0">
                    <a:pos x="95" y="2"/>
                  </a:cxn>
                  <a:cxn ang="0">
                    <a:pos x="124" y="1"/>
                  </a:cxn>
                  <a:cxn ang="0">
                    <a:pos x="156" y="0"/>
                  </a:cxn>
                  <a:cxn ang="0">
                    <a:pos x="187" y="1"/>
                  </a:cxn>
                  <a:cxn ang="0">
                    <a:pos x="216" y="2"/>
                  </a:cxn>
                  <a:cxn ang="0">
                    <a:pos x="243" y="5"/>
                  </a:cxn>
                  <a:cxn ang="0">
                    <a:pos x="266" y="9"/>
                  </a:cxn>
                  <a:cxn ang="0">
                    <a:pos x="284" y="14"/>
                  </a:cxn>
                  <a:cxn ang="0">
                    <a:pos x="299" y="19"/>
                  </a:cxn>
                  <a:cxn ang="0">
                    <a:pos x="308" y="25"/>
                  </a:cxn>
                  <a:cxn ang="0">
                    <a:pos x="311" y="31"/>
                  </a:cxn>
                </a:cxnLst>
                <a:rect l="0" t="0" r="r" b="b"/>
                <a:pathLst>
                  <a:path w="312" h="82">
                    <a:moveTo>
                      <a:pt x="311" y="50"/>
                    </a:moveTo>
                    <a:lnTo>
                      <a:pt x="311" y="53"/>
                    </a:lnTo>
                    <a:lnTo>
                      <a:pt x="308" y="56"/>
                    </a:lnTo>
                    <a:lnTo>
                      <a:pt x="304" y="59"/>
                    </a:lnTo>
                    <a:lnTo>
                      <a:pt x="299" y="62"/>
                    </a:lnTo>
                    <a:lnTo>
                      <a:pt x="292" y="64"/>
                    </a:lnTo>
                    <a:lnTo>
                      <a:pt x="284" y="67"/>
                    </a:lnTo>
                    <a:lnTo>
                      <a:pt x="276" y="70"/>
                    </a:lnTo>
                    <a:lnTo>
                      <a:pt x="266" y="72"/>
                    </a:lnTo>
                    <a:lnTo>
                      <a:pt x="255" y="74"/>
                    </a:lnTo>
                    <a:lnTo>
                      <a:pt x="243" y="76"/>
                    </a:lnTo>
                    <a:lnTo>
                      <a:pt x="230" y="77"/>
                    </a:lnTo>
                    <a:lnTo>
                      <a:pt x="216" y="79"/>
                    </a:lnTo>
                    <a:lnTo>
                      <a:pt x="202" y="79"/>
                    </a:lnTo>
                    <a:lnTo>
                      <a:pt x="187" y="80"/>
                    </a:lnTo>
                    <a:lnTo>
                      <a:pt x="172" y="81"/>
                    </a:lnTo>
                    <a:lnTo>
                      <a:pt x="156" y="81"/>
                    </a:lnTo>
                    <a:lnTo>
                      <a:pt x="140" y="81"/>
                    </a:lnTo>
                    <a:lnTo>
                      <a:pt x="124" y="80"/>
                    </a:lnTo>
                    <a:lnTo>
                      <a:pt x="109" y="79"/>
                    </a:lnTo>
                    <a:lnTo>
                      <a:pt x="95" y="79"/>
                    </a:lnTo>
                    <a:lnTo>
                      <a:pt x="82" y="77"/>
                    </a:lnTo>
                    <a:lnTo>
                      <a:pt x="68" y="76"/>
                    </a:lnTo>
                    <a:lnTo>
                      <a:pt x="56" y="74"/>
                    </a:lnTo>
                    <a:lnTo>
                      <a:pt x="46" y="72"/>
                    </a:lnTo>
                    <a:lnTo>
                      <a:pt x="35" y="70"/>
                    </a:lnTo>
                    <a:lnTo>
                      <a:pt x="27" y="67"/>
                    </a:lnTo>
                    <a:lnTo>
                      <a:pt x="19" y="64"/>
                    </a:lnTo>
                    <a:lnTo>
                      <a:pt x="12" y="62"/>
                    </a:lnTo>
                    <a:lnTo>
                      <a:pt x="7" y="59"/>
                    </a:lnTo>
                    <a:lnTo>
                      <a:pt x="3" y="56"/>
                    </a:lnTo>
                    <a:lnTo>
                      <a:pt x="1" y="53"/>
                    </a:lnTo>
                    <a:lnTo>
                      <a:pt x="0" y="50"/>
                    </a:lnTo>
                    <a:lnTo>
                      <a:pt x="0" y="31"/>
                    </a:lnTo>
                    <a:lnTo>
                      <a:pt x="1" y="28"/>
                    </a:lnTo>
                    <a:lnTo>
                      <a:pt x="3" y="25"/>
                    </a:lnTo>
                    <a:lnTo>
                      <a:pt x="7" y="22"/>
                    </a:lnTo>
                    <a:lnTo>
                      <a:pt x="12" y="19"/>
                    </a:lnTo>
                    <a:lnTo>
                      <a:pt x="19" y="17"/>
                    </a:lnTo>
                    <a:lnTo>
                      <a:pt x="27" y="14"/>
                    </a:lnTo>
                    <a:lnTo>
                      <a:pt x="35" y="11"/>
                    </a:lnTo>
                    <a:lnTo>
                      <a:pt x="46" y="9"/>
                    </a:lnTo>
                    <a:lnTo>
                      <a:pt x="56" y="7"/>
                    </a:lnTo>
                    <a:lnTo>
                      <a:pt x="68" y="5"/>
                    </a:lnTo>
                    <a:lnTo>
                      <a:pt x="82" y="4"/>
                    </a:lnTo>
                    <a:lnTo>
                      <a:pt x="95" y="2"/>
                    </a:lnTo>
                    <a:lnTo>
                      <a:pt x="109" y="2"/>
                    </a:lnTo>
                    <a:lnTo>
                      <a:pt x="124" y="1"/>
                    </a:lnTo>
                    <a:lnTo>
                      <a:pt x="140" y="0"/>
                    </a:lnTo>
                    <a:lnTo>
                      <a:pt x="156" y="0"/>
                    </a:lnTo>
                    <a:lnTo>
                      <a:pt x="172" y="0"/>
                    </a:lnTo>
                    <a:lnTo>
                      <a:pt x="187" y="1"/>
                    </a:lnTo>
                    <a:lnTo>
                      <a:pt x="202" y="2"/>
                    </a:lnTo>
                    <a:lnTo>
                      <a:pt x="216" y="2"/>
                    </a:lnTo>
                    <a:lnTo>
                      <a:pt x="230" y="4"/>
                    </a:lnTo>
                    <a:lnTo>
                      <a:pt x="243" y="5"/>
                    </a:lnTo>
                    <a:lnTo>
                      <a:pt x="255" y="7"/>
                    </a:lnTo>
                    <a:lnTo>
                      <a:pt x="266" y="9"/>
                    </a:lnTo>
                    <a:lnTo>
                      <a:pt x="276" y="11"/>
                    </a:lnTo>
                    <a:lnTo>
                      <a:pt x="284" y="14"/>
                    </a:lnTo>
                    <a:lnTo>
                      <a:pt x="292" y="17"/>
                    </a:lnTo>
                    <a:lnTo>
                      <a:pt x="299" y="19"/>
                    </a:lnTo>
                    <a:lnTo>
                      <a:pt x="304" y="22"/>
                    </a:lnTo>
                    <a:lnTo>
                      <a:pt x="308" y="25"/>
                    </a:lnTo>
                    <a:lnTo>
                      <a:pt x="311" y="28"/>
                    </a:lnTo>
                    <a:lnTo>
                      <a:pt x="311" y="31"/>
                    </a:lnTo>
                    <a:lnTo>
                      <a:pt x="311" y="50"/>
                    </a:lnTo>
                  </a:path>
                </a:pathLst>
              </a:custGeom>
              <a:noFill/>
              <a:ln w="12700" cap="rnd" cmpd="sng">
                <a:solidFill>
                  <a:srgbClr val="000000"/>
                </a:solidFill>
                <a:prstDash val="solid"/>
                <a:round/>
                <a:headEnd type="none" w="sm" len="sm"/>
                <a:tailEnd type="none" w="sm" len="sm"/>
              </a:ln>
              <a:effectLst/>
            </p:spPr>
            <p:txBody>
              <a:bodyPr wrap="none" lIns="91968" tIns="0" rIns="91968" bIns="45982">
                <a:spAutoFit/>
              </a:bodyPr>
              <a:lstStyle/>
              <a:p>
                <a:endParaRPr lang="it-IT"/>
              </a:p>
            </p:txBody>
          </p:sp>
          <p:sp>
            <p:nvSpPr>
              <p:cNvPr id="926" name="Freeform 224"/>
              <p:cNvSpPr>
                <a:spLocks noChangeAspect="1"/>
              </p:cNvSpPr>
              <p:nvPr/>
            </p:nvSpPr>
            <p:spPr bwMode="auto">
              <a:xfrm>
                <a:off x="1845" y="2590"/>
                <a:ext cx="70" cy="45"/>
              </a:xfrm>
              <a:custGeom>
                <a:avLst/>
                <a:gdLst/>
                <a:ahLst/>
                <a:cxnLst>
                  <a:cxn ang="0">
                    <a:pos x="0" y="0"/>
                  </a:cxn>
                  <a:cxn ang="0">
                    <a:pos x="69" y="0"/>
                  </a:cxn>
                  <a:cxn ang="0">
                    <a:pos x="66" y="25"/>
                  </a:cxn>
                  <a:cxn ang="0">
                    <a:pos x="65" y="25"/>
                  </a:cxn>
                  <a:cxn ang="0">
                    <a:pos x="62" y="28"/>
                  </a:cxn>
                  <a:cxn ang="0">
                    <a:pos x="56" y="31"/>
                  </a:cxn>
                  <a:cxn ang="0">
                    <a:pos x="48" y="34"/>
                  </a:cxn>
                  <a:cxn ang="0">
                    <a:pos x="38" y="38"/>
                  </a:cxn>
                  <a:cxn ang="0">
                    <a:pos x="27" y="41"/>
                  </a:cxn>
                  <a:cxn ang="0">
                    <a:pos x="14" y="43"/>
                  </a:cxn>
                  <a:cxn ang="0">
                    <a:pos x="0" y="44"/>
                  </a:cxn>
                  <a:cxn ang="0">
                    <a:pos x="0" y="37"/>
                  </a:cxn>
                  <a:cxn ang="0">
                    <a:pos x="0" y="22"/>
                  </a:cxn>
                  <a:cxn ang="0">
                    <a:pos x="0" y="7"/>
                  </a:cxn>
                  <a:cxn ang="0">
                    <a:pos x="0" y="0"/>
                  </a:cxn>
                </a:cxnLst>
                <a:rect l="0" t="0" r="r" b="b"/>
                <a:pathLst>
                  <a:path w="70" h="45">
                    <a:moveTo>
                      <a:pt x="0" y="0"/>
                    </a:moveTo>
                    <a:lnTo>
                      <a:pt x="69" y="0"/>
                    </a:lnTo>
                    <a:lnTo>
                      <a:pt x="66" y="25"/>
                    </a:lnTo>
                    <a:lnTo>
                      <a:pt x="65" y="25"/>
                    </a:lnTo>
                    <a:lnTo>
                      <a:pt x="62" y="28"/>
                    </a:lnTo>
                    <a:lnTo>
                      <a:pt x="56" y="31"/>
                    </a:lnTo>
                    <a:lnTo>
                      <a:pt x="48" y="34"/>
                    </a:lnTo>
                    <a:lnTo>
                      <a:pt x="38" y="38"/>
                    </a:lnTo>
                    <a:lnTo>
                      <a:pt x="27" y="41"/>
                    </a:lnTo>
                    <a:lnTo>
                      <a:pt x="14" y="43"/>
                    </a:lnTo>
                    <a:lnTo>
                      <a:pt x="0" y="44"/>
                    </a:lnTo>
                    <a:lnTo>
                      <a:pt x="0" y="37"/>
                    </a:lnTo>
                    <a:lnTo>
                      <a:pt x="0" y="22"/>
                    </a:lnTo>
                    <a:lnTo>
                      <a:pt x="0" y="7"/>
                    </a:lnTo>
                    <a:lnTo>
                      <a:pt x="0" y="0"/>
                    </a:lnTo>
                  </a:path>
                </a:pathLst>
              </a:custGeom>
              <a:solidFill>
                <a:srgbClr val="385496"/>
              </a:solidFill>
              <a:ln w="9525" cap="rnd">
                <a:noFill/>
                <a:round/>
                <a:headEnd type="none" w="sm" len="sm"/>
                <a:tailEnd type="none" w="sm" len="sm"/>
              </a:ln>
              <a:effectLst/>
            </p:spPr>
            <p:txBody>
              <a:bodyPr wrap="none" lIns="91968" tIns="0" rIns="91968" bIns="45982">
                <a:spAutoFit/>
              </a:bodyPr>
              <a:lstStyle/>
              <a:p>
                <a:endParaRPr lang="it-IT"/>
              </a:p>
            </p:txBody>
          </p:sp>
          <p:sp>
            <p:nvSpPr>
              <p:cNvPr id="927" name="Freeform 225"/>
              <p:cNvSpPr>
                <a:spLocks noChangeAspect="1"/>
              </p:cNvSpPr>
              <p:nvPr/>
            </p:nvSpPr>
            <p:spPr bwMode="auto">
              <a:xfrm>
                <a:off x="1603" y="2558"/>
                <a:ext cx="312" cy="65"/>
              </a:xfrm>
              <a:custGeom>
                <a:avLst/>
                <a:gdLst/>
                <a:ahLst/>
                <a:cxnLst>
                  <a:cxn ang="0">
                    <a:pos x="1" y="28"/>
                  </a:cxn>
                  <a:cxn ang="0">
                    <a:pos x="7" y="22"/>
                  </a:cxn>
                  <a:cxn ang="0">
                    <a:pos x="19" y="16"/>
                  </a:cxn>
                  <a:cxn ang="0">
                    <a:pos x="35" y="11"/>
                  </a:cxn>
                  <a:cxn ang="0">
                    <a:pos x="56" y="7"/>
                  </a:cxn>
                  <a:cxn ang="0">
                    <a:pos x="82" y="4"/>
                  </a:cxn>
                  <a:cxn ang="0">
                    <a:pos x="109" y="2"/>
                  </a:cxn>
                  <a:cxn ang="0">
                    <a:pos x="140" y="0"/>
                  </a:cxn>
                  <a:cxn ang="0">
                    <a:pos x="172" y="0"/>
                  </a:cxn>
                  <a:cxn ang="0">
                    <a:pos x="202" y="2"/>
                  </a:cxn>
                  <a:cxn ang="0">
                    <a:pos x="230" y="4"/>
                  </a:cxn>
                  <a:cxn ang="0">
                    <a:pos x="255" y="7"/>
                  </a:cxn>
                  <a:cxn ang="0">
                    <a:pos x="276" y="11"/>
                  </a:cxn>
                  <a:cxn ang="0">
                    <a:pos x="292" y="16"/>
                  </a:cxn>
                  <a:cxn ang="0">
                    <a:pos x="304" y="22"/>
                  </a:cxn>
                  <a:cxn ang="0">
                    <a:pos x="311" y="28"/>
                  </a:cxn>
                  <a:cxn ang="0">
                    <a:pos x="311" y="35"/>
                  </a:cxn>
                  <a:cxn ang="0">
                    <a:pos x="304" y="41"/>
                  </a:cxn>
                  <a:cxn ang="0">
                    <a:pos x="292" y="47"/>
                  </a:cxn>
                  <a:cxn ang="0">
                    <a:pos x="276" y="52"/>
                  </a:cxn>
                  <a:cxn ang="0">
                    <a:pos x="255" y="57"/>
                  </a:cxn>
                  <a:cxn ang="0">
                    <a:pos x="230" y="60"/>
                  </a:cxn>
                  <a:cxn ang="0">
                    <a:pos x="202" y="63"/>
                  </a:cxn>
                  <a:cxn ang="0">
                    <a:pos x="172" y="64"/>
                  </a:cxn>
                  <a:cxn ang="0">
                    <a:pos x="140" y="64"/>
                  </a:cxn>
                  <a:cxn ang="0">
                    <a:pos x="109" y="63"/>
                  </a:cxn>
                  <a:cxn ang="0">
                    <a:pos x="82" y="60"/>
                  </a:cxn>
                  <a:cxn ang="0">
                    <a:pos x="56" y="57"/>
                  </a:cxn>
                  <a:cxn ang="0">
                    <a:pos x="35" y="52"/>
                  </a:cxn>
                  <a:cxn ang="0">
                    <a:pos x="19" y="47"/>
                  </a:cxn>
                  <a:cxn ang="0">
                    <a:pos x="7" y="41"/>
                  </a:cxn>
                  <a:cxn ang="0">
                    <a:pos x="1" y="35"/>
                  </a:cxn>
                </a:cxnLst>
                <a:rect l="0" t="0" r="r" b="b"/>
                <a:pathLst>
                  <a:path w="312" h="65">
                    <a:moveTo>
                      <a:pt x="0" y="32"/>
                    </a:moveTo>
                    <a:lnTo>
                      <a:pt x="1" y="28"/>
                    </a:lnTo>
                    <a:lnTo>
                      <a:pt x="3" y="26"/>
                    </a:lnTo>
                    <a:lnTo>
                      <a:pt x="7" y="22"/>
                    </a:lnTo>
                    <a:lnTo>
                      <a:pt x="12" y="19"/>
                    </a:lnTo>
                    <a:lnTo>
                      <a:pt x="19" y="16"/>
                    </a:lnTo>
                    <a:lnTo>
                      <a:pt x="27" y="14"/>
                    </a:lnTo>
                    <a:lnTo>
                      <a:pt x="35" y="11"/>
                    </a:lnTo>
                    <a:lnTo>
                      <a:pt x="46" y="9"/>
                    </a:lnTo>
                    <a:lnTo>
                      <a:pt x="56" y="7"/>
                    </a:lnTo>
                    <a:lnTo>
                      <a:pt x="68" y="6"/>
                    </a:lnTo>
                    <a:lnTo>
                      <a:pt x="82" y="4"/>
                    </a:lnTo>
                    <a:lnTo>
                      <a:pt x="95" y="2"/>
                    </a:lnTo>
                    <a:lnTo>
                      <a:pt x="109" y="2"/>
                    </a:lnTo>
                    <a:lnTo>
                      <a:pt x="124" y="0"/>
                    </a:lnTo>
                    <a:lnTo>
                      <a:pt x="140" y="0"/>
                    </a:lnTo>
                    <a:lnTo>
                      <a:pt x="156" y="0"/>
                    </a:lnTo>
                    <a:lnTo>
                      <a:pt x="172" y="0"/>
                    </a:lnTo>
                    <a:lnTo>
                      <a:pt x="187" y="0"/>
                    </a:lnTo>
                    <a:lnTo>
                      <a:pt x="202" y="2"/>
                    </a:lnTo>
                    <a:lnTo>
                      <a:pt x="216" y="2"/>
                    </a:lnTo>
                    <a:lnTo>
                      <a:pt x="230" y="4"/>
                    </a:lnTo>
                    <a:lnTo>
                      <a:pt x="243" y="6"/>
                    </a:lnTo>
                    <a:lnTo>
                      <a:pt x="255" y="7"/>
                    </a:lnTo>
                    <a:lnTo>
                      <a:pt x="266" y="9"/>
                    </a:lnTo>
                    <a:lnTo>
                      <a:pt x="276" y="11"/>
                    </a:lnTo>
                    <a:lnTo>
                      <a:pt x="284" y="14"/>
                    </a:lnTo>
                    <a:lnTo>
                      <a:pt x="292" y="16"/>
                    </a:lnTo>
                    <a:lnTo>
                      <a:pt x="299" y="19"/>
                    </a:lnTo>
                    <a:lnTo>
                      <a:pt x="304" y="22"/>
                    </a:lnTo>
                    <a:lnTo>
                      <a:pt x="308" y="26"/>
                    </a:lnTo>
                    <a:lnTo>
                      <a:pt x="311" y="28"/>
                    </a:lnTo>
                    <a:lnTo>
                      <a:pt x="311" y="32"/>
                    </a:lnTo>
                    <a:lnTo>
                      <a:pt x="311" y="35"/>
                    </a:lnTo>
                    <a:lnTo>
                      <a:pt x="308" y="38"/>
                    </a:lnTo>
                    <a:lnTo>
                      <a:pt x="304" y="41"/>
                    </a:lnTo>
                    <a:lnTo>
                      <a:pt x="299" y="44"/>
                    </a:lnTo>
                    <a:lnTo>
                      <a:pt x="292" y="47"/>
                    </a:lnTo>
                    <a:lnTo>
                      <a:pt x="284" y="49"/>
                    </a:lnTo>
                    <a:lnTo>
                      <a:pt x="276" y="52"/>
                    </a:lnTo>
                    <a:lnTo>
                      <a:pt x="266" y="55"/>
                    </a:lnTo>
                    <a:lnTo>
                      <a:pt x="255" y="57"/>
                    </a:lnTo>
                    <a:lnTo>
                      <a:pt x="243" y="59"/>
                    </a:lnTo>
                    <a:lnTo>
                      <a:pt x="230" y="60"/>
                    </a:lnTo>
                    <a:lnTo>
                      <a:pt x="216" y="61"/>
                    </a:lnTo>
                    <a:lnTo>
                      <a:pt x="202" y="63"/>
                    </a:lnTo>
                    <a:lnTo>
                      <a:pt x="187" y="64"/>
                    </a:lnTo>
                    <a:lnTo>
                      <a:pt x="172" y="64"/>
                    </a:lnTo>
                    <a:lnTo>
                      <a:pt x="156" y="64"/>
                    </a:lnTo>
                    <a:lnTo>
                      <a:pt x="140" y="64"/>
                    </a:lnTo>
                    <a:lnTo>
                      <a:pt x="124" y="64"/>
                    </a:lnTo>
                    <a:lnTo>
                      <a:pt x="109" y="63"/>
                    </a:lnTo>
                    <a:lnTo>
                      <a:pt x="95" y="61"/>
                    </a:lnTo>
                    <a:lnTo>
                      <a:pt x="82" y="60"/>
                    </a:lnTo>
                    <a:lnTo>
                      <a:pt x="68" y="59"/>
                    </a:lnTo>
                    <a:lnTo>
                      <a:pt x="56" y="57"/>
                    </a:lnTo>
                    <a:lnTo>
                      <a:pt x="46" y="55"/>
                    </a:lnTo>
                    <a:lnTo>
                      <a:pt x="35" y="52"/>
                    </a:lnTo>
                    <a:lnTo>
                      <a:pt x="27" y="49"/>
                    </a:lnTo>
                    <a:lnTo>
                      <a:pt x="19" y="47"/>
                    </a:lnTo>
                    <a:lnTo>
                      <a:pt x="12" y="44"/>
                    </a:lnTo>
                    <a:lnTo>
                      <a:pt x="7" y="41"/>
                    </a:lnTo>
                    <a:lnTo>
                      <a:pt x="3" y="38"/>
                    </a:lnTo>
                    <a:lnTo>
                      <a:pt x="1" y="35"/>
                    </a:lnTo>
                    <a:lnTo>
                      <a:pt x="0" y="32"/>
                    </a:lnTo>
                  </a:path>
                </a:pathLst>
              </a:custGeom>
              <a:solidFill>
                <a:srgbClr val="708CC6"/>
              </a:solidFill>
              <a:ln w="9525" cap="rnd">
                <a:noFill/>
                <a:round/>
                <a:headEnd type="none" w="sm" len="sm"/>
                <a:tailEnd type="none" w="sm" len="sm"/>
              </a:ln>
              <a:effectLst/>
            </p:spPr>
            <p:txBody>
              <a:bodyPr wrap="none" lIns="91968" tIns="0" rIns="91968" bIns="45982">
                <a:spAutoFit/>
              </a:bodyPr>
              <a:lstStyle/>
              <a:p>
                <a:endParaRPr lang="it-IT"/>
              </a:p>
            </p:txBody>
          </p:sp>
          <p:sp>
            <p:nvSpPr>
              <p:cNvPr id="928" name="Freeform 226"/>
              <p:cNvSpPr>
                <a:spLocks noChangeAspect="1"/>
              </p:cNvSpPr>
              <p:nvPr/>
            </p:nvSpPr>
            <p:spPr bwMode="auto">
              <a:xfrm>
                <a:off x="1528" y="2191"/>
                <a:ext cx="496" cy="415"/>
              </a:xfrm>
              <a:custGeom>
                <a:avLst/>
                <a:gdLst/>
                <a:ahLst/>
                <a:cxnLst>
                  <a:cxn ang="0">
                    <a:pos x="494" y="282"/>
                  </a:cxn>
                  <a:cxn ang="0">
                    <a:pos x="472" y="326"/>
                  </a:cxn>
                  <a:cxn ang="0">
                    <a:pos x="472" y="365"/>
                  </a:cxn>
                  <a:cxn ang="0">
                    <a:pos x="425" y="414"/>
                  </a:cxn>
                  <a:cxn ang="0">
                    <a:pos x="0" y="414"/>
                  </a:cxn>
                  <a:cxn ang="0">
                    <a:pos x="0" y="46"/>
                  </a:cxn>
                  <a:cxn ang="0">
                    <a:pos x="47" y="0"/>
                  </a:cxn>
                  <a:cxn ang="0">
                    <a:pos x="471" y="0"/>
                  </a:cxn>
                  <a:cxn ang="0">
                    <a:pos x="471" y="11"/>
                  </a:cxn>
                  <a:cxn ang="0">
                    <a:pos x="495" y="12"/>
                  </a:cxn>
                  <a:cxn ang="0">
                    <a:pos x="494" y="282"/>
                  </a:cxn>
                </a:cxnLst>
                <a:rect l="0" t="0" r="r" b="b"/>
                <a:pathLst>
                  <a:path w="496" h="415">
                    <a:moveTo>
                      <a:pt x="494" y="282"/>
                    </a:moveTo>
                    <a:lnTo>
                      <a:pt x="472" y="326"/>
                    </a:lnTo>
                    <a:lnTo>
                      <a:pt x="472" y="365"/>
                    </a:lnTo>
                    <a:lnTo>
                      <a:pt x="425" y="414"/>
                    </a:lnTo>
                    <a:lnTo>
                      <a:pt x="0" y="414"/>
                    </a:lnTo>
                    <a:lnTo>
                      <a:pt x="0" y="46"/>
                    </a:lnTo>
                    <a:lnTo>
                      <a:pt x="47" y="0"/>
                    </a:lnTo>
                    <a:lnTo>
                      <a:pt x="471" y="0"/>
                    </a:lnTo>
                    <a:lnTo>
                      <a:pt x="471" y="11"/>
                    </a:lnTo>
                    <a:lnTo>
                      <a:pt x="495" y="12"/>
                    </a:lnTo>
                    <a:lnTo>
                      <a:pt x="494" y="282"/>
                    </a:lnTo>
                  </a:path>
                </a:pathLst>
              </a:custGeom>
              <a:solidFill>
                <a:srgbClr val="B2BCDD"/>
              </a:solidFill>
              <a:ln w="9525" cap="rnd">
                <a:noFill/>
                <a:round/>
                <a:headEnd type="none" w="sm" len="sm"/>
                <a:tailEnd type="none" w="sm" len="sm"/>
              </a:ln>
              <a:effectLst/>
            </p:spPr>
            <p:txBody>
              <a:bodyPr wrap="none" lIns="91968" tIns="0" rIns="91968" bIns="45982">
                <a:spAutoFit/>
              </a:bodyPr>
              <a:lstStyle/>
              <a:p>
                <a:endParaRPr lang="it-IT"/>
              </a:p>
            </p:txBody>
          </p:sp>
          <p:sp>
            <p:nvSpPr>
              <p:cNvPr id="929" name="Freeform 227"/>
              <p:cNvSpPr>
                <a:spLocks noChangeAspect="1"/>
              </p:cNvSpPr>
              <p:nvPr/>
            </p:nvSpPr>
            <p:spPr bwMode="auto">
              <a:xfrm>
                <a:off x="1540" y="2196"/>
                <a:ext cx="456" cy="42"/>
              </a:xfrm>
              <a:custGeom>
                <a:avLst/>
                <a:gdLst/>
                <a:ahLst/>
                <a:cxnLst>
                  <a:cxn ang="0">
                    <a:pos x="35" y="0"/>
                  </a:cxn>
                  <a:cxn ang="0">
                    <a:pos x="452" y="0"/>
                  </a:cxn>
                  <a:cxn ang="0">
                    <a:pos x="455" y="41"/>
                  </a:cxn>
                  <a:cxn ang="0">
                    <a:pos x="0" y="37"/>
                  </a:cxn>
                  <a:cxn ang="0">
                    <a:pos x="35" y="0"/>
                  </a:cxn>
                </a:cxnLst>
                <a:rect l="0" t="0" r="r" b="b"/>
                <a:pathLst>
                  <a:path w="456" h="42">
                    <a:moveTo>
                      <a:pt x="35" y="0"/>
                    </a:moveTo>
                    <a:lnTo>
                      <a:pt x="452" y="0"/>
                    </a:lnTo>
                    <a:lnTo>
                      <a:pt x="455" y="41"/>
                    </a:lnTo>
                    <a:lnTo>
                      <a:pt x="0" y="37"/>
                    </a:lnTo>
                    <a:lnTo>
                      <a:pt x="35"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0" name="Freeform 228"/>
              <p:cNvSpPr>
                <a:spLocks noChangeAspect="1"/>
              </p:cNvSpPr>
              <p:nvPr/>
            </p:nvSpPr>
            <p:spPr bwMode="auto">
              <a:xfrm>
                <a:off x="1575" y="2192"/>
                <a:ext cx="422" cy="17"/>
              </a:xfrm>
              <a:custGeom>
                <a:avLst/>
                <a:gdLst/>
                <a:ahLst/>
                <a:cxnLst>
                  <a:cxn ang="0">
                    <a:pos x="421" y="8"/>
                  </a:cxn>
                  <a:cxn ang="0">
                    <a:pos x="417" y="0"/>
                  </a:cxn>
                  <a:cxn ang="0">
                    <a:pos x="0" y="0"/>
                  </a:cxn>
                  <a:cxn ang="0">
                    <a:pos x="0" y="16"/>
                  </a:cxn>
                  <a:cxn ang="0">
                    <a:pos x="417" y="16"/>
                  </a:cxn>
                  <a:cxn ang="0">
                    <a:pos x="414" y="8"/>
                  </a:cxn>
                  <a:cxn ang="0">
                    <a:pos x="421" y="8"/>
                  </a:cxn>
                  <a:cxn ang="0">
                    <a:pos x="421" y="2"/>
                  </a:cxn>
                  <a:cxn ang="0">
                    <a:pos x="417" y="0"/>
                  </a:cxn>
                  <a:cxn ang="0">
                    <a:pos x="421" y="8"/>
                  </a:cxn>
                </a:cxnLst>
                <a:rect l="0" t="0" r="r" b="b"/>
                <a:pathLst>
                  <a:path w="422" h="17">
                    <a:moveTo>
                      <a:pt x="421" y="8"/>
                    </a:moveTo>
                    <a:lnTo>
                      <a:pt x="417" y="0"/>
                    </a:lnTo>
                    <a:lnTo>
                      <a:pt x="0" y="0"/>
                    </a:lnTo>
                    <a:lnTo>
                      <a:pt x="0" y="16"/>
                    </a:lnTo>
                    <a:lnTo>
                      <a:pt x="417" y="16"/>
                    </a:lnTo>
                    <a:lnTo>
                      <a:pt x="414" y="8"/>
                    </a:lnTo>
                    <a:lnTo>
                      <a:pt x="421" y="8"/>
                    </a:lnTo>
                    <a:lnTo>
                      <a:pt x="421" y="2"/>
                    </a:lnTo>
                    <a:lnTo>
                      <a:pt x="417" y="0"/>
                    </a:lnTo>
                    <a:lnTo>
                      <a:pt x="421" y="8"/>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1" name="Freeform 229"/>
              <p:cNvSpPr>
                <a:spLocks noChangeAspect="1"/>
              </p:cNvSpPr>
              <p:nvPr/>
            </p:nvSpPr>
            <p:spPr bwMode="auto">
              <a:xfrm>
                <a:off x="1989" y="2196"/>
                <a:ext cx="17" cy="46"/>
              </a:xfrm>
              <a:custGeom>
                <a:avLst/>
                <a:gdLst/>
                <a:ahLst/>
                <a:cxnLst>
                  <a:cxn ang="0">
                    <a:pos x="9" y="45"/>
                  </a:cxn>
                  <a:cxn ang="0">
                    <a:pos x="14" y="41"/>
                  </a:cxn>
                  <a:cxn ang="0">
                    <a:pos x="11" y="0"/>
                  </a:cxn>
                  <a:cxn ang="0">
                    <a:pos x="0" y="0"/>
                  </a:cxn>
                  <a:cxn ang="0">
                    <a:pos x="3" y="41"/>
                  </a:cxn>
                  <a:cxn ang="0">
                    <a:pos x="9" y="37"/>
                  </a:cxn>
                  <a:cxn ang="0">
                    <a:pos x="9" y="45"/>
                  </a:cxn>
                  <a:cxn ang="0">
                    <a:pos x="16" y="45"/>
                  </a:cxn>
                  <a:cxn ang="0">
                    <a:pos x="14" y="41"/>
                  </a:cxn>
                  <a:cxn ang="0">
                    <a:pos x="9" y="45"/>
                  </a:cxn>
                </a:cxnLst>
                <a:rect l="0" t="0" r="r" b="b"/>
                <a:pathLst>
                  <a:path w="17" h="46">
                    <a:moveTo>
                      <a:pt x="9" y="45"/>
                    </a:moveTo>
                    <a:lnTo>
                      <a:pt x="14" y="41"/>
                    </a:lnTo>
                    <a:lnTo>
                      <a:pt x="11" y="0"/>
                    </a:lnTo>
                    <a:lnTo>
                      <a:pt x="0" y="0"/>
                    </a:lnTo>
                    <a:lnTo>
                      <a:pt x="3" y="41"/>
                    </a:lnTo>
                    <a:lnTo>
                      <a:pt x="9" y="37"/>
                    </a:lnTo>
                    <a:lnTo>
                      <a:pt x="9" y="45"/>
                    </a:lnTo>
                    <a:lnTo>
                      <a:pt x="16" y="45"/>
                    </a:lnTo>
                    <a:lnTo>
                      <a:pt x="14" y="41"/>
                    </a:lnTo>
                    <a:lnTo>
                      <a:pt x="9" y="45"/>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2" name="Freeform 230"/>
              <p:cNvSpPr>
                <a:spLocks noChangeAspect="1"/>
              </p:cNvSpPr>
              <p:nvPr/>
            </p:nvSpPr>
            <p:spPr bwMode="auto">
              <a:xfrm>
                <a:off x="1531" y="2229"/>
                <a:ext cx="465" cy="17"/>
              </a:xfrm>
              <a:custGeom>
                <a:avLst/>
                <a:gdLst/>
                <a:ahLst/>
                <a:cxnLst>
                  <a:cxn ang="0">
                    <a:pos x="6" y="1"/>
                  </a:cxn>
                  <a:cxn ang="0">
                    <a:pos x="9" y="10"/>
                  </a:cxn>
                  <a:cxn ang="0">
                    <a:pos x="464" y="16"/>
                  </a:cxn>
                  <a:cxn ang="0">
                    <a:pos x="464" y="5"/>
                  </a:cxn>
                  <a:cxn ang="0">
                    <a:pos x="9" y="0"/>
                  </a:cxn>
                  <a:cxn ang="0">
                    <a:pos x="12" y="8"/>
                  </a:cxn>
                  <a:cxn ang="0">
                    <a:pos x="6" y="1"/>
                  </a:cxn>
                  <a:cxn ang="0">
                    <a:pos x="0" y="9"/>
                  </a:cxn>
                  <a:cxn ang="0">
                    <a:pos x="9" y="10"/>
                  </a:cxn>
                  <a:cxn ang="0">
                    <a:pos x="6" y="1"/>
                  </a:cxn>
                </a:cxnLst>
                <a:rect l="0" t="0" r="r" b="b"/>
                <a:pathLst>
                  <a:path w="465" h="17">
                    <a:moveTo>
                      <a:pt x="6" y="1"/>
                    </a:moveTo>
                    <a:lnTo>
                      <a:pt x="9" y="10"/>
                    </a:lnTo>
                    <a:lnTo>
                      <a:pt x="464" y="16"/>
                    </a:lnTo>
                    <a:lnTo>
                      <a:pt x="464" y="5"/>
                    </a:lnTo>
                    <a:lnTo>
                      <a:pt x="9" y="0"/>
                    </a:lnTo>
                    <a:lnTo>
                      <a:pt x="12" y="8"/>
                    </a:lnTo>
                    <a:lnTo>
                      <a:pt x="6" y="1"/>
                    </a:lnTo>
                    <a:lnTo>
                      <a:pt x="0" y="9"/>
                    </a:lnTo>
                    <a:lnTo>
                      <a:pt x="9" y="10"/>
                    </a:lnTo>
                    <a:lnTo>
                      <a:pt x="6" y="1"/>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3" name="Freeform 231"/>
              <p:cNvSpPr>
                <a:spLocks noChangeAspect="1"/>
              </p:cNvSpPr>
              <p:nvPr/>
            </p:nvSpPr>
            <p:spPr bwMode="auto">
              <a:xfrm>
                <a:off x="1537" y="2192"/>
                <a:ext cx="42" cy="44"/>
              </a:xfrm>
              <a:custGeom>
                <a:avLst/>
                <a:gdLst/>
                <a:ahLst/>
                <a:cxnLst>
                  <a:cxn ang="0">
                    <a:pos x="38" y="0"/>
                  </a:cxn>
                  <a:cxn ang="0">
                    <a:pos x="35" y="2"/>
                  </a:cxn>
                  <a:cxn ang="0">
                    <a:pos x="0" y="38"/>
                  </a:cxn>
                  <a:cxn ang="0">
                    <a:pos x="6" y="43"/>
                  </a:cxn>
                  <a:cxn ang="0">
                    <a:pos x="41" y="7"/>
                  </a:cxn>
                  <a:cxn ang="0">
                    <a:pos x="38" y="8"/>
                  </a:cxn>
                  <a:cxn ang="0">
                    <a:pos x="38" y="0"/>
                  </a:cxn>
                  <a:cxn ang="0">
                    <a:pos x="37" y="1"/>
                  </a:cxn>
                  <a:cxn ang="0">
                    <a:pos x="35" y="2"/>
                  </a:cxn>
                  <a:cxn ang="0">
                    <a:pos x="38" y="0"/>
                  </a:cxn>
                </a:cxnLst>
                <a:rect l="0" t="0" r="r" b="b"/>
                <a:pathLst>
                  <a:path w="42" h="44">
                    <a:moveTo>
                      <a:pt x="38" y="0"/>
                    </a:moveTo>
                    <a:lnTo>
                      <a:pt x="35" y="2"/>
                    </a:lnTo>
                    <a:lnTo>
                      <a:pt x="0" y="38"/>
                    </a:lnTo>
                    <a:lnTo>
                      <a:pt x="6" y="43"/>
                    </a:lnTo>
                    <a:lnTo>
                      <a:pt x="41" y="7"/>
                    </a:lnTo>
                    <a:lnTo>
                      <a:pt x="38" y="8"/>
                    </a:lnTo>
                    <a:lnTo>
                      <a:pt x="38" y="0"/>
                    </a:lnTo>
                    <a:lnTo>
                      <a:pt x="37" y="1"/>
                    </a:lnTo>
                    <a:lnTo>
                      <a:pt x="35" y="2"/>
                    </a:lnTo>
                    <a:lnTo>
                      <a:pt x="38" y="0"/>
                    </a:lnTo>
                  </a:path>
                </a:pathLst>
              </a:custGeom>
              <a:solidFill>
                <a:srgbClr val="C1D1E8"/>
              </a:solidFill>
              <a:ln w="9525" cap="rnd">
                <a:noFill/>
                <a:round/>
                <a:headEnd type="none" w="sm" len="sm"/>
                <a:tailEnd type="none" w="sm" len="sm"/>
              </a:ln>
              <a:effectLst/>
            </p:spPr>
            <p:txBody>
              <a:bodyPr wrap="none" lIns="91968" tIns="0" rIns="91968" bIns="45982">
                <a:spAutoFit/>
              </a:bodyPr>
              <a:lstStyle/>
              <a:p>
                <a:endParaRPr lang="it-IT"/>
              </a:p>
            </p:txBody>
          </p:sp>
          <p:sp>
            <p:nvSpPr>
              <p:cNvPr id="934" name="Freeform 232"/>
              <p:cNvSpPr>
                <a:spLocks noChangeAspect="1"/>
              </p:cNvSpPr>
              <p:nvPr/>
            </p:nvSpPr>
            <p:spPr bwMode="auto">
              <a:xfrm>
                <a:off x="1993" y="2211"/>
                <a:ext cx="25" cy="311"/>
              </a:xfrm>
              <a:custGeom>
                <a:avLst/>
                <a:gdLst/>
                <a:ahLst/>
                <a:cxnLst>
                  <a:cxn ang="0">
                    <a:pos x="24" y="0"/>
                  </a:cxn>
                  <a:cxn ang="0">
                    <a:pos x="1" y="5"/>
                  </a:cxn>
                  <a:cxn ang="0">
                    <a:pos x="0" y="310"/>
                  </a:cxn>
                  <a:cxn ang="0">
                    <a:pos x="23" y="266"/>
                  </a:cxn>
                  <a:cxn ang="0">
                    <a:pos x="24" y="0"/>
                  </a:cxn>
                </a:cxnLst>
                <a:rect l="0" t="0" r="r" b="b"/>
                <a:pathLst>
                  <a:path w="25" h="311">
                    <a:moveTo>
                      <a:pt x="24" y="0"/>
                    </a:moveTo>
                    <a:lnTo>
                      <a:pt x="1" y="5"/>
                    </a:lnTo>
                    <a:lnTo>
                      <a:pt x="0" y="310"/>
                    </a:lnTo>
                    <a:lnTo>
                      <a:pt x="23" y="266"/>
                    </a:lnTo>
                    <a:lnTo>
                      <a:pt x="24"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5" name="Freeform 233"/>
              <p:cNvSpPr>
                <a:spLocks noChangeAspect="1"/>
              </p:cNvSpPr>
              <p:nvPr/>
            </p:nvSpPr>
            <p:spPr bwMode="auto">
              <a:xfrm>
                <a:off x="1990" y="2207"/>
                <a:ext cx="29" cy="17"/>
              </a:xfrm>
              <a:custGeom>
                <a:avLst/>
                <a:gdLst/>
                <a:ahLst/>
                <a:cxnLst>
                  <a:cxn ang="0">
                    <a:pos x="8" y="12"/>
                  </a:cxn>
                  <a:cxn ang="0">
                    <a:pos x="5" y="16"/>
                  </a:cxn>
                  <a:cxn ang="0">
                    <a:pos x="28" y="9"/>
                  </a:cxn>
                  <a:cxn ang="0">
                    <a:pos x="27" y="0"/>
                  </a:cxn>
                  <a:cxn ang="0">
                    <a:pos x="3" y="6"/>
                  </a:cxn>
                  <a:cxn ang="0">
                    <a:pos x="0" y="12"/>
                  </a:cxn>
                  <a:cxn ang="0">
                    <a:pos x="3" y="6"/>
                  </a:cxn>
                  <a:cxn ang="0">
                    <a:pos x="0" y="8"/>
                  </a:cxn>
                  <a:cxn ang="0">
                    <a:pos x="0" y="12"/>
                  </a:cxn>
                  <a:cxn ang="0">
                    <a:pos x="8" y="12"/>
                  </a:cxn>
                </a:cxnLst>
                <a:rect l="0" t="0" r="r" b="b"/>
                <a:pathLst>
                  <a:path w="29" h="17">
                    <a:moveTo>
                      <a:pt x="8" y="12"/>
                    </a:moveTo>
                    <a:lnTo>
                      <a:pt x="5" y="16"/>
                    </a:lnTo>
                    <a:lnTo>
                      <a:pt x="28" y="9"/>
                    </a:lnTo>
                    <a:lnTo>
                      <a:pt x="27" y="0"/>
                    </a:lnTo>
                    <a:lnTo>
                      <a:pt x="3" y="6"/>
                    </a:lnTo>
                    <a:lnTo>
                      <a:pt x="0" y="12"/>
                    </a:lnTo>
                    <a:lnTo>
                      <a:pt x="3" y="6"/>
                    </a:lnTo>
                    <a:lnTo>
                      <a:pt x="0" y="8"/>
                    </a:lnTo>
                    <a:lnTo>
                      <a:pt x="0" y="12"/>
                    </a:lnTo>
                    <a:lnTo>
                      <a:pt x="8" y="1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6" name="Freeform 234"/>
              <p:cNvSpPr>
                <a:spLocks noChangeAspect="1"/>
              </p:cNvSpPr>
              <p:nvPr/>
            </p:nvSpPr>
            <p:spPr bwMode="auto">
              <a:xfrm>
                <a:off x="1989" y="2216"/>
                <a:ext cx="17" cy="322"/>
              </a:xfrm>
              <a:custGeom>
                <a:avLst/>
                <a:gdLst/>
                <a:ahLst/>
                <a:cxnLst>
                  <a:cxn ang="0">
                    <a:pos x="0" y="304"/>
                  </a:cxn>
                  <a:cxn ang="0">
                    <a:pos x="14" y="305"/>
                  </a:cxn>
                  <a:cxn ang="0">
                    <a:pos x="16" y="0"/>
                  </a:cxn>
                  <a:cxn ang="0">
                    <a:pos x="1" y="0"/>
                  </a:cxn>
                  <a:cxn ang="0">
                    <a:pos x="0" y="305"/>
                  </a:cxn>
                  <a:cxn ang="0">
                    <a:pos x="12" y="307"/>
                  </a:cxn>
                  <a:cxn ang="0">
                    <a:pos x="0" y="305"/>
                  </a:cxn>
                  <a:cxn ang="0">
                    <a:pos x="0" y="321"/>
                  </a:cxn>
                  <a:cxn ang="0">
                    <a:pos x="12" y="307"/>
                  </a:cxn>
                  <a:cxn ang="0">
                    <a:pos x="0" y="304"/>
                  </a:cxn>
                </a:cxnLst>
                <a:rect l="0" t="0" r="r" b="b"/>
                <a:pathLst>
                  <a:path w="17" h="322">
                    <a:moveTo>
                      <a:pt x="0" y="304"/>
                    </a:moveTo>
                    <a:lnTo>
                      <a:pt x="14" y="305"/>
                    </a:lnTo>
                    <a:lnTo>
                      <a:pt x="16" y="0"/>
                    </a:lnTo>
                    <a:lnTo>
                      <a:pt x="1" y="0"/>
                    </a:lnTo>
                    <a:lnTo>
                      <a:pt x="0" y="305"/>
                    </a:lnTo>
                    <a:lnTo>
                      <a:pt x="12" y="307"/>
                    </a:lnTo>
                    <a:lnTo>
                      <a:pt x="0" y="305"/>
                    </a:lnTo>
                    <a:lnTo>
                      <a:pt x="0" y="321"/>
                    </a:lnTo>
                    <a:lnTo>
                      <a:pt x="12" y="307"/>
                    </a:lnTo>
                    <a:lnTo>
                      <a:pt x="0" y="304"/>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7" name="Freeform 235"/>
              <p:cNvSpPr>
                <a:spLocks noChangeAspect="1"/>
              </p:cNvSpPr>
              <p:nvPr/>
            </p:nvSpPr>
            <p:spPr bwMode="auto">
              <a:xfrm>
                <a:off x="1989" y="2475"/>
                <a:ext cx="32" cy="49"/>
              </a:xfrm>
              <a:custGeom>
                <a:avLst/>
                <a:gdLst/>
                <a:ahLst/>
                <a:cxnLst>
                  <a:cxn ang="0">
                    <a:pos x="23" y="2"/>
                  </a:cxn>
                  <a:cxn ang="0">
                    <a:pos x="24" y="0"/>
                  </a:cxn>
                  <a:cxn ang="0">
                    <a:pos x="0" y="45"/>
                  </a:cxn>
                  <a:cxn ang="0">
                    <a:pos x="7" y="48"/>
                  </a:cxn>
                  <a:cxn ang="0">
                    <a:pos x="31" y="4"/>
                  </a:cxn>
                  <a:cxn ang="0">
                    <a:pos x="31" y="2"/>
                  </a:cxn>
                  <a:cxn ang="0">
                    <a:pos x="31" y="4"/>
                  </a:cxn>
                  <a:cxn ang="0">
                    <a:pos x="31" y="2"/>
                  </a:cxn>
                  <a:cxn ang="0">
                    <a:pos x="23" y="2"/>
                  </a:cxn>
                </a:cxnLst>
                <a:rect l="0" t="0" r="r" b="b"/>
                <a:pathLst>
                  <a:path w="32" h="49">
                    <a:moveTo>
                      <a:pt x="23" y="2"/>
                    </a:moveTo>
                    <a:lnTo>
                      <a:pt x="24" y="0"/>
                    </a:lnTo>
                    <a:lnTo>
                      <a:pt x="0" y="45"/>
                    </a:lnTo>
                    <a:lnTo>
                      <a:pt x="7" y="48"/>
                    </a:lnTo>
                    <a:lnTo>
                      <a:pt x="31" y="4"/>
                    </a:lnTo>
                    <a:lnTo>
                      <a:pt x="31" y="2"/>
                    </a:lnTo>
                    <a:lnTo>
                      <a:pt x="31" y="4"/>
                    </a:lnTo>
                    <a:lnTo>
                      <a:pt x="31" y="2"/>
                    </a:lnTo>
                    <a:lnTo>
                      <a:pt x="23" y="2"/>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8" name="Freeform 236"/>
              <p:cNvSpPr>
                <a:spLocks noChangeAspect="1"/>
              </p:cNvSpPr>
              <p:nvPr/>
            </p:nvSpPr>
            <p:spPr bwMode="auto">
              <a:xfrm>
                <a:off x="2012" y="2206"/>
                <a:ext cx="17" cy="272"/>
              </a:xfrm>
              <a:custGeom>
                <a:avLst/>
                <a:gdLst/>
                <a:ahLst/>
                <a:cxnLst>
                  <a:cxn ang="0">
                    <a:pos x="10" y="8"/>
                  </a:cxn>
                  <a:cxn ang="0">
                    <a:pos x="1" y="5"/>
                  </a:cxn>
                  <a:cxn ang="0">
                    <a:pos x="0" y="271"/>
                  </a:cxn>
                  <a:cxn ang="0">
                    <a:pos x="14" y="271"/>
                  </a:cxn>
                  <a:cxn ang="0">
                    <a:pos x="16" y="5"/>
                  </a:cxn>
                  <a:cxn ang="0">
                    <a:pos x="8" y="1"/>
                  </a:cxn>
                  <a:cxn ang="0">
                    <a:pos x="16" y="5"/>
                  </a:cxn>
                  <a:cxn ang="0">
                    <a:pos x="16" y="0"/>
                  </a:cxn>
                  <a:cxn ang="0">
                    <a:pos x="8" y="1"/>
                  </a:cxn>
                  <a:cxn ang="0">
                    <a:pos x="10" y="8"/>
                  </a:cxn>
                </a:cxnLst>
                <a:rect l="0" t="0" r="r" b="b"/>
                <a:pathLst>
                  <a:path w="17" h="272">
                    <a:moveTo>
                      <a:pt x="10" y="8"/>
                    </a:moveTo>
                    <a:lnTo>
                      <a:pt x="1" y="5"/>
                    </a:lnTo>
                    <a:lnTo>
                      <a:pt x="0" y="271"/>
                    </a:lnTo>
                    <a:lnTo>
                      <a:pt x="14" y="271"/>
                    </a:lnTo>
                    <a:lnTo>
                      <a:pt x="16" y="5"/>
                    </a:lnTo>
                    <a:lnTo>
                      <a:pt x="8" y="1"/>
                    </a:lnTo>
                    <a:lnTo>
                      <a:pt x="16" y="5"/>
                    </a:lnTo>
                    <a:lnTo>
                      <a:pt x="16" y="0"/>
                    </a:lnTo>
                    <a:lnTo>
                      <a:pt x="8" y="1"/>
                    </a:lnTo>
                    <a:lnTo>
                      <a:pt x="10"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39" name="Freeform 237"/>
              <p:cNvSpPr>
                <a:spLocks noChangeAspect="1"/>
              </p:cNvSpPr>
              <p:nvPr/>
            </p:nvSpPr>
            <p:spPr bwMode="auto">
              <a:xfrm>
                <a:off x="1951" y="2201"/>
                <a:ext cx="44" cy="397"/>
              </a:xfrm>
              <a:custGeom>
                <a:avLst/>
                <a:gdLst/>
                <a:ahLst/>
                <a:cxnLst>
                  <a:cxn ang="0">
                    <a:pos x="0" y="396"/>
                  </a:cxn>
                  <a:cxn ang="0">
                    <a:pos x="0" y="44"/>
                  </a:cxn>
                  <a:cxn ang="0">
                    <a:pos x="43" y="0"/>
                  </a:cxn>
                  <a:cxn ang="0">
                    <a:pos x="43" y="356"/>
                  </a:cxn>
                  <a:cxn ang="0">
                    <a:pos x="0" y="396"/>
                  </a:cxn>
                </a:cxnLst>
                <a:rect l="0" t="0" r="r" b="b"/>
                <a:pathLst>
                  <a:path w="44" h="397">
                    <a:moveTo>
                      <a:pt x="0" y="396"/>
                    </a:moveTo>
                    <a:lnTo>
                      <a:pt x="0" y="44"/>
                    </a:lnTo>
                    <a:lnTo>
                      <a:pt x="43" y="0"/>
                    </a:lnTo>
                    <a:lnTo>
                      <a:pt x="43" y="356"/>
                    </a:lnTo>
                    <a:lnTo>
                      <a:pt x="0" y="396"/>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0" name="Freeform 238"/>
              <p:cNvSpPr>
                <a:spLocks noChangeAspect="1"/>
              </p:cNvSpPr>
              <p:nvPr/>
            </p:nvSpPr>
            <p:spPr bwMode="auto">
              <a:xfrm>
                <a:off x="1947" y="2242"/>
                <a:ext cx="17" cy="356"/>
              </a:xfrm>
              <a:custGeom>
                <a:avLst/>
                <a:gdLst/>
                <a:ahLst/>
                <a:cxnLst>
                  <a:cxn ang="0">
                    <a:pos x="2" y="0"/>
                  </a:cxn>
                  <a:cxn ang="0">
                    <a:pos x="0" y="3"/>
                  </a:cxn>
                  <a:cxn ang="0">
                    <a:pos x="0" y="355"/>
                  </a:cxn>
                  <a:cxn ang="0">
                    <a:pos x="16" y="355"/>
                  </a:cxn>
                  <a:cxn ang="0">
                    <a:pos x="16" y="3"/>
                  </a:cxn>
                  <a:cxn ang="0">
                    <a:pos x="14" y="5"/>
                  </a:cxn>
                  <a:cxn ang="0">
                    <a:pos x="2" y="0"/>
                  </a:cxn>
                  <a:cxn ang="0">
                    <a:pos x="0" y="2"/>
                  </a:cxn>
                  <a:cxn ang="0">
                    <a:pos x="0" y="3"/>
                  </a:cxn>
                  <a:cxn ang="0">
                    <a:pos x="2" y="0"/>
                  </a:cxn>
                </a:cxnLst>
                <a:rect l="0" t="0" r="r" b="b"/>
                <a:pathLst>
                  <a:path w="17" h="356">
                    <a:moveTo>
                      <a:pt x="2" y="0"/>
                    </a:moveTo>
                    <a:lnTo>
                      <a:pt x="0" y="3"/>
                    </a:lnTo>
                    <a:lnTo>
                      <a:pt x="0" y="355"/>
                    </a:lnTo>
                    <a:lnTo>
                      <a:pt x="16" y="355"/>
                    </a:lnTo>
                    <a:lnTo>
                      <a:pt x="16" y="3"/>
                    </a:lnTo>
                    <a:lnTo>
                      <a:pt x="14" y="5"/>
                    </a:lnTo>
                    <a:lnTo>
                      <a:pt x="2" y="0"/>
                    </a:lnTo>
                    <a:lnTo>
                      <a:pt x="0" y="2"/>
                    </a:lnTo>
                    <a:lnTo>
                      <a:pt x="0" y="3"/>
                    </a:lnTo>
                    <a:lnTo>
                      <a:pt x="2" y="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1" name="Freeform 239"/>
              <p:cNvSpPr>
                <a:spLocks noChangeAspect="1"/>
              </p:cNvSpPr>
              <p:nvPr/>
            </p:nvSpPr>
            <p:spPr bwMode="auto">
              <a:xfrm>
                <a:off x="1948" y="2191"/>
                <a:ext cx="51" cy="57"/>
              </a:xfrm>
              <a:custGeom>
                <a:avLst/>
                <a:gdLst/>
                <a:ahLst/>
                <a:cxnLst>
                  <a:cxn ang="0">
                    <a:pos x="50" y="10"/>
                  </a:cxn>
                  <a:cxn ang="0">
                    <a:pos x="43" y="8"/>
                  </a:cxn>
                  <a:cxn ang="0">
                    <a:pos x="0" y="51"/>
                  </a:cxn>
                  <a:cxn ang="0">
                    <a:pos x="6" y="56"/>
                  </a:cxn>
                  <a:cxn ang="0">
                    <a:pos x="49" y="12"/>
                  </a:cxn>
                  <a:cxn ang="0">
                    <a:pos x="42" y="10"/>
                  </a:cxn>
                  <a:cxn ang="0">
                    <a:pos x="50" y="10"/>
                  </a:cxn>
                  <a:cxn ang="0">
                    <a:pos x="50" y="0"/>
                  </a:cxn>
                  <a:cxn ang="0">
                    <a:pos x="43" y="8"/>
                  </a:cxn>
                  <a:cxn ang="0">
                    <a:pos x="50" y="10"/>
                  </a:cxn>
                </a:cxnLst>
                <a:rect l="0" t="0" r="r" b="b"/>
                <a:pathLst>
                  <a:path w="51" h="57">
                    <a:moveTo>
                      <a:pt x="50" y="10"/>
                    </a:moveTo>
                    <a:lnTo>
                      <a:pt x="43" y="8"/>
                    </a:lnTo>
                    <a:lnTo>
                      <a:pt x="0" y="51"/>
                    </a:lnTo>
                    <a:lnTo>
                      <a:pt x="6" y="56"/>
                    </a:lnTo>
                    <a:lnTo>
                      <a:pt x="49" y="12"/>
                    </a:lnTo>
                    <a:lnTo>
                      <a:pt x="42" y="10"/>
                    </a:lnTo>
                    <a:lnTo>
                      <a:pt x="50" y="10"/>
                    </a:lnTo>
                    <a:lnTo>
                      <a:pt x="50" y="0"/>
                    </a:lnTo>
                    <a:lnTo>
                      <a:pt x="43" y="8"/>
                    </a:lnTo>
                    <a:lnTo>
                      <a:pt x="50" y="10"/>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2" name="Freeform 240"/>
              <p:cNvSpPr>
                <a:spLocks noChangeAspect="1"/>
              </p:cNvSpPr>
              <p:nvPr/>
            </p:nvSpPr>
            <p:spPr bwMode="auto">
              <a:xfrm>
                <a:off x="1990" y="2201"/>
                <a:ext cx="17" cy="360"/>
              </a:xfrm>
              <a:custGeom>
                <a:avLst/>
                <a:gdLst/>
                <a:ahLst/>
                <a:cxnLst>
                  <a:cxn ang="0">
                    <a:pos x="12" y="359"/>
                  </a:cxn>
                  <a:cxn ang="0">
                    <a:pos x="16" y="356"/>
                  </a:cxn>
                  <a:cxn ang="0">
                    <a:pos x="16" y="0"/>
                  </a:cxn>
                  <a:cxn ang="0">
                    <a:pos x="0" y="0"/>
                  </a:cxn>
                  <a:cxn ang="0">
                    <a:pos x="0" y="356"/>
                  </a:cxn>
                  <a:cxn ang="0">
                    <a:pos x="4" y="353"/>
                  </a:cxn>
                  <a:cxn ang="0">
                    <a:pos x="12" y="359"/>
                  </a:cxn>
                  <a:cxn ang="0">
                    <a:pos x="14" y="357"/>
                  </a:cxn>
                  <a:cxn ang="0">
                    <a:pos x="16" y="356"/>
                  </a:cxn>
                  <a:cxn ang="0">
                    <a:pos x="12" y="359"/>
                  </a:cxn>
                </a:cxnLst>
                <a:rect l="0" t="0" r="r" b="b"/>
                <a:pathLst>
                  <a:path w="17" h="360">
                    <a:moveTo>
                      <a:pt x="12" y="359"/>
                    </a:moveTo>
                    <a:lnTo>
                      <a:pt x="16" y="356"/>
                    </a:lnTo>
                    <a:lnTo>
                      <a:pt x="16" y="0"/>
                    </a:lnTo>
                    <a:lnTo>
                      <a:pt x="0" y="0"/>
                    </a:lnTo>
                    <a:lnTo>
                      <a:pt x="0" y="356"/>
                    </a:lnTo>
                    <a:lnTo>
                      <a:pt x="4" y="353"/>
                    </a:lnTo>
                    <a:lnTo>
                      <a:pt x="12" y="359"/>
                    </a:lnTo>
                    <a:lnTo>
                      <a:pt x="14" y="357"/>
                    </a:lnTo>
                    <a:lnTo>
                      <a:pt x="16" y="356"/>
                    </a:lnTo>
                    <a:lnTo>
                      <a:pt x="12" y="359"/>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3" name="Freeform 241"/>
              <p:cNvSpPr>
                <a:spLocks noChangeAspect="1"/>
              </p:cNvSpPr>
              <p:nvPr/>
            </p:nvSpPr>
            <p:spPr bwMode="auto">
              <a:xfrm>
                <a:off x="1947" y="2554"/>
                <a:ext cx="50" cy="52"/>
              </a:xfrm>
              <a:custGeom>
                <a:avLst/>
                <a:gdLst/>
                <a:ahLst/>
                <a:cxnLst>
                  <a:cxn ang="0">
                    <a:pos x="0" y="43"/>
                  </a:cxn>
                  <a:cxn ang="0">
                    <a:pos x="7" y="45"/>
                  </a:cxn>
                  <a:cxn ang="0">
                    <a:pos x="49" y="6"/>
                  </a:cxn>
                  <a:cxn ang="0">
                    <a:pos x="45" y="0"/>
                  </a:cxn>
                  <a:cxn ang="0">
                    <a:pos x="2" y="40"/>
                  </a:cxn>
                  <a:cxn ang="0">
                    <a:pos x="8" y="43"/>
                  </a:cxn>
                  <a:cxn ang="0">
                    <a:pos x="0" y="43"/>
                  </a:cxn>
                  <a:cxn ang="0">
                    <a:pos x="1" y="51"/>
                  </a:cxn>
                  <a:cxn ang="0">
                    <a:pos x="7" y="45"/>
                  </a:cxn>
                  <a:cxn ang="0">
                    <a:pos x="0" y="43"/>
                  </a:cxn>
                </a:cxnLst>
                <a:rect l="0" t="0" r="r" b="b"/>
                <a:pathLst>
                  <a:path w="50" h="52">
                    <a:moveTo>
                      <a:pt x="0" y="43"/>
                    </a:moveTo>
                    <a:lnTo>
                      <a:pt x="7" y="45"/>
                    </a:lnTo>
                    <a:lnTo>
                      <a:pt x="49" y="6"/>
                    </a:lnTo>
                    <a:lnTo>
                      <a:pt x="45" y="0"/>
                    </a:lnTo>
                    <a:lnTo>
                      <a:pt x="2" y="40"/>
                    </a:lnTo>
                    <a:lnTo>
                      <a:pt x="8" y="43"/>
                    </a:lnTo>
                    <a:lnTo>
                      <a:pt x="0" y="43"/>
                    </a:lnTo>
                    <a:lnTo>
                      <a:pt x="1" y="51"/>
                    </a:lnTo>
                    <a:lnTo>
                      <a:pt x="7" y="45"/>
                    </a:lnTo>
                    <a:lnTo>
                      <a:pt x="0" y="43"/>
                    </a:lnTo>
                  </a:path>
                </a:pathLst>
              </a:custGeom>
              <a:solidFill>
                <a:srgbClr val="5672B2"/>
              </a:solidFill>
              <a:ln w="9525" cap="rnd">
                <a:noFill/>
                <a:round/>
                <a:headEnd type="none" w="sm" len="sm"/>
                <a:tailEnd type="none" w="sm" len="sm"/>
              </a:ln>
              <a:effectLst/>
            </p:spPr>
            <p:txBody>
              <a:bodyPr wrap="none" lIns="91968" tIns="0" rIns="91968" bIns="45982">
                <a:spAutoFit/>
              </a:bodyPr>
              <a:lstStyle/>
              <a:p>
                <a:endParaRPr lang="it-IT"/>
              </a:p>
            </p:txBody>
          </p:sp>
          <p:sp>
            <p:nvSpPr>
              <p:cNvPr id="944" name="Freeform 242"/>
              <p:cNvSpPr>
                <a:spLocks noChangeAspect="1"/>
              </p:cNvSpPr>
              <p:nvPr/>
            </p:nvSpPr>
            <p:spPr bwMode="auto">
              <a:xfrm>
                <a:off x="1531" y="2240"/>
                <a:ext cx="420" cy="360"/>
              </a:xfrm>
              <a:custGeom>
                <a:avLst/>
                <a:gdLst/>
                <a:ahLst/>
                <a:cxnLst>
                  <a:cxn ang="0">
                    <a:pos x="0" y="0"/>
                  </a:cxn>
                  <a:cxn ang="0">
                    <a:pos x="419" y="0"/>
                  </a:cxn>
                  <a:cxn ang="0">
                    <a:pos x="419" y="359"/>
                  </a:cxn>
                  <a:cxn ang="0">
                    <a:pos x="0" y="359"/>
                  </a:cxn>
                  <a:cxn ang="0">
                    <a:pos x="0" y="0"/>
                  </a:cxn>
                </a:cxnLst>
                <a:rect l="0" t="0" r="r" b="b"/>
                <a:pathLst>
                  <a:path w="420" h="360">
                    <a:moveTo>
                      <a:pt x="0" y="0"/>
                    </a:moveTo>
                    <a:lnTo>
                      <a:pt x="419" y="0"/>
                    </a:lnTo>
                    <a:lnTo>
                      <a:pt x="419" y="359"/>
                    </a:lnTo>
                    <a:lnTo>
                      <a:pt x="0" y="359"/>
                    </a:lnTo>
                    <a:lnTo>
                      <a:pt x="0"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5" name="Freeform 243"/>
              <p:cNvSpPr>
                <a:spLocks noChangeAspect="1"/>
              </p:cNvSpPr>
              <p:nvPr/>
            </p:nvSpPr>
            <p:spPr bwMode="auto">
              <a:xfrm>
                <a:off x="1531" y="2236"/>
                <a:ext cx="424" cy="17"/>
              </a:xfrm>
              <a:custGeom>
                <a:avLst/>
                <a:gdLst/>
                <a:ahLst/>
                <a:cxnLst>
                  <a:cxn ang="0">
                    <a:pos x="423" y="8"/>
                  </a:cxn>
                  <a:cxn ang="0">
                    <a:pos x="419" y="0"/>
                  </a:cxn>
                  <a:cxn ang="0">
                    <a:pos x="0" y="0"/>
                  </a:cxn>
                  <a:cxn ang="0">
                    <a:pos x="0" y="16"/>
                  </a:cxn>
                  <a:cxn ang="0">
                    <a:pos x="419" y="16"/>
                  </a:cxn>
                  <a:cxn ang="0">
                    <a:pos x="415" y="8"/>
                  </a:cxn>
                  <a:cxn ang="0">
                    <a:pos x="423" y="8"/>
                  </a:cxn>
                  <a:cxn ang="0">
                    <a:pos x="423" y="0"/>
                  </a:cxn>
                  <a:cxn ang="0">
                    <a:pos x="419" y="0"/>
                  </a:cxn>
                  <a:cxn ang="0">
                    <a:pos x="423" y="8"/>
                  </a:cxn>
                </a:cxnLst>
                <a:rect l="0" t="0" r="r" b="b"/>
                <a:pathLst>
                  <a:path w="424" h="17">
                    <a:moveTo>
                      <a:pt x="423" y="8"/>
                    </a:moveTo>
                    <a:lnTo>
                      <a:pt x="419" y="0"/>
                    </a:lnTo>
                    <a:lnTo>
                      <a:pt x="0" y="0"/>
                    </a:lnTo>
                    <a:lnTo>
                      <a:pt x="0" y="16"/>
                    </a:lnTo>
                    <a:lnTo>
                      <a:pt x="419" y="16"/>
                    </a:lnTo>
                    <a:lnTo>
                      <a:pt x="415" y="8"/>
                    </a:lnTo>
                    <a:lnTo>
                      <a:pt x="423" y="8"/>
                    </a:lnTo>
                    <a:lnTo>
                      <a:pt x="423" y="0"/>
                    </a:lnTo>
                    <a:lnTo>
                      <a:pt x="419" y="0"/>
                    </a:lnTo>
                    <a:lnTo>
                      <a:pt x="423"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6" name="Freeform 244"/>
              <p:cNvSpPr>
                <a:spLocks noChangeAspect="1"/>
              </p:cNvSpPr>
              <p:nvPr/>
            </p:nvSpPr>
            <p:spPr bwMode="auto">
              <a:xfrm>
                <a:off x="1946" y="2240"/>
                <a:ext cx="17" cy="364"/>
              </a:xfrm>
              <a:custGeom>
                <a:avLst/>
                <a:gdLst/>
                <a:ahLst/>
                <a:cxnLst>
                  <a:cxn ang="0">
                    <a:pos x="8" y="363"/>
                  </a:cxn>
                  <a:cxn ang="0">
                    <a:pos x="16" y="359"/>
                  </a:cxn>
                  <a:cxn ang="0">
                    <a:pos x="16" y="0"/>
                  </a:cxn>
                  <a:cxn ang="0">
                    <a:pos x="0" y="0"/>
                  </a:cxn>
                  <a:cxn ang="0">
                    <a:pos x="0" y="359"/>
                  </a:cxn>
                  <a:cxn ang="0">
                    <a:pos x="8" y="355"/>
                  </a:cxn>
                  <a:cxn ang="0">
                    <a:pos x="8" y="363"/>
                  </a:cxn>
                  <a:cxn ang="0">
                    <a:pos x="16" y="363"/>
                  </a:cxn>
                  <a:cxn ang="0">
                    <a:pos x="16" y="359"/>
                  </a:cxn>
                  <a:cxn ang="0">
                    <a:pos x="8" y="363"/>
                  </a:cxn>
                </a:cxnLst>
                <a:rect l="0" t="0" r="r" b="b"/>
                <a:pathLst>
                  <a:path w="17" h="364">
                    <a:moveTo>
                      <a:pt x="8" y="363"/>
                    </a:moveTo>
                    <a:lnTo>
                      <a:pt x="16" y="359"/>
                    </a:lnTo>
                    <a:lnTo>
                      <a:pt x="16" y="0"/>
                    </a:lnTo>
                    <a:lnTo>
                      <a:pt x="0" y="0"/>
                    </a:lnTo>
                    <a:lnTo>
                      <a:pt x="0" y="359"/>
                    </a:lnTo>
                    <a:lnTo>
                      <a:pt x="8" y="355"/>
                    </a:lnTo>
                    <a:lnTo>
                      <a:pt x="8" y="363"/>
                    </a:lnTo>
                    <a:lnTo>
                      <a:pt x="16" y="363"/>
                    </a:lnTo>
                    <a:lnTo>
                      <a:pt x="16" y="359"/>
                    </a:lnTo>
                    <a:lnTo>
                      <a:pt x="8" y="363"/>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7" name="Freeform 245"/>
              <p:cNvSpPr>
                <a:spLocks noChangeAspect="1"/>
              </p:cNvSpPr>
              <p:nvPr/>
            </p:nvSpPr>
            <p:spPr bwMode="auto">
              <a:xfrm>
                <a:off x="1527" y="2595"/>
                <a:ext cx="424" cy="17"/>
              </a:xfrm>
              <a:custGeom>
                <a:avLst/>
                <a:gdLst/>
                <a:ahLst/>
                <a:cxnLst>
                  <a:cxn ang="0">
                    <a:pos x="0" y="8"/>
                  </a:cxn>
                  <a:cxn ang="0">
                    <a:pos x="4" y="16"/>
                  </a:cxn>
                  <a:cxn ang="0">
                    <a:pos x="423" y="16"/>
                  </a:cxn>
                  <a:cxn ang="0">
                    <a:pos x="423" y="0"/>
                  </a:cxn>
                  <a:cxn ang="0">
                    <a:pos x="4" y="0"/>
                  </a:cxn>
                  <a:cxn ang="0">
                    <a:pos x="8" y="8"/>
                  </a:cxn>
                  <a:cxn ang="0">
                    <a:pos x="0" y="8"/>
                  </a:cxn>
                  <a:cxn ang="0">
                    <a:pos x="0" y="16"/>
                  </a:cxn>
                  <a:cxn ang="0">
                    <a:pos x="4" y="16"/>
                  </a:cxn>
                  <a:cxn ang="0">
                    <a:pos x="0" y="8"/>
                  </a:cxn>
                </a:cxnLst>
                <a:rect l="0" t="0" r="r" b="b"/>
                <a:pathLst>
                  <a:path w="424" h="17">
                    <a:moveTo>
                      <a:pt x="0" y="8"/>
                    </a:moveTo>
                    <a:lnTo>
                      <a:pt x="4" y="16"/>
                    </a:lnTo>
                    <a:lnTo>
                      <a:pt x="423" y="16"/>
                    </a:lnTo>
                    <a:lnTo>
                      <a:pt x="423" y="0"/>
                    </a:lnTo>
                    <a:lnTo>
                      <a:pt x="4" y="0"/>
                    </a:lnTo>
                    <a:lnTo>
                      <a:pt x="8" y="8"/>
                    </a:lnTo>
                    <a:lnTo>
                      <a:pt x="0" y="8"/>
                    </a:lnTo>
                    <a:lnTo>
                      <a:pt x="0" y="16"/>
                    </a:lnTo>
                    <a:lnTo>
                      <a:pt x="4" y="16"/>
                    </a:lnTo>
                    <a:lnTo>
                      <a:pt x="0" y="8"/>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8" name="Freeform 246"/>
              <p:cNvSpPr>
                <a:spLocks noChangeAspect="1"/>
              </p:cNvSpPr>
              <p:nvPr/>
            </p:nvSpPr>
            <p:spPr bwMode="auto">
              <a:xfrm>
                <a:off x="1527" y="2236"/>
                <a:ext cx="17" cy="364"/>
              </a:xfrm>
              <a:custGeom>
                <a:avLst/>
                <a:gdLst/>
                <a:ahLst/>
                <a:cxnLst>
                  <a:cxn ang="0">
                    <a:pos x="8" y="0"/>
                  </a:cxn>
                  <a:cxn ang="0">
                    <a:pos x="0" y="4"/>
                  </a:cxn>
                  <a:cxn ang="0">
                    <a:pos x="0" y="363"/>
                  </a:cxn>
                  <a:cxn ang="0">
                    <a:pos x="16" y="363"/>
                  </a:cxn>
                  <a:cxn ang="0">
                    <a:pos x="16" y="4"/>
                  </a:cxn>
                  <a:cxn ang="0">
                    <a:pos x="8" y="8"/>
                  </a:cxn>
                  <a:cxn ang="0">
                    <a:pos x="8" y="0"/>
                  </a:cxn>
                  <a:cxn ang="0">
                    <a:pos x="0" y="0"/>
                  </a:cxn>
                  <a:cxn ang="0">
                    <a:pos x="0" y="4"/>
                  </a:cxn>
                  <a:cxn ang="0">
                    <a:pos x="8" y="0"/>
                  </a:cxn>
                </a:cxnLst>
                <a:rect l="0" t="0" r="r" b="b"/>
                <a:pathLst>
                  <a:path w="17" h="364">
                    <a:moveTo>
                      <a:pt x="8" y="0"/>
                    </a:moveTo>
                    <a:lnTo>
                      <a:pt x="0" y="4"/>
                    </a:lnTo>
                    <a:lnTo>
                      <a:pt x="0" y="363"/>
                    </a:lnTo>
                    <a:lnTo>
                      <a:pt x="16" y="363"/>
                    </a:lnTo>
                    <a:lnTo>
                      <a:pt x="16" y="4"/>
                    </a:lnTo>
                    <a:lnTo>
                      <a:pt x="8" y="8"/>
                    </a:lnTo>
                    <a:lnTo>
                      <a:pt x="8" y="0"/>
                    </a:lnTo>
                    <a:lnTo>
                      <a:pt x="0" y="0"/>
                    </a:lnTo>
                    <a:lnTo>
                      <a:pt x="0" y="4"/>
                    </a:lnTo>
                    <a:lnTo>
                      <a:pt x="8" y="0"/>
                    </a:lnTo>
                  </a:path>
                </a:pathLst>
              </a:custGeom>
              <a:solidFill>
                <a:srgbClr val="96AAD6"/>
              </a:solidFill>
              <a:ln w="9525" cap="rnd">
                <a:noFill/>
                <a:round/>
                <a:headEnd type="none" w="sm" len="sm"/>
                <a:tailEnd type="none" w="sm" len="sm"/>
              </a:ln>
              <a:effectLst/>
            </p:spPr>
            <p:txBody>
              <a:bodyPr wrap="none" lIns="91968" tIns="0" rIns="91968" bIns="45982">
                <a:spAutoFit/>
              </a:bodyPr>
              <a:lstStyle/>
              <a:p>
                <a:endParaRPr lang="it-IT"/>
              </a:p>
            </p:txBody>
          </p:sp>
          <p:sp>
            <p:nvSpPr>
              <p:cNvPr id="949" name="Freeform 247"/>
              <p:cNvSpPr>
                <a:spLocks noChangeAspect="1"/>
              </p:cNvSpPr>
              <p:nvPr/>
            </p:nvSpPr>
            <p:spPr bwMode="auto">
              <a:xfrm>
                <a:off x="1561" y="2272"/>
                <a:ext cx="354" cy="262"/>
              </a:xfrm>
              <a:custGeom>
                <a:avLst/>
                <a:gdLst/>
                <a:ahLst/>
                <a:cxnLst>
                  <a:cxn ang="0">
                    <a:pos x="0" y="0"/>
                  </a:cxn>
                  <a:cxn ang="0">
                    <a:pos x="353" y="0"/>
                  </a:cxn>
                  <a:cxn ang="0">
                    <a:pos x="353" y="261"/>
                  </a:cxn>
                  <a:cxn ang="0">
                    <a:pos x="0" y="261"/>
                  </a:cxn>
                  <a:cxn ang="0">
                    <a:pos x="0" y="0"/>
                  </a:cxn>
                </a:cxnLst>
                <a:rect l="0" t="0" r="r" b="b"/>
                <a:pathLst>
                  <a:path w="354" h="262">
                    <a:moveTo>
                      <a:pt x="0" y="0"/>
                    </a:moveTo>
                    <a:lnTo>
                      <a:pt x="353" y="0"/>
                    </a:lnTo>
                    <a:lnTo>
                      <a:pt x="353" y="261"/>
                    </a:lnTo>
                    <a:lnTo>
                      <a:pt x="0" y="261"/>
                    </a:lnTo>
                    <a:lnTo>
                      <a:pt x="0" y="0"/>
                    </a:lnTo>
                  </a:path>
                </a:pathLst>
              </a:custGeom>
              <a:solidFill>
                <a:srgbClr val="DBEAF4"/>
              </a:solidFill>
              <a:ln w="9525" cap="rnd">
                <a:noFill/>
                <a:round/>
                <a:headEnd type="none" w="sm" len="sm"/>
                <a:tailEnd type="none" w="sm" len="sm"/>
              </a:ln>
              <a:effectLst/>
            </p:spPr>
            <p:txBody>
              <a:bodyPr wrap="none" lIns="91968" tIns="0" rIns="91968" bIns="45982">
                <a:spAutoFit/>
              </a:bodyPr>
              <a:lstStyle/>
              <a:p>
                <a:endParaRPr lang="it-IT"/>
              </a:p>
            </p:txBody>
          </p:sp>
          <p:sp>
            <p:nvSpPr>
              <p:cNvPr id="950" name="Freeform 248"/>
              <p:cNvSpPr>
                <a:spLocks noChangeAspect="1"/>
              </p:cNvSpPr>
              <p:nvPr/>
            </p:nvSpPr>
            <p:spPr bwMode="auto">
              <a:xfrm>
                <a:off x="1910" y="2272"/>
                <a:ext cx="17" cy="266"/>
              </a:xfrm>
              <a:custGeom>
                <a:avLst/>
                <a:gdLst/>
                <a:ahLst/>
                <a:cxnLst>
                  <a:cxn ang="0">
                    <a:pos x="8" y="265"/>
                  </a:cxn>
                  <a:cxn ang="0">
                    <a:pos x="16" y="261"/>
                  </a:cxn>
                  <a:cxn ang="0">
                    <a:pos x="16" y="0"/>
                  </a:cxn>
                  <a:cxn ang="0">
                    <a:pos x="0" y="0"/>
                  </a:cxn>
                  <a:cxn ang="0">
                    <a:pos x="0" y="261"/>
                  </a:cxn>
                  <a:cxn ang="0">
                    <a:pos x="8" y="257"/>
                  </a:cxn>
                  <a:cxn ang="0">
                    <a:pos x="8" y="265"/>
                  </a:cxn>
                  <a:cxn ang="0">
                    <a:pos x="16" y="265"/>
                  </a:cxn>
                  <a:cxn ang="0">
                    <a:pos x="16" y="261"/>
                  </a:cxn>
                  <a:cxn ang="0">
                    <a:pos x="8" y="265"/>
                  </a:cxn>
                </a:cxnLst>
                <a:rect l="0" t="0" r="r" b="b"/>
                <a:pathLst>
                  <a:path w="17" h="266">
                    <a:moveTo>
                      <a:pt x="8" y="265"/>
                    </a:moveTo>
                    <a:lnTo>
                      <a:pt x="16" y="261"/>
                    </a:lnTo>
                    <a:lnTo>
                      <a:pt x="16" y="0"/>
                    </a:lnTo>
                    <a:lnTo>
                      <a:pt x="0" y="0"/>
                    </a:lnTo>
                    <a:lnTo>
                      <a:pt x="0" y="261"/>
                    </a:lnTo>
                    <a:lnTo>
                      <a:pt x="8" y="257"/>
                    </a:lnTo>
                    <a:lnTo>
                      <a:pt x="8" y="265"/>
                    </a:lnTo>
                    <a:lnTo>
                      <a:pt x="16" y="265"/>
                    </a:lnTo>
                    <a:lnTo>
                      <a:pt x="16" y="261"/>
                    </a:lnTo>
                    <a:lnTo>
                      <a:pt x="8" y="265"/>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1" name="Freeform 249"/>
              <p:cNvSpPr>
                <a:spLocks noChangeAspect="1"/>
              </p:cNvSpPr>
              <p:nvPr/>
            </p:nvSpPr>
            <p:spPr bwMode="auto">
              <a:xfrm>
                <a:off x="1558" y="2529"/>
                <a:ext cx="357" cy="17"/>
              </a:xfrm>
              <a:custGeom>
                <a:avLst/>
                <a:gdLst/>
                <a:ahLst/>
                <a:cxnLst>
                  <a:cxn ang="0">
                    <a:pos x="0" y="8"/>
                  </a:cxn>
                  <a:cxn ang="0">
                    <a:pos x="0" y="16"/>
                  </a:cxn>
                  <a:cxn ang="0">
                    <a:pos x="356" y="16"/>
                  </a:cxn>
                  <a:cxn ang="0">
                    <a:pos x="356" y="0"/>
                  </a:cxn>
                  <a:cxn ang="0">
                    <a:pos x="0" y="0"/>
                  </a:cxn>
                  <a:cxn ang="0">
                    <a:pos x="0" y="8"/>
                  </a:cxn>
                </a:cxnLst>
                <a:rect l="0" t="0" r="r" b="b"/>
                <a:pathLst>
                  <a:path w="357" h="17">
                    <a:moveTo>
                      <a:pt x="0" y="8"/>
                    </a:moveTo>
                    <a:lnTo>
                      <a:pt x="0" y="16"/>
                    </a:lnTo>
                    <a:lnTo>
                      <a:pt x="356" y="16"/>
                    </a:lnTo>
                    <a:lnTo>
                      <a:pt x="356" y="0"/>
                    </a:lnTo>
                    <a:lnTo>
                      <a:pt x="0" y="0"/>
                    </a:lnTo>
                    <a:lnTo>
                      <a:pt x="0" y="8"/>
                    </a:lnTo>
                  </a:path>
                </a:pathLst>
              </a:custGeom>
              <a:solidFill>
                <a:srgbClr val="FFFFFF"/>
              </a:solidFill>
              <a:ln w="9525" cap="rnd">
                <a:noFill/>
                <a:round/>
                <a:headEnd type="none" w="sm" len="sm"/>
                <a:tailEnd type="none" w="sm" len="sm"/>
              </a:ln>
              <a:effectLst/>
            </p:spPr>
            <p:txBody>
              <a:bodyPr wrap="none" lIns="91968" tIns="0" rIns="91968" bIns="45982">
                <a:spAutoFit/>
              </a:bodyPr>
              <a:lstStyle/>
              <a:p>
                <a:endParaRPr lang="it-IT"/>
              </a:p>
            </p:txBody>
          </p:sp>
          <p:sp>
            <p:nvSpPr>
              <p:cNvPr id="952" name="Freeform 250"/>
              <p:cNvSpPr>
                <a:spLocks noChangeAspect="1"/>
              </p:cNvSpPr>
              <p:nvPr/>
            </p:nvSpPr>
            <p:spPr bwMode="auto">
              <a:xfrm>
                <a:off x="1557" y="2268"/>
                <a:ext cx="17" cy="266"/>
              </a:xfrm>
              <a:custGeom>
                <a:avLst/>
                <a:gdLst/>
                <a:ahLst/>
                <a:cxnLst>
                  <a:cxn ang="0">
                    <a:pos x="8" y="0"/>
                  </a:cxn>
                  <a:cxn ang="0">
                    <a:pos x="0" y="4"/>
                  </a:cxn>
                  <a:cxn ang="0">
                    <a:pos x="0" y="265"/>
                  </a:cxn>
                  <a:cxn ang="0">
                    <a:pos x="16" y="265"/>
                  </a:cxn>
                  <a:cxn ang="0">
                    <a:pos x="16" y="4"/>
                  </a:cxn>
                  <a:cxn ang="0">
                    <a:pos x="8" y="8"/>
                  </a:cxn>
                  <a:cxn ang="0">
                    <a:pos x="8" y="0"/>
                  </a:cxn>
                  <a:cxn ang="0">
                    <a:pos x="0" y="0"/>
                  </a:cxn>
                  <a:cxn ang="0">
                    <a:pos x="0" y="4"/>
                  </a:cxn>
                  <a:cxn ang="0">
                    <a:pos x="8" y="0"/>
                  </a:cxn>
                </a:cxnLst>
                <a:rect l="0" t="0" r="r" b="b"/>
                <a:pathLst>
                  <a:path w="17" h="266">
                    <a:moveTo>
                      <a:pt x="8" y="0"/>
                    </a:moveTo>
                    <a:lnTo>
                      <a:pt x="0" y="4"/>
                    </a:lnTo>
                    <a:lnTo>
                      <a:pt x="0" y="265"/>
                    </a:lnTo>
                    <a:lnTo>
                      <a:pt x="16" y="265"/>
                    </a:lnTo>
                    <a:lnTo>
                      <a:pt x="16" y="4"/>
                    </a:lnTo>
                    <a:lnTo>
                      <a:pt x="8" y="8"/>
                    </a:lnTo>
                    <a:lnTo>
                      <a:pt x="8" y="0"/>
                    </a:lnTo>
                    <a:lnTo>
                      <a:pt x="0" y="0"/>
                    </a:lnTo>
                    <a:lnTo>
                      <a:pt x="0" y="4"/>
                    </a:lnTo>
                    <a:lnTo>
                      <a:pt x="8" y="0"/>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3" name="Freeform 251"/>
              <p:cNvSpPr>
                <a:spLocks noChangeAspect="1"/>
              </p:cNvSpPr>
              <p:nvPr/>
            </p:nvSpPr>
            <p:spPr bwMode="auto">
              <a:xfrm>
                <a:off x="1561" y="2268"/>
                <a:ext cx="354" cy="17"/>
              </a:xfrm>
              <a:custGeom>
                <a:avLst/>
                <a:gdLst/>
                <a:ahLst/>
                <a:cxnLst>
                  <a:cxn ang="0">
                    <a:pos x="353" y="8"/>
                  </a:cxn>
                  <a:cxn ang="0">
                    <a:pos x="353" y="0"/>
                  </a:cxn>
                  <a:cxn ang="0">
                    <a:pos x="0" y="0"/>
                  </a:cxn>
                  <a:cxn ang="0">
                    <a:pos x="0" y="16"/>
                  </a:cxn>
                  <a:cxn ang="0">
                    <a:pos x="353" y="16"/>
                  </a:cxn>
                  <a:cxn ang="0">
                    <a:pos x="353" y="8"/>
                  </a:cxn>
                </a:cxnLst>
                <a:rect l="0" t="0" r="r" b="b"/>
                <a:pathLst>
                  <a:path w="354" h="17">
                    <a:moveTo>
                      <a:pt x="353" y="8"/>
                    </a:moveTo>
                    <a:lnTo>
                      <a:pt x="353" y="0"/>
                    </a:lnTo>
                    <a:lnTo>
                      <a:pt x="0" y="0"/>
                    </a:lnTo>
                    <a:lnTo>
                      <a:pt x="0" y="16"/>
                    </a:lnTo>
                    <a:lnTo>
                      <a:pt x="353" y="16"/>
                    </a:lnTo>
                    <a:lnTo>
                      <a:pt x="353" y="8"/>
                    </a:lnTo>
                  </a:path>
                </a:pathLst>
              </a:custGeom>
              <a:solidFill>
                <a:srgbClr val="445EA3"/>
              </a:solidFill>
              <a:ln w="9525" cap="rnd">
                <a:noFill/>
                <a:round/>
                <a:headEnd type="none" w="sm" len="sm"/>
                <a:tailEnd type="none" w="sm" len="sm"/>
              </a:ln>
              <a:effectLst/>
            </p:spPr>
            <p:txBody>
              <a:bodyPr wrap="none" lIns="91968" tIns="0" rIns="91968" bIns="45982">
                <a:spAutoFit/>
              </a:bodyPr>
              <a:lstStyle/>
              <a:p>
                <a:endParaRPr lang="it-IT"/>
              </a:p>
            </p:txBody>
          </p:sp>
          <p:sp>
            <p:nvSpPr>
              <p:cNvPr id="954" name="Freeform 252"/>
              <p:cNvSpPr>
                <a:spLocks noChangeAspect="1"/>
              </p:cNvSpPr>
              <p:nvPr/>
            </p:nvSpPr>
            <p:spPr bwMode="auto">
              <a:xfrm>
                <a:off x="1831" y="2552"/>
                <a:ext cx="89" cy="29"/>
              </a:xfrm>
              <a:custGeom>
                <a:avLst/>
                <a:gdLst/>
                <a:ahLst/>
                <a:cxnLst>
                  <a:cxn ang="0">
                    <a:pos x="0" y="0"/>
                  </a:cxn>
                  <a:cxn ang="0">
                    <a:pos x="88" y="0"/>
                  </a:cxn>
                  <a:cxn ang="0">
                    <a:pos x="88" y="28"/>
                  </a:cxn>
                  <a:cxn ang="0">
                    <a:pos x="0" y="28"/>
                  </a:cxn>
                  <a:cxn ang="0">
                    <a:pos x="0" y="0"/>
                  </a:cxn>
                </a:cxnLst>
                <a:rect l="0" t="0" r="r" b="b"/>
                <a:pathLst>
                  <a:path w="89" h="29">
                    <a:moveTo>
                      <a:pt x="0" y="0"/>
                    </a:moveTo>
                    <a:lnTo>
                      <a:pt x="88" y="0"/>
                    </a:lnTo>
                    <a:lnTo>
                      <a:pt x="88" y="28"/>
                    </a:lnTo>
                    <a:lnTo>
                      <a:pt x="0" y="28"/>
                    </a:lnTo>
                    <a:lnTo>
                      <a:pt x="0" y="0"/>
                    </a:lnTo>
                  </a:path>
                </a:pathLst>
              </a:custGeom>
              <a:solidFill>
                <a:srgbClr val="7C93CE"/>
              </a:solidFill>
              <a:ln w="9525" cap="rnd">
                <a:noFill/>
                <a:round/>
                <a:headEnd type="none" w="sm" len="sm"/>
                <a:tailEnd type="none" w="sm" len="sm"/>
              </a:ln>
              <a:effectLst/>
            </p:spPr>
            <p:txBody>
              <a:bodyPr wrap="none" lIns="91968" tIns="0" rIns="91968" bIns="45982">
                <a:spAutoFit/>
              </a:bodyPr>
              <a:lstStyle/>
              <a:p>
                <a:endParaRPr lang="it-IT"/>
              </a:p>
            </p:txBody>
          </p:sp>
          <p:sp>
            <p:nvSpPr>
              <p:cNvPr id="955" name="Freeform 253"/>
              <p:cNvSpPr>
                <a:spLocks noChangeAspect="1"/>
              </p:cNvSpPr>
              <p:nvPr/>
            </p:nvSpPr>
            <p:spPr bwMode="auto">
              <a:xfrm>
                <a:off x="1997" y="2472"/>
                <a:ext cx="28" cy="47"/>
              </a:xfrm>
              <a:custGeom>
                <a:avLst/>
                <a:gdLst/>
                <a:ahLst/>
                <a:cxnLst>
                  <a:cxn ang="0">
                    <a:pos x="6" y="45"/>
                  </a:cxn>
                  <a:cxn ang="0">
                    <a:pos x="5" y="46"/>
                  </a:cxn>
                  <a:cxn ang="0">
                    <a:pos x="27" y="2"/>
                  </a:cxn>
                  <a:cxn ang="0">
                    <a:pos x="23" y="0"/>
                  </a:cxn>
                  <a:cxn ang="0">
                    <a:pos x="0" y="44"/>
                  </a:cxn>
                  <a:cxn ang="0">
                    <a:pos x="0" y="45"/>
                  </a:cxn>
                  <a:cxn ang="0">
                    <a:pos x="0" y="44"/>
                  </a:cxn>
                  <a:cxn ang="0">
                    <a:pos x="0" y="45"/>
                  </a:cxn>
                  <a:cxn ang="0">
                    <a:pos x="6" y="45"/>
                  </a:cxn>
                </a:cxnLst>
                <a:rect l="0" t="0" r="r" b="b"/>
                <a:pathLst>
                  <a:path w="28" h="47">
                    <a:moveTo>
                      <a:pt x="6" y="45"/>
                    </a:moveTo>
                    <a:lnTo>
                      <a:pt x="5" y="46"/>
                    </a:lnTo>
                    <a:lnTo>
                      <a:pt x="27" y="2"/>
                    </a:lnTo>
                    <a:lnTo>
                      <a:pt x="23" y="0"/>
                    </a:lnTo>
                    <a:lnTo>
                      <a:pt x="0" y="44"/>
                    </a:lnTo>
                    <a:lnTo>
                      <a:pt x="0" y="45"/>
                    </a:lnTo>
                    <a:lnTo>
                      <a:pt x="0" y="44"/>
                    </a:lnTo>
                    <a:lnTo>
                      <a:pt x="0" y="45"/>
                    </a:lnTo>
                    <a:lnTo>
                      <a:pt x="6" y="45"/>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6" name="Freeform 254"/>
              <p:cNvSpPr>
                <a:spLocks noChangeAspect="1"/>
              </p:cNvSpPr>
              <p:nvPr/>
            </p:nvSpPr>
            <p:spPr bwMode="auto">
              <a:xfrm>
                <a:off x="1997" y="2517"/>
                <a:ext cx="17" cy="42"/>
              </a:xfrm>
              <a:custGeom>
                <a:avLst/>
                <a:gdLst/>
                <a:ahLst/>
                <a:cxnLst>
                  <a:cxn ang="0">
                    <a:pos x="10" y="41"/>
                  </a:cxn>
                  <a:cxn ang="0">
                    <a:pos x="16" y="39"/>
                  </a:cxn>
                  <a:cxn ang="0">
                    <a:pos x="16" y="0"/>
                  </a:cxn>
                  <a:cxn ang="0">
                    <a:pos x="0" y="0"/>
                  </a:cxn>
                  <a:cxn ang="0">
                    <a:pos x="0" y="39"/>
                  </a:cxn>
                  <a:cxn ang="0">
                    <a:pos x="2" y="37"/>
                  </a:cxn>
                  <a:cxn ang="0">
                    <a:pos x="10" y="41"/>
                  </a:cxn>
                  <a:cxn ang="0">
                    <a:pos x="13" y="40"/>
                  </a:cxn>
                  <a:cxn ang="0">
                    <a:pos x="16" y="39"/>
                  </a:cxn>
                  <a:cxn ang="0">
                    <a:pos x="10" y="41"/>
                  </a:cxn>
                </a:cxnLst>
                <a:rect l="0" t="0" r="r" b="b"/>
                <a:pathLst>
                  <a:path w="17" h="42">
                    <a:moveTo>
                      <a:pt x="10" y="41"/>
                    </a:moveTo>
                    <a:lnTo>
                      <a:pt x="16" y="39"/>
                    </a:lnTo>
                    <a:lnTo>
                      <a:pt x="16" y="0"/>
                    </a:lnTo>
                    <a:lnTo>
                      <a:pt x="0" y="0"/>
                    </a:lnTo>
                    <a:lnTo>
                      <a:pt x="0" y="39"/>
                    </a:lnTo>
                    <a:lnTo>
                      <a:pt x="2" y="37"/>
                    </a:lnTo>
                    <a:lnTo>
                      <a:pt x="10" y="41"/>
                    </a:lnTo>
                    <a:lnTo>
                      <a:pt x="13" y="40"/>
                    </a:lnTo>
                    <a:lnTo>
                      <a:pt x="16" y="39"/>
                    </a:lnTo>
                    <a:lnTo>
                      <a:pt x="10" y="4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7" name="Freeform 255"/>
              <p:cNvSpPr>
                <a:spLocks noChangeAspect="1"/>
              </p:cNvSpPr>
              <p:nvPr/>
            </p:nvSpPr>
            <p:spPr bwMode="auto">
              <a:xfrm>
                <a:off x="1951" y="2554"/>
                <a:ext cx="51" cy="54"/>
              </a:xfrm>
              <a:custGeom>
                <a:avLst/>
                <a:gdLst/>
                <a:ahLst/>
                <a:cxnLst>
                  <a:cxn ang="0">
                    <a:pos x="2" y="53"/>
                  </a:cxn>
                  <a:cxn ang="0">
                    <a:pos x="4" y="52"/>
                  </a:cxn>
                  <a:cxn ang="0">
                    <a:pos x="50" y="4"/>
                  </a:cxn>
                  <a:cxn ang="0">
                    <a:pos x="47" y="0"/>
                  </a:cxn>
                  <a:cxn ang="0">
                    <a:pos x="0" y="49"/>
                  </a:cxn>
                  <a:cxn ang="0">
                    <a:pos x="2" y="48"/>
                  </a:cxn>
                  <a:cxn ang="0">
                    <a:pos x="2" y="53"/>
                  </a:cxn>
                  <a:cxn ang="0">
                    <a:pos x="3" y="53"/>
                  </a:cxn>
                  <a:cxn ang="0">
                    <a:pos x="4" y="52"/>
                  </a:cxn>
                  <a:cxn ang="0">
                    <a:pos x="2" y="53"/>
                  </a:cxn>
                </a:cxnLst>
                <a:rect l="0" t="0" r="r" b="b"/>
                <a:pathLst>
                  <a:path w="51" h="54">
                    <a:moveTo>
                      <a:pt x="2" y="53"/>
                    </a:moveTo>
                    <a:lnTo>
                      <a:pt x="4" y="52"/>
                    </a:lnTo>
                    <a:lnTo>
                      <a:pt x="50" y="4"/>
                    </a:lnTo>
                    <a:lnTo>
                      <a:pt x="47" y="0"/>
                    </a:lnTo>
                    <a:lnTo>
                      <a:pt x="0" y="49"/>
                    </a:lnTo>
                    <a:lnTo>
                      <a:pt x="2" y="48"/>
                    </a:lnTo>
                    <a:lnTo>
                      <a:pt x="2" y="53"/>
                    </a:lnTo>
                    <a:lnTo>
                      <a:pt x="3" y="53"/>
                    </a:lnTo>
                    <a:lnTo>
                      <a:pt x="4" y="52"/>
                    </a:lnTo>
                    <a:lnTo>
                      <a:pt x="2" y="53"/>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8" name="Freeform 256"/>
              <p:cNvSpPr>
                <a:spLocks noChangeAspect="1"/>
              </p:cNvSpPr>
              <p:nvPr/>
            </p:nvSpPr>
            <p:spPr bwMode="auto">
              <a:xfrm>
                <a:off x="1525" y="2602"/>
                <a:ext cx="429" cy="17"/>
              </a:xfrm>
              <a:custGeom>
                <a:avLst/>
                <a:gdLst/>
                <a:ahLst/>
                <a:cxnLst>
                  <a:cxn ang="0">
                    <a:pos x="0" y="9"/>
                  </a:cxn>
                  <a:cxn ang="0">
                    <a:pos x="3" y="16"/>
                  </a:cxn>
                  <a:cxn ang="0">
                    <a:pos x="428" y="16"/>
                  </a:cxn>
                  <a:cxn ang="0">
                    <a:pos x="428" y="0"/>
                  </a:cxn>
                  <a:cxn ang="0">
                    <a:pos x="3" y="0"/>
                  </a:cxn>
                  <a:cxn ang="0">
                    <a:pos x="6" y="9"/>
                  </a:cxn>
                  <a:cxn ang="0">
                    <a:pos x="0" y="9"/>
                  </a:cxn>
                  <a:cxn ang="0">
                    <a:pos x="0" y="16"/>
                  </a:cxn>
                  <a:cxn ang="0">
                    <a:pos x="3" y="16"/>
                  </a:cxn>
                  <a:cxn ang="0">
                    <a:pos x="0" y="9"/>
                  </a:cxn>
                </a:cxnLst>
                <a:rect l="0" t="0" r="r" b="b"/>
                <a:pathLst>
                  <a:path w="429" h="17">
                    <a:moveTo>
                      <a:pt x="0" y="9"/>
                    </a:moveTo>
                    <a:lnTo>
                      <a:pt x="3" y="16"/>
                    </a:lnTo>
                    <a:lnTo>
                      <a:pt x="428" y="16"/>
                    </a:lnTo>
                    <a:lnTo>
                      <a:pt x="428" y="0"/>
                    </a:lnTo>
                    <a:lnTo>
                      <a:pt x="3" y="0"/>
                    </a:lnTo>
                    <a:lnTo>
                      <a:pt x="6" y="9"/>
                    </a:lnTo>
                    <a:lnTo>
                      <a:pt x="0" y="9"/>
                    </a:lnTo>
                    <a:lnTo>
                      <a:pt x="0" y="16"/>
                    </a:lnTo>
                    <a:lnTo>
                      <a:pt x="3" y="16"/>
                    </a:lnTo>
                    <a:lnTo>
                      <a:pt x="0"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59" name="Freeform 257"/>
              <p:cNvSpPr>
                <a:spLocks noChangeAspect="1"/>
              </p:cNvSpPr>
              <p:nvPr/>
            </p:nvSpPr>
            <p:spPr bwMode="auto">
              <a:xfrm>
                <a:off x="1525" y="2236"/>
                <a:ext cx="17" cy="370"/>
              </a:xfrm>
              <a:custGeom>
                <a:avLst/>
                <a:gdLst/>
                <a:ahLst/>
                <a:cxnLst>
                  <a:cxn ang="0">
                    <a:pos x="2" y="0"/>
                  </a:cxn>
                  <a:cxn ang="0">
                    <a:pos x="0" y="1"/>
                  </a:cxn>
                  <a:cxn ang="0">
                    <a:pos x="0" y="369"/>
                  </a:cxn>
                  <a:cxn ang="0">
                    <a:pos x="16" y="369"/>
                  </a:cxn>
                  <a:cxn ang="0">
                    <a:pos x="16" y="1"/>
                  </a:cxn>
                  <a:cxn ang="0">
                    <a:pos x="13" y="3"/>
                  </a:cxn>
                  <a:cxn ang="0">
                    <a:pos x="2" y="0"/>
                  </a:cxn>
                  <a:cxn ang="0">
                    <a:pos x="0" y="0"/>
                  </a:cxn>
                  <a:cxn ang="0">
                    <a:pos x="0" y="1"/>
                  </a:cxn>
                  <a:cxn ang="0">
                    <a:pos x="2" y="0"/>
                  </a:cxn>
                </a:cxnLst>
                <a:rect l="0" t="0" r="r" b="b"/>
                <a:pathLst>
                  <a:path w="17" h="370">
                    <a:moveTo>
                      <a:pt x="2" y="0"/>
                    </a:moveTo>
                    <a:lnTo>
                      <a:pt x="0" y="1"/>
                    </a:lnTo>
                    <a:lnTo>
                      <a:pt x="0" y="369"/>
                    </a:lnTo>
                    <a:lnTo>
                      <a:pt x="16" y="369"/>
                    </a:lnTo>
                    <a:lnTo>
                      <a:pt x="16" y="1"/>
                    </a:lnTo>
                    <a:lnTo>
                      <a:pt x="13" y="3"/>
                    </a:lnTo>
                    <a:lnTo>
                      <a:pt x="2" y="0"/>
                    </a:lnTo>
                    <a:lnTo>
                      <a:pt x="0" y="0"/>
                    </a:lnTo>
                    <a:lnTo>
                      <a:pt x="0" y="1"/>
                    </a:lnTo>
                    <a:lnTo>
                      <a:pt x="2"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0" name="Freeform 258"/>
              <p:cNvSpPr>
                <a:spLocks noChangeAspect="1"/>
              </p:cNvSpPr>
              <p:nvPr/>
            </p:nvSpPr>
            <p:spPr bwMode="auto">
              <a:xfrm>
                <a:off x="1526" y="2189"/>
                <a:ext cx="52" cy="51"/>
              </a:xfrm>
              <a:custGeom>
                <a:avLst/>
                <a:gdLst/>
                <a:ahLst/>
                <a:cxnLst>
                  <a:cxn ang="0">
                    <a:pos x="49" y="0"/>
                  </a:cxn>
                  <a:cxn ang="0">
                    <a:pos x="47" y="1"/>
                  </a:cxn>
                  <a:cxn ang="0">
                    <a:pos x="0" y="47"/>
                  </a:cxn>
                  <a:cxn ang="0">
                    <a:pos x="4" y="50"/>
                  </a:cxn>
                  <a:cxn ang="0">
                    <a:pos x="51" y="3"/>
                  </a:cxn>
                  <a:cxn ang="0">
                    <a:pos x="49" y="4"/>
                  </a:cxn>
                  <a:cxn ang="0">
                    <a:pos x="49" y="0"/>
                  </a:cxn>
                  <a:cxn ang="0">
                    <a:pos x="48" y="1"/>
                  </a:cxn>
                  <a:cxn ang="0">
                    <a:pos x="47" y="1"/>
                  </a:cxn>
                  <a:cxn ang="0">
                    <a:pos x="49" y="0"/>
                  </a:cxn>
                </a:cxnLst>
                <a:rect l="0" t="0" r="r" b="b"/>
                <a:pathLst>
                  <a:path w="52" h="51">
                    <a:moveTo>
                      <a:pt x="49" y="0"/>
                    </a:moveTo>
                    <a:lnTo>
                      <a:pt x="47" y="1"/>
                    </a:lnTo>
                    <a:lnTo>
                      <a:pt x="0" y="47"/>
                    </a:lnTo>
                    <a:lnTo>
                      <a:pt x="4" y="50"/>
                    </a:lnTo>
                    <a:lnTo>
                      <a:pt x="51" y="3"/>
                    </a:lnTo>
                    <a:lnTo>
                      <a:pt x="49" y="4"/>
                    </a:lnTo>
                    <a:lnTo>
                      <a:pt x="49" y="0"/>
                    </a:lnTo>
                    <a:lnTo>
                      <a:pt x="48" y="1"/>
                    </a:lnTo>
                    <a:lnTo>
                      <a:pt x="47" y="1"/>
                    </a:lnTo>
                    <a:lnTo>
                      <a:pt x="49" y="0"/>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1" name="Freeform 259"/>
              <p:cNvSpPr>
                <a:spLocks noChangeAspect="1"/>
              </p:cNvSpPr>
              <p:nvPr/>
            </p:nvSpPr>
            <p:spPr bwMode="auto">
              <a:xfrm>
                <a:off x="1575" y="2189"/>
                <a:ext cx="427" cy="17"/>
              </a:xfrm>
              <a:custGeom>
                <a:avLst/>
                <a:gdLst/>
                <a:ahLst/>
                <a:cxnLst>
                  <a:cxn ang="0">
                    <a:pos x="426" y="8"/>
                  </a:cxn>
                  <a:cxn ang="0">
                    <a:pos x="424" y="0"/>
                  </a:cxn>
                  <a:cxn ang="0">
                    <a:pos x="0" y="0"/>
                  </a:cxn>
                  <a:cxn ang="0">
                    <a:pos x="0" y="16"/>
                  </a:cxn>
                  <a:cxn ang="0">
                    <a:pos x="424" y="16"/>
                  </a:cxn>
                  <a:cxn ang="0">
                    <a:pos x="421" y="8"/>
                  </a:cxn>
                  <a:cxn ang="0">
                    <a:pos x="426" y="8"/>
                  </a:cxn>
                  <a:cxn ang="0">
                    <a:pos x="426" y="0"/>
                  </a:cxn>
                  <a:cxn ang="0">
                    <a:pos x="424" y="0"/>
                  </a:cxn>
                  <a:cxn ang="0">
                    <a:pos x="426" y="8"/>
                  </a:cxn>
                </a:cxnLst>
                <a:rect l="0" t="0" r="r" b="b"/>
                <a:pathLst>
                  <a:path w="427" h="17">
                    <a:moveTo>
                      <a:pt x="426" y="8"/>
                    </a:moveTo>
                    <a:lnTo>
                      <a:pt x="424" y="0"/>
                    </a:lnTo>
                    <a:lnTo>
                      <a:pt x="0" y="0"/>
                    </a:lnTo>
                    <a:lnTo>
                      <a:pt x="0" y="16"/>
                    </a:lnTo>
                    <a:lnTo>
                      <a:pt x="424" y="16"/>
                    </a:lnTo>
                    <a:lnTo>
                      <a:pt x="421" y="8"/>
                    </a:lnTo>
                    <a:lnTo>
                      <a:pt x="426" y="8"/>
                    </a:lnTo>
                    <a:lnTo>
                      <a:pt x="426" y="0"/>
                    </a:lnTo>
                    <a:lnTo>
                      <a:pt x="424" y="0"/>
                    </a:lnTo>
                    <a:lnTo>
                      <a:pt x="426" y="8"/>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2" name="Freeform 260"/>
              <p:cNvSpPr>
                <a:spLocks noChangeAspect="1"/>
              </p:cNvSpPr>
              <p:nvPr/>
            </p:nvSpPr>
            <p:spPr bwMode="auto">
              <a:xfrm>
                <a:off x="1996" y="2191"/>
                <a:ext cx="17" cy="17"/>
              </a:xfrm>
              <a:custGeom>
                <a:avLst/>
                <a:gdLst/>
                <a:ahLst/>
                <a:cxnLst>
                  <a:cxn ang="0">
                    <a:pos x="9" y="11"/>
                  </a:cxn>
                  <a:cxn ang="0">
                    <a:pos x="16" y="13"/>
                  </a:cxn>
                  <a:cxn ang="0">
                    <a:pos x="16" y="0"/>
                  </a:cxn>
                  <a:cxn ang="0">
                    <a:pos x="0" y="0"/>
                  </a:cxn>
                  <a:cxn ang="0">
                    <a:pos x="0" y="13"/>
                  </a:cxn>
                  <a:cxn ang="0">
                    <a:pos x="9" y="16"/>
                  </a:cxn>
                  <a:cxn ang="0">
                    <a:pos x="0" y="13"/>
                  </a:cxn>
                  <a:cxn ang="0">
                    <a:pos x="0" y="16"/>
                  </a:cxn>
                  <a:cxn ang="0">
                    <a:pos x="9" y="16"/>
                  </a:cxn>
                  <a:cxn ang="0">
                    <a:pos x="9" y="11"/>
                  </a:cxn>
                </a:cxnLst>
                <a:rect l="0" t="0" r="r" b="b"/>
                <a:pathLst>
                  <a:path w="17" h="17">
                    <a:moveTo>
                      <a:pt x="9" y="11"/>
                    </a:moveTo>
                    <a:lnTo>
                      <a:pt x="16" y="13"/>
                    </a:lnTo>
                    <a:lnTo>
                      <a:pt x="16" y="0"/>
                    </a:lnTo>
                    <a:lnTo>
                      <a:pt x="0" y="0"/>
                    </a:lnTo>
                    <a:lnTo>
                      <a:pt x="0" y="13"/>
                    </a:lnTo>
                    <a:lnTo>
                      <a:pt x="9" y="16"/>
                    </a:lnTo>
                    <a:lnTo>
                      <a:pt x="0" y="13"/>
                    </a:lnTo>
                    <a:lnTo>
                      <a:pt x="0" y="16"/>
                    </a:lnTo>
                    <a:lnTo>
                      <a:pt x="9" y="16"/>
                    </a:lnTo>
                    <a:lnTo>
                      <a:pt x="9" y="1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3" name="Freeform 261"/>
              <p:cNvSpPr>
                <a:spLocks noChangeAspect="1"/>
              </p:cNvSpPr>
              <p:nvPr/>
            </p:nvSpPr>
            <p:spPr bwMode="auto">
              <a:xfrm>
                <a:off x="1999" y="2200"/>
                <a:ext cx="28" cy="17"/>
              </a:xfrm>
              <a:custGeom>
                <a:avLst/>
                <a:gdLst/>
                <a:ahLst/>
                <a:cxnLst>
                  <a:cxn ang="0">
                    <a:pos x="27" y="9"/>
                  </a:cxn>
                  <a:cxn ang="0">
                    <a:pos x="24" y="3"/>
                  </a:cxn>
                  <a:cxn ang="0">
                    <a:pos x="0" y="0"/>
                  </a:cxn>
                  <a:cxn ang="0">
                    <a:pos x="0" y="12"/>
                  </a:cxn>
                  <a:cxn ang="0">
                    <a:pos x="24" y="16"/>
                  </a:cxn>
                  <a:cxn ang="0">
                    <a:pos x="21" y="9"/>
                  </a:cxn>
                  <a:cxn ang="0">
                    <a:pos x="27" y="9"/>
                  </a:cxn>
                  <a:cxn ang="0">
                    <a:pos x="27" y="3"/>
                  </a:cxn>
                  <a:cxn ang="0">
                    <a:pos x="24" y="3"/>
                  </a:cxn>
                  <a:cxn ang="0">
                    <a:pos x="27" y="9"/>
                  </a:cxn>
                </a:cxnLst>
                <a:rect l="0" t="0" r="r" b="b"/>
                <a:pathLst>
                  <a:path w="28" h="17">
                    <a:moveTo>
                      <a:pt x="27" y="9"/>
                    </a:moveTo>
                    <a:lnTo>
                      <a:pt x="24" y="3"/>
                    </a:lnTo>
                    <a:lnTo>
                      <a:pt x="0" y="0"/>
                    </a:lnTo>
                    <a:lnTo>
                      <a:pt x="0" y="12"/>
                    </a:lnTo>
                    <a:lnTo>
                      <a:pt x="24" y="16"/>
                    </a:lnTo>
                    <a:lnTo>
                      <a:pt x="21" y="9"/>
                    </a:lnTo>
                    <a:lnTo>
                      <a:pt x="27" y="9"/>
                    </a:lnTo>
                    <a:lnTo>
                      <a:pt x="27" y="3"/>
                    </a:lnTo>
                    <a:lnTo>
                      <a:pt x="24" y="3"/>
                    </a:lnTo>
                    <a:lnTo>
                      <a:pt x="27" y="9"/>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sp>
            <p:nvSpPr>
              <p:cNvPr id="964" name="Freeform 262"/>
              <p:cNvSpPr>
                <a:spLocks noChangeAspect="1"/>
              </p:cNvSpPr>
              <p:nvPr/>
            </p:nvSpPr>
            <p:spPr bwMode="auto">
              <a:xfrm>
                <a:off x="2019" y="2203"/>
                <a:ext cx="17" cy="272"/>
              </a:xfrm>
              <a:custGeom>
                <a:avLst/>
                <a:gdLst/>
                <a:ahLst/>
                <a:cxnLst>
                  <a:cxn ang="0">
                    <a:pos x="11" y="271"/>
                  </a:cxn>
                  <a:cxn ang="0">
                    <a:pos x="13" y="270"/>
                  </a:cxn>
                  <a:cxn ang="0">
                    <a:pos x="16" y="0"/>
                  </a:cxn>
                  <a:cxn ang="0">
                    <a:pos x="2" y="0"/>
                  </a:cxn>
                  <a:cxn ang="0">
                    <a:pos x="0" y="270"/>
                  </a:cxn>
                  <a:cxn ang="0">
                    <a:pos x="2" y="269"/>
                  </a:cxn>
                  <a:cxn ang="0">
                    <a:pos x="11" y="271"/>
                  </a:cxn>
                  <a:cxn ang="0">
                    <a:pos x="11" y="270"/>
                  </a:cxn>
                  <a:cxn ang="0">
                    <a:pos x="13" y="270"/>
                  </a:cxn>
                  <a:cxn ang="0">
                    <a:pos x="11" y="271"/>
                  </a:cxn>
                </a:cxnLst>
                <a:rect l="0" t="0" r="r" b="b"/>
                <a:pathLst>
                  <a:path w="17" h="272">
                    <a:moveTo>
                      <a:pt x="11" y="271"/>
                    </a:moveTo>
                    <a:lnTo>
                      <a:pt x="13" y="270"/>
                    </a:lnTo>
                    <a:lnTo>
                      <a:pt x="16" y="0"/>
                    </a:lnTo>
                    <a:lnTo>
                      <a:pt x="2" y="0"/>
                    </a:lnTo>
                    <a:lnTo>
                      <a:pt x="0" y="270"/>
                    </a:lnTo>
                    <a:lnTo>
                      <a:pt x="2" y="269"/>
                    </a:lnTo>
                    <a:lnTo>
                      <a:pt x="11" y="271"/>
                    </a:lnTo>
                    <a:lnTo>
                      <a:pt x="11" y="270"/>
                    </a:lnTo>
                    <a:lnTo>
                      <a:pt x="13" y="270"/>
                    </a:lnTo>
                    <a:lnTo>
                      <a:pt x="11" y="271"/>
                    </a:lnTo>
                  </a:path>
                </a:pathLst>
              </a:custGeom>
              <a:solidFill>
                <a:srgbClr val="000000"/>
              </a:solidFill>
              <a:ln w="9525" cap="rnd">
                <a:noFill/>
                <a:round/>
                <a:headEnd type="none" w="sm" len="sm"/>
                <a:tailEnd type="none" w="sm" len="sm"/>
              </a:ln>
              <a:effectLst/>
            </p:spPr>
            <p:txBody>
              <a:bodyPr wrap="none" lIns="91968" tIns="0" rIns="91968" bIns="45982">
                <a:spAutoFit/>
              </a:bodyPr>
              <a:lstStyle/>
              <a:p>
                <a:endParaRPr lang="it-IT"/>
              </a:p>
            </p:txBody>
          </p:sp>
        </p:grpSp>
        <p:pic>
          <p:nvPicPr>
            <p:cNvPr id="885" name="Picture 263"/>
            <p:cNvPicPr>
              <a:picLocks noChangeAspect="1" noChangeArrowheads="1"/>
            </p:cNvPicPr>
            <p:nvPr/>
          </p:nvPicPr>
          <p:blipFill>
            <a:blip r:embed="rId4" cstate="print"/>
            <a:srcRect/>
            <a:stretch>
              <a:fillRect/>
            </a:stretch>
          </p:blipFill>
          <p:spPr bwMode="auto">
            <a:xfrm>
              <a:off x="3950" y="2912"/>
              <a:ext cx="247" cy="179"/>
            </a:xfrm>
            <a:prstGeom prst="rect">
              <a:avLst/>
            </a:prstGeom>
            <a:noFill/>
            <a:ln w="9525">
              <a:noFill/>
              <a:miter lim="800000"/>
              <a:headEnd/>
              <a:tailEnd/>
            </a:ln>
            <a:effectLst/>
          </p:spPr>
        </p:pic>
      </p:grpSp>
      <p:grpSp>
        <p:nvGrpSpPr>
          <p:cNvPr id="786" name="Group 854"/>
          <p:cNvGrpSpPr>
            <a:grpSpLocks/>
          </p:cNvGrpSpPr>
          <p:nvPr/>
        </p:nvGrpSpPr>
        <p:grpSpPr bwMode="auto">
          <a:xfrm>
            <a:off x="7298753" y="5789137"/>
            <a:ext cx="147432" cy="191712"/>
            <a:chOff x="612" y="3626"/>
            <a:chExt cx="188" cy="225"/>
          </a:xfrm>
        </p:grpSpPr>
        <p:sp>
          <p:nvSpPr>
            <p:cNvPr id="969" name="Freeform 794"/>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0" name="Freeform 795"/>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1" name="Freeform 796"/>
            <p:cNvSpPr>
              <a:spLocks/>
            </p:cNvSpPr>
            <p:nvPr/>
          </p:nvSpPr>
          <p:spPr bwMode="auto">
            <a:xfrm>
              <a:off x="722" y="3626"/>
              <a:ext cx="17" cy="48"/>
            </a:xfrm>
            <a:custGeom>
              <a:avLst/>
              <a:gdLst/>
              <a:ahLst/>
              <a:cxnLst>
                <a:cxn ang="0">
                  <a:pos x="10" y="43"/>
                </a:cxn>
                <a:cxn ang="0">
                  <a:pos x="0" y="1"/>
                </a:cxn>
                <a:cxn ang="0">
                  <a:pos x="4" y="0"/>
                </a:cxn>
                <a:cxn ang="0">
                  <a:pos x="17" y="48"/>
                </a:cxn>
              </a:cxnLst>
              <a:rect l="0" t="0" r="r" b="b"/>
              <a:pathLst>
                <a:path w="17" h="48">
                  <a:moveTo>
                    <a:pt x="10" y="43"/>
                  </a:moveTo>
                  <a:lnTo>
                    <a:pt x="0" y="1"/>
                  </a:lnTo>
                  <a:lnTo>
                    <a:pt x="4" y="0"/>
                  </a:lnTo>
                  <a:lnTo>
                    <a:pt x="17" y="48"/>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72" name="Freeform 797"/>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3" name="Freeform 798"/>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4" name="Freeform 799"/>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5" name="Freeform 800"/>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6" name="Freeform 801"/>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77" name="Freeform 802"/>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8" name="Freeform 803"/>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79" name="Freeform 804"/>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80" name="Freeform 805"/>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1" name="Freeform 806"/>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2" name="Freeform 807"/>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83" name="Freeform 808"/>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4" name="Freeform 809"/>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5" name="Freeform 810"/>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86" name="Freeform 811"/>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7" name="Freeform 812"/>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88" name="Freeform 813"/>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89" name="Freeform 814"/>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0" name="Freeform 815"/>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1" name="Freeform 816"/>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92" name="Freeform 817"/>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3" name="Freeform 818"/>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4" name="Freeform 819"/>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95" name="Freeform 820"/>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6" name="Freeform 821"/>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97" name="Freeform 822"/>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8" name="Freeform 823"/>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99" name="Freeform 824"/>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0" name="Freeform 825"/>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1" name="Freeform 826"/>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2" name="Freeform 827"/>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3" name="Freeform 828"/>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4" name="Freeform 829"/>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5" name="Freeform 830"/>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6" name="Freeform 831"/>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7" name="Freeform 832"/>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8" name="Freeform 833"/>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09" name="Freeform 834"/>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0" name="Freeform 835"/>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1" name="Freeform 836"/>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2" name="Freeform 837"/>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3" name="Freeform 838"/>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4" name="Freeform 839"/>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5" name="Freeform 840"/>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6" name="Freeform 841"/>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7" name="Freeform 842"/>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8" name="Freeform 843"/>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19" name="Freeform 844"/>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0" name="Freeform 845"/>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1" name="Freeform 846"/>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2" name="Freeform 847"/>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3" name="Freeform 848"/>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4" name="Freeform 849"/>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5" name="Freeform 850"/>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6" name="Freeform 851"/>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7" name="Freeform 852"/>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28" name="Oval 853"/>
            <p:cNvSpPr>
              <a:spLocks noChangeArrowheads="1"/>
            </p:cNvSpPr>
            <p:nvPr/>
          </p:nvSpPr>
          <p:spPr bwMode="auto">
            <a:xfrm>
              <a:off x="714" y="3673"/>
              <a:ext cx="36" cy="36"/>
            </a:xfrm>
            <a:prstGeom prst="ellipse">
              <a:avLst/>
            </a:prstGeom>
            <a:solidFill>
              <a:srgbClr val="444444"/>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029" name="Arc 1028"/>
          <p:cNvSpPr/>
          <p:nvPr/>
        </p:nvSpPr>
        <p:spPr>
          <a:xfrm>
            <a:off x="7244326" y="5677923"/>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030" name="Arc 1029"/>
          <p:cNvSpPr/>
          <p:nvPr/>
        </p:nvSpPr>
        <p:spPr>
          <a:xfrm>
            <a:off x="7244326" y="5730093"/>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031" name="Arc 1030"/>
          <p:cNvSpPr/>
          <p:nvPr/>
        </p:nvSpPr>
        <p:spPr>
          <a:xfrm>
            <a:off x="7244326" y="5612004"/>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95" name="Rectangle 694"/>
          <p:cNvSpPr/>
          <p:nvPr/>
        </p:nvSpPr>
        <p:spPr>
          <a:xfrm>
            <a:off x="3365571" y="692697"/>
            <a:ext cx="3768025" cy="1075114"/>
          </a:xfrm>
          <a:prstGeom prst="rect">
            <a:avLst/>
          </a:prstGeom>
          <a:solidFill>
            <a:schemeClr val="tx2">
              <a:lumMod val="20000"/>
              <a:lumOff val="8000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70" name="Rectangle 1069"/>
          <p:cNvSpPr/>
          <p:nvPr/>
        </p:nvSpPr>
        <p:spPr>
          <a:xfrm>
            <a:off x="5008982" y="968526"/>
            <a:ext cx="1507234" cy="745998"/>
          </a:xfrm>
          <a:prstGeom prst="rect">
            <a:avLst/>
          </a:prstGeom>
          <a:solidFill>
            <a:schemeClr val="accent1">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1" name="Group 69"/>
          <p:cNvGrpSpPr>
            <a:grpSpLocks/>
          </p:cNvGrpSpPr>
          <p:nvPr/>
        </p:nvGrpSpPr>
        <p:grpSpPr bwMode="auto">
          <a:xfrm>
            <a:off x="3936622" y="1226511"/>
            <a:ext cx="335912" cy="434728"/>
            <a:chOff x="4654" y="740"/>
            <a:chExt cx="283" cy="263"/>
          </a:xfrm>
        </p:grpSpPr>
        <p:sp>
          <p:nvSpPr>
            <p:cNvPr id="615"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16"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7"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18"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19"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20"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2" name="Group 52"/>
            <p:cNvGrpSpPr>
              <a:grpSpLocks/>
            </p:cNvGrpSpPr>
            <p:nvPr/>
          </p:nvGrpSpPr>
          <p:grpSpPr bwMode="auto">
            <a:xfrm>
              <a:off x="4654" y="833"/>
              <a:ext cx="250" cy="117"/>
              <a:chOff x="4654" y="833"/>
              <a:chExt cx="250" cy="117"/>
            </a:xfrm>
          </p:grpSpPr>
          <p:sp>
            <p:nvSpPr>
              <p:cNvPr id="638"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9"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40"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 name="Group 56"/>
            <p:cNvGrpSpPr>
              <a:grpSpLocks/>
            </p:cNvGrpSpPr>
            <p:nvPr/>
          </p:nvGrpSpPr>
          <p:grpSpPr bwMode="auto">
            <a:xfrm>
              <a:off x="4654" y="831"/>
              <a:ext cx="250" cy="117"/>
              <a:chOff x="4654" y="831"/>
              <a:chExt cx="250" cy="117"/>
            </a:xfrm>
          </p:grpSpPr>
          <p:sp>
            <p:nvSpPr>
              <p:cNvPr id="635"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6"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7"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23"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4" name="Group 261"/>
            <p:cNvGrpSpPr>
              <a:grpSpLocks/>
            </p:cNvGrpSpPr>
            <p:nvPr/>
          </p:nvGrpSpPr>
          <p:grpSpPr bwMode="auto">
            <a:xfrm>
              <a:off x="4821" y="802"/>
              <a:ext cx="61" cy="177"/>
              <a:chOff x="4821" y="802"/>
              <a:chExt cx="61" cy="177"/>
            </a:xfrm>
          </p:grpSpPr>
          <p:grpSp>
            <p:nvGrpSpPr>
              <p:cNvPr id="15" name="Group 62"/>
              <p:cNvGrpSpPr>
                <a:grpSpLocks/>
              </p:cNvGrpSpPr>
              <p:nvPr/>
            </p:nvGrpSpPr>
            <p:grpSpPr bwMode="auto">
              <a:xfrm>
                <a:off x="4823" y="804"/>
                <a:ext cx="59" cy="175"/>
                <a:chOff x="4823" y="804"/>
                <a:chExt cx="59" cy="175"/>
              </a:xfrm>
            </p:grpSpPr>
            <p:sp>
              <p:nvSpPr>
                <p:cNvPr id="631"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2"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3"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4"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6" name="Group 67"/>
              <p:cNvGrpSpPr>
                <a:grpSpLocks/>
              </p:cNvGrpSpPr>
              <p:nvPr/>
            </p:nvGrpSpPr>
            <p:grpSpPr bwMode="auto">
              <a:xfrm>
                <a:off x="4821" y="802"/>
                <a:ext cx="59" cy="175"/>
                <a:chOff x="4821" y="802"/>
                <a:chExt cx="59" cy="175"/>
              </a:xfrm>
            </p:grpSpPr>
            <p:sp>
              <p:nvSpPr>
                <p:cNvPr id="627"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28"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29"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30"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7" name="Group 69"/>
          <p:cNvGrpSpPr>
            <a:grpSpLocks/>
          </p:cNvGrpSpPr>
          <p:nvPr/>
        </p:nvGrpSpPr>
        <p:grpSpPr bwMode="auto">
          <a:xfrm>
            <a:off x="5148064" y="1226511"/>
            <a:ext cx="335912" cy="434728"/>
            <a:chOff x="4654" y="740"/>
            <a:chExt cx="283" cy="263"/>
          </a:xfrm>
        </p:grpSpPr>
        <p:sp>
          <p:nvSpPr>
            <p:cNvPr id="642"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43"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44"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45"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46"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47"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8" name="Group 52"/>
            <p:cNvGrpSpPr>
              <a:grpSpLocks/>
            </p:cNvGrpSpPr>
            <p:nvPr/>
          </p:nvGrpSpPr>
          <p:grpSpPr bwMode="auto">
            <a:xfrm>
              <a:off x="4654" y="833"/>
              <a:ext cx="250" cy="117"/>
              <a:chOff x="4654" y="833"/>
              <a:chExt cx="250" cy="117"/>
            </a:xfrm>
          </p:grpSpPr>
          <p:sp>
            <p:nvSpPr>
              <p:cNvPr id="665"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6"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7"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9" name="Group 56"/>
            <p:cNvGrpSpPr>
              <a:grpSpLocks/>
            </p:cNvGrpSpPr>
            <p:nvPr/>
          </p:nvGrpSpPr>
          <p:grpSpPr bwMode="auto">
            <a:xfrm>
              <a:off x="4654" y="831"/>
              <a:ext cx="250" cy="117"/>
              <a:chOff x="4654" y="831"/>
              <a:chExt cx="250" cy="117"/>
            </a:xfrm>
          </p:grpSpPr>
          <p:sp>
            <p:nvSpPr>
              <p:cNvPr id="662"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3"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4"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50"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0" name="Group 261"/>
            <p:cNvGrpSpPr>
              <a:grpSpLocks/>
            </p:cNvGrpSpPr>
            <p:nvPr/>
          </p:nvGrpSpPr>
          <p:grpSpPr bwMode="auto">
            <a:xfrm>
              <a:off x="4821" y="802"/>
              <a:ext cx="61" cy="177"/>
              <a:chOff x="4821" y="802"/>
              <a:chExt cx="61" cy="177"/>
            </a:xfrm>
          </p:grpSpPr>
          <p:grpSp>
            <p:nvGrpSpPr>
              <p:cNvPr id="21" name="Group 62"/>
              <p:cNvGrpSpPr>
                <a:grpSpLocks/>
              </p:cNvGrpSpPr>
              <p:nvPr/>
            </p:nvGrpSpPr>
            <p:grpSpPr bwMode="auto">
              <a:xfrm>
                <a:off x="4823" y="804"/>
                <a:ext cx="59" cy="175"/>
                <a:chOff x="4823" y="804"/>
                <a:chExt cx="59" cy="175"/>
              </a:xfrm>
            </p:grpSpPr>
            <p:sp>
              <p:nvSpPr>
                <p:cNvPr id="658"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9"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0"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61"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2" name="Group 67"/>
              <p:cNvGrpSpPr>
                <a:grpSpLocks/>
              </p:cNvGrpSpPr>
              <p:nvPr/>
            </p:nvGrpSpPr>
            <p:grpSpPr bwMode="auto">
              <a:xfrm>
                <a:off x="4821" y="802"/>
                <a:ext cx="59" cy="175"/>
                <a:chOff x="4821" y="802"/>
                <a:chExt cx="59" cy="175"/>
              </a:xfrm>
            </p:grpSpPr>
            <p:sp>
              <p:nvSpPr>
                <p:cNvPr id="654"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5"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6"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57"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3" name="Group 69"/>
          <p:cNvGrpSpPr>
            <a:grpSpLocks/>
          </p:cNvGrpSpPr>
          <p:nvPr/>
        </p:nvGrpSpPr>
        <p:grpSpPr bwMode="auto">
          <a:xfrm>
            <a:off x="5595948" y="1226511"/>
            <a:ext cx="335912" cy="434728"/>
            <a:chOff x="4654" y="740"/>
            <a:chExt cx="283" cy="263"/>
          </a:xfrm>
        </p:grpSpPr>
        <p:sp>
          <p:nvSpPr>
            <p:cNvPr id="669"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70"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71"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72"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673"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674"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4" name="Group 52"/>
            <p:cNvGrpSpPr>
              <a:grpSpLocks/>
            </p:cNvGrpSpPr>
            <p:nvPr/>
          </p:nvGrpSpPr>
          <p:grpSpPr bwMode="auto">
            <a:xfrm>
              <a:off x="4654" y="833"/>
              <a:ext cx="250" cy="117"/>
              <a:chOff x="4654" y="833"/>
              <a:chExt cx="250" cy="117"/>
            </a:xfrm>
          </p:grpSpPr>
          <p:sp>
            <p:nvSpPr>
              <p:cNvPr id="692"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3"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4"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5" name="Group 56"/>
            <p:cNvGrpSpPr>
              <a:grpSpLocks/>
            </p:cNvGrpSpPr>
            <p:nvPr/>
          </p:nvGrpSpPr>
          <p:grpSpPr bwMode="auto">
            <a:xfrm>
              <a:off x="4654" y="831"/>
              <a:ext cx="250" cy="117"/>
              <a:chOff x="4654" y="831"/>
              <a:chExt cx="250" cy="117"/>
            </a:xfrm>
          </p:grpSpPr>
          <p:sp>
            <p:nvSpPr>
              <p:cNvPr id="689"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0"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91"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677"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6" name="Group 261"/>
            <p:cNvGrpSpPr>
              <a:grpSpLocks/>
            </p:cNvGrpSpPr>
            <p:nvPr/>
          </p:nvGrpSpPr>
          <p:grpSpPr bwMode="auto">
            <a:xfrm>
              <a:off x="4821" y="802"/>
              <a:ext cx="61" cy="177"/>
              <a:chOff x="4821" y="802"/>
              <a:chExt cx="61" cy="177"/>
            </a:xfrm>
          </p:grpSpPr>
          <p:grpSp>
            <p:nvGrpSpPr>
              <p:cNvPr id="27" name="Group 62"/>
              <p:cNvGrpSpPr>
                <a:grpSpLocks/>
              </p:cNvGrpSpPr>
              <p:nvPr/>
            </p:nvGrpSpPr>
            <p:grpSpPr bwMode="auto">
              <a:xfrm>
                <a:off x="4823" y="804"/>
                <a:ext cx="59" cy="175"/>
                <a:chOff x="4823" y="804"/>
                <a:chExt cx="59" cy="175"/>
              </a:xfrm>
            </p:grpSpPr>
            <p:sp>
              <p:nvSpPr>
                <p:cNvPr id="685"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6"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7"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8"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8" name="Group 67"/>
              <p:cNvGrpSpPr>
                <a:grpSpLocks/>
              </p:cNvGrpSpPr>
              <p:nvPr/>
            </p:nvGrpSpPr>
            <p:grpSpPr bwMode="auto">
              <a:xfrm>
                <a:off x="4821" y="802"/>
                <a:ext cx="59" cy="175"/>
                <a:chOff x="4821" y="802"/>
                <a:chExt cx="59" cy="175"/>
              </a:xfrm>
            </p:grpSpPr>
            <p:sp>
              <p:nvSpPr>
                <p:cNvPr id="681"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2"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3"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84"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696" name="TextBox 695"/>
          <p:cNvSpPr txBox="1"/>
          <p:nvPr/>
        </p:nvSpPr>
        <p:spPr>
          <a:xfrm>
            <a:off x="3340481" y="620688"/>
            <a:ext cx="1909103" cy="273304"/>
          </a:xfrm>
          <a:prstGeom prst="rect">
            <a:avLst/>
          </a:prstGeom>
          <a:noFill/>
        </p:spPr>
        <p:txBody>
          <a:bodyPr wrap="square" rtlCol="0">
            <a:spAutoFit/>
          </a:bodyPr>
          <a:lstStyle/>
          <a:p>
            <a:r>
              <a:rPr lang="it-IT" b="1" i="1" dirty="0" smtClean="0"/>
              <a:t>Application  Layer  </a:t>
            </a:r>
            <a:endParaRPr lang="it-IT" b="1" i="1" dirty="0"/>
          </a:p>
        </p:txBody>
      </p:sp>
      <p:sp>
        <p:nvSpPr>
          <p:cNvPr id="518" name="TextBox 517"/>
          <p:cNvSpPr txBox="1"/>
          <p:nvPr/>
        </p:nvSpPr>
        <p:spPr>
          <a:xfrm>
            <a:off x="6460734" y="1311874"/>
            <a:ext cx="630911" cy="296079"/>
          </a:xfrm>
          <a:prstGeom prst="rect">
            <a:avLst/>
          </a:prstGeom>
          <a:noFill/>
        </p:spPr>
        <p:txBody>
          <a:bodyPr wrap="none" rtlCol="0">
            <a:spAutoFit/>
          </a:bodyPr>
          <a:lstStyle/>
          <a:p>
            <a:r>
              <a:rPr lang="it-IT" sz="2000" b="1" dirty="0" smtClean="0"/>
              <a:t>.   .   .</a:t>
            </a:r>
            <a:endParaRPr lang="it-IT" sz="2000" b="1" dirty="0"/>
          </a:p>
        </p:txBody>
      </p:sp>
      <p:grpSp>
        <p:nvGrpSpPr>
          <p:cNvPr id="787" name="Group 69"/>
          <p:cNvGrpSpPr>
            <a:grpSpLocks/>
          </p:cNvGrpSpPr>
          <p:nvPr/>
        </p:nvGrpSpPr>
        <p:grpSpPr bwMode="auto">
          <a:xfrm>
            <a:off x="3488739" y="1226511"/>
            <a:ext cx="335912" cy="434728"/>
            <a:chOff x="4654" y="740"/>
            <a:chExt cx="283" cy="263"/>
          </a:xfrm>
        </p:grpSpPr>
        <p:sp>
          <p:nvSpPr>
            <p:cNvPr id="588"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589"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90"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591"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592"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593"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788" name="Group 52"/>
            <p:cNvGrpSpPr>
              <a:grpSpLocks/>
            </p:cNvGrpSpPr>
            <p:nvPr/>
          </p:nvGrpSpPr>
          <p:grpSpPr bwMode="auto">
            <a:xfrm>
              <a:off x="4654" y="833"/>
              <a:ext cx="250" cy="117"/>
              <a:chOff x="4654" y="833"/>
              <a:chExt cx="250" cy="117"/>
            </a:xfrm>
          </p:grpSpPr>
          <p:sp>
            <p:nvSpPr>
              <p:cNvPr id="611"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2"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3"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789" name="Group 56"/>
            <p:cNvGrpSpPr>
              <a:grpSpLocks/>
            </p:cNvGrpSpPr>
            <p:nvPr/>
          </p:nvGrpSpPr>
          <p:grpSpPr bwMode="auto">
            <a:xfrm>
              <a:off x="4654" y="831"/>
              <a:ext cx="250" cy="117"/>
              <a:chOff x="4654" y="831"/>
              <a:chExt cx="250" cy="117"/>
            </a:xfrm>
          </p:grpSpPr>
          <p:sp>
            <p:nvSpPr>
              <p:cNvPr id="608"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9"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10"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596"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790" name="Group 261"/>
            <p:cNvGrpSpPr>
              <a:grpSpLocks/>
            </p:cNvGrpSpPr>
            <p:nvPr/>
          </p:nvGrpSpPr>
          <p:grpSpPr bwMode="auto">
            <a:xfrm>
              <a:off x="4821" y="802"/>
              <a:ext cx="61" cy="177"/>
              <a:chOff x="4821" y="802"/>
              <a:chExt cx="61" cy="177"/>
            </a:xfrm>
          </p:grpSpPr>
          <p:grpSp>
            <p:nvGrpSpPr>
              <p:cNvPr id="791" name="Group 62"/>
              <p:cNvGrpSpPr>
                <a:grpSpLocks/>
              </p:cNvGrpSpPr>
              <p:nvPr/>
            </p:nvGrpSpPr>
            <p:grpSpPr bwMode="auto">
              <a:xfrm>
                <a:off x="4823" y="804"/>
                <a:ext cx="59" cy="175"/>
                <a:chOff x="4823" y="804"/>
                <a:chExt cx="59" cy="175"/>
              </a:xfrm>
            </p:grpSpPr>
            <p:sp>
              <p:nvSpPr>
                <p:cNvPr id="604"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5"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6"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7"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792" name="Group 67"/>
              <p:cNvGrpSpPr>
                <a:grpSpLocks/>
              </p:cNvGrpSpPr>
              <p:nvPr/>
            </p:nvGrpSpPr>
            <p:grpSpPr bwMode="auto">
              <a:xfrm>
                <a:off x="4821" y="802"/>
                <a:ext cx="59" cy="175"/>
                <a:chOff x="4821" y="802"/>
                <a:chExt cx="59" cy="175"/>
              </a:xfrm>
            </p:grpSpPr>
            <p:sp>
              <p:nvSpPr>
                <p:cNvPr id="600"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1"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2"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603"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793" name="Group 69"/>
          <p:cNvGrpSpPr>
            <a:grpSpLocks/>
          </p:cNvGrpSpPr>
          <p:nvPr/>
        </p:nvGrpSpPr>
        <p:grpSpPr bwMode="auto">
          <a:xfrm>
            <a:off x="6060627" y="1226511"/>
            <a:ext cx="335912" cy="434728"/>
            <a:chOff x="4654" y="740"/>
            <a:chExt cx="283" cy="263"/>
          </a:xfrm>
        </p:grpSpPr>
        <p:sp>
          <p:nvSpPr>
            <p:cNvPr id="1043"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44"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45"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046"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047"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48"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794" name="Group 52"/>
            <p:cNvGrpSpPr>
              <a:grpSpLocks/>
            </p:cNvGrpSpPr>
            <p:nvPr/>
          </p:nvGrpSpPr>
          <p:grpSpPr bwMode="auto">
            <a:xfrm>
              <a:off x="4654" y="833"/>
              <a:ext cx="250" cy="117"/>
              <a:chOff x="4654" y="833"/>
              <a:chExt cx="250" cy="117"/>
            </a:xfrm>
          </p:grpSpPr>
          <p:sp>
            <p:nvSpPr>
              <p:cNvPr id="1066"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7"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8"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795" name="Group 56"/>
            <p:cNvGrpSpPr>
              <a:grpSpLocks/>
            </p:cNvGrpSpPr>
            <p:nvPr/>
          </p:nvGrpSpPr>
          <p:grpSpPr bwMode="auto">
            <a:xfrm>
              <a:off x="4654" y="831"/>
              <a:ext cx="250" cy="117"/>
              <a:chOff x="4654" y="831"/>
              <a:chExt cx="250" cy="117"/>
            </a:xfrm>
          </p:grpSpPr>
          <p:sp>
            <p:nvSpPr>
              <p:cNvPr id="1063"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4"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5"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051"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796" name="Group 261"/>
            <p:cNvGrpSpPr>
              <a:grpSpLocks/>
            </p:cNvGrpSpPr>
            <p:nvPr/>
          </p:nvGrpSpPr>
          <p:grpSpPr bwMode="auto">
            <a:xfrm>
              <a:off x="4821" y="802"/>
              <a:ext cx="61" cy="177"/>
              <a:chOff x="4821" y="802"/>
              <a:chExt cx="61" cy="177"/>
            </a:xfrm>
          </p:grpSpPr>
          <p:grpSp>
            <p:nvGrpSpPr>
              <p:cNvPr id="797" name="Group 62"/>
              <p:cNvGrpSpPr>
                <a:grpSpLocks/>
              </p:cNvGrpSpPr>
              <p:nvPr/>
            </p:nvGrpSpPr>
            <p:grpSpPr bwMode="auto">
              <a:xfrm>
                <a:off x="4823" y="804"/>
                <a:ext cx="59" cy="175"/>
                <a:chOff x="4823" y="804"/>
                <a:chExt cx="59" cy="175"/>
              </a:xfrm>
            </p:grpSpPr>
            <p:sp>
              <p:nvSpPr>
                <p:cNvPr id="1059"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0"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1"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62"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798" name="Group 67"/>
              <p:cNvGrpSpPr>
                <a:grpSpLocks/>
              </p:cNvGrpSpPr>
              <p:nvPr/>
            </p:nvGrpSpPr>
            <p:grpSpPr bwMode="auto">
              <a:xfrm>
                <a:off x="4821" y="802"/>
                <a:ext cx="59" cy="175"/>
                <a:chOff x="4821" y="802"/>
                <a:chExt cx="59" cy="175"/>
              </a:xfrm>
            </p:grpSpPr>
            <p:sp>
              <p:nvSpPr>
                <p:cNvPr id="1055"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56"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57"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58"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1069" name="TextBox 1068"/>
          <p:cNvSpPr txBox="1"/>
          <p:nvPr/>
        </p:nvSpPr>
        <p:spPr>
          <a:xfrm>
            <a:off x="4289330" y="1288240"/>
            <a:ext cx="630911" cy="296079"/>
          </a:xfrm>
          <a:prstGeom prst="rect">
            <a:avLst/>
          </a:prstGeom>
          <a:noFill/>
        </p:spPr>
        <p:txBody>
          <a:bodyPr wrap="none" rtlCol="0">
            <a:spAutoFit/>
          </a:bodyPr>
          <a:lstStyle/>
          <a:p>
            <a:r>
              <a:rPr lang="it-IT" sz="2000" b="1" dirty="0" smtClean="0"/>
              <a:t>.   .   .</a:t>
            </a:r>
            <a:endParaRPr lang="it-IT" sz="2000" b="1" dirty="0"/>
          </a:p>
        </p:txBody>
      </p:sp>
      <p:sp>
        <p:nvSpPr>
          <p:cNvPr id="1071" name="TextBox 1070"/>
          <p:cNvSpPr txBox="1"/>
          <p:nvPr/>
        </p:nvSpPr>
        <p:spPr>
          <a:xfrm>
            <a:off x="4992455" y="968526"/>
            <a:ext cx="1451753" cy="227753"/>
          </a:xfrm>
          <a:prstGeom prst="rect">
            <a:avLst/>
          </a:prstGeom>
          <a:noFill/>
        </p:spPr>
        <p:txBody>
          <a:bodyPr wrap="none" rtlCol="0">
            <a:spAutoFit/>
          </a:bodyPr>
          <a:lstStyle/>
          <a:p>
            <a:r>
              <a:rPr lang="it-IT" sz="1100" b="1" dirty="0" smtClean="0"/>
              <a:t>IOT Application Servers</a:t>
            </a:r>
            <a:endParaRPr lang="it-IT" sz="1100" b="1" dirty="0"/>
          </a:p>
        </p:txBody>
      </p:sp>
      <p:pic>
        <p:nvPicPr>
          <p:cNvPr id="1076" name="Picture 632"/>
          <p:cNvPicPr>
            <a:picLocks noChangeAspect="1" noChangeArrowheads="1"/>
          </p:cNvPicPr>
          <p:nvPr/>
        </p:nvPicPr>
        <p:blipFill>
          <a:blip r:embed="rId2" cstate="print"/>
          <a:srcRect/>
          <a:stretch>
            <a:fillRect/>
          </a:stretch>
        </p:blipFill>
        <p:spPr bwMode="auto">
          <a:xfrm>
            <a:off x="1928952" y="6525344"/>
            <a:ext cx="354668" cy="216739"/>
          </a:xfrm>
          <a:prstGeom prst="rect">
            <a:avLst/>
          </a:prstGeom>
          <a:noFill/>
          <a:ln w="9525">
            <a:noFill/>
            <a:miter lim="800000"/>
            <a:headEnd/>
            <a:tailEnd/>
          </a:ln>
        </p:spPr>
      </p:pic>
      <p:pic>
        <p:nvPicPr>
          <p:cNvPr id="1077" name="Picture 491"/>
          <p:cNvPicPr>
            <a:picLocks noChangeAspect="1" noChangeArrowheads="1"/>
          </p:cNvPicPr>
          <p:nvPr/>
        </p:nvPicPr>
        <p:blipFill>
          <a:blip r:embed="rId3" cstate="print"/>
          <a:srcRect/>
          <a:stretch>
            <a:fillRect/>
          </a:stretch>
        </p:blipFill>
        <p:spPr bwMode="auto">
          <a:xfrm>
            <a:off x="886607" y="6219058"/>
            <a:ext cx="357366" cy="234278"/>
          </a:xfrm>
          <a:prstGeom prst="rect">
            <a:avLst/>
          </a:prstGeom>
          <a:noFill/>
          <a:ln w="9525">
            <a:noFill/>
            <a:miter lim="800000"/>
            <a:headEnd/>
            <a:tailEnd/>
          </a:ln>
        </p:spPr>
      </p:pic>
      <p:grpSp>
        <p:nvGrpSpPr>
          <p:cNvPr id="799" name="Group 854"/>
          <p:cNvGrpSpPr>
            <a:grpSpLocks/>
          </p:cNvGrpSpPr>
          <p:nvPr/>
        </p:nvGrpSpPr>
        <p:grpSpPr bwMode="auto">
          <a:xfrm>
            <a:off x="2972839" y="6098936"/>
            <a:ext cx="147432" cy="191712"/>
            <a:chOff x="612" y="3626"/>
            <a:chExt cx="188" cy="225"/>
          </a:xfrm>
        </p:grpSpPr>
        <p:sp>
          <p:nvSpPr>
            <p:cNvPr id="1079" name="Freeform 794"/>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0" name="Freeform 795"/>
            <p:cNvSpPr>
              <a:spLocks/>
            </p:cNvSpPr>
            <p:nvPr/>
          </p:nvSpPr>
          <p:spPr bwMode="auto">
            <a:xfrm>
              <a:off x="722" y="3626"/>
              <a:ext cx="17" cy="48"/>
            </a:xfrm>
            <a:custGeom>
              <a:avLst/>
              <a:gdLst/>
              <a:ahLst/>
              <a:cxnLst>
                <a:cxn ang="0">
                  <a:pos x="10" y="43"/>
                </a:cxn>
                <a:cxn ang="0">
                  <a:pos x="0" y="1"/>
                </a:cxn>
                <a:cxn ang="0">
                  <a:pos x="4" y="0"/>
                </a:cxn>
                <a:cxn ang="0">
                  <a:pos x="17" y="48"/>
                </a:cxn>
                <a:cxn ang="0">
                  <a:pos x="10" y="43"/>
                </a:cxn>
              </a:cxnLst>
              <a:rect l="0" t="0" r="r" b="b"/>
              <a:pathLst>
                <a:path w="17" h="48">
                  <a:moveTo>
                    <a:pt x="10" y="43"/>
                  </a:moveTo>
                  <a:lnTo>
                    <a:pt x="0" y="1"/>
                  </a:lnTo>
                  <a:lnTo>
                    <a:pt x="4" y="0"/>
                  </a:lnTo>
                  <a:lnTo>
                    <a:pt x="17" y="48"/>
                  </a:lnTo>
                  <a:lnTo>
                    <a:pt x="10" y="43"/>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1" name="Freeform 796"/>
            <p:cNvSpPr>
              <a:spLocks/>
            </p:cNvSpPr>
            <p:nvPr/>
          </p:nvSpPr>
          <p:spPr bwMode="auto">
            <a:xfrm>
              <a:off x="722" y="3626"/>
              <a:ext cx="17" cy="48"/>
            </a:xfrm>
            <a:custGeom>
              <a:avLst/>
              <a:gdLst/>
              <a:ahLst/>
              <a:cxnLst>
                <a:cxn ang="0">
                  <a:pos x="10" y="43"/>
                </a:cxn>
                <a:cxn ang="0">
                  <a:pos x="0" y="1"/>
                </a:cxn>
                <a:cxn ang="0">
                  <a:pos x="4" y="0"/>
                </a:cxn>
                <a:cxn ang="0">
                  <a:pos x="17" y="48"/>
                </a:cxn>
              </a:cxnLst>
              <a:rect l="0" t="0" r="r" b="b"/>
              <a:pathLst>
                <a:path w="17" h="48">
                  <a:moveTo>
                    <a:pt x="10" y="43"/>
                  </a:moveTo>
                  <a:lnTo>
                    <a:pt x="0" y="1"/>
                  </a:lnTo>
                  <a:lnTo>
                    <a:pt x="4" y="0"/>
                  </a:lnTo>
                  <a:lnTo>
                    <a:pt x="17" y="48"/>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2" name="Freeform 797"/>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3" name="Freeform 798"/>
            <p:cNvSpPr>
              <a:spLocks/>
            </p:cNvSpPr>
            <p:nvPr/>
          </p:nvSpPr>
          <p:spPr bwMode="auto">
            <a:xfrm>
              <a:off x="612" y="3762"/>
              <a:ext cx="67" cy="89"/>
            </a:xfrm>
            <a:custGeom>
              <a:avLst/>
              <a:gdLst/>
              <a:ahLst/>
              <a:cxnLst>
                <a:cxn ang="0">
                  <a:pos x="0" y="42"/>
                </a:cxn>
                <a:cxn ang="0">
                  <a:pos x="4" y="62"/>
                </a:cxn>
                <a:cxn ang="0">
                  <a:pos x="14" y="77"/>
                </a:cxn>
                <a:cxn ang="0">
                  <a:pos x="27" y="86"/>
                </a:cxn>
                <a:cxn ang="0">
                  <a:pos x="38" y="88"/>
                </a:cxn>
                <a:cxn ang="0">
                  <a:pos x="50" y="89"/>
                </a:cxn>
                <a:cxn ang="0">
                  <a:pos x="65" y="67"/>
                </a:cxn>
                <a:cxn ang="0">
                  <a:pos x="67" y="0"/>
                </a:cxn>
                <a:cxn ang="0">
                  <a:pos x="0" y="42"/>
                </a:cxn>
              </a:cxnLst>
              <a:rect l="0" t="0" r="r" b="b"/>
              <a:pathLst>
                <a:path w="67" h="89">
                  <a:moveTo>
                    <a:pt x="0" y="42"/>
                  </a:moveTo>
                  <a:lnTo>
                    <a:pt x="4" y="62"/>
                  </a:lnTo>
                  <a:lnTo>
                    <a:pt x="14" y="77"/>
                  </a:lnTo>
                  <a:lnTo>
                    <a:pt x="27" y="86"/>
                  </a:lnTo>
                  <a:lnTo>
                    <a:pt x="38" y="88"/>
                  </a:lnTo>
                  <a:lnTo>
                    <a:pt x="50" y="89"/>
                  </a:lnTo>
                  <a:lnTo>
                    <a:pt x="65" y="67"/>
                  </a:lnTo>
                  <a:lnTo>
                    <a:pt x="67" y="0"/>
                  </a:lnTo>
                  <a:lnTo>
                    <a:pt x="0" y="4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4" name="Freeform 799"/>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5" name="Freeform 800"/>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 ang="0">
                  <a:pos x="0" y="176"/>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lnTo>
                    <a:pt x="0" y="176"/>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6" name="Freeform 801"/>
            <p:cNvSpPr>
              <a:spLocks/>
            </p:cNvSpPr>
            <p:nvPr/>
          </p:nvSpPr>
          <p:spPr bwMode="auto">
            <a:xfrm>
              <a:off x="662" y="3675"/>
              <a:ext cx="107" cy="176"/>
            </a:xfrm>
            <a:custGeom>
              <a:avLst/>
              <a:gdLst/>
              <a:ahLst/>
              <a:cxnLst>
                <a:cxn ang="0">
                  <a:pos x="0" y="176"/>
                </a:cxn>
                <a:cxn ang="0">
                  <a:pos x="33" y="142"/>
                </a:cxn>
                <a:cxn ang="0">
                  <a:pos x="46" y="139"/>
                </a:cxn>
                <a:cxn ang="0">
                  <a:pos x="57" y="131"/>
                </a:cxn>
                <a:cxn ang="0">
                  <a:pos x="69" y="122"/>
                </a:cxn>
                <a:cxn ang="0">
                  <a:pos x="90" y="106"/>
                </a:cxn>
                <a:cxn ang="0">
                  <a:pos x="107" y="79"/>
                </a:cxn>
                <a:cxn ang="0">
                  <a:pos x="72" y="0"/>
                </a:cxn>
                <a:cxn ang="0">
                  <a:pos x="41" y="16"/>
                </a:cxn>
                <a:cxn ang="0">
                  <a:pos x="15" y="53"/>
                </a:cxn>
                <a:cxn ang="0">
                  <a:pos x="10" y="74"/>
                </a:cxn>
              </a:cxnLst>
              <a:rect l="0" t="0" r="r" b="b"/>
              <a:pathLst>
                <a:path w="107" h="176">
                  <a:moveTo>
                    <a:pt x="0" y="176"/>
                  </a:moveTo>
                  <a:lnTo>
                    <a:pt x="33" y="142"/>
                  </a:lnTo>
                  <a:lnTo>
                    <a:pt x="46" y="139"/>
                  </a:lnTo>
                  <a:lnTo>
                    <a:pt x="57" y="131"/>
                  </a:lnTo>
                  <a:lnTo>
                    <a:pt x="69" y="122"/>
                  </a:lnTo>
                  <a:lnTo>
                    <a:pt x="90" y="106"/>
                  </a:lnTo>
                  <a:lnTo>
                    <a:pt x="107" y="79"/>
                  </a:lnTo>
                  <a:lnTo>
                    <a:pt x="72" y="0"/>
                  </a:lnTo>
                  <a:lnTo>
                    <a:pt x="41" y="16"/>
                  </a:lnTo>
                  <a:lnTo>
                    <a:pt x="15" y="53"/>
                  </a:lnTo>
                  <a:lnTo>
                    <a:pt x="10" y="7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7" name="Freeform 802"/>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8" name="Freeform 803"/>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 ang="0">
                  <a:pos x="0" y="2"/>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lnTo>
                    <a:pt x="0" y="2"/>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9" name="Freeform 804"/>
            <p:cNvSpPr>
              <a:spLocks/>
            </p:cNvSpPr>
            <p:nvPr/>
          </p:nvSpPr>
          <p:spPr bwMode="auto">
            <a:xfrm>
              <a:off x="739" y="3691"/>
              <a:ext cx="56" cy="24"/>
            </a:xfrm>
            <a:custGeom>
              <a:avLst/>
              <a:gdLst/>
              <a:ahLst/>
              <a:cxnLst>
                <a:cxn ang="0">
                  <a:pos x="0" y="2"/>
                </a:cxn>
                <a:cxn ang="0">
                  <a:pos x="37" y="0"/>
                </a:cxn>
                <a:cxn ang="0">
                  <a:pos x="46" y="8"/>
                </a:cxn>
                <a:cxn ang="0">
                  <a:pos x="54" y="13"/>
                </a:cxn>
                <a:cxn ang="0">
                  <a:pos x="56" y="19"/>
                </a:cxn>
                <a:cxn ang="0">
                  <a:pos x="50" y="23"/>
                </a:cxn>
                <a:cxn ang="0">
                  <a:pos x="43" y="24"/>
                </a:cxn>
                <a:cxn ang="0">
                  <a:pos x="35" y="20"/>
                </a:cxn>
                <a:cxn ang="0">
                  <a:pos x="32" y="19"/>
                </a:cxn>
                <a:cxn ang="0">
                  <a:pos x="24" y="21"/>
                </a:cxn>
                <a:cxn ang="0">
                  <a:pos x="5" y="24"/>
                </a:cxn>
                <a:cxn ang="0">
                  <a:pos x="1" y="24"/>
                </a:cxn>
              </a:cxnLst>
              <a:rect l="0" t="0" r="r" b="b"/>
              <a:pathLst>
                <a:path w="56" h="24">
                  <a:moveTo>
                    <a:pt x="0" y="2"/>
                  </a:moveTo>
                  <a:lnTo>
                    <a:pt x="37" y="0"/>
                  </a:lnTo>
                  <a:lnTo>
                    <a:pt x="46" y="8"/>
                  </a:lnTo>
                  <a:lnTo>
                    <a:pt x="54" y="13"/>
                  </a:lnTo>
                  <a:lnTo>
                    <a:pt x="56" y="19"/>
                  </a:lnTo>
                  <a:lnTo>
                    <a:pt x="50" y="23"/>
                  </a:lnTo>
                  <a:lnTo>
                    <a:pt x="43" y="24"/>
                  </a:lnTo>
                  <a:lnTo>
                    <a:pt x="35" y="20"/>
                  </a:lnTo>
                  <a:lnTo>
                    <a:pt x="32" y="19"/>
                  </a:lnTo>
                  <a:lnTo>
                    <a:pt x="24" y="21"/>
                  </a:lnTo>
                  <a:lnTo>
                    <a:pt x="5" y="24"/>
                  </a:lnTo>
                  <a:lnTo>
                    <a:pt x="1" y="2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0" name="Freeform 805"/>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1" name="Freeform 806"/>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 ang="0">
                  <a:pos x="10" y="0"/>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lnTo>
                    <a:pt x="1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2" name="Freeform 807"/>
            <p:cNvSpPr>
              <a:spLocks/>
            </p:cNvSpPr>
            <p:nvPr/>
          </p:nvSpPr>
          <p:spPr bwMode="auto">
            <a:xfrm>
              <a:off x="740" y="3715"/>
              <a:ext cx="60" cy="23"/>
            </a:xfrm>
            <a:custGeom>
              <a:avLst/>
              <a:gdLst/>
              <a:ahLst/>
              <a:cxnLst>
                <a:cxn ang="0">
                  <a:pos x="10" y="0"/>
                </a:cxn>
                <a:cxn ang="0">
                  <a:pos x="34" y="1"/>
                </a:cxn>
                <a:cxn ang="0">
                  <a:pos x="42" y="3"/>
                </a:cxn>
                <a:cxn ang="0">
                  <a:pos x="52" y="5"/>
                </a:cxn>
                <a:cxn ang="0">
                  <a:pos x="57" y="12"/>
                </a:cxn>
                <a:cxn ang="0">
                  <a:pos x="60" y="19"/>
                </a:cxn>
                <a:cxn ang="0">
                  <a:pos x="57" y="23"/>
                </a:cxn>
                <a:cxn ang="0">
                  <a:pos x="49" y="23"/>
                </a:cxn>
                <a:cxn ang="0">
                  <a:pos x="44" y="20"/>
                </a:cxn>
                <a:cxn ang="0">
                  <a:pos x="39" y="18"/>
                </a:cxn>
                <a:cxn ang="0">
                  <a:pos x="14" y="22"/>
                </a:cxn>
                <a:cxn ang="0">
                  <a:pos x="0" y="22"/>
                </a:cxn>
              </a:cxnLst>
              <a:rect l="0" t="0" r="r" b="b"/>
              <a:pathLst>
                <a:path w="60" h="23">
                  <a:moveTo>
                    <a:pt x="10" y="0"/>
                  </a:moveTo>
                  <a:lnTo>
                    <a:pt x="34" y="1"/>
                  </a:lnTo>
                  <a:lnTo>
                    <a:pt x="42" y="3"/>
                  </a:lnTo>
                  <a:lnTo>
                    <a:pt x="52" y="5"/>
                  </a:lnTo>
                  <a:lnTo>
                    <a:pt x="57" y="12"/>
                  </a:lnTo>
                  <a:lnTo>
                    <a:pt x="60" y="19"/>
                  </a:lnTo>
                  <a:lnTo>
                    <a:pt x="57" y="23"/>
                  </a:lnTo>
                  <a:lnTo>
                    <a:pt x="49" y="23"/>
                  </a:lnTo>
                  <a:lnTo>
                    <a:pt x="44" y="20"/>
                  </a:lnTo>
                  <a:lnTo>
                    <a:pt x="39" y="18"/>
                  </a:lnTo>
                  <a:lnTo>
                    <a:pt x="14" y="22"/>
                  </a:lnTo>
                  <a:lnTo>
                    <a:pt x="0" y="2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3" name="Freeform 808"/>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4" name="Freeform 809"/>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 ang="0">
                  <a:pos x="0" y="0"/>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lnTo>
                    <a:pt x="0" y="0"/>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5" name="Freeform 810"/>
            <p:cNvSpPr>
              <a:spLocks/>
            </p:cNvSpPr>
            <p:nvPr/>
          </p:nvSpPr>
          <p:spPr bwMode="auto">
            <a:xfrm>
              <a:off x="746" y="3733"/>
              <a:ext cx="54" cy="27"/>
            </a:xfrm>
            <a:custGeom>
              <a:avLst/>
              <a:gdLst/>
              <a:ahLst/>
              <a:cxnLst>
                <a:cxn ang="0">
                  <a:pos x="0" y="0"/>
                </a:cxn>
                <a:cxn ang="0">
                  <a:pos x="7" y="5"/>
                </a:cxn>
                <a:cxn ang="0">
                  <a:pos x="35" y="6"/>
                </a:cxn>
                <a:cxn ang="0">
                  <a:pos x="40" y="10"/>
                </a:cxn>
                <a:cxn ang="0">
                  <a:pos x="49" y="13"/>
                </a:cxn>
                <a:cxn ang="0">
                  <a:pos x="54" y="18"/>
                </a:cxn>
                <a:cxn ang="0">
                  <a:pos x="53" y="24"/>
                </a:cxn>
                <a:cxn ang="0">
                  <a:pos x="44" y="25"/>
                </a:cxn>
                <a:cxn ang="0">
                  <a:pos x="33" y="23"/>
                </a:cxn>
                <a:cxn ang="0">
                  <a:pos x="12" y="22"/>
                </a:cxn>
                <a:cxn ang="0">
                  <a:pos x="19" y="25"/>
                </a:cxn>
                <a:cxn ang="0">
                  <a:pos x="6" y="27"/>
                </a:cxn>
              </a:cxnLst>
              <a:rect l="0" t="0" r="r" b="b"/>
              <a:pathLst>
                <a:path w="54" h="27">
                  <a:moveTo>
                    <a:pt x="0" y="0"/>
                  </a:moveTo>
                  <a:lnTo>
                    <a:pt x="7" y="5"/>
                  </a:lnTo>
                  <a:lnTo>
                    <a:pt x="35" y="6"/>
                  </a:lnTo>
                  <a:lnTo>
                    <a:pt x="40" y="10"/>
                  </a:lnTo>
                  <a:lnTo>
                    <a:pt x="49" y="13"/>
                  </a:lnTo>
                  <a:lnTo>
                    <a:pt x="54" y="18"/>
                  </a:lnTo>
                  <a:lnTo>
                    <a:pt x="53" y="24"/>
                  </a:lnTo>
                  <a:lnTo>
                    <a:pt x="44" y="25"/>
                  </a:lnTo>
                  <a:lnTo>
                    <a:pt x="33" y="23"/>
                  </a:lnTo>
                  <a:lnTo>
                    <a:pt x="12" y="22"/>
                  </a:lnTo>
                  <a:lnTo>
                    <a:pt x="19" y="25"/>
                  </a:lnTo>
                  <a:lnTo>
                    <a:pt x="6" y="2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6" name="Freeform 811"/>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7" name="Freeform 812"/>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 ang="0">
                  <a:pos x="0" y="115"/>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lnTo>
                    <a:pt x="0" y="115"/>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8" name="Freeform 813"/>
            <p:cNvSpPr>
              <a:spLocks/>
            </p:cNvSpPr>
            <p:nvPr/>
          </p:nvSpPr>
          <p:spPr bwMode="auto">
            <a:xfrm>
              <a:off x="612" y="3688"/>
              <a:ext cx="88" cy="115"/>
            </a:xfrm>
            <a:custGeom>
              <a:avLst/>
              <a:gdLst/>
              <a:ahLst/>
              <a:cxnLst>
                <a:cxn ang="0">
                  <a:pos x="0" y="115"/>
                </a:cxn>
                <a:cxn ang="0">
                  <a:pos x="36" y="84"/>
                </a:cxn>
                <a:cxn ang="0">
                  <a:pos x="40" y="61"/>
                </a:cxn>
                <a:cxn ang="0">
                  <a:pos x="46" y="52"/>
                </a:cxn>
                <a:cxn ang="0">
                  <a:pos x="56" y="40"/>
                </a:cxn>
                <a:cxn ang="0">
                  <a:pos x="62" y="30"/>
                </a:cxn>
                <a:cxn ang="0">
                  <a:pos x="66" y="19"/>
                </a:cxn>
                <a:cxn ang="0">
                  <a:pos x="72" y="10"/>
                </a:cxn>
                <a:cxn ang="0">
                  <a:pos x="77" y="0"/>
                </a:cxn>
                <a:cxn ang="0">
                  <a:pos x="82" y="3"/>
                </a:cxn>
                <a:cxn ang="0">
                  <a:pos x="86" y="11"/>
                </a:cxn>
                <a:cxn ang="0">
                  <a:pos x="88" y="21"/>
                </a:cxn>
                <a:cxn ang="0">
                  <a:pos x="83" y="30"/>
                </a:cxn>
                <a:cxn ang="0">
                  <a:pos x="81" y="37"/>
                </a:cxn>
                <a:cxn ang="0">
                  <a:pos x="81" y="44"/>
                </a:cxn>
                <a:cxn ang="0">
                  <a:pos x="81" y="52"/>
                </a:cxn>
                <a:cxn ang="0">
                  <a:pos x="83" y="62"/>
                </a:cxn>
                <a:cxn ang="0">
                  <a:pos x="88" y="72"/>
                </a:cxn>
              </a:cxnLst>
              <a:rect l="0" t="0" r="r" b="b"/>
              <a:pathLst>
                <a:path w="88" h="115">
                  <a:moveTo>
                    <a:pt x="0" y="115"/>
                  </a:moveTo>
                  <a:lnTo>
                    <a:pt x="36" y="84"/>
                  </a:lnTo>
                  <a:lnTo>
                    <a:pt x="40" y="61"/>
                  </a:lnTo>
                  <a:lnTo>
                    <a:pt x="46" y="52"/>
                  </a:lnTo>
                  <a:lnTo>
                    <a:pt x="56" y="40"/>
                  </a:lnTo>
                  <a:lnTo>
                    <a:pt x="62" y="30"/>
                  </a:lnTo>
                  <a:lnTo>
                    <a:pt x="66" y="19"/>
                  </a:lnTo>
                  <a:lnTo>
                    <a:pt x="72" y="10"/>
                  </a:lnTo>
                  <a:lnTo>
                    <a:pt x="77" y="0"/>
                  </a:lnTo>
                  <a:lnTo>
                    <a:pt x="82" y="3"/>
                  </a:lnTo>
                  <a:lnTo>
                    <a:pt x="86" y="11"/>
                  </a:lnTo>
                  <a:lnTo>
                    <a:pt x="88" y="21"/>
                  </a:lnTo>
                  <a:lnTo>
                    <a:pt x="83" y="30"/>
                  </a:lnTo>
                  <a:lnTo>
                    <a:pt x="81" y="37"/>
                  </a:lnTo>
                  <a:lnTo>
                    <a:pt x="81" y="44"/>
                  </a:lnTo>
                  <a:lnTo>
                    <a:pt x="81" y="52"/>
                  </a:lnTo>
                  <a:lnTo>
                    <a:pt x="83" y="62"/>
                  </a:lnTo>
                  <a:lnTo>
                    <a:pt x="88" y="72"/>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9" name="Freeform 814"/>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0" name="Freeform 815"/>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 ang="0">
                  <a:pos x="0" y="8"/>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lnTo>
                    <a:pt x="0" y="8"/>
                  </a:lnTo>
                  <a:close/>
                </a:path>
              </a:pathLst>
            </a:custGeom>
            <a:solidFill>
              <a:srgbClr val="E5B070"/>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1" name="Freeform 816"/>
            <p:cNvSpPr>
              <a:spLocks/>
            </p:cNvSpPr>
            <p:nvPr/>
          </p:nvSpPr>
          <p:spPr bwMode="auto">
            <a:xfrm>
              <a:off x="725" y="3671"/>
              <a:ext cx="53" cy="17"/>
            </a:xfrm>
            <a:custGeom>
              <a:avLst/>
              <a:gdLst/>
              <a:ahLst/>
              <a:cxnLst>
                <a:cxn ang="0">
                  <a:pos x="0" y="8"/>
                </a:cxn>
                <a:cxn ang="0">
                  <a:pos x="22" y="0"/>
                </a:cxn>
                <a:cxn ang="0">
                  <a:pos x="37" y="0"/>
                </a:cxn>
                <a:cxn ang="0">
                  <a:pos x="46" y="0"/>
                </a:cxn>
                <a:cxn ang="0">
                  <a:pos x="53" y="2"/>
                </a:cxn>
                <a:cxn ang="0">
                  <a:pos x="53" y="7"/>
                </a:cxn>
                <a:cxn ang="0">
                  <a:pos x="50" y="11"/>
                </a:cxn>
                <a:cxn ang="0">
                  <a:pos x="43" y="16"/>
                </a:cxn>
                <a:cxn ang="0">
                  <a:pos x="37" y="15"/>
                </a:cxn>
                <a:cxn ang="0">
                  <a:pos x="27" y="17"/>
                </a:cxn>
              </a:cxnLst>
              <a:rect l="0" t="0" r="r" b="b"/>
              <a:pathLst>
                <a:path w="53" h="17">
                  <a:moveTo>
                    <a:pt x="0" y="8"/>
                  </a:moveTo>
                  <a:lnTo>
                    <a:pt x="22" y="0"/>
                  </a:lnTo>
                  <a:lnTo>
                    <a:pt x="37" y="0"/>
                  </a:lnTo>
                  <a:lnTo>
                    <a:pt x="46" y="0"/>
                  </a:lnTo>
                  <a:lnTo>
                    <a:pt x="53" y="2"/>
                  </a:lnTo>
                  <a:lnTo>
                    <a:pt x="53" y="7"/>
                  </a:lnTo>
                  <a:lnTo>
                    <a:pt x="50" y="11"/>
                  </a:lnTo>
                  <a:lnTo>
                    <a:pt x="43" y="16"/>
                  </a:lnTo>
                  <a:lnTo>
                    <a:pt x="37" y="15"/>
                  </a:lnTo>
                  <a:lnTo>
                    <a:pt x="27" y="17"/>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2" name="Freeform 817"/>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3" name="Freeform 818"/>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 ang="0">
                  <a:pos x="0" y="7"/>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lnTo>
                    <a:pt x="0" y="7"/>
                  </a:lnTo>
                  <a:close/>
                </a:path>
              </a:pathLst>
            </a:custGeom>
            <a:solidFill>
              <a:srgbClr val="777777"/>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4" name="Freeform 819"/>
            <p:cNvSpPr>
              <a:spLocks/>
            </p:cNvSpPr>
            <p:nvPr/>
          </p:nvSpPr>
          <p:spPr bwMode="auto">
            <a:xfrm>
              <a:off x="703" y="3700"/>
              <a:ext cx="91" cy="104"/>
            </a:xfrm>
            <a:custGeom>
              <a:avLst/>
              <a:gdLst/>
              <a:ahLst/>
              <a:cxnLst>
                <a:cxn ang="0">
                  <a:pos x="0" y="7"/>
                </a:cxn>
                <a:cxn ang="0">
                  <a:pos x="20" y="94"/>
                </a:cxn>
                <a:cxn ang="0">
                  <a:pos x="58" y="104"/>
                </a:cxn>
                <a:cxn ang="0">
                  <a:pos x="64" y="104"/>
                </a:cxn>
                <a:cxn ang="0">
                  <a:pos x="90" y="94"/>
                </a:cxn>
                <a:cxn ang="0">
                  <a:pos x="91" y="91"/>
                </a:cxn>
                <a:cxn ang="0">
                  <a:pos x="74" y="78"/>
                </a:cxn>
                <a:cxn ang="0">
                  <a:pos x="63" y="36"/>
                </a:cxn>
                <a:cxn ang="0">
                  <a:pos x="52" y="1"/>
                </a:cxn>
                <a:cxn ang="0">
                  <a:pos x="51" y="0"/>
                </a:cxn>
              </a:cxnLst>
              <a:rect l="0" t="0" r="r" b="b"/>
              <a:pathLst>
                <a:path w="91" h="104">
                  <a:moveTo>
                    <a:pt x="0" y="7"/>
                  </a:moveTo>
                  <a:lnTo>
                    <a:pt x="20" y="94"/>
                  </a:lnTo>
                  <a:lnTo>
                    <a:pt x="58" y="104"/>
                  </a:lnTo>
                  <a:lnTo>
                    <a:pt x="64" y="104"/>
                  </a:lnTo>
                  <a:lnTo>
                    <a:pt x="90" y="94"/>
                  </a:lnTo>
                  <a:lnTo>
                    <a:pt x="91" y="91"/>
                  </a:lnTo>
                  <a:lnTo>
                    <a:pt x="74" y="78"/>
                  </a:lnTo>
                  <a:lnTo>
                    <a:pt x="63" y="36"/>
                  </a:lnTo>
                  <a:lnTo>
                    <a:pt x="52" y="1"/>
                  </a:lnTo>
                  <a:lnTo>
                    <a:pt x="51" y="0"/>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5" name="Freeform 820"/>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6" name="Freeform 821"/>
            <p:cNvSpPr>
              <a:spLocks/>
            </p:cNvSpPr>
            <p:nvPr/>
          </p:nvSpPr>
          <p:spPr bwMode="auto">
            <a:xfrm>
              <a:off x="751" y="3786"/>
              <a:ext cx="28" cy="9"/>
            </a:xfrm>
            <a:custGeom>
              <a:avLst/>
              <a:gdLst/>
              <a:ahLst/>
              <a:cxnLst>
                <a:cxn ang="0">
                  <a:pos x="7" y="1"/>
                </a:cxn>
                <a:cxn ang="0">
                  <a:pos x="2" y="3"/>
                </a:cxn>
                <a:cxn ang="0">
                  <a:pos x="0" y="5"/>
                </a:cxn>
                <a:cxn ang="0">
                  <a:pos x="1" y="8"/>
                </a:cxn>
                <a:cxn ang="0">
                  <a:pos x="5" y="9"/>
                </a:cxn>
                <a:cxn ang="0">
                  <a:pos x="14" y="9"/>
                </a:cxn>
                <a:cxn ang="0">
                  <a:pos x="23" y="9"/>
                </a:cxn>
                <a:cxn ang="0">
                  <a:pos x="27" y="6"/>
                </a:cxn>
                <a:cxn ang="0">
                  <a:pos x="28" y="3"/>
                </a:cxn>
                <a:cxn ang="0">
                  <a:pos x="26" y="1"/>
                </a:cxn>
                <a:cxn ang="0">
                  <a:pos x="23" y="0"/>
                </a:cxn>
                <a:cxn ang="0">
                  <a:pos x="14" y="0"/>
                </a:cxn>
                <a:cxn ang="0">
                  <a:pos x="7" y="1"/>
                </a:cxn>
              </a:cxnLst>
              <a:rect l="0" t="0" r="r" b="b"/>
              <a:pathLst>
                <a:path w="28" h="9">
                  <a:moveTo>
                    <a:pt x="7" y="1"/>
                  </a:moveTo>
                  <a:lnTo>
                    <a:pt x="2" y="3"/>
                  </a:lnTo>
                  <a:lnTo>
                    <a:pt x="0" y="5"/>
                  </a:lnTo>
                  <a:lnTo>
                    <a:pt x="1" y="8"/>
                  </a:lnTo>
                  <a:lnTo>
                    <a:pt x="5" y="9"/>
                  </a:lnTo>
                  <a:lnTo>
                    <a:pt x="14" y="9"/>
                  </a:lnTo>
                  <a:lnTo>
                    <a:pt x="23" y="9"/>
                  </a:lnTo>
                  <a:lnTo>
                    <a:pt x="27" y="6"/>
                  </a:lnTo>
                  <a:lnTo>
                    <a:pt x="28" y="3"/>
                  </a:lnTo>
                  <a:lnTo>
                    <a:pt x="26" y="1"/>
                  </a:lnTo>
                  <a:lnTo>
                    <a:pt x="23" y="0"/>
                  </a:lnTo>
                  <a:lnTo>
                    <a:pt x="14" y="0"/>
                  </a:lnTo>
                  <a:lnTo>
                    <a:pt x="7" y="1"/>
                  </a:lnTo>
                  <a:close/>
                </a:path>
              </a:pathLst>
            </a:custGeom>
            <a:solidFill>
              <a:srgbClr val="222222"/>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7" name="Freeform 822"/>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8" name="Freeform 823"/>
            <p:cNvSpPr>
              <a:spLocks/>
            </p:cNvSpPr>
            <p:nvPr/>
          </p:nvSpPr>
          <p:spPr bwMode="auto">
            <a:xfrm>
              <a:off x="716" y="3726"/>
              <a:ext cx="13" cy="14"/>
            </a:xfrm>
            <a:custGeom>
              <a:avLst/>
              <a:gdLst/>
              <a:ahLst/>
              <a:cxnLst>
                <a:cxn ang="0">
                  <a:pos x="0" y="2"/>
                </a:cxn>
                <a:cxn ang="0">
                  <a:pos x="2" y="14"/>
                </a:cxn>
                <a:cxn ang="0">
                  <a:pos x="13" y="11"/>
                </a:cxn>
                <a:cxn ang="0">
                  <a:pos x="10" y="0"/>
                </a:cxn>
                <a:cxn ang="0">
                  <a:pos x="0" y="2"/>
                </a:cxn>
              </a:cxnLst>
              <a:rect l="0" t="0" r="r" b="b"/>
              <a:pathLst>
                <a:path w="13" h="14">
                  <a:moveTo>
                    <a:pt x="0" y="2"/>
                  </a:moveTo>
                  <a:lnTo>
                    <a:pt x="2" y="14"/>
                  </a:lnTo>
                  <a:lnTo>
                    <a:pt x="13"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09" name="Freeform 824"/>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0" name="Freeform 825"/>
            <p:cNvSpPr>
              <a:spLocks/>
            </p:cNvSpPr>
            <p:nvPr/>
          </p:nvSpPr>
          <p:spPr bwMode="auto">
            <a:xfrm>
              <a:off x="731" y="3723"/>
              <a:ext cx="13" cy="13"/>
            </a:xfrm>
            <a:custGeom>
              <a:avLst/>
              <a:gdLst/>
              <a:ahLst/>
              <a:cxnLst>
                <a:cxn ang="0">
                  <a:pos x="0" y="2"/>
                </a:cxn>
                <a:cxn ang="0">
                  <a:pos x="2" y="13"/>
                </a:cxn>
                <a:cxn ang="0">
                  <a:pos x="13" y="11"/>
                </a:cxn>
                <a:cxn ang="0">
                  <a:pos x="11" y="0"/>
                </a:cxn>
                <a:cxn ang="0">
                  <a:pos x="0" y="2"/>
                </a:cxn>
              </a:cxnLst>
              <a:rect l="0" t="0" r="r" b="b"/>
              <a:pathLst>
                <a:path w="13" h="13">
                  <a:moveTo>
                    <a:pt x="0" y="2"/>
                  </a:moveTo>
                  <a:lnTo>
                    <a:pt x="2"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1" name="Freeform 826"/>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2" name="Freeform 827"/>
            <p:cNvSpPr>
              <a:spLocks/>
            </p:cNvSpPr>
            <p:nvPr/>
          </p:nvSpPr>
          <p:spPr bwMode="auto">
            <a:xfrm>
              <a:off x="746" y="3720"/>
              <a:ext cx="14" cy="13"/>
            </a:xfrm>
            <a:custGeom>
              <a:avLst/>
              <a:gdLst/>
              <a:ahLst/>
              <a:cxnLst>
                <a:cxn ang="0">
                  <a:pos x="0" y="2"/>
                </a:cxn>
                <a:cxn ang="0">
                  <a:pos x="1" y="13"/>
                </a:cxn>
                <a:cxn ang="0">
                  <a:pos x="14" y="11"/>
                </a:cxn>
                <a:cxn ang="0">
                  <a:pos x="10" y="0"/>
                </a:cxn>
                <a:cxn ang="0">
                  <a:pos x="0" y="2"/>
                </a:cxn>
              </a:cxnLst>
              <a:rect l="0" t="0" r="r" b="b"/>
              <a:pathLst>
                <a:path w="14" h="13">
                  <a:moveTo>
                    <a:pt x="0" y="2"/>
                  </a:moveTo>
                  <a:lnTo>
                    <a:pt x="1" y="13"/>
                  </a:lnTo>
                  <a:lnTo>
                    <a:pt x="14"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3" name="Freeform 828"/>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4" name="Freeform 829"/>
            <p:cNvSpPr>
              <a:spLocks/>
            </p:cNvSpPr>
            <p:nvPr/>
          </p:nvSpPr>
          <p:spPr bwMode="auto">
            <a:xfrm>
              <a:off x="720" y="3743"/>
              <a:ext cx="13" cy="13"/>
            </a:xfrm>
            <a:custGeom>
              <a:avLst/>
              <a:gdLst/>
              <a:ahLst/>
              <a:cxnLst>
                <a:cxn ang="0">
                  <a:pos x="0" y="1"/>
                </a:cxn>
                <a:cxn ang="0">
                  <a:pos x="1" y="13"/>
                </a:cxn>
                <a:cxn ang="0">
                  <a:pos x="13" y="10"/>
                </a:cxn>
                <a:cxn ang="0">
                  <a:pos x="10" y="0"/>
                </a:cxn>
                <a:cxn ang="0">
                  <a:pos x="0" y="1"/>
                </a:cxn>
              </a:cxnLst>
              <a:rect l="0" t="0" r="r" b="b"/>
              <a:pathLst>
                <a:path w="13" h="13">
                  <a:moveTo>
                    <a:pt x="0" y="1"/>
                  </a:moveTo>
                  <a:lnTo>
                    <a:pt x="1" y="13"/>
                  </a:lnTo>
                  <a:lnTo>
                    <a:pt x="13" y="10"/>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5" name="Freeform 830"/>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6" name="Freeform 831"/>
            <p:cNvSpPr>
              <a:spLocks/>
            </p:cNvSpPr>
            <p:nvPr/>
          </p:nvSpPr>
          <p:spPr bwMode="auto">
            <a:xfrm>
              <a:off x="734" y="3738"/>
              <a:ext cx="13" cy="15"/>
            </a:xfrm>
            <a:custGeom>
              <a:avLst/>
              <a:gdLst/>
              <a:ahLst/>
              <a:cxnLst>
                <a:cxn ang="0">
                  <a:pos x="0" y="2"/>
                </a:cxn>
                <a:cxn ang="0">
                  <a:pos x="2" y="15"/>
                </a:cxn>
                <a:cxn ang="0">
                  <a:pos x="13" y="12"/>
                </a:cxn>
                <a:cxn ang="0">
                  <a:pos x="11" y="0"/>
                </a:cxn>
                <a:cxn ang="0">
                  <a:pos x="0" y="2"/>
                </a:cxn>
              </a:cxnLst>
              <a:rect l="0" t="0" r="r" b="b"/>
              <a:pathLst>
                <a:path w="13" h="15">
                  <a:moveTo>
                    <a:pt x="0" y="2"/>
                  </a:moveTo>
                  <a:lnTo>
                    <a:pt x="2" y="15"/>
                  </a:lnTo>
                  <a:lnTo>
                    <a:pt x="13" y="12"/>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7" name="Freeform 832"/>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8" name="Freeform 833"/>
            <p:cNvSpPr>
              <a:spLocks/>
            </p:cNvSpPr>
            <p:nvPr/>
          </p:nvSpPr>
          <p:spPr bwMode="auto">
            <a:xfrm>
              <a:off x="750" y="3735"/>
              <a:ext cx="13" cy="14"/>
            </a:xfrm>
            <a:custGeom>
              <a:avLst/>
              <a:gdLst/>
              <a:ahLst/>
              <a:cxnLst>
                <a:cxn ang="0">
                  <a:pos x="0" y="2"/>
                </a:cxn>
                <a:cxn ang="0">
                  <a:pos x="1" y="14"/>
                </a:cxn>
                <a:cxn ang="0">
                  <a:pos x="13" y="12"/>
                </a:cxn>
                <a:cxn ang="0">
                  <a:pos x="10" y="0"/>
                </a:cxn>
                <a:cxn ang="0">
                  <a:pos x="0" y="2"/>
                </a:cxn>
              </a:cxnLst>
              <a:rect l="0" t="0" r="r" b="b"/>
              <a:pathLst>
                <a:path w="13" h="14">
                  <a:moveTo>
                    <a:pt x="0" y="2"/>
                  </a:moveTo>
                  <a:lnTo>
                    <a:pt x="1" y="14"/>
                  </a:lnTo>
                  <a:lnTo>
                    <a:pt x="13" y="12"/>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9" name="Freeform 834"/>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0" name="Freeform 835"/>
            <p:cNvSpPr>
              <a:spLocks/>
            </p:cNvSpPr>
            <p:nvPr/>
          </p:nvSpPr>
          <p:spPr bwMode="auto">
            <a:xfrm>
              <a:off x="723" y="3758"/>
              <a:ext cx="13" cy="14"/>
            </a:xfrm>
            <a:custGeom>
              <a:avLst/>
              <a:gdLst/>
              <a:ahLst/>
              <a:cxnLst>
                <a:cxn ang="0">
                  <a:pos x="0" y="1"/>
                </a:cxn>
                <a:cxn ang="0">
                  <a:pos x="1" y="14"/>
                </a:cxn>
                <a:cxn ang="0">
                  <a:pos x="13" y="11"/>
                </a:cxn>
                <a:cxn ang="0">
                  <a:pos x="10" y="0"/>
                </a:cxn>
                <a:cxn ang="0">
                  <a:pos x="0" y="1"/>
                </a:cxn>
              </a:cxnLst>
              <a:rect l="0" t="0" r="r" b="b"/>
              <a:pathLst>
                <a:path w="13" h="14">
                  <a:moveTo>
                    <a:pt x="0" y="1"/>
                  </a:moveTo>
                  <a:lnTo>
                    <a:pt x="1" y="14"/>
                  </a:lnTo>
                  <a:lnTo>
                    <a:pt x="13" y="11"/>
                  </a:lnTo>
                  <a:lnTo>
                    <a:pt x="10" y="0"/>
                  </a:lnTo>
                  <a:lnTo>
                    <a:pt x="0" y="1"/>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1" name="Freeform 836"/>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2" name="Freeform 837"/>
            <p:cNvSpPr>
              <a:spLocks/>
            </p:cNvSpPr>
            <p:nvPr/>
          </p:nvSpPr>
          <p:spPr bwMode="auto">
            <a:xfrm>
              <a:off x="739" y="3754"/>
              <a:ext cx="12" cy="15"/>
            </a:xfrm>
            <a:custGeom>
              <a:avLst/>
              <a:gdLst/>
              <a:ahLst/>
              <a:cxnLst>
                <a:cxn ang="0">
                  <a:pos x="0" y="2"/>
                </a:cxn>
                <a:cxn ang="0">
                  <a:pos x="1" y="15"/>
                </a:cxn>
                <a:cxn ang="0">
                  <a:pos x="12" y="11"/>
                </a:cxn>
                <a:cxn ang="0">
                  <a:pos x="10" y="0"/>
                </a:cxn>
                <a:cxn ang="0">
                  <a:pos x="0" y="2"/>
                </a:cxn>
              </a:cxnLst>
              <a:rect l="0" t="0" r="r" b="b"/>
              <a:pathLst>
                <a:path w="12" h="15">
                  <a:moveTo>
                    <a:pt x="0" y="2"/>
                  </a:moveTo>
                  <a:lnTo>
                    <a:pt x="1" y="15"/>
                  </a:lnTo>
                  <a:lnTo>
                    <a:pt x="12" y="11"/>
                  </a:lnTo>
                  <a:lnTo>
                    <a:pt x="10"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3" name="Freeform 838"/>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4" name="Freeform 839"/>
            <p:cNvSpPr>
              <a:spLocks/>
            </p:cNvSpPr>
            <p:nvPr/>
          </p:nvSpPr>
          <p:spPr bwMode="auto">
            <a:xfrm>
              <a:off x="753" y="3751"/>
              <a:ext cx="13" cy="13"/>
            </a:xfrm>
            <a:custGeom>
              <a:avLst/>
              <a:gdLst/>
              <a:ahLst/>
              <a:cxnLst>
                <a:cxn ang="0">
                  <a:pos x="0" y="2"/>
                </a:cxn>
                <a:cxn ang="0">
                  <a:pos x="1" y="13"/>
                </a:cxn>
                <a:cxn ang="0">
                  <a:pos x="13" y="11"/>
                </a:cxn>
                <a:cxn ang="0">
                  <a:pos x="11" y="0"/>
                </a:cxn>
                <a:cxn ang="0">
                  <a:pos x="0" y="2"/>
                </a:cxn>
              </a:cxnLst>
              <a:rect l="0" t="0" r="r" b="b"/>
              <a:pathLst>
                <a:path w="13" h="13">
                  <a:moveTo>
                    <a:pt x="0" y="2"/>
                  </a:moveTo>
                  <a:lnTo>
                    <a:pt x="1" y="13"/>
                  </a:lnTo>
                  <a:lnTo>
                    <a:pt x="13" y="11"/>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5" name="Freeform 840"/>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6" name="Freeform 841"/>
            <p:cNvSpPr>
              <a:spLocks/>
            </p:cNvSpPr>
            <p:nvPr/>
          </p:nvSpPr>
          <p:spPr bwMode="auto">
            <a:xfrm>
              <a:off x="728" y="3773"/>
              <a:ext cx="12" cy="13"/>
            </a:xfrm>
            <a:custGeom>
              <a:avLst/>
              <a:gdLst/>
              <a:ahLst/>
              <a:cxnLst>
                <a:cxn ang="0">
                  <a:pos x="0" y="2"/>
                </a:cxn>
                <a:cxn ang="0">
                  <a:pos x="1" y="13"/>
                </a:cxn>
                <a:cxn ang="0">
                  <a:pos x="12" y="11"/>
                </a:cxn>
                <a:cxn ang="0">
                  <a:pos x="9" y="0"/>
                </a:cxn>
                <a:cxn ang="0">
                  <a:pos x="0" y="2"/>
                </a:cxn>
              </a:cxnLst>
              <a:rect l="0" t="0" r="r" b="b"/>
              <a:pathLst>
                <a:path w="12" h="13">
                  <a:moveTo>
                    <a:pt x="0" y="2"/>
                  </a:moveTo>
                  <a:lnTo>
                    <a:pt x="1" y="13"/>
                  </a:lnTo>
                  <a:lnTo>
                    <a:pt x="12" y="11"/>
                  </a:lnTo>
                  <a:lnTo>
                    <a:pt x="9"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7" name="Freeform 842"/>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8" name="Freeform 843"/>
            <p:cNvSpPr>
              <a:spLocks/>
            </p:cNvSpPr>
            <p:nvPr/>
          </p:nvSpPr>
          <p:spPr bwMode="auto">
            <a:xfrm>
              <a:off x="742" y="3770"/>
              <a:ext cx="13" cy="13"/>
            </a:xfrm>
            <a:custGeom>
              <a:avLst/>
              <a:gdLst/>
              <a:ahLst/>
              <a:cxnLst>
                <a:cxn ang="0">
                  <a:pos x="0" y="2"/>
                </a:cxn>
                <a:cxn ang="0">
                  <a:pos x="1" y="13"/>
                </a:cxn>
                <a:cxn ang="0">
                  <a:pos x="13" y="10"/>
                </a:cxn>
                <a:cxn ang="0">
                  <a:pos x="11" y="0"/>
                </a:cxn>
                <a:cxn ang="0">
                  <a:pos x="0" y="2"/>
                </a:cxn>
              </a:cxnLst>
              <a:rect l="0" t="0" r="r" b="b"/>
              <a:pathLst>
                <a:path w="13" h="13">
                  <a:moveTo>
                    <a:pt x="0" y="2"/>
                  </a:moveTo>
                  <a:lnTo>
                    <a:pt x="1" y="13"/>
                  </a:lnTo>
                  <a:lnTo>
                    <a:pt x="13" y="10"/>
                  </a:lnTo>
                  <a:lnTo>
                    <a:pt x="11" y="0"/>
                  </a:lnTo>
                  <a:lnTo>
                    <a:pt x="0" y="2"/>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9" name="Freeform 844"/>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0" name="Freeform 845"/>
            <p:cNvSpPr>
              <a:spLocks/>
            </p:cNvSpPr>
            <p:nvPr/>
          </p:nvSpPr>
          <p:spPr bwMode="auto">
            <a:xfrm>
              <a:off x="757" y="3766"/>
              <a:ext cx="14" cy="14"/>
            </a:xfrm>
            <a:custGeom>
              <a:avLst/>
              <a:gdLst/>
              <a:ahLst/>
              <a:cxnLst>
                <a:cxn ang="0">
                  <a:pos x="0" y="3"/>
                </a:cxn>
                <a:cxn ang="0">
                  <a:pos x="1" y="14"/>
                </a:cxn>
                <a:cxn ang="0">
                  <a:pos x="14" y="11"/>
                </a:cxn>
                <a:cxn ang="0">
                  <a:pos x="10" y="0"/>
                </a:cxn>
                <a:cxn ang="0">
                  <a:pos x="0" y="3"/>
                </a:cxn>
              </a:cxnLst>
              <a:rect l="0" t="0" r="r" b="b"/>
              <a:pathLst>
                <a:path w="14" h="14">
                  <a:moveTo>
                    <a:pt x="0" y="3"/>
                  </a:moveTo>
                  <a:lnTo>
                    <a:pt x="1" y="14"/>
                  </a:lnTo>
                  <a:lnTo>
                    <a:pt x="14" y="11"/>
                  </a:lnTo>
                  <a:lnTo>
                    <a:pt x="10" y="0"/>
                  </a:lnTo>
                  <a:lnTo>
                    <a:pt x="0" y="3"/>
                  </a:lnTo>
                  <a:close/>
                </a:path>
              </a:pathLst>
            </a:custGeom>
            <a:solidFill>
              <a:srgbClr val="FFFFFF"/>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1" name="Freeform 846"/>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2" name="Freeform 847"/>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 ang="0">
                  <a:pos x="0" y="0"/>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lnTo>
                    <a:pt x="0" y="0"/>
                  </a:lnTo>
                  <a:close/>
                </a:path>
              </a:pathLst>
            </a:custGeom>
            <a:solidFill>
              <a:srgbClr val="444444"/>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3" name="Freeform 848"/>
            <p:cNvSpPr>
              <a:spLocks/>
            </p:cNvSpPr>
            <p:nvPr/>
          </p:nvSpPr>
          <p:spPr bwMode="auto">
            <a:xfrm>
              <a:off x="703" y="3707"/>
              <a:ext cx="91" cy="97"/>
            </a:xfrm>
            <a:custGeom>
              <a:avLst/>
              <a:gdLst/>
              <a:ahLst/>
              <a:cxnLst>
                <a:cxn ang="0">
                  <a:pos x="0" y="0"/>
                </a:cxn>
                <a:cxn ang="0">
                  <a:pos x="20" y="87"/>
                </a:cxn>
                <a:cxn ang="0">
                  <a:pos x="58" y="97"/>
                </a:cxn>
                <a:cxn ang="0">
                  <a:pos x="64" y="97"/>
                </a:cxn>
                <a:cxn ang="0">
                  <a:pos x="91" y="88"/>
                </a:cxn>
                <a:cxn ang="0">
                  <a:pos x="91" y="84"/>
                </a:cxn>
                <a:cxn ang="0">
                  <a:pos x="64" y="94"/>
                </a:cxn>
                <a:cxn ang="0">
                  <a:pos x="59" y="94"/>
                </a:cxn>
                <a:cxn ang="0">
                  <a:pos x="23" y="83"/>
                </a:cxn>
                <a:cxn ang="0">
                  <a:pos x="7" y="14"/>
                </a:cxn>
              </a:cxnLst>
              <a:rect l="0" t="0" r="r" b="b"/>
              <a:pathLst>
                <a:path w="91" h="97">
                  <a:moveTo>
                    <a:pt x="0" y="0"/>
                  </a:moveTo>
                  <a:lnTo>
                    <a:pt x="20" y="87"/>
                  </a:lnTo>
                  <a:lnTo>
                    <a:pt x="58" y="97"/>
                  </a:lnTo>
                  <a:lnTo>
                    <a:pt x="64" y="97"/>
                  </a:lnTo>
                  <a:lnTo>
                    <a:pt x="91" y="88"/>
                  </a:lnTo>
                  <a:lnTo>
                    <a:pt x="91" y="84"/>
                  </a:lnTo>
                  <a:lnTo>
                    <a:pt x="64" y="94"/>
                  </a:lnTo>
                  <a:lnTo>
                    <a:pt x="59" y="94"/>
                  </a:lnTo>
                  <a:lnTo>
                    <a:pt x="23" y="83"/>
                  </a:lnTo>
                  <a:lnTo>
                    <a:pt x="7" y="14"/>
                  </a:lnTo>
                </a:path>
              </a:pathLst>
            </a:custGeom>
            <a:no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4" name="Freeform 849"/>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5" name="Freeform 850"/>
            <p:cNvSpPr>
              <a:spLocks/>
            </p:cNvSpPr>
            <p:nvPr/>
          </p:nvSpPr>
          <p:spPr bwMode="auto">
            <a:xfrm>
              <a:off x="695" y="3662"/>
              <a:ext cx="65" cy="63"/>
            </a:xfrm>
            <a:custGeom>
              <a:avLst/>
              <a:gdLst/>
              <a:ahLst/>
              <a:cxnLst>
                <a:cxn ang="0">
                  <a:pos x="0" y="18"/>
                </a:cxn>
                <a:cxn ang="0">
                  <a:pos x="10" y="54"/>
                </a:cxn>
                <a:cxn ang="0">
                  <a:pos x="14" y="59"/>
                </a:cxn>
                <a:cxn ang="0">
                  <a:pos x="20" y="63"/>
                </a:cxn>
                <a:cxn ang="0">
                  <a:pos x="59" y="53"/>
                </a:cxn>
                <a:cxn ang="0">
                  <a:pos x="65" y="45"/>
                </a:cxn>
                <a:cxn ang="0">
                  <a:pos x="59" y="38"/>
                </a:cxn>
                <a:cxn ang="0">
                  <a:pos x="50" y="9"/>
                </a:cxn>
                <a:cxn ang="0">
                  <a:pos x="45" y="2"/>
                </a:cxn>
                <a:cxn ang="0">
                  <a:pos x="36" y="0"/>
                </a:cxn>
                <a:cxn ang="0">
                  <a:pos x="23" y="4"/>
                </a:cxn>
                <a:cxn ang="0">
                  <a:pos x="10" y="7"/>
                </a:cxn>
                <a:cxn ang="0">
                  <a:pos x="0" y="18"/>
                </a:cxn>
              </a:cxnLst>
              <a:rect l="0" t="0" r="r" b="b"/>
              <a:pathLst>
                <a:path w="65" h="63">
                  <a:moveTo>
                    <a:pt x="0" y="18"/>
                  </a:moveTo>
                  <a:lnTo>
                    <a:pt x="10" y="54"/>
                  </a:lnTo>
                  <a:lnTo>
                    <a:pt x="14" y="59"/>
                  </a:lnTo>
                  <a:lnTo>
                    <a:pt x="20" y="63"/>
                  </a:lnTo>
                  <a:lnTo>
                    <a:pt x="59" y="53"/>
                  </a:lnTo>
                  <a:lnTo>
                    <a:pt x="65" y="45"/>
                  </a:lnTo>
                  <a:lnTo>
                    <a:pt x="59" y="38"/>
                  </a:lnTo>
                  <a:lnTo>
                    <a:pt x="50" y="9"/>
                  </a:lnTo>
                  <a:lnTo>
                    <a:pt x="45" y="2"/>
                  </a:lnTo>
                  <a:lnTo>
                    <a:pt x="36" y="0"/>
                  </a:lnTo>
                  <a:lnTo>
                    <a:pt x="23" y="4"/>
                  </a:lnTo>
                  <a:lnTo>
                    <a:pt x="10" y="7"/>
                  </a:lnTo>
                  <a:lnTo>
                    <a:pt x="0" y="18"/>
                  </a:lnTo>
                  <a:close/>
                </a:path>
              </a:pathLst>
            </a:custGeom>
            <a:solidFill>
              <a:srgbClr val="555555"/>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6" name="Freeform 851"/>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7" name="Freeform 852"/>
            <p:cNvSpPr>
              <a:spLocks/>
            </p:cNvSpPr>
            <p:nvPr/>
          </p:nvSpPr>
          <p:spPr bwMode="auto">
            <a:xfrm>
              <a:off x="700" y="3659"/>
              <a:ext cx="60" cy="62"/>
            </a:xfrm>
            <a:custGeom>
              <a:avLst/>
              <a:gdLst/>
              <a:ahLst/>
              <a:cxnLst>
                <a:cxn ang="0">
                  <a:pos x="0" y="17"/>
                </a:cxn>
                <a:cxn ang="0">
                  <a:pos x="10" y="53"/>
                </a:cxn>
                <a:cxn ang="0">
                  <a:pos x="13" y="59"/>
                </a:cxn>
                <a:cxn ang="0">
                  <a:pos x="20" y="62"/>
                </a:cxn>
                <a:cxn ang="0">
                  <a:pos x="56" y="53"/>
                </a:cxn>
                <a:cxn ang="0">
                  <a:pos x="60" y="48"/>
                </a:cxn>
                <a:cxn ang="0">
                  <a:pos x="60" y="37"/>
                </a:cxn>
                <a:cxn ang="0">
                  <a:pos x="50" y="9"/>
                </a:cxn>
                <a:cxn ang="0">
                  <a:pos x="43" y="1"/>
                </a:cxn>
                <a:cxn ang="0">
                  <a:pos x="34" y="0"/>
                </a:cxn>
                <a:cxn ang="0">
                  <a:pos x="22" y="3"/>
                </a:cxn>
                <a:cxn ang="0">
                  <a:pos x="5" y="9"/>
                </a:cxn>
                <a:cxn ang="0">
                  <a:pos x="0" y="17"/>
                </a:cxn>
              </a:cxnLst>
              <a:rect l="0" t="0" r="r" b="b"/>
              <a:pathLst>
                <a:path w="60" h="62">
                  <a:moveTo>
                    <a:pt x="0" y="17"/>
                  </a:moveTo>
                  <a:lnTo>
                    <a:pt x="10" y="53"/>
                  </a:lnTo>
                  <a:lnTo>
                    <a:pt x="13" y="59"/>
                  </a:lnTo>
                  <a:lnTo>
                    <a:pt x="20" y="62"/>
                  </a:lnTo>
                  <a:lnTo>
                    <a:pt x="56" y="53"/>
                  </a:lnTo>
                  <a:lnTo>
                    <a:pt x="60" y="48"/>
                  </a:lnTo>
                  <a:lnTo>
                    <a:pt x="60" y="37"/>
                  </a:lnTo>
                  <a:lnTo>
                    <a:pt x="50" y="9"/>
                  </a:lnTo>
                  <a:lnTo>
                    <a:pt x="43" y="1"/>
                  </a:lnTo>
                  <a:lnTo>
                    <a:pt x="34" y="0"/>
                  </a:lnTo>
                  <a:lnTo>
                    <a:pt x="22" y="3"/>
                  </a:lnTo>
                  <a:lnTo>
                    <a:pt x="5" y="9"/>
                  </a:lnTo>
                  <a:lnTo>
                    <a:pt x="0" y="17"/>
                  </a:lnTo>
                  <a:close/>
                </a:path>
              </a:pathLst>
            </a:custGeom>
            <a:solidFill>
              <a:srgbClr val="888888"/>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8" name="Oval 853"/>
            <p:cNvSpPr>
              <a:spLocks noChangeArrowheads="1"/>
            </p:cNvSpPr>
            <p:nvPr/>
          </p:nvSpPr>
          <p:spPr bwMode="auto">
            <a:xfrm>
              <a:off x="714" y="3673"/>
              <a:ext cx="36" cy="36"/>
            </a:xfrm>
            <a:prstGeom prst="ellipse">
              <a:avLst/>
            </a:prstGeom>
            <a:solidFill>
              <a:srgbClr val="444444"/>
            </a:solidFill>
            <a:ln w="15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139" name="Arc 1138"/>
          <p:cNvSpPr/>
          <p:nvPr/>
        </p:nvSpPr>
        <p:spPr>
          <a:xfrm>
            <a:off x="2918411" y="5987723"/>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40" name="Arc 1139"/>
          <p:cNvSpPr/>
          <p:nvPr/>
        </p:nvSpPr>
        <p:spPr>
          <a:xfrm>
            <a:off x="2918411" y="6039892"/>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41" name="Arc 1140"/>
          <p:cNvSpPr/>
          <p:nvPr/>
        </p:nvSpPr>
        <p:spPr>
          <a:xfrm>
            <a:off x="2918411" y="5921804"/>
            <a:ext cx="213429" cy="72797"/>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grpSp>
        <p:nvGrpSpPr>
          <p:cNvPr id="1037" name="Group 1036"/>
          <p:cNvGrpSpPr/>
          <p:nvPr/>
        </p:nvGrpSpPr>
        <p:grpSpPr>
          <a:xfrm>
            <a:off x="2961854" y="1988840"/>
            <a:ext cx="4487040" cy="1136490"/>
            <a:chOff x="2555776" y="2051556"/>
            <a:chExt cx="4801920" cy="1449452"/>
          </a:xfrm>
        </p:grpSpPr>
        <p:grpSp>
          <p:nvGrpSpPr>
            <p:cNvPr id="192" name="Group 1072"/>
            <p:cNvGrpSpPr/>
            <p:nvPr/>
          </p:nvGrpSpPr>
          <p:grpSpPr>
            <a:xfrm>
              <a:off x="2555776" y="2132856"/>
              <a:ext cx="4752528" cy="1368152"/>
              <a:chOff x="2555776" y="2132856"/>
              <a:chExt cx="4752528" cy="1368152"/>
            </a:xfrm>
          </p:grpSpPr>
          <p:sp>
            <p:nvSpPr>
              <p:cNvPr id="873" name="Rectangle 872"/>
              <p:cNvSpPr/>
              <p:nvPr/>
            </p:nvSpPr>
            <p:spPr>
              <a:xfrm>
                <a:off x="2555776" y="2132856"/>
                <a:ext cx="4752528" cy="1368152"/>
              </a:xfrm>
              <a:prstGeom prst="rect">
                <a:avLst/>
              </a:prstGeom>
              <a:solidFill>
                <a:schemeClr val="accent3">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8" name="Rectangle 877"/>
              <p:cNvSpPr/>
              <p:nvPr/>
            </p:nvSpPr>
            <p:spPr>
              <a:xfrm>
                <a:off x="3707904" y="2204864"/>
                <a:ext cx="1494296" cy="1224136"/>
              </a:xfrm>
              <a:prstGeom prst="rect">
                <a:avLst/>
              </a:prstGeom>
              <a:solidFill>
                <a:schemeClr val="accent3">
                  <a:lumMod val="60000"/>
                  <a:lumOff val="4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9" name="TextBox 878"/>
              <p:cNvSpPr txBox="1"/>
              <p:nvPr/>
            </p:nvSpPr>
            <p:spPr>
              <a:xfrm>
                <a:off x="3707904" y="2143393"/>
                <a:ext cx="540533" cy="307778"/>
              </a:xfrm>
              <a:prstGeom prst="rect">
                <a:avLst/>
              </a:prstGeom>
              <a:noFill/>
            </p:spPr>
            <p:txBody>
              <a:bodyPr wrap="none" rtlCol="0">
                <a:spAutoFit/>
              </a:bodyPr>
              <a:lstStyle/>
              <a:p>
                <a:r>
                  <a:rPr lang="it-IT" sz="1400" b="1" dirty="0" smtClean="0">
                    <a:solidFill>
                      <a:schemeClr val="accent3">
                        <a:lumMod val="50000"/>
                      </a:schemeClr>
                    </a:solidFill>
                  </a:rPr>
                  <a:t>CSCF</a:t>
                </a:r>
                <a:endParaRPr lang="it-IT" b="1" dirty="0">
                  <a:solidFill>
                    <a:schemeClr val="accent3">
                      <a:lumMod val="50000"/>
                    </a:schemeClr>
                  </a:solidFill>
                </a:endParaRPr>
              </a:p>
            </p:txBody>
          </p:sp>
          <p:cxnSp>
            <p:nvCxnSpPr>
              <p:cNvPr id="881" name="Straight Connector 880"/>
              <p:cNvCxnSpPr>
                <a:stCxn id="1032" idx="2"/>
              </p:cNvCxnSpPr>
              <p:nvPr/>
            </p:nvCxnSpPr>
            <p:spPr>
              <a:xfrm>
                <a:off x="4005833" y="2918188"/>
                <a:ext cx="560222" cy="167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3" name="Straight Connector 882"/>
              <p:cNvCxnSpPr/>
              <p:nvPr/>
            </p:nvCxnSpPr>
            <p:spPr>
              <a:xfrm flipH="1">
                <a:off x="4237725" y="2597424"/>
                <a:ext cx="234521" cy="97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4" name="Straight Connector 883"/>
              <p:cNvCxnSpPr/>
              <p:nvPr/>
            </p:nvCxnSpPr>
            <p:spPr>
              <a:xfrm>
                <a:off x="4894385" y="2597424"/>
                <a:ext cx="562851" cy="585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5" name="Straight Connector 964"/>
              <p:cNvCxnSpPr/>
              <p:nvPr/>
            </p:nvCxnSpPr>
            <p:spPr>
              <a:xfrm>
                <a:off x="4894385" y="2451085"/>
                <a:ext cx="14540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6" name="Straight Connector 965"/>
              <p:cNvCxnSpPr/>
              <p:nvPr/>
            </p:nvCxnSpPr>
            <p:spPr>
              <a:xfrm>
                <a:off x="6343022" y="2451085"/>
                <a:ext cx="0" cy="292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7" name="Straight Connector 966"/>
              <p:cNvCxnSpPr/>
              <p:nvPr/>
            </p:nvCxnSpPr>
            <p:spPr>
              <a:xfrm>
                <a:off x="6530639" y="2792542"/>
                <a:ext cx="2814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68" name="Rectangle 967"/>
              <p:cNvSpPr/>
              <p:nvPr/>
            </p:nvSpPr>
            <p:spPr>
              <a:xfrm>
                <a:off x="4378437" y="3036440"/>
                <a:ext cx="516966"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P-CSCF</a:t>
                </a:r>
                <a:endParaRPr lang="it-IT" sz="800" b="1" dirty="0">
                  <a:solidFill>
                    <a:schemeClr val="tx1"/>
                  </a:solidFill>
                </a:endParaRPr>
              </a:p>
            </p:txBody>
          </p:sp>
          <p:sp>
            <p:nvSpPr>
              <p:cNvPr id="1033" name="Rectangle 1032"/>
              <p:cNvSpPr/>
              <p:nvPr/>
            </p:nvSpPr>
            <p:spPr>
              <a:xfrm>
                <a:off x="4484698" y="2335787"/>
                <a:ext cx="519350"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S-CSCF</a:t>
                </a:r>
                <a:endParaRPr lang="it-IT" sz="800" b="1" dirty="0">
                  <a:solidFill>
                    <a:schemeClr val="tx1"/>
                  </a:solidFill>
                </a:endParaRPr>
              </a:p>
            </p:txBody>
          </p:sp>
          <p:sp>
            <p:nvSpPr>
              <p:cNvPr id="1034" name="Rectangle 1033"/>
              <p:cNvSpPr/>
              <p:nvPr/>
            </p:nvSpPr>
            <p:spPr>
              <a:xfrm>
                <a:off x="5339353" y="3114783"/>
                <a:ext cx="557847"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MRFC</a:t>
                </a:r>
                <a:endParaRPr lang="it-IT" sz="800" b="1" dirty="0">
                  <a:solidFill>
                    <a:schemeClr val="tx1"/>
                  </a:solidFill>
                </a:endParaRPr>
              </a:p>
            </p:txBody>
          </p:sp>
          <p:sp>
            <p:nvSpPr>
              <p:cNvPr id="1035" name="Rectangle 1034"/>
              <p:cNvSpPr/>
              <p:nvPr/>
            </p:nvSpPr>
            <p:spPr>
              <a:xfrm>
                <a:off x="6736105" y="2656550"/>
                <a:ext cx="456591"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SGW</a:t>
                </a:r>
                <a:endParaRPr lang="it-IT" sz="800" b="1" dirty="0">
                  <a:solidFill>
                    <a:schemeClr val="tx1"/>
                  </a:solidFill>
                </a:endParaRPr>
              </a:p>
            </p:txBody>
          </p:sp>
          <p:cxnSp>
            <p:nvCxnSpPr>
              <p:cNvPr id="1038" name="Straight Connector 1037"/>
              <p:cNvCxnSpPr/>
              <p:nvPr/>
            </p:nvCxnSpPr>
            <p:spPr>
              <a:xfrm>
                <a:off x="5551045" y="2451085"/>
                <a:ext cx="0" cy="292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9" name="Straight Connector 1038"/>
              <p:cNvCxnSpPr/>
              <p:nvPr/>
            </p:nvCxnSpPr>
            <p:spPr>
              <a:xfrm>
                <a:off x="5738662" y="2792542"/>
                <a:ext cx="4221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0" name="Rectangle 1039"/>
              <p:cNvSpPr/>
              <p:nvPr/>
            </p:nvSpPr>
            <p:spPr>
              <a:xfrm>
                <a:off x="6051322" y="2656550"/>
                <a:ext cx="518751"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MGCF</a:t>
                </a:r>
                <a:endParaRPr lang="it-IT" sz="800" b="1" dirty="0">
                  <a:solidFill>
                    <a:schemeClr val="tx1"/>
                  </a:solidFill>
                </a:endParaRPr>
              </a:p>
            </p:txBody>
          </p:sp>
          <p:sp>
            <p:nvSpPr>
              <p:cNvPr id="1041" name="Rectangle 1040"/>
              <p:cNvSpPr/>
              <p:nvPr/>
            </p:nvSpPr>
            <p:spPr>
              <a:xfrm>
                <a:off x="5316523" y="2646203"/>
                <a:ext cx="456591"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BGCF</a:t>
                </a:r>
                <a:endParaRPr lang="it-IT" sz="800" b="1" dirty="0">
                  <a:solidFill>
                    <a:schemeClr val="tx1"/>
                  </a:solidFill>
                </a:endParaRPr>
              </a:p>
            </p:txBody>
          </p:sp>
          <p:cxnSp>
            <p:nvCxnSpPr>
              <p:cNvPr id="1042" name="Straight Connector 1041"/>
              <p:cNvCxnSpPr/>
              <p:nvPr/>
            </p:nvCxnSpPr>
            <p:spPr>
              <a:xfrm>
                <a:off x="3440351" y="2451085"/>
                <a:ext cx="10318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9" name="Straight Connector 1048"/>
              <p:cNvCxnSpPr/>
              <p:nvPr/>
            </p:nvCxnSpPr>
            <p:spPr>
              <a:xfrm>
                <a:off x="3440351" y="2451085"/>
                <a:ext cx="0" cy="292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0" name="Straight Connector 1049"/>
              <p:cNvCxnSpPr/>
              <p:nvPr/>
            </p:nvCxnSpPr>
            <p:spPr>
              <a:xfrm>
                <a:off x="3158926" y="2743763"/>
                <a:ext cx="2814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2" name="Straight Connector 1051"/>
              <p:cNvCxnSpPr/>
              <p:nvPr/>
            </p:nvCxnSpPr>
            <p:spPr>
              <a:xfrm>
                <a:off x="3112021" y="2841322"/>
                <a:ext cx="7035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53" name="AutoShape 22"/>
              <p:cNvSpPr>
                <a:spLocks noChangeArrowheads="1"/>
              </p:cNvSpPr>
              <p:nvPr/>
            </p:nvSpPr>
            <p:spPr bwMode="auto">
              <a:xfrm>
                <a:off x="2689883" y="2451085"/>
                <a:ext cx="515947" cy="731694"/>
              </a:xfrm>
              <a:prstGeom prst="flowChartMagneticDisk">
                <a:avLst/>
              </a:prstGeom>
              <a:solidFill>
                <a:schemeClr val="accent3">
                  <a:lumMod val="7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r>
                  <a:rPr lang="en-US" sz="900" b="1" dirty="0" smtClean="0">
                    <a:latin typeface="Arial Narrow" pitchFamily="34" charset="0"/>
                  </a:rPr>
                  <a:t>   HSS</a:t>
                </a:r>
                <a:endParaRPr lang="en-US" sz="900" b="1" dirty="0">
                  <a:latin typeface="Arial Narrow" pitchFamily="34" charset="0"/>
                </a:endParaRPr>
              </a:p>
            </p:txBody>
          </p:sp>
          <p:sp>
            <p:nvSpPr>
              <p:cNvPr id="1032" name="Rectangle 1031"/>
              <p:cNvSpPr/>
              <p:nvPr/>
            </p:nvSpPr>
            <p:spPr>
              <a:xfrm>
                <a:off x="3739486" y="2597424"/>
                <a:ext cx="532692" cy="320763"/>
              </a:xfrm>
              <a:prstGeom prst="rect">
                <a:avLst/>
              </a:prstGeom>
              <a:solidFill>
                <a:schemeClr val="accent3">
                  <a:lumMod val="75000"/>
                </a:schemeClr>
              </a:solidFill>
              <a:ln w="952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solidFill>
                      <a:schemeClr val="tx1"/>
                    </a:solidFill>
                  </a:rPr>
                  <a:t>I-CSCF</a:t>
                </a:r>
                <a:endParaRPr lang="it-IT" sz="900" b="1" dirty="0">
                  <a:solidFill>
                    <a:schemeClr val="tx1"/>
                  </a:solidFill>
                </a:endParaRPr>
              </a:p>
            </p:txBody>
          </p:sp>
        </p:grpSp>
        <p:sp>
          <p:nvSpPr>
            <p:cNvPr id="1148" name="TextBox 1147"/>
            <p:cNvSpPr txBox="1"/>
            <p:nvPr/>
          </p:nvSpPr>
          <p:spPr>
            <a:xfrm>
              <a:off x="5666016" y="2051556"/>
              <a:ext cx="1691680" cy="369332"/>
            </a:xfrm>
            <a:prstGeom prst="rect">
              <a:avLst/>
            </a:prstGeom>
            <a:noFill/>
          </p:spPr>
          <p:txBody>
            <a:bodyPr wrap="square" rtlCol="0">
              <a:spAutoFit/>
            </a:bodyPr>
            <a:lstStyle/>
            <a:p>
              <a:r>
                <a:rPr lang="it-IT" b="1" i="1" dirty="0" smtClean="0"/>
                <a:t>Control  Layer  </a:t>
              </a:r>
              <a:endParaRPr lang="it-IT" b="1" i="1" dirty="0"/>
            </a:p>
          </p:txBody>
        </p:sp>
      </p:grpSp>
      <p:pic>
        <p:nvPicPr>
          <p:cNvPr id="1072" name="Picture 20" descr="14"/>
          <p:cNvPicPr>
            <a:picLocks noChangeAspect="1" noChangeArrowheads="1"/>
          </p:cNvPicPr>
          <p:nvPr/>
        </p:nvPicPr>
        <p:blipFill>
          <a:blip r:embed="rId5" cstate="print"/>
          <a:srcRect/>
          <a:stretch>
            <a:fillRect/>
          </a:stretch>
        </p:blipFill>
        <p:spPr bwMode="auto">
          <a:xfrm>
            <a:off x="964319" y="3579567"/>
            <a:ext cx="336431" cy="328902"/>
          </a:xfrm>
          <a:prstGeom prst="rect">
            <a:avLst/>
          </a:prstGeom>
          <a:noFill/>
          <a:ln w="9525">
            <a:noFill/>
            <a:miter lim="800000"/>
            <a:headEnd/>
            <a:tailEnd/>
          </a:ln>
        </p:spPr>
      </p:pic>
      <p:sp>
        <p:nvSpPr>
          <p:cNvPr id="1073" name="Cloud"/>
          <p:cNvSpPr>
            <a:spLocks noChangeAspect="1" noEditPoints="1" noChangeArrowheads="1"/>
          </p:cNvSpPr>
          <p:nvPr/>
        </p:nvSpPr>
        <p:spPr bwMode="auto">
          <a:xfrm>
            <a:off x="674124" y="3078056"/>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1074" name="TextBox 1073"/>
          <p:cNvSpPr txBox="1"/>
          <p:nvPr/>
        </p:nvSpPr>
        <p:spPr>
          <a:xfrm>
            <a:off x="731096" y="3187849"/>
            <a:ext cx="672552" cy="241151"/>
          </a:xfrm>
          <a:prstGeom prst="rect">
            <a:avLst/>
          </a:prstGeom>
          <a:noFill/>
        </p:spPr>
        <p:txBody>
          <a:bodyPr wrap="none" rtlCol="0">
            <a:spAutoFit/>
          </a:bodyPr>
          <a:lstStyle/>
          <a:p>
            <a:r>
              <a:rPr lang="it-IT" sz="1200" b="1" dirty="0" smtClean="0"/>
              <a:t>IOT area</a:t>
            </a:r>
            <a:endParaRPr lang="it-IT" b="1" dirty="0"/>
          </a:p>
        </p:txBody>
      </p:sp>
      <p:cxnSp>
        <p:nvCxnSpPr>
          <p:cNvPr id="1078" name="Straight Connector 1077"/>
          <p:cNvCxnSpPr>
            <a:stCxn id="1072" idx="2"/>
          </p:cNvCxnSpPr>
          <p:nvPr/>
        </p:nvCxnSpPr>
        <p:spPr>
          <a:xfrm>
            <a:off x="1132534" y="3908469"/>
            <a:ext cx="370074" cy="1880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158" name="Picture 20" descr="14"/>
          <p:cNvPicPr>
            <a:picLocks noChangeAspect="1" noChangeArrowheads="1"/>
          </p:cNvPicPr>
          <p:nvPr/>
        </p:nvPicPr>
        <p:blipFill>
          <a:blip r:embed="rId5" cstate="print"/>
          <a:srcRect/>
          <a:stretch>
            <a:fillRect/>
          </a:stretch>
        </p:blipFill>
        <p:spPr bwMode="auto">
          <a:xfrm>
            <a:off x="4427984" y="5674051"/>
            <a:ext cx="336431" cy="328902"/>
          </a:xfrm>
          <a:prstGeom prst="rect">
            <a:avLst/>
          </a:prstGeom>
          <a:noFill/>
          <a:ln w="9525">
            <a:noFill/>
            <a:miter lim="800000"/>
            <a:headEnd/>
            <a:tailEnd/>
          </a:ln>
        </p:spPr>
      </p:pic>
      <p:sp>
        <p:nvSpPr>
          <p:cNvPr id="1159" name="Cloud"/>
          <p:cNvSpPr>
            <a:spLocks noChangeAspect="1" noEditPoints="1" noChangeArrowheads="1"/>
          </p:cNvSpPr>
          <p:nvPr/>
        </p:nvSpPr>
        <p:spPr bwMode="auto">
          <a:xfrm>
            <a:off x="4211960" y="5951715"/>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1160" name="TextBox 1159"/>
          <p:cNvSpPr txBox="1"/>
          <p:nvPr/>
        </p:nvSpPr>
        <p:spPr>
          <a:xfrm>
            <a:off x="4268932" y="6061508"/>
            <a:ext cx="672552" cy="241151"/>
          </a:xfrm>
          <a:prstGeom prst="rect">
            <a:avLst/>
          </a:prstGeom>
          <a:noFill/>
        </p:spPr>
        <p:txBody>
          <a:bodyPr wrap="none" rtlCol="0">
            <a:spAutoFit/>
          </a:bodyPr>
          <a:lstStyle/>
          <a:p>
            <a:r>
              <a:rPr lang="it-IT" sz="1200" b="1" dirty="0" smtClean="0"/>
              <a:t>IOT area</a:t>
            </a:r>
            <a:endParaRPr lang="it-IT" b="1" dirty="0"/>
          </a:p>
        </p:txBody>
      </p:sp>
      <p:cxnSp>
        <p:nvCxnSpPr>
          <p:cNvPr id="1161" name="Straight Connector 1160"/>
          <p:cNvCxnSpPr>
            <a:stCxn id="213" idx="1"/>
            <a:endCxn id="1158" idx="0"/>
          </p:cNvCxnSpPr>
          <p:nvPr/>
        </p:nvCxnSpPr>
        <p:spPr>
          <a:xfrm>
            <a:off x="4552255" y="5287001"/>
            <a:ext cx="43945" cy="3870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166" name="Picture 20" descr="14"/>
          <p:cNvPicPr>
            <a:picLocks noChangeAspect="1" noChangeArrowheads="1"/>
          </p:cNvPicPr>
          <p:nvPr/>
        </p:nvPicPr>
        <p:blipFill>
          <a:blip r:embed="rId5" cstate="print"/>
          <a:srcRect/>
          <a:stretch>
            <a:fillRect/>
          </a:stretch>
        </p:blipFill>
        <p:spPr bwMode="auto">
          <a:xfrm>
            <a:off x="539552" y="5517232"/>
            <a:ext cx="336431" cy="328902"/>
          </a:xfrm>
          <a:prstGeom prst="rect">
            <a:avLst/>
          </a:prstGeom>
          <a:noFill/>
          <a:ln w="9525">
            <a:noFill/>
            <a:miter lim="800000"/>
            <a:headEnd/>
            <a:tailEnd/>
          </a:ln>
        </p:spPr>
      </p:pic>
      <p:sp>
        <p:nvSpPr>
          <p:cNvPr id="1167" name="Cloud"/>
          <p:cNvSpPr>
            <a:spLocks noChangeAspect="1" noEditPoints="1" noChangeArrowheads="1"/>
          </p:cNvSpPr>
          <p:nvPr/>
        </p:nvSpPr>
        <p:spPr bwMode="auto">
          <a:xfrm>
            <a:off x="251520" y="5013176"/>
            <a:ext cx="828484" cy="50162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p:txBody>
      </p:sp>
      <p:sp>
        <p:nvSpPr>
          <p:cNvPr id="1168" name="TextBox 1167"/>
          <p:cNvSpPr txBox="1"/>
          <p:nvPr/>
        </p:nvSpPr>
        <p:spPr>
          <a:xfrm>
            <a:off x="308492" y="5122969"/>
            <a:ext cx="672552" cy="241151"/>
          </a:xfrm>
          <a:prstGeom prst="rect">
            <a:avLst/>
          </a:prstGeom>
          <a:noFill/>
        </p:spPr>
        <p:txBody>
          <a:bodyPr wrap="none" rtlCol="0">
            <a:spAutoFit/>
          </a:bodyPr>
          <a:lstStyle/>
          <a:p>
            <a:r>
              <a:rPr lang="it-IT" sz="1200" b="1" dirty="0" smtClean="0"/>
              <a:t>IOT area</a:t>
            </a:r>
            <a:endParaRPr lang="it-IT"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2008"/>
            <a:ext cx="8640960" cy="764704"/>
          </a:xfrm>
        </p:spPr>
        <p:txBody>
          <a:bodyPr>
            <a:normAutofit fontScale="90000"/>
          </a:bodyPr>
          <a:lstStyle/>
          <a:p>
            <a:r>
              <a:rPr lang="it-IT" sz="3600" dirty="0" smtClean="0">
                <a:effectLst>
                  <a:outerShdw blurRad="38100" dist="38100" dir="2700000" algn="tl">
                    <a:srgbClr val="000000">
                      <a:alpha val="43137"/>
                    </a:srgbClr>
                  </a:outerShdw>
                </a:effectLst>
              </a:rPr>
              <a:t>Application  Servers</a:t>
            </a:r>
            <a:br>
              <a:rPr lang="it-IT" sz="3600" dirty="0" smtClean="0">
                <a:effectLst>
                  <a:outerShdw blurRad="38100" dist="38100" dir="2700000" algn="tl">
                    <a:srgbClr val="000000">
                      <a:alpha val="43137"/>
                    </a:srgbClr>
                  </a:outerShdw>
                </a:effectLst>
              </a:rPr>
            </a:br>
            <a:r>
              <a:rPr lang="it-IT" sz="3100" dirty="0" smtClean="0">
                <a:effectLst>
                  <a:outerShdw blurRad="38100" dist="38100" dir="2700000" algn="tl">
                    <a:srgbClr val="000000">
                      <a:alpha val="43137"/>
                    </a:srgbClr>
                  </a:outerShdw>
                </a:effectLst>
              </a:rPr>
              <a:t>Main characteristics</a:t>
            </a:r>
            <a:endParaRPr lang="it-IT" sz="31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04664" y="1268760"/>
            <a:ext cx="8939336" cy="5256584"/>
          </a:xfrm>
        </p:spPr>
        <p:txBody>
          <a:bodyPr>
            <a:noAutofit/>
          </a:bodyPr>
          <a:lstStyle/>
          <a:p>
            <a:pPr algn="just"/>
            <a:r>
              <a:rPr lang="it-IT" sz="2400" dirty="0" smtClean="0"/>
              <a:t>Must allow quick development and deployment of new services</a:t>
            </a:r>
          </a:p>
          <a:p>
            <a:pPr algn="just"/>
            <a:r>
              <a:rPr lang="it-IT" sz="2400" dirty="0" smtClean="0"/>
              <a:t>Must provide quick service customization</a:t>
            </a:r>
          </a:p>
          <a:p>
            <a:pPr lvl="1" algn="just"/>
            <a:r>
              <a:rPr lang="it-IT" sz="2000" dirty="0" smtClean="0"/>
              <a:t>XML based languages</a:t>
            </a:r>
          </a:p>
          <a:p>
            <a:pPr lvl="1" algn="just"/>
            <a:r>
              <a:rPr lang="it-IT" sz="2000" dirty="0" smtClean="0"/>
              <a:t>Voice XML</a:t>
            </a:r>
          </a:p>
          <a:p>
            <a:pPr lvl="1" algn="just"/>
            <a:r>
              <a:rPr lang="it-IT" sz="2000" dirty="0" smtClean="0"/>
              <a:t>CCXML</a:t>
            </a:r>
          </a:p>
          <a:p>
            <a:pPr lvl="1" algn="just"/>
            <a:r>
              <a:rPr lang="it-IT" sz="2000" dirty="0" smtClean="0"/>
              <a:t>.  .  .</a:t>
            </a:r>
          </a:p>
          <a:p>
            <a:pPr algn="just"/>
            <a:r>
              <a:rPr lang="it-IT" sz="2400" dirty="0" smtClean="0"/>
              <a:t>Should provide the customers with control possibilities over their preference settings</a:t>
            </a:r>
          </a:p>
          <a:p>
            <a:pPr lvl="1" algn="just"/>
            <a:r>
              <a:rPr lang="it-IT" sz="2000" dirty="0" smtClean="0"/>
              <a:t>WEB interfaces</a:t>
            </a:r>
          </a:p>
          <a:p>
            <a:pPr lvl="1" algn="just"/>
            <a:r>
              <a:rPr lang="it-IT" sz="2000" dirty="0" smtClean="0"/>
              <a:t>IVR</a:t>
            </a:r>
          </a:p>
          <a:p>
            <a:pPr lvl="1" algn="just"/>
            <a:r>
              <a:rPr lang="it-IT" sz="2000" dirty="0" smtClean="0"/>
              <a:t>CPL (XML based Call Processing Language)</a:t>
            </a:r>
          </a:p>
          <a:p>
            <a:pPr lvl="1" algn="just"/>
            <a:r>
              <a:rPr lang="it-IT" sz="2000" dirty="0" smtClean="0"/>
              <a:t>.  .  .</a:t>
            </a:r>
          </a:p>
          <a:p>
            <a:pPr algn="just"/>
            <a:endParaRPr lang="it-IT" sz="2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2008"/>
            <a:ext cx="8640960" cy="620688"/>
          </a:xfrm>
        </p:spPr>
        <p:txBody>
          <a:bodyPr>
            <a:normAutofit/>
          </a:bodyPr>
          <a:lstStyle/>
          <a:p>
            <a:r>
              <a:rPr lang="it-IT" sz="3200" dirty="0" smtClean="0">
                <a:effectLst>
                  <a:outerShdw blurRad="38100" dist="38100" dir="2700000" algn="tl">
                    <a:srgbClr val="000000">
                      <a:alpha val="43137"/>
                    </a:srgbClr>
                  </a:outerShdw>
                </a:effectLst>
              </a:rPr>
              <a:t>New network requirements</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476672"/>
            <a:ext cx="9011344" cy="6237312"/>
          </a:xfrm>
        </p:spPr>
        <p:txBody>
          <a:bodyPr>
            <a:noAutofit/>
          </a:bodyPr>
          <a:lstStyle/>
          <a:p>
            <a:pPr algn="just"/>
            <a:r>
              <a:rPr lang="it-IT" sz="2400" dirty="0" smtClean="0"/>
              <a:t>Need to support the deployment of more and more new services at an ever growing rate still remaining service independent (need to minimize service dependence upon network constraints) </a:t>
            </a:r>
            <a:r>
              <a:rPr lang="it-IT" sz="2400" b="1" dirty="0" smtClean="0">
                <a:sym typeface="Symbol"/>
              </a:rPr>
              <a:t></a:t>
            </a:r>
            <a:r>
              <a:rPr lang="it-IT" sz="2400" dirty="0" smtClean="0">
                <a:sym typeface="Symbol"/>
              </a:rPr>
              <a:t> need for both technological (e.g. G5) and traffic volume handling capability improvements </a:t>
            </a:r>
            <a:endParaRPr lang="it-IT" sz="2400" dirty="0" smtClean="0"/>
          </a:p>
          <a:p>
            <a:pPr algn="just"/>
            <a:r>
              <a:rPr lang="it-IT" sz="2400" dirty="0" smtClean="0"/>
              <a:t>Many highly demanding services in terms of network resources and performance (processing and storing capability)</a:t>
            </a:r>
            <a:r>
              <a:rPr lang="it-IT" sz="2400" dirty="0" smtClean="0">
                <a:solidFill>
                  <a:srgbClr val="FF0000"/>
                </a:solidFill>
              </a:rPr>
              <a:t> </a:t>
            </a:r>
            <a:r>
              <a:rPr lang="it-IT" sz="2400" dirty="0" smtClean="0"/>
              <a:t>that can stress the network capacity (e.g. cloud computing, big data, . . .)</a:t>
            </a:r>
          </a:p>
          <a:p>
            <a:pPr algn="just"/>
            <a:r>
              <a:rPr lang="it-IT" sz="2400" dirty="0" smtClean="0"/>
              <a:t>Service impact on the network traffic not always predictable - High data traffic variability</a:t>
            </a:r>
          </a:p>
          <a:p>
            <a:pPr algn="just"/>
            <a:r>
              <a:rPr lang="it-IT" sz="2400" dirty="0" smtClean="0"/>
              <a:t>Weakness points continuously changing (sometimes even on a day/time basis) </a:t>
            </a:r>
            <a:r>
              <a:rPr lang="it-IT" sz="2400" b="1" dirty="0" smtClean="0">
                <a:sym typeface="Symbol"/>
              </a:rPr>
              <a:t></a:t>
            </a:r>
            <a:r>
              <a:rPr lang="it-IT" sz="2400" dirty="0" smtClean="0"/>
              <a:t> need for continuous upgrades or configuration changes</a:t>
            </a:r>
          </a:p>
          <a:p>
            <a:pPr algn="just"/>
            <a:r>
              <a:rPr lang="it-IT" sz="2400" dirty="0" smtClean="0"/>
              <a:t>Need to react as quickly as possible to traffic peaks, congestions, faults, etc.  (</a:t>
            </a:r>
            <a:r>
              <a:rPr lang="en-US" sz="2400" dirty="0" smtClean="0"/>
              <a:t>theoretically </a:t>
            </a:r>
            <a:r>
              <a:rPr lang="it-IT" sz="2400" dirty="0" smtClean="0"/>
              <a:t>in real time) </a:t>
            </a:r>
            <a:r>
              <a:rPr lang="it-IT" sz="2400" b="1" dirty="0" smtClean="0">
                <a:sym typeface="Symbol"/>
              </a:rPr>
              <a:t></a:t>
            </a:r>
            <a:r>
              <a:rPr lang="it-IT" sz="2400" dirty="0" smtClean="0">
                <a:sym typeface="Symbol"/>
              </a:rPr>
              <a:t> traffic surveillance and control policies even more critical than before</a:t>
            </a:r>
            <a:endParaRPr lang="it-IT" sz="2000" dirty="0" smtClean="0"/>
          </a:p>
          <a:p>
            <a:pPr algn="just">
              <a:buNone/>
            </a:pPr>
            <a:endParaRPr lang="it-IT"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64096"/>
          </a:xfrm>
        </p:spPr>
        <p:txBody>
          <a:bodyPr>
            <a:normAutofit/>
          </a:bodyPr>
          <a:lstStyle/>
          <a:p>
            <a:r>
              <a:rPr lang="it-IT" sz="3200" dirty="0" smtClean="0">
                <a:effectLst>
                  <a:outerShdw blurRad="38100" dist="38100" dir="2700000" algn="tl">
                    <a:srgbClr val="000000">
                      <a:alpha val="43137"/>
                    </a:srgbClr>
                  </a:outerShdw>
                </a:effectLst>
              </a:rPr>
              <a:t>Employment of IT at the network level</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4"/>
            <a:ext cx="8723312" cy="5904656"/>
          </a:xfrm>
        </p:spPr>
        <p:txBody>
          <a:bodyPr>
            <a:normAutofit/>
          </a:bodyPr>
          <a:lstStyle/>
          <a:p>
            <a:pPr algn="just">
              <a:lnSpc>
                <a:spcPct val="110000"/>
              </a:lnSpc>
            </a:pPr>
            <a:r>
              <a:rPr lang="it-IT" sz="2200" dirty="0" smtClean="0"/>
              <a:t>The adoption of IT in the TLC world grew even more extensive as the requested services started to become more and more complex</a:t>
            </a:r>
          </a:p>
          <a:p>
            <a:pPr algn="just">
              <a:lnSpc>
                <a:spcPct val="110000"/>
              </a:lnSpc>
            </a:pPr>
            <a:r>
              <a:rPr lang="it-IT" sz="2200" dirty="0" smtClean="0"/>
              <a:t>Some new services were too complex to be effecively provided by each individual node, and some required service logic and data to be shared among all the nodes of the network</a:t>
            </a:r>
          </a:p>
          <a:p>
            <a:pPr algn="just"/>
            <a:r>
              <a:rPr lang="it-IT" sz="2200" dirty="0" smtClean="0"/>
              <a:t>The network architecture started to include specialized, centralized servers to provide such services</a:t>
            </a:r>
          </a:p>
          <a:p>
            <a:pPr lvl="1" algn="just"/>
            <a:endParaRPr lang="it-IT" dirty="0" smtClean="0"/>
          </a:p>
          <a:p>
            <a:pPr marL="0" lvl="1" indent="0" algn="just">
              <a:lnSpc>
                <a:spcPct val="110000"/>
              </a:lnSpc>
              <a:buNone/>
            </a:pPr>
            <a:endParaRPr lang="it-IT" sz="2400" dirty="0" smtClean="0"/>
          </a:p>
          <a:p>
            <a:pPr marL="0" lvl="1" indent="0" algn="ctr">
              <a:lnSpc>
                <a:spcPct val="110000"/>
              </a:lnSpc>
              <a:buNone/>
            </a:pPr>
            <a:r>
              <a:rPr lang="it-IT" sz="2400" b="1" dirty="0" smtClean="0"/>
              <a:t>The “Intelligent Network” (IN) was developed</a:t>
            </a:r>
            <a:r>
              <a:rPr lang="it-IT" sz="2400" dirty="0" smtClean="0"/>
              <a:t> </a:t>
            </a:r>
          </a:p>
          <a:p>
            <a:pPr marL="342900" lvl="1" indent="-342900" algn="just">
              <a:lnSpc>
                <a:spcPct val="110000"/>
              </a:lnSpc>
              <a:buFont typeface="Arial" pitchFamily="34" charset="0"/>
              <a:buChar char="•"/>
            </a:pPr>
            <a:r>
              <a:rPr lang="it-IT" sz="2200" dirty="0" smtClean="0"/>
              <a:t>complex services are realized by means of pure software applications in a dedicated node (SCP: Service Control Point) </a:t>
            </a:r>
          </a:p>
          <a:p>
            <a:pPr marL="342900" lvl="1" indent="-342900" algn="just">
              <a:lnSpc>
                <a:spcPct val="110000"/>
              </a:lnSpc>
              <a:buFont typeface="Arial" pitchFamily="34" charset="0"/>
              <a:buChar char="•"/>
            </a:pPr>
            <a:r>
              <a:rPr lang="it-IT" sz="2200" dirty="0" smtClean="0"/>
              <a:t>SCP </a:t>
            </a:r>
            <a:r>
              <a:rPr lang="it-IT" sz="2400" dirty="0" smtClean="0"/>
              <a:t>is invoked by any switch of the network after recognizing that the user has requested an IN service</a:t>
            </a:r>
            <a:endParaRPr lang="it-IT" sz="2200" dirty="0" smtClean="0"/>
          </a:p>
          <a:p>
            <a:endParaRPr lang="it-IT" dirty="0"/>
          </a:p>
        </p:txBody>
      </p:sp>
      <p:sp>
        <p:nvSpPr>
          <p:cNvPr id="4" name="Down Arrow 3"/>
          <p:cNvSpPr/>
          <p:nvPr/>
        </p:nvSpPr>
        <p:spPr>
          <a:xfrm>
            <a:off x="4067944" y="3645024"/>
            <a:ext cx="43204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384"/>
            <a:ext cx="8640960" cy="576064"/>
          </a:xfrm>
        </p:spPr>
        <p:txBody>
          <a:bodyPr>
            <a:noAutofit/>
          </a:bodyPr>
          <a:lstStyle/>
          <a:p>
            <a:r>
              <a:rPr lang="it-IT" sz="3200" dirty="0" smtClean="0">
                <a:effectLst>
                  <a:outerShdw blurRad="38100" dist="38100" dir="2700000" algn="tl">
                    <a:srgbClr val="000000">
                      <a:alpha val="43137"/>
                    </a:srgbClr>
                  </a:outerShdw>
                </a:effectLst>
              </a:rPr>
              <a:t>Network complexity</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12168" y="692696"/>
            <a:ext cx="8580312" cy="6264696"/>
          </a:xfrm>
        </p:spPr>
        <p:txBody>
          <a:bodyPr>
            <a:noAutofit/>
          </a:bodyPr>
          <a:lstStyle/>
          <a:p>
            <a:pPr marL="0" indent="0" algn="just">
              <a:buNone/>
            </a:pPr>
            <a:r>
              <a:rPr lang="it-IT" sz="2000" dirty="0" smtClean="0"/>
              <a:t>So far, reacting to those requirements has meant the adoption of an ever growing number of Network Elements, with different functions, by different providers (sometimes even for the same features), with different behaviors and different management capabilities, with consequent: </a:t>
            </a:r>
          </a:p>
          <a:p>
            <a:pPr algn="just"/>
            <a:r>
              <a:rPr lang="it-IT" sz="2000" dirty="0" smtClean="0"/>
              <a:t>Enormous grow of the network complexity</a:t>
            </a:r>
          </a:p>
          <a:p>
            <a:pPr algn="just"/>
            <a:r>
              <a:rPr lang="it-IT" sz="2000" dirty="0" smtClean="0"/>
              <a:t>High costs of HW and SW release updating</a:t>
            </a:r>
          </a:p>
          <a:p>
            <a:pPr algn="just"/>
            <a:r>
              <a:rPr lang="it-IT" sz="2000" dirty="0" smtClean="0"/>
              <a:t>High maintenance costs (many different maintenance procedures, big maintenance and problem solving organizations, . . .)</a:t>
            </a:r>
          </a:p>
          <a:p>
            <a:pPr algn="just"/>
            <a:r>
              <a:rPr lang="it-IT" sz="2000" dirty="0" smtClean="0"/>
              <a:t>Complex and expensive spare parts management</a:t>
            </a:r>
          </a:p>
          <a:p>
            <a:pPr algn="just"/>
            <a:r>
              <a:rPr lang="it-IT" sz="2000" dirty="0" smtClean="0"/>
              <a:t>Highly complex network management procedures</a:t>
            </a:r>
          </a:p>
          <a:p>
            <a:pPr lvl="1" algn="just"/>
            <a:r>
              <a:rPr lang="it-IT" sz="1600" dirty="0" smtClean="0"/>
              <a:t>Fault management (detection, localization and trouble ticketing)</a:t>
            </a:r>
          </a:p>
          <a:p>
            <a:pPr lvl="1" algn="just"/>
            <a:r>
              <a:rPr lang="it-IT" sz="1600" dirty="0" smtClean="0"/>
              <a:t>Configuration management (different configuration data, procedures, commands)</a:t>
            </a:r>
          </a:p>
          <a:p>
            <a:pPr lvl="2" algn="just"/>
            <a:r>
              <a:rPr lang="it-IT" sz="1200" dirty="0" smtClean="0"/>
              <a:t>NEs by different providers often present heterogeneous configuration data which makes hard having an uniform view of the overall network configuration (e.g. routing data)</a:t>
            </a:r>
          </a:p>
          <a:p>
            <a:pPr lvl="1" algn="just"/>
            <a:r>
              <a:rPr lang="it-IT" sz="1600" dirty="0" smtClean="0"/>
              <a:t>Traffic management (especially real time):</a:t>
            </a:r>
          </a:p>
          <a:p>
            <a:pPr lvl="2" algn="just"/>
            <a:r>
              <a:rPr lang="it-IT" sz="1200" dirty="0" smtClean="0"/>
              <a:t>Different types of measurements to monitor traffic conditions</a:t>
            </a:r>
          </a:p>
          <a:p>
            <a:pPr lvl="2" algn="just"/>
            <a:r>
              <a:rPr lang="it-IT" sz="1200" dirty="0" smtClean="0"/>
              <a:t>Different types of traffic control commands allowed </a:t>
            </a:r>
          </a:p>
          <a:p>
            <a:pPr lvl="1" algn="just">
              <a:buNone/>
            </a:pPr>
            <a:endParaRPr lang="it-IT" sz="1600" dirty="0" smtClean="0"/>
          </a:p>
          <a:p>
            <a:pPr marL="0" lvl="1" indent="0" algn="ctr">
              <a:buNone/>
            </a:pPr>
            <a:r>
              <a:rPr lang="it-IT" sz="2400" b="1" dirty="0" smtClean="0"/>
              <a:t>High operational costs and low efficiency</a:t>
            </a:r>
          </a:p>
          <a:p>
            <a:pPr lvl="2" algn="just"/>
            <a:endParaRPr lang="it-IT" sz="1200" dirty="0" smtClean="0"/>
          </a:p>
        </p:txBody>
      </p:sp>
      <p:sp>
        <p:nvSpPr>
          <p:cNvPr id="4" name="Down Arrow 3"/>
          <p:cNvSpPr/>
          <p:nvPr/>
        </p:nvSpPr>
        <p:spPr>
          <a:xfrm>
            <a:off x="4355976" y="5877272"/>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Consequent new network needs</a:t>
            </a:r>
            <a:endParaRPr lang="it-IT"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665312"/>
            <a:ext cx="8831832" cy="6192688"/>
          </a:xfrm>
        </p:spPr>
        <p:txBody>
          <a:bodyPr>
            <a:noAutofit/>
          </a:bodyPr>
          <a:lstStyle/>
          <a:p>
            <a:pPr algn="just"/>
            <a:r>
              <a:rPr lang="it-IT" sz="2400" dirty="0" smtClean="0"/>
              <a:t>Elasticity / flexibility</a:t>
            </a:r>
          </a:p>
          <a:p>
            <a:pPr lvl="1" algn="just"/>
            <a:r>
              <a:rPr lang="it-IT" sz="1800" dirty="0" smtClean="0"/>
              <a:t>Capability to move network resources where / when they are needed to cope with:</a:t>
            </a:r>
          </a:p>
          <a:p>
            <a:pPr lvl="2" algn="just"/>
            <a:r>
              <a:rPr lang="it-IT" sz="1400" dirty="0" smtClean="0"/>
              <a:t>Deployment of new services</a:t>
            </a:r>
          </a:p>
          <a:p>
            <a:pPr lvl="2" algn="just"/>
            <a:r>
              <a:rPr lang="it-IT" sz="1400" dirty="0" smtClean="0"/>
              <a:t>Users’ number increase</a:t>
            </a:r>
          </a:p>
          <a:p>
            <a:pPr lvl="2" algn="just"/>
            <a:r>
              <a:rPr lang="it-IT" sz="1400" dirty="0" smtClean="0"/>
              <a:t>Critical traffic situations</a:t>
            </a:r>
          </a:p>
          <a:p>
            <a:pPr lvl="1" algn="just"/>
            <a:r>
              <a:rPr lang="it-IT" sz="1800" dirty="0" smtClean="0"/>
              <a:t>Prompt adaptability to new requirements without the need to deploy new HW (especially new HW types)</a:t>
            </a:r>
          </a:p>
          <a:p>
            <a:pPr algn="just"/>
            <a:r>
              <a:rPr lang="it-IT" sz="2400" dirty="0" smtClean="0"/>
              <a:t>Reduction of the network complexity (less HW types and SW releases)</a:t>
            </a:r>
          </a:p>
          <a:p>
            <a:pPr algn="just"/>
            <a:r>
              <a:rPr lang="it-IT" sz="2400" dirty="0" smtClean="0"/>
              <a:t>Scalability</a:t>
            </a:r>
          </a:p>
          <a:p>
            <a:pPr algn="just"/>
            <a:r>
              <a:rPr lang="it-IT" sz="2400" dirty="0" smtClean="0"/>
              <a:t>Cheaper and quicker introduction of new services (better time to market)</a:t>
            </a:r>
          </a:p>
          <a:p>
            <a:pPr algn="just"/>
            <a:r>
              <a:rPr lang="it-IT" sz="2400" dirty="0" smtClean="0"/>
              <a:t>Better and more uniform management procedures</a:t>
            </a:r>
          </a:p>
          <a:p>
            <a:pPr algn="just"/>
            <a:endParaRPr lang="it-IT" sz="2000" dirty="0" smtClean="0"/>
          </a:p>
          <a:p>
            <a:pPr algn="just"/>
            <a:endParaRPr lang="it-IT" sz="2000" dirty="0" smtClean="0"/>
          </a:p>
          <a:p>
            <a:pPr algn="ctr">
              <a:buNone/>
            </a:pPr>
            <a:r>
              <a:rPr lang="it-IT" dirty="0" smtClean="0"/>
              <a:t>Network Softwarization</a:t>
            </a:r>
          </a:p>
        </p:txBody>
      </p:sp>
      <p:sp>
        <p:nvSpPr>
          <p:cNvPr id="4" name="Down Arrow 3"/>
          <p:cNvSpPr/>
          <p:nvPr/>
        </p:nvSpPr>
        <p:spPr>
          <a:xfrm>
            <a:off x="4355976" y="5445224"/>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Network Softwarization</a:t>
            </a:r>
          </a:p>
        </p:txBody>
      </p:sp>
      <p:sp>
        <p:nvSpPr>
          <p:cNvPr id="3" name="Content Placeholder 2"/>
          <p:cNvSpPr>
            <a:spLocks noGrp="1"/>
          </p:cNvSpPr>
          <p:nvPr>
            <p:ph idx="1"/>
          </p:nvPr>
        </p:nvSpPr>
        <p:spPr>
          <a:xfrm>
            <a:off x="323528" y="908720"/>
            <a:ext cx="8436296" cy="5688632"/>
          </a:xfrm>
        </p:spPr>
        <p:txBody>
          <a:bodyPr>
            <a:noAutofit/>
          </a:bodyPr>
          <a:lstStyle/>
          <a:p>
            <a:pPr algn="just"/>
            <a:r>
              <a:rPr lang="it-IT" sz="2800" dirty="0" smtClean="0"/>
              <a:t>Extension of the software flexibility to the Network and the Network Elements:</a:t>
            </a:r>
          </a:p>
          <a:p>
            <a:pPr lvl="1" algn="just"/>
            <a:r>
              <a:rPr lang="it-IT" sz="2000" dirty="0" smtClean="0"/>
              <a:t>So far OTT services had been the climax of a long process within the TLC world through which SW gained a more and more predominant role up to the point where the services have become pure SW applications running on commercial state-of-the-art HW and Operating Systems</a:t>
            </a:r>
          </a:p>
          <a:p>
            <a:pPr lvl="1" algn="just"/>
            <a:r>
              <a:rPr lang="it-IT" sz="2000" dirty="0" smtClean="0"/>
              <a:t>Only the transport and switching network nodes had remained based on dedicated HW running specific, proprietary SW</a:t>
            </a:r>
          </a:p>
          <a:p>
            <a:pPr lvl="1" algn="just"/>
            <a:r>
              <a:rPr lang="it-IT" sz="2000" dirty="0" smtClean="0"/>
              <a:t>Now even the Network and the individual Network Elements become entities whose behavior and features are SW applications centrally managed</a:t>
            </a:r>
          </a:p>
          <a:p>
            <a:pPr algn="just"/>
            <a:endParaRPr lang="it-IT" sz="2200" dirty="0" smtClean="0"/>
          </a:p>
          <a:p>
            <a:pPr algn="just"/>
            <a:r>
              <a:rPr lang="it-IT" sz="2400" dirty="0" smtClean="0"/>
              <a:t>Main areas:</a:t>
            </a:r>
          </a:p>
          <a:p>
            <a:pPr lvl="1" algn="just"/>
            <a:r>
              <a:rPr lang="it-IT" sz="2000" dirty="0" smtClean="0"/>
              <a:t>Software Defined Networking  (SDN)</a:t>
            </a:r>
          </a:p>
          <a:p>
            <a:pPr lvl="1" algn="just"/>
            <a:r>
              <a:rPr lang="it-IT" sz="2000" dirty="0" smtClean="0"/>
              <a:t>Network Function Virtualization  (NFV)</a:t>
            </a:r>
          </a:p>
          <a:p>
            <a:pPr algn="just">
              <a:buNone/>
            </a:pPr>
            <a:endParaRPr lang="it-IT" sz="20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SDN: Software Defined Networking</a:t>
            </a:r>
          </a:p>
        </p:txBody>
      </p:sp>
      <p:sp>
        <p:nvSpPr>
          <p:cNvPr id="3" name="Content Placeholder 2"/>
          <p:cNvSpPr>
            <a:spLocks noGrp="1"/>
          </p:cNvSpPr>
          <p:nvPr>
            <p:ph idx="1"/>
          </p:nvPr>
        </p:nvSpPr>
        <p:spPr>
          <a:xfrm>
            <a:off x="323528" y="620688"/>
            <a:ext cx="8436296" cy="6237312"/>
          </a:xfrm>
        </p:spPr>
        <p:txBody>
          <a:bodyPr>
            <a:noAutofit/>
          </a:bodyPr>
          <a:lstStyle/>
          <a:p>
            <a:pPr algn="just"/>
            <a:r>
              <a:rPr lang="it-IT" sz="2400" dirty="0" smtClean="0"/>
              <a:t>Based on the separation and centralization of the </a:t>
            </a:r>
            <a:r>
              <a:rPr lang="it-IT" sz="2400" b="1" dirty="0" smtClean="0"/>
              <a:t>Control Plane</a:t>
            </a:r>
            <a:r>
              <a:rPr lang="it-IT" sz="2400" dirty="0" smtClean="0"/>
              <a:t>, where the rules about traffic routing are defined, from the </a:t>
            </a:r>
            <a:r>
              <a:rPr lang="it-IT" sz="2400" b="1" dirty="0" smtClean="0"/>
              <a:t>Transport Plane</a:t>
            </a:r>
            <a:r>
              <a:rPr lang="it-IT" sz="2400" dirty="0" smtClean="0"/>
              <a:t>, that in the Network Elements handles the traffic flow</a:t>
            </a:r>
          </a:p>
          <a:p>
            <a:pPr algn="just"/>
            <a:r>
              <a:rPr lang="it-IT" sz="2400" dirty="0" smtClean="0"/>
              <a:t>Any decision about traffic routing is made by the centralized Control without any more need, for the Network Elements, to exchange control data among themselves</a:t>
            </a:r>
          </a:p>
          <a:p>
            <a:pPr algn="just"/>
            <a:r>
              <a:rPr lang="it-IT" sz="2400" dirty="0" smtClean="0"/>
              <a:t>Centralized control provides a global network view, instead of an on per individual NE basis</a:t>
            </a:r>
          </a:p>
          <a:p>
            <a:pPr algn="just"/>
            <a:r>
              <a:rPr lang="it-IT" sz="2400" dirty="0" smtClean="0"/>
              <a:t>Transport plane virtualization allows for managing the network as a whole, without caring about individual vendor-specific protocols, data format and even semantic management data</a:t>
            </a:r>
          </a:p>
          <a:p>
            <a:pPr algn="just"/>
            <a:r>
              <a:rPr lang="it-IT" sz="2400" dirty="0" smtClean="0"/>
              <a:t>Central controller’s northbound APIs allow either network managers or external applications to perform flow and traffic management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SDN: benefits</a:t>
            </a:r>
          </a:p>
        </p:txBody>
      </p:sp>
      <p:sp>
        <p:nvSpPr>
          <p:cNvPr id="3" name="Content Placeholder 2"/>
          <p:cNvSpPr>
            <a:spLocks noGrp="1"/>
          </p:cNvSpPr>
          <p:nvPr>
            <p:ph idx="1"/>
          </p:nvPr>
        </p:nvSpPr>
        <p:spPr>
          <a:xfrm>
            <a:off x="251520" y="737320"/>
            <a:ext cx="8580312" cy="6120680"/>
          </a:xfrm>
        </p:spPr>
        <p:txBody>
          <a:bodyPr>
            <a:noAutofit/>
          </a:bodyPr>
          <a:lstStyle/>
          <a:p>
            <a:pPr lvl="0" algn="just"/>
            <a:r>
              <a:rPr lang="en-US" sz="2400" dirty="0" smtClean="0"/>
              <a:t>Easier and quicker realization of the modifications to the network configuration needed to support the introduction of new services or the increased number of users;</a:t>
            </a:r>
            <a:endParaRPr lang="it-IT" sz="2000" dirty="0" smtClean="0"/>
          </a:p>
          <a:p>
            <a:pPr algn="just"/>
            <a:r>
              <a:rPr lang="en-US" sz="2400" dirty="0" smtClean="0"/>
              <a:t>Quick activation of the routing rules modifications due to critical situations (service degradation trends, bottlenecks, etc.) e.g. detected by performance management systems through off-line analysis of statistical traffic measurements;</a:t>
            </a:r>
            <a:endParaRPr lang="it-IT" sz="2400" dirty="0" smtClean="0"/>
          </a:p>
          <a:p>
            <a:pPr lvl="0" algn="just"/>
            <a:r>
              <a:rPr lang="en-US" sz="2400" dirty="0" smtClean="0"/>
              <a:t>Real time modifications of the routing rules in front of critical situations (traffic peaks, congestions, physical resource failures, etc.) </a:t>
            </a:r>
            <a:r>
              <a:rPr lang="it-IT" sz="2400" dirty="0" smtClean="0"/>
              <a:t>such as those detected by traffic surveillance systems</a:t>
            </a:r>
          </a:p>
          <a:p>
            <a:pPr algn="just"/>
            <a:r>
              <a:rPr lang="en-US" sz="2400" dirty="0" smtClean="0"/>
              <a:t>No more need for the routers to exchange control data between each other to determine the routing paths</a:t>
            </a:r>
          </a:p>
          <a:p>
            <a:pPr algn="just"/>
            <a:r>
              <a:rPr lang="en-US" sz="2400" dirty="0" smtClean="0"/>
              <a:t>No more need for the routers to implement any loop prevention policy </a:t>
            </a:r>
            <a:endParaRPr lang="it-IT" sz="2400" dirty="0" smtClean="0"/>
          </a:p>
          <a:p>
            <a:pPr lvl="0" algn="just"/>
            <a:endParaRPr lang="it-IT"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640960" cy="620688"/>
          </a:xfrm>
        </p:spPr>
        <p:txBody>
          <a:bodyPr>
            <a:normAutofit/>
          </a:bodyPr>
          <a:lstStyle/>
          <a:p>
            <a:r>
              <a:rPr lang="it-IT" sz="3200" dirty="0" smtClean="0">
                <a:effectLst>
                  <a:outerShdw blurRad="38100" dist="38100" dir="2700000" algn="tl">
                    <a:srgbClr val="000000">
                      <a:alpha val="43137"/>
                    </a:srgbClr>
                  </a:outerShdw>
                </a:effectLst>
              </a:rPr>
              <a:t>NFV: Network Function Virtualization</a:t>
            </a:r>
          </a:p>
        </p:txBody>
      </p:sp>
      <p:sp>
        <p:nvSpPr>
          <p:cNvPr id="3" name="Content Placeholder 2"/>
          <p:cNvSpPr>
            <a:spLocks noGrp="1"/>
          </p:cNvSpPr>
          <p:nvPr>
            <p:ph idx="1"/>
          </p:nvPr>
        </p:nvSpPr>
        <p:spPr>
          <a:xfrm>
            <a:off x="323528" y="476672"/>
            <a:ext cx="8436296" cy="6309320"/>
          </a:xfrm>
        </p:spPr>
        <p:txBody>
          <a:bodyPr>
            <a:noAutofit/>
          </a:bodyPr>
          <a:lstStyle/>
          <a:p>
            <a:pPr algn="just"/>
            <a:r>
              <a:rPr lang="it-IT" sz="2400" dirty="0" smtClean="0"/>
              <a:t>NFV is a virtualization process of the network equipment</a:t>
            </a:r>
          </a:p>
          <a:p>
            <a:pPr algn="just"/>
            <a:r>
              <a:rPr lang="it-IT" sz="2400" dirty="0" smtClean="0"/>
              <a:t>Network nodes features are no longer performed by specialized HW equipment, but by SW applications running on standard, general purpose,  state-of-the-are HW and Operating Systems</a:t>
            </a:r>
          </a:p>
          <a:p>
            <a:pPr algn="just"/>
            <a:r>
              <a:rPr lang="it-IT" sz="2400" dirty="0" smtClean="0"/>
              <a:t>Node functions are defined as “Virtualized Network Functions” (VNF) which consist of ensembles of “building blocks” connected to each other, running on one or more Virtual Machines (VM)</a:t>
            </a:r>
          </a:p>
          <a:p>
            <a:pPr algn="just"/>
            <a:r>
              <a:rPr lang="it-IT" sz="2400" dirty="0" smtClean="0"/>
              <a:t>VMs represent an abstraction level of the physical HW infrastructure obtained by a “Hypervisor” function</a:t>
            </a:r>
          </a:p>
          <a:p>
            <a:pPr algn="just"/>
            <a:r>
              <a:rPr lang="it-IT" sz="2400" dirty="0" smtClean="0"/>
              <a:t>Network flexibility and reliability by means of virtualization (moving VNFs among different physical servers and using the network resources regardless of their physical location)</a:t>
            </a:r>
          </a:p>
          <a:p>
            <a:pPr algn="just"/>
            <a:r>
              <a:rPr lang="it-IT" sz="2400" dirty="0" smtClean="0"/>
              <a:t>Possibility to quickly re-define the network architecture to meet changing requirements as well as to react to failures and traffic congestions</a:t>
            </a:r>
          </a:p>
          <a:p>
            <a:pPr algn="just"/>
            <a:endParaRPr lang="it-IT" sz="2000" dirty="0" smtClean="0"/>
          </a:p>
          <a:p>
            <a:pPr algn="just"/>
            <a:endParaRPr lang="it-IT"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720080"/>
          </a:xfrm>
        </p:spPr>
        <p:txBody>
          <a:bodyPr>
            <a:normAutofit/>
          </a:bodyPr>
          <a:lstStyle/>
          <a:p>
            <a:r>
              <a:rPr lang="it-IT" sz="3200" dirty="0" smtClean="0">
                <a:effectLst>
                  <a:outerShdw blurRad="38100" dist="38100" dir="2700000" algn="tl">
                    <a:srgbClr val="000000">
                      <a:alpha val="43137"/>
                    </a:srgbClr>
                  </a:outerShdw>
                </a:effectLst>
              </a:rPr>
              <a:t>NFV Reference model</a:t>
            </a:r>
            <a:endParaRPr lang="it-IT" sz="3200" dirty="0">
              <a:effectLst>
                <a:outerShdw blurRad="38100" dist="38100" dir="2700000" algn="tl">
                  <a:srgbClr val="000000">
                    <a:alpha val="43137"/>
                  </a:srgbClr>
                </a:outerShdw>
              </a:effectLst>
            </a:endParaRPr>
          </a:p>
        </p:txBody>
      </p:sp>
      <p:grpSp>
        <p:nvGrpSpPr>
          <p:cNvPr id="207" name="Group 206"/>
          <p:cNvGrpSpPr/>
          <p:nvPr/>
        </p:nvGrpSpPr>
        <p:grpSpPr>
          <a:xfrm>
            <a:off x="1763688" y="972017"/>
            <a:ext cx="5256584" cy="5481319"/>
            <a:chOff x="1763688" y="972017"/>
            <a:chExt cx="5256584" cy="5481319"/>
          </a:xfrm>
        </p:grpSpPr>
        <p:cxnSp>
          <p:nvCxnSpPr>
            <p:cNvPr id="247" name="Straight Connector 246"/>
            <p:cNvCxnSpPr>
              <a:endCxn id="232" idx="0"/>
            </p:cNvCxnSpPr>
            <p:nvPr/>
          </p:nvCxnSpPr>
          <p:spPr>
            <a:xfrm>
              <a:off x="2843808" y="1484784"/>
              <a:ext cx="144016" cy="165618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a:endCxn id="198" idx="0"/>
            </p:cNvCxnSpPr>
            <p:nvPr/>
          </p:nvCxnSpPr>
          <p:spPr>
            <a:xfrm>
              <a:off x="3131840" y="1484784"/>
              <a:ext cx="720080" cy="165618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763688" y="4509120"/>
              <a:ext cx="5256584" cy="1944216"/>
            </a:xfrm>
            <a:prstGeom prst="rect">
              <a:avLst/>
            </a:prstGeom>
            <a:solidFill>
              <a:schemeClr val="accent5">
                <a:lumMod val="20000"/>
                <a:lumOff val="8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b="1" dirty="0"/>
            </a:p>
          </p:txBody>
        </p:sp>
        <p:sp>
          <p:nvSpPr>
            <p:cNvPr id="87" name="AutoShape 22"/>
            <p:cNvSpPr>
              <a:spLocks noChangeArrowheads="1"/>
            </p:cNvSpPr>
            <p:nvPr/>
          </p:nvSpPr>
          <p:spPr bwMode="auto">
            <a:xfrm>
              <a:off x="3990176" y="4721414"/>
              <a:ext cx="560702" cy="394479"/>
            </a:xfrm>
            <a:prstGeom prst="flowChartMagneticDisk">
              <a:avLst/>
            </a:prstGeom>
            <a:solidFill>
              <a:schemeClr val="bg1">
                <a:lumMod val="6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endParaRPr lang="en-US" sz="1200" b="1" dirty="0">
                <a:latin typeface="Arial Narrow" pitchFamily="34" charset="0"/>
              </a:endParaRPr>
            </a:p>
          </p:txBody>
        </p:sp>
        <p:sp>
          <p:nvSpPr>
            <p:cNvPr id="88" name="AutoShape 22"/>
            <p:cNvSpPr>
              <a:spLocks noChangeArrowheads="1"/>
            </p:cNvSpPr>
            <p:nvPr/>
          </p:nvSpPr>
          <p:spPr bwMode="auto">
            <a:xfrm>
              <a:off x="4138512" y="4840683"/>
              <a:ext cx="560702" cy="394479"/>
            </a:xfrm>
            <a:prstGeom prst="flowChartMagneticDisk">
              <a:avLst/>
            </a:prstGeom>
            <a:solidFill>
              <a:schemeClr val="bg1">
                <a:lumMod val="6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endParaRPr lang="en-US" sz="1200" b="1" dirty="0">
                <a:latin typeface="Arial Narrow" pitchFamily="34" charset="0"/>
              </a:endParaRPr>
            </a:p>
          </p:txBody>
        </p:sp>
        <p:sp>
          <p:nvSpPr>
            <p:cNvPr id="89" name="AutoShape 22"/>
            <p:cNvSpPr>
              <a:spLocks noChangeArrowheads="1"/>
            </p:cNvSpPr>
            <p:nvPr/>
          </p:nvSpPr>
          <p:spPr bwMode="auto">
            <a:xfrm>
              <a:off x="4286848" y="4959953"/>
              <a:ext cx="560702" cy="394479"/>
            </a:xfrm>
            <a:prstGeom prst="flowChartMagneticDisk">
              <a:avLst/>
            </a:prstGeom>
            <a:solidFill>
              <a:schemeClr val="bg1">
                <a:lumMod val="65000"/>
              </a:schemeClr>
            </a:solidFill>
            <a:ln>
              <a:solidFill>
                <a:schemeClr val="tx1"/>
              </a:solidFill>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endParaRPr lang="en-US" sz="1200" b="1" dirty="0">
                <a:latin typeface="Arial Narrow" pitchFamily="34" charset="0"/>
              </a:endParaRPr>
            </a:p>
          </p:txBody>
        </p:sp>
        <p:grpSp>
          <p:nvGrpSpPr>
            <p:cNvPr id="3" name="Group 124"/>
            <p:cNvGrpSpPr>
              <a:grpSpLocks/>
            </p:cNvGrpSpPr>
            <p:nvPr/>
          </p:nvGrpSpPr>
          <p:grpSpPr bwMode="auto">
            <a:xfrm>
              <a:off x="2464566" y="4669605"/>
              <a:ext cx="699961" cy="775619"/>
              <a:chOff x="4654" y="740"/>
              <a:chExt cx="453" cy="420"/>
            </a:xfrm>
          </p:grpSpPr>
          <p:grpSp>
            <p:nvGrpSpPr>
              <p:cNvPr id="4" name="Group 69"/>
              <p:cNvGrpSpPr>
                <a:grpSpLocks/>
              </p:cNvGrpSpPr>
              <p:nvPr/>
            </p:nvGrpSpPr>
            <p:grpSpPr bwMode="auto">
              <a:xfrm>
                <a:off x="4654" y="740"/>
                <a:ext cx="283" cy="263"/>
                <a:chOff x="4654" y="740"/>
                <a:chExt cx="283" cy="263"/>
              </a:xfrm>
            </p:grpSpPr>
            <p:sp>
              <p:nvSpPr>
                <p:cNvPr id="146"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7"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8"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49"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50"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1"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9" name="Group 52"/>
                <p:cNvGrpSpPr>
                  <a:grpSpLocks/>
                </p:cNvGrpSpPr>
                <p:nvPr/>
              </p:nvGrpSpPr>
              <p:grpSpPr bwMode="auto">
                <a:xfrm>
                  <a:off x="4654" y="833"/>
                  <a:ext cx="250" cy="117"/>
                  <a:chOff x="4654" y="833"/>
                  <a:chExt cx="250" cy="117"/>
                </a:xfrm>
              </p:grpSpPr>
              <p:sp>
                <p:nvSpPr>
                  <p:cNvPr id="169"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0"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71"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0" name="Group 56"/>
                <p:cNvGrpSpPr>
                  <a:grpSpLocks/>
                </p:cNvGrpSpPr>
                <p:nvPr/>
              </p:nvGrpSpPr>
              <p:grpSpPr bwMode="auto">
                <a:xfrm>
                  <a:off x="4654" y="831"/>
                  <a:ext cx="250" cy="117"/>
                  <a:chOff x="4654" y="831"/>
                  <a:chExt cx="250" cy="117"/>
                </a:xfrm>
              </p:grpSpPr>
              <p:sp>
                <p:nvSpPr>
                  <p:cNvPr id="166"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7"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8"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54"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1" name="Group 177"/>
                <p:cNvGrpSpPr>
                  <a:grpSpLocks/>
                </p:cNvGrpSpPr>
                <p:nvPr/>
              </p:nvGrpSpPr>
              <p:grpSpPr bwMode="auto">
                <a:xfrm>
                  <a:off x="4821" y="802"/>
                  <a:ext cx="61" cy="177"/>
                  <a:chOff x="4821" y="802"/>
                  <a:chExt cx="61" cy="177"/>
                </a:xfrm>
              </p:grpSpPr>
              <p:grpSp>
                <p:nvGrpSpPr>
                  <p:cNvPr id="12" name="Group 62"/>
                  <p:cNvGrpSpPr>
                    <a:grpSpLocks/>
                  </p:cNvGrpSpPr>
                  <p:nvPr/>
                </p:nvGrpSpPr>
                <p:grpSpPr bwMode="auto">
                  <a:xfrm>
                    <a:off x="4823" y="804"/>
                    <a:ext cx="59" cy="175"/>
                    <a:chOff x="4823" y="804"/>
                    <a:chExt cx="59" cy="175"/>
                  </a:xfrm>
                </p:grpSpPr>
                <p:sp>
                  <p:nvSpPr>
                    <p:cNvPr id="162"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3"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4"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5"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3" name="Group 67"/>
                  <p:cNvGrpSpPr>
                    <a:grpSpLocks/>
                  </p:cNvGrpSpPr>
                  <p:nvPr/>
                </p:nvGrpSpPr>
                <p:grpSpPr bwMode="auto">
                  <a:xfrm>
                    <a:off x="4821" y="802"/>
                    <a:ext cx="59" cy="175"/>
                    <a:chOff x="4821" y="802"/>
                    <a:chExt cx="59" cy="175"/>
                  </a:xfrm>
                </p:grpSpPr>
                <p:sp>
                  <p:nvSpPr>
                    <p:cNvPr id="158"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59"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0"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61"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14" name="Group 96"/>
              <p:cNvGrpSpPr>
                <a:grpSpLocks/>
              </p:cNvGrpSpPr>
              <p:nvPr/>
            </p:nvGrpSpPr>
            <p:grpSpPr bwMode="auto">
              <a:xfrm>
                <a:off x="4738" y="818"/>
                <a:ext cx="284" cy="261"/>
                <a:chOff x="4738" y="818"/>
                <a:chExt cx="284" cy="261"/>
              </a:xfrm>
            </p:grpSpPr>
            <p:sp>
              <p:nvSpPr>
                <p:cNvPr id="120" name="Freeform 70"/>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21" name="Freeform 71"/>
                <p:cNvSpPr>
                  <a:spLocks/>
                </p:cNvSpPr>
                <p:nvPr/>
              </p:nvSpPr>
              <p:spPr bwMode="auto">
                <a:xfrm>
                  <a:off x="4738" y="818"/>
                  <a:ext cx="284" cy="30"/>
                </a:xfrm>
                <a:custGeom>
                  <a:avLst/>
                  <a:gdLst/>
                  <a:ahLst/>
                  <a:cxnLst>
                    <a:cxn ang="0">
                      <a:pos x="0" y="30"/>
                    </a:cxn>
                    <a:cxn ang="0">
                      <a:pos x="36" y="0"/>
                    </a:cxn>
                    <a:cxn ang="0">
                      <a:pos x="284" y="0"/>
                    </a:cxn>
                    <a:cxn ang="0">
                      <a:pos x="248" y="30"/>
                    </a:cxn>
                    <a:cxn ang="0">
                      <a:pos x="0" y="30"/>
                    </a:cxn>
                  </a:cxnLst>
                  <a:rect l="0" t="0" r="r" b="b"/>
                  <a:pathLst>
                    <a:path w="284" h="30">
                      <a:moveTo>
                        <a:pt x="0" y="30"/>
                      </a:moveTo>
                      <a:lnTo>
                        <a:pt x="36" y="0"/>
                      </a:lnTo>
                      <a:lnTo>
                        <a:pt x="284" y="0"/>
                      </a:lnTo>
                      <a:lnTo>
                        <a:pt x="248" y="30"/>
                      </a:lnTo>
                      <a:lnTo>
                        <a:pt x="0" y="30"/>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22" name="Rectangle 72"/>
                <p:cNvSpPr>
                  <a:spLocks noChangeArrowheads="1"/>
                </p:cNvSpPr>
                <p:nvPr/>
              </p:nvSpPr>
              <p:spPr bwMode="auto">
                <a:xfrm>
                  <a:off x="4738" y="848"/>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23" name="Rectangle 73"/>
                <p:cNvSpPr>
                  <a:spLocks noChangeArrowheads="1"/>
                </p:cNvSpPr>
                <p:nvPr/>
              </p:nvSpPr>
              <p:spPr bwMode="auto">
                <a:xfrm>
                  <a:off x="4739" y="849"/>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24" name="Freeform 74"/>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25" name="Freeform 75"/>
                <p:cNvSpPr>
                  <a:spLocks/>
                </p:cNvSpPr>
                <p:nvPr/>
              </p:nvSpPr>
              <p:spPr bwMode="auto">
                <a:xfrm>
                  <a:off x="4986" y="818"/>
                  <a:ext cx="36" cy="261"/>
                </a:xfrm>
                <a:custGeom>
                  <a:avLst/>
                  <a:gdLst/>
                  <a:ahLst/>
                  <a:cxnLst>
                    <a:cxn ang="0">
                      <a:pos x="0" y="261"/>
                    </a:cxn>
                    <a:cxn ang="0">
                      <a:pos x="36" y="228"/>
                    </a:cxn>
                    <a:cxn ang="0">
                      <a:pos x="36" y="0"/>
                    </a:cxn>
                    <a:cxn ang="0">
                      <a:pos x="0" y="30"/>
                    </a:cxn>
                    <a:cxn ang="0">
                      <a:pos x="0" y="261"/>
                    </a:cxn>
                  </a:cxnLst>
                  <a:rect l="0" t="0" r="r" b="b"/>
                  <a:pathLst>
                    <a:path w="36" h="261">
                      <a:moveTo>
                        <a:pt x="0" y="261"/>
                      </a:moveTo>
                      <a:lnTo>
                        <a:pt x="36" y="228"/>
                      </a:lnTo>
                      <a:lnTo>
                        <a:pt x="36" y="0"/>
                      </a:lnTo>
                      <a:lnTo>
                        <a:pt x="0" y="30"/>
                      </a:lnTo>
                      <a:lnTo>
                        <a:pt x="0" y="261"/>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5" name="Group 79"/>
                <p:cNvGrpSpPr>
                  <a:grpSpLocks/>
                </p:cNvGrpSpPr>
                <p:nvPr/>
              </p:nvGrpSpPr>
              <p:grpSpPr bwMode="auto">
                <a:xfrm>
                  <a:off x="4738" y="910"/>
                  <a:ext cx="250" cy="116"/>
                  <a:chOff x="4738" y="910"/>
                  <a:chExt cx="250" cy="116"/>
                </a:xfrm>
              </p:grpSpPr>
              <p:sp>
                <p:nvSpPr>
                  <p:cNvPr id="143" name="Line 76"/>
                  <p:cNvSpPr>
                    <a:spLocks noChangeShapeType="1"/>
                  </p:cNvSpPr>
                  <p:nvPr/>
                </p:nvSpPr>
                <p:spPr bwMode="auto">
                  <a:xfrm>
                    <a:off x="4738" y="910"/>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4" name="Line 77"/>
                  <p:cNvSpPr>
                    <a:spLocks noChangeShapeType="1"/>
                  </p:cNvSpPr>
                  <p:nvPr/>
                </p:nvSpPr>
                <p:spPr bwMode="auto">
                  <a:xfrm>
                    <a:off x="4738" y="96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5" name="Line 78"/>
                  <p:cNvSpPr>
                    <a:spLocks noChangeShapeType="1"/>
                  </p:cNvSpPr>
                  <p:nvPr/>
                </p:nvSpPr>
                <p:spPr bwMode="auto">
                  <a:xfrm>
                    <a:off x="4738" y="1025"/>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6" name="Group 83"/>
                <p:cNvGrpSpPr>
                  <a:grpSpLocks/>
                </p:cNvGrpSpPr>
                <p:nvPr/>
              </p:nvGrpSpPr>
              <p:grpSpPr bwMode="auto">
                <a:xfrm>
                  <a:off x="4738" y="908"/>
                  <a:ext cx="250" cy="116"/>
                  <a:chOff x="4738" y="908"/>
                  <a:chExt cx="250" cy="116"/>
                </a:xfrm>
              </p:grpSpPr>
              <p:sp>
                <p:nvSpPr>
                  <p:cNvPr id="140" name="Line 80"/>
                  <p:cNvSpPr>
                    <a:spLocks noChangeShapeType="1"/>
                  </p:cNvSpPr>
                  <p:nvPr/>
                </p:nvSpPr>
                <p:spPr bwMode="auto">
                  <a:xfrm>
                    <a:off x="4738" y="908"/>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 name="Line 81"/>
                  <p:cNvSpPr>
                    <a:spLocks noChangeShapeType="1"/>
                  </p:cNvSpPr>
                  <p:nvPr/>
                </p:nvSpPr>
                <p:spPr bwMode="auto">
                  <a:xfrm>
                    <a:off x="4738" y="96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 name="Line 82"/>
                  <p:cNvSpPr>
                    <a:spLocks noChangeShapeType="1"/>
                  </p:cNvSpPr>
                  <p:nvPr/>
                </p:nvSpPr>
                <p:spPr bwMode="auto">
                  <a:xfrm>
                    <a:off x="4738" y="1023"/>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28" name="Rectangle 84"/>
                <p:cNvSpPr>
                  <a:spLocks noChangeArrowheads="1"/>
                </p:cNvSpPr>
                <p:nvPr/>
              </p:nvSpPr>
              <p:spPr bwMode="auto">
                <a:xfrm>
                  <a:off x="4739" y="849"/>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7" name="Group 95"/>
                <p:cNvGrpSpPr>
                  <a:grpSpLocks/>
                </p:cNvGrpSpPr>
                <p:nvPr/>
              </p:nvGrpSpPr>
              <p:grpSpPr bwMode="auto">
                <a:xfrm>
                  <a:off x="4906" y="879"/>
                  <a:ext cx="61" cy="176"/>
                  <a:chOff x="4906" y="879"/>
                  <a:chExt cx="61" cy="176"/>
                </a:xfrm>
              </p:grpSpPr>
              <p:grpSp>
                <p:nvGrpSpPr>
                  <p:cNvPr id="18" name="Group 89"/>
                  <p:cNvGrpSpPr>
                    <a:grpSpLocks/>
                  </p:cNvGrpSpPr>
                  <p:nvPr/>
                </p:nvGrpSpPr>
                <p:grpSpPr bwMode="auto">
                  <a:xfrm>
                    <a:off x="4908" y="881"/>
                    <a:ext cx="59" cy="174"/>
                    <a:chOff x="4908" y="881"/>
                    <a:chExt cx="59" cy="174"/>
                  </a:xfrm>
                </p:grpSpPr>
                <p:sp>
                  <p:nvSpPr>
                    <p:cNvPr id="136" name="Line 85"/>
                    <p:cNvSpPr>
                      <a:spLocks noChangeShapeType="1"/>
                    </p:cNvSpPr>
                    <p:nvPr/>
                  </p:nvSpPr>
                  <p:spPr bwMode="auto">
                    <a:xfrm>
                      <a:off x="4908" y="881"/>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7" name="Line 86"/>
                    <p:cNvSpPr>
                      <a:spLocks noChangeShapeType="1"/>
                    </p:cNvSpPr>
                    <p:nvPr/>
                  </p:nvSpPr>
                  <p:spPr bwMode="auto">
                    <a:xfrm>
                      <a:off x="4908" y="939"/>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8" name="Line 87"/>
                    <p:cNvSpPr>
                      <a:spLocks noChangeShapeType="1"/>
                    </p:cNvSpPr>
                    <p:nvPr/>
                  </p:nvSpPr>
                  <p:spPr bwMode="auto">
                    <a:xfrm>
                      <a:off x="4908" y="996"/>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9" name="Line 88"/>
                    <p:cNvSpPr>
                      <a:spLocks noChangeShapeType="1"/>
                    </p:cNvSpPr>
                    <p:nvPr/>
                  </p:nvSpPr>
                  <p:spPr bwMode="auto">
                    <a:xfrm>
                      <a:off x="4908" y="105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9" name="Group 94"/>
                  <p:cNvGrpSpPr>
                    <a:grpSpLocks/>
                  </p:cNvGrpSpPr>
                  <p:nvPr/>
                </p:nvGrpSpPr>
                <p:grpSpPr bwMode="auto">
                  <a:xfrm>
                    <a:off x="4906" y="879"/>
                    <a:ext cx="59" cy="174"/>
                    <a:chOff x="4906" y="879"/>
                    <a:chExt cx="59" cy="174"/>
                  </a:xfrm>
                </p:grpSpPr>
                <p:sp>
                  <p:nvSpPr>
                    <p:cNvPr id="132" name="Line 90"/>
                    <p:cNvSpPr>
                      <a:spLocks noChangeShapeType="1"/>
                    </p:cNvSpPr>
                    <p:nvPr/>
                  </p:nvSpPr>
                  <p:spPr bwMode="auto">
                    <a:xfrm>
                      <a:off x="4906" y="879"/>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3" name="Line 91"/>
                    <p:cNvSpPr>
                      <a:spLocks noChangeShapeType="1"/>
                    </p:cNvSpPr>
                    <p:nvPr/>
                  </p:nvSpPr>
                  <p:spPr bwMode="auto">
                    <a:xfrm>
                      <a:off x="4906" y="937"/>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4" name="Line 92"/>
                    <p:cNvSpPr>
                      <a:spLocks noChangeShapeType="1"/>
                    </p:cNvSpPr>
                    <p:nvPr/>
                  </p:nvSpPr>
                  <p:spPr bwMode="auto">
                    <a:xfrm>
                      <a:off x="4906" y="994"/>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5" name="Line 93"/>
                    <p:cNvSpPr>
                      <a:spLocks noChangeShapeType="1"/>
                    </p:cNvSpPr>
                    <p:nvPr/>
                  </p:nvSpPr>
                  <p:spPr bwMode="auto">
                    <a:xfrm>
                      <a:off x="4906" y="105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nvGrpSpPr>
              <p:cNvPr id="20" name="Group 123"/>
              <p:cNvGrpSpPr>
                <a:grpSpLocks/>
              </p:cNvGrpSpPr>
              <p:nvPr/>
            </p:nvGrpSpPr>
            <p:grpSpPr bwMode="auto">
              <a:xfrm>
                <a:off x="4823" y="898"/>
                <a:ext cx="284" cy="262"/>
                <a:chOff x="4823" y="898"/>
                <a:chExt cx="284" cy="262"/>
              </a:xfrm>
            </p:grpSpPr>
            <p:sp>
              <p:nvSpPr>
                <p:cNvPr id="94" name="Freeform 97"/>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5" name="Freeform 98"/>
                <p:cNvSpPr>
                  <a:spLocks/>
                </p:cNvSpPr>
                <p:nvPr/>
              </p:nvSpPr>
              <p:spPr bwMode="auto">
                <a:xfrm>
                  <a:off x="4823" y="898"/>
                  <a:ext cx="284" cy="31"/>
                </a:xfrm>
                <a:custGeom>
                  <a:avLst/>
                  <a:gdLst/>
                  <a:ahLst/>
                  <a:cxnLst>
                    <a:cxn ang="0">
                      <a:pos x="0" y="31"/>
                    </a:cxn>
                    <a:cxn ang="0">
                      <a:pos x="36" y="0"/>
                    </a:cxn>
                    <a:cxn ang="0">
                      <a:pos x="284" y="0"/>
                    </a:cxn>
                    <a:cxn ang="0">
                      <a:pos x="248" y="31"/>
                    </a:cxn>
                    <a:cxn ang="0">
                      <a:pos x="0" y="31"/>
                    </a:cxn>
                  </a:cxnLst>
                  <a:rect l="0" t="0" r="r" b="b"/>
                  <a:pathLst>
                    <a:path w="284" h="31">
                      <a:moveTo>
                        <a:pt x="0" y="31"/>
                      </a:moveTo>
                      <a:lnTo>
                        <a:pt x="36" y="0"/>
                      </a:lnTo>
                      <a:lnTo>
                        <a:pt x="284" y="0"/>
                      </a:lnTo>
                      <a:lnTo>
                        <a:pt x="248"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96" name="Rectangle 99"/>
                <p:cNvSpPr>
                  <a:spLocks noChangeArrowheads="1"/>
                </p:cNvSpPr>
                <p:nvPr/>
              </p:nvSpPr>
              <p:spPr bwMode="auto">
                <a:xfrm>
                  <a:off x="4823" y="929"/>
                  <a:ext cx="248" cy="231"/>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97" name="Rectangle 100"/>
                <p:cNvSpPr>
                  <a:spLocks noChangeArrowheads="1"/>
                </p:cNvSpPr>
                <p:nvPr/>
              </p:nvSpPr>
              <p:spPr bwMode="auto">
                <a:xfrm>
                  <a:off x="4824" y="930"/>
                  <a:ext cx="246" cy="229"/>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98" name="Freeform 101"/>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99" name="Freeform 102"/>
                <p:cNvSpPr>
                  <a:spLocks/>
                </p:cNvSpPr>
                <p:nvPr/>
              </p:nvSpPr>
              <p:spPr bwMode="auto">
                <a:xfrm>
                  <a:off x="5071" y="898"/>
                  <a:ext cx="36" cy="262"/>
                </a:xfrm>
                <a:custGeom>
                  <a:avLst/>
                  <a:gdLst/>
                  <a:ahLst/>
                  <a:cxnLst>
                    <a:cxn ang="0">
                      <a:pos x="0" y="262"/>
                    </a:cxn>
                    <a:cxn ang="0">
                      <a:pos x="36" y="229"/>
                    </a:cxn>
                    <a:cxn ang="0">
                      <a:pos x="36" y="0"/>
                    </a:cxn>
                    <a:cxn ang="0">
                      <a:pos x="0" y="31"/>
                    </a:cxn>
                    <a:cxn ang="0">
                      <a:pos x="0" y="262"/>
                    </a:cxn>
                  </a:cxnLst>
                  <a:rect l="0" t="0" r="r" b="b"/>
                  <a:pathLst>
                    <a:path w="36" h="262">
                      <a:moveTo>
                        <a:pt x="0" y="262"/>
                      </a:moveTo>
                      <a:lnTo>
                        <a:pt x="36" y="229"/>
                      </a:lnTo>
                      <a:lnTo>
                        <a:pt x="36" y="0"/>
                      </a:lnTo>
                      <a:lnTo>
                        <a:pt x="0" y="31"/>
                      </a:lnTo>
                      <a:lnTo>
                        <a:pt x="0" y="262"/>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21" name="Group 106"/>
                <p:cNvGrpSpPr>
                  <a:grpSpLocks/>
                </p:cNvGrpSpPr>
                <p:nvPr/>
              </p:nvGrpSpPr>
              <p:grpSpPr bwMode="auto">
                <a:xfrm>
                  <a:off x="4823" y="991"/>
                  <a:ext cx="250" cy="116"/>
                  <a:chOff x="4823" y="991"/>
                  <a:chExt cx="250" cy="116"/>
                </a:xfrm>
              </p:grpSpPr>
              <p:sp>
                <p:nvSpPr>
                  <p:cNvPr id="117" name="Line 103"/>
                  <p:cNvSpPr>
                    <a:spLocks noChangeShapeType="1"/>
                  </p:cNvSpPr>
                  <p:nvPr/>
                </p:nvSpPr>
                <p:spPr bwMode="auto">
                  <a:xfrm>
                    <a:off x="4823" y="9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8" name="Line 104"/>
                  <p:cNvSpPr>
                    <a:spLocks noChangeShapeType="1"/>
                  </p:cNvSpPr>
                  <p:nvPr/>
                </p:nvSpPr>
                <p:spPr bwMode="auto">
                  <a:xfrm>
                    <a:off x="4823" y="1048"/>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9" name="Line 105"/>
                  <p:cNvSpPr>
                    <a:spLocks noChangeShapeType="1"/>
                  </p:cNvSpPr>
                  <p:nvPr/>
                </p:nvSpPr>
                <p:spPr bwMode="auto">
                  <a:xfrm>
                    <a:off x="4823" y="1106"/>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2" name="Group 110"/>
                <p:cNvGrpSpPr>
                  <a:grpSpLocks/>
                </p:cNvGrpSpPr>
                <p:nvPr/>
              </p:nvGrpSpPr>
              <p:grpSpPr bwMode="auto">
                <a:xfrm>
                  <a:off x="4823" y="989"/>
                  <a:ext cx="250" cy="116"/>
                  <a:chOff x="4823" y="989"/>
                  <a:chExt cx="250" cy="116"/>
                </a:xfrm>
              </p:grpSpPr>
              <p:sp>
                <p:nvSpPr>
                  <p:cNvPr id="114" name="Line 107"/>
                  <p:cNvSpPr>
                    <a:spLocks noChangeShapeType="1"/>
                  </p:cNvSpPr>
                  <p:nvPr/>
                </p:nvSpPr>
                <p:spPr bwMode="auto">
                  <a:xfrm>
                    <a:off x="4823" y="9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5" name="Line 108"/>
                  <p:cNvSpPr>
                    <a:spLocks noChangeShapeType="1"/>
                  </p:cNvSpPr>
                  <p:nvPr/>
                </p:nvSpPr>
                <p:spPr bwMode="auto">
                  <a:xfrm>
                    <a:off x="4823" y="1046"/>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6" name="Line 109"/>
                  <p:cNvSpPr>
                    <a:spLocks noChangeShapeType="1"/>
                  </p:cNvSpPr>
                  <p:nvPr/>
                </p:nvSpPr>
                <p:spPr bwMode="auto">
                  <a:xfrm>
                    <a:off x="4823" y="1104"/>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02" name="Rectangle 111"/>
                <p:cNvSpPr>
                  <a:spLocks noChangeArrowheads="1"/>
                </p:cNvSpPr>
                <p:nvPr/>
              </p:nvSpPr>
              <p:spPr bwMode="auto">
                <a:xfrm>
                  <a:off x="4824" y="930"/>
                  <a:ext cx="246" cy="229"/>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23" name="Group 122"/>
                <p:cNvGrpSpPr>
                  <a:grpSpLocks/>
                </p:cNvGrpSpPr>
                <p:nvPr/>
              </p:nvGrpSpPr>
              <p:grpSpPr bwMode="auto">
                <a:xfrm>
                  <a:off x="4990" y="960"/>
                  <a:ext cx="62" cy="176"/>
                  <a:chOff x="4990" y="960"/>
                  <a:chExt cx="62" cy="176"/>
                </a:xfrm>
              </p:grpSpPr>
              <p:grpSp>
                <p:nvGrpSpPr>
                  <p:cNvPr id="24" name="Group 116"/>
                  <p:cNvGrpSpPr>
                    <a:grpSpLocks/>
                  </p:cNvGrpSpPr>
                  <p:nvPr/>
                </p:nvGrpSpPr>
                <p:grpSpPr bwMode="auto">
                  <a:xfrm>
                    <a:off x="4992" y="962"/>
                    <a:ext cx="60" cy="174"/>
                    <a:chOff x="4992" y="962"/>
                    <a:chExt cx="60" cy="174"/>
                  </a:xfrm>
                </p:grpSpPr>
                <p:sp>
                  <p:nvSpPr>
                    <p:cNvPr id="110" name="Line 112"/>
                    <p:cNvSpPr>
                      <a:spLocks noChangeShapeType="1"/>
                    </p:cNvSpPr>
                    <p:nvPr/>
                  </p:nvSpPr>
                  <p:spPr bwMode="auto">
                    <a:xfrm>
                      <a:off x="4992" y="962"/>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1" name="Line 113"/>
                    <p:cNvSpPr>
                      <a:spLocks noChangeShapeType="1"/>
                    </p:cNvSpPr>
                    <p:nvPr/>
                  </p:nvSpPr>
                  <p:spPr bwMode="auto">
                    <a:xfrm>
                      <a:off x="4992" y="1019"/>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2" name="Line 114"/>
                    <p:cNvSpPr>
                      <a:spLocks noChangeShapeType="1"/>
                    </p:cNvSpPr>
                    <p:nvPr/>
                  </p:nvSpPr>
                  <p:spPr bwMode="auto">
                    <a:xfrm>
                      <a:off x="4992" y="1077"/>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3" name="Line 115"/>
                    <p:cNvSpPr>
                      <a:spLocks noChangeShapeType="1"/>
                    </p:cNvSpPr>
                    <p:nvPr/>
                  </p:nvSpPr>
                  <p:spPr bwMode="auto">
                    <a:xfrm>
                      <a:off x="4992" y="1135"/>
                      <a:ext cx="60"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25" name="Group 121"/>
                  <p:cNvGrpSpPr>
                    <a:grpSpLocks/>
                  </p:cNvGrpSpPr>
                  <p:nvPr/>
                </p:nvGrpSpPr>
                <p:grpSpPr bwMode="auto">
                  <a:xfrm>
                    <a:off x="4990" y="960"/>
                    <a:ext cx="60" cy="174"/>
                    <a:chOff x="4990" y="960"/>
                    <a:chExt cx="60" cy="174"/>
                  </a:xfrm>
                </p:grpSpPr>
                <p:sp>
                  <p:nvSpPr>
                    <p:cNvPr id="106" name="Line 117"/>
                    <p:cNvSpPr>
                      <a:spLocks noChangeShapeType="1"/>
                    </p:cNvSpPr>
                    <p:nvPr/>
                  </p:nvSpPr>
                  <p:spPr bwMode="auto">
                    <a:xfrm>
                      <a:off x="4990" y="960"/>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7" name="Line 118"/>
                    <p:cNvSpPr>
                      <a:spLocks noChangeShapeType="1"/>
                    </p:cNvSpPr>
                    <p:nvPr/>
                  </p:nvSpPr>
                  <p:spPr bwMode="auto">
                    <a:xfrm>
                      <a:off x="4990" y="1017"/>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8" name="Line 119"/>
                    <p:cNvSpPr>
                      <a:spLocks noChangeShapeType="1"/>
                    </p:cNvSpPr>
                    <p:nvPr/>
                  </p:nvSpPr>
                  <p:spPr bwMode="auto">
                    <a:xfrm>
                      <a:off x="4990" y="1075"/>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09" name="Line 120"/>
                    <p:cNvSpPr>
                      <a:spLocks noChangeShapeType="1"/>
                    </p:cNvSpPr>
                    <p:nvPr/>
                  </p:nvSpPr>
                  <p:spPr bwMode="auto">
                    <a:xfrm>
                      <a:off x="4990" y="1133"/>
                      <a:ext cx="60"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grpSp>
        <p:grpSp>
          <p:nvGrpSpPr>
            <p:cNvPr id="26" name="Group 57"/>
            <p:cNvGrpSpPr/>
            <p:nvPr/>
          </p:nvGrpSpPr>
          <p:grpSpPr>
            <a:xfrm>
              <a:off x="5532108" y="4777768"/>
              <a:ext cx="560702" cy="338125"/>
              <a:chOff x="2996332" y="2190473"/>
              <a:chExt cx="415636" cy="283606"/>
            </a:xfrm>
          </p:grpSpPr>
          <p:sp>
            <p:nvSpPr>
              <p:cNvPr id="5" name="Oval 50"/>
              <p:cNvSpPr>
                <a:spLocks noChangeArrowheads="1"/>
              </p:cNvSpPr>
              <p:nvPr/>
            </p:nvSpPr>
            <p:spPr bwMode="auto">
              <a:xfrm>
                <a:off x="2997775" y="2348880"/>
                <a:ext cx="414193" cy="125199"/>
              </a:xfrm>
              <a:prstGeom prst="ellipse">
                <a:avLst/>
              </a:prstGeom>
              <a:solidFill>
                <a:srgbClr val="0078AA"/>
              </a:solidFill>
              <a:ln w="3175">
                <a:solidFill>
                  <a:srgbClr val="AAE6FF"/>
                </a:solidFill>
                <a:round/>
                <a:headEnd/>
                <a:tailEnd/>
              </a:ln>
            </p:spPr>
            <p:txBody>
              <a:bodyPr/>
              <a:lstStyle/>
              <a:p>
                <a:endParaRPr lang="it-IT"/>
              </a:p>
            </p:txBody>
          </p:sp>
          <p:sp>
            <p:nvSpPr>
              <p:cNvPr id="6" name="Rectangle 51"/>
              <p:cNvSpPr>
                <a:spLocks noChangeArrowheads="1"/>
              </p:cNvSpPr>
              <p:nvPr/>
            </p:nvSpPr>
            <p:spPr bwMode="auto">
              <a:xfrm>
                <a:off x="2996332" y="2253792"/>
                <a:ext cx="414193" cy="89222"/>
              </a:xfrm>
              <a:prstGeom prst="rect">
                <a:avLst/>
              </a:prstGeom>
              <a:solidFill>
                <a:srgbClr val="0078AA"/>
              </a:solidFill>
              <a:ln w="9525">
                <a:noFill/>
                <a:miter lim="800000"/>
                <a:headEnd/>
                <a:tailEnd/>
              </a:ln>
            </p:spPr>
            <p:txBody>
              <a:bodyPr/>
              <a:lstStyle/>
              <a:p>
                <a:endParaRPr lang="it-IT"/>
              </a:p>
            </p:txBody>
          </p:sp>
          <p:sp>
            <p:nvSpPr>
              <p:cNvPr id="7" name="Rectangle 52"/>
              <p:cNvSpPr>
                <a:spLocks noChangeArrowheads="1"/>
              </p:cNvSpPr>
              <p:nvPr/>
            </p:nvSpPr>
            <p:spPr bwMode="auto">
              <a:xfrm>
                <a:off x="2996332" y="2276872"/>
                <a:ext cx="414193" cy="144016"/>
              </a:xfrm>
              <a:prstGeom prst="rect">
                <a:avLst/>
              </a:prstGeom>
              <a:solidFill>
                <a:srgbClr val="0078AA"/>
              </a:solidFill>
              <a:ln w="9525">
                <a:noFill/>
                <a:miter lim="800000"/>
                <a:headEnd/>
                <a:tailEnd/>
              </a:ln>
            </p:spPr>
            <p:txBody>
              <a:bodyPr/>
              <a:lstStyle/>
              <a:p>
                <a:endParaRPr lang="it-IT"/>
              </a:p>
            </p:txBody>
          </p:sp>
          <p:sp>
            <p:nvSpPr>
              <p:cNvPr id="8" name="Oval 53"/>
              <p:cNvSpPr>
                <a:spLocks noChangeArrowheads="1"/>
              </p:cNvSpPr>
              <p:nvPr/>
            </p:nvSpPr>
            <p:spPr bwMode="auto">
              <a:xfrm>
                <a:off x="2997775" y="2190473"/>
                <a:ext cx="414193" cy="125199"/>
              </a:xfrm>
              <a:prstGeom prst="ellipse">
                <a:avLst/>
              </a:prstGeom>
              <a:solidFill>
                <a:srgbClr val="00B4FF"/>
              </a:solidFill>
              <a:ln w="3175">
                <a:solidFill>
                  <a:srgbClr val="AAE6FF"/>
                </a:solidFill>
                <a:round/>
                <a:headEnd/>
                <a:tailEnd/>
              </a:ln>
            </p:spPr>
            <p:txBody>
              <a:bodyPr/>
              <a:lstStyle/>
              <a:p>
                <a:endParaRPr lang="it-IT"/>
              </a:p>
            </p:txBody>
          </p:sp>
          <p:sp>
            <p:nvSpPr>
              <p:cNvPr id="28" name="Line 73"/>
              <p:cNvSpPr>
                <a:spLocks noChangeShapeType="1"/>
              </p:cNvSpPr>
              <p:nvPr/>
            </p:nvSpPr>
            <p:spPr bwMode="auto">
              <a:xfrm>
                <a:off x="2996332" y="2252353"/>
                <a:ext cx="1443" cy="89222"/>
              </a:xfrm>
              <a:prstGeom prst="line">
                <a:avLst/>
              </a:prstGeom>
              <a:noFill/>
              <a:ln w="3175">
                <a:solidFill>
                  <a:srgbClr val="AAE6FF"/>
                </a:solidFill>
                <a:round/>
                <a:headEnd/>
                <a:tailEnd/>
              </a:ln>
            </p:spPr>
            <p:txBody>
              <a:bodyPr/>
              <a:lstStyle/>
              <a:p>
                <a:endParaRPr lang="it-IT"/>
              </a:p>
            </p:txBody>
          </p:sp>
          <p:sp>
            <p:nvSpPr>
              <p:cNvPr id="29" name="Line 74"/>
              <p:cNvSpPr>
                <a:spLocks noChangeShapeType="1"/>
              </p:cNvSpPr>
              <p:nvPr/>
            </p:nvSpPr>
            <p:spPr bwMode="auto">
              <a:xfrm>
                <a:off x="3410525" y="2252353"/>
                <a:ext cx="1443" cy="89222"/>
              </a:xfrm>
              <a:prstGeom prst="line">
                <a:avLst/>
              </a:prstGeom>
              <a:noFill/>
              <a:ln w="3175">
                <a:solidFill>
                  <a:srgbClr val="AAE6FF"/>
                </a:solidFill>
                <a:round/>
                <a:headEnd/>
                <a:tailEnd/>
              </a:ln>
            </p:spPr>
            <p:txBody>
              <a:bodyPr/>
              <a:lstStyle/>
              <a:p>
                <a:endParaRPr lang="it-IT"/>
              </a:p>
            </p:txBody>
          </p:sp>
          <p:grpSp>
            <p:nvGrpSpPr>
              <p:cNvPr id="27" name="Group 54"/>
              <p:cNvGrpSpPr>
                <a:grpSpLocks/>
              </p:cNvGrpSpPr>
              <p:nvPr/>
            </p:nvGrpSpPr>
            <p:grpSpPr bwMode="auto">
              <a:xfrm>
                <a:off x="3059832" y="2204864"/>
                <a:ext cx="287193" cy="96417"/>
                <a:chOff x="669" y="2201"/>
                <a:chExt cx="199" cy="67"/>
              </a:xfrm>
            </p:grpSpPr>
            <p:grpSp>
              <p:nvGrpSpPr>
                <p:cNvPr id="30" name="Group 55"/>
                <p:cNvGrpSpPr>
                  <a:grpSpLocks/>
                </p:cNvGrpSpPr>
                <p:nvPr/>
              </p:nvGrpSpPr>
              <p:grpSpPr bwMode="auto">
                <a:xfrm>
                  <a:off x="669" y="2201"/>
                  <a:ext cx="198" cy="65"/>
                  <a:chOff x="669" y="2201"/>
                  <a:chExt cx="198" cy="65"/>
                </a:xfrm>
              </p:grpSpPr>
              <p:sp>
                <p:nvSpPr>
                  <p:cNvPr id="50"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51"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52"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53"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54"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55"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56"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57"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31" name="Group 64"/>
                <p:cNvGrpSpPr>
                  <a:grpSpLocks/>
                </p:cNvGrpSpPr>
                <p:nvPr/>
              </p:nvGrpSpPr>
              <p:grpSpPr bwMode="auto">
                <a:xfrm>
                  <a:off x="671" y="2202"/>
                  <a:ext cx="197" cy="66"/>
                  <a:chOff x="671" y="2202"/>
                  <a:chExt cx="197" cy="66"/>
                </a:xfrm>
              </p:grpSpPr>
              <p:sp>
                <p:nvSpPr>
                  <p:cNvPr id="42"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43"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44"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45"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46"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47"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48"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49"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grpSp>
        <p:grpSp>
          <p:nvGrpSpPr>
            <p:cNvPr id="227" name="Group 171"/>
            <p:cNvGrpSpPr/>
            <p:nvPr/>
          </p:nvGrpSpPr>
          <p:grpSpPr>
            <a:xfrm>
              <a:off x="5680444" y="4897037"/>
              <a:ext cx="560702" cy="338125"/>
              <a:chOff x="2996332" y="2190473"/>
              <a:chExt cx="415636" cy="283606"/>
            </a:xfrm>
          </p:grpSpPr>
          <p:sp>
            <p:nvSpPr>
              <p:cNvPr id="173" name="Oval 50"/>
              <p:cNvSpPr>
                <a:spLocks noChangeArrowheads="1"/>
              </p:cNvSpPr>
              <p:nvPr/>
            </p:nvSpPr>
            <p:spPr bwMode="auto">
              <a:xfrm>
                <a:off x="2997775" y="2348880"/>
                <a:ext cx="414193" cy="125199"/>
              </a:xfrm>
              <a:prstGeom prst="ellipse">
                <a:avLst/>
              </a:prstGeom>
              <a:solidFill>
                <a:srgbClr val="0078AA"/>
              </a:solidFill>
              <a:ln w="3175">
                <a:solidFill>
                  <a:srgbClr val="AAE6FF"/>
                </a:solidFill>
                <a:round/>
                <a:headEnd/>
                <a:tailEnd/>
              </a:ln>
            </p:spPr>
            <p:txBody>
              <a:bodyPr/>
              <a:lstStyle/>
              <a:p>
                <a:endParaRPr lang="it-IT"/>
              </a:p>
            </p:txBody>
          </p:sp>
          <p:sp>
            <p:nvSpPr>
              <p:cNvPr id="174" name="Rectangle 51"/>
              <p:cNvSpPr>
                <a:spLocks noChangeArrowheads="1"/>
              </p:cNvSpPr>
              <p:nvPr/>
            </p:nvSpPr>
            <p:spPr bwMode="auto">
              <a:xfrm>
                <a:off x="2996332" y="2253792"/>
                <a:ext cx="414193" cy="89222"/>
              </a:xfrm>
              <a:prstGeom prst="rect">
                <a:avLst/>
              </a:prstGeom>
              <a:solidFill>
                <a:srgbClr val="0078AA"/>
              </a:solidFill>
              <a:ln w="9525">
                <a:noFill/>
                <a:miter lim="800000"/>
                <a:headEnd/>
                <a:tailEnd/>
              </a:ln>
            </p:spPr>
            <p:txBody>
              <a:bodyPr/>
              <a:lstStyle/>
              <a:p>
                <a:endParaRPr lang="it-IT"/>
              </a:p>
            </p:txBody>
          </p:sp>
          <p:sp>
            <p:nvSpPr>
              <p:cNvPr id="175" name="Rectangle 52"/>
              <p:cNvSpPr>
                <a:spLocks noChangeArrowheads="1"/>
              </p:cNvSpPr>
              <p:nvPr/>
            </p:nvSpPr>
            <p:spPr bwMode="auto">
              <a:xfrm>
                <a:off x="2996332" y="2276872"/>
                <a:ext cx="414193" cy="144016"/>
              </a:xfrm>
              <a:prstGeom prst="rect">
                <a:avLst/>
              </a:prstGeom>
              <a:solidFill>
                <a:srgbClr val="0078AA"/>
              </a:solidFill>
              <a:ln w="9525">
                <a:noFill/>
                <a:miter lim="800000"/>
                <a:headEnd/>
                <a:tailEnd/>
              </a:ln>
            </p:spPr>
            <p:txBody>
              <a:bodyPr/>
              <a:lstStyle/>
              <a:p>
                <a:endParaRPr lang="it-IT"/>
              </a:p>
            </p:txBody>
          </p:sp>
          <p:sp>
            <p:nvSpPr>
              <p:cNvPr id="176" name="Oval 53"/>
              <p:cNvSpPr>
                <a:spLocks noChangeArrowheads="1"/>
              </p:cNvSpPr>
              <p:nvPr/>
            </p:nvSpPr>
            <p:spPr bwMode="auto">
              <a:xfrm>
                <a:off x="2997775" y="2190473"/>
                <a:ext cx="414193" cy="125199"/>
              </a:xfrm>
              <a:prstGeom prst="ellipse">
                <a:avLst/>
              </a:prstGeom>
              <a:solidFill>
                <a:srgbClr val="00B4FF"/>
              </a:solidFill>
              <a:ln w="3175">
                <a:solidFill>
                  <a:srgbClr val="AAE6FF"/>
                </a:solidFill>
                <a:round/>
                <a:headEnd/>
                <a:tailEnd/>
              </a:ln>
            </p:spPr>
            <p:txBody>
              <a:bodyPr/>
              <a:lstStyle/>
              <a:p>
                <a:endParaRPr lang="it-IT"/>
              </a:p>
            </p:txBody>
          </p:sp>
          <p:sp>
            <p:nvSpPr>
              <p:cNvPr id="177" name="Line 73"/>
              <p:cNvSpPr>
                <a:spLocks noChangeShapeType="1"/>
              </p:cNvSpPr>
              <p:nvPr/>
            </p:nvSpPr>
            <p:spPr bwMode="auto">
              <a:xfrm>
                <a:off x="2996332" y="2252353"/>
                <a:ext cx="1443" cy="89222"/>
              </a:xfrm>
              <a:prstGeom prst="line">
                <a:avLst/>
              </a:prstGeom>
              <a:noFill/>
              <a:ln w="3175">
                <a:solidFill>
                  <a:srgbClr val="AAE6FF"/>
                </a:solidFill>
                <a:round/>
                <a:headEnd/>
                <a:tailEnd/>
              </a:ln>
            </p:spPr>
            <p:txBody>
              <a:bodyPr/>
              <a:lstStyle/>
              <a:p>
                <a:endParaRPr lang="it-IT"/>
              </a:p>
            </p:txBody>
          </p:sp>
          <p:sp>
            <p:nvSpPr>
              <p:cNvPr id="178" name="Line 74"/>
              <p:cNvSpPr>
                <a:spLocks noChangeShapeType="1"/>
              </p:cNvSpPr>
              <p:nvPr/>
            </p:nvSpPr>
            <p:spPr bwMode="auto">
              <a:xfrm>
                <a:off x="3410525" y="2252353"/>
                <a:ext cx="1443" cy="89222"/>
              </a:xfrm>
              <a:prstGeom prst="line">
                <a:avLst/>
              </a:prstGeom>
              <a:noFill/>
              <a:ln w="3175">
                <a:solidFill>
                  <a:srgbClr val="AAE6FF"/>
                </a:solidFill>
                <a:round/>
                <a:headEnd/>
                <a:tailEnd/>
              </a:ln>
            </p:spPr>
            <p:txBody>
              <a:bodyPr/>
              <a:lstStyle/>
              <a:p>
                <a:endParaRPr lang="it-IT"/>
              </a:p>
            </p:txBody>
          </p:sp>
          <p:grpSp>
            <p:nvGrpSpPr>
              <p:cNvPr id="228" name="Group 54"/>
              <p:cNvGrpSpPr>
                <a:grpSpLocks/>
              </p:cNvGrpSpPr>
              <p:nvPr/>
            </p:nvGrpSpPr>
            <p:grpSpPr bwMode="auto">
              <a:xfrm>
                <a:off x="3059832" y="2204864"/>
                <a:ext cx="287193" cy="96417"/>
                <a:chOff x="669" y="2201"/>
                <a:chExt cx="199" cy="67"/>
              </a:xfrm>
            </p:grpSpPr>
            <p:grpSp>
              <p:nvGrpSpPr>
                <p:cNvPr id="230" name="Group 55"/>
                <p:cNvGrpSpPr>
                  <a:grpSpLocks/>
                </p:cNvGrpSpPr>
                <p:nvPr/>
              </p:nvGrpSpPr>
              <p:grpSpPr bwMode="auto">
                <a:xfrm>
                  <a:off x="669" y="2201"/>
                  <a:ext cx="198" cy="65"/>
                  <a:chOff x="669" y="2201"/>
                  <a:chExt cx="198" cy="65"/>
                </a:xfrm>
              </p:grpSpPr>
              <p:sp>
                <p:nvSpPr>
                  <p:cNvPr id="190"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191"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192"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193"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194"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195"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196"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197"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241" name="Group 64"/>
                <p:cNvGrpSpPr>
                  <a:grpSpLocks/>
                </p:cNvGrpSpPr>
                <p:nvPr/>
              </p:nvGrpSpPr>
              <p:grpSpPr bwMode="auto">
                <a:xfrm>
                  <a:off x="671" y="2202"/>
                  <a:ext cx="197" cy="66"/>
                  <a:chOff x="671" y="2202"/>
                  <a:chExt cx="197" cy="66"/>
                </a:xfrm>
              </p:grpSpPr>
              <p:sp>
                <p:nvSpPr>
                  <p:cNvPr id="182"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183"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184"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185"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186"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187"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188"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189"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grpSp>
        <p:grpSp>
          <p:nvGrpSpPr>
            <p:cNvPr id="242" name="Group 197"/>
            <p:cNvGrpSpPr/>
            <p:nvPr/>
          </p:nvGrpSpPr>
          <p:grpSpPr>
            <a:xfrm>
              <a:off x="5828780" y="5016307"/>
              <a:ext cx="560702" cy="338125"/>
              <a:chOff x="2996332" y="2190473"/>
              <a:chExt cx="415636" cy="283606"/>
            </a:xfrm>
          </p:grpSpPr>
          <p:sp>
            <p:nvSpPr>
              <p:cNvPr id="199" name="Oval 50"/>
              <p:cNvSpPr>
                <a:spLocks noChangeArrowheads="1"/>
              </p:cNvSpPr>
              <p:nvPr/>
            </p:nvSpPr>
            <p:spPr bwMode="auto">
              <a:xfrm>
                <a:off x="2997775" y="2348880"/>
                <a:ext cx="414193" cy="125199"/>
              </a:xfrm>
              <a:prstGeom prst="ellipse">
                <a:avLst/>
              </a:prstGeom>
              <a:solidFill>
                <a:srgbClr val="0078AA"/>
              </a:solidFill>
              <a:ln w="3175">
                <a:solidFill>
                  <a:srgbClr val="AAE6FF"/>
                </a:solidFill>
                <a:round/>
                <a:headEnd/>
                <a:tailEnd/>
              </a:ln>
            </p:spPr>
            <p:txBody>
              <a:bodyPr/>
              <a:lstStyle/>
              <a:p>
                <a:endParaRPr lang="it-IT"/>
              </a:p>
            </p:txBody>
          </p:sp>
          <p:sp>
            <p:nvSpPr>
              <p:cNvPr id="200" name="Rectangle 51"/>
              <p:cNvSpPr>
                <a:spLocks noChangeArrowheads="1"/>
              </p:cNvSpPr>
              <p:nvPr/>
            </p:nvSpPr>
            <p:spPr bwMode="auto">
              <a:xfrm>
                <a:off x="2996332" y="2253792"/>
                <a:ext cx="414193" cy="89222"/>
              </a:xfrm>
              <a:prstGeom prst="rect">
                <a:avLst/>
              </a:prstGeom>
              <a:solidFill>
                <a:srgbClr val="0078AA"/>
              </a:solidFill>
              <a:ln w="9525">
                <a:noFill/>
                <a:miter lim="800000"/>
                <a:headEnd/>
                <a:tailEnd/>
              </a:ln>
            </p:spPr>
            <p:txBody>
              <a:bodyPr/>
              <a:lstStyle/>
              <a:p>
                <a:endParaRPr lang="it-IT"/>
              </a:p>
            </p:txBody>
          </p:sp>
          <p:sp>
            <p:nvSpPr>
              <p:cNvPr id="201" name="Rectangle 52"/>
              <p:cNvSpPr>
                <a:spLocks noChangeArrowheads="1"/>
              </p:cNvSpPr>
              <p:nvPr/>
            </p:nvSpPr>
            <p:spPr bwMode="auto">
              <a:xfrm>
                <a:off x="2996332" y="2276872"/>
                <a:ext cx="414193" cy="144016"/>
              </a:xfrm>
              <a:prstGeom prst="rect">
                <a:avLst/>
              </a:prstGeom>
              <a:solidFill>
                <a:srgbClr val="0078AA"/>
              </a:solidFill>
              <a:ln w="9525">
                <a:noFill/>
                <a:miter lim="800000"/>
                <a:headEnd/>
                <a:tailEnd/>
              </a:ln>
            </p:spPr>
            <p:txBody>
              <a:bodyPr/>
              <a:lstStyle/>
              <a:p>
                <a:endParaRPr lang="it-IT"/>
              </a:p>
            </p:txBody>
          </p:sp>
          <p:sp>
            <p:nvSpPr>
              <p:cNvPr id="202" name="Oval 53"/>
              <p:cNvSpPr>
                <a:spLocks noChangeArrowheads="1"/>
              </p:cNvSpPr>
              <p:nvPr/>
            </p:nvSpPr>
            <p:spPr bwMode="auto">
              <a:xfrm>
                <a:off x="2997775" y="2190473"/>
                <a:ext cx="414193" cy="125199"/>
              </a:xfrm>
              <a:prstGeom prst="ellipse">
                <a:avLst/>
              </a:prstGeom>
              <a:solidFill>
                <a:srgbClr val="00B4FF"/>
              </a:solidFill>
              <a:ln w="3175">
                <a:solidFill>
                  <a:srgbClr val="AAE6FF"/>
                </a:solidFill>
                <a:round/>
                <a:headEnd/>
                <a:tailEnd/>
              </a:ln>
            </p:spPr>
            <p:txBody>
              <a:bodyPr/>
              <a:lstStyle/>
              <a:p>
                <a:endParaRPr lang="it-IT"/>
              </a:p>
            </p:txBody>
          </p:sp>
          <p:sp>
            <p:nvSpPr>
              <p:cNvPr id="203" name="Line 73"/>
              <p:cNvSpPr>
                <a:spLocks noChangeShapeType="1"/>
              </p:cNvSpPr>
              <p:nvPr/>
            </p:nvSpPr>
            <p:spPr bwMode="auto">
              <a:xfrm>
                <a:off x="2996332" y="2252353"/>
                <a:ext cx="1443" cy="89222"/>
              </a:xfrm>
              <a:prstGeom prst="line">
                <a:avLst/>
              </a:prstGeom>
              <a:noFill/>
              <a:ln w="3175">
                <a:solidFill>
                  <a:srgbClr val="AAE6FF"/>
                </a:solidFill>
                <a:round/>
                <a:headEnd/>
                <a:tailEnd/>
              </a:ln>
            </p:spPr>
            <p:txBody>
              <a:bodyPr/>
              <a:lstStyle/>
              <a:p>
                <a:endParaRPr lang="it-IT"/>
              </a:p>
            </p:txBody>
          </p:sp>
          <p:sp>
            <p:nvSpPr>
              <p:cNvPr id="204" name="Line 74"/>
              <p:cNvSpPr>
                <a:spLocks noChangeShapeType="1"/>
              </p:cNvSpPr>
              <p:nvPr/>
            </p:nvSpPr>
            <p:spPr bwMode="auto">
              <a:xfrm>
                <a:off x="3410525" y="2252353"/>
                <a:ext cx="1443" cy="89222"/>
              </a:xfrm>
              <a:prstGeom prst="line">
                <a:avLst/>
              </a:prstGeom>
              <a:noFill/>
              <a:ln w="3175">
                <a:solidFill>
                  <a:srgbClr val="AAE6FF"/>
                </a:solidFill>
                <a:round/>
                <a:headEnd/>
                <a:tailEnd/>
              </a:ln>
            </p:spPr>
            <p:txBody>
              <a:bodyPr/>
              <a:lstStyle/>
              <a:p>
                <a:endParaRPr lang="it-IT"/>
              </a:p>
            </p:txBody>
          </p:sp>
          <p:grpSp>
            <p:nvGrpSpPr>
              <p:cNvPr id="243" name="Group 54"/>
              <p:cNvGrpSpPr>
                <a:grpSpLocks/>
              </p:cNvGrpSpPr>
              <p:nvPr/>
            </p:nvGrpSpPr>
            <p:grpSpPr bwMode="auto">
              <a:xfrm>
                <a:off x="3059832" y="2204864"/>
                <a:ext cx="287193" cy="96417"/>
                <a:chOff x="669" y="2201"/>
                <a:chExt cx="199" cy="67"/>
              </a:xfrm>
            </p:grpSpPr>
            <p:grpSp>
              <p:nvGrpSpPr>
                <p:cNvPr id="244" name="Group 55"/>
                <p:cNvGrpSpPr>
                  <a:grpSpLocks/>
                </p:cNvGrpSpPr>
                <p:nvPr/>
              </p:nvGrpSpPr>
              <p:grpSpPr bwMode="auto">
                <a:xfrm>
                  <a:off x="669" y="2201"/>
                  <a:ext cx="198" cy="65"/>
                  <a:chOff x="669" y="2201"/>
                  <a:chExt cx="198" cy="65"/>
                </a:xfrm>
              </p:grpSpPr>
              <p:sp>
                <p:nvSpPr>
                  <p:cNvPr id="216" name="Freeform 56"/>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217" name="Freeform 57"/>
                  <p:cNvSpPr>
                    <a:spLocks/>
                  </p:cNvSpPr>
                  <p:nvPr/>
                </p:nvSpPr>
                <p:spPr bwMode="auto">
                  <a:xfrm>
                    <a:off x="772" y="2202"/>
                    <a:ext cx="95" cy="28"/>
                  </a:xfrm>
                  <a:custGeom>
                    <a:avLst/>
                    <a:gdLst/>
                    <a:ahLst/>
                    <a:cxnLst>
                      <a:cxn ang="0">
                        <a:pos x="0" y="22"/>
                      </a:cxn>
                      <a:cxn ang="0">
                        <a:pos x="21" y="28"/>
                      </a:cxn>
                      <a:cxn ang="0">
                        <a:pos x="72" y="10"/>
                      </a:cxn>
                      <a:cxn ang="0">
                        <a:pos x="95" y="16"/>
                      </a:cxn>
                      <a:cxn ang="0">
                        <a:pos x="82" y="0"/>
                      </a:cxn>
                      <a:cxn ang="0">
                        <a:pos x="23" y="0"/>
                      </a:cxn>
                      <a:cxn ang="0">
                        <a:pos x="47" y="5"/>
                      </a:cxn>
                      <a:cxn ang="0">
                        <a:pos x="0" y="22"/>
                      </a:cxn>
                    </a:cxnLst>
                    <a:rect l="0" t="0" r="r" b="b"/>
                    <a:pathLst>
                      <a:path w="95" h="28">
                        <a:moveTo>
                          <a:pt x="0" y="22"/>
                        </a:moveTo>
                        <a:lnTo>
                          <a:pt x="21" y="28"/>
                        </a:lnTo>
                        <a:lnTo>
                          <a:pt x="72" y="10"/>
                        </a:lnTo>
                        <a:lnTo>
                          <a:pt x="95" y="16"/>
                        </a:lnTo>
                        <a:lnTo>
                          <a:pt x="82" y="0"/>
                        </a:lnTo>
                        <a:lnTo>
                          <a:pt x="23" y="0"/>
                        </a:lnTo>
                        <a:lnTo>
                          <a:pt x="47" y="5"/>
                        </a:lnTo>
                        <a:lnTo>
                          <a:pt x="0" y="22"/>
                        </a:lnTo>
                        <a:close/>
                      </a:path>
                    </a:pathLst>
                  </a:custGeom>
                  <a:solidFill>
                    <a:srgbClr val="000000"/>
                  </a:solidFill>
                  <a:ln w="9525">
                    <a:noFill/>
                    <a:round/>
                    <a:headEnd/>
                    <a:tailEnd/>
                  </a:ln>
                </p:spPr>
                <p:txBody>
                  <a:bodyPr/>
                  <a:lstStyle/>
                  <a:p>
                    <a:endParaRPr lang="it-IT"/>
                  </a:p>
                </p:txBody>
              </p:sp>
              <p:sp>
                <p:nvSpPr>
                  <p:cNvPr id="218" name="Freeform 58"/>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219" name="Freeform 59"/>
                  <p:cNvSpPr>
                    <a:spLocks/>
                  </p:cNvSpPr>
                  <p:nvPr/>
                </p:nvSpPr>
                <p:spPr bwMode="auto">
                  <a:xfrm>
                    <a:off x="669" y="2235"/>
                    <a:ext cx="94" cy="30"/>
                  </a:xfrm>
                  <a:custGeom>
                    <a:avLst/>
                    <a:gdLst/>
                    <a:ahLst/>
                    <a:cxnLst>
                      <a:cxn ang="0">
                        <a:pos x="94" y="6"/>
                      </a:cxn>
                      <a:cxn ang="0">
                        <a:pos x="73" y="0"/>
                      </a:cxn>
                      <a:cxn ang="0">
                        <a:pos x="24" y="19"/>
                      </a:cxn>
                      <a:cxn ang="0">
                        <a:pos x="0" y="13"/>
                      </a:cxn>
                      <a:cxn ang="0">
                        <a:pos x="12" y="30"/>
                      </a:cxn>
                      <a:cxn ang="0">
                        <a:pos x="73" y="30"/>
                      </a:cxn>
                      <a:cxn ang="0">
                        <a:pos x="47" y="23"/>
                      </a:cxn>
                      <a:cxn ang="0">
                        <a:pos x="94" y="6"/>
                      </a:cxn>
                    </a:cxnLst>
                    <a:rect l="0" t="0" r="r" b="b"/>
                    <a:pathLst>
                      <a:path w="94" h="30">
                        <a:moveTo>
                          <a:pt x="94" y="6"/>
                        </a:moveTo>
                        <a:lnTo>
                          <a:pt x="73" y="0"/>
                        </a:lnTo>
                        <a:lnTo>
                          <a:pt x="24" y="19"/>
                        </a:lnTo>
                        <a:lnTo>
                          <a:pt x="0" y="13"/>
                        </a:lnTo>
                        <a:lnTo>
                          <a:pt x="12" y="30"/>
                        </a:lnTo>
                        <a:lnTo>
                          <a:pt x="73" y="30"/>
                        </a:lnTo>
                        <a:lnTo>
                          <a:pt x="47" y="23"/>
                        </a:lnTo>
                        <a:lnTo>
                          <a:pt x="94" y="6"/>
                        </a:lnTo>
                        <a:close/>
                      </a:path>
                    </a:pathLst>
                  </a:custGeom>
                  <a:solidFill>
                    <a:srgbClr val="000000"/>
                  </a:solidFill>
                  <a:ln w="9525">
                    <a:noFill/>
                    <a:round/>
                    <a:headEnd/>
                    <a:tailEnd/>
                  </a:ln>
                </p:spPr>
                <p:txBody>
                  <a:bodyPr/>
                  <a:lstStyle/>
                  <a:p>
                    <a:endParaRPr lang="it-IT"/>
                  </a:p>
                </p:txBody>
              </p:sp>
              <p:sp>
                <p:nvSpPr>
                  <p:cNvPr id="220" name="Freeform 60"/>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221" name="Freeform 61"/>
                  <p:cNvSpPr>
                    <a:spLocks/>
                  </p:cNvSpPr>
                  <p:nvPr/>
                </p:nvSpPr>
                <p:spPr bwMode="auto">
                  <a:xfrm>
                    <a:off x="674" y="2201"/>
                    <a:ext cx="95" cy="28"/>
                  </a:xfrm>
                  <a:custGeom>
                    <a:avLst/>
                    <a:gdLst/>
                    <a:ahLst/>
                    <a:cxnLst>
                      <a:cxn ang="0">
                        <a:pos x="0" y="6"/>
                      </a:cxn>
                      <a:cxn ang="0">
                        <a:pos x="21" y="0"/>
                      </a:cxn>
                      <a:cxn ang="0">
                        <a:pos x="72" y="17"/>
                      </a:cxn>
                      <a:cxn ang="0">
                        <a:pos x="95" y="12"/>
                      </a:cxn>
                      <a:cxn ang="0">
                        <a:pos x="82" y="28"/>
                      </a:cxn>
                      <a:cxn ang="0">
                        <a:pos x="23" y="28"/>
                      </a:cxn>
                      <a:cxn ang="0">
                        <a:pos x="47" y="23"/>
                      </a:cxn>
                      <a:cxn ang="0">
                        <a:pos x="0" y="6"/>
                      </a:cxn>
                    </a:cxnLst>
                    <a:rect l="0" t="0" r="r" b="b"/>
                    <a:pathLst>
                      <a:path w="95" h="28">
                        <a:moveTo>
                          <a:pt x="0" y="6"/>
                        </a:moveTo>
                        <a:lnTo>
                          <a:pt x="21" y="0"/>
                        </a:lnTo>
                        <a:lnTo>
                          <a:pt x="72" y="17"/>
                        </a:lnTo>
                        <a:lnTo>
                          <a:pt x="95" y="12"/>
                        </a:lnTo>
                        <a:lnTo>
                          <a:pt x="82" y="28"/>
                        </a:lnTo>
                        <a:lnTo>
                          <a:pt x="23" y="28"/>
                        </a:lnTo>
                        <a:lnTo>
                          <a:pt x="47" y="23"/>
                        </a:lnTo>
                        <a:lnTo>
                          <a:pt x="0" y="6"/>
                        </a:lnTo>
                        <a:close/>
                      </a:path>
                    </a:pathLst>
                  </a:custGeom>
                  <a:solidFill>
                    <a:srgbClr val="000000"/>
                  </a:solidFill>
                  <a:ln w="9525">
                    <a:noFill/>
                    <a:round/>
                    <a:headEnd/>
                    <a:tailEnd/>
                  </a:ln>
                </p:spPr>
                <p:txBody>
                  <a:bodyPr/>
                  <a:lstStyle/>
                  <a:p>
                    <a:endParaRPr lang="it-IT"/>
                  </a:p>
                </p:txBody>
              </p:sp>
              <p:sp>
                <p:nvSpPr>
                  <p:cNvPr id="222" name="Freeform 62"/>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sp>
                <p:nvSpPr>
                  <p:cNvPr id="223" name="Freeform 63"/>
                  <p:cNvSpPr>
                    <a:spLocks/>
                  </p:cNvSpPr>
                  <p:nvPr/>
                </p:nvSpPr>
                <p:spPr bwMode="auto">
                  <a:xfrm>
                    <a:off x="769" y="2238"/>
                    <a:ext cx="94" cy="28"/>
                  </a:xfrm>
                  <a:custGeom>
                    <a:avLst/>
                    <a:gdLst/>
                    <a:ahLst/>
                    <a:cxnLst>
                      <a:cxn ang="0">
                        <a:pos x="94" y="22"/>
                      </a:cxn>
                      <a:cxn ang="0">
                        <a:pos x="73" y="28"/>
                      </a:cxn>
                      <a:cxn ang="0">
                        <a:pos x="24" y="10"/>
                      </a:cxn>
                      <a:cxn ang="0">
                        <a:pos x="0" y="16"/>
                      </a:cxn>
                      <a:cxn ang="0">
                        <a:pos x="12" y="0"/>
                      </a:cxn>
                      <a:cxn ang="0">
                        <a:pos x="73" y="0"/>
                      </a:cxn>
                      <a:cxn ang="0">
                        <a:pos x="47" y="5"/>
                      </a:cxn>
                      <a:cxn ang="0">
                        <a:pos x="94" y="22"/>
                      </a:cxn>
                    </a:cxnLst>
                    <a:rect l="0" t="0" r="r" b="b"/>
                    <a:pathLst>
                      <a:path w="94" h="28">
                        <a:moveTo>
                          <a:pt x="94" y="22"/>
                        </a:moveTo>
                        <a:lnTo>
                          <a:pt x="73" y="28"/>
                        </a:lnTo>
                        <a:lnTo>
                          <a:pt x="24" y="10"/>
                        </a:lnTo>
                        <a:lnTo>
                          <a:pt x="0" y="16"/>
                        </a:lnTo>
                        <a:lnTo>
                          <a:pt x="12" y="0"/>
                        </a:lnTo>
                        <a:lnTo>
                          <a:pt x="73" y="0"/>
                        </a:lnTo>
                        <a:lnTo>
                          <a:pt x="47" y="5"/>
                        </a:lnTo>
                        <a:lnTo>
                          <a:pt x="94" y="22"/>
                        </a:lnTo>
                        <a:close/>
                      </a:path>
                    </a:pathLst>
                  </a:custGeom>
                  <a:solidFill>
                    <a:srgbClr val="000000"/>
                  </a:solidFill>
                  <a:ln w="9525">
                    <a:noFill/>
                    <a:round/>
                    <a:headEnd/>
                    <a:tailEnd/>
                  </a:ln>
                </p:spPr>
                <p:txBody>
                  <a:bodyPr/>
                  <a:lstStyle/>
                  <a:p>
                    <a:endParaRPr lang="it-IT"/>
                  </a:p>
                </p:txBody>
              </p:sp>
            </p:grpSp>
            <p:grpSp>
              <p:nvGrpSpPr>
                <p:cNvPr id="245" name="Group 64"/>
                <p:cNvGrpSpPr>
                  <a:grpSpLocks/>
                </p:cNvGrpSpPr>
                <p:nvPr/>
              </p:nvGrpSpPr>
              <p:grpSpPr bwMode="auto">
                <a:xfrm>
                  <a:off x="671" y="2202"/>
                  <a:ext cx="197" cy="66"/>
                  <a:chOff x="671" y="2202"/>
                  <a:chExt cx="197" cy="66"/>
                </a:xfrm>
              </p:grpSpPr>
              <p:sp>
                <p:nvSpPr>
                  <p:cNvPr id="208" name="Freeform 65"/>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209" name="Freeform 66"/>
                  <p:cNvSpPr>
                    <a:spLocks/>
                  </p:cNvSpPr>
                  <p:nvPr/>
                </p:nvSpPr>
                <p:spPr bwMode="auto">
                  <a:xfrm>
                    <a:off x="774" y="2204"/>
                    <a:ext cx="94" cy="28"/>
                  </a:xfrm>
                  <a:custGeom>
                    <a:avLst/>
                    <a:gdLst/>
                    <a:ahLst/>
                    <a:cxnLst>
                      <a:cxn ang="0">
                        <a:pos x="0" y="22"/>
                      </a:cxn>
                      <a:cxn ang="0">
                        <a:pos x="21" y="28"/>
                      </a:cxn>
                      <a:cxn ang="0">
                        <a:pos x="72" y="9"/>
                      </a:cxn>
                      <a:cxn ang="0">
                        <a:pos x="94" y="16"/>
                      </a:cxn>
                      <a:cxn ang="0">
                        <a:pos x="82" y="0"/>
                      </a:cxn>
                      <a:cxn ang="0">
                        <a:pos x="23" y="0"/>
                      </a:cxn>
                      <a:cxn ang="0">
                        <a:pos x="47" y="5"/>
                      </a:cxn>
                      <a:cxn ang="0">
                        <a:pos x="0" y="22"/>
                      </a:cxn>
                    </a:cxnLst>
                    <a:rect l="0" t="0" r="r" b="b"/>
                    <a:pathLst>
                      <a:path w="94" h="28">
                        <a:moveTo>
                          <a:pt x="0" y="22"/>
                        </a:moveTo>
                        <a:lnTo>
                          <a:pt x="21" y="28"/>
                        </a:lnTo>
                        <a:lnTo>
                          <a:pt x="72" y="9"/>
                        </a:lnTo>
                        <a:lnTo>
                          <a:pt x="94" y="16"/>
                        </a:lnTo>
                        <a:lnTo>
                          <a:pt x="82" y="0"/>
                        </a:lnTo>
                        <a:lnTo>
                          <a:pt x="23" y="0"/>
                        </a:lnTo>
                        <a:lnTo>
                          <a:pt x="47" y="5"/>
                        </a:lnTo>
                        <a:lnTo>
                          <a:pt x="0" y="22"/>
                        </a:lnTo>
                        <a:close/>
                      </a:path>
                    </a:pathLst>
                  </a:custGeom>
                  <a:solidFill>
                    <a:srgbClr val="FFFFFF"/>
                  </a:solidFill>
                  <a:ln w="9525">
                    <a:noFill/>
                    <a:round/>
                    <a:headEnd/>
                    <a:tailEnd/>
                  </a:ln>
                </p:spPr>
                <p:txBody>
                  <a:bodyPr/>
                  <a:lstStyle/>
                  <a:p>
                    <a:endParaRPr lang="it-IT"/>
                  </a:p>
                </p:txBody>
              </p:sp>
              <p:sp>
                <p:nvSpPr>
                  <p:cNvPr id="210" name="Freeform 67"/>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211" name="Freeform 68"/>
                  <p:cNvSpPr>
                    <a:spLocks/>
                  </p:cNvSpPr>
                  <p:nvPr/>
                </p:nvSpPr>
                <p:spPr bwMode="auto">
                  <a:xfrm>
                    <a:off x="671" y="2237"/>
                    <a:ext cx="94" cy="29"/>
                  </a:xfrm>
                  <a:custGeom>
                    <a:avLst/>
                    <a:gdLst/>
                    <a:ahLst/>
                    <a:cxnLst>
                      <a:cxn ang="0">
                        <a:pos x="94" y="6"/>
                      </a:cxn>
                      <a:cxn ang="0">
                        <a:pos x="73" y="0"/>
                      </a:cxn>
                      <a:cxn ang="0">
                        <a:pos x="24" y="18"/>
                      </a:cxn>
                      <a:cxn ang="0">
                        <a:pos x="0" y="12"/>
                      </a:cxn>
                      <a:cxn ang="0">
                        <a:pos x="12" y="29"/>
                      </a:cxn>
                      <a:cxn ang="0">
                        <a:pos x="73" y="29"/>
                      </a:cxn>
                      <a:cxn ang="0">
                        <a:pos x="47" y="23"/>
                      </a:cxn>
                      <a:cxn ang="0">
                        <a:pos x="94" y="6"/>
                      </a:cxn>
                    </a:cxnLst>
                    <a:rect l="0" t="0" r="r" b="b"/>
                    <a:pathLst>
                      <a:path w="94" h="29">
                        <a:moveTo>
                          <a:pt x="94" y="6"/>
                        </a:moveTo>
                        <a:lnTo>
                          <a:pt x="73" y="0"/>
                        </a:lnTo>
                        <a:lnTo>
                          <a:pt x="24" y="18"/>
                        </a:lnTo>
                        <a:lnTo>
                          <a:pt x="0" y="12"/>
                        </a:lnTo>
                        <a:lnTo>
                          <a:pt x="12" y="29"/>
                        </a:lnTo>
                        <a:lnTo>
                          <a:pt x="73" y="29"/>
                        </a:lnTo>
                        <a:lnTo>
                          <a:pt x="47" y="23"/>
                        </a:lnTo>
                        <a:lnTo>
                          <a:pt x="94" y="6"/>
                        </a:lnTo>
                        <a:close/>
                      </a:path>
                    </a:pathLst>
                  </a:custGeom>
                  <a:solidFill>
                    <a:srgbClr val="FFFFFF"/>
                  </a:solidFill>
                  <a:ln w="9525">
                    <a:noFill/>
                    <a:round/>
                    <a:headEnd/>
                    <a:tailEnd/>
                  </a:ln>
                </p:spPr>
                <p:txBody>
                  <a:bodyPr/>
                  <a:lstStyle/>
                  <a:p>
                    <a:endParaRPr lang="it-IT"/>
                  </a:p>
                </p:txBody>
              </p:sp>
              <p:sp>
                <p:nvSpPr>
                  <p:cNvPr id="212" name="Freeform 69"/>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213" name="Freeform 70"/>
                  <p:cNvSpPr>
                    <a:spLocks/>
                  </p:cNvSpPr>
                  <p:nvPr/>
                </p:nvSpPr>
                <p:spPr bwMode="auto">
                  <a:xfrm>
                    <a:off x="676" y="2202"/>
                    <a:ext cx="94" cy="28"/>
                  </a:xfrm>
                  <a:custGeom>
                    <a:avLst/>
                    <a:gdLst/>
                    <a:ahLst/>
                    <a:cxnLst>
                      <a:cxn ang="0">
                        <a:pos x="0" y="7"/>
                      </a:cxn>
                      <a:cxn ang="0">
                        <a:pos x="21" y="0"/>
                      </a:cxn>
                      <a:cxn ang="0">
                        <a:pos x="72" y="18"/>
                      </a:cxn>
                      <a:cxn ang="0">
                        <a:pos x="94" y="13"/>
                      </a:cxn>
                      <a:cxn ang="0">
                        <a:pos x="82" y="28"/>
                      </a:cxn>
                      <a:cxn ang="0">
                        <a:pos x="23" y="28"/>
                      </a:cxn>
                      <a:cxn ang="0">
                        <a:pos x="47" y="24"/>
                      </a:cxn>
                      <a:cxn ang="0">
                        <a:pos x="0" y="7"/>
                      </a:cxn>
                    </a:cxnLst>
                    <a:rect l="0" t="0" r="r" b="b"/>
                    <a:pathLst>
                      <a:path w="94" h="28">
                        <a:moveTo>
                          <a:pt x="0" y="7"/>
                        </a:moveTo>
                        <a:lnTo>
                          <a:pt x="21" y="0"/>
                        </a:lnTo>
                        <a:lnTo>
                          <a:pt x="72" y="18"/>
                        </a:lnTo>
                        <a:lnTo>
                          <a:pt x="94" y="13"/>
                        </a:lnTo>
                        <a:lnTo>
                          <a:pt x="82" y="28"/>
                        </a:lnTo>
                        <a:lnTo>
                          <a:pt x="23" y="28"/>
                        </a:lnTo>
                        <a:lnTo>
                          <a:pt x="47" y="24"/>
                        </a:lnTo>
                        <a:lnTo>
                          <a:pt x="0" y="7"/>
                        </a:lnTo>
                        <a:close/>
                      </a:path>
                    </a:pathLst>
                  </a:custGeom>
                  <a:solidFill>
                    <a:srgbClr val="FFFFFF"/>
                  </a:solidFill>
                  <a:ln w="9525">
                    <a:noFill/>
                    <a:round/>
                    <a:headEnd/>
                    <a:tailEnd/>
                  </a:ln>
                </p:spPr>
                <p:txBody>
                  <a:bodyPr/>
                  <a:lstStyle/>
                  <a:p>
                    <a:endParaRPr lang="it-IT"/>
                  </a:p>
                </p:txBody>
              </p:sp>
              <p:sp>
                <p:nvSpPr>
                  <p:cNvPr id="214" name="Freeform 71"/>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sp>
                <p:nvSpPr>
                  <p:cNvPr id="215" name="Freeform 72"/>
                  <p:cNvSpPr>
                    <a:spLocks/>
                  </p:cNvSpPr>
                  <p:nvPr/>
                </p:nvSpPr>
                <p:spPr bwMode="auto">
                  <a:xfrm>
                    <a:off x="770" y="2240"/>
                    <a:ext cx="95" cy="28"/>
                  </a:xfrm>
                  <a:custGeom>
                    <a:avLst/>
                    <a:gdLst/>
                    <a:ahLst/>
                    <a:cxnLst>
                      <a:cxn ang="0">
                        <a:pos x="95" y="22"/>
                      </a:cxn>
                      <a:cxn ang="0">
                        <a:pos x="74" y="28"/>
                      </a:cxn>
                      <a:cxn ang="0">
                        <a:pos x="25" y="9"/>
                      </a:cxn>
                      <a:cxn ang="0">
                        <a:pos x="0" y="15"/>
                      </a:cxn>
                      <a:cxn ang="0">
                        <a:pos x="13" y="0"/>
                      </a:cxn>
                      <a:cxn ang="0">
                        <a:pos x="74" y="0"/>
                      </a:cxn>
                      <a:cxn ang="0">
                        <a:pos x="48" y="4"/>
                      </a:cxn>
                      <a:cxn ang="0">
                        <a:pos x="95" y="22"/>
                      </a:cxn>
                    </a:cxnLst>
                    <a:rect l="0" t="0" r="r" b="b"/>
                    <a:pathLst>
                      <a:path w="95" h="28">
                        <a:moveTo>
                          <a:pt x="95" y="22"/>
                        </a:moveTo>
                        <a:lnTo>
                          <a:pt x="74" y="28"/>
                        </a:lnTo>
                        <a:lnTo>
                          <a:pt x="25" y="9"/>
                        </a:lnTo>
                        <a:lnTo>
                          <a:pt x="0" y="15"/>
                        </a:lnTo>
                        <a:lnTo>
                          <a:pt x="13" y="0"/>
                        </a:lnTo>
                        <a:lnTo>
                          <a:pt x="74" y="0"/>
                        </a:lnTo>
                        <a:lnTo>
                          <a:pt x="48" y="4"/>
                        </a:lnTo>
                        <a:lnTo>
                          <a:pt x="95" y="22"/>
                        </a:lnTo>
                        <a:close/>
                      </a:path>
                    </a:pathLst>
                  </a:custGeom>
                  <a:solidFill>
                    <a:srgbClr val="FFFFFF"/>
                  </a:solidFill>
                  <a:ln w="9525">
                    <a:noFill/>
                    <a:round/>
                    <a:headEnd/>
                    <a:tailEnd/>
                  </a:ln>
                </p:spPr>
                <p:txBody>
                  <a:bodyPr/>
                  <a:lstStyle/>
                  <a:p>
                    <a:endParaRPr lang="it-IT"/>
                  </a:p>
                </p:txBody>
              </p:sp>
            </p:grpSp>
          </p:grpSp>
        </p:grpSp>
        <p:sp>
          <p:nvSpPr>
            <p:cNvPr id="224" name="TextBox 223"/>
            <p:cNvSpPr txBox="1"/>
            <p:nvPr/>
          </p:nvSpPr>
          <p:spPr>
            <a:xfrm>
              <a:off x="2324390" y="5467139"/>
              <a:ext cx="1090931" cy="264955"/>
            </a:xfrm>
            <a:prstGeom prst="rect">
              <a:avLst/>
            </a:prstGeom>
            <a:noFill/>
          </p:spPr>
          <p:txBody>
            <a:bodyPr wrap="none" rtlCol="0">
              <a:spAutoFit/>
            </a:bodyPr>
            <a:lstStyle/>
            <a:p>
              <a:r>
                <a:rPr lang="it-IT" sz="1600" b="1" dirty="0" smtClean="0"/>
                <a:t>Computing</a:t>
              </a:r>
              <a:endParaRPr lang="it-IT" b="1" dirty="0"/>
            </a:p>
          </p:txBody>
        </p:sp>
        <p:sp>
          <p:nvSpPr>
            <p:cNvPr id="225" name="TextBox 224"/>
            <p:cNvSpPr txBox="1"/>
            <p:nvPr/>
          </p:nvSpPr>
          <p:spPr>
            <a:xfrm>
              <a:off x="4076585" y="5467139"/>
              <a:ext cx="807901" cy="264955"/>
            </a:xfrm>
            <a:prstGeom prst="rect">
              <a:avLst/>
            </a:prstGeom>
            <a:noFill/>
          </p:spPr>
          <p:txBody>
            <a:bodyPr wrap="none" rtlCol="0">
              <a:spAutoFit/>
            </a:bodyPr>
            <a:lstStyle/>
            <a:p>
              <a:r>
                <a:rPr lang="it-IT" sz="1600" b="1" dirty="0" smtClean="0"/>
                <a:t>Storage</a:t>
              </a:r>
              <a:endParaRPr lang="it-IT" b="1" dirty="0"/>
            </a:p>
          </p:txBody>
        </p:sp>
        <p:sp>
          <p:nvSpPr>
            <p:cNvPr id="226" name="TextBox 225"/>
            <p:cNvSpPr txBox="1"/>
            <p:nvPr/>
          </p:nvSpPr>
          <p:spPr>
            <a:xfrm>
              <a:off x="5408253" y="5467139"/>
              <a:ext cx="1150283" cy="264955"/>
            </a:xfrm>
            <a:prstGeom prst="rect">
              <a:avLst/>
            </a:prstGeom>
            <a:noFill/>
          </p:spPr>
          <p:txBody>
            <a:bodyPr wrap="none" rtlCol="0">
              <a:spAutoFit/>
            </a:bodyPr>
            <a:lstStyle/>
            <a:p>
              <a:r>
                <a:rPr lang="it-IT" sz="1600" b="1" dirty="0" smtClean="0"/>
                <a:t>Networking</a:t>
              </a:r>
              <a:endParaRPr lang="it-IT" b="1" dirty="0"/>
            </a:p>
          </p:txBody>
        </p:sp>
        <p:sp>
          <p:nvSpPr>
            <p:cNvPr id="229" name="Rectangle 228"/>
            <p:cNvSpPr/>
            <p:nvPr/>
          </p:nvSpPr>
          <p:spPr>
            <a:xfrm>
              <a:off x="1763688" y="3789040"/>
              <a:ext cx="5256584" cy="648072"/>
            </a:xfrm>
            <a:prstGeom prst="rect">
              <a:avLst/>
            </a:prstGeom>
            <a:solidFill>
              <a:schemeClr val="accent3">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sz="2400" b="1" dirty="0" smtClean="0"/>
                <a:t>HYPERVISOR</a:t>
              </a:r>
              <a:endParaRPr lang="it-IT" sz="2000" b="1" dirty="0"/>
            </a:p>
          </p:txBody>
        </p:sp>
        <p:sp>
          <p:nvSpPr>
            <p:cNvPr id="231" name="Rectangle 230"/>
            <p:cNvSpPr/>
            <p:nvPr/>
          </p:nvSpPr>
          <p:spPr>
            <a:xfrm>
              <a:off x="1763688" y="3140968"/>
              <a:ext cx="720080" cy="468335"/>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VM </a:t>
              </a:r>
              <a:endParaRPr lang="it-IT" b="1" dirty="0"/>
            </a:p>
          </p:txBody>
        </p:sp>
        <p:sp>
          <p:nvSpPr>
            <p:cNvPr id="232" name="Rectangle 231"/>
            <p:cNvSpPr/>
            <p:nvPr/>
          </p:nvSpPr>
          <p:spPr>
            <a:xfrm>
              <a:off x="2627784" y="3140968"/>
              <a:ext cx="720080" cy="468335"/>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VM </a:t>
              </a:r>
              <a:endParaRPr lang="it-IT" b="1" dirty="0"/>
            </a:p>
          </p:txBody>
        </p:sp>
        <p:sp>
          <p:nvSpPr>
            <p:cNvPr id="233" name="Rectangle 232"/>
            <p:cNvSpPr/>
            <p:nvPr/>
          </p:nvSpPr>
          <p:spPr>
            <a:xfrm>
              <a:off x="6300192" y="3140968"/>
              <a:ext cx="720080" cy="468335"/>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VM </a:t>
              </a:r>
              <a:endParaRPr lang="it-IT" b="1" dirty="0"/>
            </a:p>
          </p:txBody>
        </p:sp>
        <p:sp>
          <p:nvSpPr>
            <p:cNvPr id="235" name="Rectangle 234"/>
            <p:cNvSpPr/>
            <p:nvPr/>
          </p:nvSpPr>
          <p:spPr>
            <a:xfrm>
              <a:off x="1763688" y="1052736"/>
              <a:ext cx="720080" cy="468335"/>
            </a:xfrm>
            <a:prstGeom prst="rect">
              <a:avLst/>
            </a:prstGeom>
            <a:solidFill>
              <a:schemeClr val="accent6">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VNF</a:t>
              </a:r>
              <a:endParaRPr lang="it-IT" b="1" dirty="0"/>
            </a:p>
          </p:txBody>
        </p:sp>
        <p:sp>
          <p:nvSpPr>
            <p:cNvPr id="236" name="Rectangle 235"/>
            <p:cNvSpPr/>
            <p:nvPr/>
          </p:nvSpPr>
          <p:spPr>
            <a:xfrm>
              <a:off x="2627784" y="1052736"/>
              <a:ext cx="720080" cy="468335"/>
            </a:xfrm>
            <a:prstGeom prst="rect">
              <a:avLst/>
            </a:prstGeom>
            <a:solidFill>
              <a:schemeClr val="accent6">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VNF</a:t>
              </a:r>
              <a:endParaRPr lang="it-IT" b="1" dirty="0"/>
            </a:p>
          </p:txBody>
        </p:sp>
        <p:sp>
          <p:nvSpPr>
            <p:cNvPr id="237" name="Rectangle 236"/>
            <p:cNvSpPr/>
            <p:nvPr/>
          </p:nvSpPr>
          <p:spPr>
            <a:xfrm>
              <a:off x="6300192" y="1052736"/>
              <a:ext cx="720080" cy="468335"/>
            </a:xfrm>
            <a:prstGeom prst="rect">
              <a:avLst/>
            </a:prstGeom>
            <a:solidFill>
              <a:schemeClr val="accent6">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VNF</a:t>
              </a:r>
              <a:endParaRPr lang="it-IT" b="1" dirty="0"/>
            </a:p>
          </p:txBody>
        </p:sp>
        <p:sp>
          <p:nvSpPr>
            <p:cNvPr id="238" name="TextBox 237"/>
            <p:cNvSpPr txBox="1"/>
            <p:nvPr/>
          </p:nvSpPr>
          <p:spPr>
            <a:xfrm>
              <a:off x="4499992" y="972017"/>
              <a:ext cx="1441420" cy="584775"/>
            </a:xfrm>
            <a:prstGeom prst="rect">
              <a:avLst/>
            </a:prstGeom>
            <a:noFill/>
          </p:spPr>
          <p:txBody>
            <a:bodyPr wrap="none" rtlCol="0">
              <a:spAutoFit/>
            </a:bodyPr>
            <a:lstStyle/>
            <a:p>
              <a:r>
                <a:rPr lang="it-IT" sz="3200" b="1" dirty="0" smtClean="0"/>
                <a:t>.     .     .</a:t>
              </a:r>
              <a:endParaRPr lang="it-IT" b="1" dirty="0"/>
            </a:p>
          </p:txBody>
        </p:sp>
        <p:sp>
          <p:nvSpPr>
            <p:cNvPr id="240" name="TextBox 239"/>
            <p:cNvSpPr txBox="1"/>
            <p:nvPr/>
          </p:nvSpPr>
          <p:spPr>
            <a:xfrm>
              <a:off x="3252807" y="6021288"/>
              <a:ext cx="2255297" cy="400110"/>
            </a:xfrm>
            <a:prstGeom prst="rect">
              <a:avLst/>
            </a:prstGeom>
            <a:noFill/>
          </p:spPr>
          <p:txBody>
            <a:bodyPr wrap="none" rtlCol="0">
              <a:spAutoFit/>
            </a:bodyPr>
            <a:lstStyle/>
            <a:p>
              <a:r>
                <a:rPr lang="it-IT" sz="2000" b="1" dirty="0" smtClean="0"/>
                <a:t>Physical   Hardware</a:t>
              </a:r>
              <a:endParaRPr lang="it-IT" sz="2000" b="1" dirty="0"/>
            </a:p>
          </p:txBody>
        </p:sp>
        <p:sp>
          <p:nvSpPr>
            <p:cNvPr id="181" name="Rectangle 180"/>
            <p:cNvSpPr/>
            <p:nvPr/>
          </p:nvSpPr>
          <p:spPr>
            <a:xfrm>
              <a:off x="3491880" y="1052736"/>
              <a:ext cx="720080" cy="468335"/>
            </a:xfrm>
            <a:prstGeom prst="rect">
              <a:avLst/>
            </a:prstGeom>
            <a:solidFill>
              <a:schemeClr val="accent6">
                <a:lumMod val="60000"/>
                <a:lumOff val="4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VNF</a:t>
              </a:r>
              <a:endParaRPr lang="it-IT" b="1" dirty="0"/>
            </a:p>
          </p:txBody>
        </p:sp>
        <p:sp>
          <p:nvSpPr>
            <p:cNvPr id="198" name="Rectangle 197"/>
            <p:cNvSpPr/>
            <p:nvPr/>
          </p:nvSpPr>
          <p:spPr>
            <a:xfrm>
              <a:off x="3491880" y="3140968"/>
              <a:ext cx="720080" cy="468335"/>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VM </a:t>
              </a:r>
              <a:endParaRPr lang="it-IT" b="1" dirty="0"/>
            </a:p>
          </p:txBody>
        </p:sp>
        <p:sp>
          <p:nvSpPr>
            <p:cNvPr id="205" name="Rectangle 204"/>
            <p:cNvSpPr/>
            <p:nvPr/>
          </p:nvSpPr>
          <p:spPr>
            <a:xfrm>
              <a:off x="4355976" y="3140968"/>
              <a:ext cx="720080" cy="468335"/>
            </a:xfrm>
            <a:prstGeom prst="rect">
              <a:avLst/>
            </a:prstGeom>
            <a:solidFill>
              <a:schemeClr val="accent1">
                <a:lumMod val="40000"/>
                <a:lumOff val="60000"/>
              </a:schemeClr>
            </a:solidFill>
            <a:ln>
              <a:noFill/>
            </a:ln>
            <a:effectLst>
              <a:innerShdw blurRad="63500" dist="50800" dir="189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t>VM </a:t>
              </a:r>
              <a:endParaRPr lang="it-IT" b="1" dirty="0"/>
            </a:p>
          </p:txBody>
        </p:sp>
        <p:sp>
          <p:nvSpPr>
            <p:cNvPr id="206" name="TextBox 205"/>
            <p:cNvSpPr txBox="1"/>
            <p:nvPr/>
          </p:nvSpPr>
          <p:spPr>
            <a:xfrm>
              <a:off x="5148064" y="3068960"/>
              <a:ext cx="1069524" cy="584775"/>
            </a:xfrm>
            <a:prstGeom prst="rect">
              <a:avLst/>
            </a:prstGeom>
            <a:noFill/>
          </p:spPr>
          <p:txBody>
            <a:bodyPr wrap="none" rtlCol="0">
              <a:spAutoFit/>
            </a:bodyPr>
            <a:lstStyle/>
            <a:p>
              <a:r>
                <a:rPr lang="it-IT" sz="3200" b="1" dirty="0" smtClean="0"/>
                <a:t>.   .   .</a:t>
              </a:r>
              <a:endParaRPr lang="it-IT" b="1" dirty="0"/>
            </a:p>
          </p:txBody>
        </p:sp>
        <p:cxnSp>
          <p:nvCxnSpPr>
            <p:cNvPr id="246" name="Straight Connector 245"/>
            <p:cNvCxnSpPr>
              <a:stCxn id="235" idx="2"/>
              <a:endCxn id="231" idx="0"/>
            </p:cNvCxnSpPr>
            <p:nvPr/>
          </p:nvCxnSpPr>
          <p:spPr>
            <a:xfrm>
              <a:off x="2123728" y="1521071"/>
              <a:ext cx="0" cy="161989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a:stCxn id="181" idx="2"/>
              <a:endCxn id="205" idx="0"/>
            </p:cNvCxnSpPr>
            <p:nvPr/>
          </p:nvCxnSpPr>
          <p:spPr>
            <a:xfrm>
              <a:off x="3851920" y="1521071"/>
              <a:ext cx="864096" cy="161989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ETSI  NFV  Reference Architecture</a:t>
            </a:r>
          </a:p>
        </p:txBody>
      </p:sp>
      <p:sp>
        <p:nvSpPr>
          <p:cNvPr id="3" name="Content Placeholder 2"/>
          <p:cNvSpPr>
            <a:spLocks noGrp="1"/>
          </p:cNvSpPr>
          <p:nvPr>
            <p:ph idx="1"/>
          </p:nvPr>
        </p:nvSpPr>
        <p:spPr>
          <a:xfrm>
            <a:off x="323528" y="737320"/>
            <a:ext cx="8436296" cy="5932040"/>
          </a:xfrm>
        </p:spPr>
        <p:txBody>
          <a:bodyPr>
            <a:noAutofit/>
          </a:bodyPr>
          <a:lstStyle/>
          <a:p>
            <a:pPr algn="just"/>
            <a:r>
              <a:rPr lang="it-IT" sz="2400" dirty="0" smtClean="0"/>
              <a:t>ETSI has been active in the NFV standardization process since 2012 through the ETSI ISG NFV</a:t>
            </a:r>
          </a:p>
          <a:p>
            <a:pPr algn="just"/>
            <a:r>
              <a:rPr lang="it-IT" sz="2400" dirty="0" smtClean="0"/>
              <a:t>More than 290 Telecom and IT companies joined ISG NFV activities, among the others:</a:t>
            </a:r>
          </a:p>
          <a:p>
            <a:pPr lvl="1" algn="just">
              <a:spcBef>
                <a:spcPts val="0"/>
              </a:spcBef>
              <a:buNone/>
            </a:pPr>
            <a:r>
              <a:rPr lang="it-IT" sz="2000" dirty="0" smtClean="0"/>
              <a:t>AT&amp;T</a:t>
            </a:r>
          </a:p>
          <a:p>
            <a:pPr lvl="1" algn="just">
              <a:spcBef>
                <a:spcPts val="0"/>
              </a:spcBef>
              <a:buNone/>
            </a:pPr>
            <a:r>
              <a:rPr lang="it-IT" sz="2000" dirty="0" smtClean="0"/>
              <a:t>British Telecom</a:t>
            </a:r>
          </a:p>
          <a:p>
            <a:pPr lvl="1" algn="just">
              <a:spcBef>
                <a:spcPts val="0"/>
              </a:spcBef>
              <a:buNone/>
            </a:pPr>
            <a:r>
              <a:rPr lang="it-IT" sz="2000" dirty="0" smtClean="0"/>
              <a:t>Century LInk</a:t>
            </a:r>
          </a:p>
          <a:p>
            <a:pPr lvl="1" algn="just">
              <a:spcBef>
                <a:spcPts val="0"/>
              </a:spcBef>
              <a:buNone/>
            </a:pPr>
            <a:r>
              <a:rPr lang="it-IT" sz="2000" dirty="0" smtClean="0"/>
              <a:t>China Mobile</a:t>
            </a:r>
          </a:p>
          <a:p>
            <a:pPr lvl="1" algn="just">
              <a:spcBef>
                <a:spcPts val="0"/>
              </a:spcBef>
              <a:buNone/>
            </a:pPr>
            <a:r>
              <a:rPr lang="it-IT" sz="2000" dirty="0" smtClean="0"/>
              <a:t>Colt</a:t>
            </a:r>
          </a:p>
          <a:p>
            <a:pPr lvl="1" algn="just">
              <a:spcBef>
                <a:spcPts val="0"/>
              </a:spcBef>
              <a:buNone/>
            </a:pPr>
            <a:r>
              <a:rPr lang="it-IT" sz="2000" dirty="0" smtClean="0"/>
              <a:t>Deutsche Telekom</a:t>
            </a:r>
          </a:p>
          <a:p>
            <a:pPr lvl="1" algn="just">
              <a:spcBef>
                <a:spcPts val="0"/>
              </a:spcBef>
              <a:buNone/>
            </a:pPr>
            <a:r>
              <a:rPr lang="it-IT" sz="2000" dirty="0" smtClean="0"/>
              <a:t>KDDI</a:t>
            </a:r>
          </a:p>
          <a:p>
            <a:pPr lvl="1" algn="just">
              <a:spcBef>
                <a:spcPts val="0"/>
              </a:spcBef>
              <a:buNone/>
            </a:pPr>
            <a:r>
              <a:rPr lang="it-IT" sz="2000" dirty="0" smtClean="0"/>
              <a:t>NTT</a:t>
            </a:r>
          </a:p>
          <a:p>
            <a:pPr lvl="1" algn="just">
              <a:spcBef>
                <a:spcPts val="0"/>
              </a:spcBef>
              <a:buNone/>
            </a:pPr>
            <a:r>
              <a:rPr lang="it-IT" sz="2000" dirty="0" smtClean="0"/>
              <a:t>Orange</a:t>
            </a:r>
          </a:p>
          <a:p>
            <a:pPr lvl="1" algn="just">
              <a:spcBef>
                <a:spcPts val="0"/>
              </a:spcBef>
              <a:buNone/>
            </a:pPr>
            <a:r>
              <a:rPr lang="it-IT" sz="2000" dirty="0" smtClean="0"/>
              <a:t>Telecom Italia</a:t>
            </a:r>
          </a:p>
          <a:p>
            <a:pPr lvl="1" algn="just">
              <a:spcBef>
                <a:spcPts val="0"/>
              </a:spcBef>
              <a:buNone/>
            </a:pPr>
            <a:r>
              <a:rPr lang="it-IT" sz="2000" dirty="0" smtClean="0"/>
              <a:t>Telefonica de Espa</a:t>
            </a:r>
            <a:r>
              <a:rPr lang="it-IT" sz="1800" dirty="0" smtClean="0">
                <a:latin typeface="Arial"/>
                <a:cs typeface="Arial"/>
              </a:rPr>
              <a:t>ñ</a:t>
            </a:r>
            <a:r>
              <a:rPr lang="it-IT" sz="2000" dirty="0" smtClean="0"/>
              <a:t>a</a:t>
            </a:r>
          </a:p>
          <a:p>
            <a:pPr lvl="1" algn="just">
              <a:spcBef>
                <a:spcPts val="0"/>
              </a:spcBef>
              <a:buNone/>
            </a:pPr>
            <a:r>
              <a:rPr lang="it-IT" sz="2000" dirty="0" smtClean="0"/>
              <a:t>Telstra</a:t>
            </a:r>
          </a:p>
          <a:p>
            <a:pPr lvl="1" algn="just">
              <a:spcBef>
                <a:spcPts val="0"/>
              </a:spcBef>
              <a:buNone/>
            </a:pPr>
            <a:r>
              <a:rPr lang="it-IT" sz="2000" dirty="0" smtClean="0"/>
              <a:t>Verizon</a:t>
            </a:r>
          </a:p>
          <a:p>
            <a:pPr algn="just"/>
            <a:endParaRPr lang="it-IT" sz="2000" dirty="0" smtClean="0"/>
          </a:p>
          <a:p>
            <a:pPr algn="just"/>
            <a:endParaRPr lang="it-IT"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srcRect/>
          <a:stretch>
            <a:fillRect/>
          </a:stretch>
        </p:blipFill>
        <p:spPr bwMode="auto">
          <a:xfrm>
            <a:off x="1115616" y="908720"/>
            <a:ext cx="6912768" cy="5040560"/>
          </a:xfrm>
          <a:prstGeom prst="rect">
            <a:avLst/>
          </a:prstGeom>
          <a:solidFill>
            <a:schemeClr val="bg2">
              <a:lumMod val="90000"/>
            </a:schemeClr>
          </a:solidFill>
          <a:ln w="9525">
            <a:noFill/>
            <a:miter lim="800000"/>
            <a:headEnd/>
            <a:tailEnd/>
          </a:ln>
        </p:spPr>
      </p:pic>
      <p:sp>
        <p:nvSpPr>
          <p:cNvPr id="2" name="Title 1"/>
          <p:cNvSpPr>
            <a:spLocks noGrp="1"/>
          </p:cNvSpPr>
          <p:nvPr>
            <p:ph type="title"/>
          </p:nvPr>
        </p:nvSpPr>
        <p:spPr>
          <a:xfrm>
            <a:off x="323528" y="0"/>
            <a:ext cx="8640960" cy="720080"/>
          </a:xfrm>
        </p:spPr>
        <p:txBody>
          <a:bodyPr>
            <a:normAutofit/>
          </a:bodyPr>
          <a:lstStyle/>
          <a:p>
            <a:r>
              <a:rPr lang="it-IT" sz="3200" dirty="0" smtClean="0">
                <a:effectLst>
                  <a:outerShdw blurRad="38100" dist="38100" dir="2700000" algn="tl">
                    <a:srgbClr val="000000">
                      <a:alpha val="43137"/>
                    </a:srgbClr>
                  </a:outerShdw>
                </a:effectLst>
              </a:rPr>
              <a:t>ETSI NFV reference architecture</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4"/>
            <a:ext cx="8723312" cy="5904656"/>
          </a:xfrm>
        </p:spPr>
        <p:txBody>
          <a:bodyPr>
            <a:normAutofit/>
          </a:bodyPr>
          <a:lstStyle/>
          <a:p>
            <a:pPr algn="just"/>
            <a:endParaRPr lang="it-IT" dirty="0" smtClean="0"/>
          </a:p>
          <a:p>
            <a:pPr algn="just"/>
            <a:endParaRPr lang="it-IT" dirty="0" smtClean="0"/>
          </a:p>
          <a:p>
            <a:pPr algn="just"/>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
        <p:nvSpPr>
          <p:cNvPr id="6" name="Rectangle 5"/>
          <p:cNvSpPr/>
          <p:nvPr/>
        </p:nvSpPr>
        <p:spPr>
          <a:xfrm>
            <a:off x="1331640" y="5733256"/>
            <a:ext cx="6552728"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extBox 6"/>
          <p:cNvSpPr txBox="1"/>
          <p:nvPr/>
        </p:nvSpPr>
        <p:spPr>
          <a:xfrm>
            <a:off x="1187624" y="5661248"/>
            <a:ext cx="1442767" cy="307777"/>
          </a:xfrm>
          <a:prstGeom prst="rect">
            <a:avLst/>
          </a:prstGeom>
          <a:noFill/>
        </p:spPr>
        <p:txBody>
          <a:bodyPr wrap="none" rtlCol="0">
            <a:spAutoFit/>
          </a:bodyPr>
          <a:lstStyle/>
          <a:p>
            <a:r>
              <a:rPr lang="it-IT" sz="1400" b="1" i="1" dirty="0" smtClean="0">
                <a:solidFill>
                  <a:srgbClr val="FF0000"/>
                </a:solidFill>
              </a:rPr>
              <a:t>By Telecom Italia</a:t>
            </a:r>
            <a:endParaRPr lang="it-IT" sz="1400" b="1" i="1" dirty="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NFV standard architecture  (1)</a:t>
            </a:r>
          </a:p>
        </p:txBody>
      </p:sp>
      <p:sp>
        <p:nvSpPr>
          <p:cNvPr id="3" name="Content Placeholder 2"/>
          <p:cNvSpPr>
            <a:spLocks noGrp="1"/>
          </p:cNvSpPr>
          <p:nvPr>
            <p:ph idx="1"/>
          </p:nvPr>
        </p:nvSpPr>
        <p:spPr>
          <a:xfrm>
            <a:off x="323528" y="692696"/>
            <a:ext cx="8436296" cy="5904656"/>
          </a:xfrm>
        </p:spPr>
        <p:txBody>
          <a:bodyPr>
            <a:noAutofit/>
          </a:bodyPr>
          <a:lstStyle/>
          <a:p>
            <a:pPr algn="just">
              <a:buNone/>
            </a:pPr>
            <a:r>
              <a:rPr lang="it-IT" sz="2800" dirty="0" smtClean="0"/>
              <a:t>Includes three domains:</a:t>
            </a:r>
          </a:p>
          <a:p>
            <a:pPr algn="just">
              <a:buNone/>
            </a:pPr>
            <a:endParaRPr lang="it-IT" sz="1600" dirty="0" smtClean="0"/>
          </a:p>
          <a:p>
            <a:pPr marL="514350" indent="-514350" algn="just">
              <a:buFont typeface="+mj-lt"/>
              <a:buAutoNum type="arabicParenR"/>
            </a:pPr>
            <a:r>
              <a:rPr lang="it-IT" sz="2800" dirty="0" smtClean="0"/>
              <a:t>Virtual Network Functions (VNF); it includes:</a:t>
            </a:r>
          </a:p>
          <a:p>
            <a:pPr lvl="1" algn="just"/>
            <a:r>
              <a:rPr lang="it-IT" sz="2400" dirty="0" smtClean="0"/>
              <a:t>all the VNFs; different VNFs can be chained to provide a complex service</a:t>
            </a:r>
          </a:p>
          <a:p>
            <a:pPr lvl="1" algn="just"/>
            <a:r>
              <a:rPr lang="it-IT" sz="2400" dirty="0" smtClean="0"/>
              <a:t>VNF Element Mangers (EM); each EM performs the usual management functions over the VNF it is associated with</a:t>
            </a:r>
          </a:p>
          <a:p>
            <a:pPr marL="514350" indent="-514350" algn="just">
              <a:buFont typeface="+mj-lt"/>
              <a:buAutoNum type="arabicParenR"/>
            </a:pPr>
            <a:r>
              <a:rPr lang="it-IT" sz="2800" dirty="0" smtClean="0"/>
              <a:t>VNF Infrastructure (VNFI); it includes:</a:t>
            </a:r>
          </a:p>
          <a:p>
            <a:pPr lvl="1" algn="just"/>
            <a:r>
              <a:rPr lang="it-IT" sz="2400" dirty="0" smtClean="0"/>
              <a:t>the physical environment where the VNFs run, i.e. the physical computing, storage and network HW</a:t>
            </a:r>
          </a:p>
          <a:p>
            <a:pPr lvl="1" algn="just"/>
            <a:r>
              <a:rPr lang="it-IT" sz="2400" dirty="0" smtClean="0"/>
              <a:t>The computing, storage and network virtualized HW and SW obtained from the physical ones through a “virtualization layer”</a:t>
            </a:r>
          </a:p>
          <a:p>
            <a:pPr lvl="1" algn="just">
              <a:buNone/>
            </a:pPr>
            <a:endParaRPr lang="it-IT"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7467600" cy="864096"/>
          </a:xfrm>
        </p:spPr>
        <p:txBody>
          <a:bodyPr>
            <a:normAutofit/>
          </a:bodyPr>
          <a:lstStyle/>
          <a:p>
            <a:r>
              <a:rPr lang="it-IT" sz="3200" dirty="0" smtClean="0">
                <a:effectLst>
                  <a:outerShdw blurRad="38100" dist="38100" dir="2700000" algn="tl">
                    <a:srgbClr val="000000">
                      <a:alpha val="43137"/>
                    </a:srgbClr>
                  </a:outerShdw>
                </a:effectLst>
              </a:rPr>
              <a:t>Example: Green Number</a:t>
            </a:r>
            <a:endParaRPr lang="it-IT" sz="3200" dirty="0">
              <a:effectLst>
                <a:outerShdw blurRad="38100" dist="38100" dir="2700000" algn="tl">
                  <a:srgbClr val="000000">
                    <a:alpha val="43137"/>
                  </a:srgbClr>
                </a:outerShdw>
              </a:effectLst>
            </a:endParaRPr>
          </a:p>
        </p:txBody>
      </p:sp>
      <p:cxnSp>
        <p:nvCxnSpPr>
          <p:cNvPr id="57" name="Straight Connector 56"/>
          <p:cNvCxnSpPr/>
          <p:nvPr/>
        </p:nvCxnSpPr>
        <p:spPr>
          <a:xfrm rot="16200000">
            <a:off x="4283968" y="2708920"/>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740352" y="5229200"/>
            <a:ext cx="720080" cy="7200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99592" y="4437112"/>
            <a:ext cx="86409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99592" y="4365104"/>
            <a:ext cx="864096" cy="216024"/>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7682879" y="4653136"/>
            <a:ext cx="921569" cy="1440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endCxn id="104" idx="1"/>
          </p:cNvCxnSpPr>
          <p:nvPr/>
        </p:nvCxnSpPr>
        <p:spPr>
          <a:xfrm>
            <a:off x="7668344" y="5305624"/>
            <a:ext cx="720080"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4644008" y="3212976"/>
            <a:ext cx="72008"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716016" y="2132856"/>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72" idx="3"/>
            <a:endCxn id="82" idx="0"/>
          </p:cNvCxnSpPr>
          <p:nvPr/>
        </p:nvCxnSpPr>
        <p:spPr>
          <a:xfrm flipV="1">
            <a:off x="1250752" y="1827582"/>
            <a:ext cx="520049" cy="222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endCxn id="85" idx="1"/>
          </p:cNvCxnSpPr>
          <p:nvPr/>
        </p:nvCxnSpPr>
        <p:spPr>
          <a:xfrm flipV="1">
            <a:off x="4932040" y="1345805"/>
            <a:ext cx="1152128" cy="2109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4427984" y="1340768"/>
            <a:ext cx="576064" cy="792088"/>
          </a:xfrm>
          <a:prstGeom prst="rec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9" name="Picture 67" descr="TDM-Switch"/>
          <p:cNvPicPr>
            <a:picLocks noChangeAspect="1" noChangeArrowheads="1"/>
          </p:cNvPicPr>
          <p:nvPr/>
        </p:nvPicPr>
        <p:blipFill>
          <a:blip r:embed="rId2" cstate="print"/>
          <a:srcRect/>
          <a:stretch>
            <a:fillRect/>
          </a:stretch>
        </p:blipFill>
        <p:spPr bwMode="auto">
          <a:xfrm>
            <a:off x="1551186" y="4149080"/>
            <a:ext cx="788566" cy="1257225"/>
          </a:xfrm>
          <a:prstGeom prst="rect">
            <a:avLst/>
          </a:prstGeom>
          <a:noFill/>
        </p:spPr>
      </p:pic>
      <p:sp>
        <p:nvSpPr>
          <p:cNvPr id="70" name="Cloud"/>
          <p:cNvSpPr>
            <a:spLocks noChangeAspect="1" noEditPoints="1" noChangeArrowheads="1"/>
          </p:cNvSpPr>
          <p:nvPr/>
        </p:nvSpPr>
        <p:spPr bwMode="auto">
          <a:xfrm>
            <a:off x="3419872" y="4005064"/>
            <a:ext cx="2736304" cy="133366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sp>
        <p:nvSpPr>
          <p:cNvPr id="71" name="AutoShape 22"/>
          <p:cNvSpPr>
            <a:spLocks noChangeArrowheads="1"/>
          </p:cNvSpPr>
          <p:nvPr/>
        </p:nvSpPr>
        <p:spPr bwMode="auto">
          <a:xfrm>
            <a:off x="3563888" y="2636912"/>
            <a:ext cx="504056" cy="504056"/>
          </a:xfrm>
          <a:prstGeom prst="flowChartMagneticDisk">
            <a:avLst/>
          </a:prstGeom>
          <a:solidFill>
            <a:schemeClr val="bg1">
              <a:lumMod val="75000"/>
            </a:schemeClr>
          </a:solidFill>
          <a:ln>
            <a:headEnd/>
            <a:tailEnd/>
          </a:ln>
        </p:spPr>
        <p:style>
          <a:lnRef idx="1">
            <a:schemeClr val="accent4"/>
          </a:lnRef>
          <a:fillRef idx="2">
            <a:schemeClr val="accent4"/>
          </a:fillRef>
          <a:effectRef idx="1">
            <a:schemeClr val="accent4"/>
          </a:effectRef>
          <a:fontRef idx="minor">
            <a:schemeClr val="dk1"/>
          </a:fontRef>
        </p:style>
        <p:txBody>
          <a:bodyPr wrap="none" anchor="ctr"/>
          <a:lstStyle/>
          <a:p>
            <a:endParaRPr lang="en-US" dirty="0">
              <a:latin typeface="Arial Narrow" pitchFamily="34" charset="0"/>
            </a:endParaRPr>
          </a:p>
        </p:txBody>
      </p:sp>
      <p:pic>
        <p:nvPicPr>
          <p:cNvPr id="72" name="Picture 16" descr="0SSrete2"/>
          <p:cNvPicPr>
            <a:picLocks noChangeAspect="1" noChangeArrowheads="1"/>
          </p:cNvPicPr>
          <p:nvPr/>
        </p:nvPicPr>
        <p:blipFill>
          <a:blip r:embed="rId3" cstate="print"/>
          <a:srcRect/>
          <a:stretch>
            <a:fillRect/>
          </a:stretch>
        </p:blipFill>
        <p:spPr bwMode="auto">
          <a:xfrm>
            <a:off x="755576" y="1628800"/>
            <a:ext cx="495176" cy="442121"/>
          </a:xfrm>
          <a:prstGeom prst="rect">
            <a:avLst/>
          </a:prstGeom>
          <a:noFill/>
        </p:spPr>
      </p:pic>
      <p:sp>
        <p:nvSpPr>
          <p:cNvPr id="73" name="Oval 72"/>
          <p:cNvSpPr/>
          <p:nvPr/>
        </p:nvSpPr>
        <p:spPr>
          <a:xfrm>
            <a:off x="1623194" y="4406915"/>
            <a:ext cx="504056" cy="216024"/>
          </a:xfrm>
          <a:prstGeom prst="ellipse">
            <a:avLst/>
          </a:prstGeom>
          <a:solidFill>
            <a:schemeClr val="bg2"/>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dirty="0">
              <a:solidFill>
                <a:schemeClr val="tx1"/>
              </a:solidFill>
            </a:endParaRPr>
          </a:p>
        </p:txBody>
      </p:sp>
      <p:pic>
        <p:nvPicPr>
          <p:cNvPr id="74" name="Picture 632"/>
          <p:cNvPicPr>
            <a:picLocks noChangeAspect="1" noChangeArrowheads="1"/>
          </p:cNvPicPr>
          <p:nvPr/>
        </p:nvPicPr>
        <p:blipFill>
          <a:blip r:embed="rId4" cstate="print"/>
          <a:srcRect/>
          <a:stretch>
            <a:fillRect/>
          </a:stretch>
        </p:blipFill>
        <p:spPr bwMode="auto">
          <a:xfrm>
            <a:off x="539552" y="4221088"/>
            <a:ext cx="417513" cy="274638"/>
          </a:xfrm>
          <a:prstGeom prst="rect">
            <a:avLst/>
          </a:prstGeom>
          <a:noFill/>
          <a:ln w="9525">
            <a:noFill/>
            <a:miter lim="800000"/>
            <a:headEnd/>
            <a:tailEnd/>
          </a:ln>
        </p:spPr>
      </p:pic>
      <p:pic>
        <p:nvPicPr>
          <p:cNvPr id="75" name="Picture 491"/>
          <p:cNvPicPr>
            <a:picLocks noChangeAspect="1" noChangeArrowheads="1"/>
          </p:cNvPicPr>
          <p:nvPr/>
        </p:nvPicPr>
        <p:blipFill>
          <a:blip r:embed="rId5" cstate="print"/>
          <a:srcRect/>
          <a:stretch>
            <a:fillRect/>
          </a:stretch>
        </p:blipFill>
        <p:spPr bwMode="auto">
          <a:xfrm>
            <a:off x="539552" y="5085184"/>
            <a:ext cx="420688" cy="296863"/>
          </a:xfrm>
          <a:prstGeom prst="rect">
            <a:avLst/>
          </a:prstGeom>
          <a:noFill/>
          <a:ln w="9525">
            <a:noFill/>
            <a:miter lim="800000"/>
            <a:headEnd/>
            <a:tailEnd/>
          </a:ln>
        </p:spPr>
      </p:pic>
      <p:sp>
        <p:nvSpPr>
          <p:cNvPr id="76" name="TextBox 75"/>
          <p:cNvSpPr txBox="1"/>
          <p:nvPr/>
        </p:nvSpPr>
        <p:spPr>
          <a:xfrm>
            <a:off x="4572000" y="4293096"/>
            <a:ext cx="1330814" cy="307777"/>
          </a:xfrm>
          <a:prstGeom prst="rect">
            <a:avLst/>
          </a:prstGeom>
          <a:noFill/>
        </p:spPr>
        <p:txBody>
          <a:bodyPr wrap="none" rtlCol="0">
            <a:spAutoFit/>
          </a:bodyPr>
          <a:lstStyle/>
          <a:p>
            <a:r>
              <a:rPr lang="it-IT" sz="1400" b="1" dirty="0" smtClean="0">
                <a:latin typeface="Arial" pitchFamily="34" charset="0"/>
                <a:cs typeface="Arial" pitchFamily="34" charset="0"/>
              </a:rPr>
              <a:t>SS7  Network</a:t>
            </a:r>
            <a:endParaRPr lang="it-IT" sz="1400" b="1" dirty="0">
              <a:latin typeface="Arial" pitchFamily="34" charset="0"/>
              <a:cs typeface="Arial" pitchFamily="34" charset="0"/>
            </a:endParaRPr>
          </a:p>
        </p:txBody>
      </p:sp>
      <p:sp>
        <p:nvSpPr>
          <p:cNvPr id="77" name="TextBox 76"/>
          <p:cNvSpPr txBox="1"/>
          <p:nvPr/>
        </p:nvSpPr>
        <p:spPr>
          <a:xfrm>
            <a:off x="3591532" y="2807350"/>
            <a:ext cx="476412" cy="261610"/>
          </a:xfrm>
          <a:prstGeom prst="rect">
            <a:avLst/>
          </a:prstGeom>
          <a:noFill/>
        </p:spPr>
        <p:txBody>
          <a:bodyPr wrap="none" rtlCol="0">
            <a:spAutoFit/>
          </a:bodyPr>
          <a:lstStyle/>
          <a:p>
            <a:r>
              <a:rPr lang="it-IT" sz="1100" b="1" dirty="0" smtClean="0">
                <a:latin typeface="Arial" pitchFamily="34" charset="0"/>
                <a:cs typeface="Arial" pitchFamily="34" charset="0"/>
              </a:rPr>
              <a:t>SDP</a:t>
            </a:r>
            <a:endParaRPr lang="it-IT" sz="1100" b="1" dirty="0">
              <a:latin typeface="Arial" pitchFamily="34" charset="0"/>
              <a:cs typeface="Arial" pitchFamily="34" charset="0"/>
            </a:endParaRPr>
          </a:p>
        </p:txBody>
      </p:sp>
      <p:sp>
        <p:nvSpPr>
          <p:cNvPr id="78" name="TextBox 77"/>
          <p:cNvSpPr txBox="1"/>
          <p:nvPr/>
        </p:nvSpPr>
        <p:spPr>
          <a:xfrm>
            <a:off x="1695202" y="4406915"/>
            <a:ext cx="439544" cy="246221"/>
          </a:xfrm>
          <a:prstGeom prst="rect">
            <a:avLst/>
          </a:prstGeom>
          <a:noFill/>
        </p:spPr>
        <p:txBody>
          <a:bodyPr wrap="none" rtlCol="0">
            <a:spAutoFit/>
          </a:bodyPr>
          <a:lstStyle/>
          <a:p>
            <a:r>
              <a:rPr lang="it-IT" sz="1000" b="1" dirty="0" smtClean="0">
                <a:latin typeface="Arial" pitchFamily="34" charset="0"/>
                <a:cs typeface="Arial" pitchFamily="34" charset="0"/>
              </a:rPr>
              <a:t>SSP</a:t>
            </a:r>
          </a:p>
        </p:txBody>
      </p:sp>
      <p:cxnSp>
        <p:nvCxnSpPr>
          <p:cNvPr id="79" name="Straight Connector 78"/>
          <p:cNvCxnSpPr>
            <a:stCxn id="75" idx="3"/>
          </p:cNvCxnSpPr>
          <p:nvPr/>
        </p:nvCxnSpPr>
        <p:spPr>
          <a:xfrm flipV="1">
            <a:off x="960240" y="5157192"/>
            <a:ext cx="587424" cy="764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69" idx="3"/>
            <a:endCxn id="70" idx="0"/>
          </p:cNvCxnSpPr>
          <p:nvPr/>
        </p:nvCxnSpPr>
        <p:spPr>
          <a:xfrm flipV="1">
            <a:off x="2339752" y="4671898"/>
            <a:ext cx="1088608" cy="1057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427984" y="1628800"/>
            <a:ext cx="574196" cy="307777"/>
          </a:xfrm>
          <a:prstGeom prst="rect">
            <a:avLst/>
          </a:prstGeom>
          <a:noFill/>
        </p:spPr>
        <p:txBody>
          <a:bodyPr wrap="none" rtlCol="0">
            <a:spAutoFit/>
          </a:bodyPr>
          <a:lstStyle/>
          <a:p>
            <a:r>
              <a:rPr lang="it-IT" sz="1400" b="1" dirty="0" smtClean="0">
                <a:latin typeface="Arial" pitchFamily="34" charset="0"/>
                <a:cs typeface="Arial" pitchFamily="34" charset="0"/>
              </a:rPr>
              <a:t>SMS</a:t>
            </a:r>
            <a:endParaRPr lang="it-IT" sz="1100" b="1" dirty="0" smtClean="0">
              <a:latin typeface="Arial" pitchFamily="34" charset="0"/>
              <a:cs typeface="Arial" pitchFamily="34" charset="0"/>
            </a:endParaRPr>
          </a:p>
        </p:txBody>
      </p:sp>
      <p:sp>
        <p:nvSpPr>
          <p:cNvPr id="82" name="Cloud"/>
          <p:cNvSpPr>
            <a:spLocks noChangeAspect="1" noEditPoints="1" noChangeArrowheads="1"/>
          </p:cNvSpPr>
          <p:nvPr/>
        </p:nvSpPr>
        <p:spPr bwMode="auto">
          <a:xfrm>
            <a:off x="1763688" y="1268760"/>
            <a:ext cx="2293085" cy="111764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DDDDDD"/>
          </a:solidFill>
          <a:ln w="9525" algn="ctr">
            <a:solidFill>
              <a:schemeClr val="tx1"/>
            </a:solidFill>
            <a:miter lim="800000"/>
            <a:headEnd/>
            <a:tailEnd/>
          </a:ln>
          <a:effectLst/>
        </p:spPr>
        <p:txBody>
          <a:bodyPr anchor="ctr"/>
          <a:lstStyle/>
          <a:p>
            <a:endParaRPr lang="en-US" b="1" dirty="0">
              <a:latin typeface="Arial Narrow" pitchFamily="34" charset="0"/>
            </a:endParaRPr>
          </a:p>
          <a:p>
            <a:endParaRPr lang="en-US" b="1" dirty="0">
              <a:latin typeface="Arial Narrow" pitchFamily="34" charset="0"/>
            </a:endParaRPr>
          </a:p>
        </p:txBody>
      </p:sp>
      <p:cxnSp>
        <p:nvCxnSpPr>
          <p:cNvPr id="83" name="Straight Connector 82"/>
          <p:cNvCxnSpPr/>
          <p:nvPr/>
        </p:nvCxnSpPr>
        <p:spPr>
          <a:xfrm>
            <a:off x="3995936" y="1700808"/>
            <a:ext cx="43916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85" name="Picture 16" descr="0SSrete2"/>
          <p:cNvPicPr>
            <a:picLocks noChangeAspect="1" noChangeArrowheads="1"/>
          </p:cNvPicPr>
          <p:nvPr/>
        </p:nvPicPr>
        <p:blipFill>
          <a:blip r:embed="rId3" cstate="print"/>
          <a:srcRect/>
          <a:stretch>
            <a:fillRect/>
          </a:stretch>
        </p:blipFill>
        <p:spPr bwMode="auto">
          <a:xfrm>
            <a:off x="6084168" y="1124744"/>
            <a:ext cx="495176" cy="442121"/>
          </a:xfrm>
          <a:prstGeom prst="rect">
            <a:avLst/>
          </a:prstGeom>
          <a:noFill/>
        </p:spPr>
      </p:pic>
      <p:pic>
        <p:nvPicPr>
          <p:cNvPr id="86" name="Picture 16" descr="0SSrete2"/>
          <p:cNvPicPr>
            <a:picLocks noChangeAspect="1" noChangeArrowheads="1"/>
          </p:cNvPicPr>
          <p:nvPr/>
        </p:nvPicPr>
        <p:blipFill>
          <a:blip r:embed="rId3" cstate="print"/>
          <a:srcRect/>
          <a:stretch>
            <a:fillRect/>
          </a:stretch>
        </p:blipFill>
        <p:spPr bwMode="auto">
          <a:xfrm>
            <a:off x="6588224" y="1834751"/>
            <a:ext cx="495176" cy="442121"/>
          </a:xfrm>
          <a:prstGeom prst="rect">
            <a:avLst/>
          </a:prstGeom>
          <a:noFill/>
        </p:spPr>
      </p:pic>
      <p:cxnSp>
        <p:nvCxnSpPr>
          <p:cNvPr id="87" name="Straight Connector 86"/>
          <p:cNvCxnSpPr>
            <a:endCxn id="86" idx="1"/>
          </p:cNvCxnSpPr>
          <p:nvPr/>
        </p:nvCxnSpPr>
        <p:spPr>
          <a:xfrm>
            <a:off x="5004048" y="1916832"/>
            <a:ext cx="1584176" cy="1389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907704" y="1628800"/>
            <a:ext cx="2010487" cy="338554"/>
          </a:xfrm>
          <a:prstGeom prst="rect">
            <a:avLst/>
          </a:prstGeom>
          <a:noFill/>
        </p:spPr>
        <p:txBody>
          <a:bodyPr wrap="none" rtlCol="0">
            <a:spAutoFit/>
          </a:bodyPr>
          <a:lstStyle/>
          <a:p>
            <a:r>
              <a:rPr lang="it-IT" sz="1600" b="1" dirty="0" smtClean="0">
                <a:latin typeface="Arial" pitchFamily="34" charset="0"/>
                <a:cs typeface="Arial" pitchFamily="34" charset="0"/>
              </a:rPr>
              <a:t>Swithced  Network</a:t>
            </a:r>
            <a:endParaRPr lang="it-IT" sz="1600" b="1" dirty="0">
              <a:latin typeface="Arial" pitchFamily="34" charset="0"/>
              <a:cs typeface="Arial" pitchFamily="34" charset="0"/>
            </a:endParaRPr>
          </a:p>
        </p:txBody>
      </p:sp>
      <p:sp>
        <p:nvSpPr>
          <p:cNvPr id="98" name="TextBox 97"/>
          <p:cNvSpPr txBox="1"/>
          <p:nvPr/>
        </p:nvSpPr>
        <p:spPr>
          <a:xfrm>
            <a:off x="251520" y="1124744"/>
            <a:ext cx="1008112" cy="430887"/>
          </a:xfrm>
          <a:prstGeom prst="rect">
            <a:avLst/>
          </a:prstGeom>
          <a:noFill/>
        </p:spPr>
        <p:txBody>
          <a:bodyPr wrap="square" rtlCol="0">
            <a:spAutoFit/>
          </a:bodyPr>
          <a:lstStyle/>
          <a:p>
            <a:pPr algn="ctr"/>
            <a:r>
              <a:rPr lang="it-IT" sz="1100" b="1" dirty="0" smtClean="0">
                <a:latin typeface="Arial" pitchFamily="34" charset="0"/>
                <a:cs typeface="Arial" pitchFamily="34" charset="0"/>
              </a:rPr>
              <a:t>Customer</a:t>
            </a:r>
          </a:p>
          <a:p>
            <a:pPr algn="ctr"/>
            <a:r>
              <a:rPr lang="it-IT" sz="1100" b="1" dirty="0" smtClean="0">
                <a:latin typeface="Arial" pitchFamily="34" charset="0"/>
                <a:cs typeface="Arial" pitchFamily="34" charset="0"/>
              </a:rPr>
              <a:t>control</a:t>
            </a:r>
          </a:p>
        </p:txBody>
      </p:sp>
      <p:sp>
        <p:nvSpPr>
          <p:cNvPr id="99" name="TextBox 98"/>
          <p:cNvSpPr txBox="1"/>
          <p:nvPr/>
        </p:nvSpPr>
        <p:spPr>
          <a:xfrm>
            <a:off x="6228184" y="908720"/>
            <a:ext cx="648072" cy="261610"/>
          </a:xfrm>
          <a:prstGeom prst="rect">
            <a:avLst/>
          </a:prstGeom>
          <a:noFill/>
        </p:spPr>
        <p:txBody>
          <a:bodyPr wrap="square" rtlCol="0">
            <a:spAutoFit/>
          </a:bodyPr>
          <a:lstStyle/>
          <a:p>
            <a:pPr algn="ctr"/>
            <a:r>
              <a:rPr lang="it-IT" sz="1100" b="1" dirty="0" smtClean="0">
                <a:latin typeface="Arial" pitchFamily="34" charset="0"/>
                <a:cs typeface="Arial" pitchFamily="34" charset="0"/>
              </a:rPr>
              <a:t>SCE</a:t>
            </a:r>
          </a:p>
        </p:txBody>
      </p:sp>
      <p:sp>
        <p:nvSpPr>
          <p:cNvPr id="100" name="TextBox 99"/>
          <p:cNvSpPr txBox="1"/>
          <p:nvPr/>
        </p:nvSpPr>
        <p:spPr>
          <a:xfrm>
            <a:off x="6876256" y="1629961"/>
            <a:ext cx="1008112" cy="430887"/>
          </a:xfrm>
          <a:prstGeom prst="rect">
            <a:avLst/>
          </a:prstGeom>
          <a:noFill/>
        </p:spPr>
        <p:txBody>
          <a:bodyPr wrap="square" rtlCol="0">
            <a:spAutoFit/>
          </a:bodyPr>
          <a:lstStyle/>
          <a:p>
            <a:pPr algn="ctr"/>
            <a:r>
              <a:rPr lang="it-IT" sz="1100" b="1" dirty="0" smtClean="0">
                <a:latin typeface="Arial" pitchFamily="34" charset="0"/>
                <a:cs typeface="Arial" pitchFamily="34" charset="0"/>
              </a:rPr>
              <a:t>Service</a:t>
            </a:r>
          </a:p>
          <a:p>
            <a:pPr algn="ctr"/>
            <a:r>
              <a:rPr lang="it-IT" sz="1100" b="1" dirty="0" smtClean="0">
                <a:latin typeface="Arial" pitchFamily="34" charset="0"/>
                <a:cs typeface="Arial" pitchFamily="34" charset="0"/>
              </a:rPr>
              <a:t>Manager</a:t>
            </a:r>
          </a:p>
        </p:txBody>
      </p:sp>
      <p:pic>
        <p:nvPicPr>
          <p:cNvPr id="101" name="Picture 67" descr="TDM-Switch"/>
          <p:cNvPicPr>
            <a:picLocks noChangeAspect="1" noChangeArrowheads="1"/>
          </p:cNvPicPr>
          <p:nvPr/>
        </p:nvPicPr>
        <p:blipFill>
          <a:blip r:embed="rId2" cstate="print"/>
          <a:srcRect/>
          <a:stretch>
            <a:fillRect/>
          </a:stretch>
        </p:blipFill>
        <p:spPr bwMode="auto">
          <a:xfrm>
            <a:off x="6948264" y="4332015"/>
            <a:ext cx="788566" cy="1257225"/>
          </a:xfrm>
          <a:prstGeom prst="rect">
            <a:avLst/>
          </a:prstGeom>
          <a:noFill/>
        </p:spPr>
      </p:pic>
      <p:sp>
        <p:nvSpPr>
          <p:cNvPr id="102" name="Oval 101"/>
          <p:cNvSpPr/>
          <p:nvPr/>
        </p:nvSpPr>
        <p:spPr>
          <a:xfrm>
            <a:off x="7020272" y="4581128"/>
            <a:ext cx="504056" cy="216024"/>
          </a:xfrm>
          <a:prstGeom prst="ellipse">
            <a:avLst/>
          </a:prstGeom>
          <a:solidFill>
            <a:schemeClr val="bg2"/>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dirty="0">
              <a:solidFill>
                <a:schemeClr val="tx1"/>
              </a:solidFill>
            </a:endParaRPr>
          </a:p>
        </p:txBody>
      </p:sp>
      <p:pic>
        <p:nvPicPr>
          <p:cNvPr id="103" name="Picture 632"/>
          <p:cNvPicPr>
            <a:picLocks noChangeAspect="1" noChangeArrowheads="1"/>
          </p:cNvPicPr>
          <p:nvPr/>
        </p:nvPicPr>
        <p:blipFill>
          <a:blip r:embed="rId4" cstate="print"/>
          <a:srcRect/>
          <a:stretch>
            <a:fillRect/>
          </a:stretch>
        </p:blipFill>
        <p:spPr bwMode="auto">
          <a:xfrm>
            <a:off x="8330951" y="4509120"/>
            <a:ext cx="417513" cy="274638"/>
          </a:xfrm>
          <a:prstGeom prst="rect">
            <a:avLst/>
          </a:prstGeom>
          <a:noFill/>
          <a:ln w="9525">
            <a:noFill/>
            <a:miter lim="800000"/>
            <a:headEnd/>
            <a:tailEnd/>
          </a:ln>
        </p:spPr>
      </p:pic>
      <p:pic>
        <p:nvPicPr>
          <p:cNvPr id="104" name="Picture 491"/>
          <p:cNvPicPr>
            <a:picLocks noChangeAspect="1" noChangeArrowheads="1"/>
          </p:cNvPicPr>
          <p:nvPr/>
        </p:nvPicPr>
        <p:blipFill>
          <a:blip r:embed="rId5" cstate="print"/>
          <a:srcRect/>
          <a:stretch>
            <a:fillRect/>
          </a:stretch>
        </p:blipFill>
        <p:spPr bwMode="auto">
          <a:xfrm>
            <a:off x="8388424" y="5229200"/>
            <a:ext cx="420688" cy="296863"/>
          </a:xfrm>
          <a:prstGeom prst="rect">
            <a:avLst/>
          </a:prstGeom>
          <a:noFill/>
          <a:ln w="9525">
            <a:noFill/>
            <a:miter lim="800000"/>
            <a:headEnd/>
            <a:tailEnd/>
          </a:ln>
        </p:spPr>
      </p:pic>
      <p:sp>
        <p:nvSpPr>
          <p:cNvPr id="105" name="TextBox 104"/>
          <p:cNvSpPr txBox="1"/>
          <p:nvPr/>
        </p:nvSpPr>
        <p:spPr>
          <a:xfrm>
            <a:off x="7092280" y="4581128"/>
            <a:ext cx="439544" cy="246221"/>
          </a:xfrm>
          <a:prstGeom prst="rect">
            <a:avLst/>
          </a:prstGeom>
          <a:noFill/>
        </p:spPr>
        <p:txBody>
          <a:bodyPr wrap="none" rtlCol="0">
            <a:spAutoFit/>
          </a:bodyPr>
          <a:lstStyle/>
          <a:p>
            <a:r>
              <a:rPr lang="it-IT" sz="1000" b="1" dirty="0" smtClean="0">
                <a:latin typeface="Arial" pitchFamily="34" charset="0"/>
                <a:cs typeface="Arial" pitchFamily="34" charset="0"/>
              </a:rPr>
              <a:t>SSP</a:t>
            </a:r>
          </a:p>
        </p:txBody>
      </p:sp>
      <p:cxnSp>
        <p:nvCxnSpPr>
          <p:cNvPr id="106" name="Straight Connector 105"/>
          <p:cNvCxnSpPr>
            <a:endCxn id="101" idx="1"/>
          </p:cNvCxnSpPr>
          <p:nvPr/>
        </p:nvCxnSpPr>
        <p:spPr>
          <a:xfrm>
            <a:off x="6156176" y="4686924"/>
            <a:ext cx="792088" cy="2737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Freeform 106"/>
          <p:cNvSpPr/>
          <p:nvPr/>
        </p:nvSpPr>
        <p:spPr>
          <a:xfrm>
            <a:off x="2123058" y="3217044"/>
            <a:ext cx="2343150" cy="1308100"/>
          </a:xfrm>
          <a:custGeom>
            <a:avLst/>
            <a:gdLst>
              <a:gd name="connsiteX0" fmla="*/ 0 w 2343150"/>
              <a:gd name="connsiteY0" fmla="*/ 1295400 h 1308100"/>
              <a:gd name="connsiteX1" fmla="*/ 1860550 w 2343150"/>
              <a:gd name="connsiteY1" fmla="*/ 1092200 h 1308100"/>
              <a:gd name="connsiteX2" fmla="*/ 2343150 w 2343150"/>
              <a:gd name="connsiteY2" fmla="*/ 0 h 1308100"/>
            </a:gdLst>
            <a:ahLst/>
            <a:cxnLst>
              <a:cxn ang="0">
                <a:pos x="connsiteX0" y="connsiteY0"/>
              </a:cxn>
              <a:cxn ang="0">
                <a:pos x="connsiteX1" y="connsiteY1"/>
              </a:cxn>
              <a:cxn ang="0">
                <a:pos x="connsiteX2" y="connsiteY2"/>
              </a:cxn>
            </a:cxnLst>
            <a:rect l="l" t="t" r="r" b="b"/>
            <a:pathLst>
              <a:path w="2343150" h="1308100">
                <a:moveTo>
                  <a:pt x="0" y="1295400"/>
                </a:moveTo>
                <a:cubicBezTo>
                  <a:pt x="735012" y="1301750"/>
                  <a:pt x="1470025" y="1308100"/>
                  <a:pt x="1860550" y="1092200"/>
                </a:cubicBezTo>
                <a:cubicBezTo>
                  <a:pt x="2251075" y="876300"/>
                  <a:pt x="2297112" y="438150"/>
                  <a:pt x="2343150" y="0"/>
                </a:cubicBezTo>
              </a:path>
            </a:pathLst>
          </a:custGeom>
          <a:ln w="19050">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08" name="Freeform 107"/>
          <p:cNvSpPr/>
          <p:nvPr/>
        </p:nvSpPr>
        <p:spPr>
          <a:xfrm>
            <a:off x="2078608" y="3255144"/>
            <a:ext cx="2552700" cy="1473200"/>
          </a:xfrm>
          <a:custGeom>
            <a:avLst/>
            <a:gdLst>
              <a:gd name="connsiteX0" fmla="*/ 0 w 2552700"/>
              <a:gd name="connsiteY0" fmla="*/ 1333500 h 1473200"/>
              <a:gd name="connsiteX1" fmla="*/ 2076450 w 2552700"/>
              <a:gd name="connsiteY1" fmla="*/ 1250950 h 1473200"/>
              <a:gd name="connsiteX2" fmla="*/ 2552700 w 2552700"/>
              <a:gd name="connsiteY2" fmla="*/ 0 h 1473200"/>
            </a:gdLst>
            <a:ahLst/>
            <a:cxnLst>
              <a:cxn ang="0">
                <a:pos x="connsiteX0" y="connsiteY0"/>
              </a:cxn>
              <a:cxn ang="0">
                <a:pos x="connsiteX1" y="connsiteY1"/>
              </a:cxn>
              <a:cxn ang="0">
                <a:pos x="connsiteX2" y="connsiteY2"/>
              </a:cxn>
            </a:cxnLst>
            <a:rect l="l" t="t" r="r" b="b"/>
            <a:pathLst>
              <a:path w="2552700" h="1473200">
                <a:moveTo>
                  <a:pt x="0" y="1333500"/>
                </a:moveTo>
                <a:cubicBezTo>
                  <a:pt x="825500" y="1403350"/>
                  <a:pt x="1651000" y="1473200"/>
                  <a:pt x="2076450" y="1250950"/>
                </a:cubicBezTo>
                <a:cubicBezTo>
                  <a:pt x="2501900" y="1028700"/>
                  <a:pt x="2527300" y="514350"/>
                  <a:pt x="2552700" y="0"/>
                </a:cubicBezTo>
              </a:path>
            </a:pathLst>
          </a:custGeom>
          <a:ln w="19050">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09" name="Freeform 108"/>
          <p:cNvSpPr/>
          <p:nvPr/>
        </p:nvSpPr>
        <p:spPr>
          <a:xfrm>
            <a:off x="2332608" y="4759036"/>
            <a:ext cx="4622800" cy="267758"/>
          </a:xfrm>
          <a:custGeom>
            <a:avLst/>
            <a:gdLst>
              <a:gd name="connsiteX0" fmla="*/ 0 w 4622800"/>
              <a:gd name="connsiteY0" fmla="*/ 134408 h 267758"/>
              <a:gd name="connsiteX1" fmla="*/ 2089150 w 4622800"/>
              <a:gd name="connsiteY1" fmla="*/ 13758 h 267758"/>
              <a:gd name="connsiteX2" fmla="*/ 3841750 w 4622800"/>
              <a:gd name="connsiteY2" fmla="*/ 51858 h 267758"/>
              <a:gd name="connsiteX3" fmla="*/ 4622800 w 4622800"/>
              <a:gd name="connsiteY3" fmla="*/ 267758 h 267758"/>
            </a:gdLst>
            <a:ahLst/>
            <a:cxnLst>
              <a:cxn ang="0">
                <a:pos x="connsiteX0" y="connsiteY0"/>
              </a:cxn>
              <a:cxn ang="0">
                <a:pos x="connsiteX1" y="connsiteY1"/>
              </a:cxn>
              <a:cxn ang="0">
                <a:pos x="connsiteX2" y="connsiteY2"/>
              </a:cxn>
              <a:cxn ang="0">
                <a:pos x="connsiteX3" y="connsiteY3"/>
              </a:cxn>
            </a:cxnLst>
            <a:rect l="l" t="t" r="r" b="b"/>
            <a:pathLst>
              <a:path w="4622800" h="267758">
                <a:moveTo>
                  <a:pt x="0" y="134408"/>
                </a:moveTo>
                <a:cubicBezTo>
                  <a:pt x="724429" y="80962"/>
                  <a:pt x="1448859" y="27516"/>
                  <a:pt x="2089150" y="13758"/>
                </a:cubicBezTo>
                <a:cubicBezTo>
                  <a:pt x="2729441" y="0"/>
                  <a:pt x="3419475" y="9525"/>
                  <a:pt x="3841750" y="51858"/>
                </a:cubicBezTo>
                <a:cubicBezTo>
                  <a:pt x="4264025" y="94191"/>
                  <a:pt x="4443412" y="180974"/>
                  <a:pt x="4622800" y="267758"/>
                </a:cubicBezTo>
              </a:path>
            </a:pathLst>
          </a:custGeom>
          <a:ln w="19050">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10" name="Decagon 109"/>
          <p:cNvSpPr/>
          <p:nvPr/>
        </p:nvSpPr>
        <p:spPr>
          <a:xfrm>
            <a:off x="1187624" y="4149080"/>
            <a:ext cx="216024" cy="216024"/>
          </a:xfrm>
          <a:prstGeom prst="dec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1</a:t>
            </a:r>
            <a:endParaRPr lang="it-IT" b="1" dirty="0">
              <a:solidFill>
                <a:schemeClr val="tx1"/>
              </a:solidFill>
            </a:endParaRPr>
          </a:p>
        </p:txBody>
      </p:sp>
      <p:sp>
        <p:nvSpPr>
          <p:cNvPr id="111" name="Decagon 110"/>
          <p:cNvSpPr/>
          <p:nvPr/>
        </p:nvSpPr>
        <p:spPr>
          <a:xfrm>
            <a:off x="4139952" y="3573016"/>
            <a:ext cx="216024" cy="216024"/>
          </a:xfrm>
          <a:prstGeom prst="dec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2</a:t>
            </a:r>
            <a:endParaRPr lang="it-IT" b="1" dirty="0">
              <a:solidFill>
                <a:schemeClr val="tx1"/>
              </a:solidFill>
            </a:endParaRPr>
          </a:p>
        </p:txBody>
      </p:sp>
      <p:sp>
        <p:nvSpPr>
          <p:cNvPr id="112" name="Decagon 111"/>
          <p:cNvSpPr/>
          <p:nvPr/>
        </p:nvSpPr>
        <p:spPr>
          <a:xfrm>
            <a:off x="4499992" y="4077072"/>
            <a:ext cx="216024" cy="216024"/>
          </a:xfrm>
          <a:prstGeom prst="dec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3</a:t>
            </a:r>
            <a:endParaRPr lang="it-IT" b="1" dirty="0">
              <a:solidFill>
                <a:schemeClr val="tx1"/>
              </a:solidFill>
            </a:endParaRPr>
          </a:p>
        </p:txBody>
      </p:sp>
      <p:sp>
        <p:nvSpPr>
          <p:cNvPr id="113" name="Decagon 112"/>
          <p:cNvSpPr/>
          <p:nvPr/>
        </p:nvSpPr>
        <p:spPr>
          <a:xfrm>
            <a:off x="4572000" y="4797152"/>
            <a:ext cx="216024" cy="216024"/>
          </a:xfrm>
          <a:prstGeom prst="dec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4</a:t>
            </a:r>
            <a:endParaRPr lang="it-IT" b="1" dirty="0">
              <a:solidFill>
                <a:schemeClr val="tx1"/>
              </a:solidFill>
            </a:endParaRPr>
          </a:p>
        </p:txBody>
      </p:sp>
      <p:sp>
        <p:nvSpPr>
          <p:cNvPr id="114" name="Decagon 113"/>
          <p:cNvSpPr/>
          <p:nvPr/>
        </p:nvSpPr>
        <p:spPr>
          <a:xfrm>
            <a:off x="7956376" y="5013176"/>
            <a:ext cx="216024" cy="216024"/>
          </a:xfrm>
          <a:prstGeom prst="decag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smtClean="0">
                <a:solidFill>
                  <a:schemeClr val="tx1"/>
                </a:solidFill>
              </a:rPr>
              <a:t>5</a:t>
            </a:r>
            <a:endParaRPr lang="it-IT" b="1" dirty="0">
              <a:solidFill>
                <a:schemeClr val="tx1"/>
              </a:solidFill>
            </a:endParaRPr>
          </a:p>
        </p:txBody>
      </p:sp>
      <p:sp>
        <p:nvSpPr>
          <p:cNvPr id="115" name="TextBox 114"/>
          <p:cNvSpPr txBox="1"/>
          <p:nvPr/>
        </p:nvSpPr>
        <p:spPr>
          <a:xfrm>
            <a:off x="395536" y="5589240"/>
            <a:ext cx="8568952" cy="1169551"/>
          </a:xfrm>
          <a:prstGeom prst="rect">
            <a:avLst/>
          </a:prstGeom>
          <a:noFill/>
        </p:spPr>
        <p:txBody>
          <a:bodyPr wrap="square" rtlCol="0">
            <a:spAutoFit/>
          </a:bodyPr>
          <a:lstStyle/>
          <a:p>
            <a:r>
              <a:rPr lang="it-IT" sz="1400" b="1" dirty="0" smtClean="0"/>
              <a:t>1):   The calling user dials the green number</a:t>
            </a:r>
          </a:p>
          <a:p>
            <a:r>
              <a:rPr lang="it-IT" sz="1400" b="1" dirty="0" smtClean="0"/>
              <a:t>2):   The SSP function triggers a query to SCP for number translation</a:t>
            </a:r>
          </a:p>
          <a:p>
            <a:r>
              <a:rPr lang="it-IT" sz="1400" b="1" dirty="0" smtClean="0"/>
              <a:t>3):   SCP, after realizing it was a “green number” service request, answers back with the translated number</a:t>
            </a:r>
          </a:p>
          <a:p>
            <a:r>
              <a:rPr lang="it-IT" sz="1400" b="1" dirty="0" smtClean="0"/>
              <a:t>4):   The switch forwards the call request to the destination switch</a:t>
            </a:r>
          </a:p>
          <a:p>
            <a:r>
              <a:rPr lang="it-IT" sz="1400" b="1" dirty="0" smtClean="0"/>
              <a:t>5):   The called telephone rings</a:t>
            </a:r>
            <a:endParaRPr lang="it-IT" sz="1400" b="1" dirty="0"/>
          </a:p>
        </p:txBody>
      </p:sp>
      <p:grpSp>
        <p:nvGrpSpPr>
          <p:cNvPr id="116" name="Group 69"/>
          <p:cNvGrpSpPr>
            <a:grpSpLocks/>
          </p:cNvGrpSpPr>
          <p:nvPr/>
        </p:nvGrpSpPr>
        <p:grpSpPr bwMode="auto">
          <a:xfrm>
            <a:off x="4355976" y="2492896"/>
            <a:ext cx="576064" cy="720080"/>
            <a:chOff x="4654" y="740"/>
            <a:chExt cx="283" cy="263"/>
          </a:xfrm>
        </p:grpSpPr>
        <p:sp>
          <p:nvSpPr>
            <p:cNvPr id="117" name="Freeform 43"/>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18" name="Freeform 44"/>
            <p:cNvSpPr>
              <a:spLocks/>
            </p:cNvSpPr>
            <p:nvPr/>
          </p:nvSpPr>
          <p:spPr bwMode="auto">
            <a:xfrm>
              <a:off x="4654" y="740"/>
              <a:ext cx="283" cy="31"/>
            </a:xfrm>
            <a:custGeom>
              <a:avLst/>
              <a:gdLst/>
              <a:ahLst/>
              <a:cxnLst>
                <a:cxn ang="0">
                  <a:pos x="0" y="31"/>
                </a:cxn>
                <a:cxn ang="0">
                  <a:pos x="36" y="0"/>
                </a:cxn>
                <a:cxn ang="0">
                  <a:pos x="283" y="0"/>
                </a:cxn>
                <a:cxn ang="0">
                  <a:pos x="247" y="31"/>
                </a:cxn>
                <a:cxn ang="0">
                  <a:pos x="0" y="31"/>
                </a:cxn>
              </a:cxnLst>
              <a:rect l="0" t="0" r="r" b="b"/>
              <a:pathLst>
                <a:path w="283" h="31">
                  <a:moveTo>
                    <a:pt x="0" y="31"/>
                  </a:moveTo>
                  <a:lnTo>
                    <a:pt x="36" y="0"/>
                  </a:lnTo>
                  <a:lnTo>
                    <a:pt x="283" y="0"/>
                  </a:lnTo>
                  <a:lnTo>
                    <a:pt x="247" y="31"/>
                  </a:lnTo>
                  <a:lnTo>
                    <a:pt x="0" y="31"/>
                  </a:lnTo>
                  <a:close/>
                </a:path>
              </a:pathLst>
            </a:custGeom>
            <a:solidFill>
              <a:srgbClr val="C9C9B6"/>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19" name="Rectangle 45"/>
            <p:cNvSpPr>
              <a:spLocks noChangeArrowheads="1"/>
            </p:cNvSpPr>
            <p:nvPr/>
          </p:nvSpPr>
          <p:spPr bwMode="auto">
            <a:xfrm>
              <a:off x="4654" y="771"/>
              <a:ext cx="247" cy="232"/>
            </a:xfrm>
            <a:prstGeom prst="rect">
              <a:avLst/>
            </a:prstGeom>
            <a:solidFill>
              <a:srgbClr val="B7B79D"/>
            </a:solidFill>
            <a:ln w="9525">
              <a:noFill/>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20" name="Rectangle 46"/>
            <p:cNvSpPr>
              <a:spLocks noChangeArrowheads="1"/>
            </p:cNvSpPr>
            <p:nvPr/>
          </p:nvSpPr>
          <p:spPr bwMode="auto">
            <a:xfrm>
              <a:off x="4655" y="772"/>
              <a:ext cx="245" cy="230"/>
            </a:xfrm>
            <a:prstGeom prst="rect">
              <a:avLst/>
            </a:prstGeom>
            <a:solidFill>
              <a:srgbClr val="B7B79D"/>
            </a:solid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121" name="Freeform 47"/>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9525">
              <a:no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22" name="Freeform 48"/>
            <p:cNvSpPr>
              <a:spLocks/>
            </p:cNvSpPr>
            <p:nvPr/>
          </p:nvSpPr>
          <p:spPr bwMode="auto">
            <a:xfrm>
              <a:off x="4901" y="740"/>
              <a:ext cx="36" cy="263"/>
            </a:xfrm>
            <a:custGeom>
              <a:avLst/>
              <a:gdLst/>
              <a:ahLst/>
              <a:cxnLst>
                <a:cxn ang="0">
                  <a:pos x="0" y="263"/>
                </a:cxn>
                <a:cxn ang="0">
                  <a:pos x="36" y="230"/>
                </a:cxn>
                <a:cxn ang="0">
                  <a:pos x="36" y="0"/>
                </a:cxn>
                <a:cxn ang="0">
                  <a:pos x="0" y="31"/>
                </a:cxn>
                <a:cxn ang="0">
                  <a:pos x="0" y="263"/>
                </a:cxn>
              </a:cxnLst>
              <a:rect l="0" t="0" r="r" b="b"/>
              <a:pathLst>
                <a:path w="36" h="263">
                  <a:moveTo>
                    <a:pt x="0" y="263"/>
                  </a:moveTo>
                  <a:lnTo>
                    <a:pt x="36" y="230"/>
                  </a:lnTo>
                  <a:lnTo>
                    <a:pt x="36" y="0"/>
                  </a:lnTo>
                  <a:lnTo>
                    <a:pt x="0" y="31"/>
                  </a:lnTo>
                  <a:lnTo>
                    <a:pt x="0" y="263"/>
                  </a:lnTo>
                  <a:close/>
                </a:path>
              </a:pathLst>
            </a:custGeom>
            <a:solidFill>
              <a:srgbClr val="7A7A5A"/>
            </a:solidFill>
            <a:ln w="3175">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123" name="Group 52"/>
            <p:cNvGrpSpPr>
              <a:grpSpLocks/>
            </p:cNvGrpSpPr>
            <p:nvPr/>
          </p:nvGrpSpPr>
          <p:grpSpPr bwMode="auto">
            <a:xfrm>
              <a:off x="4654" y="833"/>
              <a:ext cx="250" cy="117"/>
              <a:chOff x="4654" y="833"/>
              <a:chExt cx="250" cy="117"/>
            </a:xfrm>
          </p:grpSpPr>
          <p:sp>
            <p:nvSpPr>
              <p:cNvPr id="140" name="Line 49"/>
              <p:cNvSpPr>
                <a:spLocks noChangeShapeType="1"/>
              </p:cNvSpPr>
              <p:nvPr/>
            </p:nvSpPr>
            <p:spPr bwMode="auto">
              <a:xfrm>
                <a:off x="4654" y="833"/>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1" name="Line 50"/>
              <p:cNvSpPr>
                <a:spLocks noChangeShapeType="1"/>
              </p:cNvSpPr>
              <p:nvPr/>
            </p:nvSpPr>
            <p:spPr bwMode="auto">
              <a:xfrm>
                <a:off x="4654" y="891"/>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42" name="Line 51"/>
              <p:cNvSpPr>
                <a:spLocks noChangeShapeType="1"/>
              </p:cNvSpPr>
              <p:nvPr/>
            </p:nvSpPr>
            <p:spPr bwMode="auto">
              <a:xfrm>
                <a:off x="4654" y="949"/>
                <a:ext cx="250" cy="1"/>
              </a:xfrm>
              <a:prstGeom prst="line">
                <a:avLst/>
              </a:prstGeom>
              <a:noFill/>
              <a:ln w="6350">
                <a:solidFill>
                  <a:srgbClr val="DBDBCE"/>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24" name="Group 56"/>
            <p:cNvGrpSpPr>
              <a:grpSpLocks/>
            </p:cNvGrpSpPr>
            <p:nvPr/>
          </p:nvGrpSpPr>
          <p:grpSpPr bwMode="auto">
            <a:xfrm>
              <a:off x="4654" y="831"/>
              <a:ext cx="250" cy="117"/>
              <a:chOff x="4654" y="831"/>
              <a:chExt cx="250" cy="117"/>
            </a:xfrm>
          </p:grpSpPr>
          <p:sp>
            <p:nvSpPr>
              <p:cNvPr id="137" name="Line 53"/>
              <p:cNvSpPr>
                <a:spLocks noChangeShapeType="1"/>
              </p:cNvSpPr>
              <p:nvPr/>
            </p:nvSpPr>
            <p:spPr bwMode="auto">
              <a:xfrm>
                <a:off x="4654" y="831"/>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8" name="Line 54"/>
              <p:cNvSpPr>
                <a:spLocks noChangeShapeType="1"/>
              </p:cNvSpPr>
              <p:nvPr/>
            </p:nvSpPr>
            <p:spPr bwMode="auto">
              <a:xfrm>
                <a:off x="4654" y="889"/>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9" name="Line 55"/>
              <p:cNvSpPr>
                <a:spLocks noChangeShapeType="1"/>
              </p:cNvSpPr>
              <p:nvPr/>
            </p:nvSpPr>
            <p:spPr bwMode="auto">
              <a:xfrm>
                <a:off x="4654" y="947"/>
                <a:ext cx="250" cy="1"/>
              </a:xfrm>
              <a:prstGeom prst="line">
                <a:avLst/>
              </a:prstGeom>
              <a:noFill/>
              <a:ln w="6350">
                <a:solidFill>
                  <a:srgbClr val="494936"/>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125" name="Rectangle 57"/>
            <p:cNvSpPr>
              <a:spLocks noChangeArrowheads="1"/>
            </p:cNvSpPr>
            <p:nvPr/>
          </p:nvSpPr>
          <p:spPr bwMode="auto">
            <a:xfrm>
              <a:off x="4655" y="772"/>
              <a:ext cx="245" cy="230"/>
            </a:xfrm>
            <a:prstGeom prst="rect">
              <a:avLst/>
            </a:prstGeom>
            <a:noFill/>
            <a:ln w="3175">
              <a:solidFill>
                <a:srgbClr val="494936"/>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126" name="Group 261"/>
            <p:cNvGrpSpPr>
              <a:grpSpLocks/>
            </p:cNvGrpSpPr>
            <p:nvPr/>
          </p:nvGrpSpPr>
          <p:grpSpPr bwMode="auto">
            <a:xfrm>
              <a:off x="4821" y="802"/>
              <a:ext cx="61" cy="177"/>
              <a:chOff x="4821" y="802"/>
              <a:chExt cx="61" cy="177"/>
            </a:xfrm>
          </p:grpSpPr>
          <p:grpSp>
            <p:nvGrpSpPr>
              <p:cNvPr id="127" name="Group 62"/>
              <p:cNvGrpSpPr>
                <a:grpSpLocks/>
              </p:cNvGrpSpPr>
              <p:nvPr/>
            </p:nvGrpSpPr>
            <p:grpSpPr bwMode="auto">
              <a:xfrm>
                <a:off x="4823" y="804"/>
                <a:ext cx="59" cy="175"/>
                <a:chOff x="4823" y="804"/>
                <a:chExt cx="59" cy="175"/>
              </a:xfrm>
            </p:grpSpPr>
            <p:sp>
              <p:nvSpPr>
                <p:cNvPr id="133" name="Line 58"/>
                <p:cNvSpPr>
                  <a:spLocks noChangeShapeType="1"/>
                </p:cNvSpPr>
                <p:nvPr/>
              </p:nvSpPr>
              <p:spPr bwMode="auto">
                <a:xfrm>
                  <a:off x="4823" y="804"/>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4" name="Line 59"/>
                <p:cNvSpPr>
                  <a:spLocks noChangeShapeType="1"/>
                </p:cNvSpPr>
                <p:nvPr/>
              </p:nvSpPr>
              <p:spPr bwMode="auto">
                <a:xfrm>
                  <a:off x="4823" y="862"/>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5" name="Line 60"/>
                <p:cNvSpPr>
                  <a:spLocks noChangeShapeType="1"/>
                </p:cNvSpPr>
                <p:nvPr/>
              </p:nvSpPr>
              <p:spPr bwMode="auto">
                <a:xfrm>
                  <a:off x="4823" y="920"/>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6" name="Line 61"/>
                <p:cNvSpPr>
                  <a:spLocks noChangeShapeType="1"/>
                </p:cNvSpPr>
                <p:nvPr/>
              </p:nvSpPr>
              <p:spPr bwMode="auto">
                <a:xfrm>
                  <a:off x="4823" y="978"/>
                  <a:ext cx="59" cy="1"/>
                </a:xfrm>
                <a:prstGeom prst="line">
                  <a:avLst/>
                </a:prstGeom>
                <a:noFill/>
                <a:ln w="9525">
                  <a:solidFill>
                    <a:srgbClr val="EDEDE7"/>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nvGrpSpPr>
              <p:cNvPr id="128" name="Group 67"/>
              <p:cNvGrpSpPr>
                <a:grpSpLocks/>
              </p:cNvGrpSpPr>
              <p:nvPr/>
            </p:nvGrpSpPr>
            <p:grpSpPr bwMode="auto">
              <a:xfrm>
                <a:off x="4821" y="802"/>
                <a:ext cx="59" cy="175"/>
                <a:chOff x="4821" y="802"/>
                <a:chExt cx="59" cy="175"/>
              </a:xfrm>
            </p:grpSpPr>
            <p:sp>
              <p:nvSpPr>
                <p:cNvPr id="129" name="Line 63"/>
                <p:cNvSpPr>
                  <a:spLocks noChangeShapeType="1"/>
                </p:cNvSpPr>
                <p:nvPr/>
              </p:nvSpPr>
              <p:spPr bwMode="auto">
                <a:xfrm>
                  <a:off x="4821" y="802"/>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0" name="Line 64"/>
                <p:cNvSpPr>
                  <a:spLocks noChangeShapeType="1"/>
                </p:cNvSpPr>
                <p:nvPr/>
              </p:nvSpPr>
              <p:spPr bwMode="auto">
                <a:xfrm>
                  <a:off x="4821" y="860"/>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1" name="Line 65"/>
                <p:cNvSpPr>
                  <a:spLocks noChangeShapeType="1"/>
                </p:cNvSpPr>
                <p:nvPr/>
              </p:nvSpPr>
              <p:spPr bwMode="auto">
                <a:xfrm>
                  <a:off x="4821" y="918"/>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132" name="Line 66"/>
                <p:cNvSpPr>
                  <a:spLocks noChangeShapeType="1"/>
                </p:cNvSpPr>
                <p:nvPr/>
              </p:nvSpPr>
              <p:spPr bwMode="auto">
                <a:xfrm>
                  <a:off x="4821" y="976"/>
                  <a:ext cx="59" cy="1"/>
                </a:xfrm>
                <a:prstGeom prst="line">
                  <a:avLst/>
                </a:pr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grpSp>
      </p:grpSp>
      <p:sp>
        <p:nvSpPr>
          <p:cNvPr id="143" name="TextBox 142"/>
          <p:cNvSpPr txBox="1"/>
          <p:nvPr/>
        </p:nvSpPr>
        <p:spPr>
          <a:xfrm>
            <a:off x="4932040" y="2708920"/>
            <a:ext cx="460382" cy="307777"/>
          </a:xfrm>
          <a:prstGeom prst="rect">
            <a:avLst/>
          </a:prstGeom>
          <a:noFill/>
        </p:spPr>
        <p:txBody>
          <a:bodyPr wrap="none" rtlCol="0">
            <a:spAutoFit/>
          </a:bodyPr>
          <a:lstStyle/>
          <a:p>
            <a:r>
              <a:rPr lang="it-IT" sz="1400" b="1" dirty="0" smtClean="0"/>
              <a:t>SCP</a:t>
            </a:r>
            <a:endParaRPr lang="it-IT" b="1" dirty="0"/>
          </a:p>
        </p:txBody>
      </p:sp>
      <p:sp>
        <p:nvSpPr>
          <p:cNvPr id="84" name="TextBox 83"/>
          <p:cNvSpPr txBox="1"/>
          <p:nvPr/>
        </p:nvSpPr>
        <p:spPr>
          <a:xfrm>
            <a:off x="6660232" y="2996952"/>
            <a:ext cx="2384755" cy="1015663"/>
          </a:xfrm>
          <a:prstGeom prst="rect">
            <a:avLst/>
          </a:prstGeom>
          <a:noFill/>
        </p:spPr>
        <p:txBody>
          <a:bodyPr wrap="none" rtlCol="0">
            <a:spAutoFit/>
          </a:bodyPr>
          <a:lstStyle/>
          <a:p>
            <a:r>
              <a:rPr lang="it-IT" sz="1200" b="1" dirty="0" smtClean="0"/>
              <a:t>SCP: Service Control Point</a:t>
            </a:r>
          </a:p>
          <a:p>
            <a:r>
              <a:rPr lang="it-IT" sz="1200" b="1" dirty="0" smtClean="0"/>
              <a:t>S</a:t>
            </a:r>
            <a:r>
              <a:rPr lang="it-IT" sz="1200" b="1" dirty="0" smtClean="0"/>
              <a:t>DP: Service Data Point</a:t>
            </a:r>
          </a:p>
          <a:p>
            <a:r>
              <a:rPr lang="it-IT" sz="1200" b="1" dirty="0" smtClean="0"/>
              <a:t>SCE: Service Creation Environment</a:t>
            </a:r>
          </a:p>
          <a:p>
            <a:r>
              <a:rPr lang="it-IT" sz="1200" b="1" dirty="0" smtClean="0"/>
              <a:t>SMS: Service Management System</a:t>
            </a:r>
          </a:p>
          <a:p>
            <a:r>
              <a:rPr lang="it-IT" sz="1200" b="1" dirty="0" smtClean="0"/>
              <a:t>SSP: Service Switching Point</a:t>
            </a:r>
            <a:endParaRPr lang="it-IT"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NFV standard architecture  (2)</a:t>
            </a:r>
          </a:p>
        </p:txBody>
      </p:sp>
      <p:sp>
        <p:nvSpPr>
          <p:cNvPr id="3" name="Content Placeholder 2"/>
          <p:cNvSpPr>
            <a:spLocks noGrp="1"/>
          </p:cNvSpPr>
          <p:nvPr>
            <p:ph idx="1"/>
          </p:nvPr>
        </p:nvSpPr>
        <p:spPr>
          <a:xfrm>
            <a:off x="323528" y="908720"/>
            <a:ext cx="8436296" cy="5472608"/>
          </a:xfrm>
        </p:spPr>
        <p:txBody>
          <a:bodyPr>
            <a:noAutofit/>
          </a:bodyPr>
          <a:lstStyle/>
          <a:p>
            <a:pPr marL="514350" indent="-514350" algn="just">
              <a:buFont typeface="+mj-lt"/>
              <a:buAutoNum type="arabicParenR" startAt="3"/>
            </a:pPr>
            <a:r>
              <a:rPr lang="it-IT" sz="2800" dirty="0" smtClean="0"/>
              <a:t>Management and Orchestration (MANO): provides the network service management over the virtualized infrastructure. It includes:</a:t>
            </a:r>
          </a:p>
          <a:p>
            <a:pPr lvl="1" algn="just"/>
            <a:r>
              <a:rPr lang="it-IT" sz="2400" dirty="0" smtClean="0"/>
              <a:t>Virtualized Infrastructure Manager (VIM):</a:t>
            </a:r>
          </a:p>
          <a:p>
            <a:pPr lvl="2" algn="just"/>
            <a:r>
              <a:rPr lang="it-IT" sz="1600" dirty="0" smtClean="0"/>
              <a:t>Allocates the resources needed to run the VNFs</a:t>
            </a:r>
          </a:p>
          <a:p>
            <a:pPr lvl="2" algn="just"/>
            <a:r>
              <a:rPr lang="it-IT" sz="1600" dirty="0" smtClean="0"/>
              <a:t>Collects the infrastructure performance and fault indications and notifies them to the relevant management systems</a:t>
            </a:r>
          </a:p>
          <a:p>
            <a:pPr lvl="1" algn="just"/>
            <a:r>
              <a:rPr lang="it-IT" sz="2000" dirty="0" smtClean="0"/>
              <a:t>VNF Manager (VNFM): manages the entire life-cycle of a VNF (instance, scaling, modification and termination)</a:t>
            </a:r>
          </a:p>
          <a:p>
            <a:pPr lvl="1" algn="just"/>
            <a:r>
              <a:rPr lang="it-IT" sz="2000" dirty="0" smtClean="0"/>
              <a:t>Orchestrator: provides for</a:t>
            </a:r>
          </a:p>
          <a:p>
            <a:pPr lvl="2" algn="just"/>
            <a:r>
              <a:rPr lang="it-IT" sz="1600" dirty="0" smtClean="0"/>
              <a:t>Network service life-cycle management (instance, scaling, modification and termination)</a:t>
            </a:r>
          </a:p>
          <a:p>
            <a:pPr lvl="2" algn="just"/>
            <a:r>
              <a:rPr lang="it-IT" sz="1600" dirty="0" smtClean="0"/>
              <a:t>Orchestration of the available resources in the infrastructure through one or more VIMs, according to the actual resource availability</a:t>
            </a:r>
          </a:p>
          <a:p>
            <a:pPr lvl="1" algn="just"/>
            <a:endParaRPr lang="it-IT"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620688"/>
          </a:xfrm>
        </p:spPr>
        <p:txBody>
          <a:bodyPr>
            <a:normAutofit/>
          </a:bodyPr>
          <a:lstStyle/>
          <a:p>
            <a:r>
              <a:rPr lang="it-IT" sz="3200" dirty="0" smtClean="0">
                <a:effectLst>
                  <a:outerShdw blurRad="38100" dist="38100" dir="2700000" algn="tl">
                    <a:srgbClr val="000000">
                      <a:alpha val="43137"/>
                    </a:srgbClr>
                  </a:outerShdw>
                </a:effectLst>
              </a:rPr>
              <a:t>SDN – NFV synergy</a:t>
            </a:r>
          </a:p>
        </p:txBody>
      </p:sp>
      <p:sp>
        <p:nvSpPr>
          <p:cNvPr id="3" name="Content Placeholder 2"/>
          <p:cNvSpPr>
            <a:spLocks noGrp="1"/>
          </p:cNvSpPr>
          <p:nvPr>
            <p:ph idx="1"/>
          </p:nvPr>
        </p:nvSpPr>
        <p:spPr>
          <a:xfrm>
            <a:off x="323528" y="908720"/>
            <a:ext cx="8436296" cy="5400600"/>
          </a:xfrm>
        </p:spPr>
        <p:txBody>
          <a:bodyPr>
            <a:noAutofit/>
          </a:bodyPr>
          <a:lstStyle/>
          <a:p>
            <a:pPr algn="just"/>
            <a:r>
              <a:rPr lang="it-IT" sz="2800" dirty="0" smtClean="0"/>
              <a:t>SDN and NFV techniques are independent from each other but can be adopted together as complementary tools for achieving full network programmability:</a:t>
            </a:r>
          </a:p>
          <a:p>
            <a:pPr lvl="1" algn="just"/>
            <a:r>
              <a:rPr lang="it-IT" sz="2400" dirty="0" smtClean="0"/>
              <a:t>SDN provides Virtual Network Functions with all the advantages of programmable connection</a:t>
            </a:r>
          </a:p>
          <a:p>
            <a:pPr lvl="1" algn="just"/>
            <a:r>
              <a:rPr lang="it-IT" sz="2400" dirty="0" smtClean="0"/>
              <a:t>NFV provides SDN with the possibility to implement network functions on standard physical HW wherever they are needed and can be moved among different servers, as well as duplicated or removed if unnecessary</a:t>
            </a:r>
          </a:p>
          <a:p>
            <a:pPr algn="just"/>
            <a:r>
              <a:rPr lang="it-IT" sz="2800" dirty="0" smtClean="0"/>
              <a:t>Their integration into orchestration platforms can automate the architectural definition and configuration of the entire network infrastructure</a:t>
            </a:r>
          </a:p>
          <a:p>
            <a:pPr algn="just"/>
            <a:endParaRPr lang="it-IT" sz="2400" dirty="0" smtClean="0"/>
          </a:p>
          <a:p>
            <a:pPr algn="just"/>
            <a:endParaRPr lang="it-IT" sz="20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916832"/>
            <a:ext cx="8458200" cy="2952328"/>
          </a:xfrm>
        </p:spPr>
        <p:txBody>
          <a:bodyPr>
            <a:normAutofit/>
          </a:bodyPr>
          <a:lstStyle/>
          <a:p>
            <a:pPr algn="ctr"/>
            <a:r>
              <a:rPr lang="it-IT" sz="5400" dirty="0" smtClean="0">
                <a:effectLst>
                  <a:outerShdw blurRad="38100" dist="38100" dir="2700000" algn="tl">
                    <a:srgbClr val="000000">
                      <a:alpha val="43137"/>
                    </a:srgbClr>
                  </a:outerShdw>
                </a:effectLst>
              </a:rPr>
              <a:t>Management Systems</a:t>
            </a:r>
            <a:endParaRPr lang="it-IT" sz="5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20688"/>
          </a:xfrm>
        </p:spPr>
        <p:txBody>
          <a:bodyPr>
            <a:normAutofit fontScale="90000"/>
          </a:bodyPr>
          <a:lstStyle/>
          <a:p>
            <a:r>
              <a:rPr lang="it-IT" sz="3600" dirty="0" smtClean="0">
                <a:effectLst>
                  <a:outerShdw blurRad="38100" dist="38100" dir="2700000" algn="tl">
                    <a:srgbClr val="000000">
                      <a:alpha val="43137"/>
                    </a:srgbClr>
                  </a:outerShdw>
                </a:effectLst>
              </a:rPr>
              <a:t>Management Systems</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41176" y="692696"/>
            <a:ext cx="8723312" cy="5976664"/>
          </a:xfrm>
        </p:spPr>
        <p:txBody>
          <a:bodyPr>
            <a:normAutofit fontScale="92500" lnSpcReduction="20000"/>
          </a:bodyPr>
          <a:lstStyle/>
          <a:p>
            <a:pPr algn="just"/>
            <a:r>
              <a:rPr lang="it-IT" sz="2600" dirty="0" smtClean="0"/>
              <a:t>Management is of crucial importance in all the TLC networks</a:t>
            </a:r>
          </a:p>
          <a:p>
            <a:pPr algn="just"/>
            <a:r>
              <a:rPr lang="it-IT" sz="2600" dirty="0" smtClean="0"/>
              <a:t>No node, equipment, service or application is never deployed in a TLC network without the guarantee that it can be properly managed</a:t>
            </a:r>
          </a:p>
          <a:p>
            <a:pPr algn="just"/>
            <a:r>
              <a:rPr lang="it-IT" sz="2600" dirty="0" smtClean="0"/>
              <a:t>Management is performed by dedicated systems: the OSS (Operation Support Systems)</a:t>
            </a:r>
          </a:p>
          <a:p>
            <a:pPr algn="just"/>
            <a:r>
              <a:rPr lang="it-IT" sz="2600" dirty="0" smtClean="0"/>
              <a:t>OSS are the means through which operators perform such activities as:</a:t>
            </a:r>
          </a:p>
          <a:p>
            <a:pPr lvl="1" algn="just"/>
            <a:r>
              <a:rPr lang="it-IT" sz="2000" dirty="0" smtClean="0"/>
              <a:t>monitor the way how the network is behaving, the provided QoS, its traffic handling capabilities, its faults and the way how they affect the services, etc.</a:t>
            </a:r>
          </a:p>
          <a:p>
            <a:pPr lvl="1" algn="just"/>
            <a:r>
              <a:rPr lang="it-IT" sz="2000" dirty="0" smtClean="0"/>
              <a:t>collect statistical performance data to identify critical points or as support to network upgrade policies</a:t>
            </a:r>
          </a:p>
          <a:p>
            <a:pPr lvl="1" algn="just"/>
            <a:r>
              <a:rPr lang="it-IT" sz="2000" dirty="0" smtClean="0"/>
              <a:t>react to critical situations like traffic congestions, serious faults, configuration errors, etc.</a:t>
            </a:r>
          </a:p>
          <a:p>
            <a:pPr lvl="1" algn="just"/>
            <a:r>
              <a:rPr lang="it-IT" sz="2000" dirty="0" smtClean="0"/>
              <a:t>set the configuration of the network nodes and check the current one</a:t>
            </a:r>
          </a:p>
          <a:p>
            <a:pPr lvl="1" algn="just"/>
            <a:r>
              <a:rPr lang="it-IT" sz="2000" dirty="0" smtClean="0"/>
              <a:t>deploy and configure the services</a:t>
            </a:r>
          </a:p>
          <a:p>
            <a:pPr lvl="1" algn="just"/>
            <a:r>
              <a:rPr lang="it-IT" sz="2000" dirty="0" smtClean="0"/>
              <a:t>perform customer management</a:t>
            </a:r>
          </a:p>
          <a:p>
            <a:pPr lvl="1" algn="just"/>
            <a:r>
              <a:rPr lang="it-IT" sz="2000" dirty="0" smtClean="0"/>
              <a:t>collect accounting information and provide billing data</a:t>
            </a:r>
          </a:p>
          <a:p>
            <a:pPr lvl="1" algn="just"/>
            <a:r>
              <a:rPr lang="it-IT" sz="2000" dirty="0" smtClean="0"/>
              <a:t>. . . </a:t>
            </a:r>
          </a:p>
          <a:p>
            <a:pPr lvl="1" algn="just"/>
            <a:endParaRPr lang="it-IT" sz="2400" dirty="0" smtClean="0"/>
          </a:p>
          <a:p>
            <a:pPr lvl="1" algn="just">
              <a:buNone/>
            </a:pPr>
            <a:endParaRPr lang="it-IT" sz="2400" dirty="0" smtClean="0"/>
          </a:p>
          <a:p>
            <a:pPr lvl="1" algn="just"/>
            <a:endParaRPr lang="it-IT" sz="2400" dirty="0" smtClean="0"/>
          </a:p>
          <a:p>
            <a:pPr algn="just"/>
            <a:endParaRPr lang="it-IT" sz="2400" dirty="0" smtClean="0"/>
          </a:p>
          <a:p>
            <a:pPr algn="just"/>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20688"/>
          </a:xfrm>
        </p:spPr>
        <p:txBody>
          <a:bodyPr>
            <a:normAutofit/>
          </a:bodyPr>
          <a:lstStyle/>
          <a:p>
            <a:r>
              <a:rPr lang="it-IT" sz="3200" dirty="0" smtClean="0">
                <a:effectLst>
                  <a:outerShdw blurRad="38100" dist="38100" dir="2700000" algn="tl">
                    <a:srgbClr val="000000">
                      <a:alpha val="43137"/>
                    </a:srgbClr>
                  </a:outerShdw>
                </a:effectLst>
              </a:rPr>
              <a:t>Management Systems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620688"/>
            <a:ext cx="8723312" cy="6120680"/>
          </a:xfrm>
        </p:spPr>
        <p:txBody>
          <a:bodyPr>
            <a:normAutofit lnSpcReduction="10000"/>
          </a:bodyPr>
          <a:lstStyle/>
          <a:p>
            <a:pPr algn="just"/>
            <a:r>
              <a:rPr lang="it-IT" sz="2400" smtClean="0"/>
              <a:t>OSS functions </a:t>
            </a:r>
            <a:r>
              <a:rPr lang="it-IT" sz="2400" dirty="0" smtClean="0"/>
              <a:t>are normally placed at different levels</a:t>
            </a:r>
          </a:p>
          <a:p>
            <a:pPr lvl="1" algn="just"/>
            <a:r>
              <a:rPr lang="it-IT" sz="2000" b="1" dirty="0" smtClean="0"/>
              <a:t>Network Element </a:t>
            </a:r>
            <a:r>
              <a:rPr lang="it-IT" sz="2000" dirty="0" smtClean="0"/>
              <a:t>level (Element Managers)</a:t>
            </a:r>
          </a:p>
          <a:p>
            <a:pPr lvl="1" algn="just"/>
            <a:r>
              <a:rPr lang="it-IT" sz="2000" b="1" dirty="0" smtClean="0"/>
              <a:t>Network</a:t>
            </a:r>
            <a:r>
              <a:rPr lang="it-IT" sz="2000" dirty="0" smtClean="0"/>
              <a:t> Level</a:t>
            </a:r>
          </a:p>
          <a:p>
            <a:pPr lvl="1" algn="just"/>
            <a:r>
              <a:rPr lang="it-IT" sz="2000" b="1" dirty="0" smtClean="0"/>
              <a:t>Service</a:t>
            </a:r>
            <a:r>
              <a:rPr lang="it-IT" sz="2000" dirty="0" smtClean="0"/>
              <a:t> Level</a:t>
            </a:r>
          </a:p>
          <a:p>
            <a:pPr lvl="1" algn="just"/>
            <a:r>
              <a:rPr lang="it-IT" sz="2000" b="1" dirty="0" smtClean="0"/>
              <a:t>Business</a:t>
            </a:r>
            <a:r>
              <a:rPr lang="it-IT" sz="2000" dirty="0" smtClean="0"/>
              <a:t> Level </a:t>
            </a:r>
          </a:p>
          <a:p>
            <a:pPr algn="just"/>
            <a:r>
              <a:rPr lang="it-IT" sz="2400" dirty="0" smtClean="0"/>
              <a:t>The main management areas of the </a:t>
            </a:r>
            <a:r>
              <a:rPr lang="it-IT" sz="2400" b="1" dirty="0" smtClean="0"/>
              <a:t>Network Element</a:t>
            </a:r>
            <a:r>
              <a:rPr lang="it-IT" sz="2400" dirty="0" smtClean="0"/>
              <a:t> and the </a:t>
            </a:r>
            <a:r>
              <a:rPr lang="it-IT" sz="2400" b="1" dirty="0" smtClean="0"/>
              <a:t>Network</a:t>
            </a:r>
            <a:r>
              <a:rPr lang="it-IT" sz="2400" dirty="0" smtClean="0"/>
              <a:t> management levels are the “FCAPS” ones, as specified by the ISO TMN Model:</a:t>
            </a:r>
          </a:p>
          <a:p>
            <a:pPr lvl="1" algn="just"/>
            <a:r>
              <a:rPr lang="it-IT" sz="2000" dirty="0" smtClean="0"/>
              <a:t>Fault</a:t>
            </a:r>
          </a:p>
          <a:p>
            <a:pPr lvl="1" algn="just"/>
            <a:r>
              <a:rPr lang="it-IT" sz="2000" dirty="0" smtClean="0"/>
              <a:t>Configuration</a:t>
            </a:r>
          </a:p>
          <a:p>
            <a:pPr lvl="1" algn="just"/>
            <a:r>
              <a:rPr lang="it-IT" sz="2000" dirty="0" smtClean="0"/>
              <a:t>Accounting</a:t>
            </a:r>
          </a:p>
          <a:p>
            <a:pPr lvl="1" algn="just"/>
            <a:r>
              <a:rPr lang="it-IT" sz="2000" dirty="0" smtClean="0"/>
              <a:t>Performance</a:t>
            </a:r>
          </a:p>
          <a:p>
            <a:pPr lvl="1" algn="just"/>
            <a:r>
              <a:rPr lang="it-IT" sz="2000" dirty="0" smtClean="0"/>
              <a:t>Security</a:t>
            </a:r>
          </a:p>
          <a:p>
            <a:pPr algn="just"/>
            <a:r>
              <a:rPr lang="it-IT" sz="2400" dirty="0" smtClean="0"/>
              <a:t>At the </a:t>
            </a:r>
            <a:r>
              <a:rPr lang="it-IT" sz="2400" b="1" dirty="0" smtClean="0"/>
              <a:t>Service</a:t>
            </a:r>
            <a:r>
              <a:rPr lang="it-IT" sz="2400" dirty="0" smtClean="0"/>
              <a:t> Management Level Service Provisioning and Monitoring are performed</a:t>
            </a:r>
          </a:p>
          <a:p>
            <a:pPr algn="just"/>
            <a:r>
              <a:rPr lang="it-IT" sz="2400" dirty="0" smtClean="0"/>
              <a:t>The </a:t>
            </a:r>
            <a:r>
              <a:rPr lang="it-IT" sz="2400" b="1" dirty="0" smtClean="0"/>
              <a:t>Business</a:t>
            </a:r>
            <a:r>
              <a:rPr lang="it-IT" sz="2400" dirty="0" smtClean="0"/>
              <a:t> Management level is focused on commercial and customer management issues</a:t>
            </a:r>
          </a:p>
          <a:p>
            <a:pPr algn="just"/>
            <a:endParaRPr lang="it-IT"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Management Systems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412776"/>
            <a:ext cx="8723312" cy="4824536"/>
          </a:xfrm>
        </p:spPr>
        <p:txBody>
          <a:bodyPr>
            <a:normAutofit/>
          </a:bodyPr>
          <a:lstStyle/>
          <a:p>
            <a:pPr algn="just"/>
            <a:r>
              <a:rPr lang="it-IT" sz="2400" dirty="0" smtClean="0"/>
              <a:t>OSS are implemented as state-of-the-art servers with standard Operation Systems and proprietary software applications</a:t>
            </a:r>
          </a:p>
          <a:p>
            <a:pPr algn="just"/>
            <a:endParaRPr lang="it-IT" sz="2400" dirty="0" smtClean="0"/>
          </a:p>
          <a:p>
            <a:pPr algn="just"/>
            <a:r>
              <a:rPr lang="it-IT" sz="2400" dirty="0" smtClean="0"/>
              <a:t>The splitting of the management functions into four layers is a theoretical one and doesn’t necessarily correspond to actual system implementations: in practical circumstances features belonging to different layers can sometimes coexist within the same system</a:t>
            </a:r>
          </a:p>
          <a:p>
            <a:pPr algn="just"/>
            <a:endParaRPr lang="it-IT"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99392"/>
            <a:ext cx="8640960" cy="548680"/>
          </a:xfrm>
        </p:spPr>
        <p:txBody>
          <a:bodyPr>
            <a:normAutofit fontScale="90000"/>
          </a:bodyPr>
          <a:lstStyle/>
          <a:p>
            <a:r>
              <a:rPr lang="it-IT" sz="3200" dirty="0" smtClean="0">
                <a:effectLst>
                  <a:outerShdw blurRad="38100" dist="38100" dir="2700000" algn="tl">
                    <a:srgbClr val="000000">
                      <a:alpha val="43137"/>
                    </a:srgbClr>
                  </a:outerShdw>
                </a:effectLst>
              </a:rPr>
              <a:t>Element Managers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593304"/>
            <a:ext cx="8723312" cy="6076056"/>
          </a:xfrm>
        </p:spPr>
        <p:txBody>
          <a:bodyPr>
            <a:normAutofit fontScale="92500" lnSpcReduction="20000"/>
          </a:bodyPr>
          <a:lstStyle/>
          <a:p>
            <a:pPr algn="just"/>
            <a:r>
              <a:rPr lang="it-IT" sz="2600" dirty="0" smtClean="0"/>
              <a:t>Every network node is individually managed  by its own Element Manager (EM)</a:t>
            </a:r>
          </a:p>
          <a:p>
            <a:pPr algn="just"/>
            <a:r>
              <a:rPr lang="it-IT" sz="2600" dirty="0" smtClean="0"/>
              <a:t>EMs allow for the complete set of management operations to be performed directly onto the Network Elements, via a user friendly GUI, by operators for which deep knowledge of the detailed structure of the NE is required</a:t>
            </a:r>
          </a:p>
          <a:p>
            <a:pPr algn="just"/>
            <a:r>
              <a:rPr lang="it-IT" sz="2600" dirty="0" smtClean="0"/>
              <a:t>For large nodes (e.g. a softswitch) they are dedicated servers, often based on redunded commercial HW platform, with standard O.S., running proprietary SW applications each dedicated to a FCAPS function</a:t>
            </a:r>
          </a:p>
          <a:p>
            <a:pPr algn="just"/>
            <a:r>
              <a:rPr lang="it-IT" sz="2600" dirty="0" smtClean="0"/>
              <a:t>For smaller nodes (e.g. an IP router) they can consist of a set of SW applications running on the node itself, accessible by the operator via standard PC running dedicated applications (client)</a:t>
            </a:r>
          </a:p>
          <a:p>
            <a:pPr algn="just"/>
            <a:r>
              <a:rPr lang="it-IT" sz="2600" dirty="0" smtClean="0"/>
              <a:t>EMs are interfaced with the higher layers management systems through standard or, sometimes, proprietary protocols in order to provide data (e.g. configuration data, performance measurements, call detail records, alarms, etc.) and receive commands to be activated on the NEs (e.g. configuration parameter setting, traffic control commands, etc.)</a:t>
            </a:r>
          </a:p>
          <a:p>
            <a:pPr algn="just"/>
            <a:endParaRPr lang="it-IT" dirty="0" smtClean="0"/>
          </a:p>
          <a:p>
            <a:pPr algn="just">
              <a:buNone/>
            </a:pPr>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Network Managers  (1)</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1412776"/>
            <a:ext cx="8723312" cy="4464496"/>
          </a:xfrm>
        </p:spPr>
        <p:txBody>
          <a:bodyPr>
            <a:normAutofit/>
          </a:bodyPr>
          <a:lstStyle/>
          <a:p>
            <a:pPr algn="just"/>
            <a:r>
              <a:rPr lang="it-IT" sz="2400" dirty="0" smtClean="0"/>
              <a:t>At the network level the management systems perform the same FCAPS features as the EMs, but with a global network view</a:t>
            </a:r>
          </a:p>
          <a:p>
            <a:pPr algn="just"/>
            <a:r>
              <a:rPr lang="it-IT" sz="2400" dirty="0" smtClean="0"/>
              <a:t>They collect configuration data, alarms, measurements and accounting data from the Network Elements, through the respective Element Managers, and integrate them in a global view of the entire network</a:t>
            </a:r>
          </a:p>
          <a:p>
            <a:pPr algn="just"/>
            <a:r>
              <a:rPr lang="it-IT" sz="2400" dirty="0" smtClean="0"/>
              <a:t>They act upon the network by sending configuration data and commands to the Network Elements through the interfaces with the Element Managers</a:t>
            </a:r>
          </a:p>
          <a:p>
            <a:pPr algn="just"/>
            <a:endParaRPr lang="it-IT" dirty="0" smtClean="0"/>
          </a:p>
          <a:p>
            <a:pPr algn="just"/>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620688"/>
          </a:xfrm>
        </p:spPr>
        <p:txBody>
          <a:bodyPr>
            <a:normAutofit/>
          </a:bodyPr>
          <a:lstStyle/>
          <a:p>
            <a:r>
              <a:rPr lang="it-IT" sz="3200" dirty="0" smtClean="0">
                <a:effectLst>
                  <a:outerShdw blurRad="38100" dist="38100" dir="2700000" algn="tl">
                    <a:srgbClr val="000000">
                      <a:alpha val="43137"/>
                    </a:srgbClr>
                  </a:outerShdw>
                </a:effectLst>
              </a:rPr>
              <a:t>Network Managers  (2)</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881336"/>
            <a:ext cx="8723312" cy="5976664"/>
          </a:xfrm>
        </p:spPr>
        <p:txBody>
          <a:bodyPr>
            <a:normAutofit fontScale="85000" lnSpcReduction="10000"/>
          </a:bodyPr>
          <a:lstStyle/>
          <a:p>
            <a:pPr marL="0" indent="0" algn="just">
              <a:buNone/>
            </a:pPr>
            <a:r>
              <a:rPr lang="it-IT" sz="3100" dirty="0" smtClean="0"/>
              <a:t>To provide network level view from the information gathered from the individual nodes, Network Management System perform such processing activities as:</a:t>
            </a:r>
          </a:p>
          <a:p>
            <a:pPr algn="just"/>
            <a:r>
              <a:rPr lang="it-IT" sz="2600" dirty="0" smtClean="0"/>
              <a:t>normalization among data collected from NE by different manufacturers</a:t>
            </a:r>
          </a:p>
          <a:p>
            <a:pPr algn="just"/>
            <a:r>
              <a:rPr lang="it-IT" sz="2600" dirty="0" smtClean="0"/>
              <a:t>integration of alarm indications coming from different NEs to identify the “Root cause alarms”</a:t>
            </a:r>
          </a:p>
          <a:p>
            <a:pPr algn="just"/>
            <a:r>
              <a:rPr lang="it-IT" sz="2600" dirty="0" smtClean="0"/>
              <a:t>integration of fault indications and performance measurements to identify possible impacts on the QoS provided to the customers (Service Assurance) </a:t>
            </a:r>
          </a:p>
          <a:p>
            <a:pPr algn="just"/>
            <a:r>
              <a:rPr lang="it-IT" sz="2600" dirty="0" smtClean="0"/>
              <a:t>aggregation of the performance measurements of different NEs to identify the traffic loss causes or to anticipate future potentially critical situations, e.g. during the next busy hour</a:t>
            </a:r>
          </a:p>
          <a:p>
            <a:pPr algn="just"/>
            <a:r>
              <a:rPr lang="it-IT" sz="2600" dirty="0" smtClean="0"/>
              <a:t>integration of configuration data from different NE to identify possible configuration inconsistencies</a:t>
            </a:r>
          </a:p>
          <a:p>
            <a:pPr algn="just"/>
            <a:r>
              <a:rPr lang="it-IT" sz="2600" dirty="0" smtClean="0"/>
              <a:t>network behavior simulation with new configuration parameters before their actual activation on the network nodes</a:t>
            </a:r>
          </a:p>
          <a:p>
            <a:pPr algn="just"/>
            <a:r>
              <a:rPr lang="it-IT" sz="2600" dirty="0" smtClean="0"/>
              <a:t>. . .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Main Network Management features  (1)</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196752"/>
            <a:ext cx="8255768" cy="5256584"/>
          </a:xfrm>
        </p:spPr>
        <p:txBody>
          <a:bodyPr>
            <a:normAutofit/>
          </a:bodyPr>
          <a:lstStyle/>
          <a:p>
            <a:pPr algn="just"/>
            <a:r>
              <a:rPr lang="it-IT" sz="2400" dirty="0" smtClean="0"/>
              <a:t>Fault Management</a:t>
            </a:r>
          </a:p>
          <a:p>
            <a:pPr lvl="1" algn="just"/>
            <a:r>
              <a:rPr lang="it-IT" sz="2000" dirty="0" smtClean="0"/>
              <a:t>Fault detection</a:t>
            </a:r>
          </a:p>
          <a:p>
            <a:pPr lvl="1" algn="just"/>
            <a:r>
              <a:rPr lang="it-IT" sz="2000" dirty="0" smtClean="0"/>
              <a:t>Fault localization</a:t>
            </a:r>
          </a:p>
          <a:p>
            <a:pPr lvl="1" algn="just"/>
            <a:r>
              <a:rPr lang="it-IT" sz="2000" dirty="0" smtClean="0"/>
              <a:t>Trouble Ticketing (workflow over the whole lifecycle of the alarm, from its rising up to its resolution)</a:t>
            </a:r>
          </a:p>
          <a:p>
            <a:pPr lvl="1" algn="just">
              <a:buNone/>
            </a:pPr>
            <a:endParaRPr lang="it-IT" sz="2000" dirty="0" smtClean="0"/>
          </a:p>
          <a:p>
            <a:pPr algn="just"/>
            <a:r>
              <a:rPr lang="it-IT" sz="2400" dirty="0" smtClean="0"/>
              <a:t>Configuration Management</a:t>
            </a:r>
          </a:p>
          <a:p>
            <a:pPr lvl="1" algn="just"/>
            <a:r>
              <a:rPr lang="it-IT" sz="2000" dirty="0" smtClean="0"/>
              <a:t>Users’ configuration</a:t>
            </a:r>
          </a:p>
          <a:p>
            <a:pPr lvl="1" algn="just"/>
            <a:r>
              <a:rPr lang="it-IT" sz="2000" dirty="0" smtClean="0"/>
              <a:t>Network configuration</a:t>
            </a:r>
          </a:p>
          <a:p>
            <a:pPr lvl="1" algn="just">
              <a:buNone/>
            </a:pPr>
            <a:r>
              <a:rPr lang="it-IT" sz="2400" dirty="0" smtClean="0"/>
              <a:t>For both users and network:</a:t>
            </a:r>
          </a:p>
          <a:p>
            <a:pPr lvl="1" algn="just"/>
            <a:r>
              <a:rPr lang="it-IT" sz="2000" dirty="0" smtClean="0"/>
              <a:t>Configuration setting (Provisioning)</a:t>
            </a:r>
          </a:p>
          <a:p>
            <a:pPr lvl="1" algn="just"/>
            <a:r>
              <a:rPr lang="it-IT" sz="2000" dirty="0" smtClean="0"/>
              <a:t>Configuration Data acquisition and storage (Inventory)</a:t>
            </a:r>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normAutofit/>
          </a:bodyPr>
          <a:lstStyle/>
          <a:p>
            <a:r>
              <a:rPr lang="it-IT" sz="3200" dirty="0" smtClean="0">
                <a:effectLst>
                  <a:outerShdw blurRad="38100" dist="38100" dir="2700000" algn="tl">
                    <a:srgbClr val="000000">
                      <a:alpha val="43137"/>
                    </a:srgbClr>
                  </a:outerShdw>
                </a:effectLst>
              </a:rPr>
              <a:t>A few examples of IN services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484784"/>
            <a:ext cx="8723312" cy="4896544"/>
          </a:xfrm>
        </p:spPr>
        <p:txBody>
          <a:bodyPr>
            <a:normAutofit fontScale="92500" lnSpcReduction="10000"/>
          </a:bodyPr>
          <a:lstStyle/>
          <a:p>
            <a:pPr algn="just">
              <a:lnSpc>
                <a:spcPct val="110000"/>
              </a:lnSpc>
            </a:pPr>
            <a:r>
              <a:rPr lang="it-IT" sz="2800" dirty="0" smtClean="0"/>
              <a:t>Televoting</a:t>
            </a:r>
          </a:p>
          <a:p>
            <a:pPr algn="just">
              <a:lnSpc>
                <a:spcPct val="110000"/>
              </a:lnSpc>
            </a:pPr>
            <a:r>
              <a:rPr lang="it-IT" sz="2800" dirty="0" smtClean="0"/>
              <a:t>Number Portability</a:t>
            </a:r>
          </a:p>
          <a:p>
            <a:pPr algn="just">
              <a:lnSpc>
                <a:spcPct val="110000"/>
              </a:lnSpc>
            </a:pPr>
            <a:r>
              <a:rPr lang="it-IT" sz="2800" dirty="0" smtClean="0"/>
              <a:t>Green Number</a:t>
            </a:r>
          </a:p>
          <a:p>
            <a:pPr algn="just">
              <a:lnSpc>
                <a:spcPct val="110000"/>
              </a:lnSpc>
            </a:pPr>
            <a:r>
              <a:rPr lang="it-IT" sz="2800" dirty="0" smtClean="0"/>
              <a:t>Reverse Charging</a:t>
            </a:r>
          </a:p>
          <a:p>
            <a:pPr algn="just">
              <a:lnSpc>
                <a:spcPct val="110000"/>
              </a:lnSpc>
            </a:pPr>
            <a:r>
              <a:rPr lang="it-IT" sz="2800" dirty="0" smtClean="0"/>
              <a:t>VPN</a:t>
            </a:r>
          </a:p>
          <a:p>
            <a:pPr algn="just">
              <a:lnSpc>
                <a:spcPct val="110000"/>
              </a:lnSpc>
            </a:pPr>
            <a:r>
              <a:rPr lang="it-IT" sz="2800" dirty="0" smtClean="0"/>
              <a:t>Calling card</a:t>
            </a:r>
          </a:p>
          <a:p>
            <a:pPr algn="just">
              <a:lnSpc>
                <a:spcPct val="110000"/>
              </a:lnSpc>
            </a:pPr>
            <a:r>
              <a:rPr lang="it-IT" sz="2800" dirty="0" smtClean="0"/>
              <a:t>Personal Number</a:t>
            </a:r>
          </a:p>
          <a:p>
            <a:pPr algn="just">
              <a:lnSpc>
                <a:spcPct val="110000"/>
              </a:lnSpc>
            </a:pPr>
            <a:r>
              <a:rPr lang="it-IT" sz="2800" dirty="0" smtClean="0"/>
              <a:t>Universal Number</a:t>
            </a:r>
          </a:p>
          <a:p>
            <a:pPr algn="just">
              <a:lnSpc>
                <a:spcPct val="110000"/>
              </a:lnSpc>
            </a:pPr>
            <a:r>
              <a:rPr lang="it-IT" sz="2800" dirty="0" smtClean="0"/>
              <a:t>Call distribution </a:t>
            </a:r>
            <a:r>
              <a:rPr lang="it-IT" sz="2800" smtClean="0"/>
              <a:t>(location / time </a:t>
            </a:r>
            <a:r>
              <a:rPr lang="it-IT" sz="2800" dirty="0" smtClean="0"/>
              <a:t>based  -  proportional  -  …)</a:t>
            </a:r>
          </a:p>
          <a:p>
            <a:pPr algn="just">
              <a:lnSpc>
                <a:spcPct val="110000"/>
              </a:lnSpc>
            </a:pPr>
            <a:r>
              <a:rPr lang="it-IT" sz="2800" dirty="0" smtClean="0"/>
              <a:t>. . .</a:t>
            </a:r>
            <a:endParaRPr lang="it-IT" dirty="0" smtClean="0"/>
          </a:p>
          <a:p>
            <a:pPr lvl="1" algn="just"/>
            <a:endParaRPr lang="it-IT" dirty="0" smtClean="0"/>
          </a:p>
          <a:p>
            <a:pPr lvl="1" algn="just"/>
            <a:endParaRPr lang="it-IT" dirty="0" smtClean="0"/>
          </a:p>
          <a:p>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Main Network Management features  (2)</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1052736"/>
            <a:ext cx="8615808" cy="4752528"/>
          </a:xfrm>
        </p:spPr>
        <p:txBody>
          <a:bodyPr>
            <a:normAutofit lnSpcReduction="10000"/>
          </a:bodyPr>
          <a:lstStyle/>
          <a:p>
            <a:pPr algn="just"/>
            <a:r>
              <a:rPr lang="it-IT" sz="2400" dirty="0" smtClean="0"/>
              <a:t>Traffic and Performance Management</a:t>
            </a:r>
          </a:p>
          <a:p>
            <a:pPr lvl="1" algn="just"/>
            <a:r>
              <a:rPr lang="it-IT" sz="2000" dirty="0" smtClean="0"/>
              <a:t>Real time Traffic Management</a:t>
            </a:r>
          </a:p>
          <a:p>
            <a:pPr lvl="2" algn="just"/>
            <a:r>
              <a:rPr lang="it-IT" sz="2000" dirty="0" smtClean="0"/>
              <a:t>Traffic surveillance (near real time detection of critical situations)</a:t>
            </a:r>
          </a:p>
          <a:p>
            <a:pPr lvl="2" algn="just"/>
            <a:r>
              <a:rPr lang="it-IT" sz="2000" dirty="0" smtClean="0"/>
              <a:t>Traffic control (action performed to minimize traffic losses and QoS reductions)</a:t>
            </a:r>
          </a:p>
          <a:p>
            <a:pPr lvl="1" algn="just"/>
            <a:r>
              <a:rPr lang="it-IT" sz="2000" dirty="0" smtClean="0"/>
              <a:t>Off-line Performance Management (mainly statistical reports)</a:t>
            </a:r>
          </a:p>
          <a:p>
            <a:pPr algn="just">
              <a:buNone/>
            </a:pPr>
            <a:endParaRPr lang="it-IT" sz="2400" dirty="0" smtClean="0"/>
          </a:p>
          <a:p>
            <a:pPr algn="just"/>
            <a:r>
              <a:rPr lang="it-IT" sz="2400" dirty="0" smtClean="0"/>
              <a:t>Accounting: collection of users’ related usage data (number and type of placed calls, traffic volume through the IP network, etc.)</a:t>
            </a:r>
          </a:p>
          <a:p>
            <a:pPr lvl="1" algn="just"/>
            <a:r>
              <a:rPr lang="it-IT" sz="2000" dirty="0" smtClean="0"/>
              <a:t>Accounting data are sent to Billing systems at the Business Level to bill the customers</a:t>
            </a:r>
          </a:p>
          <a:p>
            <a:pPr lvl="1" algn="just"/>
            <a:r>
              <a:rPr lang="it-IT" sz="2000" dirty="0" smtClean="0"/>
              <a:t>Can also be used by the Performance Management systems as detailed data to complete the statistical reports or to support detailed analysis of the network problems</a:t>
            </a:r>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40960" cy="864096"/>
          </a:xfrm>
        </p:spPr>
        <p:txBody>
          <a:bodyPr>
            <a:normAutofit/>
          </a:bodyPr>
          <a:lstStyle/>
          <a:p>
            <a:r>
              <a:rPr lang="it-IT" sz="3200" dirty="0" smtClean="0">
                <a:effectLst>
                  <a:outerShdw blurRad="38100" dist="38100" dir="2700000" algn="tl">
                    <a:srgbClr val="000000">
                      <a:alpha val="43137"/>
                    </a:srgbClr>
                  </a:outerShdw>
                </a:effectLst>
              </a:rPr>
              <a:t>Network Managers main characteristics</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4"/>
            <a:ext cx="8723312" cy="5904656"/>
          </a:xfrm>
        </p:spPr>
        <p:txBody>
          <a:bodyPr>
            <a:normAutofit fontScale="92500" lnSpcReduction="10000"/>
          </a:bodyPr>
          <a:lstStyle/>
          <a:p>
            <a:pPr algn="just"/>
            <a:r>
              <a:rPr lang="it-IT" sz="2400" dirty="0" smtClean="0"/>
              <a:t>Network Management systems are realized by SW applications, developed by the same manufacturers as the Network Elements or by specialized companies, upon state-of-the-art computer HW and SW (Operating Systems, Data Bases, Graphical Interfaces, Object Oriented platforms, Communication platforms, etc.)</a:t>
            </a:r>
          </a:p>
          <a:p>
            <a:pPr algn="just"/>
            <a:r>
              <a:rPr lang="it-IT" sz="2400" dirty="0" smtClean="0"/>
              <a:t>Both SW (e.g. in terms of number of licensees of third party SW) and HW (computer class, number of CPUs, RAM and HD size, etc.) are dimensioned through an engineering process according to the size of the network, the traffic volume, the estimated event rate, etc.</a:t>
            </a:r>
          </a:p>
          <a:p>
            <a:pPr algn="just"/>
            <a:r>
              <a:rPr lang="it-IT" sz="2400" dirty="0" smtClean="0"/>
              <a:t>The HW platform is always redounded in a high availability configuration, in order to guarantee service continuity even in the presence of serious faults</a:t>
            </a:r>
          </a:p>
          <a:p>
            <a:pPr algn="just"/>
            <a:r>
              <a:rPr lang="it-IT" sz="2400" dirty="0" smtClean="0"/>
              <a:t>Redundancy also allows for upgrades or release changes to be performed without any service interruption</a:t>
            </a:r>
          </a:p>
          <a:p>
            <a:pPr algn="just"/>
            <a:r>
              <a:rPr lang="it-IT" sz="2400" dirty="0" smtClean="0"/>
              <a:t>Modularity allows for system upgrades, due to network size / traffic or event volume increase, to be easily accomplished by adding new elements (e.g. new CPUs) or replacing them with more performing ones</a:t>
            </a:r>
          </a:p>
          <a:p>
            <a:pPr algn="just"/>
            <a:endParaRPr lang="it-IT" sz="2400" dirty="0" smtClean="0"/>
          </a:p>
          <a:p>
            <a:pPr algn="just"/>
            <a:endParaRPr lang="it-IT" dirty="0" smtClean="0"/>
          </a:p>
          <a:p>
            <a:pPr algn="just"/>
            <a:endParaRPr lang="it-IT" dirty="0" smtClean="0"/>
          </a:p>
          <a:p>
            <a:pPr algn="just"/>
            <a:endParaRPr lang="it-IT" dirty="0" smtClean="0"/>
          </a:p>
          <a:p>
            <a:pPr lvl="1" algn="just"/>
            <a:endParaRPr lang="it-IT" sz="2400" dirty="0" smtClean="0"/>
          </a:p>
          <a:p>
            <a:pPr algn="just"/>
            <a:endParaRPr lang="it-IT" sz="2800" dirty="0" smtClean="0"/>
          </a:p>
          <a:p>
            <a:pPr algn="just"/>
            <a:endParaRPr lang="it-IT" sz="2800" dirty="0" smtClean="0"/>
          </a:p>
          <a:p>
            <a:pPr algn="just"/>
            <a:endParaRPr lang="it-IT"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4096"/>
          </a:xfrm>
        </p:spPr>
        <p:txBody>
          <a:bodyPr>
            <a:normAutofit/>
          </a:bodyPr>
          <a:lstStyle/>
          <a:p>
            <a:r>
              <a:rPr lang="it-IT" sz="3200" dirty="0" smtClean="0">
                <a:effectLst>
                  <a:outerShdw blurRad="38100" dist="38100" dir="2700000" algn="tl">
                    <a:srgbClr val="000000">
                      <a:alpha val="43137"/>
                    </a:srgbClr>
                  </a:outerShdw>
                </a:effectLst>
              </a:rPr>
              <a:t>IN  Flexibility</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196752"/>
            <a:ext cx="8723312" cy="5328592"/>
          </a:xfrm>
        </p:spPr>
        <p:txBody>
          <a:bodyPr>
            <a:normAutofit/>
          </a:bodyPr>
          <a:lstStyle/>
          <a:p>
            <a:pPr algn="just"/>
            <a:r>
              <a:rPr lang="it-IT" sz="2400" dirty="0" smtClean="0"/>
              <a:t>IN is a clear example of how the great flexibility of SW made possible the provision of services otherwise too complex  to be realized</a:t>
            </a:r>
          </a:p>
          <a:p>
            <a:pPr algn="just"/>
            <a:r>
              <a:rPr lang="it-IT" sz="2400" dirty="0" smtClean="0"/>
              <a:t>Adding new services or modifying existing ones only requires to act at the SCP/SDP level; at the switch level just adding triggers in SSP is enough</a:t>
            </a:r>
          </a:p>
          <a:p>
            <a:pPr algn="just"/>
            <a:r>
              <a:rPr lang="it-IT" sz="2400" dirty="0" smtClean="0"/>
              <a:t>In the SCE (Service Creation Environment) dedicated SW applications provides for easy, quick, flexible and user friendly inplementation of the service logic</a:t>
            </a:r>
          </a:p>
          <a:p>
            <a:pPr algn="just"/>
            <a:r>
              <a:rPr lang="it-IT" sz="2400" dirty="0" smtClean="0"/>
              <a:t>Dedicated software applications also provide for easy and user friendly service management (management of Users’ profile, service Data Base, etc.)</a:t>
            </a:r>
          </a:p>
          <a:p>
            <a:pPr algn="just"/>
            <a:endParaRPr lang="it-IT" sz="2800" dirty="0" smtClean="0"/>
          </a:p>
          <a:p>
            <a:pPr algn="just"/>
            <a:endParaRPr lang="it-IT" sz="2800" dirty="0" smtClean="0"/>
          </a:p>
          <a:p>
            <a:pPr algn="just">
              <a:lnSpc>
                <a:spcPct val="110000"/>
              </a:lnSpc>
            </a:pPr>
            <a:endParaRPr lang="it-IT" sz="2800" dirty="0" smtClean="0"/>
          </a:p>
          <a:p>
            <a:pPr algn="just">
              <a:lnSpc>
                <a:spcPct val="110000"/>
              </a:lnSpc>
              <a:buNone/>
            </a:pPr>
            <a:endParaRPr lang="it-IT" sz="2800" dirty="0" smtClean="0"/>
          </a:p>
          <a:p>
            <a:pPr lvl="1" algn="just"/>
            <a:endParaRPr lang="it-IT" dirty="0" smtClean="0"/>
          </a:p>
          <a:p>
            <a:pPr lvl="1" algn="just"/>
            <a:endParaRPr lang="it-IT" dirty="0" smtClean="0"/>
          </a:p>
          <a:p>
            <a:pPr lvl="1" algn="just"/>
            <a:endParaRPr lang="it-IT" dirty="0" smtClean="0"/>
          </a:p>
          <a:p>
            <a:pPr lvl="1" algn="just"/>
            <a:endParaRPr lang="it-IT" dirty="0" smtClean="0"/>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64096"/>
          </a:xfrm>
        </p:spPr>
        <p:txBody>
          <a:bodyPr>
            <a:noAutofit/>
          </a:bodyPr>
          <a:lstStyle/>
          <a:p>
            <a:r>
              <a:rPr lang="it-IT" sz="3200" dirty="0" smtClean="0">
                <a:effectLst>
                  <a:outerShdw blurRad="38100" dist="38100" dir="2700000" algn="tl">
                    <a:srgbClr val="000000">
                      <a:alpha val="43137"/>
                    </a:srgbClr>
                  </a:outerShdw>
                </a:effectLst>
              </a:rPr>
              <a:t>Computers evolution towards communication</a:t>
            </a:r>
            <a:endParaRPr lang="it-IT"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1124744"/>
            <a:ext cx="8723312" cy="5544616"/>
          </a:xfrm>
        </p:spPr>
        <p:txBody>
          <a:bodyPr>
            <a:normAutofit/>
          </a:bodyPr>
          <a:lstStyle/>
          <a:p>
            <a:pPr algn="just">
              <a:lnSpc>
                <a:spcPct val="110000"/>
              </a:lnSpc>
            </a:pPr>
            <a:r>
              <a:rPr lang="it-IT" sz="2400" dirty="0" smtClean="0"/>
              <a:t>Meanwhile also the computers began evolving from stand-alone machines to systems open to the communication with the external world, especially after PCs started to spread out (one example for all: the e-mail service)</a:t>
            </a:r>
          </a:p>
          <a:p>
            <a:pPr algn="just">
              <a:lnSpc>
                <a:spcPct val="110000"/>
              </a:lnSpc>
            </a:pPr>
            <a:r>
              <a:rPr lang="it-IT" sz="2400" dirty="0" smtClean="0"/>
              <a:t>This thrusted a big effort that developed in two directions:</a:t>
            </a:r>
          </a:p>
          <a:p>
            <a:pPr marL="914400" lvl="1" indent="-514350" algn="just">
              <a:lnSpc>
                <a:spcPct val="110000"/>
              </a:lnSpc>
              <a:buFont typeface="+mj-lt"/>
              <a:buAutoNum type="arabicParenR"/>
            </a:pPr>
            <a:r>
              <a:rPr lang="it-IT" sz="2400" dirty="0" smtClean="0"/>
              <a:t>Integration in the telephone switches, especially the private ones (PABXs), of devices and features providing communication capabilities for the data equipment, besides the voice ones;</a:t>
            </a:r>
          </a:p>
          <a:p>
            <a:pPr marL="914400" lvl="1" indent="-514350" algn="just">
              <a:lnSpc>
                <a:spcPct val="110000"/>
              </a:lnSpc>
              <a:buFont typeface="+mj-lt"/>
              <a:buAutoNum type="arabicParenR" startAt="2"/>
            </a:pPr>
            <a:r>
              <a:rPr lang="it-IT" sz="2400" dirty="0" smtClean="0"/>
              <a:t>The birth of the data networks, both local (LAN, IBM SNA, etc.) and geographical (e.g. the Italian “Itapac” public packet network)</a:t>
            </a:r>
          </a:p>
          <a:p>
            <a:pPr algn="just">
              <a:lnSpc>
                <a:spcPct val="110000"/>
              </a:lnSpc>
            </a:pPr>
            <a:endParaRPr lang="it-IT" sz="2800" dirty="0" smtClean="0"/>
          </a:p>
          <a:p>
            <a:pPr algn="just">
              <a:lnSpc>
                <a:spcPct val="110000"/>
              </a:lnSpc>
              <a:buNone/>
            </a:pPr>
            <a:endParaRPr lang="it-IT" sz="2800" dirty="0" smtClean="0"/>
          </a:p>
          <a:p>
            <a:pPr lvl="1" algn="just"/>
            <a:endParaRPr lang="it-IT" dirty="0" smtClean="0"/>
          </a:p>
          <a:p>
            <a:pPr lvl="1" algn="just"/>
            <a:endParaRPr lang="it-IT" dirty="0" smtClean="0"/>
          </a:p>
          <a:p>
            <a:pPr lvl="1" algn="just"/>
            <a:endParaRPr lang="it-IT" dirty="0" smtClean="0"/>
          </a:p>
          <a:p>
            <a:pPr lvl="1" algn="just"/>
            <a:endParaRPr lang="it-IT" dirty="0" smtClean="0"/>
          </a:p>
          <a:p>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784976" cy="692696"/>
          </a:xfrm>
        </p:spPr>
        <p:txBody>
          <a:bodyPr>
            <a:normAutofit fontScale="90000"/>
          </a:bodyPr>
          <a:lstStyle/>
          <a:p>
            <a:r>
              <a:rPr lang="it-IT" sz="3600" dirty="0" smtClean="0">
                <a:effectLst>
                  <a:outerShdw blurRad="38100" dist="38100" dir="2700000" algn="tl">
                    <a:srgbClr val="000000">
                      <a:alpha val="43137"/>
                    </a:srgbClr>
                  </a:outerShdw>
                </a:effectLst>
              </a:rPr>
              <a:t>Data communication through the data networks  (1)</a:t>
            </a:r>
            <a:endParaRPr lang="it-IT"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980728"/>
            <a:ext cx="8723312" cy="5427984"/>
          </a:xfrm>
        </p:spPr>
        <p:txBody>
          <a:bodyPr>
            <a:normAutofit fontScale="92500"/>
          </a:bodyPr>
          <a:lstStyle/>
          <a:p>
            <a:pPr algn="just"/>
            <a:r>
              <a:rPr lang="it-IT" sz="2600" dirty="0" smtClean="0"/>
              <a:t>A big acceleration occurred in the definition process of the computer communication standards, both for geographical networks (e.g. X.25) and the LANs</a:t>
            </a:r>
          </a:p>
          <a:p>
            <a:pPr algn="just"/>
            <a:r>
              <a:rPr lang="it-IT" sz="2600" dirty="0" smtClean="0"/>
              <a:t>The ISO-OSI seven layer model was defined.</a:t>
            </a:r>
          </a:p>
          <a:p>
            <a:pPr lvl="1" algn="just"/>
            <a:r>
              <a:rPr lang="it-IT" sz="2400" dirty="0" smtClean="0"/>
              <a:t>It is a clear example of the ultimate importance got by software development to implement data communication functions</a:t>
            </a:r>
          </a:p>
          <a:p>
            <a:pPr lvl="1" algn="just"/>
            <a:r>
              <a:rPr lang="it-IT" sz="2400" dirty="0" smtClean="0"/>
              <a:t>Developing the entire stack in the endpoint host computers was quite a complicate matter and it was typically developed by specialized SW companies which also helped integrating it within the customers’ machines</a:t>
            </a:r>
          </a:p>
          <a:p>
            <a:pPr lvl="1" algn="just"/>
            <a:r>
              <a:rPr lang="it-IT" sz="2400" dirty="0" smtClean="0"/>
              <a:t>The SW characteristics in the network nodes (which handled only the three lowest levels) were significantly different, since the needs for processing speed and real time process management were predominant</a:t>
            </a:r>
          </a:p>
          <a:p>
            <a:pPr lvl="1" algn="just"/>
            <a:endParaRPr lang="it-IT" sz="2400" dirty="0" smtClean="0"/>
          </a:p>
          <a:p>
            <a:pPr lvl="1" algn="just"/>
            <a:endParaRPr lang="it-IT" sz="2400" dirty="0" smtClean="0"/>
          </a:p>
          <a:p>
            <a:pPr algn="just"/>
            <a:endParaRPr lang="it-IT" sz="2400" dirty="0" smtClean="0"/>
          </a:p>
          <a:p>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23470</TotalTime>
  <Words>5761</Words>
  <Application>Microsoft Office PowerPoint</Application>
  <PresentationFormat>On-screen Show (4:3)</PresentationFormat>
  <Paragraphs>769</Paragraphs>
  <Slides>61</Slides>
  <Notes>51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The  role  of  Software  in  Telecommunications</vt:lpstr>
      <vt:lpstr>The old networks</vt:lpstr>
      <vt:lpstr>Adoption of IT technology in TLC</vt:lpstr>
      <vt:lpstr>Employment of IT at the network level</vt:lpstr>
      <vt:lpstr>Example: Green Number</vt:lpstr>
      <vt:lpstr>A few examples of IN services</vt:lpstr>
      <vt:lpstr>IN  Flexibility</vt:lpstr>
      <vt:lpstr>Computers evolution towards communication</vt:lpstr>
      <vt:lpstr>Data communication through the data networks  (1)</vt:lpstr>
      <vt:lpstr>Data communication through the data networks   (2)</vt:lpstr>
      <vt:lpstr>Convergence between voice and data services</vt:lpstr>
      <vt:lpstr>Factors that triggered voice/data convergence</vt:lpstr>
      <vt:lpstr>Further networks evolution  (1)</vt:lpstr>
      <vt:lpstr>Further networks evolution  (2)</vt:lpstr>
      <vt:lpstr>Further networks evolution  (3)</vt:lpstr>
      <vt:lpstr>NGN  Architecture  (1)</vt:lpstr>
      <vt:lpstr>NGN  Architecture  (2)</vt:lpstr>
      <vt:lpstr>NGN  Architecture  (3)</vt:lpstr>
      <vt:lpstr>Example: NGN Conference service</vt:lpstr>
      <vt:lpstr>Example: NGN IP-Centrex service</vt:lpstr>
      <vt:lpstr>Example: NGN IP-Centrex / Conference service</vt:lpstr>
      <vt:lpstr>Examples of traditional services provided by existing NGN implementations</vt:lpstr>
      <vt:lpstr>NGN : Application Layer</vt:lpstr>
      <vt:lpstr>NGN: Characteristics summarization</vt:lpstr>
      <vt:lpstr>IMS  (1)</vt:lpstr>
      <vt:lpstr>IMS  (2)</vt:lpstr>
      <vt:lpstr>Simplified  IMS  Architecture</vt:lpstr>
      <vt:lpstr>IMS: the Service Layer</vt:lpstr>
      <vt:lpstr>Manufacturer competence splitting</vt:lpstr>
      <vt:lpstr>Service independence from the network</vt:lpstr>
      <vt:lpstr>Actors’ role change</vt:lpstr>
      <vt:lpstr>Voice and messaging services Monthly active users (MLN) </vt:lpstr>
      <vt:lpstr>Video services: number of users (MLN)</vt:lpstr>
      <vt:lpstr>Fortune 500 classification (in terms of capitalization)</vt:lpstr>
      <vt:lpstr>IMS: Service integration  (1)</vt:lpstr>
      <vt:lpstr>IMS: Service integration  (2)</vt:lpstr>
      <vt:lpstr>IOT integration in an IMS architecture</vt:lpstr>
      <vt:lpstr>Application  Servers Main characteristics</vt:lpstr>
      <vt:lpstr>New network requirements</vt:lpstr>
      <vt:lpstr>Network complexity</vt:lpstr>
      <vt:lpstr>Consequent new network needs</vt:lpstr>
      <vt:lpstr>Network Softwarization</vt:lpstr>
      <vt:lpstr>SDN: Software Defined Networking</vt:lpstr>
      <vt:lpstr>SDN: benefits</vt:lpstr>
      <vt:lpstr>NFV: Network Function Virtualization</vt:lpstr>
      <vt:lpstr>NFV Reference model</vt:lpstr>
      <vt:lpstr>ETSI  NFV  Reference Architecture</vt:lpstr>
      <vt:lpstr>ETSI NFV reference architecture</vt:lpstr>
      <vt:lpstr>NFV standard architecture  (1)</vt:lpstr>
      <vt:lpstr>NFV standard architecture  (2)</vt:lpstr>
      <vt:lpstr>SDN – NFV synergy</vt:lpstr>
      <vt:lpstr>Management Systems</vt:lpstr>
      <vt:lpstr>Management Systems</vt:lpstr>
      <vt:lpstr>Management Systems</vt:lpstr>
      <vt:lpstr>Management Systems</vt:lpstr>
      <vt:lpstr>Element Managers</vt:lpstr>
      <vt:lpstr>Network Managers  (1)</vt:lpstr>
      <vt:lpstr>Network Managers  (2)</vt:lpstr>
      <vt:lpstr>Main Network Management features  (1)</vt:lpstr>
      <vt:lpstr>Main Network Management features  (2)</vt:lpstr>
      <vt:lpstr>Network Managers main characteristics</vt:lpstr>
    </vt:vector>
  </TitlesOfParts>
  <Company>Italtel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old network</dc:title>
  <dc:creator>Sabajno</dc:creator>
  <cp:lastModifiedBy>Sabajno</cp:lastModifiedBy>
  <cp:revision>1122</cp:revision>
  <dcterms:created xsi:type="dcterms:W3CDTF">2016-01-28T16:12:38Z</dcterms:created>
  <dcterms:modified xsi:type="dcterms:W3CDTF">2017-04-03T23:18:27Z</dcterms:modified>
</cp:coreProperties>
</file>